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69" r:id="rId3"/>
    <p:sldId id="329" r:id="rId4"/>
    <p:sldId id="270" r:id="rId5"/>
    <p:sldId id="257" r:id="rId6"/>
    <p:sldId id="258" r:id="rId7"/>
    <p:sldId id="271" r:id="rId8"/>
    <p:sldId id="272" r:id="rId9"/>
    <p:sldId id="273" r:id="rId10"/>
    <p:sldId id="274" r:id="rId11"/>
    <p:sldId id="275" r:id="rId12"/>
    <p:sldId id="276" r:id="rId13"/>
    <p:sldId id="277" r:id="rId14"/>
    <p:sldId id="278" r:id="rId15"/>
    <p:sldId id="280" r:id="rId16"/>
    <p:sldId id="281" r:id="rId17"/>
    <p:sldId id="285" r:id="rId18"/>
    <p:sldId id="283" r:id="rId19"/>
    <p:sldId id="287" r:id="rId20"/>
    <p:sldId id="288" r:id="rId21"/>
    <p:sldId id="289" r:id="rId22"/>
    <p:sldId id="290" r:id="rId23"/>
    <p:sldId id="291" r:id="rId24"/>
    <p:sldId id="292" r:id="rId25"/>
    <p:sldId id="260" r:id="rId26"/>
    <p:sldId id="263" r:id="rId27"/>
    <p:sldId id="317" r:id="rId28"/>
    <p:sldId id="318" r:id="rId29"/>
    <p:sldId id="319" r:id="rId30"/>
    <p:sldId id="261" r:id="rId31"/>
    <p:sldId id="262" r:id="rId32"/>
    <p:sldId id="320" r:id="rId33"/>
    <p:sldId id="293" r:id="rId34"/>
    <p:sldId id="294" r:id="rId35"/>
    <p:sldId id="295" r:id="rId36"/>
    <p:sldId id="304" r:id="rId37"/>
    <p:sldId id="286" r:id="rId38"/>
    <p:sldId id="344" r:id="rId39"/>
    <p:sldId id="345" r:id="rId40"/>
    <p:sldId id="346" r:id="rId41"/>
    <p:sldId id="347" r:id="rId42"/>
    <p:sldId id="348" r:id="rId43"/>
    <p:sldId id="349" r:id="rId44"/>
    <p:sldId id="350" r:id="rId45"/>
    <p:sldId id="351" r:id="rId46"/>
    <p:sldId id="352" r:id="rId47"/>
    <p:sldId id="328" r:id="rId48"/>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3399"/>
    <a:srgbClr val="0000FF"/>
    <a:srgbClr val="0000CC"/>
    <a:srgbClr val="0033C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121" autoAdjust="0"/>
  </p:normalViewPr>
  <p:slideViewPr>
    <p:cSldViewPr snapToGrid="0">
      <p:cViewPr varScale="1">
        <p:scale>
          <a:sx n="72" d="100"/>
          <a:sy n="72" d="100"/>
        </p:scale>
        <p:origin x="98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Times New Roman"/>
                <a:ea typeface="Times New Roman"/>
                <a:cs typeface="Times New Roman"/>
              </a:defRPr>
            </a:pPr>
            <a:r>
              <a:rPr lang="uk-UA" sz="2000" noProof="0" dirty="0">
                <a:latin typeface="Arial" panose="020B0604020202020204" pitchFamily="34" charset="0"/>
                <a:cs typeface="Arial" panose="020B0604020202020204" pitchFamily="34" charset="0"/>
              </a:rPr>
              <a:t>Державна підтримка сільського господарства на 1 га с.-г. угідь в деяких країнах , </a:t>
            </a:r>
            <a:r>
              <a:rPr lang="uk-UA" sz="2000" noProof="0" dirty="0" err="1">
                <a:latin typeface="Arial" panose="020B0604020202020204" pitchFamily="34" charset="0"/>
                <a:cs typeface="Arial" panose="020B0604020202020204" pitchFamily="34" charset="0"/>
              </a:rPr>
              <a:t>дол</a:t>
            </a:r>
            <a:r>
              <a:rPr lang="uk-UA" sz="2000" noProof="0" dirty="0">
                <a:latin typeface="Arial" panose="020B0604020202020204" pitchFamily="34" charset="0"/>
                <a:cs typeface="Arial" panose="020B0604020202020204" pitchFamily="34" charset="0"/>
              </a:rPr>
              <a:t>. США</a:t>
            </a:r>
          </a:p>
        </c:rich>
      </c:tx>
      <c:layout>
        <c:manualLayout>
          <c:xMode val="edge"/>
          <c:yMode val="edge"/>
          <c:x val="0.12301463700375911"/>
          <c:y val="0.89152546673227151"/>
        </c:manualLayout>
      </c:layout>
      <c:overlay val="0"/>
      <c:spPr>
        <a:noFill/>
        <a:ln w="25395">
          <a:noFill/>
        </a:ln>
      </c:spPr>
    </c:title>
    <c:autoTitleDeleted val="0"/>
    <c:view3D>
      <c:rotX val="15"/>
      <c:hPercent val="52"/>
      <c:rotY val="20"/>
      <c:depthPercent val="100"/>
      <c:rAngAx val="1"/>
    </c:view3D>
    <c:floor>
      <c:thickness val="0"/>
      <c:spPr>
        <a:solidFill>
          <a:srgbClr val="C0C0C0"/>
        </a:solidFill>
        <a:ln w="3175">
          <a:solidFill>
            <a:srgbClr val="000000"/>
          </a:solidFill>
          <a:prstDash val="solid"/>
        </a:ln>
      </c:spPr>
    </c:floor>
    <c:sideWall>
      <c:thickness val="0"/>
      <c:spPr>
        <a:solidFill>
          <a:srgbClr val="FFFFFF"/>
        </a:solidFill>
        <a:ln w="12700">
          <a:solidFill>
            <a:srgbClr val="808080"/>
          </a:solidFill>
          <a:prstDash val="solid"/>
        </a:ln>
      </c:spPr>
    </c:sideWall>
    <c:backWall>
      <c:thickness val="0"/>
      <c:spPr>
        <a:solidFill>
          <a:srgbClr val="FFFFFF"/>
        </a:solidFill>
        <a:ln w="12700">
          <a:solidFill>
            <a:srgbClr val="808080"/>
          </a:solidFill>
          <a:prstDash val="solid"/>
        </a:ln>
      </c:spPr>
    </c:backWall>
    <c:plotArea>
      <c:layout>
        <c:manualLayout>
          <c:layoutTarget val="inner"/>
          <c:xMode val="edge"/>
          <c:yMode val="edge"/>
          <c:x val="8.1695966907962825E-2"/>
          <c:y val="1.0169491525423728E-2"/>
          <c:w val="0.90692864529472594"/>
          <c:h val="0.7830508474576271"/>
        </c:manualLayout>
      </c:layout>
      <c:bar3DChart>
        <c:barDir val="col"/>
        <c:grouping val="clustered"/>
        <c:varyColors val="0"/>
        <c:ser>
          <c:idx val="0"/>
          <c:order val="0"/>
          <c:spPr>
            <a:solidFill>
              <a:srgbClr val="9999FF"/>
            </a:solidFill>
            <a:ln w="12697">
              <a:solidFill>
                <a:srgbClr val="000000"/>
              </a:solidFill>
              <a:prstDash val="solid"/>
            </a:ln>
          </c:spPr>
          <c:invertIfNegative val="0"/>
          <c:dLbls>
            <c:dLbl>
              <c:idx val="0"/>
              <c:layout>
                <c:manualLayout>
                  <c:x val="1.4133300462927989E-2"/>
                  <c:y val="-4.1719532142048189E-2"/>
                </c:manualLayout>
              </c:layout>
              <c:spPr>
                <a:noFill/>
                <a:ln w="25395">
                  <a:noFill/>
                </a:ln>
              </c:spPr>
              <c:txPr>
                <a:bodyPr/>
                <a:lstStyle/>
                <a:p>
                  <a:pPr>
                    <a:defRPr lang="uk-UA" sz="1800" b="0" i="0" u="none" strike="noStrike" baseline="0" noProof="0">
                      <a:solidFill>
                        <a:srgbClr val="000000"/>
                      </a:solidFill>
                      <a:latin typeface="Times New Roman"/>
                      <a:ea typeface="Times New Roman"/>
                      <a:cs typeface="Times New Roman"/>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B1-4403-96CE-1E9CFC99FB95}"/>
                </c:ext>
              </c:extLst>
            </c:dLbl>
            <c:dLbl>
              <c:idx val="1"/>
              <c:layout>
                <c:manualLayout>
                  <c:x val="1.3833461380034832E-2"/>
                  <c:y val="-3.6669736617131472E-2"/>
                </c:manualLayout>
              </c:layout>
              <c:spPr>
                <a:noFill/>
                <a:ln w="25395">
                  <a:noFill/>
                </a:ln>
              </c:spPr>
              <c:txPr>
                <a:bodyPr/>
                <a:lstStyle/>
                <a:p>
                  <a:pPr>
                    <a:defRPr lang="uk-UA" sz="1800" b="0" i="0" u="none" strike="noStrike" baseline="0" noProof="0">
                      <a:solidFill>
                        <a:srgbClr val="000000"/>
                      </a:solidFill>
                      <a:latin typeface="Times New Roman"/>
                      <a:ea typeface="Times New Roman"/>
                      <a:cs typeface="Times New Roman"/>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B1-4403-96CE-1E9CFC99FB95}"/>
                </c:ext>
              </c:extLst>
            </c:dLbl>
            <c:dLbl>
              <c:idx val="2"/>
              <c:layout>
                <c:manualLayout>
                  <c:x val="1.146536997035769E-2"/>
                  <c:y val="-2.3495579477468838E-2"/>
                </c:manualLayout>
              </c:layout>
              <c:spPr>
                <a:noFill/>
                <a:ln w="25395">
                  <a:noFill/>
                </a:ln>
              </c:spPr>
              <c:txPr>
                <a:bodyPr/>
                <a:lstStyle/>
                <a:p>
                  <a:pPr>
                    <a:defRPr lang="uk-UA" sz="1800" b="0" i="0" u="none" strike="noStrike" baseline="0" noProof="0">
                      <a:solidFill>
                        <a:srgbClr val="000000"/>
                      </a:solidFill>
                      <a:latin typeface="Times New Roman"/>
                      <a:ea typeface="Times New Roman"/>
                      <a:cs typeface="Times New Roman"/>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B1-4403-96CE-1E9CFC99FB95}"/>
                </c:ext>
              </c:extLst>
            </c:dLbl>
            <c:dLbl>
              <c:idx val="3"/>
              <c:layout>
                <c:manualLayout>
                  <c:x val="1.0474449334135664E-2"/>
                  <c:y val="-2.0078618100295993E-2"/>
                </c:manualLayout>
              </c:layout>
              <c:spPr>
                <a:noFill/>
                <a:ln w="25395">
                  <a:noFill/>
                </a:ln>
              </c:spPr>
              <c:txPr>
                <a:bodyPr/>
                <a:lstStyle/>
                <a:p>
                  <a:pPr>
                    <a:defRPr lang="uk-UA" sz="1800" b="0" i="0" u="none" strike="noStrike" baseline="0" noProof="0">
                      <a:solidFill>
                        <a:srgbClr val="000000"/>
                      </a:solidFill>
                      <a:latin typeface="Times New Roman"/>
                      <a:ea typeface="Times New Roman"/>
                      <a:cs typeface="Times New Roman"/>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B1-4403-96CE-1E9CFC99FB95}"/>
                </c:ext>
              </c:extLst>
            </c:dLbl>
            <c:dLbl>
              <c:idx val="4"/>
              <c:layout>
                <c:manualLayout>
                  <c:x val="1.0517654861305518E-2"/>
                  <c:y val="-2.3594329042703529E-2"/>
                </c:manualLayout>
              </c:layout>
              <c:spPr>
                <a:noFill/>
                <a:ln w="25395">
                  <a:noFill/>
                </a:ln>
              </c:spPr>
              <c:txPr>
                <a:bodyPr/>
                <a:lstStyle/>
                <a:p>
                  <a:pPr>
                    <a:defRPr lang="uk-UA" sz="1800" b="0" i="0" u="none" strike="noStrike" baseline="0" noProof="0">
                      <a:solidFill>
                        <a:srgbClr val="000000"/>
                      </a:solidFill>
                      <a:latin typeface="Times New Roman"/>
                      <a:ea typeface="Times New Roman"/>
                      <a:cs typeface="Times New Roman"/>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B1-4403-96CE-1E9CFC99FB95}"/>
                </c:ext>
              </c:extLst>
            </c:dLbl>
            <c:dLbl>
              <c:idx val="5"/>
              <c:layout>
                <c:manualLayout>
                  <c:x val="1.1594986551867302E-2"/>
                  <c:y val="-1.7431986511594381E-2"/>
                </c:manualLayout>
              </c:layout>
              <c:spPr>
                <a:noFill/>
                <a:ln w="25395">
                  <a:noFill/>
                </a:ln>
              </c:spPr>
              <c:txPr>
                <a:bodyPr/>
                <a:lstStyle/>
                <a:p>
                  <a:pPr>
                    <a:defRPr lang="uk-UA" sz="1800" b="0" i="0" u="none" strike="noStrike" baseline="0" noProof="0">
                      <a:solidFill>
                        <a:srgbClr val="000000"/>
                      </a:solidFill>
                      <a:latin typeface="Times New Roman"/>
                      <a:ea typeface="Times New Roman"/>
                      <a:cs typeface="Times New Roman"/>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5B1-4403-96CE-1E9CFC99FB95}"/>
                </c:ext>
              </c:extLst>
            </c:dLbl>
            <c:dLbl>
              <c:idx val="6"/>
              <c:layout>
                <c:manualLayout>
                  <c:x val="1.2329273632366137E-2"/>
                  <c:y val="-9.1816258504382568E-3"/>
                </c:manualLayout>
              </c:layout>
              <c:spPr>
                <a:noFill/>
                <a:ln w="25395">
                  <a:noFill/>
                </a:ln>
              </c:spPr>
              <c:txPr>
                <a:bodyPr/>
                <a:lstStyle/>
                <a:p>
                  <a:pPr>
                    <a:defRPr lang="uk-UA" sz="1800" b="0" i="0" u="none" strike="noStrike" baseline="0" noProof="0">
                      <a:solidFill>
                        <a:srgbClr val="000000"/>
                      </a:solidFill>
                      <a:latin typeface="Times New Roman"/>
                      <a:ea typeface="Times New Roman"/>
                      <a:cs typeface="Times New Roman"/>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B1-4403-96CE-1E9CFC99FB95}"/>
                </c:ext>
              </c:extLst>
            </c:dLbl>
            <c:dLbl>
              <c:idx val="7"/>
              <c:layout>
                <c:manualLayout>
                  <c:x val="1.3406605322927815E-2"/>
                  <c:y val="-1.6718110527747965E-2"/>
                </c:manualLayout>
              </c:layout>
              <c:spPr>
                <a:noFill/>
                <a:ln w="25395">
                  <a:noFill/>
                </a:ln>
              </c:spPr>
              <c:txPr>
                <a:bodyPr/>
                <a:lstStyle/>
                <a:p>
                  <a:pPr>
                    <a:defRPr lang="uk-UA" sz="1800" b="0" i="0" u="none" strike="noStrike" baseline="0" noProof="0">
                      <a:solidFill>
                        <a:srgbClr val="000000"/>
                      </a:solidFill>
                      <a:latin typeface="Times New Roman"/>
                      <a:ea typeface="Times New Roman"/>
                      <a:cs typeface="Times New Roman"/>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5B1-4403-96CE-1E9CFC99FB95}"/>
                </c:ext>
              </c:extLst>
            </c:dLbl>
            <c:spPr>
              <a:noFill/>
              <a:ln w="25395">
                <a:noFill/>
              </a:ln>
            </c:spPr>
            <c:txPr>
              <a:bodyPr wrap="square" lIns="38100" tIns="19050" rIns="38100" bIns="19050" anchor="ctr">
                <a:spAutoFit/>
              </a:bodyPr>
              <a:lstStyle/>
              <a:p>
                <a:pPr>
                  <a:defRPr lang="uk-UA" sz="1800" b="0" i="0" u="none" strike="noStrike" baseline="0" noProof="0">
                    <a:solidFill>
                      <a:srgbClr val="000000"/>
                    </a:solidFill>
                    <a:latin typeface="Times New Roman"/>
                    <a:ea typeface="Times New Roman"/>
                    <a:cs typeface="Times New Roman"/>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Лист13!$B$18:$B$25</c:f>
              <c:strCache>
                <c:ptCount val="8"/>
                <c:pt idx="0">
                  <c:v>Австралія</c:v>
                </c:pt>
                <c:pt idx="1">
                  <c:v>Нова Зеландія</c:v>
                </c:pt>
                <c:pt idx="2">
                  <c:v>Канада</c:v>
                </c:pt>
                <c:pt idx="3">
                  <c:v>США</c:v>
                </c:pt>
                <c:pt idx="4">
                  <c:v>ЄС-15</c:v>
                </c:pt>
                <c:pt idx="5">
                  <c:v>ЄС-25</c:v>
                </c:pt>
                <c:pt idx="6">
                  <c:v>Японія</c:v>
                </c:pt>
                <c:pt idx="7">
                  <c:v>Швейцарія</c:v>
                </c:pt>
              </c:strCache>
            </c:strRef>
          </c:cat>
          <c:val>
            <c:numRef>
              <c:f>Лист13!$C$18:$C$25</c:f>
              <c:numCache>
                <c:formatCode>General</c:formatCode>
                <c:ptCount val="8"/>
                <c:pt idx="0">
                  <c:v>6</c:v>
                </c:pt>
                <c:pt idx="1">
                  <c:v>14</c:v>
                </c:pt>
                <c:pt idx="2">
                  <c:v>102</c:v>
                </c:pt>
                <c:pt idx="3">
                  <c:v>241</c:v>
                </c:pt>
                <c:pt idx="4">
                  <c:v>657</c:v>
                </c:pt>
                <c:pt idx="5">
                  <c:v>556</c:v>
                </c:pt>
                <c:pt idx="6">
                  <c:v>3463</c:v>
                </c:pt>
                <c:pt idx="7">
                  <c:v>2087</c:v>
                </c:pt>
              </c:numCache>
            </c:numRef>
          </c:val>
          <c:extLst>
            <c:ext xmlns:c16="http://schemas.microsoft.com/office/drawing/2014/chart" uri="{C3380CC4-5D6E-409C-BE32-E72D297353CC}">
              <c16:uniqueId val="{00000008-85B1-4403-96CE-1E9CFC99FB95}"/>
            </c:ext>
          </c:extLst>
        </c:ser>
        <c:dLbls>
          <c:showLegendKey val="0"/>
          <c:showVal val="0"/>
          <c:showCatName val="0"/>
          <c:showSerName val="0"/>
          <c:showPercent val="0"/>
          <c:showBubbleSize val="0"/>
        </c:dLbls>
        <c:gapWidth val="150"/>
        <c:shape val="box"/>
        <c:axId val="139623656"/>
        <c:axId val="139620704"/>
        <c:axId val="0"/>
      </c:bar3DChart>
      <c:catAx>
        <c:axId val="139623656"/>
        <c:scaling>
          <c:orientation val="minMax"/>
        </c:scaling>
        <c:delete val="0"/>
        <c:axPos val="b"/>
        <c:numFmt formatCode="General" sourceLinked="1"/>
        <c:majorTickMark val="out"/>
        <c:minorTickMark val="none"/>
        <c:tickLblPos val="low"/>
        <c:spPr>
          <a:ln w="3174">
            <a:solidFill>
              <a:srgbClr val="000000"/>
            </a:solidFill>
            <a:prstDash val="solid"/>
          </a:ln>
        </c:spPr>
        <c:txPr>
          <a:bodyPr rot="0" vert="horz"/>
          <a:lstStyle/>
          <a:p>
            <a:pPr>
              <a:defRPr sz="1200" b="0" i="0" u="none" strike="noStrike" baseline="0">
                <a:solidFill>
                  <a:srgbClr val="000000"/>
                </a:solidFill>
                <a:latin typeface="Times New Roman"/>
                <a:ea typeface="Times New Roman"/>
                <a:cs typeface="Times New Roman"/>
              </a:defRPr>
            </a:pPr>
            <a:endParaRPr lang="ru-UA"/>
          </a:p>
        </c:txPr>
        <c:crossAx val="139620704"/>
        <c:crosses val="autoZero"/>
        <c:auto val="1"/>
        <c:lblAlgn val="ctr"/>
        <c:lblOffset val="100"/>
        <c:tickLblSkip val="1"/>
        <c:tickMarkSkip val="1"/>
        <c:noMultiLvlLbl val="0"/>
      </c:catAx>
      <c:valAx>
        <c:axId val="139620704"/>
        <c:scaling>
          <c:orientation val="minMax"/>
        </c:scaling>
        <c:delete val="0"/>
        <c:axPos val="l"/>
        <c:majorGridlines>
          <c:spPr>
            <a:ln w="3174">
              <a:solidFill>
                <a:srgbClr val="000000"/>
              </a:solidFill>
              <a:prstDash val="solid"/>
            </a:ln>
          </c:spPr>
        </c:majorGridlines>
        <c:title>
          <c:tx>
            <c:rich>
              <a:bodyPr/>
              <a:lstStyle/>
              <a:p>
                <a:pPr>
                  <a:defRPr sz="1200" b="1" i="0" u="none" strike="noStrike" baseline="0">
                    <a:solidFill>
                      <a:srgbClr val="000000"/>
                    </a:solidFill>
                    <a:latin typeface="Times New Roman"/>
                    <a:ea typeface="Times New Roman"/>
                    <a:cs typeface="Times New Roman"/>
                  </a:defRPr>
                </a:pPr>
                <a:r>
                  <a:rPr lang="ru-RU"/>
                  <a:t>дол. США</a:t>
                </a:r>
              </a:p>
            </c:rich>
          </c:tx>
          <c:layout>
            <c:manualLayout>
              <c:xMode val="edge"/>
              <c:yMode val="edge"/>
              <c:x val="1.5511931976244906E-2"/>
              <c:y val="0.36101698494584727"/>
            </c:manualLayout>
          </c:layout>
          <c:overlay val="0"/>
          <c:spPr>
            <a:noFill/>
            <a:ln w="25395">
              <a:noFill/>
            </a:ln>
          </c:spPr>
        </c:title>
        <c:numFmt formatCode="General" sourceLinked="1"/>
        <c:majorTickMark val="out"/>
        <c:minorTickMark val="none"/>
        <c:tickLblPos val="nextTo"/>
        <c:spPr>
          <a:ln w="3174">
            <a:solidFill>
              <a:srgbClr val="000000"/>
            </a:solidFill>
            <a:prstDash val="solid"/>
          </a:ln>
        </c:spPr>
        <c:txPr>
          <a:bodyPr rot="0" vert="horz"/>
          <a:lstStyle/>
          <a:p>
            <a:pPr>
              <a:defRPr sz="1000" b="0" i="0" u="none" strike="noStrike" baseline="0">
                <a:solidFill>
                  <a:srgbClr val="000000"/>
                </a:solidFill>
                <a:latin typeface="Arial Cyr"/>
                <a:ea typeface="Arial Cyr"/>
                <a:cs typeface="Arial Cyr"/>
              </a:defRPr>
            </a:pPr>
            <a:endParaRPr lang="ru-UA"/>
          </a:p>
        </c:txPr>
        <c:crossAx val="139623656"/>
        <c:crosses val="autoZero"/>
        <c:crossBetween val="between"/>
      </c:valAx>
      <c:spPr>
        <a:noFill/>
        <a:ln w="25395">
          <a:noFill/>
        </a:ln>
      </c:spPr>
    </c:plotArea>
    <c:plotVisOnly val="1"/>
    <c:dispBlanksAs val="gap"/>
    <c:showDLblsOverMax val="0"/>
  </c:chart>
  <c:spPr>
    <a:noFill/>
    <a:ln>
      <a:noFill/>
    </a:ln>
  </c:spPr>
  <c:txPr>
    <a:bodyPr/>
    <a:lstStyle/>
    <a:p>
      <a:pPr>
        <a:defRPr sz="1000" b="0" i="0" u="none" strike="noStrike" baseline="0">
          <a:solidFill>
            <a:srgbClr val="000000"/>
          </a:solidFill>
          <a:latin typeface="Arial Cyr"/>
          <a:ea typeface="Arial Cyr"/>
          <a:cs typeface="Arial Cyr"/>
        </a:defRPr>
      </a:pPr>
      <a:endParaRPr lang="ru-UA"/>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Cyr"/>
                <a:ea typeface="Arial Cyr"/>
                <a:cs typeface="Arial Cyr"/>
              </a:defRPr>
            </a:pPr>
            <a:r>
              <a:rPr lang="ru-RU" sz="1999" dirty="0"/>
              <a:t>Рис. 2. </a:t>
            </a:r>
            <a:r>
              <a:rPr lang="uk-UA" sz="1999" noProof="0" dirty="0"/>
              <a:t>Номінальний коефіцієнт захисту с.-г. виробників у деяких країнах світу</a:t>
            </a:r>
            <a:endParaRPr lang="uk-UA" sz="2000" noProof="0" dirty="0"/>
          </a:p>
        </c:rich>
      </c:tx>
      <c:layout>
        <c:manualLayout>
          <c:xMode val="edge"/>
          <c:yMode val="edge"/>
          <c:x val="0.15710532038111566"/>
          <c:y val="0.90701162371524391"/>
        </c:manualLayout>
      </c:layout>
      <c:overlay val="0"/>
      <c:spPr>
        <a:noFill/>
        <a:ln w="25393">
          <a:noFill/>
        </a:ln>
      </c:spPr>
    </c:title>
    <c:autoTitleDeleted val="0"/>
    <c:view3D>
      <c:rotX val="15"/>
      <c:hPercent val="57"/>
      <c:rotY val="20"/>
      <c:depthPercent val="100"/>
      <c:rAngAx val="1"/>
    </c:view3D>
    <c:floor>
      <c:thickness val="0"/>
      <c:spPr>
        <a:solidFill>
          <a:srgbClr val="C0C0C0"/>
        </a:solidFill>
        <a:ln w="3175">
          <a:solidFill>
            <a:srgbClr val="000000"/>
          </a:solidFill>
          <a:prstDash val="solid"/>
        </a:ln>
      </c:spPr>
    </c:floor>
    <c:sideWall>
      <c:thickness val="0"/>
      <c:spPr>
        <a:noFill/>
        <a:ln w="12700">
          <a:solidFill>
            <a:srgbClr val="808080"/>
          </a:solidFill>
          <a:prstDash val="solid"/>
        </a:ln>
      </c:spPr>
    </c:sideWall>
    <c:backWall>
      <c:thickness val="0"/>
      <c:spPr>
        <a:noFill/>
        <a:ln w="12700">
          <a:solidFill>
            <a:srgbClr val="808080"/>
          </a:solidFill>
          <a:prstDash val="solid"/>
        </a:ln>
      </c:spPr>
    </c:backWall>
    <c:plotArea>
      <c:layout>
        <c:manualLayout>
          <c:layoutTarget val="inner"/>
          <c:xMode val="edge"/>
          <c:yMode val="edge"/>
          <c:x val="6.9286452947259589E-2"/>
          <c:y val="1.6949152542372887E-3"/>
          <c:w val="0.91623578076525303"/>
          <c:h val="0.71694915254237335"/>
        </c:manualLayout>
      </c:layout>
      <c:bar3DChart>
        <c:barDir val="col"/>
        <c:grouping val="clustered"/>
        <c:varyColors val="0"/>
        <c:ser>
          <c:idx val="0"/>
          <c:order val="0"/>
          <c:spPr>
            <a:solidFill>
              <a:srgbClr val="9999FF"/>
            </a:solidFill>
            <a:ln w="12697">
              <a:solidFill>
                <a:srgbClr val="000000"/>
              </a:solidFill>
              <a:prstDash val="solid"/>
            </a:ln>
          </c:spPr>
          <c:invertIfNegative val="0"/>
          <c:dLbls>
            <c:dLbl>
              <c:idx val="0"/>
              <c:layout>
                <c:manualLayout>
                  <c:x val="-5.5648948234648683E-3"/>
                  <c:y val="3.540294596591223E-4"/>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F5-4BAF-A181-E6C6FA5CFD7B}"/>
                </c:ext>
              </c:extLst>
            </c:dLbl>
            <c:dLbl>
              <c:idx val="1"/>
              <c:layout>
                <c:manualLayout>
                  <c:x val="-5.9685253740112704E-3"/>
                  <c:y val="1.7983030864530136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F5-4BAF-A181-E6C6FA5CFD7B}"/>
                </c:ext>
              </c:extLst>
            </c:dLbl>
            <c:dLbl>
              <c:idx val="2"/>
              <c:layout>
                <c:manualLayout>
                  <c:x val="-6.3721559245576726E-3"/>
                  <c:y val="-1.4258120307426021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F5-4BAF-A181-E6C6FA5CFD7B}"/>
                </c:ext>
              </c:extLst>
            </c:dLbl>
            <c:dLbl>
              <c:idx val="3"/>
              <c:layout>
                <c:manualLayout>
                  <c:x val="-3.67329950859874E-3"/>
                  <c:y val="5.3203429108960604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F5-4BAF-A181-E6C6FA5CFD7B}"/>
                </c:ext>
              </c:extLst>
            </c:dLbl>
            <c:dLbl>
              <c:idx val="4"/>
              <c:layout>
                <c:manualLayout>
                  <c:x val="-2.0086777323612423E-3"/>
                  <c:y val="3.0218021457901765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F5-4BAF-A181-E6C6FA5CFD7B}"/>
                </c:ext>
              </c:extLst>
            </c:dLbl>
            <c:dLbl>
              <c:idx val="5"/>
              <c:layout>
                <c:manualLayout>
                  <c:x val="-1.3781821195157377E-3"/>
                  <c:y val="1.0275337125072722E-2"/>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F5-4BAF-A181-E6C6FA5CFD7B}"/>
                </c:ext>
              </c:extLst>
            </c:dLbl>
            <c:dLbl>
              <c:idx val="6"/>
              <c:layout>
                <c:manualLayout>
                  <c:x val="2.8643965672170451E-4"/>
                  <c:y val="6.3309435946836187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F5-4BAF-A181-E6C6FA5CFD7B}"/>
                </c:ext>
              </c:extLst>
            </c:dLbl>
            <c:dLbl>
              <c:idx val="7"/>
              <c:layout>
                <c:manualLayout>
                  <c:x val="9.1693526956726555E-4"/>
                  <c:y val="1.1415689357395512E-2"/>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F5-4BAF-A181-E6C6FA5CFD7B}"/>
                </c:ext>
              </c:extLst>
            </c:dLbl>
            <c:dLbl>
              <c:idx val="8"/>
              <c:layout>
                <c:manualLayout>
                  <c:x val="3.6156832091966975E-3"/>
                  <c:y val="9.6980578439544995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F5-4BAF-A181-E6C6FA5CFD7B}"/>
                </c:ext>
              </c:extLst>
            </c:dLbl>
            <c:dLbl>
              <c:idx val="9"/>
              <c:layout>
                <c:manualLayout>
                  <c:x val="4.2462872983717341E-3"/>
                  <c:y val="3.2503503976801253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F5-4BAF-A181-E6C6FA5CFD7B}"/>
                </c:ext>
              </c:extLst>
            </c:dLbl>
            <c:dLbl>
              <c:idx val="10"/>
              <c:layout>
                <c:manualLayout>
                  <c:x val="5.910909074609119E-3"/>
                  <c:y val="5.5354855971391798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4F5-4BAF-A181-E6C6FA5CFD7B}"/>
                </c:ext>
              </c:extLst>
            </c:dLbl>
            <c:dLbl>
              <c:idx val="11"/>
              <c:layout>
                <c:manualLayout>
                  <c:x val="7.5755308508466115E-3"/>
                  <c:y val="-2.7118080879675053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4F5-4BAF-A181-E6C6FA5CFD7B}"/>
                </c:ext>
              </c:extLst>
            </c:dLbl>
            <c:dLbl>
              <c:idx val="12"/>
              <c:layout>
                <c:manualLayout>
                  <c:x val="9.2401526270840008E-3"/>
                  <c:y val="5.6319734703904082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4F5-4BAF-A181-E6C6FA5CFD7B}"/>
                </c:ext>
              </c:extLst>
            </c:dLbl>
            <c:dLbl>
              <c:idx val="13"/>
              <c:layout>
                <c:manualLayout>
                  <c:x val="1.0904774403321608E-2"/>
                  <c:y val="1.9654620241586493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4F5-4BAF-A181-E6C6FA5CFD7B}"/>
                </c:ext>
              </c:extLst>
            </c:dLbl>
            <c:dLbl>
              <c:idx val="14"/>
              <c:layout>
                <c:manualLayout>
                  <c:x val="1.0501143852775121E-2"/>
                  <c:y val="1.4231323647775913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4F5-4BAF-A181-E6C6FA5CFD7B}"/>
                </c:ext>
              </c:extLst>
            </c:dLbl>
            <c:dLbl>
              <c:idx val="15"/>
              <c:layout>
                <c:manualLayout>
                  <c:x val="1.2165765629012623E-2"/>
                  <c:y val="3.6369537176222945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4F5-4BAF-A181-E6C6FA5CFD7B}"/>
                </c:ext>
              </c:extLst>
            </c:dLbl>
            <c:dLbl>
              <c:idx val="16"/>
              <c:layout>
                <c:manualLayout>
                  <c:x val="1.4864622044971635E-2"/>
                  <c:y val="-8.1730656113077115E-4"/>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4F5-4BAF-A181-E6C6FA5CFD7B}"/>
                </c:ext>
              </c:extLst>
            </c:dLbl>
            <c:dLbl>
              <c:idx val="17"/>
              <c:layout>
                <c:manualLayout>
                  <c:x val="1.7563369984600959E-2"/>
                  <c:y val="2.5775329449072028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4F5-4BAF-A181-E6C6FA5CFD7B}"/>
                </c:ext>
              </c:extLst>
            </c:dLbl>
            <c:dLbl>
              <c:idx val="18"/>
              <c:layout>
                <c:manualLayout>
                  <c:x val="1.8193865597446519E-2"/>
                  <c:y val="-9.5630922829081349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4F5-4BAF-A181-E6C6FA5CFD7B}"/>
                </c:ext>
              </c:extLst>
            </c:dLbl>
            <c:dLbl>
              <c:idx val="19"/>
              <c:layout>
                <c:manualLayout>
                  <c:x val="1.9858487373683901E-2"/>
                  <c:y val="-1.0393386540983337E-2"/>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4F5-4BAF-A181-E6C6FA5CFD7B}"/>
                </c:ext>
              </c:extLst>
            </c:dLbl>
            <c:dLbl>
              <c:idx val="20"/>
              <c:layout>
                <c:manualLayout>
                  <c:x val="2.15231091499214E-2"/>
                  <c:y val="-6.4658995079677414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4F5-4BAF-A181-E6C6FA5CFD7B}"/>
                </c:ext>
              </c:extLst>
            </c:dLbl>
            <c:dLbl>
              <c:idx val="21"/>
              <c:layout>
                <c:manualLayout>
                  <c:x val="2.3187839402488471E-2"/>
                  <c:y val="-6.0375780580846933E-3"/>
                </c:manualLayout>
              </c:layout>
              <c:spPr>
                <a:noFill/>
                <a:ln w="25393">
                  <a:noFill/>
                </a:ln>
              </c:spPr>
              <c:txPr>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4F5-4BAF-A181-E6C6FA5CFD7B}"/>
                </c:ext>
              </c:extLst>
            </c:dLbl>
            <c:spPr>
              <a:noFill/>
              <a:ln w="25393">
                <a:noFill/>
              </a:ln>
            </c:spPr>
            <c:txPr>
              <a:bodyPr wrap="square" lIns="38100" tIns="19050" rIns="38100" bIns="19050" anchor="ctr">
                <a:spAutoFit/>
              </a:bodyPr>
              <a:lstStyle/>
              <a:p>
                <a:pPr>
                  <a:defRPr sz="1000"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'ОПВ світ'!$D$14:$Y$15</c:f>
              <c:multiLvlStrCache>
                <c:ptCount val="22"/>
                <c:lvl>
                  <c:pt idx="0">
                    <c:v>2005-2009</c:v>
                  </c:pt>
                  <c:pt idx="1">
                    <c:v>2010-2014</c:v>
                  </c:pt>
                  <c:pt idx="2">
                    <c:v>2005-2009</c:v>
                  </c:pt>
                  <c:pt idx="3">
                    <c:v>2010-2014</c:v>
                  </c:pt>
                  <c:pt idx="4">
                    <c:v>2005-2009</c:v>
                  </c:pt>
                  <c:pt idx="5">
                    <c:v>2010-2014</c:v>
                  </c:pt>
                  <c:pt idx="6">
                    <c:v>2005-2009</c:v>
                  </c:pt>
                  <c:pt idx="7">
                    <c:v>2010-2014</c:v>
                  </c:pt>
                  <c:pt idx="8">
                    <c:v>2005-2009</c:v>
                  </c:pt>
                  <c:pt idx="9">
                    <c:v>2010-2014</c:v>
                  </c:pt>
                  <c:pt idx="10">
                    <c:v>2005-2009</c:v>
                  </c:pt>
                  <c:pt idx="11">
                    <c:v>2010-2014</c:v>
                  </c:pt>
                  <c:pt idx="12">
                    <c:v>2005-2009</c:v>
                  </c:pt>
                  <c:pt idx="13">
                    <c:v>2010-2014</c:v>
                  </c:pt>
                  <c:pt idx="14">
                    <c:v>2005-2009</c:v>
                  </c:pt>
                  <c:pt idx="15">
                    <c:v>2010-2014</c:v>
                  </c:pt>
                  <c:pt idx="16">
                    <c:v>2005-2009</c:v>
                  </c:pt>
                  <c:pt idx="17">
                    <c:v>2010-2014</c:v>
                  </c:pt>
                  <c:pt idx="18">
                    <c:v>2005-2009</c:v>
                  </c:pt>
                  <c:pt idx="19">
                    <c:v>2010-2014</c:v>
                  </c:pt>
                  <c:pt idx="20">
                    <c:v>2005-2009</c:v>
                  </c:pt>
                  <c:pt idx="21">
                    <c:v>2010-2014</c:v>
                  </c:pt>
                </c:lvl>
                <c:lvl>
                  <c:pt idx="0">
                    <c:v>Україна</c:v>
                  </c:pt>
                  <c:pt idx="2">
                    <c:v>Росія</c:v>
                  </c:pt>
                  <c:pt idx="4">
                    <c:v>Нова Зеландія</c:v>
                  </c:pt>
                  <c:pt idx="6">
                    <c:v>Австралія</c:v>
                  </c:pt>
                  <c:pt idx="8">
                    <c:v>Бразилія</c:v>
                  </c:pt>
                  <c:pt idx="10">
                    <c:v>Китай</c:v>
                  </c:pt>
                  <c:pt idx="12">
                    <c:v>ЄС</c:v>
                  </c:pt>
                  <c:pt idx="14">
                    <c:v>США</c:v>
                  </c:pt>
                  <c:pt idx="16">
                    <c:v>Канада</c:v>
                  </c:pt>
                  <c:pt idx="18">
                    <c:v>Японія</c:v>
                  </c:pt>
                  <c:pt idx="20">
                    <c:v>Швейцарія</c:v>
                  </c:pt>
                </c:lvl>
              </c:multiLvlStrCache>
            </c:multiLvlStrRef>
          </c:cat>
          <c:val>
            <c:numRef>
              <c:f>'ОПВ світ'!$D$16:$Y$16</c:f>
              <c:numCache>
                <c:formatCode>0.00</c:formatCode>
                <c:ptCount val="22"/>
                <c:pt idx="0">
                  <c:v>1.0176400000000001</c:v>
                </c:pt>
                <c:pt idx="1">
                  <c:v>0.92547999999999997</c:v>
                </c:pt>
                <c:pt idx="2">
                  <c:v>1.1545000000000001</c:v>
                </c:pt>
                <c:pt idx="3">
                  <c:v>1.0934599999999999</c:v>
                </c:pt>
                <c:pt idx="4">
                  <c:v>1.00532</c:v>
                </c:pt>
                <c:pt idx="5">
                  <c:v>1.0067400000000002</c:v>
                </c:pt>
                <c:pt idx="6">
                  <c:v>1</c:v>
                </c:pt>
                <c:pt idx="7">
                  <c:v>1</c:v>
                </c:pt>
                <c:pt idx="8">
                  <c:v>1.0354800000000002</c:v>
                </c:pt>
                <c:pt idx="9">
                  <c:v>1.0212400000000001</c:v>
                </c:pt>
                <c:pt idx="10">
                  <c:v>1.0484</c:v>
                </c:pt>
                <c:pt idx="11">
                  <c:v>1.17096</c:v>
                </c:pt>
                <c:pt idx="12">
                  <c:v>1.1350199999999999</c:v>
                </c:pt>
                <c:pt idx="13">
                  <c:v>1.04786</c:v>
                </c:pt>
                <c:pt idx="14">
                  <c:v>1.0310000000000001</c:v>
                </c:pt>
                <c:pt idx="15">
                  <c:v>1.0173200000000002</c:v>
                </c:pt>
                <c:pt idx="16">
                  <c:v>1.10554</c:v>
                </c:pt>
                <c:pt idx="17">
                  <c:v>1.09032</c:v>
                </c:pt>
                <c:pt idx="18">
                  <c:v>1.9020200000000003</c:v>
                </c:pt>
                <c:pt idx="19">
                  <c:v>1.9350799999999999</c:v>
                </c:pt>
                <c:pt idx="20">
                  <c:v>1.8503599999999998</c:v>
                </c:pt>
                <c:pt idx="21">
                  <c:v>1.4453800000000001</c:v>
                </c:pt>
              </c:numCache>
            </c:numRef>
          </c:val>
          <c:extLst>
            <c:ext xmlns:c16="http://schemas.microsoft.com/office/drawing/2014/chart" uri="{C3380CC4-5D6E-409C-BE32-E72D297353CC}">
              <c16:uniqueId val="{00000016-B4F5-4BAF-A181-E6C6FA5CFD7B}"/>
            </c:ext>
          </c:extLst>
        </c:ser>
        <c:dLbls>
          <c:showLegendKey val="0"/>
          <c:showVal val="1"/>
          <c:showCatName val="0"/>
          <c:showSerName val="0"/>
          <c:showPercent val="0"/>
          <c:showBubbleSize val="0"/>
        </c:dLbls>
        <c:gapWidth val="150"/>
        <c:shape val="box"/>
        <c:axId val="57429472"/>
        <c:axId val="139048448"/>
        <c:axId val="0"/>
      </c:bar3DChart>
      <c:catAx>
        <c:axId val="57429472"/>
        <c:scaling>
          <c:orientation val="minMax"/>
        </c:scaling>
        <c:delete val="0"/>
        <c:axPos val="b"/>
        <c:numFmt formatCode="General" sourceLinked="1"/>
        <c:majorTickMark val="out"/>
        <c:minorTickMark val="none"/>
        <c:tickLblPos val="low"/>
        <c:spPr>
          <a:ln w="3174">
            <a:solidFill>
              <a:srgbClr val="000000"/>
            </a:solidFill>
            <a:prstDash val="solid"/>
          </a:ln>
        </c:spPr>
        <c:txPr>
          <a:bodyPr rot="-5400000" vert="horz"/>
          <a:lstStyle/>
          <a:p>
            <a:pPr>
              <a:defRPr sz="1000" b="0" i="0" u="none" strike="noStrike" baseline="0">
                <a:solidFill>
                  <a:srgbClr val="000000"/>
                </a:solidFill>
                <a:latin typeface="Arial Cyr"/>
                <a:ea typeface="Arial Cyr"/>
                <a:cs typeface="Arial Cyr"/>
              </a:defRPr>
            </a:pPr>
            <a:endParaRPr lang="ru-UA"/>
          </a:p>
        </c:txPr>
        <c:crossAx val="139048448"/>
        <c:crosses val="autoZero"/>
        <c:auto val="1"/>
        <c:lblAlgn val="ctr"/>
        <c:lblOffset val="100"/>
        <c:tickLblSkip val="1"/>
        <c:tickMarkSkip val="1"/>
        <c:noMultiLvlLbl val="0"/>
      </c:catAx>
      <c:valAx>
        <c:axId val="139048448"/>
        <c:scaling>
          <c:orientation val="minMax"/>
        </c:scaling>
        <c:delete val="0"/>
        <c:axPos val="l"/>
        <c:majorGridlines>
          <c:spPr>
            <a:ln w="3174">
              <a:solidFill>
                <a:srgbClr val="000000"/>
              </a:solidFill>
              <a:prstDash val="solid"/>
            </a:ln>
          </c:spPr>
        </c:majorGridlines>
        <c:title>
          <c:tx>
            <c:rich>
              <a:bodyPr/>
              <a:lstStyle/>
              <a:p>
                <a:pPr>
                  <a:defRPr sz="1000" b="1" i="0" u="none" strike="noStrike" baseline="0">
                    <a:solidFill>
                      <a:srgbClr val="000000"/>
                    </a:solidFill>
                    <a:latin typeface="Arial Cyr"/>
                    <a:ea typeface="Arial Cyr"/>
                    <a:cs typeface="Arial Cyr"/>
                  </a:defRPr>
                </a:pPr>
                <a:r>
                  <a:rPr lang="ru-RU"/>
                  <a:t> </a:t>
                </a:r>
              </a:p>
            </c:rich>
          </c:tx>
          <c:layout>
            <c:manualLayout>
              <c:xMode val="edge"/>
              <c:yMode val="edge"/>
              <c:x val="2.8386170829769877E-2"/>
              <c:y val="0.3288135213539275"/>
            </c:manualLayout>
          </c:layout>
          <c:overlay val="0"/>
          <c:spPr>
            <a:noFill/>
            <a:ln w="25393">
              <a:noFill/>
            </a:ln>
          </c:spPr>
        </c:title>
        <c:numFmt formatCode="0.00" sourceLinked="1"/>
        <c:majorTickMark val="out"/>
        <c:minorTickMark val="none"/>
        <c:tickLblPos val="nextTo"/>
        <c:spPr>
          <a:ln w="3174">
            <a:solidFill>
              <a:srgbClr val="000000"/>
            </a:solidFill>
            <a:prstDash val="solid"/>
          </a:ln>
        </c:spPr>
        <c:txPr>
          <a:bodyPr rot="0" vert="horz"/>
          <a:lstStyle/>
          <a:p>
            <a:pPr>
              <a:defRPr sz="1000" b="0" i="0" u="none" strike="noStrike" baseline="0">
                <a:solidFill>
                  <a:srgbClr val="000000"/>
                </a:solidFill>
                <a:latin typeface="Arial Cyr"/>
                <a:ea typeface="Arial Cyr"/>
                <a:cs typeface="Arial Cyr"/>
              </a:defRPr>
            </a:pPr>
            <a:endParaRPr lang="ru-UA"/>
          </a:p>
        </c:txPr>
        <c:crossAx val="57429472"/>
        <c:crosses val="autoZero"/>
        <c:crossBetween val="between"/>
      </c:valAx>
      <c:spPr>
        <a:noFill/>
        <a:ln w="25393">
          <a:noFill/>
        </a:ln>
      </c:spPr>
    </c:plotArea>
    <c:plotVisOnly val="1"/>
    <c:dispBlanksAs val="gap"/>
    <c:showDLblsOverMax val="0"/>
  </c:chart>
  <c:spPr>
    <a:noFill/>
    <a:ln>
      <a:noFill/>
    </a:ln>
  </c:spPr>
  <c:txPr>
    <a:bodyPr/>
    <a:lstStyle/>
    <a:p>
      <a:pPr>
        <a:defRPr sz="1000" b="0" i="0" u="none" strike="noStrike" baseline="0">
          <a:solidFill>
            <a:srgbClr val="000000"/>
          </a:solidFill>
          <a:latin typeface="Arial Cyr"/>
          <a:ea typeface="Arial Cyr"/>
          <a:cs typeface="Arial Cyr"/>
        </a:defRPr>
      </a:pPr>
      <a:endParaRPr lang="ru-UA"/>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Cyr"/>
                <a:ea typeface="Arial Cyr"/>
                <a:cs typeface="Arial Cyr"/>
              </a:defRPr>
            </a:pPr>
            <a:r>
              <a:rPr lang="ru-RU" sz="1799" dirty="0"/>
              <a:t>Рис. 3. </a:t>
            </a:r>
            <a:r>
              <a:rPr lang="uk-UA" sz="1799" noProof="0" dirty="0"/>
              <a:t>Номінальний коефіцієнт захисту виробників окремих видів с.-г. продукції в Україна</a:t>
            </a:r>
            <a:endParaRPr lang="uk-UA" sz="1800" noProof="0" dirty="0"/>
          </a:p>
        </c:rich>
      </c:tx>
      <c:layout>
        <c:manualLayout>
          <c:xMode val="edge"/>
          <c:yMode val="edge"/>
          <c:x val="0.17373321508872824"/>
          <c:y val="0.91432706222865412"/>
        </c:manualLayout>
      </c:layout>
      <c:overlay val="0"/>
      <c:spPr>
        <a:noFill/>
        <a:ln w="25392">
          <a:noFill/>
        </a:ln>
      </c:spPr>
    </c:title>
    <c:autoTitleDeleted val="0"/>
    <c:plotArea>
      <c:layout>
        <c:manualLayout>
          <c:layoutTarget val="inner"/>
          <c:xMode val="edge"/>
          <c:yMode val="edge"/>
          <c:x val="7.3422957600827329E-2"/>
          <c:y val="8.3050847457627197E-2"/>
          <c:w val="0.91623578076525303"/>
          <c:h val="0.764406779661017"/>
        </c:manualLayout>
      </c:layout>
      <c:lineChart>
        <c:grouping val="standard"/>
        <c:varyColors val="0"/>
        <c:ser>
          <c:idx val="0"/>
          <c:order val="0"/>
          <c:tx>
            <c:strRef>
              <c:f>Лист1!$C$4</c:f>
              <c:strCache>
                <c:ptCount val="1"/>
                <c:pt idx="0">
                  <c:v>Пшениця</c:v>
                </c:pt>
              </c:strCache>
            </c:strRef>
          </c:tx>
          <c:spPr>
            <a:ln w="12696">
              <a:solidFill>
                <a:srgbClr val="000080"/>
              </a:solidFill>
              <a:prstDash val="solid"/>
            </a:ln>
          </c:spPr>
          <c:marker>
            <c:symbol val="diamond"/>
            <c:size val="4"/>
            <c:spPr>
              <a:solidFill>
                <a:srgbClr val="000080"/>
              </a:solidFill>
              <a:ln>
                <a:solidFill>
                  <a:srgbClr val="000080"/>
                </a:solidFill>
                <a:prstDash val="solid"/>
              </a:ln>
            </c:spPr>
          </c:marker>
          <c:cat>
            <c:numRef>
              <c:f>Лист1!$D$3:$M$3</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Лист1!$D$4:$M$4</c:f>
              <c:numCache>
                <c:formatCode>#,##0.00</c:formatCode>
                <c:ptCount val="10"/>
                <c:pt idx="0">
                  <c:v>0.91524521461358999</c:v>
                </c:pt>
                <c:pt idx="1">
                  <c:v>0.85119210986417004</c:v>
                </c:pt>
                <c:pt idx="2">
                  <c:v>0.72056637594997996</c:v>
                </c:pt>
                <c:pt idx="3">
                  <c:v>0.61395114375472004</c:v>
                </c:pt>
                <c:pt idx="4">
                  <c:v>0.77026416811414</c:v>
                </c:pt>
                <c:pt idx="5">
                  <c:v>0.92306663630519004</c:v>
                </c:pt>
                <c:pt idx="6">
                  <c:v>0.77125994681819998</c:v>
                </c:pt>
                <c:pt idx="7">
                  <c:v>0.75165752151295995</c:v>
                </c:pt>
                <c:pt idx="8">
                  <c:v>0.73810926151498002</c:v>
                </c:pt>
                <c:pt idx="9">
                  <c:v>0.69609165993189004</c:v>
                </c:pt>
              </c:numCache>
            </c:numRef>
          </c:val>
          <c:smooth val="0"/>
          <c:extLst>
            <c:ext xmlns:c16="http://schemas.microsoft.com/office/drawing/2014/chart" uri="{C3380CC4-5D6E-409C-BE32-E72D297353CC}">
              <c16:uniqueId val="{00000000-938E-47D4-9B55-35DC1D3D8F0B}"/>
            </c:ext>
          </c:extLst>
        </c:ser>
        <c:ser>
          <c:idx val="1"/>
          <c:order val="1"/>
          <c:tx>
            <c:strRef>
              <c:f>Лист1!$C$5</c:f>
              <c:strCache>
                <c:ptCount val="1"/>
                <c:pt idx="0">
                  <c:v>Кукурудза</c:v>
                </c:pt>
              </c:strCache>
            </c:strRef>
          </c:tx>
          <c:spPr>
            <a:ln w="12696">
              <a:solidFill>
                <a:srgbClr val="FF00FF"/>
              </a:solidFill>
              <a:prstDash val="solid"/>
            </a:ln>
          </c:spPr>
          <c:marker>
            <c:symbol val="square"/>
            <c:size val="4"/>
            <c:spPr>
              <a:solidFill>
                <a:srgbClr val="FF00FF"/>
              </a:solidFill>
              <a:ln>
                <a:solidFill>
                  <a:srgbClr val="FF00FF"/>
                </a:solidFill>
                <a:prstDash val="solid"/>
              </a:ln>
            </c:spPr>
          </c:marker>
          <c:cat>
            <c:numRef>
              <c:f>Лист1!$D$3:$M$3</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Лист1!$D$5:$M$5</c:f>
              <c:numCache>
                <c:formatCode>#,##0.00</c:formatCode>
                <c:ptCount val="10"/>
                <c:pt idx="0">
                  <c:v>0.93912004919215997</c:v>
                </c:pt>
                <c:pt idx="1">
                  <c:v>1.2200131934603999</c:v>
                </c:pt>
                <c:pt idx="2">
                  <c:v>0.97467791946194005</c:v>
                </c:pt>
                <c:pt idx="3">
                  <c:v>0.68980706417876003</c:v>
                </c:pt>
                <c:pt idx="4">
                  <c:v>0.96170389954391</c:v>
                </c:pt>
                <c:pt idx="5">
                  <c:v>0.93269909947850005</c:v>
                </c:pt>
                <c:pt idx="6">
                  <c:v>0.75300088080284</c:v>
                </c:pt>
                <c:pt idx="7">
                  <c:v>0.85469800352334002</c:v>
                </c:pt>
                <c:pt idx="8">
                  <c:v>0.76730154896030001</c:v>
                </c:pt>
                <c:pt idx="9">
                  <c:v>0.86925698994935996</c:v>
                </c:pt>
              </c:numCache>
            </c:numRef>
          </c:val>
          <c:smooth val="0"/>
          <c:extLst>
            <c:ext xmlns:c16="http://schemas.microsoft.com/office/drawing/2014/chart" uri="{C3380CC4-5D6E-409C-BE32-E72D297353CC}">
              <c16:uniqueId val="{00000001-938E-47D4-9B55-35DC1D3D8F0B}"/>
            </c:ext>
          </c:extLst>
        </c:ser>
        <c:ser>
          <c:idx val="2"/>
          <c:order val="2"/>
          <c:tx>
            <c:strRef>
              <c:f>Лист1!$C$6</c:f>
              <c:strCache>
                <c:ptCount val="1"/>
                <c:pt idx="0">
                  <c:v>Соняшник</c:v>
                </c:pt>
              </c:strCache>
            </c:strRef>
          </c:tx>
          <c:spPr>
            <a:ln w="12696">
              <a:solidFill>
                <a:srgbClr val="000000"/>
              </a:solidFill>
              <a:prstDash val="solid"/>
            </a:ln>
          </c:spPr>
          <c:marker>
            <c:symbol val="triangle"/>
            <c:size val="4"/>
            <c:spPr>
              <a:solidFill>
                <a:srgbClr val="000000"/>
              </a:solidFill>
              <a:ln>
                <a:solidFill>
                  <a:srgbClr val="000000"/>
                </a:solidFill>
                <a:prstDash val="solid"/>
              </a:ln>
            </c:spPr>
          </c:marker>
          <c:cat>
            <c:numRef>
              <c:f>Лист1!$D$3:$M$3</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Лист1!$D$6:$M$6</c:f>
              <c:numCache>
                <c:formatCode>#,##0.00</c:formatCode>
                <c:ptCount val="10"/>
                <c:pt idx="0">
                  <c:v>0.83375444800130005</c:v>
                </c:pt>
                <c:pt idx="1">
                  <c:v>0.99193883989725995</c:v>
                </c:pt>
                <c:pt idx="2">
                  <c:v>1.2438924710777799</c:v>
                </c:pt>
                <c:pt idx="3">
                  <c:v>0.95005596946572002</c:v>
                </c:pt>
                <c:pt idx="4">
                  <c:v>1.0701538411654601</c:v>
                </c:pt>
                <c:pt idx="5">
                  <c:v>0.90839852234653995</c:v>
                </c:pt>
                <c:pt idx="6">
                  <c:v>0.88794349789993998</c:v>
                </c:pt>
                <c:pt idx="7">
                  <c:v>0.79513581311798998</c:v>
                </c:pt>
                <c:pt idx="8">
                  <c:v>0.75111099960837002</c:v>
                </c:pt>
                <c:pt idx="9">
                  <c:v>0.81047413007427005</c:v>
                </c:pt>
              </c:numCache>
            </c:numRef>
          </c:val>
          <c:smooth val="0"/>
          <c:extLst>
            <c:ext xmlns:c16="http://schemas.microsoft.com/office/drawing/2014/chart" uri="{C3380CC4-5D6E-409C-BE32-E72D297353CC}">
              <c16:uniqueId val="{00000002-938E-47D4-9B55-35DC1D3D8F0B}"/>
            </c:ext>
          </c:extLst>
        </c:ser>
        <c:ser>
          <c:idx val="3"/>
          <c:order val="3"/>
          <c:tx>
            <c:strRef>
              <c:f>Лист1!$C$7</c:f>
              <c:strCache>
                <c:ptCount val="1"/>
                <c:pt idx="0">
                  <c:v>Молоко</c:v>
                </c:pt>
              </c:strCache>
            </c:strRef>
          </c:tx>
          <c:spPr>
            <a:ln w="12696">
              <a:solidFill>
                <a:srgbClr val="00FFFF"/>
              </a:solidFill>
              <a:prstDash val="solid"/>
            </a:ln>
          </c:spPr>
          <c:marker>
            <c:symbol val="x"/>
            <c:size val="4"/>
            <c:spPr>
              <a:noFill/>
              <a:ln>
                <a:solidFill>
                  <a:srgbClr val="00FFFF"/>
                </a:solidFill>
                <a:prstDash val="solid"/>
              </a:ln>
            </c:spPr>
          </c:marker>
          <c:cat>
            <c:numRef>
              <c:f>Лист1!$D$3:$M$3</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Лист1!$D$7:$M$7</c:f>
              <c:numCache>
                <c:formatCode>#,##0.00</c:formatCode>
                <c:ptCount val="10"/>
                <c:pt idx="0">
                  <c:v>1.0657309470579599</c:v>
                </c:pt>
                <c:pt idx="1">
                  <c:v>1.07188620241725</c:v>
                </c:pt>
                <c:pt idx="2">
                  <c:v>0.79906512127002005</c:v>
                </c:pt>
                <c:pt idx="3">
                  <c:v>1.13306056228008</c:v>
                </c:pt>
                <c:pt idx="4">
                  <c:v>1.0609178577637499</c:v>
                </c:pt>
                <c:pt idx="5">
                  <c:v>0.96169052056640003</c:v>
                </c:pt>
                <c:pt idx="6">
                  <c:v>0.88224436144827001</c:v>
                </c:pt>
                <c:pt idx="7">
                  <c:v>0.90106873438293</c:v>
                </c:pt>
                <c:pt idx="8">
                  <c:v>0.77713540065002995</c:v>
                </c:pt>
                <c:pt idx="9">
                  <c:v>0.71791665645698999</c:v>
                </c:pt>
              </c:numCache>
            </c:numRef>
          </c:val>
          <c:smooth val="0"/>
          <c:extLst>
            <c:ext xmlns:c16="http://schemas.microsoft.com/office/drawing/2014/chart" uri="{C3380CC4-5D6E-409C-BE32-E72D297353CC}">
              <c16:uniqueId val="{00000003-938E-47D4-9B55-35DC1D3D8F0B}"/>
            </c:ext>
          </c:extLst>
        </c:ser>
        <c:ser>
          <c:idx val="4"/>
          <c:order val="4"/>
          <c:tx>
            <c:strRef>
              <c:f>Лист1!$C$8</c:f>
              <c:strCache>
                <c:ptCount val="1"/>
                <c:pt idx="0">
                  <c:v>М'ясо птиці</c:v>
                </c:pt>
              </c:strCache>
            </c:strRef>
          </c:tx>
          <c:spPr>
            <a:ln w="12696">
              <a:solidFill>
                <a:srgbClr val="800080"/>
              </a:solidFill>
              <a:prstDash val="solid"/>
            </a:ln>
          </c:spPr>
          <c:marker>
            <c:symbol val="star"/>
            <c:size val="4"/>
            <c:spPr>
              <a:noFill/>
              <a:ln>
                <a:solidFill>
                  <a:srgbClr val="800080"/>
                </a:solidFill>
                <a:prstDash val="solid"/>
              </a:ln>
            </c:spPr>
          </c:marker>
          <c:cat>
            <c:numRef>
              <c:f>Лист1!$D$3:$M$3</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Лист1!$D$8:$M$8</c:f>
              <c:numCache>
                <c:formatCode>#,##0.00</c:formatCode>
                <c:ptCount val="10"/>
                <c:pt idx="0">
                  <c:v>1.86067864180207</c:v>
                </c:pt>
                <c:pt idx="1">
                  <c:v>2.0377330178123199</c:v>
                </c:pt>
                <c:pt idx="2">
                  <c:v>2.2478011187970699</c:v>
                </c:pt>
                <c:pt idx="3">
                  <c:v>1.92305777244494</c:v>
                </c:pt>
                <c:pt idx="4">
                  <c:v>1.55914821587571</c:v>
                </c:pt>
                <c:pt idx="5">
                  <c:v>1.5394649283314601</c:v>
                </c:pt>
                <c:pt idx="6">
                  <c:v>1.7557029776508499</c:v>
                </c:pt>
                <c:pt idx="7">
                  <c:v>1.7579295268956601</c:v>
                </c:pt>
                <c:pt idx="8">
                  <c:v>1.26376849636144</c:v>
                </c:pt>
                <c:pt idx="9">
                  <c:v>1.1967508295095901</c:v>
                </c:pt>
              </c:numCache>
            </c:numRef>
          </c:val>
          <c:smooth val="0"/>
          <c:extLst>
            <c:ext xmlns:c16="http://schemas.microsoft.com/office/drawing/2014/chart" uri="{C3380CC4-5D6E-409C-BE32-E72D297353CC}">
              <c16:uniqueId val="{00000004-938E-47D4-9B55-35DC1D3D8F0B}"/>
            </c:ext>
          </c:extLst>
        </c:ser>
        <c:dLbls>
          <c:showLegendKey val="0"/>
          <c:showVal val="0"/>
          <c:showCatName val="0"/>
          <c:showSerName val="0"/>
          <c:showPercent val="0"/>
          <c:showBubbleSize val="0"/>
        </c:dLbls>
        <c:marker val="1"/>
        <c:smooth val="0"/>
        <c:axId val="141853360"/>
        <c:axId val="141853744"/>
      </c:lineChart>
      <c:catAx>
        <c:axId val="141853360"/>
        <c:scaling>
          <c:orientation val="minMax"/>
        </c:scaling>
        <c:delete val="0"/>
        <c:axPos val="b"/>
        <c:numFmt formatCode="General" sourceLinked="1"/>
        <c:majorTickMark val="out"/>
        <c:minorTickMark val="none"/>
        <c:tickLblPos val="nextTo"/>
        <c:spPr>
          <a:ln w="3174">
            <a:solidFill>
              <a:srgbClr val="000000"/>
            </a:solidFill>
            <a:prstDash val="solid"/>
          </a:ln>
        </c:spPr>
        <c:txPr>
          <a:bodyPr rot="0" vert="horz"/>
          <a:lstStyle/>
          <a:p>
            <a:pPr>
              <a:defRPr sz="1000" b="0" i="0" u="none" strike="noStrike" baseline="0">
                <a:solidFill>
                  <a:srgbClr val="000000"/>
                </a:solidFill>
                <a:latin typeface="Arial Cyr"/>
                <a:ea typeface="Arial Cyr"/>
                <a:cs typeface="Arial Cyr"/>
              </a:defRPr>
            </a:pPr>
            <a:endParaRPr lang="ru-UA"/>
          </a:p>
        </c:txPr>
        <c:crossAx val="141853744"/>
        <c:crosses val="autoZero"/>
        <c:auto val="1"/>
        <c:lblAlgn val="ctr"/>
        <c:lblOffset val="100"/>
        <c:tickLblSkip val="1"/>
        <c:tickMarkSkip val="1"/>
        <c:noMultiLvlLbl val="0"/>
      </c:catAx>
      <c:valAx>
        <c:axId val="141853744"/>
        <c:scaling>
          <c:orientation val="minMax"/>
        </c:scaling>
        <c:delete val="0"/>
        <c:axPos val="l"/>
        <c:majorGridlines>
          <c:spPr>
            <a:ln w="3174">
              <a:solidFill>
                <a:srgbClr val="000000"/>
              </a:solidFill>
              <a:prstDash val="solid"/>
            </a:ln>
          </c:spPr>
        </c:majorGridlines>
        <c:title>
          <c:tx>
            <c:rich>
              <a:bodyPr/>
              <a:lstStyle/>
              <a:p>
                <a:pPr>
                  <a:defRPr sz="1000" b="1" i="0" u="none" strike="noStrike" baseline="0">
                    <a:solidFill>
                      <a:srgbClr val="000000"/>
                    </a:solidFill>
                    <a:latin typeface="Arial Cyr"/>
                    <a:ea typeface="Arial Cyr"/>
                    <a:cs typeface="Arial Cyr"/>
                  </a:defRPr>
                </a:pPr>
                <a:r>
                  <a:rPr lang="ru-RU"/>
                  <a:t>індекси</a:t>
                </a:r>
              </a:p>
            </c:rich>
          </c:tx>
          <c:layout>
            <c:manualLayout>
              <c:xMode val="edge"/>
              <c:yMode val="edge"/>
              <c:x val="1.1375399747386526E-2"/>
              <c:y val="0.41864405878353483"/>
            </c:manualLayout>
          </c:layout>
          <c:overlay val="0"/>
          <c:spPr>
            <a:noFill/>
            <a:ln w="25392">
              <a:noFill/>
            </a:ln>
          </c:spPr>
        </c:title>
        <c:numFmt formatCode="#,##0.00" sourceLinked="1"/>
        <c:majorTickMark val="out"/>
        <c:minorTickMark val="none"/>
        <c:tickLblPos val="nextTo"/>
        <c:spPr>
          <a:ln w="3174">
            <a:solidFill>
              <a:srgbClr val="000000"/>
            </a:solidFill>
            <a:prstDash val="solid"/>
          </a:ln>
        </c:spPr>
        <c:txPr>
          <a:bodyPr rot="0" vert="horz"/>
          <a:lstStyle/>
          <a:p>
            <a:pPr>
              <a:defRPr sz="1000" b="0" i="0" u="none" strike="noStrike" baseline="0">
                <a:solidFill>
                  <a:srgbClr val="000000"/>
                </a:solidFill>
                <a:latin typeface="Arial Cyr"/>
                <a:ea typeface="Arial Cyr"/>
                <a:cs typeface="Arial Cyr"/>
              </a:defRPr>
            </a:pPr>
            <a:endParaRPr lang="ru-UA"/>
          </a:p>
        </c:txPr>
        <c:crossAx val="141853360"/>
        <c:crosses val="autoZero"/>
        <c:crossBetween val="between"/>
      </c:valAx>
      <c:spPr>
        <a:noFill/>
        <a:ln w="12696">
          <a:solidFill>
            <a:srgbClr val="808080"/>
          </a:solidFill>
          <a:prstDash val="solid"/>
        </a:ln>
      </c:spPr>
    </c:plotArea>
    <c:legend>
      <c:legendPos val="t"/>
      <c:layout>
        <c:manualLayout>
          <c:xMode val="edge"/>
          <c:yMode val="edge"/>
          <c:x val="0.22337122535450987"/>
          <c:y val="1.5254243726046545E-2"/>
          <c:w val="0.5987590587012801"/>
          <c:h val="3.7288117567069679E-2"/>
        </c:manualLayout>
      </c:layout>
      <c:overlay val="0"/>
      <c:spPr>
        <a:solidFill>
          <a:srgbClr val="FFFFFF"/>
        </a:solidFill>
        <a:ln w="25392">
          <a:noFill/>
        </a:ln>
      </c:spPr>
      <c:txPr>
        <a:bodyPr/>
        <a:lstStyle/>
        <a:p>
          <a:pPr>
            <a:defRPr sz="920" b="0" i="0" u="none" strike="noStrike" baseline="0">
              <a:solidFill>
                <a:srgbClr val="000000"/>
              </a:solidFill>
              <a:latin typeface="Arial"/>
              <a:ea typeface="Arial"/>
              <a:cs typeface="Arial"/>
            </a:defRPr>
          </a:pPr>
          <a:endParaRPr lang="ru-UA"/>
        </a:p>
      </c:txPr>
    </c:legend>
    <c:plotVisOnly val="1"/>
    <c:dispBlanksAs val="gap"/>
    <c:showDLblsOverMax val="0"/>
  </c:chart>
  <c:spPr>
    <a:noFill/>
    <a:ln>
      <a:noFill/>
    </a:ln>
  </c:spPr>
  <c:txPr>
    <a:bodyPr/>
    <a:lstStyle/>
    <a:p>
      <a:pPr>
        <a:defRPr sz="1000" b="0" i="0" u="none" strike="noStrike" baseline="0">
          <a:solidFill>
            <a:srgbClr val="000000"/>
          </a:solidFill>
          <a:latin typeface="Arial Cyr"/>
          <a:ea typeface="Arial Cyr"/>
          <a:cs typeface="Arial Cyr"/>
        </a:defRPr>
      </a:pPr>
      <a:endParaRPr lang="ru-UA"/>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85" b="1" i="0" u="none" strike="noStrike" baseline="0">
                <a:solidFill>
                  <a:srgbClr val="000000"/>
                </a:solidFill>
                <a:latin typeface="Arial Cyr"/>
                <a:ea typeface="Arial Cyr"/>
                <a:cs typeface="Arial Cyr"/>
              </a:defRPr>
            </a:pPr>
            <a:r>
              <a:rPr lang="ru-RU" sz="1800" dirty="0"/>
              <a:t>Рис. 3.1. </a:t>
            </a:r>
            <a:r>
              <a:rPr lang="uk-UA" sz="1800" noProof="0" dirty="0"/>
              <a:t>Номінальний коефіцієнт захисту виробників с.-г. продукції в Україні в середньому за 2005-2009рр. і 2010-2014рр</a:t>
            </a:r>
          </a:p>
        </c:rich>
      </c:tx>
      <c:layout>
        <c:manualLayout>
          <c:xMode val="edge"/>
          <c:yMode val="edge"/>
          <c:x val="0.10907589888289716"/>
          <c:y val="0.91031649474588705"/>
        </c:manualLayout>
      </c:layout>
      <c:overlay val="0"/>
      <c:spPr>
        <a:noFill/>
        <a:ln w="25091">
          <a:noFill/>
        </a:ln>
      </c:spPr>
    </c:title>
    <c:autoTitleDeleted val="0"/>
    <c:view3D>
      <c:rotX val="15"/>
      <c:hPercent val="52"/>
      <c:rotY val="20"/>
      <c:depthPercent val="100"/>
      <c:rAngAx val="1"/>
    </c:view3D>
    <c:floor>
      <c:thickness val="0"/>
      <c:spPr>
        <a:solidFill>
          <a:srgbClr val="C0C0C0"/>
        </a:solidFill>
        <a:ln w="3175">
          <a:solidFill>
            <a:srgbClr val="000000"/>
          </a:solidFill>
          <a:prstDash val="solid"/>
        </a:ln>
      </c:spPr>
    </c:floor>
    <c:sideWall>
      <c:thickness val="0"/>
      <c:spPr>
        <a:noFill/>
        <a:ln w="3175">
          <a:solidFill>
            <a:srgbClr val="000000"/>
          </a:solidFill>
          <a:prstDash val="solid"/>
        </a:ln>
      </c:spPr>
    </c:sideWall>
    <c:backWall>
      <c:thickness val="0"/>
      <c:spPr>
        <a:noFill/>
        <a:ln w="3175">
          <a:solidFill>
            <a:srgbClr val="000000"/>
          </a:solidFill>
          <a:prstDash val="solid"/>
        </a:ln>
      </c:spPr>
    </c:backWall>
    <c:plotArea>
      <c:layout>
        <c:manualLayout>
          <c:layoutTarget val="inner"/>
          <c:xMode val="edge"/>
          <c:yMode val="edge"/>
          <c:x val="6.0774885398763134E-2"/>
          <c:y val="0.10569690196247526"/>
          <c:w val="0.92673575893844951"/>
          <c:h val="0.68819534470042754"/>
        </c:manualLayout>
      </c:layout>
      <c:bar3DChart>
        <c:barDir val="col"/>
        <c:grouping val="clustered"/>
        <c:varyColors val="0"/>
        <c:ser>
          <c:idx val="0"/>
          <c:order val="0"/>
          <c:spPr>
            <a:solidFill>
              <a:srgbClr val="9999FF"/>
            </a:solidFill>
            <a:ln w="12545">
              <a:solidFill>
                <a:srgbClr val="000000"/>
              </a:solidFill>
              <a:prstDash val="solid"/>
            </a:ln>
          </c:spPr>
          <c:invertIfNegative val="0"/>
          <c:dLbls>
            <c:dLbl>
              <c:idx val="0"/>
              <c:layout>
                <c:manualLayout>
                  <c:x val="7.6607421877095561E-3"/>
                  <c:y val="-2.9699264145411533E-2"/>
                </c:manualLayout>
              </c:layout>
              <c:spPr>
                <a:noFill/>
                <a:ln w="25091">
                  <a:noFill/>
                </a:ln>
              </c:spPr>
              <c:txPr>
                <a:bodyPr/>
                <a:lstStyle/>
                <a:p>
                  <a:pPr>
                    <a:defRPr sz="118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99-45B2-8CD4-9A1549C8C7DA}"/>
                </c:ext>
              </c:extLst>
            </c:dLbl>
            <c:dLbl>
              <c:idx val="1"/>
              <c:layout>
                <c:manualLayout>
                  <c:x val="7.7605226349619976E-3"/>
                  <c:y val="-3.7284236229444614E-2"/>
                </c:manualLayout>
              </c:layout>
              <c:spPr>
                <a:noFill/>
                <a:ln w="25091">
                  <a:noFill/>
                </a:ln>
              </c:spPr>
              <c:txPr>
                <a:bodyPr/>
                <a:lstStyle/>
                <a:p>
                  <a:pPr>
                    <a:defRPr sz="118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99-45B2-8CD4-9A1549C8C7DA}"/>
                </c:ext>
              </c:extLst>
            </c:dLbl>
            <c:dLbl>
              <c:idx val="2"/>
              <c:layout>
                <c:manualLayout>
                  <c:x val="8.6916399365892065E-3"/>
                  <c:y val="-3.1478563347194004E-2"/>
                </c:manualLayout>
              </c:layout>
              <c:spPr>
                <a:noFill/>
                <a:ln w="25091">
                  <a:noFill/>
                </a:ln>
              </c:spPr>
              <c:txPr>
                <a:bodyPr/>
                <a:lstStyle/>
                <a:p>
                  <a:pPr>
                    <a:defRPr sz="118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99-45B2-8CD4-9A1549C8C7DA}"/>
                </c:ext>
              </c:extLst>
            </c:dLbl>
            <c:dLbl>
              <c:idx val="3"/>
              <c:layout>
                <c:manualLayout>
                  <c:x val="6.5203217639888617E-3"/>
                  <c:y val="-4.0090328797920211E-2"/>
                </c:manualLayout>
              </c:layout>
              <c:spPr>
                <a:noFill/>
                <a:ln w="25091">
                  <a:noFill/>
                </a:ln>
              </c:spPr>
              <c:txPr>
                <a:bodyPr/>
                <a:lstStyle/>
                <a:p>
                  <a:pPr>
                    <a:defRPr sz="118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99-45B2-8CD4-9A1549C8C7DA}"/>
                </c:ext>
              </c:extLst>
            </c:dLbl>
            <c:dLbl>
              <c:idx val="4"/>
              <c:layout>
                <c:manualLayout>
                  <c:x val="9.0938231170286758E-3"/>
                  <c:y val="-3.3107470754088403E-2"/>
                </c:manualLayout>
              </c:layout>
              <c:spPr>
                <a:noFill/>
                <a:ln w="25091">
                  <a:noFill/>
                </a:ln>
              </c:spPr>
              <c:txPr>
                <a:bodyPr/>
                <a:lstStyle/>
                <a:p>
                  <a:pPr>
                    <a:defRPr sz="118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C99-45B2-8CD4-9A1549C8C7DA}"/>
                </c:ext>
              </c:extLst>
            </c:dLbl>
            <c:dLbl>
              <c:idx val="5"/>
              <c:layout>
                <c:manualLayout>
                  <c:x val="8.7880108964540037E-3"/>
                  <c:y val="-3.9034379350052918E-2"/>
                </c:manualLayout>
              </c:layout>
              <c:spPr>
                <a:noFill/>
                <a:ln w="25091">
                  <a:noFill/>
                </a:ln>
              </c:spPr>
              <c:txPr>
                <a:bodyPr/>
                <a:lstStyle/>
                <a:p>
                  <a:pPr>
                    <a:defRPr sz="118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C99-45B2-8CD4-9A1549C8C7DA}"/>
                </c:ext>
              </c:extLst>
            </c:dLbl>
            <c:dLbl>
              <c:idx val="6"/>
              <c:layout>
                <c:manualLayout>
                  <c:x val="8.6851011340994735E-3"/>
                  <c:y val="-3.3097948887264993E-2"/>
                </c:manualLayout>
              </c:layout>
              <c:spPr>
                <a:noFill/>
                <a:ln w="25091">
                  <a:noFill/>
                </a:ln>
              </c:spPr>
              <c:txPr>
                <a:bodyPr/>
                <a:lstStyle/>
                <a:p>
                  <a:pPr>
                    <a:defRPr sz="118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C99-45B2-8CD4-9A1549C8C7DA}"/>
                </c:ext>
              </c:extLst>
            </c:dLbl>
            <c:dLbl>
              <c:idx val="7"/>
              <c:layout>
                <c:manualLayout>
                  <c:x val="6.4124136890189552E-3"/>
                  <c:y val="-2.98836746863607E-2"/>
                </c:manualLayout>
              </c:layout>
              <c:spPr>
                <a:noFill/>
                <a:ln w="25091">
                  <a:noFill/>
                </a:ln>
              </c:spPr>
              <c:txPr>
                <a:bodyPr/>
                <a:lstStyle/>
                <a:p>
                  <a:pPr>
                    <a:defRPr sz="118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C99-45B2-8CD4-9A1549C8C7DA}"/>
                </c:ext>
              </c:extLst>
            </c:dLbl>
            <c:dLbl>
              <c:idx val="8"/>
              <c:layout>
                <c:manualLayout>
                  <c:x val="8.5804031916868247E-3"/>
                  <c:y val="-1.8713926693219543E-2"/>
                </c:manualLayout>
              </c:layout>
              <c:spPr>
                <a:noFill/>
                <a:ln w="25091">
                  <a:noFill/>
                </a:ln>
              </c:spPr>
              <c:txPr>
                <a:bodyPr/>
                <a:lstStyle/>
                <a:p>
                  <a:pPr>
                    <a:defRPr sz="118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C99-45B2-8CD4-9A1549C8C7DA}"/>
                </c:ext>
              </c:extLst>
            </c:dLbl>
            <c:dLbl>
              <c:idx val="9"/>
              <c:layout>
                <c:manualLayout>
                  <c:x val="6.3077157466063004E-3"/>
                  <c:y val="-2.2354621623029682E-2"/>
                </c:manualLayout>
              </c:layout>
              <c:spPr>
                <a:noFill/>
                <a:ln w="25091">
                  <a:noFill/>
                </a:ln>
              </c:spPr>
              <c:txPr>
                <a:bodyPr/>
                <a:lstStyle/>
                <a:p>
                  <a:pPr>
                    <a:defRPr sz="118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C99-45B2-8CD4-9A1549C8C7DA}"/>
                </c:ext>
              </c:extLst>
            </c:dLbl>
            <c:spPr>
              <a:noFill/>
              <a:ln w="25091">
                <a:noFill/>
              </a:ln>
            </c:spPr>
            <c:txPr>
              <a:bodyPr wrap="square" lIns="38100" tIns="19050" rIns="38100" bIns="19050" anchor="ctr">
                <a:spAutoFit/>
              </a:bodyPr>
              <a:lstStyle/>
              <a:p>
                <a:pPr>
                  <a:defRPr sz="118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Лист1!$D$12:$M$13</c:f>
              <c:multiLvlStrCache>
                <c:ptCount val="10"/>
                <c:lvl>
                  <c:pt idx="0">
                    <c:v>2005-2009</c:v>
                  </c:pt>
                  <c:pt idx="1">
                    <c:v>2010-2014</c:v>
                  </c:pt>
                  <c:pt idx="2">
                    <c:v>2005-2009</c:v>
                  </c:pt>
                  <c:pt idx="3">
                    <c:v>2010-2014</c:v>
                  </c:pt>
                  <c:pt idx="4">
                    <c:v>2005-2009</c:v>
                  </c:pt>
                  <c:pt idx="5">
                    <c:v>2010-2014</c:v>
                  </c:pt>
                  <c:pt idx="6">
                    <c:v>2005-2009</c:v>
                  </c:pt>
                  <c:pt idx="7">
                    <c:v>2010-2014</c:v>
                  </c:pt>
                  <c:pt idx="8">
                    <c:v>2005-2009</c:v>
                  </c:pt>
                  <c:pt idx="9">
                    <c:v>2010-2014</c:v>
                  </c:pt>
                </c:lvl>
                <c:lvl>
                  <c:pt idx="0">
                    <c:v>Пшениця</c:v>
                  </c:pt>
                  <c:pt idx="2">
                    <c:v>Кукурудза</c:v>
                  </c:pt>
                  <c:pt idx="4">
                    <c:v>Соняшник</c:v>
                  </c:pt>
                  <c:pt idx="6">
                    <c:v>Молоко</c:v>
                  </c:pt>
                  <c:pt idx="8">
                    <c:v>М'ясо птиці</c:v>
                  </c:pt>
                </c:lvl>
              </c:multiLvlStrCache>
            </c:multiLvlStrRef>
          </c:cat>
          <c:val>
            <c:numRef>
              <c:f>Лист1!$D$14:$M$14</c:f>
              <c:numCache>
                <c:formatCode>0.00</c:formatCode>
                <c:ptCount val="10"/>
                <c:pt idx="0">
                  <c:v>0.7742438024593199</c:v>
                </c:pt>
                <c:pt idx="1">
                  <c:v>0.77603700521664398</c:v>
                </c:pt>
                <c:pt idx="2">
                  <c:v>0.95706442516743417</c:v>
                </c:pt>
                <c:pt idx="3">
                  <c:v>0.83539130454286803</c:v>
                </c:pt>
                <c:pt idx="4">
                  <c:v>1.0179591139215041</c:v>
                </c:pt>
                <c:pt idx="5">
                  <c:v>0.830612592609422</c:v>
                </c:pt>
                <c:pt idx="6">
                  <c:v>1.0261321381578119</c:v>
                </c:pt>
                <c:pt idx="7">
                  <c:v>0.84801113470092404</c:v>
                </c:pt>
                <c:pt idx="8">
                  <c:v>1.9256837533464222</c:v>
                </c:pt>
                <c:pt idx="9">
                  <c:v>1.5027233517498</c:v>
                </c:pt>
              </c:numCache>
            </c:numRef>
          </c:val>
          <c:extLst>
            <c:ext xmlns:c16="http://schemas.microsoft.com/office/drawing/2014/chart" uri="{C3380CC4-5D6E-409C-BE32-E72D297353CC}">
              <c16:uniqueId val="{0000000A-1C99-45B2-8CD4-9A1549C8C7DA}"/>
            </c:ext>
          </c:extLst>
        </c:ser>
        <c:dLbls>
          <c:showLegendKey val="0"/>
          <c:showVal val="1"/>
          <c:showCatName val="0"/>
          <c:showSerName val="0"/>
          <c:showPercent val="0"/>
          <c:showBubbleSize val="0"/>
        </c:dLbls>
        <c:gapWidth val="150"/>
        <c:shape val="box"/>
        <c:axId val="140989800"/>
        <c:axId val="140917648"/>
        <c:axId val="0"/>
      </c:bar3DChart>
      <c:catAx>
        <c:axId val="140989800"/>
        <c:scaling>
          <c:orientation val="minMax"/>
        </c:scaling>
        <c:delete val="0"/>
        <c:axPos val="b"/>
        <c:numFmt formatCode="General" sourceLinked="1"/>
        <c:majorTickMark val="out"/>
        <c:minorTickMark val="none"/>
        <c:tickLblPos val="low"/>
        <c:spPr>
          <a:ln w="3136">
            <a:solidFill>
              <a:srgbClr val="000000"/>
            </a:solidFill>
            <a:prstDash val="solid"/>
          </a:ln>
        </c:spPr>
        <c:txPr>
          <a:bodyPr rot="0" vert="horz"/>
          <a:lstStyle/>
          <a:p>
            <a:pPr>
              <a:defRPr sz="1200" b="0" i="0" u="none" strike="noStrike" baseline="0">
                <a:solidFill>
                  <a:srgbClr val="000000"/>
                </a:solidFill>
                <a:latin typeface="Arial Cyr"/>
                <a:ea typeface="Arial Cyr"/>
                <a:cs typeface="Arial Cyr"/>
              </a:defRPr>
            </a:pPr>
            <a:endParaRPr lang="ru-UA"/>
          </a:p>
        </c:txPr>
        <c:crossAx val="140917648"/>
        <c:crosses val="autoZero"/>
        <c:auto val="1"/>
        <c:lblAlgn val="ctr"/>
        <c:lblOffset val="100"/>
        <c:tickLblSkip val="1"/>
        <c:tickMarkSkip val="1"/>
        <c:noMultiLvlLbl val="0"/>
      </c:catAx>
      <c:valAx>
        <c:axId val="140917648"/>
        <c:scaling>
          <c:orientation val="minMax"/>
        </c:scaling>
        <c:delete val="0"/>
        <c:axPos val="l"/>
        <c:majorGridlines>
          <c:spPr>
            <a:ln w="3136">
              <a:solidFill>
                <a:srgbClr val="000000"/>
              </a:solidFill>
              <a:prstDash val="solid"/>
            </a:ln>
          </c:spPr>
        </c:majorGridlines>
        <c:title>
          <c:tx>
            <c:rich>
              <a:bodyPr/>
              <a:lstStyle/>
              <a:p>
                <a:pPr>
                  <a:defRPr sz="988" b="1" i="0" u="none" strike="noStrike" baseline="0">
                    <a:solidFill>
                      <a:srgbClr val="000000"/>
                    </a:solidFill>
                    <a:latin typeface="Arial Cyr"/>
                    <a:ea typeface="Arial Cyr"/>
                    <a:cs typeface="Arial Cyr"/>
                  </a:defRPr>
                </a:pPr>
                <a:r>
                  <a:rPr lang="ru-RU"/>
                  <a:t>індекс</a:t>
                </a:r>
              </a:p>
            </c:rich>
          </c:tx>
          <c:layout>
            <c:manualLayout>
              <c:xMode val="edge"/>
              <c:yMode val="edge"/>
              <c:x val="9.8752889931311774E-3"/>
              <c:y val="0.35860877128731006"/>
            </c:manualLayout>
          </c:layout>
          <c:overlay val="0"/>
          <c:spPr>
            <a:noFill/>
            <a:ln w="25091">
              <a:noFill/>
            </a:ln>
          </c:spPr>
        </c:title>
        <c:numFmt formatCode="0.0" sourceLinked="0"/>
        <c:majorTickMark val="out"/>
        <c:minorTickMark val="none"/>
        <c:tickLblPos val="nextTo"/>
        <c:spPr>
          <a:ln w="3136">
            <a:solidFill>
              <a:srgbClr val="000000"/>
            </a:solidFill>
            <a:prstDash val="solid"/>
          </a:ln>
        </c:spPr>
        <c:txPr>
          <a:bodyPr rot="0" vert="horz"/>
          <a:lstStyle/>
          <a:p>
            <a:pPr>
              <a:defRPr sz="1185" b="0" i="0" u="none" strike="noStrike" baseline="0">
                <a:solidFill>
                  <a:srgbClr val="000000"/>
                </a:solidFill>
                <a:latin typeface="Arial Cyr"/>
                <a:ea typeface="Arial Cyr"/>
                <a:cs typeface="Arial Cyr"/>
              </a:defRPr>
            </a:pPr>
            <a:endParaRPr lang="ru-UA"/>
          </a:p>
        </c:txPr>
        <c:crossAx val="140989800"/>
        <c:crosses val="autoZero"/>
        <c:crossBetween val="between"/>
      </c:valAx>
      <c:spPr>
        <a:noFill/>
        <a:ln w="25091">
          <a:noFill/>
        </a:ln>
      </c:spPr>
    </c:plotArea>
    <c:plotVisOnly val="1"/>
    <c:dispBlanksAs val="gap"/>
    <c:showDLblsOverMax val="0"/>
  </c:chart>
  <c:spPr>
    <a:noFill/>
    <a:ln>
      <a:noFill/>
    </a:ln>
  </c:spPr>
  <c:txPr>
    <a:bodyPr/>
    <a:lstStyle/>
    <a:p>
      <a:pPr>
        <a:defRPr sz="988" b="0" i="0" u="none" strike="noStrike" baseline="0">
          <a:solidFill>
            <a:srgbClr val="000000"/>
          </a:solidFill>
          <a:latin typeface="Arial Cyr"/>
          <a:ea typeface="Arial Cyr"/>
          <a:cs typeface="Arial Cyr"/>
        </a:defRPr>
      </a:pPr>
      <a:endParaRPr lang="ru-UA"/>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ru-RU" sz="2000" dirty="0"/>
              <a:t>Рис. 4. </a:t>
            </a:r>
            <a:r>
              <a:rPr lang="uk-UA" sz="2000" noProof="0" dirty="0"/>
              <a:t>Рівень підтримки сільського господарства в деяких країнах світу (PSE), %</a:t>
            </a:r>
          </a:p>
        </c:rich>
      </c:tx>
      <c:layout>
        <c:manualLayout>
          <c:xMode val="edge"/>
          <c:yMode val="edge"/>
          <c:x val="0.15987357276542963"/>
          <c:y val="0.89131489568170796"/>
        </c:manualLayout>
      </c:layout>
      <c:overlay val="0"/>
      <c:spPr>
        <a:noFill/>
        <a:ln w="25400">
          <a:noFill/>
        </a:ln>
      </c:spPr>
    </c:title>
    <c:autoTitleDeleted val="0"/>
    <c:view3D>
      <c:rotX val="15"/>
      <c:hPercent val="56"/>
      <c:rotY val="20"/>
      <c:depthPercent val="100"/>
      <c:rAngAx val="1"/>
    </c:view3D>
    <c:floor>
      <c:thickness val="0"/>
      <c:spPr>
        <a:solidFill>
          <a:srgbClr val="C0C0C0"/>
        </a:solidFill>
        <a:ln w="3175">
          <a:solidFill>
            <a:srgbClr val="000000"/>
          </a:solidFill>
          <a:prstDash val="solid"/>
        </a:ln>
      </c:spPr>
    </c:floor>
    <c:sideWall>
      <c:thickness val="0"/>
      <c:spPr>
        <a:noFill/>
        <a:ln w="12700">
          <a:solidFill>
            <a:srgbClr val="808080"/>
          </a:solidFill>
          <a:prstDash val="solid"/>
        </a:ln>
      </c:spPr>
    </c:sideWall>
    <c:backWall>
      <c:thickness val="0"/>
      <c:spPr>
        <a:noFill/>
        <a:ln w="12700">
          <a:solidFill>
            <a:srgbClr val="808080"/>
          </a:solidFill>
          <a:prstDash val="solid"/>
        </a:ln>
      </c:spPr>
    </c:backWall>
    <c:plotArea>
      <c:layout>
        <c:manualLayout>
          <c:layoutTarget val="inner"/>
          <c:xMode val="edge"/>
          <c:yMode val="edge"/>
          <c:x val="4.9638055842812834E-2"/>
          <c:y val="5.0847457627118675E-3"/>
          <c:w val="0.95036194415718722"/>
          <c:h val="0.6932203389830508"/>
        </c:manualLayout>
      </c:layout>
      <c:bar3DChart>
        <c:barDir val="col"/>
        <c:grouping val="clustered"/>
        <c:varyColors val="0"/>
        <c:ser>
          <c:idx val="0"/>
          <c:order val="0"/>
          <c:spPr>
            <a:solidFill>
              <a:srgbClr val="9999FF"/>
            </a:solidFill>
            <a:ln w="12700">
              <a:solidFill>
                <a:srgbClr val="000000"/>
              </a:solidFill>
              <a:prstDash val="solid"/>
            </a:ln>
          </c:spPr>
          <c:invertIfNegative val="0"/>
          <c:dLbls>
            <c:dLbl>
              <c:idx val="0"/>
              <c:layout>
                <c:manualLayout>
                  <c:x val="-9.956254909878344E-3"/>
                  <c:y val="4.16649768008104E-3"/>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25-43AB-A95C-5F9CAB002236}"/>
                </c:ext>
              </c:extLst>
            </c:dLbl>
            <c:dLbl>
              <c:idx val="1"/>
              <c:layout>
                <c:manualLayout>
                  <c:x val="-1.0519735035421304E-2"/>
                  <c:y val="-1.1817152040158657E-2"/>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25-43AB-A95C-5F9CAB002236}"/>
                </c:ext>
              </c:extLst>
            </c:dLbl>
            <c:dLbl>
              <c:idx val="2"/>
              <c:layout>
                <c:manualLayout>
                  <c:x val="-7.7250281718664882E-3"/>
                  <c:y val="2.99404131289982E-3"/>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25-43AB-A95C-5F9CAB002236}"/>
                </c:ext>
              </c:extLst>
            </c:dLbl>
            <c:dLbl>
              <c:idx val="3"/>
              <c:layout>
                <c:manualLayout>
                  <c:x val="-6.5044213263078521E-3"/>
                  <c:y val="7.6931340602512388E-3"/>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25-43AB-A95C-5F9CAB002236}"/>
                </c:ext>
              </c:extLst>
            </c:dLbl>
            <c:dLbl>
              <c:idx val="4"/>
              <c:layout>
                <c:manualLayout>
                  <c:x val="-5.0735020986552581E-3"/>
                  <c:y val="1.4401486054467231E-2"/>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25-43AB-A95C-5F9CAB002236}"/>
                </c:ext>
              </c:extLst>
            </c:dLbl>
            <c:dLbl>
              <c:idx val="5"/>
              <c:layout>
                <c:manualLayout>
                  <c:x val="-4.8870214164886128E-3"/>
                  <c:y val="1.6136958089264637E-2"/>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25-43AB-A95C-5F9CAB002236}"/>
                </c:ext>
              </c:extLst>
            </c:dLbl>
            <c:dLbl>
              <c:idx val="6"/>
              <c:layout>
                <c:manualLayout>
                  <c:x val="-5.6392760442464129E-4"/>
                  <c:y val="1.0362892376450498E-2"/>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25-43AB-A95C-5F9CAB002236}"/>
                </c:ext>
              </c:extLst>
            </c:dLbl>
            <c:dLbl>
              <c:idx val="7"/>
              <c:layout>
                <c:manualLayout>
                  <c:x val="6.5667924113399522E-4"/>
                  <c:y val="1.606080890480744E-2"/>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25-43AB-A95C-5F9CAB002236}"/>
                </c:ext>
              </c:extLst>
            </c:dLbl>
            <c:dLbl>
              <c:idx val="8"/>
              <c:layout>
                <c:manualLayout>
                  <c:x val="1.877394563022106E-3"/>
                  <c:y val="1.2812470065556419E-2"/>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25-43AB-A95C-5F9CAB002236}"/>
                </c:ext>
              </c:extLst>
            </c:dLbl>
            <c:dLbl>
              <c:idx val="9"/>
              <c:layout>
                <c:manualLayout>
                  <c:x val="4.1321275719726786E-3"/>
                  <c:y val="1.5226217171634741E-2"/>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25-43AB-A95C-5F9CAB002236}"/>
                </c:ext>
              </c:extLst>
            </c:dLbl>
            <c:dLbl>
              <c:idx val="10"/>
              <c:layout>
                <c:manualLayout>
                  <c:x val="4.3187167304689078E-3"/>
                  <c:y val="1.0302788626585905E-2"/>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25-43AB-A95C-5F9CAB002236}"/>
                </c:ext>
              </c:extLst>
            </c:dLbl>
            <c:dLbl>
              <c:idx val="11"/>
              <c:layout>
                <c:manualLayout>
                  <c:x val="5.3292281465926496E-3"/>
                  <c:y val="1.1311031638473584E-2"/>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225-43AB-A95C-5F9CAB002236}"/>
                </c:ext>
              </c:extLst>
            </c:dLbl>
            <c:dLbl>
              <c:idx val="12"/>
              <c:layout>
                <c:manualLayout>
                  <c:x val="6.5498349921511182E-3"/>
                  <c:y val="3.4362682031113807E-3"/>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225-43AB-A95C-5F9CAB002236}"/>
                </c:ext>
              </c:extLst>
            </c:dLbl>
            <c:dLbl>
              <c:idx val="13"/>
              <c:layout>
                <c:manualLayout>
                  <c:x val="8.8046764774313297E-3"/>
                  <c:y val="7.5732624232455808E-3"/>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225-43AB-A95C-5F9CAB002236}"/>
                </c:ext>
              </c:extLst>
            </c:dLbl>
            <c:dLbl>
              <c:idx val="14"/>
              <c:layout>
                <c:manualLayout>
                  <c:x val="1.2093535649773784E-2"/>
                  <c:y val="1.2759303659735101E-2"/>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225-43AB-A95C-5F9CAB002236}"/>
                </c:ext>
              </c:extLst>
            </c:dLbl>
            <c:dLbl>
              <c:idx val="15"/>
              <c:layout>
                <c:manualLayout>
                  <c:x val="1.4558581040818317E-2"/>
                  <c:y val="1.6690962746938823E-2"/>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225-43AB-A95C-5F9CAB002236}"/>
                </c:ext>
              </c:extLst>
            </c:dLbl>
            <c:dLbl>
              <c:idx val="16"/>
              <c:layout>
                <c:manualLayout>
                  <c:x val="1.3500840130158181E-2"/>
                  <c:y val="7.874006086025509E-3"/>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225-43AB-A95C-5F9CAB002236}"/>
                </c:ext>
              </c:extLst>
            </c:dLbl>
            <c:dLbl>
              <c:idx val="17"/>
              <c:layout>
                <c:manualLayout>
                  <c:x val="1.4721555452046235E-2"/>
                  <c:y val="1.2564548504082455E-2"/>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225-43AB-A95C-5F9CAB002236}"/>
                </c:ext>
              </c:extLst>
            </c:dLbl>
            <c:dLbl>
              <c:idx val="18"/>
              <c:layout>
                <c:manualLayout>
                  <c:x val="1.3873909970821052E-2"/>
                  <c:y val="-1.518921378250826E-3"/>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225-43AB-A95C-5F9CAB002236}"/>
                </c:ext>
              </c:extLst>
            </c:dLbl>
            <c:dLbl>
              <c:idx val="19"/>
              <c:layout>
                <c:manualLayout>
                  <c:x val="1.9231129946276966E-2"/>
                  <c:y val="-7.6754708165261715E-3"/>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225-43AB-A95C-5F9CAB002236}"/>
                </c:ext>
              </c:extLst>
            </c:dLbl>
            <c:dLbl>
              <c:idx val="20"/>
              <c:layout>
                <c:manualLayout>
                  <c:x val="1.7349358301659741E-2"/>
                  <c:y val="-7.0132743440206192E-3"/>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225-43AB-A95C-5F9CAB002236}"/>
                </c:ext>
              </c:extLst>
            </c:dLbl>
            <c:dLbl>
              <c:idx val="21"/>
              <c:layout>
                <c:manualLayout>
                  <c:x val="2.1672452113723723E-2"/>
                  <c:y val="-7.0885902030133922E-3"/>
                </c:manualLayout>
              </c:layout>
              <c:spPr>
                <a:noFill/>
                <a:ln w="25400">
                  <a:noFill/>
                </a:ln>
              </c:spPr>
              <c:txPr>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225-43AB-A95C-5F9CAB002236}"/>
                </c:ext>
              </c:extLst>
            </c:dLbl>
            <c:spPr>
              <a:noFill/>
              <a:ln w="25400">
                <a:noFill/>
              </a:ln>
            </c:spPr>
            <c:txPr>
              <a:bodyPr wrap="square" lIns="38100" tIns="19050" rIns="38100" bIns="19050" anchor="ctr">
                <a:spAutoFit/>
              </a:bodyPr>
              <a:lstStyle/>
              <a:p>
                <a:pPr>
                  <a:defRPr sz="1025" b="0" i="0" u="none" strike="noStrike" baseline="0">
                    <a:solidFill>
                      <a:srgbClr val="000000"/>
                    </a:solidFill>
                    <a:latin typeface="Arial Cyr"/>
                    <a:ea typeface="Arial Cyr"/>
                    <a:cs typeface="Arial Cyr"/>
                  </a:defRPr>
                </a:pPr>
                <a:endParaRPr lang="ru-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'ОПВ світ'!$D$6:$Y$7</c:f>
              <c:multiLvlStrCache>
                <c:ptCount val="22"/>
                <c:lvl>
                  <c:pt idx="0">
                    <c:v>2005-2009</c:v>
                  </c:pt>
                  <c:pt idx="1">
                    <c:v>2010-2014</c:v>
                  </c:pt>
                  <c:pt idx="2">
                    <c:v>2005-2009</c:v>
                  </c:pt>
                  <c:pt idx="3">
                    <c:v>2010-2014</c:v>
                  </c:pt>
                  <c:pt idx="4">
                    <c:v>2005-2009</c:v>
                  </c:pt>
                  <c:pt idx="5">
                    <c:v>2010-2014</c:v>
                  </c:pt>
                  <c:pt idx="6">
                    <c:v>2005-2009</c:v>
                  </c:pt>
                  <c:pt idx="7">
                    <c:v>2010-2014</c:v>
                  </c:pt>
                  <c:pt idx="8">
                    <c:v>2005-2009</c:v>
                  </c:pt>
                  <c:pt idx="9">
                    <c:v>2010-2014</c:v>
                  </c:pt>
                  <c:pt idx="10">
                    <c:v>2005-2009</c:v>
                  </c:pt>
                  <c:pt idx="11">
                    <c:v>2010-2014</c:v>
                  </c:pt>
                  <c:pt idx="12">
                    <c:v>2005-2009</c:v>
                  </c:pt>
                  <c:pt idx="13">
                    <c:v>2010-2014</c:v>
                  </c:pt>
                  <c:pt idx="14">
                    <c:v>2005-2009</c:v>
                  </c:pt>
                  <c:pt idx="15">
                    <c:v>2010-2014</c:v>
                  </c:pt>
                  <c:pt idx="16">
                    <c:v>2005-2009</c:v>
                  </c:pt>
                  <c:pt idx="17">
                    <c:v>2010-2014</c:v>
                  </c:pt>
                  <c:pt idx="18">
                    <c:v>2005-2009</c:v>
                  </c:pt>
                  <c:pt idx="19">
                    <c:v>2010-2014</c:v>
                  </c:pt>
                  <c:pt idx="20">
                    <c:v>2005-2009</c:v>
                  </c:pt>
                  <c:pt idx="21">
                    <c:v>2010-2014</c:v>
                  </c:pt>
                </c:lvl>
                <c:lvl>
                  <c:pt idx="0">
                    <c:v>Україна</c:v>
                  </c:pt>
                  <c:pt idx="2">
                    <c:v>Росія</c:v>
                  </c:pt>
                  <c:pt idx="4">
                    <c:v>Нова Зеландія</c:v>
                  </c:pt>
                  <c:pt idx="6">
                    <c:v>Австралія</c:v>
                  </c:pt>
                  <c:pt idx="8">
                    <c:v>Бразилія</c:v>
                  </c:pt>
                  <c:pt idx="10">
                    <c:v>Китай</c:v>
                  </c:pt>
                  <c:pt idx="12">
                    <c:v>ЄС</c:v>
                  </c:pt>
                  <c:pt idx="14">
                    <c:v>США</c:v>
                  </c:pt>
                  <c:pt idx="16">
                    <c:v>Канада</c:v>
                  </c:pt>
                  <c:pt idx="18">
                    <c:v>Японія</c:v>
                  </c:pt>
                  <c:pt idx="20">
                    <c:v>Швейцарія</c:v>
                  </c:pt>
                </c:lvl>
              </c:multiLvlStrCache>
            </c:multiLvlStrRef>
          </c:cat>
          <c:val>
            <c:numRef>
              <c:f>'ОПВ світ'!$D$8:$Y$8</c:f>
              <c:numCache>
                <c:formatCode>0.00</c:formatCode>
                <c:ptCount val="22"/>
                <c:pt idx="0">
                  <c:v>6.8933915276811151</c:v>
                </c:pt>
                <c:pt idx="1">
                  <c:v>-1.0631662049929937</c:v>
                </c:pt>
                <c:pt idx="2">
                  <c:v>18.330025111971999</c:v>
                </c:pt>
                <c:pt idx="3">
                  <c:v>14.491527126265481</c:v>
                </c:pt>
                <c:pt idx="4">
                  <c:v>0.79447383451411202</c:v>
                </c:pt>
                <c:pt idx="5">
                  <c:v>0.79952166075120001</c:v>
                </c:pt>
                <c:pt idx="6">
                  <c:v>4.0832659181630433</c:v>
                </c:pt>
                <c:pt idx="7">
                  <c:v>2.4747554937882663</c:v>
                </c:pt>
                <c:pt idx="8">
                  <c:v>6.0723250189559037</c:v>
                </c:pt>
                <c:pt idx="9">
                  <c:v>4.4769379448614899</c:v>
                </c:pt>
                <c:pt idx="10">
                  <c:v>8.9193249736678926</c:v>
                </c:pt>
                <c:pt idx="11">
                  <c:v>16.6257582112334</c:v>
                </c:pt>
                <c:pt idx="12">
                  <c:v>25.966140100725603</c:v>
                </c:pt>
                <c:pt idx="13">
                  <c:v>19.320172119330859</c:v>
                </c:pt>
                <c:pt idx="14">
                  <c:v>10.909248224023006</c:v>
                </c:pt>
                <c:pt idx="15">
                  <c:v>8.2389147091511994</c:v>
                </c:pt>
                <c:pt idx="16">
                  <c:v>17.883402687801578</c:v>
                </c:pt>
                <c:pt idx="17">
                  <c:v>12.99091342211587</c:v>
                </c:pt>
                <c:pt idx="18">
                  <c:v>49.778641020142523</c:v>
                </c:pt>
                <c:pt idx="19">
                  <c:v>52.593696928564157</c:v>
                </c:pt>
                <c:pt idx="20">
                  <c:v>60.467713254993484</c:v>
                </c:pt>
                <c:pt idx="21">
                  <c:v>54.140717520330043</c:v>
                </c:pt>
              </c:numCache>
            </c:numRef>
          </c:val>
          <c:extLst>
            <c:ext xmlns:c16="http://schemas.microsoft.com/office/drawing/2014/chart" uri="{C3380CC4-5D6E-409C-BE32-E72D297353CC}">
              <c16:uniqueId val="{00000016-1225-43AB-A95C-5F9CAB002236}"/>
            </c:ext>
          </c:extLst>
        </c:ser>
        <c:dLbls>
          <c:showLegendKey val="0"/>
          <c:showVal val="1"/>
          <c:showCatName val="0"/>
          <c:showSerName val="0"/>
          <c:showPercent val="0"/>
          <c:showBubbleSize val="0"/>
        </c:dLbls>
        <c:gapWidth val="150"/>
        <c:shape val="box"/>
        <c:axId val="140918824"/>
        <c:axId val="140919216"/>
        <c:axId val="0"/>
      </c:bar3DChart>
      <c:catAx>
        <c:axId val="140918824"/>
        <c:scaling>
          <c:orientation val="minMax"/>
        </c:scaling>
        <c:delete val="0"/>
        <c:axPos val="b"/>
        <c:numFmt formatCode="General" sourceLinked="1"/>
        <c:majorTickMark val="out"/>
        <c:minorTickMark val="none"/>
        <c:tickLblPos val="low"/>
        <c:spPr>
          <a:ln w="3175">
            <a:solidFill>
              <a:srgbClr val="000000"/>
            </a:solidFill>
            <a:prstDash val="solid"/>
          </a:ln>
        </c:spPr>
        <c:txPr>
          <a:bodyPr rot="-5400000" vert="horz"/>
          <a:lstStyle/>
          <a:p>
            <a:pPr>
              <a:defRPr sz="1025" b="0" i="0" u="none" strike="noStrike" baseline="0">
                <a:solidFill>
                  <a:srgbClr val="000000"/>
                </a:solidFill>
                <a:latin typeface="Arial Cyr"/>
                <a:ea typeface="Arial Cyr"/>
                <a:cs typeface="Arial Cyr"/>
              </a:defRPr>
            </a:pPr>
            <a:endParaRPr lang="ru-UA"/>
          </a:p>
        </c:txPr>
        <c:crossAx val="140919216"/>
        <c:crosses val="autoZero"/>
        <c:auto val="1"/>
        <c:lblAlgn val="ctr"/>
        <c:lblOffset val="100"/>
        <c:tickLblSkip val="1"/>
        <c:tickMarkSkip val="1"/>
        <c:noMultiLvlLbl val="0"/>
      </c:catAx>
      <c:valAx>
        <c:axId val="140919216"/>
        <c:scaling>
          <c:orientation val="minMax"/>
        </c:scaling>
        <c:delete val="0"/>
        <c:axPos val="l"/>
        <c:majorGridlines>
          <c:spPr>
            <a:ln w="3175">
              <a:solidFill>
                <a:srgbClr val="000000"/>
              </a:solidFill>
              <a:prstDash val="solid"/>
            </a:ln>
          </c:spPr>
        </c:majorGridlines>
        <c:title>
          <c:tx>
            <c:rich>
              <a:bodyPr rot="0" vert="horz"/>
              <a:lstStyle/>
              <a:p>
                <a:pPr algn="ctr">
                  <a:defRPr sz="1025" b="1" i="0" u="none" strike="noStrike" baseline="0">
                    <a:solidFill>
                      <a:srgbClr val="000000"/>
                    </a:solidFill>
                    <a:latin typeface="Arial Cyr"/>
                    <a:ea typeface="Arial Cyr"/>
                    <a:cs typeface="Arial Cyr"/>
                  </a:defRPr>
                </a:pPr>
                <a:r>
                  <a:rPr lang="ru-RU"/>
                  <a:t>%</a:t>
                </a:r>
              </a:p>
            </c:rich>
          </c:tx>
          <c:layout>
            <c:manualLayout>
              <c:xMode val="edge"/>
              <c:yMode val="edge"/>
              <c:x val="0.10134438085627155"/>
              <c:y val="0.3389830922297503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25" b="0" i="0" u="none" strike="noStrike" baseline="0">
                <a:solidFill>
                  <a:srgbClr val="000000"/>
                </a:solidFill>
                <a:latin typeface="Arial Cyr"/>
                <a:ea typeface="Arial Cyr"/>
                <a:cs typeface="Arial Cyr"/>
              </a:defRPr>
            </a:pPr>
            <a:endParaRPr lang="ru-UA"/>
          </a:p>
        </c:txPr>
        <c:crossAx val="140918824"/>
        <c:crosses val="autoZero"/>
        <c:crossBetween val="between"/>
      </c:valAx>
      <c:spPr>
        <a:noFill/>
        <a:ln w="25400">
          <a:noFill/>
        </a:ln>
      </c:spPr>
    </c:plotArea>
    <c:plotVisOnly val="1"/>
    <c:dispBlanksAs val="gap"/>
    <c:showDLblsOverMax val="0"/>
  </c:chart>
  <c:spPr>
    <a:noFill/>
    <a:ln>
      <a:noFill/>
    </a:ln>
  </c:spPr>
  <c:txPr>
    <a:bodyPr/>
    <a:lstStyle/>
    <a:p>
      <a:pPr>
        <a:defRPr sz="1000" b="0" i="0" u="none" strike="noStrike" baseline="0">
          <a:solidFill>
            <a:srgbClr val="000000"/>
          </a:solidFill>
          <a:latin typeface="Arial Cyr"/>
          <a:ea typeface="Arial Cyr"/>
          <a:cs typeface="Arial Cyr"/>
        </a:defRPr>
      </a:pPr>
      <a:endParaRPr lang="ru-UA"/>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50CA287-3831-4FB6-9019-3E954A3FE3E6}" type="datetimeFigureOut">
              <a:rPr lang="ru-RU"/>
              <a:pPr>
                <a:defRPr/>
              </a:pPr>
              <a:t>07.04.2025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632FBC9-9F2C-49A5-8CA4-8E512867EAA8}" type="slidenum">
              <a:rPr lang="ru-RU"/>
              <a:pPr>
                <a:defRPr/>
              </a:pPr>
              <a:t>‹#›</a:t>
            </a:fld>
            <a:endParaRPr lang="ru-RU"/>
          </a:p>
        </p:txBody>
      </p:sp>
    </p:spTree>
    <p:extLst>
      <p:ext uri="{BB962C8B-B14F-4D97-AF65-F5344CB8AC3E}">
        <p14:creationId xmlns:p14="http://schemas.microsoft.com/office/powerpoint/2010/main" val="40589289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p:cNvSpPr>
          <p:nvPr>
            <p:ph type="sldImg"/>
          </p:nvPr>
        </p:nvSpPr>
        <p:spPr bwMode="auto">
          <a:noFill/>
          <a:ln>
            <a:solidFill>
              <a:srgbClr val="000000"/>
            </a:solidFill>
            <a:miter lim="800000"/>
            <a:headEnd/>
            <a:tailEnd/>
          </a:ln>
        </p:spPr>
      </p:sp>
      <p:sp>
        <p:nvSpPr>
          <p:cNvPr id="3379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uk-UA"/>
          </a:p>
        </p:txBody>
      </p:sp>
      <p:sp>
        <p:nvSpPr>
          <p:cNvPr id="3379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95D9C8-70CD-4833-9B6E-E97D4BC3DD89}" type="slidenum">
              <a:rPr lang="ru-RU">
                <a:cs typeface="Arial" charset="0"/>
              </a:rPr>
              <a:pPr fontAlgn="base">
                <a:spcBef>
                  <a:spcPct val="0"/>
                </a:spcBef>
                <a:spcAft>
                  <a:spcPct val="0"/>
                </a:spcAft>
              </a:pPr>
              <a:t>17</a:t>
            </a:fld>
            <a:endParaRPr lang="ru-RU">
              <a:cs typeface="Arial" charset="0"/>
            </a:endParaRPr>
          </a:p>
        </p:txBody>
      </p:sp>
    </p:spTree>
    <p:extLst>
      <p:ext uri="{BB962C8B-B14F-4D97-AF65-F5344CB8AC3E}">
        <p14:creationId xmlns:p14="http://schemas.microsoft.com/office/powerpoint/2010/main" val="3296293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2B0926-5958-4B3E-B204-154B8E70D0DC}" type="slidenum">
              <a:rPr lang="ru-RU" altLang="ru-RU">
                <a:cs typeface="Arial" charset="0"/>
              </a:rPr>
              <a:pPr fontAlgn="base">
                <a:spcBef>
                  <a:spcPct val="0"/>
                </a:spcBef>
                <a:spcAft>
                  <a:spcPct val="0"/>
                </a:spcAft>
              </a:pPr>
              <a:t>26</a:t>
            </a:fld>
            <a:endParaRPr lang="ru-RU" altLang="ru-RU">
              <a:cs typeface="Arial" charset="0"/>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lgn="ctr">
              <a:spcBef>
                <a:spcPct val="0"/>
              </a:spcBef>
            </a:pPr>
            <a:r>
              <a:rPr lang="en-GB" altLang="ru-RU" sz="1400">
                <a:sym typeface="Symbol" pitchFamily="18" charset="2"/>
              </a:rPr>
              <a:t>RHS: Incentive system, calibration/scenario shifters</a:t>
            </a:r>
          </a:p>
        </p:txBody>
      </p:sp>
    </p:spTree>
    <p:extLst>
      <p:ext uri="{BB962C8B-B14F-4D97-AF65-F5344CB8AC3E}">
        <p14:creationId xmlns:p14="http://schemas.microsoft.com/office/powerpoint/2010/main" val="1274668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1855CA-4455-400C-86E4-CF0F1A921C08}" type="slidenum">
              <a:rPr lang="ru-RU" altLang="ru-RU">
                <a:cs typeface="Arial" charset="0"/>
              </a:rPr>
              <a:pPr fontAlgn="base">
                <a:spcBef>
                  <a:spcPct val="0"/>
                </a:spcBef>
                <a:spcAft>
                  <a:spcPct val="0"/>
                </a:spcAft>
              </a:pPr>
              <a:t>30</a:t>
            </a:fld>
            <a:endParaRPr lang="ru-RU" altLang="ru-RU">
              <a:cs typeface="Arial" charset="0"/>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lgn="ctr">
              <a:spcBef>
                <a:spcPct val="0"/>
              </a:spcBef>
            </a:pPr>
            <a:r>
              <a:rPr lang="en-GB" altLang="ru-RU" sz="1400">
                <a:sym typeface="Symbol" pitchFamily="18" charset="2"/>
              </a:rPr>
              <a:t>RHS: Incentive system, calibration/scenario shifters</a:t>
            </a:r>
          </a:p>
        </p:txBody>
      </p:sp>
    </p:spTree>
    <p:extLst>
      <p:ext uri="{BB962C8B-B14F-4D97-AF65-F5344CB8AC3E}">
        <p14:creationId xmlns:p14="http://schemas.microsoft.com/office/powerpoint/2010/main" val="1613878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E551FE-5F8B-45D5-91B2-48498B7DEF35}" type="slidenum">
              <a:rPr lang="ru-RU" altLang="ru-RU">
                <a:cs typeface="Arial" charset="0"/>
              </a:rPr>
              <a:pPr fontAlgn="base">
                <a:spcBef>
                  <a:spcPct val="0"/>
                </a:spcBef>
                <a:spcAft>
                  <a:spcPct val="0"/>
                </a:spcAft>
              </a:pPr>
              <a:t>31</a:t>
            </a:fld>
            <a:endParaRPr lang="ru-RU" altLang="ru-RU">
              <a:cs typeface="Arial" charset="0"/>
            </a:endParaRPr>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lgn="ctr">
              <a:spcBef>
                <a:spcPct val="0"/>
              </a:spcBef>
            </a:pPr>
            <a:r>
              <a:rPr lang="en-GB" altLang="ru-RU" sz="1400">
                <a:sym typeface="Symbol" pitchFamily="18" charset="2"/>
              </a:rPr>
              <a:t>RHS: Incentive system, calibration/scenario shifters</a:t>
            </a:r>
          </a:p>
        </p:txBody>
      </p:sp>
    </p:spTree>
    <p:extLst>
      <p:ext uri="{BB962C8B-B14F-4D97-AF65-F5344CB8AC3E}">
        <p14:creationId xmlns:p14="http://schemas.microsoft.com/office/powerpoint/2010/main" val="1797048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8C7CB4-734C-4990-A41F-08A00C461A8A}" type="slidenum">
              <a:rPr lang="ru-RU" altLang="ru-RU">
                <a:cs typeface="Arial" charset="0"/>
              </a:rPr>
              <a:pPr fontAlgn="base">
                <a:spcBef>
                  <a:spcPct val="0"/>
                </a:spcBef>
                <a:spcAft>
                  <a:spcPct val="0"/>
                </a:spcAft>
              </a:pPr>
              <a:t>36</a:t>
            </a:fld>
            <a:endParaRPr lang="ru-RU" altLang="ru-RU">
              <a:cs typeface="Arial" charset="0"/>
            </a:endParaRPr>
          </a:p>
        </p:txBody>
      </p:sp>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lgn="ctr">
              <a:spcBef>
                <a:spcPct val="0"/>
              </a:spcBef>
            </a:pPr>
            <a:r>
              <a:rPr lang="en-GB" altLang="ru-RU" sz="1400">
                <a:sym typeface="Symbol" pitchFamily="18" charset="2"/>
              </a:rPr>
              <a:t>RHS: Incentive system, calibration/scenario shifters</a:t>
            </a:r>
          </a:p>
        </p:txBody>
      </p:sp>
    </p:spTree>
    <p:extLst>
      <p:ext uri="{BB962C8B-B14F-4D97-AF65-F5344CB8AC3E}">
        <p14:creationId xmlns:p14="http://schemas.microsoft.com/office/powerpoint/2010/main" val="198196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pPr>
              <a:defRPr/>
            </a:pPr>
            <a:fld id="{C632FBC9-9F2C-49A5-8CA4-8E512867EAA8}" type="slidenum">
              <a:rPr lang="ru-RU" smtClean="0"/>
              <a:pPr>
                <a:defRPr/>
              </a:pPr>
              <a:t>46</a:t>
            </a:fld>
            <a:endParaRPr lang="ru-RU"/>
          </a:p>
        </p:txBody>
      </p:sp>
    </p:spTree>
    <p:extLst>
      <p:ext uri="{BB962C8B-B14F-4D97-AF65-F5344CB8AC3E}">
        <p14:creationId xmlns:p14="http://schemas.microsoft.com/office/powerpoint/2010/main" val="2653491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F472CFBE-2DD8-4F91-9BBB-286003472D1B}" type="datetimeFigureOut">
              <a:rPr lang="ru-RU"/>
              <a:pPr>
                <a:defRPr/>
              </a:pPr>
              <a:t>07.04.2025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4FBB5E0-C0B8-436E-8F11-EC4BB09E045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092FC077-F3E3-47A7-960A-8F7685AB6CA6}" type="datetimeFigureOut">
              <a:rPr lang="ru-RU"/>
              <a:pPr>
                <a:defRPr/>
              </a:pPr>
              <a:t>07.04.2025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428E6DA-08B3-4C72-BE7D-9631AFA0DC2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CD63DB59-32A3-4085-807F-E3A2EC4FDA75}" type="datetimeFigureOut">
              <a:rPr lang="ru-RU"/>
              <a:pPr>
                <a:defRPr/>
              </a:pPr>
              <a:t>07.04.2025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44E6986-34DA-418F-9C43-D241B4E9408E}"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1_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838200" y="365125"/>
            <a:ext cx="10515600" cy="58118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3" name="Дата 2"/>
          <p:cNvSpPr>
            <a:spLocks noGrp="1"/>
          </p:cNvSpPr>
          <p:nvPr>
            <p:ph type="dt" sz="half" idx="10"/>
          </p:nvPr>
        </p:nvSpPr>
        <p:spPr>
          <a:xfrm>
            <a:off x="838200" y="6356350"/>
            <a:ext cx="2743200" cy="365125"/>
          </a:xfrm>
        </p:spPr>
        <p:txBody>
          <a:bodyPr/>
          <a:lstStyle>
            <a:lvl1pPr>
              <a:defRPr/>
            </a:lvl1pPr>
          </a:lstStyle>
          <a:p>
            <a:pPr>
              <a:defRPr/>
            </a:pPr>
            <a:fld id="{A66BAD2A-5DA4-4765-9661-DBE3AC5627EC}" type="datetimeFigureOut">
              <a:rPr lang="ru-RU"/>
              <a:pPr>
                <a:defRPr/>
              </a:pPr>
              <a:t>07.04.2025</a:t>
            </a:fld>
            <a:endParaRPr lang="ru-RU"/>
          </a:p>
        </p:txBody>
      </p:sp>
      <p:sp>
        <p:nvSpPr>
          <p:cNvPr id="4" name="Нижний колонтитул 3"/>
          <p:cNvSpPr>
            <a:spLocks noGrp="1"/>
          </p:cNvSpPr>
          <p:nvPr>
            <p:ph type="ftr" sz="quarter" idx="11"/>
          </p:nvPr>
        </p:nvSpPr>
        <p:spPr>
          <a:xfrm>
            <a:off x="4038600" y="6356350"/>
            <a:ext cx="41148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8610600" y="6356350"/>
            <a:ext cx="2743200" cy="365125"/>
          </a:xfrm>
        </p:spPr>
        <p:txBody>
          <a:bodyPr/>
          <a:lstStyle>
            <a:lvl1pPr>
              <a:defRPr/>
            </a:lvl1pPr>
          </a:lstStyle>
          <a:p>
            <a:pPr>
              <a:defRPr/>
            </a:pPr>
            <a:fld id="{1429EAF8-070B-456C-8F07-39A941B2C4D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C3682A5F-77A9-4180-B158-18B0961D2DAE}" type="datetimeFigureOut">
              <a:rPr lang="ru-RU"/>
              <a:pPr>
                <a:defRPr/>
              </a:pPr>
              <a:t>07.04.2025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80FB2B7-866A-409A-BC68-A5359122B6F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1A71EEDF-85A5-4DEB-9C7E-AB6014EF67B5}" type="datetimeFigureOut">
              <a:rPr lang="ru-RU"/>
              <a:pPr>
                <a:defRPr/>
              </a:pPr>
              <a:t>07.04.2025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E7ED819-D1E3-4B6E-A1C0-543DAEAD7A0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ADF4A285-0545-419D-B2E0-771AE7E05A00}" type="datetimeFigureOut">
              <a:rPr lang="ru-RU"/>
              <a:pPr>
                <a:defRPr/>
              </a:pPr>
              <a:t>07.04.2025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A3E6E8B-A71F-45EC-9013-7FF2D3F2278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8C706CFA-0582-4DE6-9467-CB07C5D0C9A3}" type="datetimeFigureOut">
              <a:rPr lang="ru-RU"/>
              <a:pPr>
                <a:defRPr/>
              </a:pPr>
              <a:t>07.04.2025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CE39809-1303-483B-A321-238087AAAF9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AD90DF11-0CB5-4B35-AD1A-D942E660EE3E}" type="datetimeFigureOut">
              <a:rPr lang="ru-RU"/>
              <a:pPr>
                <a:defRPr/>
              </a:pPr>
              <a:t>07.04.2025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3496D01-8BA1-4F88-840C-5B3359AF1B7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5405B41-6BD4-4E43-8D6C-C7E19DA63E7A}" type="datetimeFigureOut">
              <a:rPr lang="ru-RU"/>
              <a:pPr>
                <a:defRPr/>
              </a:pPr>
              <a:t>07.04.2025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7D6A6C1-5495-44DC-B4F0-BE9CFFBD7B9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DAC15638-E2C9-42E7-99FE-DEFB0C365EB2}" type="datetimeFigureOut">
              <a:rPr lang="ru-RU"/>
              <a:pPr>
                <a:defRPr/>
              </a:pPr>
              <a:t>07.04.2025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C69D629-8E7E-445B-96DD-90A4D0B48F6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EF69A71D-7697-4ADA-A8C4-10B0493FED96}" type="datetimeFigureOut">
              <a:rPr lang="ru-RU"/>
              <a:pPr>
                <a:defRPr/>
              </a:pPr>
              <a:t>07.04.2025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883BF44-BA1F-4A25-B493-A88817C379F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02" name="Заголовок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51203" name="Текст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82655B9-B9EB-4A3A-9A43-28CADF1F6093}" type="datetimeFigureOut">
              <a:rPr lang="ru-RU"/>
              <a:pPr>
                <a:defRPr/>
              </a:pPr>
              <a:t>07.04.2025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B1A4E31-AA3B-4B58-B1FD-8E52B83765E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emf"/></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6.wmf"/></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ctrTitle"/>
          </p:nvPr>
        </p:nvSpPr>
        <p:spPr>
          <a:xfrm>
            <a:off x="461963" y="550863"/>
            <a:ext cx="11545887" cy="3449637"/>
          </a:xfrm>
        </p:spPr>
        <p:txBody>
          <a:bodyPr/>
          <a:lstStyle/>
          <a:p>
            <a:br>
              <a:rPr lang="uk-UA" sz="4000" b="1" dirty="0">
                <a:solidFill>
                  <a:srgbClr val="0033CC"/>
                </a:solidFill>
                <a:latin typeface="Arial" charset="0"/>
                <a:cs typeface="Arial" charset="0"/>
              </a:rPr>
            </a:br>
            <a:r>
              <a:rPr lang="uk-UA" sz="4000" b="1" dirty="0">
                <a:solidFill>
                  <a:srgbClr val="0033CC"/>
                </a:solidFill>
                <a:latin typeface="Arial" charset="0"/>
                <a:cs typeface="Arial" charset="0"/>
              </a:rPr>
              <a:t>Основні підходи до оцінки рівня державної підтримки аграрного сектору економіки</a:t>
            </a:r>
            <a:endParaRPr lang="ru-RU" sz="4000" b="1" dirty="0">
              <a:solidFill>
                <a:srgbClr val="0033CC"/>
              </a:solidFill>
              <a:latin typeface="Arial" charset="0"/>
              <a:cs typeface="Arial" charset="0"/>
            </a:endParaRPr>
          </a:p>
        </p:txBody>
      </p:sp>
      <p:sp>
        <p:nvSpPr>
          <p:cNvPr id="15362" name="Подзаголовок 2"/>
          <p:cNvSpPr>
            <a:spLocks noGrp="1"/>
          </p:cNvSpPr>
          <p:nvPr>
            <p:ph type="subTitle" idx="1"/>
          </p:nvPr>
        </p:nvSpPr>
        <p:spPr>
          <a:xfrm>
            <a:off x="1524000" y="4727575"/>
            <a:ext cx="9144000" cy="1655763"/>
          </a:xfrm>
        </p:spPr>
        <p:txBody>
          <a:bodyPr/>
          <a:lstStyle/>
          <a:p>
            <a:r>
              <a:rPr lang="uk-UA" sz="3600" dirty="0">
                <a:latin typeface="Arial" charset="0"/>
                <a:cs typeface="Arial" charset="0"/>
              </a:rPr>
              <a:t>Лектор – професор Діброва А.Д.</a:t>
            </a:r>
          </a:p>
          <a:p>
            <a:endParaRPr lang="ru-RU" dirty="0"/>
          </a:p>
        </p:txBody>
      </p:sp>
      <p:pic>
        <p:nvPicPr>
          <p:cNvPr id="15363"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
        <p:nvSpPr>
          <p:cNvPr id="5" name="Подзаголовок 2"/>
          <p:cNvSpPr txBox="1">
            <a:spLocks/>
          </p:cNvSpPr>
          <p:nvPr/>
        </p:nvSpPr>
        <p:spPr bwMode="auto">
          <a:xfrm>
            <a:off x="1523999" y="153193"/>
            <a:ext cx="10353675" cy="17718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lnSpc>
                <a:spcPct val="90000"/>
              </a:lnSpc>
              <a:spcBef>
                <a:spcPts val="1000"/>
              </a:spcBef>
              <a:spcAft>
                <a:spcPct val="0"/>
              </a:spcAft>
              <a:buFont typeface="Arial" charset="0"/>
              <a:buNone/>
              <a:defRPr sz="2400" kern="1200">
                <a:solidFill>
                  <a:schemeClr val="tx1"/>
                </a:solidFill>
                <a:latin typeface="+mn-lt"/>
                <a:ea typeface="+mn-ea"/>
                <a:cs typeface="+mn-cs"/>
              </a:defRPr>
            </a:lvl1pPr>
            <a:lvl2pPr marL="457200" indent="0" algn="ctr" rtl="0" fontAlgn="base">
              <a:lnSpc>
                <a:spcPct val="90000"/>
              </a:lnSpc>
              <a:spcBef>
                <a:spcPts val="500"/>
              </a:spcBef>
              <a:spcAft>
                <a:spcPct val="0"/>
              </a:spcAft>
              <a:buFont typeface="Arial" charset="0"/>
              <a:buNone/>
              <a:defRPr sz="2000" kern="1200">
                <a:solidFill>
                  <a:schemeClr val="tx1"/>
                </a:solidFill>
                <a:latin typeface="+mn-lt"/>
                <a:ea typeface="+mn-ea"/>
                <a:cs typeface="+mn-cs"/>
              </a:defRPr>
            </a:lvl2pPr>
            <a:lvl3pPr marL="914400" indent="0" algn="ctr" rtl="0" fontAlgn="base">
              <a:lnSpc>
                <a:spcPct val="90000"/>
              </a:lnSpc>
              <a:spcBef>
                <a:spcPts val="500"/>
              </a:spcBef>
              <a:spcAft>
                <a:spcPct val="0"/>
              </a:spcAft>
              <a:buFont typeface="Arial" charset="0"/>
              <a:buNone/>
              <a:defRPr sz="1800" kern="1200">
                <a:solidFill>
                  <a:schemeClr val="tx1"/>
                </a:solidFill>
                <a:latin typeface="+mn-lt"/>
                <a:ea typeface="+mn-ea"/>
                <a:cs typeface="+mn-cs"/>
              </a:defRPr>
            </a:lvl3pPr>
            <a:lvl4pPr marL="1371600" indent="0" algn="ctr" rtl="0" fontAlgn="base">
              <a:lnSpc>
                <a:spcPct val="90000"/>
              </a:lnSpc>
              <a:spcBef>
                <a:spcPts val="500"/>
              </a:spcBef>
              <a:spcAft>
                <a:spcPct val="0"/>
              </a:spcAft>
              <a:buFont typeface="Arial" charset="0"/>
              <a:buNone/>
              <a:defRPr sz="1600" kern="1200">
                <a:solidFill>
                  <a:schemeClr val="tx1"/>
                </a:solidFill>
                <a:latin typeface="+mn-lt"/>
                <a:ea typeface="+mn-ea"/>
                <a:cs typeface="+mn-cs"/>
              </a:defRPr>
            </a:lvl4pPr>
            <a:lvl5pPr marL="1828800" indent="0" algn="ctr" rtl="0" fontAlgn="base">
              <a:lnSpc>
                <a:spcPct val="90000"/>
              </a:lnSpc>
              <a:spcBef>
                <a:spcPts val="500"/>
              </a:spcBef>
              <a:spcAft>
                <a:spcPct val="0"/>
              </a:spcAft>
              <a:buFont typeface="Arial"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uk-UA" sz="3600" dirty="0">
                <a:latin typeface="Arial" charset="0"/>
                <a:cs typeface="Arial" charset="0"/>
              </a:rPr>
              <a:t>Національний університет біоресурсів і природокористування України</a:t>
            </a:r>
          </a:p>
          <a:p>
            <a:pPr algn="r"/>
            <a:endParaRPr lang="uk-UA" sz="2800" dirty="0">
              <a:latin typeface="Arial" charset="0"/>
              <a:cs typeface="Arial" charset="0"/>
            </a:endParaRPr>
          </a:p>
          <a:p>
            <a:pPr algn="r"/>
            <a:r>
              <a:rPr lang="uk-UA" sz="2800" dirty="0">
                <a:latin typeface="Arial" charset="0"/>
                <a:cs typeface="Arial" charset="0"/>
              </a:rPr>
              <a:t>Кафедра глобальної економіки</a:t>
            </a:r>
          </a:p>
          <a:p>
            <a:pPr algn="r"/>
            <a:endParaRPr lang="uk-UA" sz="3600" dirty="0">
              <a:latin typeface="Arial" charset="0"/>
              <a:cs typeface="Arial" charset="0"/>
            </a:endParaRPr>
          </a:p>
          <a:p>
            <a:pPr algn="r"/>
            <a:endParaRPr lang="ru-RU" sz="3600" dirty="0">
              <a:latin typeface="Arial" charset="0"/>
              <a:cs typeface="Arial" charset="0"/>
            </a:endParaRP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ъект 2"/>
          <p:cNvSpPr>
            <a:spLocks noGrp="1"/>
          </p:cNvSpPr>
          <p:nvPr>
            <p:ph idx="1"/>
          </p:nvPr>
        </p:nvSpPr>
        <p:spPr>
          <a:xfrm>
            <a:off x="452438" y="193675"/>
            <a:ext cx="11280775" cy="6303963"/>
          </a:xfrm>
        </p:spPr>
        <p:txBody>
          <a:bodyPr/>
          <a:lstStyle/>
          <a:p>
            <a:pPr marL="0" indent="0" algn="just">
              <a:buFont typeface="Arial" charset="0"/>
              <a:buNone/>
            </a:pPr>
            <a:r>
              <a:rPr lang="uk-UA" sz="3200" dirty="0">
                <a:solidFill>
                  <a:srgbClr val="0033CC"/>
                </a:solidFill>
                <a:latin typeface="Arial" charset="0"/>
                <a:cs typeface="Arial" charset="0"/>
              </a:rPr>
              <a:t>	</a:t>
            </a:r>
          </a:p>
          <a:p>
            <a:pPr marL="0" indent="0" algn="just">
              <a:buFont typeface="Arial" charset="0"/>
              <a:buNone/>
            </a:pPr>
            <a:r>
              <a:rPr lang="uk-UA" sz="3200" dirty="0">
                <a:solidFill>
                  <a:srgbClr val="0033CC"/>
                </a:solidFill>
                <a:latin typeface="Arial" charset="0"/>
                <a:cs typeface="Arial" charset="0"/>
              </a:rPr>
              <a:t>	</a:t>
            </a:r>
            <a:r>
              <a:rPr lang="uk-UA" sz="3200" dirty="0">
                <a:latin typeface="Arial" charset="0"/>
                <a:cs typeface="Arial" charset="0"/>
              </a:rPr>
              <a:t>Згідно з Системою методології національних рахунків ОЕСР субсидії визначаються як «</a:t>
            </a:r>
            <a:r>
              <a:rPr lang="uk-UA" sz="3200" dirty="0">
                <a:solidFill>
                  <a:srgbClr val="C00000"/>
                </a:solidFill>
                <a:latin typeface="Arial" charset="0"/>
                <a:cs typeface="Arial" charset="0"/>
              </a:rPr>
              <a:t>дотації, які державні та приватні підприємства отримують від уряду та які становлять додаткові надходження виробників товарів і послуг понад те, що вони отримують з продажу</a:t>
            </a:r>
            <a:r>
              <a:rPr lang="uk-UA" sz="3200" dirty="0">
                <a:latin typeface="Arial" charset="0"/>
                <a:cs typeface="Arial" charset="0"/>
              </a:rPr>
              <a:t>» </a:t>
            </a:r>
            <a:r>
              <a:rPr lang="uk-UA" sz="3200" dirty="0">
                <a:solidFill>
                  <a:srgbClr val="0033CC"/>
                </a:solidFill>
                <a:latin typeface="Arial" charset="0"/>
                <a:cs typeface="Arial" charset="0"/>
              </a:rPr>
              <a:t>(</a:t>
            </a:r>
            <a:r>
              <a:rPr lang="uk-UA" sz="2600" dirty="0" err="1">
                <a:solidFill>
                  <a:srgbClr val="0033CC"/>
                </a:solidFill>
                <a:latin typeface="Arial" charset="0"/>
                <a:cs typeface="Arial" charset="0"/>
              </a:rPr>
              <a:t>Спінуа</a:t>
            </a:r>
            <a:r>
              <a:rPr lang="uk-UA" sz="2600" dirty="0">
                <a:solidFill>
                  <a:srgbClr val="0033CC"/>
                </a:solidFill>
                <a:latin typeface="Arial" charset="0"/>
                <a:cs typeface="Arial" charset="0"/>
              </a:rPr>
              <a:t> Бернард. Сільськогосподарські субсидії: аналіз існуючого законодавства України на відповідність угодам СОТ. - К.: Українсько-Європейський консультативний центр з питань законодавства </a:t>
            </a:r>
            <a:r>
              <a:rPr lang="ru-RU" sz="2600" dirty="0">
                <a:solidFill>
                  <a:srgbClr val="0033CC"/>
                </a:solidFill>
                <a:latin typeface="Arial" charset="0"/>
                <a:cs typeface="Arial" charset="0"/>
              </a:rPr>
              <a:t>UEPLAC</a:t>
            </a:r>
            <a:r>
              <a:rPr lang="uk-UA" sz="2600" i="1" dirty="0">
                <a:solidFill>
                  <a:srgbClr val="0033CC"/>
                </a:solidFill>
                <a:latin typeface="Arial" charset="0"/>
                <a:cs typeface="Arial" charset="0"/>
              </a:rPr>
              <a:t>,</a:t>
            </a:r>
            <a:r>
              <a:rPr lang="uk-UA" sz="2600" dirty="0">
                <a:solidFill>
                  <a:srgbClr val="0033CC"/>
                </a:solidFill>
                <a:latin typeface="Arial" charset="0"/>
                <a:cs typeface="Arial" charset="0"/>
              </a:rPr>
              <a:t> 2004. – с.2)</a:t>
            </a:r>
          </a:p>
          <a:p>
            <a:pPr marL="0" indent="0" algn="just">
              <a:buFont typeface="Arial" charset="0"/>
              <a:buNone/>
            </a:pPr>
            <a:r>
              <a:rPr lang="uk-UA" sz="3200" dirty="0">
                <a:latin typeface="Arial" charset="0"/>
                <a:cs typeface="Arial" charset="0"/>
              </a:rPr>
              <a:t>Відповідно до «Економічного енциклопедичного словника» </a:t>
            </a:r>
            <a:r>
              <a:rPr lang="uk-UA" sz="3200" b="1" dirty="0">
                <a:solidFill>
                  <a:srgbClr val="FF0000"/>
                </a:solidFill>
                <a:latin typeface="Arial" charset="0"/>
                <a:cs typeface="Arial" charset="0"/>
              </a:rPr>
              <a:t>субсидія</a:t>
            </a:r>
            <a:r>
              <a:rPr lang="uk-UA" sz="3200" dirty="0">
                <a:latin typeface="Arial" charset="0"/>
                <a:cs typeface="Arial" charset="0"/>
              </a:rPr>
              <a:t> (лат. </a:t>
            </a:r>
            <a:r>
              <a:rPr lang="uk-UA" sz="3200" dirty="0" err="1">
                <a:latin typeface="Arial" charset="0"/>
                <a:cs typeface="Arial" charset="0"/>
              </a:rPr>
              <a:t>subsidium</a:t>
            </a:r>
            <a:r>
              <a:rPr lang="uk-UA" sz="3200" dirty="0">
                <a:latin typeface="Arial" charset="0"/>
                <a:cs typeface="Arial" charset="0"/>
              </a:rPr>
              <a:t> – допомога, підтримка) – допомога держави у грошовій або натуральній формі місцевим бюджетам, юридичним і фізичним особам, іншим державам </a:t>
            </a:r>
            <a:endParaRPr lang="ru-RU" sz="3200" dirty="0">
              <a:latin typeface="Arial" charset="0"/>
              <a:cs typeface="Arial" charset="0"/>
            </a:endParaRPr>
          </a:p>
          <a:p>
            <a:pPr marL="0" indent="0">
              <a:buFont typeface="Arial" charset="0"/>
              <a:buNone/>
            </a:pPr>
            <a:endParaRPr lang="ru-RU" sz="4000" dirty="0">
              <a:latin typeface="Arial" charset="0"/>
              <a:cs typeface="Arial" charset="0"/>
            </a:endParaRPr>
          </a:p>
        </p:txBody>
      </p:sp>
      <p:pic>
        <p:nvPicPr>
          <p:cNvPr id="3"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396875" y="0"/>
            <a:ext cx="11774488" cy="2006600"/>
          </a:xfrm>
        </p:spPr>
        <p:txBody>
          <a:bodyPr/>
          <a:lstStyle/>
          <a:p>
            <a:pPr algn="ctr"/>
            <a:r>
              <a:rPr lang="uk-UA" sz="3600" b="1">
                <a:solidFill>
                  <a:srgbClr val="0033CC"/>
                </a:solidFill>
                <a:latin typeface="Arial" charset="0"/>
                <a:cs typeface="Arial" charset="0"/>
              </a:rPr>
              <a:t>	Базові нормативно-правові акти, що визначають принципи, процедури та обсяги підтримки вітчизняних с.-г. товаровиробників </a:t>
            </a:r>
            <a:endParaRPr lang="ru-RU" sz="3600" b="1">
              <a:solidFill>
                <a:srgbClr val="0033CC"/>
              </a:solidFill>
              <a:latin typeface="Arial" charset="0"/>
              <a:cs typeface="Arial" charset="0"/>
            </a:endParaRPr>
          </a:p>
        </p:txBody>
      </p:sp>
      <p:sp>
        <p:nvSpPr>
          <p:cNvPr id="3" name="Объект 2"/>
          <p:cNvSpPr>
            <a:spLocks noGrp="1"/>
          </p:cNvSpPr>
          <p:nvPr>
            <p:ph idx="1"/>
          </p:nvPr>
        </p:nvSpPr>
        <p:spPr>
          <a:xfrm>
            <a:off x="396875" y="1839434"/>
            <a:ext cx="11441113" cy="4634392"/>
          </a:xfrm>
        </p:spPr>
        <p:txBody>
          <a:bodyPr rtlCol="0">
            <a:normAutofit fontScale="92500" lnSpcReduction="10000"/>
          </a:bodyPr>
          <a:lstStyle/>
          <a:p>
            <a:pPr fontAlgn="auto">
              <a:spcAft>
                <a:spcPts val="0"/>
              </a:spcAft>
              <a:buFont typeface="Arial" panose="020B0604020202020204" pitchFamily="34" charset="0"/>
              <a:buChar char="•"/>
              <a:defRPr/>
            </a:pPr>
            <a:r>
              <a:rPr lang="ru-RU" dirty="0">
                <a:latin typeface="Times New Roman" panose="02020603050405020304" pitchFamily="18" charset="0"/>
                <a:cs typeface="Times New Roman" panose="02020603050405020304" pitchFamily="18" charset="0"/>
              </a:rPr>
              <a:t>«</a:t>
            </a:r>
            <a:r>
              <a:rPr lang="uk-UA" noProof="0" dirty="0">
                <a:latin typeface="Times New Roman" panose="02020603050405020304" pitchFamily="18" charset="0"/>
                <a:cs typeface="Times New Roman" panose="02020603050405020304" pitchFamily="18" charset="0"/>
              </a:rPr>
              <a:t>Про державну підтримку сільського господарства України»</a:t>
            </a:r>
          </a:p>
          <a:p>
            <a:pPr fontAlgn="auto">
              <a:spcAft>
                <a:spcPts val="0"/>
              </a:spcAft>
              <a:buFont typeface="Arial" panose="020B0604020202020204" pitchFamily="34" charset="0"/>
              <a:buChar char="•"/>
              <a:defRPr/>
            </a:pPr>
            <a:r>
              <a:rPr lang="uk-UA" noProof="0" dirty="0">
                <a:latin typeface="Times New Roman" panose="02020603050405020304" pitchFamily="18" charset="0"/>
                <a:cs typeface="Times New Roman" panose="02020603050405020304" pitchFamily="18" charset="0"/>
              </a:rPr>
              <a:t>«Про фермерське господарство»</a:t>
            </a:r>
          </a:p>
          <a:p>
            <a:pPr fontAlgn="auto">
              <a:spcAft>
                <a:spcPts val="0"/>
              </a:spcAft>
              <a:buFont typeface="Arial" panose="020B0604020202020204" pitchFamily="34" charset="0"/>
              <a:buChar char="•"/>
              <a:defRPr/>
            </a:pPr>
            <a:r>
              <a:rPr lang="uk-UA" noProof="0" dirty="0">
                <a:latin typeface="Times New Roman" panose="02020603050405020304" pitchFamily="18" charset="0"/>
                <a:cs typeface="Times New Roman" panose="02020603050405020304" pitchFamily="18" charset="0"/>
              </a:rPr>
              <a:t>«Про збір та облік єдиного внеску на загальнообов’язкове державне соціальне страхування», </a:t>
            </a:r>
          </a:p>
          <a:p>
            <a:pPr fontAlgn="auto">
              <a:spcAft>
                <a:spcPts val="0"/>
              </a:spcAft>
              <a:buFont typeface="Arial" panose="020B0604020202020204" pitchFamily="34" charset="0"/>
              <a:buChar char="•"/>
              <a:defRPr/>
            </a:pPr>
            <a:r>
              <a:rPr lang="uk-UA" noProof="0" dirty="0">
                <a:latin typeface="Times New Roman" panose="02020603050405020304" pitchFamily="18" charset="0"/>
                <a:cs typeface="Times New Roman" panose="02020603050405020304" pitchFamily="18" charset="0"/>
              </a:rPr>
              <a:t>«Про організації водокористувачів та стимулювання гідротехнічної меліорації земель»</a:t>
            </a:r>
          </a:p>
          <a:p>
            <a:pPr fontAlgn="auto">
              <a:spcAft>
                <a:spcPts val="0"/>
              </a:spcAft>
              <a:buFont typeface="Arial" panose="020B0604020202020204" pitchFamily="34" charset="0"/>
              <a:buChar char="•"/>
              <a:defRPr/>
            </a:pPr>
            <a:r>
              <a:rPr lang="uk-UA" noProof="0" dirty="0">
                <a:latin typeface="Times New Roman" panose="02020603050405020304" pitchFamily="18" charset="0"/>
                <a:cs typeface="Times New Roman" panose="02020603050405020304" pitchFamily="18" charset="0"/>
              </a:rPr>
              <a:t>«Про стимулювання розвитку вітчизняного машинобудування для агропромислового комплексу»</a:t>
            </a:r>
          </a:p>
          <a:p>
            <a:pPr fontAlgn="auto">
              <a:spcAft>
                <a:spcPts val="0"/>
              </a:spcAft>
              <a:buFont typeface="Arial" panose="020B0604020202020204" pitchFamily="34" charset="0"/>
              <a:buChar char="•"/>
              <a:defRPr/>
            </a:pPr>
            <a:r>
              <a:rPr lang="uk-UA" noProof="0" dirty="0">
                <a:latin typeface="Times New Roman" panose="02020603050405020304" pitchFamily="18" charset="0"/>
                <a:cs typeface="Times New Roman" panose="02020603050405020304" pitchFamily="18" charset="0"/>
              </a:rPr>
              <a:t>«Про розвиток та державну підтримку малого і середнього підприємництва в Україні»</a:t>
            </a:r>
          </a:p>
          <a:p>
            <a:pPr fontAlgn="auto">
              <a:spcAft>
                <a:spcPts val="0"/>
              </a:spcAft>
              <a:buFont typeface="Arial" panose="020B0604020202020204" pitchFamily="34" charset="0"/>
              <a:buChar char="•"/>
              <a:defRPr/>
            </a:pPr>
            <a:r>
              <a:rPr lang="uk-UA" noProof="0" dirty="0" err="1">
                <a:latin typeface="Times New Roman" panose="02020603050405020304" pitchFamily="18" charset="0"/>
                <a:cs typeface="Times New Roman" panose="02020603050405020304" pitchFamily="18" charset="0"/>
              </a:rPr>
              <a:t>Pакон</a:t>
            </a:r>
            <a:r>
              <a:rPr lang="uk-UA" noProof="0" dirty="0">
                <a:latin typeface="Times New Roman" panose="02020603050405020304" pitchFamily="18" charset="0"/>
                <a:cs typeface="Times New Roman" panose="02020603050405020304" pitchFamily="18" charset="0"/>
              </a:rPr>
              <a:t> про державний бюджет на відповідний рік</a:t>
            </a:r>
          </a:p>
        </p:txBody>
      </p:sp>
      <p:pic>
        <p:nvPicPr>
          <p:cNvPr id="25603"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5913" y="219075"/>
            <a:ext cx="11744542" cy="6557110"/>
          </a:xfrm>
        </p:spPr>
        <p:txBody>
          <a:bodyPr rtlCol="0">
            <a:normAutofit/>
          </a:bodyPr>
          <a:lstStyle/>
          <a:p>
            <a:pPr marL="0" indent="0" fontAlgn="auto">
              <a:spcAft>
                <a:spcPts val="0"/>
              </a:spcAft>
              <a:buFont typeface="Arial" panose="020B0604020202020204" pitchFamily="34" charset="0"/>
              <a:buNone/>
              <a:defRPr/>
            </a:pPr>
            <a:r>
              <a:rPr lang="uk-UA" dirty="0">
                <a:latin typeface="Arial" panose="020B0604020202020204" pitchFamily="34" charset="0"/>
                <a:cs typeface="Arial" panose="020B0604020202020204" pitchFamily="34" charset="0"/>
              </a:rPr>
              <a:t>	</a:t>
            </a:r>
          </a:p>
          <a:p>
            <a:pPr marL="0" indent="0" fontAlgn="auto">
              <a:spcAft>
                <a:spcPts val="0"/>
              </a:spcAft>
              <a:buFont typeface="Arial" panose="020B0604020202020204" pitchFamily="34" charset="0"/>
              <a:buNone/>
              <a:defRPr/>
            </a:pPr>
            <a:r>
              <a:rPr lang="uk-UA" dirty="0">
                <a:latin typeface="Arial" panose="020B0604020202020204" pitchFamily="34" charset="0"/>
                <a:cs typeface="Arial" panose="020B0604020202020204" pitchFamily="34" charset="0"/>
              </a:rPr>
              <a:t>	</a:t>
            </a:r>
            <a:r>
              <a:rPr lang="uk-UA" sz="3000" dirty="0">
                <a:latin typeface="Arial" panose="020B0604020202020204" pitchFamily="34" charset="0"/>
                <a:cs typeface="Arial" panose="020B0604020202020204" pitchFamily="34" charset="0"/>
              </a:rPr>
              <a:t>Внаслідок субсидування окремі галузі економіки чи види діяльності отримують більш сприятливі умови, ніж інші галузі, що призводить до порушення ринкової конкуренції та виникнення таких негативних наслідків:</a:t>
            </a:r>
          </a:p>
          <a:p>
            <a:pPr fontAlgn="auto">
              <a:spcAft>
                <a:spcPts val="0"/>
              </a:spcAft>
              <a:defRPr/>
            </a:pPr>
            <a:r>
              <a:rPr lang="uk-UA" sz="3000" dirty="0">
                <a:solidFill>
                  <a:srgbClr val="0033CC"/>
                </a:solidFill>
                <a:latin typeface="Arial" panose="020B0604020202020204" pitchFamily="34" charset="0"/>
                <a:cs typeface="Arial" panose="020B0604020202020204" pitchFamily="34" charset="0"/>
              </a:rPr>
              <a:t>спотворення конкуренції; </a:t>
            </a:r>
          </a:p>
          <a:p>
            <a:pPr fontAlgn="auto">
              <a:spcAft>
                <a:spcPts val="0"/>
              </a:spcAft>
              <a:defRPr/>
            </a:pPr>
            <a:r>
              <a:rPr lang="uk-UA" sz="3000" dirty="0">
                <a:solidFill>
                  <a:srgbClr val="0033CC"/>
                </a:solidFill>
                <a:latin typeface="Arial" panose="020B0604020202020204" pitchFamily="34" charset="0"/>
                <a:cs typeface="Arial" panose="020B0604020202020204" pitchFamily="34" charset="0"/>
              </a:rPr>
              <a:t>неефективного розміщення ресурсів та сповільнення структурної реформи; </a:t>
            </a:r>
          </a:p>
          <a:p>
            <a:pPr fontAlgn="auto">
              <a:spcAft>
                <a:spcPts val="0"/>
              </a:spcAft>
              <a:defRPr/>
            </a:pPr>
            <a:r>
              <a:rPr lang="uk-UA" sz="3000" dirty="0">
                <a:solidFill>
                  <a:srgbClr val="0033CC"/>
                </a:solidFill>
                <a:latin typeface="Arial" panose="020B0604020202020204" pitchFamily="34" charset="0"/>
                <a:cs typeface="Arial" panose="020B0604020202020204" pitchFamily="34" charset="0"/>
              </a:rPr>
              <a:t>формування неправильних стимулів</a:t>
            </a:r>
            <a:r>
              <a:rPr lang="uk-UA" sz="3000" i="1" dirty="0">
                <a:solidFill>
                  <a:srgbClr val="0033CC"/>
                </a:solidFill>
                <a:latin typeface="Arial" panose="020B0604020202020204" pitchFamily="34" charset="0"/>
                <a:cs typeface="Arial" panose="020B0604020202020204" pitchFamily="34" charset="0"/>
              </a:rPr>
              <a:t> </a:t>
            </a:r>
            <a:r>
              <a:rPr lang="uk-UA" sz="3000" dirty="0">
                <a:solidFill>
                  <a:srgbClr val="0033CC"/>
                </a:solidFill>
                <a:latin typeface="Arial" panose="020B0604020202020204" pitchFamily="34" charset="0"/>
                <a:cs typeface="Arial" panose="020B0604020202020204" pitchFamily="34" charset="0"/>
              </a:rPr>
              <a:t>для суб’єктів економічної діяльності</a:t>
            </a:r>
            <a:r>
              <a:rPr lang="uk-UA" sz="3000" dirty="0">
                <a:solidFill>
                  <a:srgbClr val="0000FF"/>
                </a:solidFill>
                <a:latin typeface="Arial" panose="020B0604020202020204" pitchFamily="34" charset="0"/>
                <a:cs typeface="Arial" panose="020B0604020202020204" pitchFamily="34" charset="0"/>
              </a:rPr>
              <a:t>, </a:t>
            </a:r>
            <a:r>
              <a:rPr lang="uk-UA" sz="3000" dirty="0">
                <a:solidFill>
                  <a:srgbClr val="003399"/>
                </a:solidFill>
                <a:latin typeface="Arial" panose="020B0604020202020204" pitchFamily="34" charset="0"/>
                <a:cs typeface="Arial" panose="020B0604020202020204" pitchFamily="34" charset="0"/>
              </a:rPr>
              <a:t>які спонукають їх до невиробничої діяльності</a:t>
            </a:r>
            <a:r>
              <a:rPr lang="uk-UA" sz="3000" dirty="0">
                <a:latin typeface="Arial" panose="020B0604020202020204" pitchFamily="34" charset="0"/>
                <a:cs typeface="Arial" panose="020B0604020202020204" pitchFamily="34" charset="0"/>
              </a:rPr>
              <a:t>, лобіювання окремих інтересів, що в цілому приводить до поширення корупції й неефективного розподілу державних коштів. 	</a:t>
            </a:r>
          </a:p>
          <a:p>
            <a:pPr marL="0" indent="0" fontAlgn="auto">
              <a:spcAft>
                <a:spcPts val="0"/>
              </a:spcAft>
              <a:buFont typeface="Arial" panose="020B0604020202020204" pitchFamily="34" charset="0"/>
              <a:buNone/>
              <a:defRPr/>
            </a:pPr>
            <a:r>
              <a:rPr lang="uk-UA" sz="3000" dirty="0">
                <a:latin typeface="Arial" panose="020B0604020202020204" pitchFamily="34" charset="0"/>
                <a:cs typeface="Arial" panose="020B0604020202020204" pitchFamily="34" charset="0"/>
              </a:rPr>
              <a:t>	</a:t>
            </a:r>
            <a:endParaRPr lang="ru-RU" dirty="0"/>
          </a:p>
        </p:txBody>
      </p:sp>
      <p:pic>
        <p:nvPicPr>
          <p:cNvPr id="26626"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ъект 2"/>
          <p:cNvSpPr>
            <a:spLocks noGrp="1"/>
          </p:cNvSpPr>
          <p:nvPr>
            <p:ph idx="1"/>
          </p:nvPr>
        </p:nvSpPr>
        <p:spPr>
          <a:xfrm>
            <a:off x="355600" y="201612"/>
            <a:ext cx="11249025" cy="6580187"/>
          </a:xfrm>
        </p:spPr>
        <p:txBody>
          <a:bodyPr/>
          <a:lstStyle/>
          <a:p>
            <a:pPr marL="0" indent="0">
              <a:buFont typeface="Arial" charset="0"/>
              <a:buNone/>
            </a:pPr>
            <a:r>
              <a:rPr lang="uk-UA" sz="3600" dirty="0">
                <a:latin typeface="Arial" charset="0"/>
                <a:cs typeface="Arial" charset="0"/>
              </a:rPr>
              <a:t>	</a:t>
            </a:r>
          </a:p>
          <a:p>
            <a:pPr marL="0" indent="0">
              <a:buFont typeface="Arial" charset="0"/>
              <a:buNone/>
            </a:pPr>
            <a:r>
              <a:rPr lang="uk-UA" sz="3600" dirty="0">
                <a:latin typeface="Arial" charset="0"/>
                <a:cs typeface="Arial" charset="0"/>
              </a:rPr>
              <a:t>	При прийнятті рішень щодо субсидування необхідно керуватися </a:t>
            </a:r>
            <a:r>
              <a:rPr lang="uk-UA" sz="3600" dirty="0">
                <a:solidFill>
                  <a:srgbClr val="0033CC"/>
                </a:solidFill>
                <a:latin typeface="Arial" charset="0"/>
                <a:cs typeface="Arial" charset="0"/>
              </a:rPr>
              <a:t>критерієм загального національного добробуту</a:t>
            </a:r>
            <a:r>
              <a:rPr lang="uk-UA" sz="3600" dirty="0">
                <a:latin typeface="Arial" charset="0"/>
                <a:cs typeface="Arial" charset="0"/>
              </a:rPr>
              <a:t>, </a:t>
            </a:r>
            <a:r>
              <a:rPr lang="uk-UA" sz="3600" dirty="0">
                <a:solidFill>
                  <a:srgbClr val="C00000"/>
                </a:solidFill>
                <a:latin typeface="Arial" charset="0"/>
                <a:cs typeface="Arial" charset="0"/>
              </a:rPr>
              <a:t>а в оцінці ефективності програм субсидування</a:t>
            </a:r>
            <a:r>
              <a:rPr lang="uk-UA" sz="3600" dirty="0">
                <a:latin typeface="Arial" charset="0"/>
                <a:cs typeface="Arial" charset="0"/>
              </a:rPr>
              <a:t> – </a:t>
            </a:r>
            <a:r>
              <a:rPr lang="uk-UA" sz="3600" dirty="0">
                <a:solidFill>
                  <a:srgbClr val="0033CC"/>
                </a:solidFill>
                <a:latin typeface="Arial" charset="0"/>
                <a:cs typeface="Arial" charset="0"/>
              </a:rPr>
              <a:t>враховувати впливи на інші галузі, на загальну економічну ефективність, а також інші суспільні наслідки</a:t>
            </a:r>
            <a:r>
              <a:rPr lang="uk-UA" sz="3600" dirty="0">
                <a:latin typeface="Arial" charset="0"/>
                <a:cs typeface="Arial" charset="0"/>
              </a:rPr>
              <a:t>. Враховуючи аргументи “за” та “проти” державного субсидування економічної діяльності, </a:t>
            </a:r>
            <a:r>
              <a:rPr lang="uk-UA" sz="3600" dirty="0">
                <a:solidFill>
                  <a:srgbClr val="0033CC"/>
                </a:solidFill>
                <a:latin typeface="Arial" charset="0"/>
                <a:cs typeface="Arial" charset="0"/>
              </a:rPr>
              <a:t>метою ефективного субсидування є досягнення суспільно важливих цілей за умови мінімізації негативного впливу на конкуренцію </a:t>
            </a:r>
            <a:endParaRPr lang="ru-RU" sz="3600" dirty="0">
              <a:solidFill>
                <a:srgbClr val="0033CC"/>
              </a:solidFill>
              <a:latin typeface="Arial" charset="0"/>
              <a:cs typeface="Arial" charset="0"/>
            </a:endParaRPr>
          </a:p>
        </p:txBody>
      </p:sp>
      <p:pic>
        <p:nvPicPr>
          <p:cNvPr id="27650"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a:xfrm>
            <a:off x="552450" y="744538"/>
            <a:ext cx="11506200" cy="1439862"/>
          </a:xfrm>
        </p:spPr>
        <p:txBody>
          <a:bodyPr/>
          <a:lstStyle/>
          <a:p>
            <a:pPr algn="ctr"/>
            <a:r>
              <a:rPr lang="uk-UA" sz="3200" b="1">
                <a:solidFill>
                  <a:srgbClr val="0033CC"/>
                </a:solidFill>
                <a:latin typeface="Arial" charset="0"/>
                <a:cs typeface="Arial" charset="0"/>
              </a:rPr>
              <a:t>	Угодою про сільське господарство СОТ визначено три основні сфери, щодо яких члени організації беруть на себе зобов’язання: </a:t>
            </a:r>
            <a:br>
              <a:rPr lang="ru-RU" sz="3200">
                <a:solidFill>
                  <a:srgbClr val="0033CC"/>
                </a:solidFill>
                <a:latin typeface="Arial" charset="0"/>
                <a:cs typeface="Arial" charset="0"/>
              </a:rPr>
            </a:br>
            <a:endParaRPr lang="ru-RU" sz="3200">
              <a:solidFill>
                <a:srgbClr val="0033CC"/>
              </a:solidFill>
              <a:latin typeface="Arial" charset="0"/>
              <a:cs typeface="Arial" charset="0"/>
            </a:endParaRPr>
          </a:p>
        </p:txBody>
      </p:sp>
      <p:sp>
        <p:nvSpPr>
          <p:cNvPr id="28674" name="Объект 2"/>
          <p:cNvSpPr>
            <a:spLocks noGrp="1"/>
          </p:cNvSpPr>
          <p:nvPr>
            <p:ph idx="1"/>
          </p:nvPr>
        </p:nvSpPr>
        <p:spPr>
          <a:xfrm>
            <a:off x="819150" y="2506663"/>
            <a:ext cx="10515600" cy="4351337"/>
          </a:xfrm>
        </p:spPr>
        <p:txBody>
          <a:bodyPr/>
          <a:lstStyle/>
          <a:p>
            <a:r>
              <a:rPr lang="uk-UA" sz="3200">
                <a:solidFill>
                  <a:srgbClr val="FF0000"/>
                </a:solidFill>
                <a:latin typeface="Arial" charset="0"/>
                <a:cs typeface="Arial" charset="0"/>
              </a:rPr>
              <a:t>доступ до ринку</a:t>
            </a:r>
            <a:r>
              <a:rPr lang="uk-UA" sz="3200">
                <a:latin typeface="Arial" charset="0"/>
                <a:cs typeface="Arial" charset="0"/>
              </a:rPr>
              <a:t>, тобто правила застосування заходів на кордоні, з метою контролю за імпортом;</a:t>
            </a:r>
            <a:endParaRPr lang="ru-RU" sz="3200">
              <a:latin typeface="Arial" charset="0"/>
              <a:cs typeface="Arial" charset="0"/>
            </a:endParaRPr>
          </a:p>
          <a:p>
            <a:r>
              <a:rPr lang="uk-UA" sz="3200">
                <a:solidFill>
                  <a:srgbClr val="FF0000"/>
                </a:solidFill>
                <a:latin typeface="Arial" charset="0"/>
                <a:cs typeface="Arial" charset="0"/>
              </a:rPr>
              <a:t>внутрішня підтримка</a:t>
            </a:r>
            <a:r>
              <a:rPr lang="uk-UA" sz="3200">
                <a:latin typeface="Arial" charset="0"/>
                <a:cs typeface="Arial" charset="0"/>
              </a:rPr>
              <a:t>, тобто підтримка, яка надається урядами національним виробникам;</a:t>
            </a:r>
            <a:endParaRPr lang="ru-RU" sz="3200">
              <a:latin typeface="Arial" charset="0"/>
              <a:cs typeface="Arial" charset="0"/>
            </a:endParaRPr>
          </a:p>
          <a:p>
            <a:r>
              <a:rPr lang="uk-UA" sz="3200">
                <a:solidFill>
                  <a:srgbClr val="FF0000"/>
                </a:solidFill>
                <a:latin typeface="Arial" charset="0"/>
                <a:cs typeface="Arial" charset="0"/>
              </a:rPr>
              <a:t>експортні субсидії</a:t>
            </a:r>
            <a:r>
              <a:rPr lang="uk-UA" sz="3200">
                <a:latin typeface="Arial" charset="0"/>
                <a:cs typeface="Arial" charset="0"/>
              </a:rPr>
              <a:t>, тобто підтримка, яка надається урядами для стимулювання експорту.</a:t>
            </a:r>
            <a:endParaRPr lang="ru-RU" sz="3200">
              <a:latin typeface="Arial" charset="0"/>
              <a:cs typeface="Arial" charset="0"/>
            </a:endParaRPr>
          </a:p>
          <a:p>
            <a:endParaRPr lang="ru-RU"/>
          </a:p>
        </p:txBody>
      </p:sp>
      <p:pic>
        <p:nvPicPr>
          <p:cNvPr id="28675"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a:xfrm>
            <a:off x="227013" y="365125"/>
            <a:ext cx="11691937" cy="1989138"/>
          </a:xfrm>
        </p:spPr>
        <p:txBody>
          <a:bodyPr/>
          <a:lstStyle/>
          <a:p>
            <a:pPr algn="ctr"/>
            <a:r>
              <a:rPr lang="uk-UA" sz="3600" dirty="0">
                <a:solidFill>
                  <a:srgbClr val="0033CC"/>
                </a:solidFill>
                <a:latin typeface="Arial" charset="0"/>
                <a:cs typeface="Arial" charset="0"/>
              </a:rPr>
              <a:t>	</a:t>
            </a:r>
            <a:r>
              <a:rPr lang="uk-UA" sz="3600" b="1" dirty="0">
                <a:solidFill>
                  <a:srgbClr val="0033CC"/>
                </a:solidFill>
                <a:latin typeface="Arial" charset="0"/>
                <a:cs typeface="Arial" charset="0"/>
              </a:rPr>
              <a:t>Всі заходи щодо внутрішньої підтримки сільського господарства умовно поділені на три групи, або розкладені по різнокольорових скриньках </a:t>
            </a:r>
            <a:r>
              <a:rPr lang="uk-UA" sz="3600" b="1" dirty="0">
                <a:solidFill>
                  <a:srgbClr val="00B050"/>
                </a:solidFill>
                <a:latin typeface="Arial" charset="0"/>
                <a:cs typeface="Arial" charset="0"/>
              </a:rPr>
              <a:t>«зеленій», </a:t>
            </a:r>
            <a:r>
              <a:rPr lang="uk-UA" sz="3600" b="1" dirty="0">
                <a:solidFill>
                  <a:srgbClr val="0033CC"/>
                </a:solidFill>
                <a:latin typeface="Arial" charset="0"/>
                <a:cs typeface="Arial" charset="0"/>
              </a:rPr>
              <a:t>«синій» і </a:t>
            </a:r>
            <a:r>
              <a:rPr lang="uk-UA" sz="3600" b="1" dirty="0">
                <a:solidFill>
                  <a:srgbClr val="FFC000"/>
                </a:solidFill>
                <a:latin typeface="Arial" charset="0"/>
                <a:cs typeface="Arial" charset="0"/>
              </a:rPr>
              <a:t>«жовтій»</a:t>
            </a:r>
            <a:endParaRPr lang="ru-RU" sz="3600" b="1" dirty="0">
              <a:solidFill>
                <a:srgbClr val="FFC000"/>
              </a:solidFill>
              <a:latin typeface="Arial" charset="0"/>
              <a:cs typeface="Arial" charset="0"/>
            </a:endParaRPr>
          </a:p>
        </p:txBody>
      </p:sp>
      <p:sp>
        <p:nvSpPr>
          <p:cNvPr id="30722" name="Объект 2"/>
          <p:cNvSpPr>
            <a:spLocks noGrp="1"/>
          </p:cNvSpPr>
          <p:nvPr>
            <p:ph idx="1"/>
          </p:nvPr>
        </p:nvSpPr>
        <p:spPr>
          <a:xfrm>
            <a:off x="619125" y="2532063"/>
            <a:ext cx="10515600" cy="5586412"/>
          </a:xfrm>
        </p:spPr>
        <p:txBody>
          <a:bodyPr/>
          <a:lstStyle/>
          <a:p>
            <a:pPr algn="just"/>
            <a:r>
              <a:rPr lang="uk-UA" sz="4000" b="1" dirty="0">
                <a:solidFill>
                  <a:srgbClr val="00B050"/>
                </a:solidFill>
                <a:latin typeface="Arial" panose="020B0604020202020204" pitchFamily="34" charset="0"/>
                <a:cs typeface="Arial" panose="020B0604020202020204" pitchFamily="34" charset="0"/>
              </a:rPr>
              <a:t>«зелені» </a:t>
            </a:r>
            <a:r>
              <a:rPr lang="uk-UA" sz="4000" b="1" dirty="0">
                <a:latin typeface="Arial" panose="020B0604020202020204" pitchFamily="34" charset="0"/>
                <a:cs typeface="Arial" panose="020B0604020202020204" pitchFamily="34" charset="0"/>
              </a:rPr>
              <a:t>та </a:t>
            </a:r>
            <a:r>
              <a:rPr lang="uk-UA" sz="4000" b="1" dirty="0">
                <a:solidFill>
                  <a:srgbClr val="0033CC"/>
                </a:solidFill>
                <a:latin typeface="Arial" panose="020B0604020202020204" pitchFamily="34" charset="0"/>
                <a:cs typeface="Arial" panose="020B0604020202020204" pitchFamily="34" charset="0"/>
              </a:rPr>
              <a:t>«сині» </a:t>
            </a:r>
            <a:r>
              <a:rPr lang="uk-UA" sz="4000" dirty="0">
                <a:latin typeface="Arial" panose="020B0604020202020204" pitchFamily="34" charset="0"/>
                <a:cs typeface="Arial" panose="020B0604020202020204" pitchFamily="34" charset="0"/>
              </a:rPr>
              <a:t>- це дозволені субсидії, до яких не застосовуються вимоги щодо їх скорочення</a:t>
            </a:r>
          </a:p>
          <a:p>
            <a:pPr algn="just"/>
            <a:r>
              <a:rPr lang="uk-UA" sz="4000" b="1" dirty="0">
                <a:solidFill>
                  <a:srgbClr val="FFC000"/>
                </a:solidFill>
                <a:latin typeface="Arial" panose="020B0604020202020204" pitchFamily="34" charset="0"/>
                <a:cs typeface="Arial" panose="020B0604020202020204" pitchFamily="34" charset="0"/>
              </a:rPr>
              <a:t>«жовті» субсидії» </a:t>
            </a:r>
            <a:r>
              <a:rPr lang="uk-UA" sz="4000" dirty="0">
                <a:latin typeface="Arial" panose="020B0604020202020204" pitchFamily="34" charset="0"/>
                <a:cs typeface="Arial" panose="020B0604020202020204" pitchFamily="34" charset="0"/>
              </a:rPr>
              <a:t>– це ті субсидії які підпадають під зобов’язання про скорочення</a:t>
            </a:r>
            <a:endParaRPr lang="ru-RU" sz="4000" dirty="0">
              <a:latin typeface="Arial" panose="020B0604020202020204" pitchFamily="34" charset="0"/>
              <a:cs typeface="Arial" panose="020B0604020202020204" pitchFamily="34" charset="0"/>
            </a:endParaRPr>
          </a:p>
          <a:p>
            <a:endParaRPr lang="ru-RU" dirty="0"/>
          </a:p>
        </p:txBody>
      </p:sp>
      <p:pic>
        <p:nvPicPr>
          <p:cNvPr id="30723"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025" y="227013"/>
            <a:ext cx="11022013" cy="2152650"/>
          </a:xfrm>
        </p:spPr>
        <p:txBody>
          <a:bodyPr rtlCol="0">
            <a:normAutofit fontScale="90000"/>
          </a:bodyPr>
          <a:lstStyle/>
          <a:p>
            <a:pPr fontAlgn="auto">
              <a:spcAft>
                <a:spcPts val="0"/>
              </a:spcAft>
              <a:defRPr/>
            </a:pPr>
            <a:r>
              <a:rPr lang="uk-UA" dirty="0">
                <a:latin typeface="Arial" panose="020B0604020202020204" pitchFamily="34" charset="0"/>
                <a:cs typeface="Arial" panose="020B0604020202020204" pitchFamily="34" charset="0"/>
              </a:rPr>
              <a:t>	</a:t>
            </a:r>
            <a:r>
              <a:rPr lang="uk-UA" b="1" dirty="0">
                <a:latin typeface="Arial" panose="020B0604020202020204" pitchFamily="34" charset="0"/>
                <a:cs typeface="Arial" panose="020B0604020202020204" pitchFamily="34" charset="0"/>
              </a:rPr>
              <a:t>Відповідно до статті 6 «Зобов’язання щодо внутрішньої підтримки» та Додатку 2 «Угоди про сільське господарство» до </a:t>
            </a:r>
            <a:r>
              <a:rPr lang="uk-UA" b="1" dirty="0">
                <a:solidFill>
                  <a:srgbClr val="00B050"/>
                </a:solidFill>
                <a:latin typeface="Arial" panose="020B0604020202020204" pitchFamily="34" charset="0"/>
                <a:cs typeface="Arial" panose="020B0604020202020204" pitchFamily="34" charset="0"/>
              </a:rPr>
              <a:t>«зеленої скриньки» </a:t>
            </a:r>
            <a:r>
              <a:rPr lang="uk-UA" b="1" dirty="0">
                <a:latin typeface="Arial" panose="020B0604020202020204" pitchFamily="34" charset="0"/>
                <a:cs typeface="Arial" panose="020B0604020202020204" pitchFamily="34" charset="0"/>
              </a:rPr>
              <a:t>належать заходи:</a:t>
            </a:r>
            <a:endParaRPr lang="ru-RU" b="1" dirty="0"/>
          </a:p>
        </p:txBody>
      </p:sp>
      <p:sp>
        <p:nvSpPr>
          <p:cNvPr id="3" name="Объект 2"/>
          <p:cNvSpPr>
            <a:spLocks noGrp="1"/>
          </p:cNvSpPr>
          <p:nvPr>
            <p:ph idx="1"/>
          </p:nvPr>
        </p:nvSpPr>
        <p:spPr>
          <a:xfrm>
            <a:off x="420688" y="2492375"/>
            <a:ext cx="10875962" cy="4038600"/>
          </a:xfrm>
        </p:spPr>
        <p:txBody>
          <a:bodyPr rtlCol="0">
            <a:normAutofit/>
          </a:bodyPr>
          <a:lstStyle/>
          <a:p>
            <a:pPr marL="0" indent="0" algn="just" fontAlgn="auto">
              <a:spcAft>
                <a:spcPts val="0"/>
              </a:spcAft>
              <a:buFont typeface="Arial" panose="020B0604020202020204" pitchFamily="34" charset="0"/>
              <a:buNone/>
              <a:defRPr/>
            </a:pPr>
            <a:r>
              <a:rPr lang="uk-UA" sz="3200" dirty="0">
                <a:solidFill>
                  <a:srgbClr val="C00000"/>
                </a:solidFill>
                <a:latin typeface="Arial" panose="020B0604020202020204" pitchFamily="34" charset="0"/>
                <a:cs typeface="Arial" panose="020B0604020202020204" pitchFamily="34" charset="0"/>
              </a:rPr>
              <a:t>які не спрямовані на підтримку обсягів виробництва та цін, отже не порушують принципів справедливої конкуренції і повинні відповідати двом основним критеріям: </a:t>
            </a:r>
          </a:p>
          <a:p>
            <a:pPr algn="just" fontAlgn="auto">
              <a:spcAft>
                <a:spcPts val="0"/>
              </a:spcAft>
              <a:buFont typeface="Arial" panose="020B0604020202020204" pitchFamily="34" charset="0"/>
              <a:buChar char="•"/>
              <a:defRPr/>
            </a:pPr>
            <a:r>
              <a:rPr lang="uk-UA" sz="3200" dirty="0">
                <a:latin typeface="Arial" panose="020B0604020202020204" pitchFamily="34" charset="0"/>
                <a:cs typeface="Arial" panose="020B0604020202020204" pitchFamily="34" charset="0"/>
              </a:rPr>
              <a:t>підтримка повинна надаватись через урядові програми, а не за кошти споживачів </a:t>
            </a:r>
          </a:p>
          <a:p>
            <a:pPr algn="just" fontAlgn="auto">
              <a:spcAft>
                <a:spcPts val="0"/>
              </a:spcAft>
              <a:buFont typeface="Arial" panose="020B0604020202020204" pitchFamily="34" charset="0"/>
              <a:buChar char="•"/>
              <a:defRPr/>
            </a:pPr>
            <a:r>
              <a:rPr lang="uk-UA" sz="3200" dirty="0">
                <a:latin typeface="Arial" panose="020B0604020202020204" pitchFamily="34" charset="0"/>
                <a:cs typeface="Arial" panose="020B0604020202020204" pitchFamily="34" charset="0"/>
              </a:rPr>
              <a:t>наслідком підтримки не повинно бути надання цінової підтримки виробникам.</a:t>
            </a:r>
            <a:r>
              <a:rPr lang="uk-UA" sz="3200" baseline="30000" dirty="0">
                <a:latin typeface="Arial" panose="020B0604020202020204" pitchFamily="34" charset="0"/>
                <a:cs typeface="Arial" panose="020B0604020202020204" pitchFamily="34" charset="0"/>
              </a:rPr>
              <a:t> </a:t>
            </a:r>
            <a:endParaRPr lang="ru-RU" sz="3200"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endParaRPr lang="ru-RU" dirty="0"/>
          </a:p>
        </p:txBody>
      </p:sp>
      <p:pic>
        <p:nvPicPr>
          <p:cNvPr id="31747"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ctrTitle"/>
          </p:nvPr>
        </p:nvSpPr>
        <p:spPr>
          <a:xfrm>
            <a:off x="73025" y="61913"/>
            <a:ext cx="11944350" cy="998537"/>
          </a:xfrm>
        </p:spPr>
        <p:txBody>
          <a:bodyPr/>
          <a:lstStyle/>
          <a:p>
            <a:r>
              <a:rPr lang="uk-UA" sz="3200" b="1">
                <a:solidFill>
                  <a:srgbClr val="0033CC"/>
                </a:solidFill>
                <a:latin typeface="Arial" charset="0"/>
                <a:cs typeface="Arial" charset="0"/>
              </a:rPr>
              <a:t>Внутрішня підтримка сільського господарства: </a:t>
            </a:r>
            <a:r>
              <a:rPr lang="uk-UA" sz="3200" b="1">
                <a:latin typeface="Arial" charset="0"/>
                <a:cs typeface="Arial" charset="0"/>
              </a:rPr>
              <a:t>класифікація СОТ</a:t>
            </a:r>
            <a:endParaRPr lang="ru-RU" sz="3200">
              <a:latin typeface="Arial" charset="0"/>
              <a:cs typeface="Arial" charset="0"/>
            </a:endParaRPr>
          </a:p>
        </p:txBody>
      </p:sp>
      <p:graphicFrame>
        <p:nvGraphicFramePr>
          <p:cNvPr id="5" name="Таблица 4"/>
          <p:cNvGraphicFramePr>
            <a:graphicFrameLocks noGrp="1"/>
          </p:cNvGraphicFramePr>
          <p:nvPr/>
        </p:nvGraphicFramePr>
        <p:xfrm>
          <a:off x="73025" y="525463"/>
          <a:ext cx="12033250" cy="6324600"/>
        </p:xfrm>
        <a:graphic>
          <a:graphicData uri="http://schemas.openxmlformats.org/drawingml/2006/table">
            <a:tbl>
              <a:tblPr/>
              <a:tblGrid>
                <a:gridCol w="4008438">
                  <a:extLst>
                    <a:ext uri="{9D8B030D-6E8A-4147-A177-3AD203B41FA5}">
                      <a16:colId xmlns:a16="http://schemas.microsoft.com/office/drawing/2014/main" val="20000"/>
                    </a:ext>
                  </a:extLst>
                </a:gridCol>
                <a:gridCol w="1812925">
                  <a:extLst>
                    <a:ext uri="{9D8B030D-6E8A-4147-A177-3AD203B41FA5}">
                      <a16:colId xmlns:a16="http://schemas.microsoft.com/office/drawing/2014/main" val="20001"/>
                    </a:ext>
                  </a:extLst>
                </a:gridCol>
                <a:gridCol w="4227512">
                  <a:extLst>
                    <a:ext uri="{9D8B030D-6E8A-4147-A177-3AD203B41FA5}">
                      <a16:colId xmlns:a16="http://schemas.microsoft.com/office/drawing/2014/main" val="20002"/>
                    </a:ext>
                  </a:extLst>
                </a:gridCol>
                <a:gridCol w="1984375">
                  <a:extLst>
                    <a:ext uri="{9D8B030D-6E8A-4147-A177-3AD203B41FA5}">
                      <a16:colId xmlns:a16="http://schemas.microsoft.com/office/drawing/2014/main" val="20003"/>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Arial" charset="0"/>
                          <a:cs typeface="Arial" charset="0"/>
                        </a:rPr>
                        <a:t>Заходи </a:t>
                      </a:r>
                      <a:endParaRPr kumimoji="0" lang="ru-RU" sz="1800" b="1" i="0" u="none" strike="noStrike" cap="none" normalizeH="0" baseline="0">
                        <a:ln>
                          <a:noFill/>
                        </a:ln>
                        <a:solidFill>
                          <a:srgbClr val="FFFFFF"/>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Arial" charset="0"/>
                          <a:cs typeface="Arial" charset="0"/>
                        </a:rPr>
                        <a:t>«зеленої скриньки»</a:t>
                      </a:r>
                      <a:endParaRPr kumimoji="0" lang="ru-RU" sz="1800" b="1" i="0" u="none" strike="noStrike" cap="none" normalizeH="0" baseline="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Arial" charset="0"/>
                          <a:cs typeface="Times New Roman" pitchFamily="18" charset="0"/>
                        </a:rPr>
                        <a:t>Заходи </a:t>
                      </a:r>
                    </a:p>
                    <a:p>
                      <a:pPr marL="0" marR="0" lvl="0" indent="0" algn="ctr" defTabSz="914400" rtl="0" eaLnBrk="1" fontAlgn="base" latinLnBrk="0" hangingPunct="1">
                        <a:lnSpc>
                          <a:spcPts val="18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Arial" charset="0"/>
                          <a:cs typeface="Times New Roman" pitchFamily="18" charset="0"/>
                        </a:rPr>
                        <a:t>«синьої скриньки»</a:t>
                      </a:r>
                      <a:endParaRPr kumimoji="0" lang="ru-RU" sz="1800" b="1" i="0" u="none" strike="noStrike" cap="none" normalizeH="0" baseline="0">
                        <a:ln>
                          <a:noFill/>
                        </a:ln>
                        <a:solidFill>
                          <a:srgbClr val="FFFFFF"/>
                        </a:solidFill>
                        <a:effectLst/>
                        <a:latin typeface="Arial"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Arial" charset="0"/>
                          <a:cs typeface="Times New Roman" pitchFamily="18" charset="0"/>
                        </a:rPr>
                        <a:t>Заходи </a:t>
                      </a:r>
                    </a:p>
                    <a:p>
                      <a:pPr marL="0" marR="0" lvl="0" indent="0" algn="ctr" defTabSz="914400" rtl="0" eaLnBrk="1" fontAlgn="base" latinLnBrk="0" hangingPunct="1">
                        <a:lnSpc>
                          <a:spcPts val="18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Arial" charset="0"/>
                          <a:cs typeface="Times New Roman" pitchFamily="18" charset="0"/>
                        </a:rPr>
                        <a:t>«жовтої скриньки»</a:t>
                      </a:r>
                      <a:endParaRPr kumimoji="0" lang="ru-RU" sz="1800" b="1" i="0" u="none" strike="noStrike" cap="none" normalizeH="0" baseline="0">
                        <a:ln>
                          <a:noFill/>
                        </a:ln>
                        <a:solidFill>
                          <a:srgbClr val="FFFFFF"/>
                        </a:solidFill>
                        <a:effectLst/>
                        <a:latin typeface="Arial"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Arial" charset="0"/>
                          <a:cs typeface="Times New Roman" pitchFamily="18" charset="0"/>
                        </a:rPr>
                        <a:t>Критерій </a:t>
                      </a:r>
                      <a:endParaRPr kumimoji="0" lang="ru-RU" sz="1800" b="1" i="0" u="none" strike="noStrike" cap="none" normalizeH="0" baseline="0">
                        <a:ln>
                          <a:noFill/>
                        </a:ln>
                        <a:solidFill>
                          <a:srgbClr val="FFFFFF"/>
                        </a:solidFill>
                        <a:effectLst/>
                        <a:latin typeface="Arial" charset="0"/>
                        <a:cs typeface="Times New Roman" pitchFamily="18" charset="0"/>
                      </a:endParaRPr>
                    </a:p>
                    <a:p>
                      <a:pPr marL="0" marR="0" lvl="0" indent="0" algn="ctr" defTabSz="914400" rtl="0" eaLnBrk="1" fontAlgn="base" latinLnBrk="0" hangingPunct="1">
                        <a:lnSpc>
                          <a:spcPts val="1800"/>
                        </a:lnSpc>
                        <a:spcBef>
                          <a:spcPct val="0"/>
                        </a:spcBef>
                        <a:spcAft>
                          <a:spcPct val="0"/>
                        </a:spcAft>
                        <a:buClrTx/>
                        <a:buSzTx/>
                        <a:buFontTx/>
                        <a:buNone/>
                        <a:tabLst/>
                      </a:pPr>
                      <a:r>
                        <a:rPr kumimoji="0" lang="uk-UA" sz="1800" b="1" i="0" u="none" strike="noStrike" cap="none" normalizeH="0" baseline="0">
                          <a:ln>
                            <a:noFill/>
                          </a:ln>
                          <a:solidFill>
                            <a:srgbClr val="FFFFFF"/>
                          </a:solidFill>
                          <a:effectLst/>
                          <a:latin typeface="Arial" charset="0"/>
                          <a:cs typeface="Times New Roman" pitchFamily="18" charset="0"/>
                        </a:rPr>
                        <a:t>de minimis</a:t>
                      </a:r>
                      <a:endParaRPr kumimoji="0" lang="ru-RU" sz="1800" b="1" i="0" u="none" strike="noStrike" cap="none" normalizeH="0" baseline="0">
                        <a:ln>
                          <a:noFill/>
                        </a:ln>
                        <a:solidFill>
                          <a:srgbClr val="FFFFFF"/>
                        </a:solidFill>
                        <a:effectLst/>
                        <a:latin typeface="Arial"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794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загальні послуги, включаючи різноманітні дослідницькі програми, в т.ч. – по охороні довкілля, боротьбі зі шкідниками і захворюваннями; </a:t>
                      </a: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rowSpan="10">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виплати, які базуються на фіксованих площах і врожаях;</a:t>
                      </a:r>
                      <a:endParaRPr kumimoji="0" lang="ru-RU" sz="1800" b="0" i="0" u="none" strike="noStrike" cap="none" normalizeH="0" baseline="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виплати, які здійснюються в розмірі не більше ніж 85% від базового рівня виробництва;</a:t>
                      </a:r>
                      <a:endParaRPr kumimoji="0" lang="ru-RU" sz="1800" b="0" i="0" u="none" strike="noStrike" cap="none" normalizeH="0" baseline="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виплати на фіксоване поголів’я худоби.</a:t>
                      </a:r>
                      <a:endParaRPr kumimoji="0" lang="ru-RU" sz="1800" b="0" i="0" u="none" strike="noStrike" cap="none" normalizeH="0" baseline="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виробничі субсидії на продукцію тваринництва і рослинництва </a:t>
                      </a: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підтримка, яка орієнтована на конкретний продукт, в розмірі до 5% (для країн, що розвиваються 10%) вартості с.-г. продукції</a:t>
                      </a:r>
                      <a:endParaRPr kumimoji="0" lang="ru-RU" sz="1800" b="0" i="0" u="none" strike="noStrike" cap="none" normalizeH="0" baseline="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744538">
                <a:tc vMerge="1">
                  <a:txBody>
                    <a:bodyPr/>
                    <a:lstStyle/>
                    <a:p>
                      <a:endParaRPr lang="uk-UA"/>
                    </a:p>
                  </a:txBody>
                  <a:tcPr/>
                </a:tc>
                <a:tc vMerge="1">
                  <a:txBody>
                    <a:bodyPr/>
                    <a:lstStyle/>
                    <a:p>
                      <a:endParaRPr lang="uk-UA"/>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субсидії на матеріально-виробничі ресурси: комбікорми, компенсація частини витрат на міндобрива та засоби захисту, енергоресурси</a:t>
                      </a: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vMerge="1">
                  <a:txBody>
                    <a:bodyPr/>
                    <a:lstStyle/>
                    <a:p>
                      <a:endParaRPr lang="uk-UA"/>
                    </a:p>
                  </a:txBody>
                  <a:tcPr/>
                </a:tc>
                <a:extLst>
                  <a:ext uri="{0D108BD9-81ED-4DB2-BD59-A6C34878D82A}">
                    <a16:rowId xmlns:a16="http://schemas.microsoft.com/office/drawing/2014/main" val="10002"/>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навчання; консультаційні послуги;</a:t>
                      </a: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0003"/>
                  </a:ext>
                </a:extLst>
              </a:tr>
              <a:tr h="57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страхування доходів та гарантування безпеки доходів</a:t>
                      </a: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vMerge="1">
                  <a:txBody>
                    <a:bodyPr/>
                    <a:lstStyle/>
                    <a:p>
                      <a:endParaRPr lang="uk-UA"/>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цінова підтримка: компенсація різниці між закупівельною і ринковою ціною</a:t>
                      </a: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vMerge="1">
                  <a:txBody>
                    <a:bodyPr/>
                    <a:lstStyle/>
                    <a:p>
                      <a:endParaRPr lang="uk-UA"/>
                    </a:p>
                  </a:txBody>
                  <a:tcPr/>
                </a:tc>
                <a:extLst>
                  <a:ext uri="{0D108BD9-81ED-4DB2-BD59-A6C34878D82A}">
                    <a16:rowId xmlns:a16="http://schemas.microsoft.com/office/drawing/2014/main" val="10004"/>
                  </a:ext>
                </a:extLst>
              </a:tr>
              <a:tr h="30321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створення державних резервів для забезпечення продовольчої безпеки;</a:t>
                      </a: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0005"/>
                  </a:ext>
                </a:extLst>
              </a:tr>
              <a:tr h="523875">
                <a:tc vMerge="1">
                  <a:txBody>
                    <a:bodyPr/>
                    <a:lstStyle/>
                    <a:p>
                      <a:endParaRPr lang="uk-UA"/>
                    </a:p>
                  </a:txBody>
                  <a:tcPr/>
                </a:tc>
                <a:tc vMerge="1">
                  <a:txBody>
                    <a:bodyPr/>
                    <a:lstStyle/>
                    <a:p>
                      <a:endParaRPr lang="uk-UA"/>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надання виробнику товарів і послуг за цінами, нижчими за ринкові</a:t>
                      </a: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підтримка, яка не орієнтована на конкретний продукт, до 5% (для країн, що розвиваються 10%) вартості всієї с.-г. продукції країни;</a:t>
                      </a:r>
                      <a:endParaRPr kumimoji="0" lang="ru-RU" sz="1800" b="0" i="0" u="none" strike="noStrike" cap="none" normalizeH="0" baseline="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6"/>
                  </a:ext>
                </a:extLst>
              </a:tr>
              <a:tr h="1174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внутрішня продовольча допомога не пов’язана з підтримкою доходів;</a:t>
                      </a: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0007"/>
                  </a:ext>
                </a:extLst>
              </a:tr>
              <a:tr h="461963">
                <a:tc vMerge="1">
                  <a:txBody>
                    <a:bodyPr/>
                    <a:lstStyle/>
                    <a:p>
                      <a:endParaRPr lang="uk-UA"/>
                    </a:p>
                  </a:txBody>
                  <a:tcPr/>
                </a:tc>
                <a:tc vMerge="1">
                  <a:txBody>
                    <a:bodyPr/>
                    <a:lstStyle/>
                    <a:p>
                      <a:endParaRPr lang="uk-UA"/>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закупівля у виробника товарів (послуг) за цінами, що перевищують ринкові;</a:t>
                      </a: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vMerge="1">
                  <a:txBody>
                    <a:bodyPr/>
                    <a:lstStyle/>
                    <a:p>
                      <a:endParaRPr lang="uk-UA"/>
                    </a:p>
                  </a:txBody>
                  <a:tcPr/>
                </a:tc>
                <a:extLst>
                  <a:ext uri="{0D108BD9-81ED-4DB2-BD59-A6C34878D82A}">
                    <a16:rowId xmlns:a16="http://schemas.microsoft.com/office/drawing/2014/main" val="10008"/>
                  </a:ext>
                </a:extLst>
              </a:tr>
              <a:tr h="36671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виплати на відшкодування збитків від стихійних лих;</a:t>
                      </a:r>
                      <a:endParaRPr kumimoji="0" lang="ru-RU" sz="1800" b="0" i="0" u="none" strike="noStrike" cap="none" normalizeH="0" baseline="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сприяння структурній перебудові с.-г виробництва</a:t>
                      </a: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10009"/>
                  </a:ext>
                </a:extLst>
              </a:tr>
              <a:tr h="1141413">
                <a:tc vMerge="1">
                  <a:txBody>
                    <a:bodyPr/>
                    <a:lstStyle/>
                    <a:p>
                      <a:endParaRPr lang="uk-UA"/>
                    </a:p>
                  </a:txBody>
                  <a:tcPr/>
                </a:tc>
                <a:tc vMerge="1">
                  <a:txBody>
                    <a:bodyPr/>
                    <a:lstStyle/>
                    <a:p>
                      <a:endParaRPr lang="uk-UA"/>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rgbClr val="000000"/>
                          </a:solidFill>
                          <a:effectLst/>
                          <a:latin typeface="Arial" charset="0"/>
                          <a:cs typeface="Arial" charset="0"/>
                        </a:rPr>
                        <a:t>пільгове кредитування с.-г. виробників за рахунок бюджету, списання боргів та інші</a:t>
                      </a:r>
                      <a:endParaRPr kumimoji="0" lang="ru-RU"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vMerge="1">
                  <a:txBody>
                    <a:bodyPr/>
                    <a:lstStyle/>
                    <a:p>
                      <a:endParaRPr lang="uk-UA"/>
                    </a:p>
                  </a:txBody>
                  <a:tcPr/>
                </a:tc>
                <a:extLst>
                  <a:ext uri="{0D108BD9-81ED-4DB2-BD59-A6C34878D82A}">
                    <a16:rowId xmlns:a16="http://schemas.microsoft.com/office/drawing/2014/main" val="10010"/>
                  </a:ext>
                </a:extLst>
              </a:tr>
            </a:tbl>
          </a:graphicData>
        </a:graphic>
      </p:graphicFrame>
      <p:pic>
        <p:nvPicPr>
          <p:cNvPr id="32808" name="Picture 15" descr="logo - EF"/>
          <p:cNvPicPr>
            <a:picLocks noChangeAspect="1" noChangeArrowheads="1"/>
          </p:cNvPicPr>
          <p:nvPr/>
        </p:nvPicPr>
        <p:blipFill>
          <a:blip r:embed="rId3"/>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ъект 2"/>
          <p:cNvSpPr>
            <a:spLocks noGrp="1"/>
          </p:cNvSpPr>
          <p:nvPr>
            <p:ph idx="1"/>
          </p:nvPr>
        </p:nvSpPr>
        <p:spPr>
          <a:xfrm>
            <a:off x="339725" y="211138"/>
            <a:ext cx="11604625" cy="6375400"/>
          </a:xfrm>
        </p:spPr>
        <p:txBody>
          <a:bodyPr/>
          <a:lstStyle/>
          <a:p>
            <a:pPr marL="0" indent="0" algn="ctr">
              <a:buFont typeface="Arial" charset="0"/>
              <a:buNone/>
            </a:pPr>
            <a:r>
              <a:rPr lang="uk-UA" sz="3200" dirty="0">
                <a:solidFill>
                  <a:srgbClr val="0033CC"/>
                </a:solidFill>
                <a:latin typeface="Arial" charset="0"/>
                <a:cs typeface="Arial" charset="0"/>
              </a:rPr>
              <a:t>	Загальна схема зобов’язань щодо скорочення субсидій, які належать до заходів </a:t>
            </a:r>
            <a:r>
              <a:rPr lang="uk-UA" sz="3200" b="1" dirty="0">
                <a:solidFill>
                  <a:srgbClr val="FFC000"/>
                </a:solidFill>
                <a:latin typeface="Arial" charset="0"/>
                <a:cs typeface="Arial" charset="0"/>
              </a:rPr>
              <a:t>«жовтої скриньки», </a:t>
            </a:r>
            <a:r>
              <a:rPr lang="uk-UA" sz="3200" dirty="0">
                <a:solidFill>
                  <a:srgbClr val="0033CC"/>
                </a:solidFill>
                <a:latin typeface="Arial" charset="0"/>
                <a:cs typeface="Arial" charset="0"/>
              </a:rPr>
              <a:t>полягає в тому, що Угодою встановлюється верхня межа сукупного рівня внутрішньої підтримки, яку уряди можуть надавати національним виробникам. </a:t>
            </a:r>
          </a:p>
          <a:p>
            <a:pPr marL="0" indent="0">
              <a:buFont typeface="Arial" charset="0"/>
              <a:buNone/>
            </a:pPr>
            <a:r>
              <a:rPr lang="uk-UA" sz="3200" dirty="0">
                <a:latin typeface="Arial" charset="0"/>
                <a:cs typeface="Arial" charset="0"/>
              </a:rPr>
              <a:t>	Вимірюється показником </a:t>
            </a:r>
            <a:r>
              <a:rPr lang="en-US" sz="3200" b="1" dirty="0">
                <a:latin typeface="Arial" charset="0"/>
                <a:cs typeface="Arial" charset="0"/>
              </a:rPr>
              <a:t>“</a:t>
            </a:r>
            <a:r>
              <a:rPr lang="uk-UA" sz="3200" b="1" dirty="0">
                <a:latin typeface="Arial" charset="0"/>
                <a:cs typeface="Arial" charset="0"/>
              </a:rPr>
              <a:t>Сукупний вимір підтримки”</a:t>
            </a:r>
            <a:r>
              <a:rPr lang="uk-UA" sz="3200" dirty="0">
                <a:latin typeface="Arial" charset="0"/>
                <a:cs typeface="Arial" charset="0"/>
              </a:rPr>
              <a:t> (</a:t>
            </a:r>
            <a:r>
              <a:rPr lang="uk-UA" sz="3200" dirty="0" err="1">
                <a:latin typeface="Arial" charset="0"/>
                <a:cs typeface="Arial" charset="0"/>
              </a:rPr>
              <a:t>СВП</a:t>
            </a:r>
            <a:r>
              <a:rPr lang="uk-UA" sz="3200" dirty="0">
                <a:latin typeface="Arial" charset="0"/>
                <a:cs typeface="Arial" charset="0"/>
              </a:rPr>
              <a:t>), який розраховується на індивідуальній по товарній основі як різниця між фіксованою зовнішньою довідковою та застосованою регульованою ціною, помноженою на обсяг виробництва продукції, що одержує підтримку. </a:t>
            </a:r>
          </a:p>
          <a:p>
            <a:pPr marL="0" indent="0">
              <a:buFont typeface="Arial" charset="0"/>
              <a:buNone/>
            </a:pPr>
            <a:r>
              <a:rPr lang="uk-UA" dirty="0">
                <a:latin typeface="Arial" charset="0"/>
                <a:cs typeface="Arial" charset="0"/>
              </a:rPr>
              <a:t>	Щоб отримати значення </a:t>
            </a:r>
            <a:r>
              <a:rPr lang="uk-UA" dirty="0" err="1">
                <a:latin typeface="Arial" charset="0"/>
                <a:cs typeface="Arial" charset="0"/>
              </a:rPr>
              <a:t>СВП</a:t>
            </a:r>
            <a:r>
              <a:rPr lang="uk-UA" dirty="0">
                <a:latin typeface="Arial" charset="0"/>
                <a:cs typeface="Arial" charset="0"/>
              </a:rPr>
              <a:t>, усі внутрішні субсидії, не пов’язані з конкретним товаром, додаються до загальної суми субсидій, розрахованої на індивідуальній основі для кожного товару</a:t>
            </a:r>
            <a:endParaRPr lang="ru-RU" dirty="0">
              <a:latin typeface="Arial" charset="0"/>
              <a:cs typeface="Arial" charset="0"/>
            </a:endParaRPr>
          </a:p>
        </p:txBody>
      </p:sp>
      <p:pic>
        <p:nvPicPr>
          <p:cNvPr id="34818"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619125" y="188913"/>
            <a:ext cx="11449050" cy="839787"/>
          </a:xfrm>
        </p:spPr>
        <p:txBody>
          <a:bodyPr rtlCol="0">
            <a:normAutofit fontScale="90000"/>
          </a:bodyPr>
          <a:lstStyle/>
          <a:p>
            <a:pPr algn="ctr" fontAlgn="auto">
              <a:spcAft>
                <a:spcPts val="0"/>
              </a:spcAft>
              <a:defRPr/>
            </a:pPr>
            <a:r>
              <a:rPr lang="uk-UA" altLang="ru-RU" sz="3200" b="1" dirty="0">
                <a:solidFill>
                  <a:srgbClr val="0033CC"/>
                </a:solidFill>
                <a:latin typeface="Times New Roman" panose="02020603050405020304" pitchFamily="18" charset="0"/>
              </a:rPr>
              <a:t>3. </a:t>
            </a:r>
            <a:r>
              <a:rPr lang="uk-UA" sz="3200" b="1" dirty="0">
                <a:solidFill>
                  <a:srgbClr val="0033CC"/>
                </a:solidFill>
                <a:latin typeface="Arial" panose="020B0604020202020204" pitchFamily="34" charset="0"/>
                <a:cs typeface="Arial" panose="020B0604020202020204" pitchFamily="34" charset="0"/>
              </a:rPr>
              <a:t>Методологічні підходи щодо оцінки ефективності державної підтримки сільського господарства</a:t>
            </a:r>
            <a:endParaRPr lang="ru-RU" altLang="ru-RU" sz="3200" b="1" dirty="0">
              <a:solidFill>
                <a:srgbClr val="0033CC"/>
              </a:solidFill>
              <a:latin typeface="Arial" panose="020B0604020202020204" pitchFamily="34" charset="0"/>
              <a:cs typeface="Arial" panose="020B0604020202020204" pitchFamily="34" charset="0"/>
            </a:endParaRPr>
          </a:p>
        </p:txBody>
      </p:sp>
      <p:sp>
        <p:nvSpPr>
          <p:cNvPr id="36866" name="Rectangle 3"/>
          <p:cNvSpPr>
            <a:spLocks noGrp="1" noChangeArrowheads="1"/>
          </p:cNvSpPr>
          <p:nvPr>
            <p:ph type="body" idx="1"/>
          </p:nvPr>
        </p:nvSpPr>
        <p:spPr>
          <a:xfrm>
            <a:off x="257175" y="1028700"/>
            <a:ext cx="11811000" cy="5610225"/>
          </a:xfrm>
        </p:spPr>
        <p:txBody>
          <a:bodyPr/>
          <a:lstStyle/>
          <a:p>
            <a:pPr marL="0" indent="0">
              <a:buFont typeface="Arial" charset="0"/>
              <a:buNone/>
            </a:pPr>
            <a:r>
              <a:rPr lang="uk-UA" sz="2500" dirty="0">
                <a:latin typeface="Arial" charset="0"/>
                <a:cs typeface="Arial" charset="0"/>
              </a:rPr>
              <a:t>	</a:t>
            </a:r>
            <a:r>
              <a:rPr lang="uk-UA" dirty="0">
                <a:latin typeface="Arial" charset="0"/>
                <a:cs typeface="Arial" charset="0"/>
              </a:rPr>
              <a:t>З метою комплексної оцінки рівня державної підтримки сільського господарства для кожного продукту визначаються ціни за якими сільськогосподарські товаровиробники змогли б його реалізувати при повному невтручанні держави. </a:t>
            </a:r>
            <a:r>
              <a:rPr lang="uk-UA" b="1" dirty="0">
                <a:solidFill>
                  <a:srgbClr val="FF0000"/>
                </a:solidFill>
                <a:latin typeface="Arial" charset="0"/>
                <a:cs typeface="Arial" charset="0"/>
              </a:rPr>
              <a:t>Для товарів, які можуть бути реалізовані на світових ринках, подібні витрати відповідають світовим цінам</a:t>
            </a:r>
            <a:r>
              <a:rPr lang="uk-UA" dirty="0">
                <a:latin typeface="Arial" charset="0"/>
                <a:cs typeface="Arial" charset="0"/>
              </a:rPr>
              <a:t> (приведеним до прикордонних умов і переведені у внутрішні ціни за допомогою поточного валютного курсу). </a:t>
            </a:r>
          </a:p>
          <a:p>
            <a:pPr marL="0" indent="0">
              <a:buFont typeface="Arial" charset="0"/>
              <a:buNone/>
            </a:pPr>
            <a:r>
              <a:rPr lang="uk-UA" dirty="0">
                <a:solidFill>
                  <a:srgbClr val="FF0000"/>
                </a:solidFill>
                <a:latin typeface="Arial" charset="0"/>
                <a:cs typeface="Arial" charset="0"/>
              </a:rPr>
              <a:t>	Для товарів, що реалізуються виключно на внутрішніх ринках альтернативні витрати відповідають деякій тіньовій ціні, </a:t>
            </a:r>
            <a:r>
              <a:rPr lang="uk-UA" dirty="0">
                <a:latin typeface="Arial" charset="0"/>
                <a:cs typeface="Arial" charset="0"/>
              </a:rPr>
              <a:t>що відображає найбільш ймовірну альтернативну можливість для виробника продати свій товар. </a:t>
            </a:r>
            <a:r>
              <a:rPr lang="uk-UA" dirty="0">
                <a:solidFill>
                  <a:srgbClr val="FF0000"/>
                </a:solidFill>
                <a:latin typeface="Arial" charset="0"/>
                <a:cs typeface="Arial" charset="0"/>
              </a:rPr>
              <a:t>Відхилення між альтернативними витратами й фактичними цінами реалізації дозволяє визначити інтегральну оцінку рівня державного втручання </a:t>
            </a:r>
            <a:endParaRPr lang="ru-RU" altLang="ru-RU" dirty="0">
              <a:solidFill>
                <a:srgbClr val="FF0000"/>
              </a:solidFill>
              <a:latin typeface="Arial" charset="0"/>
              <a:cs typeface="Arial" charset="0"/>
            </a:endParaRPr>
          </a:p>
        </p:txBody>
      </p:sp>
      <p:pic>
        <p:nvPicPr>
          <p:cNvPr id="36867"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p:txBody>
          <a:bodyPr/>
          <a:lstStyle/>
          <a:p>
            <a:pPr algn="ctr"/>
            <a:r>
              <a:rPr lang="uk-UA" b="1">
                <a:solidFill>
                  <a:srgbClr val="0033CC"/>
                </a:solidFill>
                <a:latin typeface="Arial" charset="0"/>
                <a:cs typeface="Arial" charset="0"/>
              </a:rPr>
              <a:t>ЗМІСТ</a:t>
            </a:r>
            <a:endParaRPr lang="ru-RU" b="1">
              <a:solidFill>
                <a:srgbClr val="0033CC"/>
              </a:solidFill>
              <a:latin typeface="Arial" charset="0"/>
              <a:cs typeface="Arial" charset="0"/>
            </a:endParaRPr>
          </a:p>
        </p:txBody>
      </p:sp>
      <p:sp>
        <p:nvSpPr>
          <p:cNvPr id="3" name="Объект 2"/>
          <p:cNvSpPr>
            <a:spLocks noGrp="1"/>
          </p:cNvSpPr>
          <p:nvPr>
            <p:ph idx="1"/>
          </p:nvPr>
        </p:nvSpPr>
        <p:spPr>
          <a:xfrm>
            <a:off x="333375" y="1335088"/>
            <a:ext cx="11618913" cy="5075237"/>
          </a:xfrm>
        </p:spPr>
        <p:txBody>
          <a:bodyPr rtlCol="0">
            <a:normAutofit lnSpcReduction="10000"/>
          </a:bodyPr>
          <a:lstStyle/>
          <a:p>
            <a:pPr marL="514350" indent="-514350" fontAlgn="auto">
              <a:spcAft>
                <a:spcPts val="0"/>
              </a:spcAft>
              <a:buFont typeface="+mj-lt"/>
              <a:buAutoNum type="arabicPeriod"/>
              <a:defRPr/>
            </a:pPr>
            <a:r>
              <a:rPr lang="uk-UA" sz="4000" dirty="0">
                <a:latin typeface="Arial" panose="020B0604020202020204" pitchFamily="34" charset="0"/>
                <a:cs typeface="Arial" panose="020B0604020202020204" pitchFamily="34" charset="0"/>
              </a:rPr>
              <a:t>Сутність та особливості державної підтримки сільського господарства</a:t>
            </a:r>
          </a:p>
          <a:p>
            <a:pPr marL="514350" indent="-514350" fontAlgn="auto">
              <a:spcAft>
                <a:spcPts val="0"/>
              </a:spcAft>
              <a:buFont typeface="+mj-lt"/>
              <a:buAutoNum type="arabicPeriod"/>
              <a:defRPr/>
            </a:pPr>
            <a:r>
              <a:rPr lang="uk-UA" sz="4000" dirty="0">
                <a:latin typeface="Arial" panose="020B0604020202020204" pitchFamily="34" charset="0"/>
                <a:cs typeface="Arial" panose="020B0604020202020204" pitchFamily="34" charset="0"/>
              </a:rPr>
              <a:t>Внутрішня підтримка сільського господарства: класифікація СОТ</a:t>
            </a:r>
          </a:p>
          <a:p>
            <a:pPr marL="514350" indent="-514350" fontAlgn="auto">
              <a:spcAft>
                <a:spcPts val="0"/>
              </a:spcAft>
              <a:buFont typeface="+mj-lt"/>
              <a:buAutoNum type="arabicPeriod"/>
              <a:defRPr/>
            </a:pPr>
            <a:r>
              <a:rPr lang="uk-UA" sz="4000" dirty="0">
                <a:latin typeface="Arial" panose="020B0604020202020204" pitchFamily="34" charset="0"/>
                <a:cs typeface="Arial" panose="020B0604020202020204" pitchFamily="34" charset="0"/>
              </a:rPr>
              <a:t>Методологічні підходи щодо оцінки ефективності державної підтримки сільського господарства</a:t>
            </a:r>
          </a:p>
          <a:p>
            <a:pPr marL="514350" indent="-514350" fontAlgn="auto">
              <a:spcAft>
                <a:spcPts val="0"/>
              </a:spcAft>
              <a:buFont typeface="+mj-lt"/>
              <a:buAutoNum type="arabicPeriod"/>
              <a:defRPr/>
            </a:pPr>
            <a:r>
              <a:rPr lang="uk-UA" altLang="ru-RU" sz="4000" dirty="0">
                <a:latin typeface="Arial" panose="020B0604020202020204" pitchFamily="34" charset="0"/>
                <a:cs typeface="Arial" panose="020B0604020202020204" pitchFamily="34" charset="0"/>
              </a:rPr>
              <a:t>Характеристика системи державної підтримки сільського господарства України</a:t>
            </a:r>
            <a:endParaRPr lang="uk-UA" sz="3200"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defRPr/>
            </a:pPr>
            <a:endParaRPr lang="ru-RU" dirty="0">
              <a:latin typeface="Arial" panose="020B0604020202020204" pitchFamily="34" charset="0"/>
              <a:cs typeface="Arial" panose="020B0604020202020204" pitchFamily="34" charset="0"/>
            </a:endParaRPr>
          </a:p>
        </p:txBody>
      </p:sp>
      <p:pic>
        <p:nvPicPr>
          <p:cNvPr id="16387"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body" idx="1"/>
          </p:nvPr>
        </p:nvSpPr>
        <p:spPr>
          <a:xfrm>
            <a:off x="285750" y="161925"/>
            <a:ext cx="11811000" cy="6524625"/>
          </a:xfrm>
        </p:spPr>
        <p:txBody>
          <a:bodyPr/>
          <a:lstStyle/>
          <a:p>
            <a:pPr marL="0" indent="0">
              <a:buFont typeface="Arial" charset="0"/>
              <a:buNone/>
            </a:pPr>
            <a:r>
              <a:rPr lang="uk-UA" dirty="0">
                <a:latin typeface="Arial" charset="0"/>
                <a:cs typeface="Arial" charset="0"/>
              </a:rPr>
              <a:t>	</a:t>
            </a:r>
          </a:p>
          <a:p>
            <a:pPr marL="0" indent="0">
              <a:buFont typeface="Arial" charset="0"/>
              <a:buNone/>
            </a:pPr>
            <a:r>
              <a:rPr lang="uk-UA" dirty="0">
                <a:solidFill>
                  <a:srgbClr val="FF0000"/>
                </a:solidFill>
                <a:latin typeface="Arial" charset="0"/>
                <a:cs typeface="Arial" charset="0"/>
              </a:rPr>
              <a:t>	Будь-яке відхилення внутрішніх цін від світових можна трактувати як індикатор втручання держави в механізм вільного ринку.</a:t>
            </a:r>
            <a:r>
              <a:rPr lang="uk-UA" dirty="0">
                <a:latin typeface="Arial" charset="0"/>
                <a:cs typeface="Arial" charset="0"/>
              </a:rPr>
              <a:t> Розмір цінового відхилення визначає рівень цього втручання, і відповідно, дає кількісну характеристику внутрішньої аграрної політики. 	</a:t>
            </a:r>
          </a:p>
          <a:p>
            <a:pPr marL="0" indent="0">
              <a:buFont typeface="Arial" charset="0"/>
              <a:buNone/>
            </a:pPr>
            <a:r>
              <a:rPr lang="uk-UA" dirty="0">
                <a:latin typeface="Arial" charset="0"/>
                <a:cs typeface="Arial" charset="0"/>
              </a:rPr>
              <a:t>	Відхилення між внутрішніми і світовими цінами може мати як позитивне, так і негативне значення, тобто </a:t>
            </a:r>
            <a:r>
              <a:rPr lang="uk-UA" dirty="0">
                <a:solidFill>
                  <a:srgbClr val="0033CC"/>
                </a:solidFill>
                <a:latin typeface="Arial" charset="0"/>
                <a:cs typeface="Arial" charset="0"/>
              </a:rPr>
              <a:t>показувати напрями впливу аграрної політики. </a:t>
            </a:r>
          </a:p>
          <a:p>
            <a:pPr marL="0" indent="0">
              <a:buFont typeface="Arial" charset="0"/>
              <a:buNone/>
            </a:pPr>
            <a:r>
              <a:rPr lang="uk-UA" dirty="0">
                <a:latin typeface="Arial" charset="0"/>
                <a:cs typeface="Arial" charset="0"/>
              </a:rPr>
              <a:t>	В першому випадку таке відхилення означає, що </a:t>
            </a:r>
            <a:r>
              <a:rPr lang="uk-UA" dirty="0">
                <a:solidFill>
                  <a:srgbClr val="0033CC"/>
                </a:solidFill>
                <a:latin typeface="Arial" charset="0"/>
                <a:cs typeface="Arial" charset="0"/>
              </a:rPr>
              <a:t>національна аграрна політика приводить до субсидування внутрішнього виробника і до своєрідного оподаткування, „таксації” </a:t>
            </a:r>
            <a:r>
              <a:rPr lang="uk-UA" dirty="0">
                <a:solidFill>
                  <a:srgbClr val="003399"/>
                </a:solidFill>
                <a:latin typeface="Arial" charset="0"/>
                <a:cs typeface="Arial" charset="0"/>
              </a:rPr>
              <a:t>споживача.</a:t>
            </a:r>
            <a:r>
              <a:rPr lang="uk-UA" dirty="0">
                <a:latin typeface="Arial" charset="0"/>
                <a:cs typeface="Arial" charset="0"/>
              </a:rPr>
              <a:t> </a:t>
            </a:r>
          </a:p>
          <a:p>
            <a:pPr marL="0" indent="0">
              <a:buFont typeface="Arial" charset="0"/>
              <a:buNone/>
            </a:pPr>
            <a:r>
              <a:rPr lang="uk-UA" dirty="0">
                <a:latin typeface="Arial" charset="0"/>
                <a:cs typeface="Arial" charset="0"/>
              </a:rPr>
              <a:t>	В іншому випадку відбувається зворотній процес – відповідно до політики, що реалізується державою, с.-г. виробник обкладається податком і його доходи перерозподіляються на користь інших економічних груп </a:t>
            </a:r>
            <a:endParaRPr lang="ru-RU" altLang="ru-RU" dirty="0">
              <a:solidFill>
                <a:srgbClr val="FF0000"/>
              </a:solidFill>
              <a:latin typeface="Arial" charset="0"/>
              <a:cs typeface="Arial" charset="0"/>
            </a:endParaRPr>
          </a:p>
        </p:txBody>
      </p:sp>
      <p:pic>
        <p:nvPicPr>
          <p:cNvPr id="37890"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Line 2"/>
          <p:cNvSpPr>
            <a:spLocks noChangeAspect="1" noChangeShapeType="1"/>
          </p:cNvSpPr>
          <p:nvPr/>
        </p:nvSpPr>
        <p:spPr bwMode="auto">
          <a:xfrm>
            <a:off x="2424113" y="476250"/>
            <a:ext cx="0" cy="4968875"/>
          </a:xfrm>
          <a:prstGeom prst="line">
            <a:avLst/>
          </a:prstGeom>
          <a:noFill/>
          <a:ln w="25400">
            <a:solidFill>
              <a:schemeClr val="tx1"/>
            </a:solidFill>
            <a:round/>
            <a:headEnd type="triangle" w="lg" len="lg"/>
            <a:tailEnd/>
          </a:ln>
        </p:spPr>
        <p:txBody>
          <a:bodyPr/>
          <a:lstStyle/>
          <a:p>
            <a:endParaRPr lang="uk-UA"/>
          </a:p>
        </p:txBody>
      </p:sp>
      <p:sp>
        <p:nvSpPr>
          <p:cNvPr id="38914" name="Line 3"/>
          <p:cNvSpPr>
            <a:spLocks noChangeShapeType="1"/>
          </p:cNvSpPr>
          <p:nvPr/>
        </p:nvSpPr>
        <p:spPr bwMode="auto">
          <a:xfrm>
            <a:off x="2424113" y="5445125"/>
            <a:ext cx="6335712" cy="0"/>
          </a:xfrm>
          <a:prstGeom prst="line">
            <a:avLst/>
          </a:prstGeom>
          <a:noFill/>
          <a:ln w="25400">
            <a:solidFill>
              <a:schemeClr val="tx1"/>
            </a:solidFill>
            <a:round/>
            <a:headEnd/>
            <a:tailEnd type="triangle" w="lg" len="lg"/>
          </a:ln>
        </p:spPr>
        <p:txBody>
          <a:bodyPr/>
          <a:lstStyle/>
          <a:p>
            <a:endParaRPr lang="uk-UA"/>
          </a:p>
        </p:txBody>
      </p:sp>
      <p:sp>
        <p:nvSpPr>
          <p:cNvPr id="38915" name="Line 4"/>
          <p:cNvSpPr>
            <a:spLocks noChangeShapeType="1"/>
          </p:cNvSpPr>
          <p:nvPr/>
        </p:nvSpPr>
        <p:spPr bwMode="auto">
          <a:xfrm>
            <a:off x="2424113" y="1989138"/>
            <a:ext cx="4895850" cy="0"/>
          </a:xfrm>
          <a:prstGeom prst="line">
            <a:avLst/>
          </a:prstGeom>
          <a:noFill/>
          <a:ln w="38100">
            <a:solidFill>
              <a:schemeClr val="tx1"/>
            </a:solidFill>
            <a:round/>
            <a:headEnd/>
            <a:tailEnd/>
          </a:ln>
        </p:spPr>
        <p:txBody>
          <a:bodyPr/>
          <a:lstStyle/>
          <a:p>
            <a:endParaRPr lang="uk-UA"/>
          </a:p>
        </p:txBody>
      </p:sp>
      <p:sp>
        <p:nvSpPr>
          <p:cNvPr id="38916" name="Line 5"/>
          <p:cNvSpPr>
            <a:spLocks noChangeShapeType="1"/>
          </p:cNvSpPr>
          <p:nvPr/>
        </p:nvSpPr>
        <p:spPr bwMode="auto">
          <a:xfrm>
            <a:off x="2424113" y="1989138"/>
            <a:ext cx="0" cy="1727200"/>
          </a:xfrm>
          <a:prstGeom prst="line">
            <a:avLst/>
          </a:prstGeom>
          <a:noFill/>
          <a:ln w="38100">
            <a:solidFill>
              <a:schemeClr val="tx1"/>
            </a:solidFill>
            <a:round/>
            <a:headEnd/>
            <a:tailEnd/>
          </a:ln>
        </p:spPr>
        <p:txBody>
          <a:bodyPr/>
          <a:lstStyle/>
          <a:p>
            <a:endParaRPr lang="uk-UA"/>
          </a:p>
        </p:txBody>
      </p:sp>
      <p:sp>
        <p:nvSpPr>
          <p:cNvPr id="38917" name="Line 6"/>
          <p:cNvSpPr>
            <a:spLocks noChangeShapeType="1"/>
          </p:cNvSpPr>
          <p:nvPr/>
        </p:nvSpPr>
        <p:spPr bwMode="auto">
          <a:xfrm>
            <a:off x="2424113" y="3716338"/>
            <a:ext cx="4895850" cy="0"/>
          </a:xfrm>
          <a:prstGeom prst="line">
            <a:avLst/>
          </a:prstGeom>
          <a:noFill/>
          <a:ln w="38100">
            <a:solidFill>
              <a:schemeClr val="tx1"/>
            </a:solidFill>
            <a:round/>
            <a:headEnd/>
            <a:tailEnd/>
          </a:ln>
        </p:spPr>
        <p:txBody>
          <a:bodyPr/>
          <a:lstStyle/>
          <a:p>
            <a:endParaRPr lang="uk-UA"/>
          </a:p>
        </p:txBody>
      </p:sp>
      <p:sp>
        <p:nvSpPr>
          <p:cNvPr id="38918" name="Line 7"/>
          <p:cNvSpPr>
            <a:spLocks noChangeShapeType="1"/>
          </p:cNvSpPr>
          <p:nvPr/>
        </p:nvSpPr>
        <p:spPr bwMode="auto">
          <a:xfrm>
            <a:off x="3071813" y="765175"/>
            <a:ext cx="2016125" cy="3959225"/>
          </a:xfrm>
          <a:prstGeom prst="line">
            <a:avLst/>
          </a:prstGeom>
          <a:noFill/>
          <a:ln w="9525">
            <a:solidFill>
              <a:schemeClr val="tx1"/>
            </a:solidFill>
            <a:round/>
            <a:headEnd/>
            <a:tailEnd/>
          </a:ln>
        </p:spPr>
        <p:txBody>
          <a:bodyPr/>
          <a:lstStyle/>
          <a:p>
            <a:endParaRPr lang="uk-UA"/>
          </a:p>
        </p:txBody>
      </p:sp>
      <p:sp>
        <p:nvSpPr>
          <p:cNvPr id="38919" name="Line 8"/>
          <p:cNvSpPr>
            <a:spLocks noChangeShapeType="1"/>
          </p:cNvSpPr>
          <p:nvPr/>
        </p:nvSpPr>
        <p:spPr bwMode="auto">
          <a:xfrm flipH="1">
            <a:off x="5951538" y="765175"/>
            <a:ext cx="1944687" cy="3959225"/>
          </a:xfrm>
          <a:prstGeom prst="line">
            <a:avLst/>
          </a:prstGeom>
          <a:noFill/>
          <a:ln w="9525">
            <a:solidFill>
              <a:schemeClr val="tx1"/>
            </a:solidFill>
            <a:round/>
            <a:headEnd/>
            <a:tailEnd/>
          </a:ln>
        </p:spPr>
        <p:txBody>
          <a:bodyPr/>
          <a:lstStyle/>
          <a:p>
            <a:endParaRPr lang="uk-UA"/>
          </a:p>
        </p:txBody>
      </p:sp>
      <p:sp>
        <p:nvSpPr>
          <p:cNvPr id="38920" name="Line 9"/>
          <p:cNvSpPr>
            <a:spLocks noChangeShapeType="1"/>
          </p:cNvSpPr>
          <p:nvPr/>
        </p:nvSpPr>
        <p:spPr bwMode="auto">
          <a:xfrm>
            <a:off x="3683000" y="1989138"/>
            <a:ext cx="0" cy="1727200"/>
          </a:xfrm>
          <a:prstGeom prst="line">
            <a:avLst/>
          </a:prstGeom>
          <a:noFill/>
          <a:ln w="25400">
            <a:solidFill>
              <a:schemeClr val="tx1"/>
            </a:solidFill>
            <a:round/>
            <a:headEnd/>
            <a:tailEnd/>
          </a:ln>
        </p:spPr>
        <p:txBody>
          <a:bodyPr/>
          <a:lstStyle/>
          <a:p>
            <a:endParaRPr lang="uk-UA"/>
          </a:p>
        </p:txBody>
      </p:sp>
      <p:sp>
        <p:nvSpPr>
          <p:cNvPr id="38921" name="Line 10"/>
          <p:cNvSpPr>
            <a:spLocks noChangeShapeType="1"/>
          </p:cNvSpPr>
          <p:nvPr/>
        </p:nvSpPr>
        <p:spPr bwMode="auto">
          <a:xfrm>
            <a:off x="7319963" y="1989138"/>
            <a:ext cx="0" cy="1727200"/>
          </a:xfrm>
          <a:prstGeom prst="line">
            <a:avLst/>
          </a:prstGeom>
          <a:noFill/>
          <a:ln w="38100">
            <a:solidFill>
              <a:schemeClr val="tx1"/>
            </a:solidFill>
            <a:round/>
            <a:headEnd/>
            <a:tailEnd/>
          </a:ln>
        </p:spPr>
        <p:txBody>
          <a:bodyPr/>
          <a:lstStyle/>
          <a:p>
            <a:endParaRPr lang="uk-UA"/>
          </a:p>
        </p:txBody>
      </p:sp>
      <p:sp>
        <p:nvSpPr>
          <p:cNvPr id="38922" name="Line 11"/>
          <p:cNvSpPr>
            <a:spLocks noChangeShapeType="1"/>
          </p:cNvSpPr>
          <p:nvPr/>
        </p:nvSpPr>
        <p:spPr bwMode="auto">
          <a:xfrm>
            <a:off x="3683000" y="3716338"/>
            <a:ext cx="0" cy="1728787"/>
          </a:xfrm>
          <a:prstGeom prst="line">
            <a:avLst/>
          </a:prstGeom>
          <a:noFill/>
          <a:ln w="9525">
            <a:solidFill>
              <a:schemeClr val="tx1"/>
            </a:solidFill>
            <a:prstDash val="dash"/>
            <a:round/>
            <a:headEnd/>
            <a:tailEnd/>
          </a:ln>
        </p:spPr>
        <p:txBody>
          <a:bodyPr/>
          <a:lstStyle/>
          <a:p>
            <a:endParaRPr lang="uk-UA"/>
          </a:p>
        </p:txBody>
      </p:sp>
      <p:sp>
        <p:nvSpPr>
          <p:cNvPr id="38923" name="Line 12"/>
          <p:cNvSpPr>
            <a:spLocks noChangeShapeType="1"/>
          </p:cNvSpPr>
          <p:nvPr/>
        </p:nvSpPr>
        <p:spPr bwMode="auto">
          <a:xfrm>
            <a:off x="7319963" y="3716338"/>
            <a:ext cx="0" cy="1728787"/>
          </a:xfrm>
          <a:prstGeom prst="line">
            <a:avLst/>
          </a:prstGeom>
          <a:noFill/>
          <a:ln w="9525">
            <a:solidFill>
              <a:schemeClr val="tx1"/>
            </a:solidFill>
            <a:prstDash val="dash"/>
            <a:round/>
            <a:headEnd/>
            <a:tailEnd/>
          </a:ln>
        </p:spPr>
        <p:txBody>
          <a:bodyPr/>
          <a:lstStyle/>
          <a:p>
            <a:endParaRPr lang="uk-UA"/>
          </a:p>
        </p:txBody>
      </p:sp>
      <p:sp>
        <p:nvSpPr>
          <p:cNvPr id="38924" name="Line 13"/>
          <p:cNvSpPr>
            <a:spLocks noChangeShapeType="1"/>
          </p:cNvSpPr>
          <p:nvPr/>
        </p:nvSpPr>
        <p:spPr bwMode="auto">
          <a:xfrm>
            <a:off x="6456363" y="3716338"/>
            <a:ext cx="0" cy="1728787"/>
          </a:xfrm>
          <a:prstGeom prst="line">
            <a:avLst/>
          </a:prstGeom>
          <a:noFill/>
          <a:ln w="9525">
            <a:solidFill>
              <a:schemeClr val="tx1"/>
            </a:solidFill>
            <a:prstDash val="dash"/>
            <a:round/>
            <a:headEnd/>
            <a:tailEnd/>
          </a:ln>
        </p:spPr>
        <p:txBody>
          <a:bodyPr/>
          <a:lstStyle/>
          <a:p>
            <a:endParaRPr lang="uk-UA"/>
          </a:p>
        </p:txBody>
      </p:sp>
      <p:sp>
        <p:nvSpPr>
          <p:cNvPr id="38925" name="Line 14"/>
          <p:cNvSpPr>
            <a:spLocks noChangeShapeType="1"/>
          </p:cNvSpPr>
          <p:nvPr/>
        </p:nvSpPr>
        <p:spPr bwMode="auto">
          <a:xfrm>
            <a:off x="4583113" y="3716338"/>
            <a:ext cx="0" cy="1728787"/>
          </a:xfrm>
          <a:prstGeom prst="line">
            <a:avLst/>
          </a:prstGeom>
          <a:noFill/>
          <a:ln w="9525">
            <a:solidFill>
              <a:schemeClr val="tx1"/>
            </a:solidFill>
            <a:prstDash val="dash"/>
            <a:round/>
            <a:headEnd/>
            <a:tailEnd/>
          </a:ln>
        </p:spPr>
        <p:txBody>
          <a:bodyPr/>
          <a:lstStyle/>
          <a:p>
            <a:endParaRPr lang="uk-UA"/>
          </a:p>
        </p:txBody>
      </p:sp>
      <p:sp>
        <p:nvSpPr>
          <p:cNvPr id="38926" name="Text Box 15"/>
          <p:cNvSpPr txBox="1">
            <a:spLocks noChangeAspect="1" noChangeArrowheads="1"/>
          </p:cNvSpPr>
          <p:nvPr/>
        </p:nvSpPr>
        <p:spPr bwMode="auto">
          <a:xfrm>
            <a:off x="3143250" y="5516563"/>
            <a:ext cx="5040313" cy="519112"/>
          </a:xfrm>
          <a:prstGeom prst="rect">
            <a:avLst/>
          </a:prstGeom>
          <a:noFill/>
          <a:ln w="9525">
            <a:noFill/>
            <a:miter lim="800000"/>
            <a:headEnd/>
            <a:tailEnd/>
          </a:ln>
        </p:spPr>
        <p:txBody>
          <a:bodyPr>
            <a:spAutoFit/>
          </a:bodyPr>
          <a:lstStyle/>
          <a:p>
            <a:pPr>
              <a:spcBef>
                <a:spcPct val="50000"/>
              </a:spcBef>
            </a:pPr>
            <a:r>
              <a:rPr lang="uk-UA" altLang="ru-RU">
                <a:latin typeface="Calibri" pitchFamily="34" charset="0"/>
              </a:rPr>
              <a:t>     </a:t>
            </a:r>
            <a:r>
              <a:rPr lang="en-US" altLang="ru-RU" sz="2800">
                <a:latin typeface="Times New Roman" pitchFamily="18" charset="0"/>
                <a:cs typeface="Times New Roman" pitchFamily="18" charset="0"/>
              </a:rPr>
              <a:t>D</a:t>
            </a:r>
            <a:r>
              <a:rPr lang="en-US" altLang="ru-RU" sz="2800" baseline="-25000">
                <a:latin typeface="Times New Roman" pitchFamily="18" charset="0"/>
                <a:cs typeface="Times New Roman" pitchFamily="18" charset="0"/>
              </a:rPr>
              <a:t>2         </a:t>
            </a:r>
            <a:r>
              <a:rPr lang="en-US" altLang="ru-RU" sz="2800">
                <a:latin typeface="Times New Roman" pitchFamily="18" charset="0"/>
                <a:cs typeface="Times New Roman" pitchFamily="18" charset="0"/>
              </a:rPr>
              <a:t>D</a:t>
            </a:r>
            <a:r>
              <a:rPr lang="en-US" altLang="ru-RU" sz="2800" baseline="-25000">
                <a:latin typeface="Times New Roman" pitchFamily="18" charset="0"/>
                <a:cs typeface="Times New Roman" pitchFamily="18" charset="0"/>
              </a:rPr>
              <a:t>1		      </a:t>
            </a:r>
            <a:r>
              <a:rPr lang="en-US" altLang="ru-RU" sz="2800">
                <a:latin typeface="Times New Roman" pitchFamily="18" charset="0"/>
                <a:cs typeface="Times New Roman" pitchFamily="18" charset="0"/>
              </a:rPr>
              <a:t>S</a:t>
            </a:r>
            <a:r>
              <a:rPr lang="en-US" altLang="ru-RU" sz="2800" baseline="-25000">
                <a:latin typeface="Times New Roman" pitchFamily="18" charset="0"/>
                <a:cs typeface="Times New Roman" pitchFamily="18" charset="0"/>
              </a:rPr>
              <a:t>1</a:t>
            </a:r>
            <a:r>
              <a:rPr lang="en-US" altLang="ru-RU" sz="2800">
                <a:latin typeface="Times New Roman" pitchFamily="18" charset="0"/>
                <a:cs typeface="Times New Roman" pitchFamily="18" charset="0"/>
              </a:rPr>
              <a:t>       S</a:t>
            </a:r>
            <a:r>
              <a:rPr lang="en-US" altLang="ru-RU" sz="2800" baseline="-25000">
                <a:latin typeface="Times New Roman" pitchFamily="18" charset="0"/>
                <a:cs typeface="Times New Roman" pitchFamily="18" charset="0"/>
              </a:rPr>
              <a:t>2</a:t>
            </a:r>
            <a:endParaRPr lang="uk-UA" altLang="ru-RU" sz="2800" baseline="-25000">
              <a:latin typeface="Times New Roman" pitchFamily="18" charset="0"/>
              <a:cs typeface="Times New Roman" pitchFamily="18" charset="0"/>
            </a:endParaRPr>
          </a:p>
        </p:txBody>
      </p:sp>
      <p:sp>
        <p:nvSpPr>
          <p:cNvPr id="38927" name="Text Box 16"/>
          <p:cNvSpPr txBox="1">
            <a:spLocks noChangeArrowheads="1"/>
          </p:cNvSpPr>
          <p:nvPr/>
        </p:nvSpPr>
        <p:spPr bwMode="auto">
          <a:xfrm>
            <a:off x="1774825" y="1700213"/>
            <a:ext cx="504825" cy="366712"/>
          </a:xfrm>
          <a:prstGeom prst="rect">
            <a:avLst/>
          </a:prstGeom>
          <a:noFill/>
          <a:ln w="9525">
            <a:noFill/>
            <a:miter lim="800000"/>
            <a:headEnd/>
            <a:tailEnd/>
          </a:ln>
        </p:spPr>
        <p:txBody>
          <a:bodyPr>
            <a:spAutoFit/>
          </a:bodyPr>
          <a:lstStyle/>
          <a:p>
            <a:pPr>
              <a:spcBef>
                <a:spcPct val="50000"/>
              </a:spcBef>
            </a:pPr>
            <a:endParaRPr lang="ru-RU" altLang="ru-RU">
              <a:latin typeface="Calibri" pitchFamily="34" charset="0"/>
            </a:endParaRPr>
          </a:p>
        </p:txBody>
      </p:sp>
      <p:sp>
        <p:nvSpPr>
          <p:cNvPr id="38928" name="Text Box 17"/>
          <p:cNvSpPr txBox="1">
            <a:spLocks noChangeArrowheads="1"/>
          </p:cNvSpPr>
          <p:nvPr/>
        </p:nvSpPr>
        <p:spPr bwMode="auto">
          <a:xfrm>
            <a:off x="1703388" y="1628775"/>
            <a:ext cx="576262" cy="519113"/>
          </a:xfrm>
          <a:prstGeom prst="rect">
            <a:avLst/>
          </a:prstGeom>
          <a:noFill/>
          <a:ln w="9525">
            <a:noFill/>
            <a:miter lim="800000"/>
            <a:headEnd/>
            <a:tailEnd/>
          </a:ln>
        </p:spPr>
        <p:txBody>
          <a:bodyPr>
            <a:spAutoFit/>
          </a:bodyPr>
          <a:lstStyle/>
          <a:p>
            <a:pPr>
              <a:spcBef>
                <a:spcPct val="50000"/>
              </a:spcBef>
            </a:pPr>
            <a:r>
              <a:rPr lang="en-US" altLang="ru-RU" sz="2800">
                <a:latin typeface="Times New Roman" pitchFamily="18" charset="0"/>
                <a:cs typeface="Times New Roman" pitchFamily="18" charset="0"/>
              </a:rPr>
              <a:t>P</a:t>
            </a:r>
            <a:r>
              <a:rPr lang="en-US" altLang="ru-RU" sz="2800" baseline="-25000">
                <a:latin typeface="Times New Roman" pitchFamily="18" charset="0"/>
                <a:cs typeface="Times New Roman" pitchFamily="18" charset="0"/>
              </a:rPr>
              <a:t>p</a:t>
            </a:r>
            <a:endParaRPr lang="uk-UA" altLang="ru-RU" sz="2800" baseline="-25000">
              <a:latin typeface="Times New Roman" pitchFamily="18" charset="0"/>
              <a:cs typeface="Times New Roman" pitchFamily="18" charset="0"/>
            </a:endParaRPr>
          </a:p>
        </p:txBody>
      </p:sp>
      <p:sp>
        <p:nvSpPr>
          <p:cNvPr id="38929" name="Text Box 18"/>
          <p:cNvSpPr txBox="1">
            <a:spLocks noChangeArrowheads="1"/>
          </p:cNvSpPr>
          <p:nvPr/>
        </p:nvSpPr>
        <p:spPr bwMode="auto">
          <a:xfrm>
            <a:off x="1703388" y="3429000"/>
            <a:ext cx="684212" cy="519113"/>
          </a:xfrm>
          <a:prstGeom prst="rect">
            <a:avLst/>
          </a:prstGeom>
          <a:noFill/>
          <a:ln w="9525">
            <a:noFill/>
            <a:miter lim="800000"/>
            <a:headEnd/>
            <a:tailEnd/>
          </a:ln>
        </p:spPr>
        <p:txBody>
          <a:bodyPr>
            <a:spAutoFit/>
          </a:bodyPr>
          <a:lstStyle/>
          <a:p>
            <a:pPr>
              <a:spcBef>
                <a:spcPct val="50000"/>
              </a:spcBef>
            </a:pPr>
            <a:r>
              <a:rPr lang="en-US" altLang="ru-RU" sz="2800">
                <a:latin typeface="Times New Roman" pitchFamily="18" charset="0"/>
                <a:cs typeface="Times New Roman" pitchFamily="18" charset="0"/>
              </a:rPr>
              <a:t>P</a:t>
            </a:r>
            <a:r>
              <a:rPr lang="en-US" altLang="ru-RU" sz="2800" baseline="-25000">
                <a:latin typeface="Times New Roman" pitchFamily="18" charset="0"/>
                <a:cs typeface="Times New Roman" pitchFamily="18" charset="0"/>
              </a:rPr>
              <a:t>w</a:t>
            </a:r>
            <a:endParaRPr lang="uk-UA" altLang="ru-RU" sz="2800" baseline="-25000">
              <a:latin typeface="Times New Roman" pitchFamily="18" charset="0"/>
              <a:cs typeface="Times New Roman" pitchFamily="18" charset="0"/>
            </a:endParaRPr>
          </a:p>
        </p:txBody>
      </p:sp>
      <p:sp>
        <p:nvSpPr>
          <p:cNvPr id="38930" name="Text Box 19"/>
          <p:cNvSpPr txBox="1">
            <a:spLocks noChangeArrowheads="1"/>
          </p:cNvSpPr>
          <p:nvPr/>
        </p:nvSpPr>
        <p:spPr bwMode="auto">
          <a:xfrm>
            <a:off x="3359150" y="549275"/>
            <a:ext cx="504825" cy="519113"/>
          </a:xfrm>
          <a:prstGeom prst="rect">
            <a:avLst/>
          </a:prstGeom>
          <a:noFill/>
          <a:ln w="9525">
            <a:noFill/>
            <a:miter lim="800000"/>
            <a:headEnd/>
            <a:tailEnd/>
          </a:ln>
        </p:spPr>
        <p:txBody>
          <a:bodyPr>
            <a:spAutoFit/>
          </a:bodyPr>
          <a:lstStyle/>
          <a:p>
            <a:pPr>
              <a:spcBef>
                <a:spcPct val="50000"/>
              </a:spcBef>
            </a:pPr>
            <a:r>
              <a:rPr lang="en-US" altLang="ru-RU" sz="2800">
                <a:latin typeface="Times New Roman" pitchFamily="18" charset="0"/>
                <a:cs typeface="Times New Roman" pitchFamily="18" charset="0"/>
              </a:rPr>
              <a:t>D</a:t>
            </a:r>
            <a:endParaRPr lang="uk-UA" altLang="ru-RU" sz="2800" baseline="-25000">
              <a:latin typeface="Times New Roman" pitchFamily="18" charset="0"/>
              <a:cs typeface="Times New Roman" pitchFamily="18" charset="0"/>
            </a:endParaRPr>
          </a:p>
        </p:txBody>
      </p:sp>
      <p:sp>
        <p:nvSpPr>
          <p:cNvPr id="38931" name="Text Box 20"/>
          <p:cNvSpPr txBox="1">
            <a:spLocks noChangeArrowheads="1"/>
          </p:cNvSpPr>
          <p:nvPr/>
        </p:nvSpPr>
        <p:spPr bwMode="auto">
          <a:xfrm>
            <a:off x="7104063" y="549275"/>
            <a:ext cx="504825" cy="519113"/>
          </a:xfrm>
          <a:prstGeom prst="rect">
            <a:avLst/>
          </a:prstGeom>
          <a:noFill/>
          <a:ln w="9525">
            <a:noFill/>
            <a:miter lim="800000"/>
            <a:headEnd/>
            <a:tailEnd/>
          </a:ln>
        </p:spPr>
        <p:txBody>
          <a:bodyPr>
            <a:spAutoFit/>
          </a:bodyPr>
          <a:lstStyle/>
          <a:p>
            <a:pPr>
              <a:spcBef>
                <a:spcPct val="50000"/>
              </a:spcBef>
            </a:pPr>
            <a:r>
              <a:rPr lang="en-US" altLang="ru-RU" sz="2800">
                <a:latin typeface="Times New Roman" pitchFamily="18" charset="0"/>
                <a:cs typeface="Times New Roman" pitchFamily="18" charset="0"/>
              </a:rPr>
              <a:t>S</a:t>
            </a:r>
            <a:endParaRPr lang="uk-UA" altLang="ru-RU" sz="2800" baseline="-25000">
              <a:latin typeface="Times New Roman" pitchFamily="18" charset="0"/>
              <a:cs typeface="Times New Roman" pitchFamily="18" charset="0"/>
            </a:endParaRPr>
          </a:p>
        </p:txBody>
      </p:sp>
      <p:sp>
        <p:nvSpPr>
          <p:cNvPr id="38932" name="Text Box 21"/>
          <p:cNvSpPr txBox="1">
            <a:spLocks noChangeArrowheads="1"/>
          </p:cNvSpPr>
          <p:nvPr/>
        </p:nvSpPr>
        <p:spPr bwMode="auto">
          <a:xfrm>
            <a:off x="2495550" y="1341438"/>
            <a:ext cx="360363" cy="519112"/>
          </a:xfrm>
          <a:prstGeom prst="rect">
            <a:avLst/>
          </a:prstGeom>
          <a:noFill/>
          <a:ln w="9525">
            <a:noFill/>
            <a:miter lim="800000"/>
            <a:headEnd/>
            <a:tailEnd/>
          </a:ln>
        </p:spPr>
        <p:txBody>
          <a:bodyPr>
            <a:spAutoFit/>
          </a:bodyPr>
          <a:lstStyle/>
          <a:p>
            <a:pPr>
              <a:spcBef>
                <a:spcPct val="50000"/>
              </a:spcBef>
            </a:pPr>
            <a:r>
              <a:rPr lang="en-US" altLang="ru-RU" sz="2800">
                <a:latin typeface="Times New Roman" pitchFamily="18" charset="0"/>
                <a:cs typeface="Times New Roman" pitchFamily="18" charset="0"/>
              </a:rPr>
              <a:t>b</a:t>
            </a:r>
            <a:endParaRPr lang="uk-UA" altLang="ru-RU" sz="2800" baseline="-25000">
              <a:latin typeface="Times New Roman" pitchFamily="18" charset="0"/>
              <a:cs typeface="Times New Roman" pitchFamily="18" charset="0"/>
            </a:endParaRPr>
          </a:p>
        </p:txBody>
      </p:sp>
      <p:sp>
        <p:nvSpPr>
          <p:cNvPr id="38933" name="Text Box 22"/>
          <p:cNvSpPr txBox="1">
            <a:spLocks noChangeArrowheads="1"/>
          </p:cNvSpPr>
          <p:nvPr/>
        </p:nvSpPr>
        <p:spPr bwMode="auto">
          <a:xfrm>
            <a:off x="3792538" y="1341438"/>
            <a:ext cx="360362" cy="519112"/>
          </a:xfrm>
          <a:prstGeom prst="rect">
            <a:avLst/>
          </a:prstGeom>
          <a:noFill/>
          <a:ln w="9525">
            <a:noFill/>
            <a:miter lim="800000"/>
            <a:headEnd/>
            <a:tailEnd/>
          </a:ln>
        </p:spPr>
        <p:txBody>
          <a:bodyPr>
            <a:spAutoFit/>
          </a:bodyPr>
          <a:lstStyle/>
          <a:p>
            <a:pPr>
              <a:spcBef>
                <a:spcPct val="50000"/>
              </a:spcBef>
            </a:pPr>
            <a:r>
              <a:rPr lang="en-US" altLang="ru-RU" sz="2800">
                <a:latin typeface="Times New Roman" pitchFamily="18" charset="0"/>
                <a:cs typeface="Times New Roman" pitchFamily="18" charset="0"/>
              </a:rPr>
              <a:t>f</a:t>
            </a:r>
            <a:endParaRPr lang="uk-UA" altLang="ru-RU" sz="2800" baseline="-25000">
              <a:latin typeface="Times New Roman" pitchFamily="18" charset="0"/>
              <a:cs typeface="Times New Roman" pitchFamily="18" charset="0"/>
            </a:endParaRPr>
          </a:p>
        </p:txBody>
      </p:sp>
      <p:sp>
        <p:nvSpPr>
          <p:cNvPr id="38934" name="Text Box 23"/>
          <p:cNvSpPr txBox="1">
            <a:spLocks noChangeArrowheads="1"/>
          </p:cNvSpPr>
          <p:nvPr/>
        </p:nvSpPr>
        <p:spPr bwMode="auto">
          <a:xfrm>
            <a:off x="2495550" y="3716338"/>
            <a:ext cx="360363" cy="519112"/>
          </a:xfrm>
          <a:prstGeom prst="rect">
            <a:avLst/>
          </a:prstGeom>
          <a:noFill/>
          <a:ln w="9525">
            <a:noFill/>
            <a:miter lim="800000"/>
            <a:headEnd/>
            <a:tailEnd/>
          </a:ln>
        </p:spPr>
        <p:txBody>
          <a:bodyPr>
            <a:spAutoFit/>
          </a:bodyPr>
          <a:lstStyle/>
          <a:p>
            <a:pPr>
              <a:spcBef>
                <a:spcPct val="50000"/>
              </a:spcBef>
            </a:pPr>
            <a:r>
              <a:rPr lang="en-US" altLang="ru-RU" sz="2800">
                <a:latin typeface="Times New Roman" pitchFamily="18" charset="0"/>
                <a:cs typeface="Times New Roman" pitchFamily="18" charset="0"/>
              </a:rPr>
              <a:t>a</a:t>
            </a:r>
            <a:endParaRPr lang="uk-UA" altLang="ru-RU" sz="2800" baseline="-25000">
              <a:latin typeface="Times New Roman" pitchFamily="18" charset="0"/>
              <a:cs typeface="Times New Roman" pitchFamily="18" charset="0"/>
            </a:endParaRPr>
          </a:p>
        </p:txBody>
      </p:sp>
      <p:sp>
        <p:nvSpPr>
          <p:cNvPr id="38935" name="Text Box 24"/>
          <p:cNvSpPr txBox="1">
            <a:spLocks noChangeArrowheads="1"/>
          </p:cNvSpPr>
          <p:nvPr/>
        </p:nvSpPr>
        <p:spPr bwMode="auto">
          <a:xfrm>
            <a:off x="3792538" y="3716338"/>
            <a:ext cx="360362" cy="519112"/>
          </a:xfrm>
          <a:prstGeom prst="rect">
            <a:avLst/>
          </a:prstGeom>
          <a:noFill/>
          <a:ln w="9525">
            <a:noFill/>
            <a:miter lim="800000"/>
            <a:headEnd/>
            <a:tailEnd/>
          </a:ln>
        </p:spPr>
        <p:txBody>
          <a:bodyPr>
            <a:spAutoFit/>
          </a:bodyPr>
          <a:lstStyle/>
          <a:p>
            <a:pPr>
              <a:spcBef>
                <a:spcPct val="50000"/>
              </a:spcBef>
            </a:pPr>
            <a:r>
              <a:rPr lang="en-US" altLang="ru-RU" sz="2800">
                <a:latin typeface="Times New Roman" pitchFamily="18" charset="0"/>
                <a:cs typeface="Times New Roman" pitchFamily="18" charset="0"/>
              </a:rPr>
              <a:t>g</a:t>
            </a:r>
            <a:endParaRPr lang="uk-UA" altLang="ru-RU" sz="2800" baseline="-25000">
              <a:latin typeface="Times New Roman" pitchFamily="18" charset="0"/>
              <a:cs typeface="Times New Roman" pitchFamily="18" charset="0"/>
            </a:endParaRPr>
          </a:p>
        </p:txBody>
      </p:sp>
      <p:sp>
        <p:nvSpPr>
          <p:cNvPr id="38936" name="Text Box 25"/>
          <p:cNvSpPr txBox="1">
            <a:spLocks noChangeArrowheads="1"/>
          </p:cNvSpPr>
          <p:nvPr/>
        </p:nvSpPr>
        <p:spPr bwMode="auto">
          <a:xfrm>
            <a:off x="7680325" y="1341438"/>
            <a:ext cx="360363" cy="519112"/>
          </a:xfrm>
          <a:prstGeom prst="rect">
            <a:avLst/>
          </a:prstGeom>
          <a:noFill/>
          <a:ln w="9525">
            <a:noFill/>
            <a:miter lim="800000"/>
            <a:headEnd/>
            <a:tailEnd/>
          </a:ln>
        </p:spPr>
        <p:txBody>
          <a:bodyPr>
            <a:spAutoFit/>
          </a:bodyPr>
          <a:lstStyle/>
          <a:p>
            <a:pPr>
              <a:spcBef>
                <a:spcPct val="50000"/>
              </a:spcBef>
            </a:pPr>
            <a:r>
              <a:rPr lang="en-US" altLang="ru-RU" sz="2800">
                <a:latin typeface="Times New Roman" pitchFamily="18" charset="0"/>
                <a:cs typeface="Times New Roman" pitchFamily="18" charset="0"/>
              </a:rPr>
              <a:t>c</a:t>
            </a:r>
            <a:endParaRPr lang="uk-UA" altLang="ru-RU" sz="2800" baseline="-25000">
              <a:latin typeface="Times New Roman" pitchFamily="18" charset="0"/>
              <a:cs typeface="Times New Roman" pitchFamily="18" charset="0"/>
            </a:endParaRPr>
          </a:p>
        </p:txBody>
      </p:sp>
      <p:sp>
        <p:nvSpPr>
          <p:cNvPr id="38937" name="Text Box 26"/>
          <p:cNvSpPr txBox="1">
            <a:spLocks noChangeArrowheads="1"/>
          </p:cNvSpPr>
          <p:nvPr/>
        </p:nvSpPr>
        <p:spPr bwMode="auto">
          <a:xfrm>
            <a:off x="7464425" y="3716338"/>
            <a:ext cx="360363" cy="519112"/>
          </a:xfrm>
          <a:prstGeom prst="rect">
            <a:avLst/>
          </a:prstGeom>
          <a:noFill/>
          <a:ln w="9525">
            <a:noFill/>
            <a:miter lim="800000"/>
            <a:headEnd/>
            <a:tailEnd/>
          </a:ln>
        </p:spPr>
        <p:txBody>
          <a:bodyPr>
            <a:spAutoFit/>
          </a:bodyPr>
          <a:lstStyle/>
          <a:p>
            <a:pPr>
              <a:spcBef>
                <a:spcPct val="50000"/>
              </a:spcBef>
            </a:pPr>
            <a:r>
              <a:rPr lang="en-US" altLang="ru-RU" sz="2800">
                <a:latin typeface="Times New Roman" pitchFamily="18" charset="0"/>
                <a:cs typeface="Times New Roman" pitchFamily="18" charset="0"/>
              </a:rPr>
              <a:t>d</a:t>
            </a:r>
            <a:endParaRPr lang="uk-UA" altLang="ru-RU" sz="2800" baseline="-25000">
              <a:latin typeface="Times New Roman" pitchFamily="18" charset="0"/>
              <a:cs typeface="Times New Roman" pitchFamily="18" charset="0"/>
            </a:endParaRPr>
          </a:p>
        </p:txBody>
      </p:sp>
      <p:sp>
        <p:nvSpPr>
          <p:cNvPr id="38938" name="Text Box 27"/>
          <p:cNvSpPr txBox="1">
            <a:spLocks noChangeArrowheads="1"/>
          </p:cNvSpPr>
          <p:nvPr/>
        </p:nvSpPr>
        <p:spPr bwMode="auto">
          <a:xfrm>
            <a:off x="617538" y="6140450"/>
            <a:ext cx="8785225" cy="701675"/>
          </a:xfrm>
          <a:prstGeom prst="rect">
            <a:avLst/>
          </a:prstGeom>
          <a:noFill/>
          <a:ln w="9525">
            <a:noFill/>
            <a:miter lim="800000"/>
            <a:headEnd/>
            <a:tailEnd/>
          </a:ln>
        </p:spPr>
        <p:txBody>
          <a:bodyPr>
            <a:spAutoFit/>
          </a:bodyPr>
          <a:lstStyle/>
          <a:p>
            <a:pPr algn="ctr">
              <a:spcBef>
                <a:spcPct val="50000"/>
              </a:spcBef>
            </a:pPr>
            <a:r>
              <a:rPr lang="uk-UA" altLang="ru-RU" sz="2000" b="1" dirty="0">
                <a:latin typeface="Arial" panose="020B0604020202020204" pitchFamily="34" charset="0"/>
                <a:cs typeface="Arial" panose="020B0604020202020204" pitchFamily="34" charset="0"/>
              </a:rPr>
              <a:t>Рис. 1. Підтримка ринкової ціни (ПРЦ) і валові трансферти виробникам від споживачів та платників податків</a:t>
            </a:r>
          </a:p>
        </p:txBody>
      </p:sp>
      <p:sp>
        <p:nvSpPr>
          <p:cNvPr id="38939" name="Text Box 28"/>
          <p:cNvSpPr txBox="1">
            <a:spLocks noChangeArrowheads="1"/>
          </p:cNvSpPr>
          <p:nvPr/>
        </p:nvSpPr>
        <p:spPr bwMode="auto">
          <a:xfrm>
            <a:off x="8112125" y="404813"/>
            <a:ext cx="2376488" cy="366712"/>
          </a:xfrm>
          <a:prstGeom prst="rect">
            <a:avLst/>
          </a:prstGeom>
          <a:noFill/>
          <a:ln w="9525">
            <a:noFill/>
            <a:miter lim="800000"/>
            <a:headEnd/>
            <a:tailEnd/>
          </a:ln>
        </p:spPr>
        <p:txBody>
          <a:bodyPr>
            <a:spAutoFit/>
          </a:bodyPr>
          <a:lstStyle/>
          <a:p>
            <a:pPr>
              <a:spcBef>
                <a:spcPct val="50000"/>
              </a:spcBef>
            </a:pPr>
            <a:endParaRPr lang="ru-RU" altLang="ru-RU">
              <a:latin typeface="Calibri" pitchFamily="34" charset="0"/>
            </a:endParaRPr>
          </a:p>
        </p:txBody>
      </p:sp>
      <p:sp>
        <p:nvSpPr>
          <p:cNvPr id="38940" name="Text Box 29"/>
          <p:cNvSpPr txBox="1">
            <a:spLocks noChangeArrowheads="1"/>
          </p:cNvSpPr>
          <p:nvPr/>
        </p:nvSpPr>
        <p:spPr bwMode="auto">
          <a:xfrm>
            <a:off x="7608888" y="2028825"/>
            <a:ext cx="3092450" cy="641350"/>
          </a:xfrm>
          <a:prstGeom prst="rect">
            <a:avLst/>
          </a:prstGeom>
          <a:noFill/>
          <a:ln w="9525">
            <a:noFill/>
            <a:miter lim="800000"/>
            <a:headEnd/>
            <a:tailEnd/>
          </a:ln>
        </p:spPr>
        <p:txBody>
          <a:bodyPr>
            <a:spAutoFit/>
          </a:bodyPr>
          <a:lstStyle/>
          <a:p>
            <a:pPr>
              <a:spcBef>
                <a:spcPct val="50000"/>
              </a:spcBef>
            </a:pPr>
            <a:r>
              <a:rPr lang="uk-UA" altLang="ru-RU" dirty="0">
                <a:latin typeface="Calibri" pitchFamily="34" charset="0"/>
              </a:rPr>
              <a:t>Валові трансферти від платників податків</a:t>
            </a:r>
          </a:p>
        </p:txBody>
      </p:sp>
      <p:sp>
        <p:nvSpPr>
          <p:cNvPr id="38941" name="Text Box 30"/>
          <p:cNvSpPr txBox="1">
            <a:spLocks noChangeArrowheads="1"/>
          </p:cNvSpPr>
          <p:nvPr/>
        </p:nvSpPr>
        <p:spPr bwMode="auto">
          <a:xfrm>
            <a:off x="3828257" y="200820"/>
            <a:ext cx="1655763" cy="923925"/>
          </a:xfrm>
          <a:prstGeom prst="rect">
            <a:avLst/>
          </a:prstGeom>
          <a:noFill/>
          <a:ln w="9525">
            <a:noFill/>
            <a:miter lim="800000"/>
            <a:headEnd/>
            <a:tailEnd/>
          </a:ln>
        </p:spPr>
        <p:txBody>
          <a:bodyPr>
            <a:spAutoFit/>
          </a:bodyPr>
          <a:lstStyle/>
          <a:p>
            <a:pPr>
              <a:spcBef>
                <a:spcPct val="50000"/>
              </a:spcBef>
            </a:pPr>
            <a:r>
              <a:rPr lang="uk-UA" altLang="ru-RU" dirty="0">
                <a:latin typeface="Calibri" pitchFamily="34" charset="0"/>
              </a:rPr>
              <a:t>Валові трансферти від споживачів</a:t>
            </a:r>
          </a:p>
        </p:txBody>
      </p:sp>
      <p:sp>
        <p:nvSpPr>
          <p:cNvPr id="38942" name="Line 31"/>
          <p:cNvSpPr>
            <a:spLocks noChangeShapeType="1"/>
          </p:cNvSpPr>
          <p:nvPr/>
        </p:nvSpPr>
        <p:spPr bwMode="auto">
          <a:xfrm flipH="1">
            <a:off x="2927350" y="1052513"/>
            <a:ext cx="1296988" cy="1368425"/>
          </a:xfrm>
          <a:prstGeom prst="line">
            <a:avLst/>
          </a:prstGeom>
          <a:noFill/>
          <a:ln w="9525">
            <a:solidFill>
              <a:schemeClr val="tx1"/>
            </a:solidFill>
            <a:round/>
            <a:headEnd/>
            <a:tailEnd type="triangle" w="med" len="med"/>
          </a:ln>
        </p:spPr>
        <p:txBody>
          <a:bodyPr/>
          <a:lstStyle/>
          <a:p>
            <a:endParaRPr lang="uk-UA"/>
          </a:p>
        </p:txBody>
      </p:sp>
      <p:sp>
        <p:nvSpPr>
          <p:cNvPr id="38943" name="Line 32"/>
          <p:cNvSpPr>
            <a:spLocks noChangeShapeType="1"/>
          </p:cNvSpPr>
          <p:nvPr/>
        </p:nvSpPr>
        <p:spPr bwMode="auto">
          <a:xfrm flipH="1">
            <a:off x="5591175" y="2708276"/>
            <a:ext cx="2089150" cy="576262"/>
          </a:xfrm>
          <a:prstGeom prst="line">
            <a:avLst/>
          </a:prstGeom>
          <a:noFill/>
          <a:ln w="9525">
            <a:solidFill>
              <a:schemeClr val="tx1"/>
            </a:solidFill>
            <a:round/>
            <a:headEnd/>
            <a:tailEnd type="triangle" w="med" len="med"/>
          </a:ln>
        </p:spPr>
        <p:txBody>
          <a:bodyPr/>
          <a:lstStyle/>
          <a:p>
            <a:endParaRPr lang="uk-UA"/>
          </a:p>
        </p:txBody>
      </p:sp>
      <p:pic>
        <p:nvPicPr>
          <p:cNvPr id="38944"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
        <p:nvSpPr>
          <p:cNvPr id="38950" name="Прямоугольник 38949"/>
          <p:cNvSpPr/>
          <p:nvPr/>
        </p:nvSpPr>
        <p:spPr>
          <a:xfrm>
            <a:off x="8329613" y="128495"/>
            <a:ext cx="3677610" cy="461665"/>
          </a:xfrm>
          <a:prstGeom prst="rect">
            <a:avLst/>
          </a:prstGeom>
        </p:spPr>
        <p:txBody>
          <a:bodyPr wrap="none">
            <a:spAutoFit/>
          </a:bodyPr>
          <a:lstStyle/>
          <a:p>
            <a:pPr algn="ctr">
              <a:buFontTx/>
              <a:buNone/>
            </a:pPr>
            <a:r>
              <a:rPr lang="uk-UA" altLang="ru-RU" sz="2400" dirty="0">
                <a:solidFill>
                  <a:srgbClr val="003399"/>
                </a:solidFill>
                <a:latin typeface="Arial" panose="020B0604020202020204" pitchFamily="34" charset="0"/>
                <a:cs typeface="Arial" panose="020B0604020202020204" pitchFamily="34" charset="0"/>
              </a:rPr>
              <a:t>ПРЦ </a:t>
            </a:r>
            <a:r>
              <a:rPr lang="en-US" altLang="ru-RU" sz="2400" baseline="-25000" dirty="0" err="1">
                <a:solidFill>
                  <a:srgbClr val="003399"/>
                </a:solidFill>
                <a:latin typeface="Arial" panose="020B0604020202020204" pitchFamily="34" charset="0"/>
                <a:cs typeface="Arial" panose="020B0604020202020204" pitchFamily="34" charset="0"/>
              </a:rPr>
              <a:t>abcd</a:t>
            </a:r>
            <a:r>
              <a:rPr lang="en-US" altLang="ru-RU" sz="2400" dirty="0">
                <a:solidFill>
                  <a:srgbClr val="003399"/>
                </a:solidFill>
                <a:latin typeface="Arial" panose="020B0604020202020204" pitchFamily="34" charset="0"/>
                <a:cs typeface="Arial" panose="020B0604020202020204" pitchFamily="34" charset="0"/>
              </a:rPr>
              <a:t> = (Pp – Pw) * S</a:t>
            </a:r>
            <a:r>
              <a:rPr lang="en-US" altLang="ru-RU" sz="2400" baseline="-25000" dirty="0">
                <a:solidFill>
                  <a:srgbClr val="003399"/>
                </a:solidFill>
                <a:latin typeface="Arial" panose="020B0604020202020204" pitchFamily="34" charset="0"/>
                <a:cs typeface="Arial" panose="020B0604020202020204" pitchFamily="34" charset="0"/>
              </a:rPr>
              <a:t>2</a:t>
            </a:r>
            <a:endParaRPr lang="uk-UA" altLang="ru-RU" sz="2400" baseline="-25000" dirty="0">
              <a:solidFill>
                <a:srgbClr val="003399"/>
              </a:solidFill>
              <a:latin typeface="Arial" panose="020B0604020202020204" pitchFamily="34" charset="0"/>
              <a:cs typeface="Arial" panose="020B0604020202020204" pitchFamily="34" charset="0"/>
            </a:endParaRPr>
          </a:p>
        </p:txBody>
      </p:sp>
      <p:sp>
        <p:nvSpPr>
          <p:cNvPr id="38951" name="Прямоугольник 38950"/>
          <p:cNvSpPr/>
          <p:nvPr/>
        </p:nvSpPr>
        <p:spPr>
          <a:xfrm>
            <a:off x="8329613" y="3400423"/>
            <a:ext cx="3786293" cy="461665"/>
          </a:xfrm>
          <a:prstGeom prst="rect">
            <a:avLst/>
          </a:prstGeom>
        </p:spPr>
        <p:txBody>
          <a:bodyPr wrap="none">
            <a:spAutoFit/>
          </a:bodyPr>
          <a:lstStyle/>
          <a:p>
            <a:pPr algn="ctr">
              <a:buFontTx/>
              <a:buNone/>
            </a:pPr>
            <a:r>
              <a:rPr lang="uk-UA" altLang="ru-RU" sz="2400" dirty="0">
                <a:solidFill>
                  <a:srgbClr val="003399"/>
                </a:solidFill>
                <a:latin typeface="Arial" panose="020B0604020202020204" pitchFamily="34" charset="0"/>
                <a:cs typeface="Arial" panose="020B0604020202020204" pitchFamily="34" charset="0"/>
              </a:rPr>
              <a:t>ВТВС </a:t>
            </a:r>
            <a:r>
              <a:rPr lang="en-US" altLang="ru-RU" sz="2400" baseline="-25000" dirty="0" err="1">
                <a:solidFill>
                  <a:srgbClr val="003399"/>
                </a:solidFill>
                <a:latin typeface="Arial" panose="020B0604020202020204" pitchFamily="34" charset="0"/>
                <a:cs typeface="Arial" panose="020B0604020202020204" pitchFamily="34" charset="0"/>
              </a:rPr>
              <a:t>abfg</a:t>
            </a:r>
            <a:r>
              <a:rPr lang="en-US" altLang="ru-RU" sz="2400" dirty="0">
                <a:solidFill>
                  <a:srgbClr val="003399"/>
                </a:solidFill>
                <a:latin typeface="Arial" panose="020B0604020202020204" pitchFamily="34" charset="0"/>
                <a:cs typeface="Arial" panose="020B0604020202020204" pitchFamily="34" charset="0"/>
              </a:rPr>
              <a:t> = (Pp – Pw) * D</a:t>
            </a:r>
            <a:r>
              <a:rPr lang="en-US" altLang="ru-RU" sz="2400" baseline="-25000" dirty="0">
                <a:solidFill>
                  <a:srgbClr val="003399"/>
                </a:solidFill>
                <a:latin typeface="Arial" panose="020B0604020202020204" pitchFamily="34" charset="0"/>
                <a:cs typeface="Arial" panose="020B0604020202020204" pitchFamily="34" charset="0"/>
              </a:rPr>
              <a:t>2</a:t>
            </a:r>
            <a:endParaRPr lang="uk-UA" altLang="ru-RU" sz="2400" baseline="-25000" dirty="0">
              <a:solidFill>
                <a:srgbClr val="003399"/>
              </a:solidFill>
              <a:latin typeface="Arial" panose="020B0604020202020204" pitchFamily="34" charset="0"/>
              <a:cs typeface="Arial" panose="020B0604020202020204" pitchFamily="34" charset="0"/>
            </a:endParaRPr>
          </a:p>
        </p:txBody>
      </p:sp>
      <p:sp>
        <p:nvSpPr>
          <p:cNvPr id="38952" name="Прямоугольник 38951"/>
          <p:cNvSpPr/>
          <p:nvPr/>
        </p:nvSpPr>
        <p:spPr>
          <a:xfrm>
            <a:off x="7464425" y="4422774"/>
            <a:ext cx="4843250" cy="461665"/>
          </a:xfrm>
          <a:prstGeom prst="rect">
            <a:avLst/>
          </a:prstGeom>
        </p:spPr>
        <p:txBody>
          <a:bodyPr wrap="none">
            <a:spAutoFit/>
          </a:bodyPr>
          <a:lstStyle/>
          <a:p>
            <a:pPr algn="ctr">
              <a:buFontTx/>
              <a:buNone/>
            </a:pPr>
            <a:r>
              <a:rPr lang="uk-UA" altLang="ru-RU" sz="2400" dirty="0">
                <a:solidFill>
                  <a:srgbClr val="003399"/>
                </a:solidFill>
                <a:latin typeface="Arial" panose="020B0604020202020204" pitchFamily="34" charset="0"/>
                <a:cs typeface="Arial" panose="020B0604020202020204" pitchFamily="34" charset="0"/>
              </a:rPr>
              <a:t>ВТВПП </a:t>
            </a:r>
            <a:r>
              <a:rPr lang="en-US" altLang="ru-RU" sz="2400" baseline="-25000" dirty="0" err="1">
                <a:solidFill>
                  <a:srgbClr val="003399"/>
                </a:solidFill>
                <a:latin typeface="Arial" panose="020B0604020202020204" pitchFamily="34" charset="0"/>
                <a:cs typeface="Arial" panose="020B0604020202020204" pitchFamily="34" charset="0"/>
              </a:rPr>
              <a:t>dcfg</a:t>
            </a:r>
            <a:r>
              <a:rPr lang="en-US" altLang="ru-RU" sz="2400" dirty="0">
                <a:solidFill>
                  <a:srgbClr val="003399"/>
                </a:solidFill>
                <a:latin typeface="Arial" panose="020B0604020202020204" pitchFamily="34" charset="0"/>
                <a:cs typeface="Arial" panose="020B0604020202020204" pitchFamily="34" charset="0"/>
              </a:rPr>
              <a:t> = (Pp – Pw) * (S</a:t>
            </a:r>
            <a:r>
              <a:rPr lang="en-US" altLang="ru-RU" sz="2400" baseline="-25000" dirty="0">
                <a:solidFill>
                  <a:srgbClr val="003399"/>
                </a:solidFill>
                <a:latin typeface="Arial" panose="020B0604020202020204" pitchFamily="34" charset="0"/>
                <a:cs typeface="Arial" panose="020B0604020202020204" pitchFamily="34" charset="0"/>
              </a:rPr>
              <a:t>2 </a:t>
            </a:r>
            <a:r>
              <a:rPr lang="en-US" altLang="ru-RU" sz="2400" dirty="0">
                <a:solidFill>
                  <a:srgbClr val="003399"/>
                </a:solidFill>
                <a:latin typeface="Arial" panose="020B0604020202020204" pitchFamily="34" charset="0"/>
                <a:cs typeface="Arial" panose="020B0604020202020204" pitchFamily="34" charset="0"/>
              </a:rPr>
              <a:t>–</a:t>
            </a:r>
            <a:r>
              <a:rPr lang="uk-UA" altLang="ru-RU" sz="2400" dirty="0">
                <a:solidFill>
                  <a:srgbClr val="003399"/>
                </a:solidFill>
                <a:latin typeface="Arial" panose="020B0604020202020204" pitchFamily="34" charset="0"/>
                <a:cs typeface="Arial" panose="020B0604020202020204" pitchFamily="34" charset="0"/>
              </a:rPr>
              <a:t> </a:t>
            </a:r>
            <a:r>
              <a:rPr lang="en-US" altLang="ru-RU" sz="2400" dirty="0">
                <a:solidFill>
                  <a:srgbClr val="003399"/>
                </a:solidFill>
                <a:latin typeface="Arial" panose="020B0604020202020204" pitchFamily="34" charset="0"/>
                <a:cs typeface="Arial" panose="020B0604020202020204" pitchFamily="34" charset="0"/>
              </a:rPr>
              <a:t>D</a:t>
            </a:r>
            <a:r>
              <a:rPr lang="en-US" altLang="ru-RU" sz="2400" baseline="-25000" dirty="0">
                <a:solidFill>
                  <a:srgbClr val="003399"/>
                </a:solidFill>
                <a:latin typeface="Arial" panose="020B0604020202020204" pitchFamily="34" charset="0"/>
                <a:cs typeface="Arial" panose="020B0604020202020204" pitchFamily="34" charset="0"/>
              </a:rPr>
              <a:t>2</a:t>
            </a:r>
            <a:r>
              <a:rPr lang="en-US" altLang="ru-RU" sz="2400" dirty="0">
                <a:solidFill>
                  <a:srgbClr val="003399"/>
                </a:solidFill>
                <a:latin typeface="Arial" panose="020B0604020202020204" pitchFamily="34" charset="0"/>
                <a:cs typeface="Arial" panose="020B0604020202020204" pitchFamily="34" charset="0"/>
              </a:rPr>
              <a:t>)</a:t>
            </a:r>
            <a:endParaRPr lang="uk-UA" altLang="ru-RU" sz="2400" dirty="0">
              <a:solidFill>
                <a:srgbClr val="003399"/>
              </a:solidFill>
              <a:latin typeface="Arial" panose="020B0604020202020204" pitchFamily="34" charset="0"/>
              <a:cs typeface="Arial" panose="020B0604020202020204" pitchFamily="34" charset="0"/>
            </a:endParaRPr>
          </a:p>
        </p:txBody>
      </p:sp>
      <p:sp>
        <p:nvSpPr>
          <p:cNvPr id="38953" name="Прямоугольник 38952"/>
          <p:cNvSpPr/>
          <p:nvPr/>
        </p:nvSpPr>
        <p:spPr>
          <a:xfrm>
            <a:off x="9047161" y="5462408"/>
            <a:ext cx="3068745" cy="1200329"/>
          </a:xfrm>
          <a:prstGeom prst="rect">
            <a:avLst/>
          </a:prstGeom>
        </p:spPr>
        <p:txBody>
          <a:bodyPr wrap="square">
            <a:spAutoFit/>
          </a:bodyPr>
          <a:lstStyle/>
          <a:p>
            <a:pPr>
              <a:buFontTx/>
              <a:buNone/>
            </a:pPr>
            <a:r>
              <a:rPr lang="uk-UA" altLang="ru-RU" dirty="0">
                <a:latin typeface="Times New Roman" pitchFamily="18" charset="0"/>
                <a:cs typeface="Times New Roman" pitchFamily="18" charset="0"/>
              </a:rPr>
              <a:t>S</a:t>
            </a:r>
            <a:r>
              <a:rPr lang="uk-UA" altLang="ru-RU" baseline="-25000" dirty="0">
                <a:latin typeface="Times New Roman" pitchFamily="18" charset="0"/>
                <a:cs typeface="Times New Roman" pitchFamily="18" charset="0"/>
              </a:rPr>
              <a:t>2</a:t>
            </a:r>
            <a:r>
              <a:rPr lang="uk-UA" altLang="ru-RU" dirty="0">
                <a:latin typeface="Times New Roman" pitchFamily="18" charset="0"/>
                <a:cs typeface="Times New Roman" pitchFamily="18" charset="0"/>
              </a:rPr>
              <a:t> </a:t>
            </a:r>
            <a:r>
              <a:rPr lang="en-US" altLang="ru-RU" dirty="0">
                <a:latin typeface="Times New Roman" pitchFamily="18" charset="0"/>
                <a:cs typeface="Times New Roman" pitchFamily="18" charset="0"/>
              </a:rPr>
              <a:t>  </a:t>
            </a:r>
            <a:r>
              <a:rPr lang="uk-UA" altLang="ru-RU" dirty="0">
                <a:latin typeface="Times New Roman" pitchFamily="18" charset="0"/>
                <a:cs typeface="Times New Roman" pitchFamily="18" charset="0"/>
              </a:rPr>
              <a:t>– пропозиція на внутрішньому ринку.</a:t>
            </a:r>
            <a:endParaRPr lang="en-US" altLang="ru-RU" dirty="0">
              <a:latin typeface="Times New Roman" pitchFamily="18" charset="0"/>
              <a:cs typeface="Times New Roman" pitchFamily="18" charset="0"/>
            </a:endParaRPr>
          </a:p>
          <a:p>
            <a:pPr>
              <a:buFontTx/>
              <a:buNone/>
            </a:pPr>
            <a:r>
              <a:rPr lang="en-US" altLang="ru-RU" dirty="0">
                <a:latin typeface="Times New Roman" pitchFamily="18" charset="0"/>
                <a:cs typeface="Times New Roman" pitchFamily="18" charset="0"/>
              </a:rPr>
              <a:t>D</a:t>
            </a:r>
            <a:r>
              <a:rPr lang="ru-RU" altLang="ru-RU" dirty="0">
                <a:latin typeface="Times New Roman" pitchFamily="18" charset="0"/>
                <a:cs typeface="Times New Roman" pitchFamily="18" charset="0"/>
              </a:rPr>
              <a:t> </a:t>
            </a:r>
            <a:r>
              <a:rPr lang="ru-RU" altLang="ru-RU" baseline="-25000" dirty="0">
                <a:latin typeface="Times New Roman" pitchFamily="18" charset="0"/>
                <a:cs typeface="Times New Roman" pitchFamily="18" charset="0"/>
              </a:rPr>
              <a:t>2</a:t>
            </a:r>
            <a:r>
              <a:rPr lang="uk-UA" altLang="ru-RU" dirty="0">
                <a:latin typeface="Times New Roman" pitchFamily="18" charset="0"/>
                <a:cs typeface="Times New Roman" pitchFamily="18" charset="0"/>
              </a:rPr>
              <a:t> – обсяг споживання на внутрішньому ринку.</a:t>
            </a:r>
            <a:endParaRPr lang="ru-RU" altLang="ru-RU" dirty="0">
              <a:latin typeface="Times New Roman" pitchFamily="18" charset="0"/>
              <a:cs typeface="Times New Roman" pitchFamily="18" charset="0"/>
            </a:endParaRPr>
          </a:p>
        </p:txBody>
      </p:sp>
      <p:sp>
        <p:nvSpPr>
          <p:cNvPr id="74" name="Прямоугольник 73"/>
          <p:cNvSpPr/>
          <p:nvPr/>
        </p:nvSpPr>
        <p:spPr>
          <a:xfrm>
            <a:off x="8112125" y="988644"/>
            <a:ext cx="4079876" cy="430887"/>
          </a:xfrm>
          <a:prstGeom prst="rect">
            <a:avLst/>
          </a:prstGeom>
        </p:spPr>
        <p:txBody>
          <a:bodyPr wrap="square">
            <a:spAutoFit/>
          </a:bodyPr>
          <a:lstStyle/>
          <a:p>
            <a:pPr algn="ctr">
              <a:buFontTx/>
              <a:buNone/>
            </a:pPr>
            <a:r>
              <a:rPr lang="uk-UA" altLang="ru-RU" sz="2200" dirty="0">
                <a:solidFill>
                  <a:srgbClr val="003399"/>
                </a:solidFill>
                <a:latin typeface="Arial" panose="020B0604020202020204" pitchFamily="34" charset="0"/>
                <a:cs typeface="Arial" panose="020B0604020202020204" pitchFamily="34" charset="0"/>
              </a:rPr>
              <a:t>ПРЦ </a:t>
            </a:r>
            <a:r>
              <a:rPr lang="en-US" altLang="ru-RU" sz="2200" baseline="-25000" dirty="0" err="1">
                <a:solidFill>
                  <a:srgbClr val="003399"/>
                </a:solidFill>
                <a:latin typeface="Arial" panose="020B0604020202020204" pitchFamily="34" charset="0"/>
                <a:cs typeface="Arial" panose="020B0604020202020204" pitchFamily="34" charset="0"/>
              </a:rPr>
              <a:t>abcd</a:t>
            </a:r>
            <a:r>
              <a:rPr lang="en-US" altLang="ru-RU" sz="2200" dirty="0">
                <a:solidFill>
                  <a:srgbClr val="003399"/>
                </a:solidFill>
                <a:latin typeface="Arial" panose="020B0604020202020204" pitchFamily="34" charset="0"/>
                <a:cs typeface="Arial" panose="020B0604020202020204" pitchFamily="34" charset="0"/>
              </a:rPr>
              <a:t>= </a:t>
            </a:r>
            <a:r>
              <a:rPr lang="uk-UA" altLang="ru-RU" sz="2200" dirty="0">
                <a:solidFill>
                  <a:srgbClr val="003399"/>
                </a:solidFill>
                <a:latin typeface="Arial" panose="020B0604020202020204" pitchFamily="34" charset="0"/>
                <a:cs typeface="Arial" panose="020B0604020202020204" pitchFamily="34" charset="0"/>
              </a:rPr>
              <a:t>ВТВС</a:t>
            </a:r>
            <a:r>
              <a:rPr lang="en-US" altLang="ru-RU" sz="2200" baseline="-25000" dirty="0" err="1">
                <a:solidFill>
                  <a:srgbClr val="003399"/>
                </a:solidFill>
                <a:latin typeface="Arial" panose="020B0604020202020204" pitchFamily="34" charset="0"/>
                <a:cs typeface="Arial" panose="020B0604020202020204" pitchFamily="34" charset="0"/>
              </a:rPr>
              <a:t>abfg</a:t>
            </a:r>
            <a:r>
              <a:rPr lang="uk-UA" altLang="ru-RU" sz="2200" dirty="0">
                <a:solidFill>
                  <a:srgbClr val="003399"/>
                </a:solidFill>
                <a:latin typeface="Arial" panose="020B0604020202020204" pitchFamily="34" charset="0"/>
                <a:cs typeface="Arial" panose="020B0604020202020204" pitchFamily="34" charset="0"/>
              </a:rPr>
              <a:t>+ВТВПП</a:t>
            </a:r>
            <a:r>
              <a:rPr lang="en-US" altLang="ru-RU" sz="2200" baseline="-25000" dirty="0" err="1">
                <a:solidFill>
                  <a:srgbClr val="003399"/>
                </a:solidFill>
                <a:latin typeface="Arial" panose="020B0604020202020204" pitchFamily="34" charset="0"/>
                <a:cs typeface="Arial" panose="020B0604020202020204" pitchFamily="34" charset="0"/>
              </a:rPr>
              <a:t>dcfg</a:t>
            </a:r>
            <a:r>
              <a:rPr lang="en-US" altLang="ru-RU" sz="2200" dirty="0">
                <a:solidFill>
                  <a:srgbClr val="003399"/>
                </a:solidFill>
                <a:latin typeface="Arial" panose="020B0604020202020204" pitchFamily="34" charset="0"/>
                <a:cs typeface="Arial" panose="020B0604020202020204" pitchFamily="34" charset="0"/>
              </a:rPr>
              <a:t> </a:t>
            </a:r>
            <a:endParaRPr lang="uk-UA" altLang="ru-RU" sz="2200" baseline="-25000" dirty="0">
              <a:solidFill>
                <a:srgbClr val="003399"/>
              </a:solidFill>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981200" y="277813"/>
            <a:ext cx="8229600" cy="1206500"/>
          </a:xfrm>
        </p:spPr>
        <p:txBody>
          <a:bodyPr/>
          <a:lstStyle/>
          <a:p>
            <a:pPr algn="ctr"/>
            <a:r>
              <a:rPr lang="uk-UA" altLang="ru-RU" sz="4000" b="1">
                <a:solidFill>
                  <a:srgbClr val="0033CC"/>
                </a:solidFill>
                <a:latin typeface="Arial" charset="0"/>
                <a:cs typeface="Arial" charset="0"/>
              </a:rPr>
              <a:t>Підтримка ринкової ціни (ПРЦ)</a:t>
            </a:r>
            <a:endParaRPr lang="ru-RU" altLang="ru-RU" sz="4000" b="1">
              <a:solidFill>
                <a:srgbClr val="0033CC"/>
              </a:solidFill>
              <a:latin typeface="Arial" charset="0"/>
              <a:cs typeface="Arial" charset="0"/>
            </a:endParaRPr>
          </a:p>
        </p:txBody>
      </p:sp>
      <p:sp>
        <p:nvSpPr>
          <p:cNvPr id="39938" name="Rectangle 3"/>
          <p:cNvSpPr>
            <a:spLocks noGrp="1" noChangeArrowheads="1"/>
          </p:cNvSpPr>
          <p:nvPr>
            <p:ph type="body" idx="1"/>
          </p:nvPr>
        </p:nvSpPr>
        <p:spPr>
          <a:xfrm>
            <a:off x="1981200" y="1268413"/>
            <a:ext cx="8229600" cy="5184775"/>
          </a:xfrm>
        </p:spPr>
        <p:txBody>
          <a:bodyPr/>
          <a:lstStyle/>
          <a:p>
            <a:pPr algn="ctr">
              <a:buFontTx/>
              <a:buNone/>
            </a:pPr>
            <a:endParaRPr lang="uk-UA" altLang="ru-RU" sz="3600" dirty="0">
              <a:latin typeface="Times New Roman" pitchFamily="18" charset="0"/>
              <a:cs typeface="Times New Roman" pitchFamily="18" charset="0"/>
            </a:endParaRPr>
          </a:p>
          <a:p>
            <a:pPr algn="ctr">
              <a:buFontTx/>
              <a:buNone/>
            </a:pPr>
            <a:r>
              <a:rPr lang="uk-UA" altLang="ru-RU" sz="3600" dirty="0">
                <a:latin typeface="Times New Roman" pitchFamily="18" charset="0"/>
                <a:cs typeface="Times New Roman" pitchFamily="18" charset="0"/>
              </a:rPr>
              <a:t>ПРЦ </a:t>
            </a:r>
            <a:r>
              <a:rPr lang="en-US" altLang="ru-RU" sz="3600" baseline="-25000" dirty="0" err="1">
                <a:latin typeface="Times New Roman" pitchFamily="18" charset="0"/>
                <a:cs typeface="Times New Roman" pitchFamily="18" charset="0"/>
              </a:rPr>
              <a:t>abcd</a:t>
            </a:r>
            <a:r>
              <a:rPr lang="en-US" altLang="ru-RU" sz="3600" dirty="0">
                <a:latin typeface="Times New Roman" pitchFamily="18" charset="0"/>
                <a:cs typeface="Times New Roman" pitchFamily="18" charset="0"/>
              </a:rPr>
              <a:t> = (Pp – Pw) * S</a:t>
            </a:r>
            <a:r>
              <a:rPr lang="en-US" altLang="ru-RU" sz="3600" baseline="-25000" dirty="0">
                <a:latin typeface="Times New Roman" pitchFamily="18" charset="0"/>
                <a:cs typeface="Times New Roman" pitchFamily="18" charset="0"/>
              </a:rPr>
              <a:t>2</a:t>
            </a:r>
            <a:endParaRPr lang="uk-UA" altLang="ru-RU" sz="3600" baseline="-25000" dirty="0">
              <a:latin typeface="Times New Roman" pitchFamily="18" charset="0"/>
              <a:cs typeface="Times New Roman" pitchFamily="18" charset="0"/>
            </a:endParaRPr>
          </a:p>
          <a:p>
            <a:pPr>
              <a:buFontTx/>
              <a:buNone/>
            </a:pPr>
            <a:r>
              <a:rPr lang="uk-UA" altLang="ru-RU" sz="3600" dirty="0">
                <a:latin typeface="Times New Roman" pitchFamily="18" charset="0"/>
                <a:cs typeface="Times New Roman" pitchFamily="18" charset="0"/>
              </a:rPr>
              <a:t>де: </a:t>
            </a:r>
            <a:endParaRPr lang="en-US" altLang="ru-RU" sz="3600" dirty="0">
              <a:latin typeface="Times New Roman" pitchFamily="18" charset="0"/>
              <a:cs typeface="Times New Roman" pitchFamily="18" charset="0"/>
            </a:endParaRPr>
          </a:p>
          <a:p>
            <a:pPr>
              <a:buFontTx/>
              <a:buNone/>
            </a:pPr>
            <a:r>
              <a:rPr lang="en-US" altLang="ru-RU" sz="3600" dirty="0">
                <a:latin typeface="Times New Roman" pitchFamily="18" charset="0"/>
                <a:cs typeface="Times New Roman" pitchFamily="18" charset="0"/>
              </a:rPr>
              <a:t>Pp </a:t>
            </a:r>
            <a:r>
              <a:rPr lang="uk-UA" altLang="ru-RU" sz="3600" dirty="0">
                <a:latin typeface="Times New Roman" pitchFamily="18" charset="0"/>
                <a:cs typeface="Times New Roman" pitchFamily="18" charset="0"/>
              </a:rPr>
              <a:t>– внутрішня ціна за одиницю продукції;</a:t>
            </a:r>
            <a:endParaRPr lang="en-US" altLang="ru-RU" sz="3600" dirty="0">
              <a:latin typeface="Times New Roman" pitchFamily="18" charset="0"/>
              <a:cs typeface="Times New Roman" pitchFamily="18" charset="0"/>
            </a:endParaRPr>
          </a:p>
          <a:p>
            <a:pPr>
              <a:buFontTx/>
              <a:buNone/>
            </a:pPr>
            <a:r>
              <a:rPr lang="en-US" altLang="ru-RU" sz="3600" dirty="0">
                <a:latin typeface="Times New Roman" pitchFamily="18" charset="0"/>
                <a:cs typeface="Times New Roman" pitchFamily="18" charset="0"/>
              </a:rPr>
              <a:t>Pw </a:t>
            </a:r>
            <a:r>
              <a:rPr lang="uk-UA" altLang="ru-RU" sz="3600" dirty="0">
                <a:latin typeface="Times New Roman" pitchFamily="18" charset="0"/>
                <a:cs typeface="Times New Roman" pitchFamily="18" charset="0"/>
              </a:rPr>
              <a:t>– світова ціна за одиницю продукції;</a:t>
            </a:r>
          </a:p>
          <a:p>
            <a:pPr>
              <a:buFontTx/>
              <a:buNone/>
            </a:pPr>
            <a:r>
              <a:rPr lang="uk-UA" altLang="ru-RU" sz="3600" dirty="0">
                <a:latin typeface="Times New Roman" pitchFamily="18" charset="0"/>
                <a:cs typeface="Times New Roman" pitchFamily="18" charset="0"/>
              </a:rPr>
              <a:t>S</a:t>
            </a:r>
            <a:r>
              <a:rPr lang="uk-UA" altLang="ru-RU" sz="3600" baseline="-25000" dirty="0">
                <a:latin typeface="Times New Roman" pitchFamily="18" charset="0"/>
                <a:cs typeface="Times New Roman" pitchFamily="18" charset="0"/>
              </a:rPr>
              <a:t>2</a:t>
            </a:r>
            <a:r>
              <a:rPr lang="uk-UA" altLang="ru-RU" sz="3600" dirty="0">
                <a:latin typeface="Times New Roman" pitchFamily="18" charset="0"/>
                <a:cs typeface="Times New Roman" pitchFamily="18" charset="0"/>
              </a:rPr>
              <a:t> – пропозиція на внутрішньому ринку</a:t>
            </a:r>
            <a:endParaRPr lang="en-US" altLang="ru-RU" sz="3600" dirty="0">
              <a:latin typeface="Times New Roman" pitchFamily="18" charset="0"/>
              <a:cs typeface="Times New Roman" pitchFamily="18" charset="0"/>
            </a:endParaRPr>
          </a:p>
          <a:p>
            <a:pPr>
              <a:buFontTx/>
              <a:buNone/>
            </a:pPr>
            <a:r>
              <a:rPr lang="en-US" altLang="ru-RU" sz="3600" dirty="0">
                <a:latin typeface="Times New Roman" pitchFamily="18" charset="0"/>
                <a:cs typeface="Times New Roman" pitchFamily="18" charset="0"/>
              </a:rPr>
              <a:t>     </a:t>
            </a:r>
            <a:r>
              <a:rPr lang="uk-UA" altLang="ru-RU" sz="3600" dirty="0">
                <a:latin typeface="Times New Roman" pitchFamily="18" charset="0"/>
                <a:cs typeface="Times New Roman" pitchFamily="18" charset="0"/>
              </a:rPr>
              <a:t> </a:t>
            </a:r>
            <a:r>
              <a:rPr lang="en-US" altLang="ru-RU" sz="3600" dirty="0">
                <a:latin typeface="Times New Roman" pitchFamily="18" charset="0"/>
                <a:cs typeface="Times New Roman" pitchFamily="18" charset="0"/>
              </a:rPr>
              <a:t>  </a:t>
            </a:r>
            <a:r>
              <a:rPr lang="uk-UA" altLang="ru-RU" sz="3600" dirty="0">
                <a:latin typeface="Times New Roman" pitchFamily="18" charset="0"/>
                <a:cs typeface="Times New Roman" pitchFamily="18" charset="0"/>
              </a:rPr>
              <a:t>(обсяг виробництва продукції).</a:t>
            </a:r>
            <a:r>
              <a:rPr lang="ru-RU" altLang="ru-RU" sz="3600" dirty="0">
                <a:latin typeface="Times New Roman" pitchFamily="18" charset="0"/>
                <a:cs typeface="Times New Roman" pitchFamily="18" charset="0"/>
              </a:rPr>
              <a:t> </a:t>
            </a:r>
          </a:p>
        </p:txBody>
      </p:sp>
      <p:pic>
        <p:nvPicPr>
          <p:cNvPr id="39939"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333375" y="365125"/>
            <a:ext cx="11553825" cy="1325563"/>
          </a:xfrm>
        </p:spPr>
        <p:txBody>
          <a:bodyPr/>
          <a:lstStyle/>
          <a:p>
            <a:pPr algn="ctr"/>
            <a:r>
              <a:rPr lang="uk-UA" altLang="ru-RU" sz="4000" b="1">
                <a:solidFill>
                  <a:srgbClr val="0033CC"/>
                </a:solidFill>
                <a:latin typeface="Arial" charset="0"/>
                <a:cs typeface="Arial" charset="0"/>
              </a:rPr>
              <a:t>Валові трансферти виробникам від споживачів </a:t>
            </a:r>
            <a:r>
              <a:rPr lang="en-US" altLang="ru-RU" sz="4000" b="1">
                <a:solidFill>
                  <a:srgbClr val="0033CC"/>
                </a:solidFill>
                <a:latin typeface="Arial" charset="0"/>
                <a:cs typeface="Arial" charset="0"/>
              </a:rPr>
              <a:t>(</a:t>
            </a:r>
            <a:r>
              <a:rPr lang="uk-UA" altLang="ru-RU" sz="4000" b="1">
                <a:solidFill>
                  <a:srgbClr val="0033CC"/>
                </a:solidFill>
                <a:latin typeface="Arial" charset="0"/>
                <a:cs typeface="Arial" charset="0"/>
              </a:rPr>
              <a:t>ВТВС</a:t>
            </a:r>
            <a:r>
              <a:rPr lang="en-US" altLang="ru-RU" sz="4000" b="1">
                <a:solidFill>
                  <a:srgbClr val="0033CC"/>
                </a:solidFill>
                <a:latin typeface="Arial" charset="0"/>
                <a:cs typeface="Arial" charset="0"/>
              </a:rPr>
              <a:t>) </a:t>
            </a:r>
            <a:endParaRPr lang="ru-RU" altLang="ru-RU" sz="4000" b="1">
              <a:solidFill>
                <a:srgbClr val="0033CC"/>
              </a:solidFill>
              <a:latin typeface="Arial" charset="0"/>
              <a:cs typeface="Arial" charset="0"/>
            </a:endParaRPr>
          </a:p>
        </p:txBody>
      </p:sp>
      <p:sp>
        <p:nvSpPr>
          <p:cNvPr id="40962" name="Rectangle 3"/>
          <p:cNvSpPr>
            <a:spLocks noGrp="1" noChangeArrowheads="1"/>
          </p:cNvSpPr>
          <p:nvPr>
            <p:ph type="body" idx="1"/>
          </p:nvPr>
        </p:nvSpPr>
        <p:spPr/>
        <p:txBody>
          <a:bodyPr/>
          <a:lstStyle/>
          <a:p>
            <a:pPr algn="ctr">
              <a:buFontTx/>
              <a:buNone/>
            </a:pPr>
            <a:r>
              <a:rPr lang="uk-UA" altLang="ru-RU" sz="3600" dirty="0">
                <a:latin typeface="Times New Roman" pitchFamily="18" charset="0"/>
                <a:cs typeface="Times New Roman" pitchFamily="18" charset="0"/>
              </a:rPr>
              <a:t>ВТВС </a:t>
            </a:r>
            <a:r>
              <a:rPr lang="en-US" altLang="ru-RU" sz="3600" baseline="-25000" dirty="0" err="1">
                <a:latin typeface="Times New Roman" pitchFamily="18" charset="0"/>
                <a:cs typeface="Times New Roman" pitchFamily="18" charset="0"/>
              </a:rPr>
              <a:t>abfg</a:t>
            </a:r>
            <a:r>
              <a:rPr lang="en-US" altLang="ru-RU" sz="3600" dirty="0">
                <a:latin typeface="Times New Roman" pitchFamily="18" charset="0"/>
                <a:cs typeface="Times New Roman" pitchFamily="18" charset="0"/>
              </a:rPr>
              <a:t> = (Pp – Pw) * D</a:t>
            </a:r>
            <a:r>
              <a:rPr lang="en-US" altLang="ru-RU" sz="3600" baseline="-25000" dirty="0">
                <a:latin typeface="Times New Roman" pitchFamily="18" charset="0"/>
                <a:cs typeface="Times New Roman" pitchFamily="18" charset="0"/>
              </a:rPr>
              <a:t>2</a:t>
            </a:r>
            <a:endParaRPr lang="uk-UA" altLang="ru-RU" sz="3600" baseline="-25000" dirty="0">
              <a:latin typeface="Times New Roman" pitchFamily="18" charset="0"/>
              <a:cs typeface="Times New Roman" pitchFamily="18" charset="0"/>
            </a:endParaRPr>
          </a:p>
          <a:p>
            <a:pPr>
              <a:buFontTx/>
              <a:buNone/>
            </a:pPr>
            <a:r>
              <a:rPr lang="uk-UA" altLang="ru-RU" sz="3600" dirty="0">
                <a:latin typeface="Times New Roman" pitchFamily="18" charset="0"/>
                <a:cs typeface="Times New Roman" pitchFamily="18" charset="0"/>
              </a:rPr>
              <a:t>де: </a:t>
            </a:r>
            <a:endParaRPr lang="en-US" altLang="ru-RU" sz="3600" dirty="0">
              <a:latin typeface="Times New Roman" pitchFamily="18" charset="0"/>
              <a:cs typeface="Times New Roman" pitchFamily="18" charset="0"/>
            </a:endParaRPr>
          </a:p>
          <a:p>
            <a:pPr>
              <a:buFontTx/>
              <a:buNone/>
            </a:pPr>
            <a:r>
              <a:rPr lang="en-US" altLang="ru-RU" sz="3600" dirty="0">
                <a:latin typeface="Times New Roman" pitchFamily="18" charset="0"/>
                <a:cs typeface="Times New Roman" pitchFamily="18" charset="0"/>
              </a:rPr>
              <a:t>Pp </a:t>
            </a:r>
            <a:r>
              <a:rPr lang="uk-UA" altLang="ru-RU" sz="3600" dirty="0">
                <a:latin typeface="Times New Roman" pitchFamily="18" charset="0"/>
                <a:cs typeface="Times New Roman" pitchFamily="18" charset="0"/>
              </a:rPr>
              <a:t>– внутрішня ціна за одиницю продукції;</a:t>
            </a:r>
            <a:endParaRPr lang="en-US" altLang="ru-RU" sz="3600" dirty="0">
              <a:latin typeface="Times New Roman" pitchFamily="18" charset="0"/>
              <a:cs typeface="Times New Roman" pitchFamily="18" charset="0"/>
            </a:endParaRPr>
          </a:p>
          <a:p>
            <a:pPr>
              <a:buFontTx/>
              <a:buNone/>
            </a:pPr>
            <a:r>
              <a:rPr lang="en-US" altLang="ru-RU" sz="3600" dirty="0">
                <a:latin typeface="Times New Roman" pitchFamily="18" charset="0"/>
                <a:cs typeface="Times New Roman" pitchFamily="18" charset="0"/>
              </a:rPr>
              <a:t>Pw </a:t>
            </a:r>
            <a:r>
              <a:rPr lang="uk-UA" altLang="ru-RU" sz="3600" dirty="0">
                <a:latin typeface="Times New Roman" pitchFamily="18" charset="0"/>
                <a:cs typeface="Times New Roman" pitchFamily="18" charset="0"/>
              </a:rPr>
              <a:t>– світова ціна за одиницю продукції;</a:t>
            </a:r>
            <a:endParaRPr lang="en-US" altLang="ru-RU" sz="3600" dirty="0">
              <a:latin typeface="Times New Roman" pitchFamily="18" charset="0"/>
              <a:cs typeface="Times New Roman" pitchFamily="18" charset="0"/>
            </a:endParaRPr>
          </a:p>
          <a:p>
            <a:pPr>
              <a:buFontTx/>
              <a:buNone/>
            </a:pPr>
            <a:r>
              <a:rPr lang="en-US" altLang="ru-RU" sz="3600" dirty="0">
                <a:latin typeface="Times New Roman" pitchFamily="18" charset="0"/>
                <a:cs typeface="Times New Roman" pitchFamily="18" charset="0"/>
              </a:rPr>
              <a:t>D</a:t>
            </a:r>
            <a:r>
              <a:rPr lang="ru-RU" altLang="ru-RU" sz="3600" baseline="-25000" dirty="0">
                <a:latin typeface="Times New Roman" pitchFamily="18" charset="0"/>
                <a:cs typeface="Times New Roman" pitchFamily="18" charset="0"/>
              </a:rPr>
              <a:t>2</a:t>
            </a:r>
            <a:r>
              <a:rPr lang="uk-UA" altLang="ru-RU" sz="3600" dirty="0">
                <a:latin typeface="Times New Roman" pitchFamily="18" charset="0"/>
                <a:cs typeface="Times New Roman" pitchFamily="18" charset="0"/>
              </a:rPr>
              <a:t> – обсяг споживання на внутрішньому ринку.</a:t>
            </a:r>
            <a:endParaRPr lang="ru-RU" altLang="ru-RU" sz="3600" dirty="0">
              <a:latin typeface="Times New Roman" pitchFamily="18" charset="0"/>
              <a:cs typeface="Times New Roman" pitchFamily="18" charset="0"/>
            </a:endParaRPr>
          </a:p>
        </p:txBody>
      </p:sp>
      <p:pic>
        <p:nvPicPr>
          <p:cNvPr id="40963"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304800" y="365125"/>
            <a:ext cx="11630025" cy="1325563"/>
          </a:xfrm>
        </p:spPr>
        <p:txBody>
          <a:bodyPr/>
          <a:lstStyle/>
          <a:p>
            <a:pPr algn="ctr"/>
            <a:r>
              <a:rPr lang="uk-UA" altLang="ru-RU" sz="4000" b="1">
                <a:solidFill>
                  <a:srgbClr val="0033CC"/>
                </a:solidFill>
                <a:latin typeface="Arial" charset="0"/>
                <a:cs typeface="Arial" charset="0"/>
              </a:rPr>
              <a:t>Валові трансферти виробникам від платників податків (ВТВПП)</a:t>
            </a:r>
            <a:endParaRPr lang="ru-RU" altLang="ru-RU" sz="4000" b="1">
              <a:solidFill>
                <a:srgbClr val="0033CC"/>
              </a:solidFill>
              <a:latin typeface="Arial" charset="0"/>
              <a:cs typeface="Arial" charset="0"/>
            </a:endParaRPr>
          </a:p>
        </p:txBody>
      </p:sp>
      <p:sp>
        <p:nvSpPr>
          <p:cNvPr id="41986" name="Rectangle 3"/>
          <p:cNvSpPr>
            <a:spLocks noGrp="1" noChangeArrowheads="1"/>
          </p:cNvSpPr>
          <p:nvPr>
            <p:ph type="body" idx="1"/>
          </p:nvPr>
        </p:nvSpPr>
        <p:spPr>
          <a:xfrm>
            <a:off x="1703388" y="1600200"/>
            <a:ext cx="8785225" cy="4997450"/>
          </a:xfrm>
        </p:spPr>
        <p:txBody>
          <a:bodyPr/>
          <a:lstStyle/>
          <a:p>
            <a:pPr algn="ctr">
              <a:buFontTx/>
              <a:buNone/>
            </a:pPr>
            <a:r>
              <a:rPr lang="uk-UA" altLang="ru-RU" sz="3600" dirty="0">
                <a:latin typeface="Times New Roman" pitchFamily="18" charset="0"/>
                <a:cs typeface="Times New Roman" pitchFamily="18" charset="0"/>
              </a:rPr>
              <a:t>ВТВПП </a:t>
            </a:r>
            <a:r>
              <a:rPr lang="en-US" altLang="ru-RU" sz="3600" baseline="-25000" dirty="0" err="1">
                <a:latin typeface="Times New Roman" pitchFamily="18" charset="0"/>
                <a:cs typeface="Times New Roman" pitchFamily="18" charset="0"/>
              </a:rPr>
              <a:t>dcfg</a:t>
            </a:r>
            <a:r>
              <a:rPr lang="en-US" altLang="ru-RU" sz="3600" dirty="0">
                <a:latin typeface="Times New Roman" pitchFamily="18" charset="0"/>
                <a:cs typeface="Times New Roman" pitchFamily="18" charset="0"/>
              </a:rPr>
              <a:t> = (Pp – Pw) * (S</a:t>
            </a:r>
            <a:r>
              <a:rPr lang="en-US" altLang="ru-RU" sz="3600" baseline="-25000" dirty="0">
                <a:latin typeface="Times New Roman" pitchFamily="18" charset="0"/>
                <a:cs typeface="Times New Roman" pitchFamily="18" charset="0"/>
              </a:rPr>
              <a:t>2 </a:t>
            </a:r>
            <a:r>
              <a:rPr lang="en-US" altLang="ru-RU" sz="3600" dirty="0">
                <a:latin typeface="Times New Roman" pitchFamily="18" charset="0"/>
                <a:cs typeface="Times New Roman" pitchFamily="18" charset="0"/>
              </a:rPr>
              <a:t>–</a:t>
            </a:r>
            <a:r>
              <a:rPr lang="uk-UA" altLang="ru-RU" sz="3600" dirty="0">
                <a:latin typeface="Times New Roman" pitchFamily="18" charset="0"/>
                <a:cs typeface="Times New Roman" pitchFamily="18" charset="0"/>
              </a:rPr>
              <a:t> </a:t>
            </a:r>
            <a:r>
              <a:rPr lang="en-US" altLang="ru-RU" sz="3600" dirty="0">
                <a:latin typeface="Times New Roman" pitchFamily="18" charset="0"/>
                <a:cs typeface="Times New Roman" pitchFamily="18" charset="0"/>
              </a:rPr>
              <a:t>D</a:t>
            </a:r>
            <a:r>
              <a:rPr lang="en-US" altLang="ru-RU" sz="3600" baseline="-25000" dirty="0">
                <a:latin typeface="Times New Roman" pitchFamily="18" charset="0"/>
                <a:cs typeface="Times New Roman" pitchFamily="18" charset="0"/>
              </a:rPr>
              <a:t>2</a:t>
            </a:r>
            <a:r>
              <a:rPr lang="en-US" altLang="ru-RU" sz="3600" dirty="0">
                <a:latin typeface="Times New Roman" pitchFamily="18" charset="0"/>
                <a:cs typeface="Times New Roman" pitchFamily="18" charset="0"/>
              </a:rPr>
              <a:t>)</a:t>
            </a:r>
            <a:endParaRPr lang="uk-UA" altLang="ru-RU" sz="3600" dirty="0">
              <a:latin typeface="Times New Roman" pitchFamily="18" charset="0"/>
              <a:cs typeface="Times New Roman" pitchFamily="18" charset="0"/>
            </a:endParaRPr>
          </a:p>
          <a:p>
            <a:pPr>
              <a:buFontTx/>
              <a:buNone/>
            </a:pPr>
            <a:r>
              <a:rPr lang="uk-UA" altLang="ru-RU" sz="3600" dirty="0">
                <a:latin typeface="Times New Roman" pitchFamily="18" charset="0"/>
                <a:cs typeface="Times New Roman" pitchFamily="18" charset="0"/>
              </a:rPr>
              <a:t>де: </a:t>
            </a:r>
            <a:endParaRPr lang="en-US" altLang="ru-RU" sz="3600" dirty="0">
              <a:latin typeface="Times New Roman" pitchFamily="18" charset="0"/>
              <a:cs typeface="Times New Roman" pitchFamily="18" charset="0"/>
            </a:endParaRPr>
          </a:p>
          <a:p>
            <a:pPr>
              <a:buFontTx/>
              <a:buNone/>
            </a:pPr>
            <a:r>
              <a:rPr lang="en-US" altLang="ru-RU" sz="3600" dirty="0">
                <a:latin typeface="Times New Roman" pitchFamily="18" charset="0"/>
                <a:cs typeface="Times New Roman" pitchFamily="18" charset="0"/>
              </a:rPr>
              <a:t>Pp  </a:t>
            </a:r>
            <a:r>
              <a:rPr lang="uk-UA" altLang="ru-RU" sz="3600" dirty="0">
                <a:latin typeface="Times New Roman" pitchFamily="18" charset="0"/>
                <a:cs typeface="Times New Roman" pitchFamily="18" charset="0"/>
              </a:rPr>
              <a:t>– внутрішня ціна за одиницю продукції;</a:t>
            </a:r>
            <a:endParaRPr lang="en-US" altLang="ru-RU" sz="3600" dirty="0">
              <a:latin typeface="Times New Roman" pitchFamily="18" charset="0"/>
              <a:cs typeface="Times New Roman" pitchFamily="18" charset="0"/>
            </a:endParaRPr>
          </a:p>
          <a:p>
            <a:pPr>
              <a:buFontTx/>
              <a:buNone/>
            </a:pPr>
            <a:r>
              <a:rPr lang="en-US" altLang="ru-RU" sz="3600" dirty="0">
                <a:latin typeface="Times New Roman" pitchFamily="18" charset="0"/>
                <a:cs typeface="Times New Roman" pitchFamily="18" charset="0"/>
              </a:rPr>
              <a:t>Pw </a:t>
            </a:r>
            <a:r>
              <a:rPr lang="uk-UA" altLang="ru-RU" sz="3600" dirty="0">
                <a:latin typeface="Times New Roman" pitchFamily="18" charset="0"/>
                <a:cs typeface="Times New Roman" pitchFamily="18" charset="0"/>
              </a:rPr>
              <a:t>– світова ціна за одиницю продукції;</a:t>
            </a:r>
          </a:p>
          <a:p>
            <a:pPr>
              <a:buFontTx/>
              <a:buNone/>
            </a:pPr>
            <a:r>
              <a:rPr lang="uk-UA" altLang="ru-RU" sz="3600" dirty="0">
                <a:latin typeface="Times New Roman" pitchFamily="18" charset="0"/>
                <a:cs typeface="Times New Roman" pitchFamily="18" charset="0"/>
              </a:rPr>
              <a:t>S</a:t>
            </a:r>
            <a:r>
              <a:rPr lang="uk-UA" altLang="ru-RU" sz="3600" baseline="-25000" dirty="0">
                <a:latin typeface="Times New Roman" pitchFamily="18" charset="0"/>
                <a:cs typeface="Times New Roman" pitchFamily="18" charset="0"/>
              </a:rPr>
              <a:t>2</a:t>
            </a:r>
            <a:r>
              <a:rPr lang="uk-UA" altLang="ru-RU" sz="3600" dirty="0">
                <a:latin typeface="Times New Roman" pitchFamily="18" charset="0"/>
                <a:cs typeface="Times New Roman" pitchFamily="18" charset="0"/>
              </a:rPr>
              <a:t> </a:t>
            </a:r>
            <a:r>
              <a:rPr lang="en-US" altLang="ru-RU" sz="3600" dirty="0">
                <a:latin typeface="Times New Roman" pitchFamily="18" charset="0"/>
                <a:cs typeface="Times New Roman" pitchFamily="18" charset="0"/>
              </a:rPr>
              <a:t>  </a:t>
            </a:r>
            <a:r>
              <a:rPr lang="uk-UA" altLang="ru-RU" sz="3600" dirty="0">
                <a:latin typeface="Times New Roman" pitchFamily="18" charset="0"/>
                <a:cs typeface="Times New Roman" pitchFamily="18" charset="0"/>
              </a:rPr>
              <a:t>– пропозиція на внутрішньому ринку.</a:t>
            </a:r>
            <a:endParaRPr lang="en-US" altLang="ru-RU" sz="3600" dirty="0">
              <a:latin typeface="Times New Roman" pitchFamily="18" charset="0"/>
              <a:cs typeface="Times New Roman" pitchFamily="18" charset="0"/>
            </a:endParaRPr>
          </a:p>
          <a:p>
            <a:pPr>
              <a:buFontTx/>
              <a:buNone/>
            </a:pPr>
            <a:r>
              <a:rPr lang="en-US" altLang="ru-RU" sz="3600" dirty="0">
                <a:latin typeface="Times New Roman" pitchFamily="18" charset="0"/>
                <a:cs typeface="Times New Roman" pitchFamily="18" charset="0"/>
              </a:rPr>
              <a:t>D</a:t>
            </a:r>
            <a:r>
              <a:rPr lang="ru-RU" altLang="ru-RU" sz="3600" dirty="0">
                <a:latin typeface="Times New Roman" pitchFamily="18" charset="0"/>
                <a:cs typeface="Times New Roman" pitchFamily="18" charset="0"/>
              </a:rPr>
              <a:t> </a:t>
            </a:r>
            <a:r>
              <a:rPr lang="ru-RU" altLang="ru-RU" sz="3600" baseline="-25000" dirty="0">
                <a:latin typeface="Times New Roman" pitchFamily="18" charset="0"/>
                <a:cs typeface="Times New Roman" pitchFamily="18" charset="0"/>
              </a:rPr>
              <a:t>2</a:t>
            </a:r>
            <a:r>
              <a:rPr lang="uk-UA" altLang="ru-RU" sz="3600" dirty="0">
                <a:latin typeface="Times New Roman" pitchFamily="18" charset="0"/>
                <a:cs typeface="Times New Roman" pitchFamily="18" charset="0"/>
              </a:rPr>
              <a:t> – обсяг споживання на внутрішньому ринку.</a:t>
            </a:r>
            <a:endParaRPr lang="ru-RU" altLang="ru-RU" sz="3600" dirty="0">
              <a:latin typeface="Times New Roman" pitchFamily="18" charset="0"/>
              <a:cs typeface="Times New Roman" pitchFamily="18" charset="0"/>
            </a:endParaRPr>
          </a:p>
        </p:txBody>
      </p:sp>
      <p:pic>
        <p:nvPicPr>
          <p:cNvPr id="41987"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19125" y="188913"/>
            <a:ext cx="11449050" cy="1139825"/>
          </a:xfrm>
        </p:spPr>
        <p:txBody>
          <a:bodyPr/>
          <a:lstStyle/>
          <a:p>
            <a:pPr algn="ctr"/>
            <a:r>
              <a:rPr lang="uk-UA" altLang="ru-RU" sz="3200" b="1">
                <a:solidFill>
                  <a:srgbClr val="0033CC"/>
                </a:solidFill>
                <a:latin typeface="Arial" charset="0"/>
                <a:cs typeface="Arial" charset="0"/>
              </a:rPr>
              <a:t>Основні показники ефективності внутрішньої підтримки, що використовуються в ОЕСР:</a:t>
            </a:r>
            <a:endParaRPr lang="ru-RU" altLang="ru-RU" sz="3200" b="1">
              <a:solidFill>
                <a:srgbClr val="0033CC"/>
              </a:solidFill>
              <a:latin typeface="Arial" charset="0"/>
              <a:cs typeface="Arial" charset="0"/>
            </a:endParaRPr>
          </a:p>
        </p:txBody>
      </p:sp>
      <p:sp>
        <p:nvSpPr>
          <p:cNvPr id="43010" name="Rectangle 3"/>
          <p:cNvSpPr>
            <a:spLocks noGrp="1" noChangeArrowheads="1"/>
          </p:cNvSpPr>
          <p:nvPr>
            <p:ph type="body" idx="1"/>
          </p:nvPr>
        </p:nvSpPr>
        <p:spPr>
          <a:xfrm>
            <a:off x="514350" y="1412875"/>
            <a:ext cx="11372850" cy="5256213"/>
          </a:xfrm>
        </p:spPr>
        <p:txBody>
          <a:bodyPr/>
          <a:lstStyle/>
          <a:p>
            <a:r>
              <a:rPr lang="uk-UA" altLang="ru-RU">
                <a:latin typeface="Arial" charset="0"/>
                <a:cs typeface="Arial" charset="0"/>
              </a:rPr>
              <a:t>NPC (“</a:t>
            </a:r>
            <a:r>
              <a:rPr lang="en-GB" altLang="ru-RU">
                <a:latin typeface="Arial" charset="0"/>
                <a:cs typeface="Arial" charset="0"/>
              </a:rPr>
              <a:t>Nominal Protection Coefficient</a:t>
            </a:r>
            <a:r>
              <a:rPr lang="uk-UA" altLang="ru-RU">
                <a:latin typeface="Arial" charset="0"/>
                <a:cs typeface="Arial" charset="0"/>
              </a:rPr>
              <a:t>”) – “Номінальний коефіцієнт захисту”</a:t>
            </a:r>
          </a:p>
          <a:p>
            <a:r>
              <a:rPr lang="uk-UA" altLang="ru-RU">
                <a:latin typeface="Arial" charset="0"/>
                <a:cs typeface="Arial" charset="0"/>
              </a:rPr>
              <a:t>PSE (“</a:t>
            </a:r>
            <a:r>
              <a:rPr lang="en-GB" altLang="ru-RU">
                <a:latin typeface="Arial" charset="0"/>
                <a:cs typeface="Arial" charset="0"/>
              </a:rPr>
              <a:t>Producer Support </a:t>
            </a:r>
            <a:r>
              <a:rPr lang="en-US" altLang="ru-RU">
                <a:latin typeface="Arial" charset="0"/>
                <a:cs typeface="Arial" charset="0"/>
              </a:rPr>
              <a:t>Estimate</a:t>
            </a:r>
            <a:r>
              <a:rPr lang="uk-UA" altLang="ru-RU">
                <a:latin typeface="Arial" charset="0"/>
                <a:cs typeface="Arial" charset="0"/>
              </a:rPr>
              <a:t>”) – „Оцінка підтримки виробника”</a:t>
            </a:r>
            <a:r>
              <a:rPr lang="ru-RU" altLang="ru-RU">
                <a:latin typeface="Arial" charset="0"/>
                <a:cs typeface="Arial" charset="0"/>
              </a:rPr>
              <a:t> </a:t>
            </a:r>
          </a:p>
          <a:p>
            <a:pPr algn="just"/>
            <a:r>
              <a:rPr lang="uk-UA" altLang="ru-RU">
                <a:latin typeface="Arial" charset="0"/>
                <a:cs typeface="Arial" charset="0"/>
              </a:rPr>
              <a:t>CSE</a:t>
            </a:r>
            <a:r>
              <a:rPr lang="ru-RU" altLang="ru-RU">
                <a:latin typeface="Arial" charset="0"/>
                <a:cs typeface="Arial" charset="0"/>
              </a:rPr>
              <a:t> </a:t>
            </a:r>
            <a:r>
              <a:rPr lang="uk-UA" altLang="ru-RU">
                <a:latin typeface="Arial" charset="0"/>
                <a:cs typeface="Arial" charset="0"/>
              </a:rPr>
              <a:t>(“</a:t>
            </a:r>
            <a:r>
              <a:rPr lang="en-US" altLang="ru-RU">
                <a:latin typeface="Arial" charset="0"/>
                <a:cs typeface="Arial" charset="0"/>
              </a:rPr>
              <a:t>Consumer Support Estimate</a:t>
            </a:r>
            <a:r>
              <a:rPr lang="uk-UA" altLang="ru-RU">
                <a:latin typeface="Arial" charset="0"/>
                <a:cs typeface="Arial" charset="0"/>
              </a:rPr>
              <a:t>”) – “Оцінка підтримки споживача</a:t>
            </a:r>
            <a:r>
              <a:rPr lang="ru-RU" altLang="ru-RU">
                <a:latin typeface="Arial" charset="0"/>
                <a:cs typeface="Arial" charset="0"/>
              </a:rPr>
              <a:t>»</a:t>
            </a:r>
          </a:p>
          <a:p>
            <a:pPr algn="just"/>
            <a:r>
              <a:rPr lang="uk-UA" altLang="ru-RU">
                <a:latin typeface="Arial" charset="0"/>
                <a:cs typeface="Arial" charset="0"/>
              </a:rPr>
              <a:t>GSSE</a:t>
            </a:r>
            <a:r>
              <a:rPr lang="ru-RU" altLang="ru-RU">
                <a:latin typeface="Arial" charset="0"/>
                <a:cs typeface="Arial" charset="0"/>
              </a:rPr>
              <a:t> (</a:t>
            </a:r>
            <a:r>
              <a:rPr lang="uk-UA" altLang="ru-RU">
                <a:latin typeface="Arial" charset="0"/>
                <a:cs typeface="Arial" charset="0"/>
              </a:rPr>
              <a:t>“</a:t>
            </a:r>
            <a:r>
              <a:rPr lang="en-US" altLang="ru-RU">
                <a:latin typeface="Arial" charset="0"/>
                <a:cs typeface="Arial" charset="0"/>
              </a:rPr>
              <a:t>General Services Support Estimate</a:t>
            </a:r>
            <a:r>
              <a:rPr lang="uk-UA" altLang="ru-RU">
                <a:latin typeface="Arial" charset="0"/>
                <a:cs typeface="Arial" charset="0"/>
              </a:rPr>
              <a:t>”</a:t>
            </a:r>
            <a:r>
              <a:rPr lang="ru-RU" altLang="ru-RU">
                <a:latin typeface="Arial" charset="0"/>
                <a:cs typeface="Arial" charset="0"/>
              </a:rPr>
              <a:t>) - </a:t>
            </a:r>
            <a:r>
              <a:rPr lang="uk-UA" altLang="ru-RU">
                <a:latin typeface="Arial" charset="0"/>
                <a:cs typeface="Arial" charset="0"/>
              </a:rPr>
              <a:t>„Оцінка підтримки послуг загального призначення”</a:t>
            </a:r>
          </a:p>
          <a:p>
            <a:pPr algn="just"/>
            <a:r>
              <a:rPr lang="ru-RU" altLang="ru-RU">
                <a:latin typeface="Arial" charset="0"/>
                <a:cs typeface="Arial" charset="0"/>
              </a:rPr>
              <a:t> </a:t>
            </a:r>
            <a:r>
              <a:rPr lang="uk-UA" altLang="ru-RU">
                <a:latin typeface="Arial" charset="0"/>
                <a:cs typeface="Arial" charset="0"/>
              </a:rPr>
              <a:t>TSE</a:t>
            </a:r>
            <a:r>
              <a:rPr lang="ru-RU" altLang="ru-RU">
                <a:latin typeface="Arial" charset="0"/>
                <a:cs typeface="Arial" charset="0"/>
              </a:rPr>
              <a:t> </a:t>
            </a:r>
            <a:r>
              <a:rPr lang="uk-UA" altLang="ru-RU">
                <a:latin typeface="Arial" charset="0"/>
                <a:cs typeface="Arial" charset="0"/>
              </a:rPr>
              <a:t>(“</a:t>
            </a:r>
            <a:r>
              <a:rPr lang="en-US" altLang="ru-RU">
                <a:latin typeface="Arial" charset="0"/>
                <a:cs typeface="Arial" charset="0"/>
              </a:rPr>
              <a:t>Total Support Estimate</a:t>
            </a:r>
            <a:r>
              <a:rPr lang="uk-UA" altLang="ru-RU">
                <a:latin typeface="Arial" charset="0"/>
                <a:cs typeface="Arial" charset="0"/>
              </a:rPr>
              <a:t>”) - „Оцінка загальної підтримки” </a:t>
            </a:r>
            <a:endParaRPr lang="ru-RU" altLang="ru-RU">
              <a:latin typeface="Arial" charset="0"/>
              <a:cs typeface="Arial" charset="0"/>
            </a:endParaRPr>
          </a:p>
          <a:p>
            <a:pPr algn="just"/>
            <a:r>
              <a:rPr lang="en-US" altLang="ru-RU">
                <a:latin typeface="Arial" charset="0"/>
                <a:cs typeface="Arial" charset="0"/>
              </a:rPr>
              <a:t>AMS</a:t>
            </a:r>
            <a:r>
              <a:rPr lang="uk-UA" altLang="ru-RU">
                <a:latin typeface="Arial" charset="0"/>
                <a:cs typeface="Arial" charset="0"/>
              </a:rPr>
              <a:t> (“</a:t>
            </a:r>
            <a:r>
              <a:rPr lang="en-US" altLang="ru-RU">
                <a:latin typeface="Arial" charset="0"/>
                <a:cs typeface="Arial" charset="0"/>
              </a:rPr>
              <a:t>Aggregate Measure of Support</a:t>
            </a:r>
            <a:r>
              <a:rPr lang="uk-UA" altLang="ru-RU">
                <a:latin typeface="Arial" charset="0"/>
                <a:cs typeface="Arial" charset="0"/>
              </a:rPr>
              <a:t>”) – “Сукупний вимір підтримки”</a:t>
            </a:r>
            <a:endParaRPr lang="ru-RU" altLang="ru-RU">
              <a:latin typeface="Arial" charset="0"/>
              <a:cs typeface="Arial" charset="0"/>
            </a:endParaRPr>
          </a:p>
        </p:txBody>
      </p:sp>
      <p:pic>
        <p:nvPicPr>
          <p:cNvPr id="43011"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31" name="Rectangle 2"/>
          <p:cNvSpPr>
            <a:spLocks noGrp="1" noChangeArrowheads="1"/>
          </p:cNvSpPr>
          <p:nvPr>
            <p:ph type="title"/>
          </p:nvPr>
        </p:nvSpPr>
        <p:spPr>
          <a:xfrm>
            <a:off x="365125" y="190500"/>
            <a:ext cx="11598275" cy="1600200"/>
          </a:xfrm>
        </p:spPr>
        <p:txBody>
          <a:bodyPr/>
          <a:lstStyle/>
          <a:p>
            <a:pPr algn="ctr"/>
            <a:r>
              <a:rPr lang="uk-UA" altLang="ru-RU" b="1">
                <a:solidFill>
                  <a:srgbClr val="0033CC"/>
                </a:solidFill>
                <a:latin typeface="Arial" charset="0"/>
                <a:cs typeface="Arial" charset="0"/>
              </a:rPr>
              <a:t>NPC </a:t>
            </a:r>
            <a:r>
              <a:rPr lang="en-US" altLang="ru-RU" b="1">
                <a:solidFill>
                  <a:srgbClr val="0033CC"/>
                </a:solidFill>
                <a:latin typeface="Arial" charset="0"/>
                <a:cs typeface="Arial" charset="0"/>
              </a:rPr>
              <a:t>p </a:t>
            </a:r>
            <a:r>
              <a:rPr lang="uk-UA" altLang="ru-RU" b="1">
                <a:solidFill>
                  <a:srgbClr val="0033CC"/>
                </a:solidFill>
                <a:latin typeface="Arial" charset="0"/>
                <a:cs typeface="Arial" charset="0"/>
              </a:rPr>
              <a:t>– “Номінальний коефіцієнт захисту виробника”</a:t>
            </a:r>
            <a:endParaRPr lang="en-GB" altLang="ru-RU" b="1">
              <a:solidFill>
                <a:srgbClr val="0033CC"/>
              </a:solidFill>
              <a:latin typeface="Arial" charset="0"/>
              <a:cs typeface="Arial" charset="0"/>
            </a:endParaRPr>
          </a:p>
        </p:txBody>
      </p:sp>
      <p:sp>
        <p:nvSpPr>
          <p:cNvPr id="3132" name="Rectangle 3"/>
          <p:cNvSpPr>
            <a:spLocks noGrp="1" noChangeArrowheads="1"/>
          </p:cNvSpPr>
          <p:nvPr>
            <p:ph type="body" idx="1"/>
          </p:nvPr>
        </p:nvSpPr>
        <p:spPr>
          <a:xfrm>
            <a:off x="2362200" y="1524000"/>
            <a:ext cx="7772400" cy="1371600"/>
          </a:xfrm>
        </p:spPr>
        <p:txBody>
          <a:bodyPr/>
          <a:lstStyle/>
          <a:p>
            <a:pPr>
              <a:buFont typeface="Wingdings" pitchFamily="2" charset="2"/>
              <a:buNone/>
            </a:pPr>
            <a:r>
              <a:rPr lang="en-GB" altLang="ru-RU" dirty="0"/>
              <a:t> 	</a:t>
            </a:r>
            <a:endParaRPr lang="en-GB" altLang="ru-RU" dirty="0">
              <a:sym typeface="Symbol" pitchFamily="18" charset="2"/>
            </a:endParaRPr>
          </a:p>
        </p:txBody>
      </p:sp>
      <p:graphicFrame>
        <p:nvGraphicFramePr>
          <p:cNvPr id="164868" name="Object 58"/>
          <p:cNvGraphicFramePr>
            <a:graphicFrameLocks/>
          </p:cNvGraphicFramePr>
          <p:nvPr>
            <p:extLst>
              <p:ext uri="{D42A27DB-BD31-4B8C-83A1-F6EECF244321}">
                <p14:modId xmlns:p14="http://schemas.microsoft.com/office/powerpoint/2010/main" val="1304011233"/>
              </p:ext>
            </p:extLst>
          </p:nvPr>
        </p:nvGraphicFramePr>
        <p:xfrm>
          <a:off x="8261350" y="1713706"/>
          <a:ext cx="3216275" cy="2484438"/>
        </p:xfrm>
        <a:graphic>
          <a:graphicData uri="http://schemas.openxmlformats.org/presentationml/2006/ole">
            <mc:AlternateContent xmlns:mc="http://schemas.openxmlformats.org/markup-compatibility/2006">
              <mc:Choice xmlns:v="urn:schemas-microsoft-com:vml" Requires="v">
                <p:oleObj name="Формула" r:id="rId3" imgW="780954" imgH="704970" progId="Equation.3">
                  <p:embed/>
                </p:oleObj>
              </mc:Choice>
              <mc:Fallback>
                <p:oleObj name="Формула" r:id="rId3" imgW="780954" imgH="704970" progId="Equation.3">
                  <p:embed/>
                  <p:pic>
                    <p:nvPicPr>
                      <p:cNvPr id="0" name="Picture 5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1350" y="1713706"/>
                        <a:ext cx="3216275" cy="2484438"/>
                      </a:xfrm>
                      <a:prstGeom prst="rect">
                        <a:avLst/>
                      </a:prstGeom>
                      <a:solidFill>
                        <a:srgbClr val="C0C0C0"/>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133" name="Text Box 5"/>
          <p:cNvSpPr txBox="1">
            <a:spLocks noChangeArrowheads="1"/>
          </p:cNvSpPr>
          <p:nvPr/>
        </p:nvSpPr>
        <p:spPr bwMode="auto">
          <a:xfrm>
            <a:off x="2574925" y="4376738"/>
            <a:ext cx="323850" cy="519112"/>
          </a:xfrm>
          <a:prstGeom prst="rect">
            <a:avLst/>
          </a:prstGeom>
          <a:noFill/>
          <a:ln w="9525">
            <a:noFill/>
            <a:miter lim="800000"/>
            <a:headEnd/>
            <a:tailEnd/>
          </a:ln>
        </p:spPr>
        <p:txBody>
          <a:bodyPr wrap="none">
            <a:spAutoFit/>
          </a:bodyPr>
          <a:lstStyle/>
          <a:p>
            <a:pPr>
              <a:spcBef>
                <a:spcPct val="20000"/>
              </a:spcBef>
              <a:buFontTx/>
              <a:buChar char="–"/>
            </a:pPr>
            <a:endParaRPr lang="de-DE" altLang="ru-RU" sz="2800">
              <a:solidFill>
                <a:srgbClr val="FFFF99"/>
              </a:solidFill>
              <a:latin typeface="Haettenschweiler" pitchFamily="34" charset="0"/>
            </a:endParaRPr>
          </a:p>
        </p:txBody>
      </p:sp>
      <p:sp>
        <p:nvSpPr>
          <p:cNvPr id="3134" name="Line 6"/>
          <p:cNvSpPr>
            <a:spLocks noChangeShapeType="1"/>
          </p:cNvSpPr>
          <p:nvPr/>
        </p:nvSpPr>
        <p:spPr bwMode="auto">
          <a:xfrm flipV="1">
            <a:off x="3048000" y="3581400"/>
            <a:ext cx="381000" cy="685800"/>
          </a:xfrm>
          <a:prstGeom prst="line">
            <a:avLst/>
          </a:prstGeom>
          <a:noFill/>
          <a:ln w="9525">
            <a:noFill/>
            <a:round/>
            <a:headEnd/>
            <a:tailEnd/>
          </a:ln>
        </p:spPr>
        <p:txBody>
          <a:bodyPr wrap="none" anchor="ctr"/>
          <a:lstStyle/>
          <a:p>
            <a:endParaRPr lang="uk-UA"/>
          </a:p>
        </p:txBody>
      </p:sp>
      <p:grpSp>
        <p:nvGrpSpPr>
          <p:cNvPr id="164871" name="Group 7"/>
          <p:cNvGrpSpPr>
            <a:grpSpLocks/>
          </p:cNvGrpSpPr>
          <p:nvPr/>
        </p:nvGrpSpPr>
        <p:grpSpPr bwMode="auto">
          <a:xfrm>
            <a:off x="6954839" y="4149724"/>
            <a:ext cx="2728912" cy="984250"/>
            <a:chOff x="3133" y="2208"/>
            <a:chExt cx="1719" cy="620"/>
          </a:xfrm>
        </p:grpSpPr>
        <p:sp>
          <p:nvSpPr>
            <p:cNvPr id="164872" name="Text Box 8"/>
            <p:cNvSpPr txBox="1">
              <a:spLocks noChangeArrowheads="1"/>
            </p:cNvSpPr>
            <p:nvPr/>
          </p:nvSpPr>
          <p:spPr bwMode="auto">
            <a:xfrm>
              <a:off x="3133" y="2258"/>
              <a:ext cx="1719" cy="570"/>
            </a:xfrm>
            <a:prstGeom prst="rect">
              <a:avLst/>
            </a:prstGeom>
            <a:noFill/>
            <a:ln>
              <a:noFill/>
            </a:ln>
            <a:effectLst/>
          </p:spPr>
          <p:txBody>
            <a:bodyPr wrap="none">
              <a:spAutoFit/>
            </a:bodyPr>
            <a:lstStyle/>
            <a:p>
              <a:pPr fontAlgn="auto">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Внутрішня</a:t>
              </a:r>
            </a:p>
            <a:p>
              <a:pPr fontAlgn="auto">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ціна на продукцію </a:t>
              </a:r>
              <a:r>
                <a:rPr lang="uk-UA" altLang="ru-RU" sz="2400" baseline="-25000" dirty="0">
                  <a:ln w="0"/>
                  <a:effectLst>
                    <a:outerShdw blurRad="38100" dist="19050" dir="2700000" algn="tl" rotWithShape="0">
                      <a:schemeClr val="dk1">
                        <a:alpha val="40000"/>
                      </a:schemeClr>
                    </a:outerShdw>
                  </a:effectLst>
                  <a:latin typeface="Times New Roman" panose="02020603050405020304" pitchFamily="18" charset="0"/>
                  <a:cs typeface="+mn-cs"/>
                </a:rPr>
                <a:t>і</a:t>
              </a:r>
              <a:endParaRPr lang="en-GB" altLang="ru-RU" sz="2400" baseline="-25000" dirty="0">
                <a:ln w="0"/>
                <a:effectLst>
                  <a:outerShdw blurRad="38100" dist="19050" dir="2700000" algn="tl" rotWithShape="0">
                    <a:schemeClr val="dk1">
                      <a:alpha val="40000"/>
                    </a:schemeClr>
                  </a:outerShdw>
                </a:effectLst>
                <a:latin typeface="Times New Roman" panose="02020603050405020304" pitchFamily="18" charset="0"/>
                <a:cs typeface="+mn-cs"/>
              </a:endParaRPr>
            </a:p>
          </p:txBody>
        </p:sp>
        <p:sp>
          <p:nvSpPr>
            <p:cNvPr id="3144" name="Line 9"/>
            <p:cNvSpPr>
              <a:spLocks noChangeShapeType="1"/>
            </p:cNvSpPr>
            <p:nvPr/>
          </p:nvSpPr>
          <p:spPr bwMode="auto">
            <a:xfrm flipH="1" flipV="1">
              <a:off x="4272" y="2208"/>
              <a:ext cx="154" cy="485"/>
            </a:xfrm>
            <a:prstGeom prst="line">
              <a:avLst/>
            </a:prstGeom>
            <a:noFill/>
            <a:ln w="9525">
              <a:noFill/>
              <a:round/>
              <a:headEnd/>
              <a:tailEnd/>
            </a:ln>
          </p:spPr>
          <p:txBody>
            <a:bodyPr wrap="none" anchor="ctr"/>
            <a:lstStyle/>
            <a:p>
              <a:endParaRPr lang="uk-UA"/>
            </a:p>
          </p:txBody>
        </p:sp>
      </p:grpSp>
      <p:grpSp>
        <p:nvGrpSpPr>
          <p:cNvPr id="164874" name="Group 10"/>
          <p:cNvGrpSpPr>
            <a:grpSpLocks/>
          </p:cNvGrpSpPr>
          <p:nvPr/>
        </p:nvGrpSpPr>
        <p:grpSpPr bwMode="auto">
          <a:xfrm>
            <a:off x="9192417" y="4656136"/>
            <a:ext cx="2209800" cy="1751013"/>
            <a:chOff x="181" y="2208"/>
            <a:chExt cx="1392" cy="1103"/>
          </a:xfrm>
        </p:grpSpPr>
        <p:sp>
          <p:nvSpPr>
            <p:cNvPr id="164875" name="Text Box 11"/>
            <p:cNvSpPr txBox="1">
              <a:spLocks noChangeArrowheads="1"/>
            </p:cNvSpPr>
            <p:nvPr/>
          </p:nvSpPr>
          <p:spPr bwMode="auto">
            <a:xfrm>
              <a:off x="181" y="2873"/>
              <a:ext cx="1392" cy="438"/>
            </a:xfrm>
            <a:prstGeom prst="rect">
              <a:avLst/>
            </a:prstGeom>
            <a:noFill/>
            <a:ln>
              <a:noFill/>
            </a:ln>
            <a:effectLst/>
          </p:spPr>
          <p:txBody>
            <a:bodyPr wrap="none">
              <a:spAutoFit/>
            </a:bodyPr>
            <a:lstStyle/>
            <a:p>
              <a:pPr fontAlgn="auto">
                <a:lnSpc>
                  <a:spcPct val="40000"/>
                </a:lnSpc>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Світова ціна </a:t>
              </a:r>
            </a:p>
            <a:p>
              <a:pPr fontAlgn="auto">
                <a:lnSpc>
                  <a:spcPct val="40000"/>
                </a:lnSpc>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на продукцію </a:t>
              </a:r>
              <a:r>
                <a:rPr lang="uk-UA" altLang="ru-RU" sz="2400" baseline="-25000" dirty="0">
                  <a:ln w="0"/>
                  <a:effectLst>
                    <a:outerShdw blurRad="38100" dist="19050" dir="2700000" algn="tl" rotWithShape="0">
                      <a:schemeClr val="dk1">
                        <a:alpha val="40000"/>
                      </a:schemeClr>
                    </a:outerShdw>
                  </a:effectLst>
                  <a:latin typeface="Times New Roman" panose="02020603050405020304" pitchFamily="18" charset="0"/>
                  <a:cs typeface="+mn-cs"/>
                </a:rPr>
                <a:t>i</a:t>
              </a:r>
              <a:r>
                <a:rPr lang="ru-RU" altLang="ru-RU" sz="4800" dirty="0">
                  <a:ln w="0"/>
                  <a:effectLst>
                    <a:outerShdw blurRad="38100" dist="19050" dir="2700000" algn="tl" rotWithShape="0">
                      <a:schemeClr val="dk1">
                        <a:alpha val="40000"/>
                      </a:schemeClr>
                    </a:outerShdw>
                  </a:effectLst>
                  <a:latin typeface="Haettenschweiler" panose="020B0706040902060204" pitchFamily="34" charset="0"/>
                  <a:cs typeface="+mn-cs"/>
                </a:rPr>
                <a:t> </a:t>
              </a:r>
              <a:endParaRPr lang="en-GB" altLang="ru-RU" sz="4800" dirty="0">
                <a:ln w="0"/>
                <a:effectLst>
                  <a:outerShdw blurRad="38100" dist="19050" dir="2700000" algn="tl" rotWithShape="0">
                    <a:schemeClr val="dk1">
                      <a:alpha val="40000"/>
                    </a:schemeClr>
                  </a:outerShdw>
                </a:effectLst>
                <a:latin typeface="Haettenschweiler" panose="020B0706040902060204" pitchFamily="34" charset="0"/>
                <a:cs typeface="+mn-cs"/>
              </a:endParaRPr>
            </a:p>
          </p:txBody>
        </p:sp>
        <p:sp>
          <p:nvSpPr>
            <p:cNvPr id="3142" name="Line 12"/>
            <p:cNvSpPr>
              <a:spLocks noChangeShapeType="1"/>
            </p:cNvSpPr>
            <p:nvPr/>
          </p:nvSpPr>
          <p:spPr bwMode="auto">
            <a:xfrm flipV="1">
              <a:off x="1008" y="2208"/>
              <a:ext cx="144" cy="480"/>
            </a:xfrm>
            <a:prstGeom prst="line">
              <a:avLst/>
            </a:prstGeom>
            <a:noFill/>
            <a:ln w="9525">
              <a:noFill/>
              <a:round/>
              <a:headEnd/>
              <a:tailEnd/>
            </a:ln>
          </p:spPr>
          <p:txBody>
            <a:bodyPr wrap="none" anchor="ctr"/>
            <a:lstStyle/>
            <a:p>
              <a:endParaRPr lang="uk-UA"/>
            </a:p>
          </p:txBody>
        </p:sp>
      </p:grpSp>
      <p:sp>
        <p:nvSpPr>
          <p:cNvPr id="164877" name="Line 13"/>
          <p:cNvSpPr>
            <a:spLocks noChangeShapeType="1"/>
          </p:cNvSpPr>
          <p:nvPr/>
        </p:nvSpPr>
        <p:spPr bwMode="auto">
          <a:xfrm flipV="1">
            <a:off x="9971090" y="3304380"/>
            <a:ext cx="762790" cy="2113756"/>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p>
        </p:txBody>
      </p:sp>
      <p:sp>
        <p:nvSpPr>
          <p:cNvPr id="3138" name="Line 14"/>
          <p:cNvSpPr>
            <a:spLocks noChangeShapeType="1"/>
          </p:cNvSpPr>
          <p:nvPr/>
        </p:nvSpPr>
        <p:spPr bwMode="auto">
          <a:xfrm flipV="1">
            <a:off x="7391400" y="3357563"/>
            <a:ext cx="504825" cy="1150937"/>
          </a:xfrm>
          <a:prstGeom prst="line">
            <a:avLst/>
          </a:prstGeom>
          <a:noFill/>
          <a:ln w="9525">
            <a:noFill/>
            <a:round/>
            <a:headEnd/>
            <a:tailEnd/>
          </a:ln>
        </p:spPr>
        <p:txBody>
          <a:bodyPr/>
          <a:lstStyle/>
          <a:p>
            <a:endParaRPr lang="uk-UA"/>
          </a:p>
        </p:txBody>
      </p:sp>
      <p:sp>
        <p:nvSpPr>
          <p:cNvPr id="164879" name="Line 15"/>
          <p:cNvSpPr>
            <a:spLocks noChangeShapeType="1"/>
          </p:cNvSpPr>
          <p:nvPr/>
        </p:nvSpPr>
        <p:spPr bwMode="auto">
          <a:xfrm flipV="1">
            <a:off x="8469313" y="2368550"/>
            <a:ext cx="2178052" cy="189464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p>
        </p:txBody>
      </p:sp>
      <p:pic>
        <p:nvPicPr>
          <p:cNvPr id="3140" name="Picture 15" descr="logo - EF"/>
          <p:cNvPicPr>
            <a:picLocks noChangeAspect="1" noChangeArrowheads="1"/>
          </p:cNvPicPr>
          <p:nvPr/>
        </p:nvPicPr>
        <p:blipFill>
          <a:blip r:embed="rId5"/>
          <a:srcRect/>
          <a:stretch>
            <a:fillRect/>
          </a:stretch>
        </p:blipFill>
        <p:spPr bwMode="auto">
          <a:xfrm>
            <a:off x="0" y="0"/>
            <a:ext cx="962025" cy="981075"/>
          </a:xfrm>
          <a:prstGeom prst="rect">
            <a:avLst/>
          </a:prstGeom>
          <a:noFill/>
          <a:ln w="9525">
            <a:noFill/>
            <a:miter lim="800000"/>
            <a:headEnd/>
            <a:tailEnd/>
          </a:ln>
        </p:spPr>
      </p:pic>
      <p:sp>
        <p:nvSpPr>
          <p:cNvPr id="2" name="Прямоугольник 1"/>
          <p:cNvSpPr/>
          <p:nvPr/>
        </p:nvSpPr>
        <p:spPr>
          <a:xfrm>
            <a:off x="247650" y="1981200"/>
            <a:ext cx="6570662" cy="4708981"/>
          </a:xfrm>
          <a:prstGeom prst="rect">
            <a:avLst/>
          </a:prstGeom>
        </p:spPr>
        <p:txBody>
          <a:bodyPr wrap="square">
            <a:spAutoFit/>
          </a:bodyPr>
          <a:lstStyle/>
          <a:p>
            <a:pPr algn="just">
              <a:lnSpc>
                <a:spcPct val="150000"/>
              </a:lnSpc>
              <a:spcAft>
                <a:spcPts val="0"/>
              </a:spcAft>
            </a:pPr>
            <a:r>
              <a:rPr lang="uk-UA" spc="-10"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NPC</a:t>
            </a:r>
            <a:r>
              <a:rPr lang="uk-UA" sz="2000" dirty="0">
                <a:latin typeface="Arial" panose="020B0604020202020204" pitchFamily="34" charset="0"/>
                <a:ea typeface="Times New Roman" panose="02020603050405020304" pitchFamily="18" charset="0"/>
                <a:cs typeface="Arial" panose="020B0604020202020204" pitchFamily="34" charset="0"/>
              </a:rPr>
              <a:t>&gt;1, держава підтримує вітчизняного виробника, і чим більший цей показник, тим більший вплив держави на ринок конкретного продукту. </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uk-UA" sz="2000"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Times New Roman" panose="02020603050405020304" pitchFamily="18" charset="0"/>
                <a:cs typeface="Arial" panose="020B0604020202020204" pitchFamily="34" charset="0"/>
              </a:rPr>
              <a:t>NPC</a:t>
            </a:r>
            <a:r>
              <a:rPr lang="uk-UA" sz="2000" dirty="0">
                <a:latin typeface="Arial" panose="020B0604020202020204" pitchFamily="34" charset="0"/>
                <a:ea typeface="Times New Roman" panose="02020603050405020304" pitchFamily="18" charset="0"/>
                <a:cs typeface="Arial" panose="020B0604020202020204" pitchFamily="34" charset="0"/>
              </a:rPr>
              <a:t>&lt;1 сільське господарство не має підтримки, що може розцінюватися як непряме оподаткування. Водночас у такому випадку споживачі отримують непрямі субсидії. </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US" sz="2000" dirty="0">
                <a:latin typeface="Arial" panose="020B0604020202020204" pitchFamily="34" charset="0"/>
                <a:ea typeface="Times New Roman" panose="02020603050405020304" pitchFamily="18" charset="0"/>
                <a:cs typeface="Arial" panose="020B0604020202020204" pitchFamily="34" charset="0"/>
              </a:rPr>
              <a:t>	NPC</a:t>
            </a:r>
            <a:r>
              <a:rPr lang="uk-UA" sz="2000" dirty="0">
                <a:latin typeface="Arial" panose="020B0604020202020204" pitchFamily="34" charset="0"/>
                <a:ea typeface="Times New Roman" panose="02020603050405020304" pitchFamily="18" charset="0"/>
                <a:cs typeface="Arial" panose="020B0604020202020204" pitchFamily="34" charset="0"/>
              </a:rPr>
              <a:t>=1, загальний обсяг грошових надходжень с.-г. товаровиробників отримується цілком від ринку без будь-якої державної підтримки. </a:t>
            </a: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48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48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64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3"/>
          <p:cNvGraphicFramePr>
            <a:graphicFrameLocks noGrp="1"/>
          </p:cNvGraphicFramePr>
          <p:nvPr>
            <p:extLst>
              <p:ext uri="{D42A27DB-BD31-4B8C-83A1-F6EECF244321}">
                <p14:modId xmlns:p14="http://schemas.microsoft.com/office/powerpoint/2010/main" val="618079920"/>
              </p:ext>
            </p:extLst>
          </p:nvPr>
        </p:nvGraphicFramePr>
        <p:xfrm>
          <a:off x="1487488" y="77788"/>
          <a:ext cx="10167937" cy="6688137"/>
        </p:xfrm>
        <a:graphic>
          <a:graphicData uri="http://schemas.openxmlformats.org/drawingml/2006/chart">
            <c:chart xmlns:c="http://schemas.openxmlformats.org/drawingml/2006/chart" xmlns:r="http://schemas.openxmlformats.org/officeDocument/2006/relationships" r:id="rId2"/>
          </a:graphicData>
        </a:graphic>
      </p:graphicFrame>
      <p:pic>
        <p:nvPicPr>
          <p:cNvPr id="47106" name="Picture 15" descr="logo - EF"/>
          <p:cNvPicPr>
            <a:picLocks noChangeAspect="1" noChangeArrowheads="1"/>
          </p:cNvPicPr>
          <p:nvPr/>
        </p:nvPicPr>
        <p:blipFill>
          <a:blip r:embed="rId3"/>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3"/>
          <p:cNvGraphicFramePr>
            <a:graphicFrameLocks noGrp="1"/>
          </p:cNvGraphicFramePr>
          <p:nvPr>
            <p:extLst>
              <p:ext uri="{D42A27DB-BD31-4B8C-83A1-F6EECF244321}">
                <p14:modId xmlns:p14="http://schemas.microsoft.com/office/powerpoint/2010/main" val="3673201743"/>
              </p:ext>
            </p:extLst>
          </p:nvPr>
        </p:nvGraphicFramePr>
        <p:xfrm>
          <a:off x="395288" y="134938"/>
          <a:ext cx="11155362" cy="6573837"/>
        </p:xfrm>
        <a:graphic>
          <a:graphicData uri="http://schemas.openxmlformats.org/drawingml/2006/chart">
            <c:chart xmlns:c="http://schemas.openxmlformats.org/drawingml/2006/chart" xmlns:r="http://schemas.openxmlformats.org/officeDocument/2006/relationships" r:id="rId2"/>
          </a:graphicData>
        </a:graphic>
      </p:graphicFrame>
      <p:pic>
        <p:nvPicPr>
          <p:cNvPr id="48130" name="Picture 15" descr="logo - EF"/>
          <p:cNvPicPr>
            <a:picLocks noChangeAspect="1" noChangeArrowheads="1"/>
          </p:cNvPicPr>
          <p:nvPr/>
        </p:nvPicPr>
        <p:blipFill>
          <a:blip r:embed="rId3"/>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3"/>
          <p:cNvGraphicFramePr>
            <a:graphicFrameLocks noGrp="1"/>
          </p:cNvGraphicFramePr>
          <p:nvPr>
            <p:extLst>
              <p:ext uri="{D42A27DB-BD31-4B8C-83A1-F6EECF244321}">
                <p14:modId xmlns:p14="http://schemas.microsoft.com/office/powerpoint/2010/main" val="3325052478"/>
              </p:ext>
            </p:extLst>
          </p:nvPr>
        </p:nvGraphicFramePr>
        <p:xfrm>
          <a:off x="327025" y="182563"/>
          <a:ext cx="11464925" cy="6570662"/>
        </p:xfrm>
        <a:graphic>
          <a:graphicData uri="http://schemas.openxmlformats.org/drawingml/2006/chart">
            <c:chart xmlns:c="http://schemas.openxmlformats.org/drawingml/2006/chart" xmlns:r="http://schemas.openxmlformats.org/officeDocument/2006/relationships" r:id="rId2"/>
          </a:graphicData>
        </a:graphic>
      </p:graphicFrame>
      <p:pic>
        <p:nvPicPr>
          <p:cNvPr id="49154" name="Picture 15" descr="logo - EF"/>
          <p:cNvPicPr>
            <a:picLocks noChangeAspect="1" noChangeArrowheads="1"/>
          </p:cNvPicPr>
          <p:nvPr/>
        </p:nvPicPr>
        <p:blipFill>
          <a:blip r:embed="rId3"/>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3"/>
          <p:cNvGraphicFramePr>
            <a:graphicFrameLocks noGrp="1"/>
          </p:cNvGraphicFramePr>
          <p:nvPr/>
        </p:nvGraphicFramePr>
        <p:xfrm>
          <a:off x="971550" y="125413"/>
          <a:ext cx="10328275" cy="6621462"/>
        </p:xfrm>
        <a:graphic>
          <a:graphicData uri="http://schemas.openxmlformats.org/drawingml/2006/chart">
            <c:chart xmlns:c="http://schemas.openxmlformats.org/drawingml/2006/chart" xmlns:r="http://schemas.openxmlformats.org/officeDocument/2006/relationships" r:id="rId2"/>
          </a:graphicData>
        </a:graphic>
      </p:graphicFrame>
      <p:pic>
        <p:nvPicPr>
          <p:cNvPr id="77827" name="Picture 15" descr="logo - EF"/>
          <p:cNvPicPr>
            <a:picLocks noChangeAspect="1" noChangeArrowheads="1"/>
          </p:cNvPicPr>
          <p:nvPr/>
        </p:nvPicPr>
        <p:blipFill>
          <a:blip r:embed="rId3"/>
          <a:srcRect/>
          <a:stretch>
            <a:fillRect/>
          </a:stretch>
        </p:blipFill>
        <p:spPr bwMode="auto">
          <a:xfrm>
            <a:off x="0" y="0"/>
            <a:ext cx="962025" cy="981075"/>
          </a:xfrm>
          <a:prstGeom prst="rect">
            <a:avLst/>
          </a:prstGeom>
          <a:noFill/>
          <a:ln w="9525">
            <a:noFill/>
            <a:miter lim="800000"/>
            <a:headEnd/>
            <a:tailEnd/>
          </a:ln>
        </p:spPr>
      </p:pic>
    </p:spTree>
    <p:extLst>
      <p:ext uri="{BB962C8B-B14F-4D97-AF65-F5344CB8AC3E}">
        <p14:creationId xmlns:p14="http://schemas.microsoft.com/office/powerpoint/2010/main" val="4286117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3" name="Rectangle 2"/>
          <p:cNvSpPr>
            <a:spLocks noGrp="1" noChangeArrowheads="1"/>
          </p:cNvSpPr>
          <p:nvPr>
            <p:ph type="title"/>
          </p:nvPr>
        </p:nvSpPr>
        <p:spPr>
          <a:xfrm>
            <a:off x="990600" y="188913"/>
            <a:ext cx="10763250" cy="1546225"/>
          </a:xfrm>
        </p:spPr>
        <p:txBody>
          <a:bodyPr/>
          <a:lstStyle/>
          <a:p>
            <a:pPr algn="ctr"/>
            <a:r>
              <a:rPr lang="uk-UA" altLang="ru-RU" sz="4000" b="1">
                <a:solidFill>
                  <a:srgbClr val="0033CC"/>
                </a:solidFill>
                <a:latin typeface="Arial" charset="0"/>
                <a:cs typeface="Arial" charset="0"/>
              </a:rPr>
              <a:t>PSE – „Оцінка підтримки виробника”</a:t>
            </a:r>
            <a:endParaRPr lang="en-GB" altLang="ru-RU" sz="4000" b="1">
              <a:solidFill>
                <a:srgbClr val="0033CC"/>
              </a:solidFill>
              <a:latin typeface="Arial" charset="0"/>
              <a:cs typeface="Arial" charset="0"/>
            </a:endParaRPr>
          </a:p>
        </p:txBody>
      </p:sp>
      <p:sp>
        <p:nvSpPr>
          <p:cNvPr id="1084" name="Rectangle 3"/>
          <p:cNvSpPr>
            <a:spLocks noGrp="1" noChangeArrowheads="1"/>
          </p:cNvSpPr>
          <p:nvPr>
            <p:ph type="body" idx="1"/>
          </p:nvPr>
        </p:nvSpPr>
        <p:spPr>
          <a:xfrm>
            <a:off x="2362200" y="1524000"/>
            <a:ext cx="7772400" cy="1371600"/>
          </a:xfrm>
        </p:spPr>
        <p:txBody>
          <a:bodyPr/>
          <a:lstStyle/>
          <a:p>
            <a:pPr>
              <a:buFont typeface="Wingdings" pitchFamily="2" charset="2"/>
              <a:buNone/>
            </a:pPr>
            <a:r>
              <a:rPr lang="en-GB" altLang="ru-RU"/>
              <a:t> 	</a:t>
            </a:r>
            <a:endParaRPr lang="en-GB" altLang="ru-RU">
              <a:sym typeface="Symbol" pitchFamily="18" charset="2"/>
            </a:endParaRPr>
          </a:p>
        </p:txBody>
      </p:sp>
      <p:graphicFrame>
        <p:nvGraphicFramePr>
          <p:cNvPr id="158724" name="Object 58"/>
          <p:cNvGraphicFramePr>
            <a:graphicFrameLocks/>
          </p:cNvGraphicFramePr>
          <p:nvPr>
            <p:extLst>
              <p:ext uri="{D42A27DB-BD31-4B8C-83A1-F6EECF244321}">
                <p14:modId xmlns:p14="http://schemas.microsoft.com/office/powerpoint/2010/main" val="3407752308"/>
              </p:ext>
            </p:extLst>
          </p:nvPr>
        </p:nvGraphicFramePr>
        <p:xfrm>
          <a:off x="4751388" y="1898650"/>
          <a:ext cx="7002462" cy="2057400"/>
        </p:xfrm>
        <a:graphic>
          <a:graphicData uri="http://schemas.openxmlformats.org/presentationml/2006/ole">
            <mc:AlternateContent xmlns:mc="http://schemas.openxmlformats.org/markup-compatibility/2006">
              <mc:Choice xmlns:v="urn:schemas-microsoft-com:vml" Requires="v">
                <p:oleObj name="Формула" r:id="rId3" imgW="1705079" imgH="447660" progId="Equation.3">
                  <p:embed/>
                </p:oleObj>
              </mc:Choice>
              <mc:Fallback>
                <p:oleObj name="Формула" r:id="rId3" imgW="1705079" imgH="447660" progId="Equation.3">
                  <p:embed/>
                  <p:pic>
                    <p:nvPicPr>
                      <p:cNvPr id="0" name="Picture 5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388" y="1898650"/>
                        <a:ext cx="7002462" cy="2057400"/>
                      </a:xfrm>
                      <a:prstGeom prst="rect">
                        <a:avLst/>
                      </a:prstGeom>
                      <a:solidFill>
                        <a:srgbClr val="C0C0C0"/>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85" name="Text Box 5"/>
          <p:cNvSpPr txBox="1">
            <a:spLocks noChangeArrowheads="1"/>
          </p:cNvSpPr>
          <p:nvPr/>
        </p:nvSpPr>
        <p:spPr bwMode="auto">
          <a:xfrm>
            <a:off x="2574925" y="4376738"/>
            <a:ext cx="323850" cy="519112"/>
          </a:xfrm>
          <a:prstGeom prst="rect">
            <a:avLst/>
          </a:prstGeom>
          <a:noFill/>
          <a:ln w="9525">
            <a:noFill/>
            <a:miter lim="800000"/>
            <a:headEnd/>
            <a:tailEnd/>
          </a:ln>
        </p:spPr>
        <p:txBody>
          <a:bodyPr wrap="none">
            <a:spAutoFit/>
          </a:bodyPr>
          <a:lstStyle/>
          <a:p>
            <a:pPr>
              <a:spcBef>
                <a:spcPct val="20000"/>
              </a:spcBef>
              <a:buFontTx/>
              <a:buChar char="–"/>
            </a:pPr>
            <a:endParaRPr lang="de-DE" altLang="ru-RU" sz="2800">
              <a:solidFill>
                <a:srgbClr val="FFFF99"/>
              </a:solidFill>
              <a:latin typeface="Haettenschweiler" pitchFamily="34" charset="0"/>
            </a:endParaRPr>
          </a:p>
        </p:txBody>
      </p:sp>
      <p:sp>
        <p:nvSpPr>
          <p:cNvPr id="1086" name="Line 6"/>
          <p:cNvSpPr>
            <a:spLocks noChangeShapeType="1"/>
          </p:cNvSpPr>
          <p:nvPr/>
        </p:nvSpPr>
        <p:spPr bwMode="auto">
          <a:xfrm flipV="1">
            <a:off x="3048000" y="3581400"/>
            <a:ext cx="381000" cy="685800"/>
          </a:xfrm>
          <a:prstGeom prst="line">
            <a:avLst/>
          </a:prstGeom>
          <a:noFill/>
          <a:ln w="9525">
            <a:noFill/>
            <a:round/>
            <a:headEnd/>
            <a:tailEnd/>
          </a:ln>
        </p:spPr>
        <p:txBody>
          <a:bodyPr wrap="none" anchor="ctr"/>
          <a:lstStyle/>
          <a:p>
            <a:endParaRPr lang="uk-UA"/>
          </a:p>
        </p:txBody>
      </p:sp>
      <p:grpSp>
        <p:nvGrpSpPr>
          <p:cNvPr id="158727" name="Group 7"/>
          <p:cNvGrpSpPr>
            <a:grpSpLocks/>
          </p:cNvGrpSpPr>
          <p:nvPr/>
        </p:nvGrpSpPr>
        <p:grpSpPr bwMode="auto">
          <a:xfrm>
            <a:off x="4192985" y="3464498"/>
            <a:ext cx="2728912" cy="1784350"/>
            <a:chOff x="518" y="2208"/>
            <a:chExt cx="1719" cy="1124"/>
          </a:xfrm>
        </p:grpSpPr>
        <p:sp>
          <p:nvSpPr>
            <p:cNvPr id="158728" name="Text Box 8"/>
            <p:cNvSpPr txBox="1">
              <a:spLocks noChangeArrowheads="1"/>
            </p:cNvSpPr>
            <p:nvPr/>
          </p:nvSpPr>
          <p:spPr bwMode="auto">
            <a:xfrm>
              <a:off x="518" y="2762"/>
              <a:ext cx="1719" cy="570"/>
            </a:xfrm>
            <a:prstGeom prst="rect">
              <a:avLst/>
            </a:prstGeom>
            <a:noFill/>
            <a:ln>
              <a:noFill/>
            </a:ln>
            <a:effectLst/>
          </p:spPr>
          <p:txBody>
            <a:bodyPr wrap="none">
              <a:spAutoFit/>
            </a:bodyPr>
            <a:lstStyle/>
            <a:p>
              <a:pPr fontAlgn="auto">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Внутрішня</a:t>
              </a:r>
            </a:p>
            <a:p>
              <a:pPr fontAlgn="auto">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ціна на продукцію </a:t>
              </a:r>
              <a:r>
                <a:rPr lang="uk-UA" altLang="ru-RU" sz="2400" baseline="-25000" dirty="0">
                  <a:solidFill>
                    <a:srgbClr val="FFFF99"/>
                  </a:solidFill>
                  <a:latin typeface="Times New Roman" panose="02020603050405020304" pitchFamily="18" charset="0"/>
                  <a:cs typeface="+mn-cs"/>
                </a:rPr>
                <a:t>і</a:t>
              </a:r>
              <a:endParaRPr lang="en-GB" altLang="ru-RU" sz="2400" baseline="-25000" dirty="0">
                <a:solidFill>
                  <a:srgbClr val="FFFF99"/>
                </a:solidFill>
                <a:latin typeface="Times New Roman" panose="02020603050405020304" pitchFamily="18" charset="0"/>
                <a:cs typeface="+mn-cs"/>
              </a:endParaRPr>
            </a:p>
          </p:txBody>
        </p:sp>
        <p:sp>
          <p:nvSpPr>
            <p:cNvPr id="1104" name="Line 9"/>
            <p:cNvSpPr>
              <a:spLocks noChangeShapeType="1"/>
            </p:cNvSpPr>
            <p:nvPr/>
          </p:nvSpPr>
          <p:spPr bwMode="auto">
            <a:xfrm flipV="1">
              <a:off x="1008" y="2208"/>
              <a:ext cx="144" cy="480"/>
            </a:xfrm>
            <a:prstGeom prst="line">
              <a:avLst/>
            </a:prstGeom>
            <a:noFill/>
            <a:ln w="9525">
              <a:noFill/>
              <a:round/>
              <a:headEnd/>
              <a:tailEnd/>
            </a:ln>
          </p:spPr>
          <p:txBody>
            <a:bodyPr wrap="none" anchor="ctr"/>
            <a:lstStyle/>
            <a:p>
              <a:endParaRPr lang="uk-UA"/>
            </a:p>
          </p:txBody>
        </p:sp>
      </p:grpSp>
      <p:grpSp>
        <p:nvGrpSpPr>
          <p:cNvPr id="158730" name="Group 10"/>
          <p:cNvGrpSpPr>
            <a:grpSpLocks/>
          </p:cNvGrpSpPr>
          <p:nvPr/>
        </p:nvGrpSpPr>
        <p:grpSpPr bwMode="auto">
          <a:xfrm>
            <a:off x="9231313" y="4508499"/>
            <a:ext cx="2847976" cy="1635125"/>
            <a:chOff x="4272" y="2208"/>
            <a:chExt cx="1794" cy="1030"/>
          </a:xfrm>
        </p:grpSpPr>
        <p:sp>
          <p:nvSpPr>
            <p:cNvPr id="158731" name="Text Box 11"/>
            <p:cNvSpPr txBox="1">
              <a:spLocks noChangeArrowheads="1"/>
            </p:cNvSpPr>
            <p:nvPr/>
          </p:nvSpPr>
          <p:spPr bwMode="auto">
            <a:xfrm>
              <a:off x="4725" y="2668"/>
              <a:ext cx="1341" cy="570"/>
            </a:xfrm>
            <a:prstGeom prst="rect">
              <a:avLst/>
            </a:prstGeom>
            <a:noFill/>
            <a:ln>
              <a:noFill/>
            </a:ln>
            <a:effectLst/>
          </p:spPr>
          <p:txBody>
            <a:bodyPr wrap="none">
              <a:spAutoFit/>
            </a:bodyPr>
            <a:lstStyle/>
            <a:p>
              <a:pPr fontAlgn="auto">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Податки </a:t>
              </a:r>
            </a:p>
            <a:p>
              <a:pPr fontAlgn="auto">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на продукцію і</a:t>
              </a:r>
              <a:endParaRPr lang="en-GB" altLang="ru-RU" sz="2400" dirty="0">
                <a:ln w="0"/>
                <a:effectLst>
                  <a:outerShdw blurRad="38100" dist="19050" dir="2700000" algn="tl" rotWithShape="0">
                    <a:schemeClr val="dk1">
                      <a:alpha val="40000"/>
                    </a:schemeClr>
                  </a:outerShdw>
                </a:effectLst>
                <a:latin typeface="Times New Roman" panose="02020603050405020304" pitchFamily="18" charset="0"/>
                <a:cs typeface="+mn-cs"/>
              </a:endParaRPr>
            </a:p>
          </p:txBody>
        </p:sp>
        <p:sp>
          <p:nvSpPr>
            <p:cNvPr id="1102" name="Line 12"/>
            <p:cNvSpPr>
              <a:spLocks noChangeShapeType="1"/>
            </p:cNvSpPr>
            <p:nvPr/>
          </p:nvSpPr>
          <p:spPr bwMode="auto">
            <a:xfrm flipH="1" flipV="1">
              <a:off x="4272" y="2208"/>
              <a:ext cx="154" cy="485"/>
            </a:xfrm>
            <a:prstGeom prst="line">
              <a:avLst/>
            </a:prstGeom>
            <a:noFill/>
            <a:ln w="9525">
              <a:noFill/>
              <a:round/>
              <a:headEnd/>
              <a:tailEnd/>
            </a:ln>
          </p:spPr>
          <p:txBody>
            <a:bodyPr wrap="none" anchor="ctr"/>
            <a:lstStyle/>
            <a:p>
              <a:endParaRPr lang="uk-UA"/>
            </a:p>
          </p:txBody>
        </p:sp>
      </p:grpSp>
      <p:grpSp>
        <p:nvGrpSpPr>
          <p:cNvPr id="158733" name="Group 13"/>
          <p:cNvGrpSpPr>
            <a:grpSpLocks/>
          </p:cNvGrpSpPr>
          <p:nvPr/>
        </p:nvGrpSpPr>
        <p:grpSpPr bwMode="auto">
          <a:xfrm>
            <a:off x="7470775" y="3733801"/>
            <a:ext cx="2100262" cy="1774826"/>
            <a:chOff x="3272" y="2256"/>
            <a:chExt cx="1323" cy="1118"/>
          </a:xfrm>
        </p:grpSpPr>
        <p:sp>
          <p:nvSpPr>
            <p:cNvPr id="158734" name="Text Box 14"/>
            <p:cNvSpPr txBox="1">
              <a:spLocks noChangeArrowheads="1"/>
            </p:cNvSpPr>
            <p:nvPr/>
          </p:nvSpPr>
          <p:spPr bwMode="auto">
            <a:xfrm>
              <a:off x="3272" y="2804"/>
              <a:ext cx="1323" cy="570"/>
            </a:xfrm>
            <a:prstGeom prst="rect">
              <a:avLst/>
            </a:prstGeom>
            <a:noFill/>
            <a:ln>
              <a:noFill/>
            </a:ln>
            <a:effectLst/>
          </p:spPr>
          <p:txBody>
            <a:bodyPr wrap="none">
              <a:spAutoFit/>
            </a:bodyPr>
            <a:lstStyle/>
            <a:p>
              <a:pPr fontAlgn="auto">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Субсидії </a:t>
              </a:r>
            </a:p>
            <a:p>
              <a:pPr fontAlgn="auto">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на продукцію </a:t>
              </a:r>
              <a:r>
                <a:rPr lang="uk-UA" altLang="ru-RU" sz="2400" baseline="-25000" dirty="0">
                  <a:ln w="0"/>
                  <a:effectLst>
                    <a:outerShdw blurRad="38100" dist="19050" dir="2700000" algn="tl" rotWithShape="0">
                      <a:schemeClr val="dk1">
                        <a:alpha val="40000"/>
                      </a:schemeClr>
                    </a:outerShdw>
                  </a:effectLst>
                  <a:latin typeface="Times New Roman" panose="02020603050405020304" pitchFamily="18" charset="0"/>
                  <a:cs typeface="+mn-cs"/>
                </a:rPr>
                <a:t>і</a:t>
              </a:r>
              <a:endParaRPr lang="en-GB" altLang="ru-RU" sz="2400" baseline="-25000" dirty="0">
                <a:ln w="0"/>
                <a:effectLst>
                  <a:outerShdw blurRad="38100" dist="19050" dir="2700000" algn="tl" rotWithShape="0">
                    <a:schemeClr val="dk1">
                      <a:alpha val="40000"/>
                    </a:schemeClr>
                  </a:outerShdw>
                </a:effectLst>
                <a:latin typeface="Times New Roman" panose="02020603050405020304" pitchFamily="18" charset="0"/>
                <a:cs typeface="+mn-cs"/>
              </a:endParaRPr>
            </a:p>
          </p:txBody>
        </p:sp>
        <p:sp>
          <p:nvSpPr>
            <p:cNvPr id="1100" name="Line 15"/>
            <p:cNvSpPr>
              <a:spLocks noChangeShapeType="1"/>
            </p:cNvSpPr>
            <p:nvPr/>
          </p:nvSpPr>
          <p:spPr bwMode="auto">
            <a:xfrm flipV="1">
              <a:off x="3360" y="2256"/>
              <a:ext cx="0" cy="432"/>
            </a:xfrm>
            <a:prstGeom prst="line">
              <a:avLst/>
            </a:prstGeom>
            <a:noFill/>
            <a:ln w="9525">
              <a:noFill/>
              <a:round/>
              <a:headEnd/>
              <a:tailEnd/>
            </a:ln>
          </p:spPr>
          <p:txBody>
            <a:bodyPr wrap="none" anchor="ctr"/>
            <a:lstStyle/>
            <a:p>
              <a:endParaRPr lang="uk-UA"/>
            </a:p>
          </p:txBody>
        </p:sp>
      </p:grpSp>
      <p:grpSp>
        <p:nvGrpSpPr>
          <p:cNvPr id="158736" name="Group 16"/>
          <p:cNvGrpSpPr>
            <a:grpSpLocks/>
          </p:cNvGrpSpPr>
          <p:nvPr/>
        </p:nvGrpSpPr>
        <p:grpSpPr bwMode="auto">
          <a:xfrm>
            <a:off x="4932363" y="4636294"/>
            <a:ext cx="3381375" cy="1998663"/>
            <a:chOff x="-189" y="2208"/>
            <a:chExt cx="2130" cy="977"/>
          </a:xfrm>
        </p:grpSpPr>
        <p:sp>
          <p:nvSpPr>
            <p:cNvPr id="158737" name="Text Box 17"/>
            <p:cNvSpPr txBox="1">
              <a:spLocks noChangeArrowheads="1"/>
            </p:cNvSpPr>
            <p:nvPr/>
          </p:nvSpPr>
          <p:spPr bwMode="auto">
            <a:xfrm>
              <a:off x="-189" y="2891"/>
              <a:ext cx="2130" cy="294"/>
            </a:xfrm>
            <a:prstGeom prst="rect">
              <a:avLst/>
            </a:prstGeom>
            <a:noFill/>
            <a:ln>
              <a:noFill/>
            </a:ln>
            <a:effectLst/>
          </p:spPr>
          <p:txBody>
            <a:bodyPr>
              <a:spAutoFit/>
            </a:bodyPr>
            <a:lstStyle/>
            <a:p>
              <a:pPr fontAlgn="auto">
                <a:lnSpc>
                  <a:spcPct val="30000"/>
                </a:lnSpc>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Довідкова (світова) ціна </a:t>
              </a:r>
            </a:p>
            <a:p>
              <a:pPr fontAlgn="auto">
                <a:lnSpc>
                  <a:spcPct val="30000"/>
                </a:lnSpc>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на продукцію </a:t>
              </a:r>
              <a:r>
                <a:rPr lang="uk-UA" altLang="ru-RU" sz="2400" baseline="-25000" dirty="0">
                  <a:ln w="0"/>
                  <a:effectLst>
                    <a:outerShdw blurRad="38100" dist="19050" dir="2700000" algn="tl" rotWithShape="0">
                      <a:schemeClr val="dk1">
                        <a:alpha val="40000"/>
                      </a:schemeClr>
                    </a:outerShdw>
                  </a:effectLst>
                  <a:latin typeface="Times New Roman" panose="02020603050405020304" pitchFamily="18" charset="0"/>
                  <a:cs typeface="+mn-cs"/>
                </a:rPr>
                <a:t>i</a:t>
              </a:r>
              <a:r>
                <a:rPr lang="ru-RU" altLang="ru-RU" sz="4800" dirty="0">
                  <a:ln w="0"/>
                  <a:effectLst>
                    <a:outerShdw blurRad="38100" dist="19050" dir="2700000" algn="tl" rotWithShape="0">
                      <a:schemeClr val="dk1">
                        <a:alpha val="40000"/>
                      </a:schemeClr>
                    </a:outerShdw>
                  </a:effectLst>
                  <a:latin typeface="Haettenschweiler" panose="020B0706040902060204" pitchFamily="34" charset="0"/>
                  <a:cs typeface="+mn-cs"/>
                </a:rPr>
                <a:t> </a:t>
              </a:r>
              <a:endParaRPr lang="en-GB" altLang="ru-RU" sz="4800" dirty="0">
                <a:ln w="0"/>
                <a:effectLst>
                  <a:outerShdw blurRad="38100" dist="19050" dir="2700000" algn="tl" rotWithShape="0">
                    <a:schemeClr val="dk1">
                      <a:alpha val="40000"/>
                    </a:schemeClr>
                  </a:outerShdw>
                </a:effectLst>
                <a:latin typeface="Haettenschweiler" panose="020B0706040902060204" pitchFamily="34" charset="0"/>
                <a:cs typeface="+mn-cs"/>
              </a:endParaRPr>
            </a:p>
          </p:txBody>
        </p:sp>
        <p:sp>
          <p:nvSpPr>
            <p:cNvPr id="1098" name="Line 18"/>
            <p:cNvSpPr>
              <a:spLocks noChangeShapeType="1"/>
            </p:cNvSpPr>
            <p:nvPr/>
          </p:nvSpPr>
          <p:spPr bwMode="auto">
            <a:xfrm flipV="1">
              <a:off x="1008" y="2208"/>
              <a:ext cx="144" cy="480"/>
            </a:xfrm>
            <a:prstGeom prst="line">
              <a:avLst/>
            </a:prstGeom>
            <a:noFill/>
            <a:ln w="9525">
              <a:noFill/>
              <a:round/>
              <a:headEnd/>
              <a:tailEnd/>
            </a:ln>
          </p:spPr>
          <p:txBody>
            <a:bodyPr wrap="none" anchor="ctr"/>
            <a:lstStyle/>
            <a:p>
              <a:endParaRPr lang="uk-UA"/>
            </a:p>
          </p:txBody>
        </p:sp>
      </p:grpSp>
      <p:sp>
        <p:nvSpPr>
          <p:cNvPr id="158739" name="Line 19"/>
          <p:cNvSpPr>
            <a:spLocks noChangeShapeType="1"/>
          </p:cNvSpPr>
          <p:nvPr/>
        </p:nvSpPr>
        <p:spPr bwMode="auto">
          <a:xfrm flipV="1">
            <a:off x="5103813" y="3035300"/>
            <a:ext cx="1728788" cy="1366837"/>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p>
        </p:txBody>
      </p:sp>
      <p:sp>
        <p:nvSpPr>
          <p:cNvPr id="158740" name="Line 20"/>
          <p:cNvSpPr>
            <a:spLocks noChangeShapeType="1"/>
          </p:cNvSpPr>
          <p:nvPr/>
        </p:nvSpPr>
        <p:spPr bwMode="auto">
          <a:xfrm flipV="1">
            <a:off x="6201569" y="2895600"/>
            <a:ext cx="2112169" cy="2869628"/>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p>
        </p:txBody>
      </p:sp>
      <p:sp>
        <p:nvSpPr>
          <p:cNvPr id="1093" name="Line 21"/>
          <p:cNvSpPr>
            <a:spLocks noChangeShapeType="1"/>
          </p:cNvSpPr>
          <p:nvPr/>
        </p:nvSpPr>
        <p:spPr bwMode="auto">
          <a:xfrm flipV="1">
            <a:off x="7391400" y="3357563"/>
            <a:ext cx="504825" cy="1150937"/>
          </a:xfrm>
          <a:prstGeom prst="line">
            <a:avLst/>
          </a:prstGeom>
          <a:noFill/>
          <a:ln w="9525">
            <a:noFill/>
            <a:round/>
            <a:headEnd/>
            <a:tailEnd/>
          </a:ln>
        </p:spPr>
        <p:txBody>
          <a:bodyPr/>
          <a:lstStyle/>
          <a:p>
            <a:endParaRPr lang="uk-UA"/>
          </a:p>
        </p:txBody>
      </p:sp>
      <p:sp>
        <p:nvSpPr>
          <p:cNvPr id="158742" name="Line 22"/>
          <p:cNvSpPr>
            <a:spLocks noChangeShapeType="1"/>
          </p:cNvSpPr>
          <p:nvPr/>
        </p:nvSpPr>
        <p:spPr bwMode="auto">
          <a:xfrm flipV="1">
            <a:off x="8553450" y="2924968"/>
            <a:ext cx="1446213" cy="1789908"/>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p>
        </p:txBody>
      </p:sp>
      <p:sp>
        <p:nvSpPr>
          <p:cNvPr id="158743" name="Line 23"/>
          <p:cNvSpPr>
            <a:spLocks noChangeShapeType="1"/>
          </p:cNvSpPr>
          <p:nvPr/>
        </p:nvSpPr>
        <p:spPr bwMode="auto">
          <a:xfrm flipH="1" flipV="1">
            <a:off x="11083926" y="2924968"/>
            <a:ext cx="0" cy="1970881"/>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ln w="0"/>
              <a:effectLst>
                <a:outerShdw blurRad="38100" dist="19050" dir="2700000" algn="tl" rotWithShape="0">
                  <a:schemeClr val="dk1">
                    <a:alpha val="40000"/>
                  </a:schemeClr>
                </a:outerShdw>
              </a:effectLst>
            </a:endParaRPr>
          </a:p>
        </p:txBody>
      </p:sp>
      <p:pic>
        <p:nvPicPr>
          <p:cNvPr id="1096" name="Picture 15" descr="logo - EF"/>
          <p:cNvPicPr>
            <a:picLocks noChangeAspect="1" noChangeArrowheads="1"/>
          </p:cNvPicPr>
          <p:nvPr/>
        </p:nvPicPr>
        <p:blipFill>
          <a:blip r:embed="rId5"/>
          <a:srcRect/>
          <a:stretch>
            <a:fillRect/>
          </a:stretch>
        </p:blipFill>
        <p:spPr bwMode="auto">
          <a:xfrm>
            <a:off x="0" y="0"/>
            <a:ext cx="962025" cy="981075"/>
          </a:xfrm>
          <a:prstGeom prst="rect">
            <a:avLst/>
          </a:prstGeom>
          <a:noFill/>
          <a:ln w="9525">
            <a:noFill/>
            <a:miter lim="800000"/>
            <a:headEnd/>
            <a:tailEnd/>
          </a:ln>
        </p:spPr>
      </p:pic>
      <p:sp>
        <p:nvSpPr>
          <p:cNvPr id="2" name="Прямоугольник 1"/>
          <p:cNvSpPr/>
          <p:nvPr/>
        </p:nvSpPr>
        <p:spPr>
          <a:xfrm>
            <a:off x="69060" y="1668936"/>
            <a:ext cx="4028675" cy="4493538"/>
          </a:xfrm>
          <a:prstGeom prst="rect">
            <a:avLst/>
          </a:prstGeom>
        </p:spPr>
        <p:txBody>
          <a:bodyPr wrap="square">
            <a:spAutoFit/>
          </a:bodyPr>
          <a:lstStyle/>
          <a:p>
            <a:r>
              <a:rPr lang="en-US" sz="2200" dirty="0">
                <a:latin typeface="Arial" panose="020B0604020202020204" pitchFamily="34" charset="0"/>
                <a:ea typeface="Times New Roman" panose="02020603050405020304" pitchFamily="18" charset="0"/>
                <a:cs typeface="Arial" panose="020B0604020202020204" pitchFamily="34" charset="0"/>
              </a:rPr>
              <a:t>PSE - </a:t>
            </a:r>
            <a:r>
              <a:rPr lang="uk-UA" sz="2200" dirty="0">
                <a:latin typeface="Arial" panose="020B0604020202020204" pitchFamily="34" charset="0"/>
                <a:ea typeface="Times New Roman" panose="02020603050405020304" pitchFamily="18" charset="0"/>
                <a:cs typeface="Arial" panose="020B0604020202020204" pitchFamily="34" charset="0"/>
              </a:rPr>
              <a:t>річна грошова вартість валового перерозподілу ресурсів від споживачів та платників податків на підтримку с.-г. товаровиробників внаслідок здійснення державної політики, незалежно від її сутності, цілей та впливу на обсяги виробництва чи прибутки сільськогосподарських підприємств</a:t>
            </a:r>
            <a:endParaRPr lang="ru-RU" sz="22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87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87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587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5873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58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371475" y="188913"/>
            <a:ext cx="11649075" cy="936625"/>
          </a:xfrm>
        </p:spPr>
        <p:txBody>
          <a:bodyPr rtlCol="0">
            <a:normAutofit fontScale="90000"/>
          </a:bodyPr>
          <a:lstStyle/>
          <a:p>
            <a:pPr algn="ctr" fontAlgn="auto">
              <a:spcAft>
                <a:spcPts val="0"/>
              </a:spcAft>
              <a:defRPr/>
            </a:pPr>
            <a:r>
              <a:rPr lang="uk-UA" altLang="ru-RU" sz="4000" b="1" dirty="0">
                <a:solidFill>
                  <a:srgbClr val="0033CC"/>
                </a:solidFill>
                <a:latin typeface="Arial" panose="020B0604020202020204" pitchFamily="34" charset="0"/>
                <a:cs typeface="Arial" panose="020B0604020202020204" pitchFamily="34" charset="0"/>
              </a:rPr>
              <a:t>Відносний показник PSE - „Оцінка підтримки виробника”</a:t>
            </a:r>
            <a:endParaRPr lang="en-GB" altLang="ru-RU" sz="4000" b="1" dirty="0">
              <a:solidFill>
                <a:srgbClr val="0033CC"/>
              </a:solidFill>
              <a:latin typeface="Arial" panose="020B0604020202020204" pitchFamily="34" charset="0"/>
              <a:cs typeface="Arial" panose="020B0604020202020204" pitchFamily="34" charset="0"/>
            </a:endParaRPr>
          </a:p>
        </p:txBody>
      </p:sp>
      <p:sp>
        <p:nvSpPr>
          <p:cNvPr id="2107" name="Rectangle 3"/>
          <p:cNvSpPr>
            <a:spLocks noGrp="1" noChangeArrowheads="1"/>
          </p:cNvSpPr>
          <p:nvPr>
            <p:ph type="body" idx="1"/>
          </p:nvPr>
        </p:nvSpPr>
        <p:spPr>
          <a:xfrm>
            <a:off x="2362200" y="1524000"/>
            <a:ext cx="7772400" cy="1371600"/>
          </a:xfrm>
        </p:spPr>
        <p:txBody>
          <a:bodyPr/>
          <a:lstStyle/>
          <a:p>
            <a:pPr>
              <a:buFont typeface="Wingdings" pitchFamily="2" charset="2"/>
              <a:buNone/>
            </a:pPr>
            <a:r>
              <a:rPr lang="en-GB" altLang="ru-RU"/>
              <a:t> 	</a:t>
            </a:r>
            <a:endParaRPr lang="en-GB" altLang="ru-RU">
              <a:sym typeface="Symbol" pitchFamily="18" charset="2"/>
            </a:endParaRPr>
          </a:p>
        </p:txBody>
      </p:sp>
      <p:graphicFrame>
        <p:nvGraphicFramePr>
          <p:cNvPr id="162820" name="Object 57"/>
          <p:cNvGraphicFramePr>
            <a:graphicFrameLocks/>
          </p:cNvGraphicFramePr>
          <p:nvPr>
            <p:extLst>
              <p:ext uri="{D42A27DB-BD31-4B8C-83A1-F6EECF244321}">
                <p14:modId xmlns:p14="http://schemas.microsoft.com/office/powerpoint/2010/main" val="2895634681"/>
              </p:ext>
            </p:extLst>
          </p:nvPr>
        </p:nvGraphicFramePr>
        <p:xfrm>
          <a:off x="3876675" y="1700213"/>
          <a:ext cx="6621462" cy="3024187"/>
        </p:xfrm>
        <a:graphic>
          <a:graphicData uri="http://schemas.openxmlformats.org/presentationml/2006/ole">
            <mc:AlternateContent xmlns:mc="http://schemas.openxmlformats.org/markup-compatibility/2006">
              <mc:Choice xmlns:v="urn:schemas-microsoft-com:vml" Requires="v">
                <p:oleObj name="Формула" r:id="rId3" imgW="2124055" imgH="981180" progId="Equation.3">
                  <p:embed/>
                </p:oleObj>
              </mc:Choice>
              <mc:Fallback>
                <p:oleObj name="Формула" r:id="rId3" imgW="2124055" imgH="981180" progId="Equation.3">
                  <p:embed/>
                  <p:pic>
                    <p:nvPicPr>
                      <p:cNvPr id="0" name="Picture 5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675" y="1700213"/>
                        <a:ext cx="6621462" cy="3024187"/>
                      </a:xfrm>
                      <a:prstGeom prst="rect">
                        <a:avLst/>
                      </a:prstGeom>
                      <a:solidFill>
                        <a:srgbClr val="C0C0C0"/>
                      </a:solidFill>
                      <a:ln>
                        <a:noFill/>
                      </a:ln>
                    </p:spPr>
                  </p:pic>
                </p:oleObj>
              </mc:Fallback>
            </mc:AlternateContent>
          </a:graphicData>
        </a:graphic>
      </p:graphicFrame>
      <p:sp>
        <p:nvSpPr>
          <p:cNvPr id="2108" name="Text Box 5"/>
          <p:cNvSpPr txBox="1">
            <a:spLocks noChangeArrowheads="1"/>
          </p:cNvSpPr>
          <p:nvPr/>
        </p:nvSpPr>
        <p:spPr bwMode="auto">
          <a:xfrm>
            <a:off x="2574925" y="4376738"/>
            <a:ext cx="323850" cy="519112"/>
          </a:xfrm>
          <a:prstGeom prst="rect">
            <a:avLst/>
          </a:prstGeom>
          <a:noFill/>
          <a:ln w="9525">
            <a:noFill/>
            <a:miter lim="800000"/>
            <a:headEnd/>
            <a:tailEnd/>
          </a:ln>
        </p:spPr>
        <p:txBody>
          <a:bodyPr wrap="none">
            <a:spAutoFit/>
          </a:bodyPr>
          <a:lstStyle/>
          <a:p>
            <a:pPr>
              <a:spcBef>
                <a:spcPct val="20000"/>
              </a:spcBef>
              <a:buFontTx/>
              <a:buChar char="–"/>
            </a:pPr>
            <a:endParaRPr lang="de-DE" altLang="ru-RU" sz="2800">
              <a:solidFill>
                <a:srgbClr val="FFFF99"/>
              </a:solidFill>
              <a:latin typeface="Haettenschweiler" pitchFamily="34" charset="0"/>
            </a:endParaRPr>
          </a:p>
        </p:txBody>
      </p:sp>
      <p:sp>
        <p:nvSpPr>
          <p:cNvPr id="2109" name="Line 6"/>
          <p:cNvSpPr>
            <a:spLocks noChangeShapeType="1"/>
          </p:cNvSpPr>
          <p:nvPr/>
        </p:nvSpPr>
        <p:spPr bwMode="auto">
          <a:xfrm flipV="1">
            <a:off x="3048000" y="3581400"/>
            <a:ext cx="381000" cy="685800"/>
          </a:xfrm>
          <a:prstGeom prst="line">
            <a:avLst/>
          </a:prstGeom>
          <a:noFill/>
          <a:ln w="9525">
            <a:noFill/>
            <a:round/>
            <a:headEnd/>
            <a:tailEnd/>
          </a:ln>
        </p:spPr>
        <p:txBody>
          <a:bodyPr wrap="none" anchor="ctr"/>
          <a:lstStyle/>
          <a:p>
            <a:endParaRPr lang="uk-UA"/>
          </a:p>
        </p:txBody>
      </p:sp>
      <p:grpSp>
        <p:nvGrpSpPr>
          <p:cNvPr id="162823" name="Group 7"/>
          <p:cNvGrpSpPr>
            <a:grpSpLocks/>
          </p:cNvGrpSpPr>
          <p:nvPr/>
        </p:nvGrpSpPr>
        <p:grpSpPr bwMode="auto">
          <a:xfrm>
            <a:off x="4413250" y="4406900"/>
            <a:ext cx="4451350" cy="1784350"/>
            <a:chOff x="518" y="2208"/>
            <a:chExt cx="2804" cy="1124"/>
          </a:xfrm>
        </p:grpSpPr>
        <p:sp>
          <p:nvSpPr>
            <p:cNvPr id="2114" name="Text Box 8"/>
            <p:cNvSpPr txBox="1">
              <a:spLocks noChangeArrowheads="1"/>
            </p:cNvSpPr>
            <p:nvPr/>
          </p:nvSpPr>
          <p:spPr bwMode="auto">
            <a:xfrm>
              <a:off x="518" y="2762"/>
              <a:ext cx="2804" cy="570"/>
            </a:xfrm>
            <a:prstGeom prst="rect">
              <a:avLst/>
            </a:prstGeom>
            <a:noFill/>
            <a:ln w="9525">
              <a:noFill/>
              <a:miter lim="800000"/>
              <a:headEnd/>
              <a:tailEnd/>
            </a:ln>
          </p:spPr>
          <p:txBody>
            <a:bodyPr wrap="none">
              <a:spAutoFit/>
            </a:bodyPr>
            <a:lstStyle/>
            <a:p>
              <a:pPr>
                <a:spcBef>
                  <a:spcPct val="20000"/>
                </a:spcBef>
              </a:pPr>
              <a:r>
                <a:rPr lang="uk-UA" altLang="ru-RU" sz="2400" dirty="0">
                  <a:latin typeface="Arial" panose="020B0604020202020204" pitchFamily="34" charset="0"/>
                  <a:cs typeface="Arial" panose="020B0604020202020204" pitchFamily="34" charset="0"/>
                </a:rPr>
                <a:t>Вартість виробленої</a:t>
              </a:r>
            </a:p>
            <a:p>
              <a:pPr>
                <a:spcBef>
                  <a:spcPct val="20000"/>
                </a:spcBef>
              </a:pPr>
              <a:r>
                <a:rPr lang="uk-UA" altLang="ru-RU" sz="2400" dirty="0">
                  <a:latin typeface="Arial" panose="020B0604020202020204" pitchFamily="34" charset="0"/>
                  <a:cs typeface="Arial" panose="020B0604020202020204" pitchFamily="34" charset="0"/>
                </a:rPr>
                <a:t>продукції </a:t>
              </a:r>
              <a:r>
                <a:rPr lang="uk-UA" altLang="ru-RU" sz="2400" baseline="-25000" dirty="0">
                  <a:latin typeface="Arial" panose="020B0604020202020204" pitchFamily="34" charset="0"/>
                  <a:cs typeface="Arial" panose="020B0604020202020204" pitchFamily="34" charset="0"/>
                </a:rPr>
                <a:t>і </a:t>
              </a:r>
              <a:r>
                <a:rPr lang="uk-UA" altLang="ru-RU" sz="2400" dirty="0">
                  <a:latin typeface="Arial" panose="020B0604020202020204" pitchFamily="34" charset="0"/>
                  <a:cs typeface="Arial" panose="020B0604020202020204" pitchFamily="34" charset="0"/>
                </a:rPr>
                <a:t>(у цінах виробника)</a:t>
              </a:r>
              <a:endParaRPr lang="en-GB" altLang="ru-RU" sz="2400" dirty="0">
                <a:latin typeface="Arial" panose="020B0604020202020204" pitchFamily="34" charset="0"/>
                <a:cs typeface="Arial" panose="020B0604020202020204" pitchFamily="34" charset="0"/>
              </a:endParaRPr>
            </a:p>
          </p:txBody>
        </p:sp>
        <p:sp>
          <p:nvSpPr>
            <p:cNvPr id="2115" name="Line 9"/>
            <p:cNvSpPr>
              <a:spLocks noChangeShapeType="1"/>
            </p:cNvSpPr>
            <p:nvPr/>
          </p:nvSpPr>
          <p:spPr bwMode="auto">
            <a:xfrm flipV="1">
              <a:off x="1008" y="2208"/>
              <a:ext cx="144" cy="480"/>
            </a:xfrm>
            <a:prstGeom prst="line">
              <a:avLst/>
            </a:prstGeom>
            <a:noFill/>
            <a:ln w="9525">
              <a:noFill/>
              <a:round/>
              <a:headEnd/>
              <a:tailEnd/>
            </a:ln>
          </p:spPr>
          <p:txBody>
            <a:bodyPr wrap="none" anchor="ctr"/>
            <a:lstStyle/>
            <a:p>
              <a:endParaRPr lang="uk-UA"/>
            </a:p>
          </p:txBody>
        </p:sp>
      </p:grpSp>
      <p:sp>
        <p:nvSpPr>
          <p:cNvPr id="162826" name="Line 10"/>
          <p:cNvSpPr>
            <a:spLocks noChangeShapeType="1"/>
          </p:cNvSpPr>
          <p:nvPr/>
        </p:nvSpPr>
        <p:spPr bwMode="auto">
          <a:xfrm flipV="1">
            <a:off x="5476876" y="3294062"/>
            <a:ext cx="800100" cy="1601788"/>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p>
        </p:txBody>
      </p:sp>
      <p:sp>
        <p:nvSpPr>
          <p:cNvPr id="2112" name="Line 11"/>
          <p:cNvSpPr>
            <a:spLocks noChangeShapeType="1"/>
          </p:cNvSpPr>
          <p:nvPr/>
        </p:nvSpPr>
        <p:spPr bwMode="auto">
          <a:xfrm flipV="1">
            <a:off x="7391400" y="3357563"/>
            <a:ext cx="504825" cy="1150937"/>
          </a:xfrm>
          <a:prstGeom prst="line">
            <a:avLst/>
          </a:prstGeom>
          <a:noFill/>
          <a:ln w="9525">
            <a:noFill/>
            <a:round/>
            <a:headEnd/>
            <a:tailEnd/>
          </a:ln>
        </p:spPr>
        <p:txBody>
          <a:bodyPr/>
          <a:lstStyle/>
          <a:p>
            <a:endParaRPr lang="uk-UA"/>
          </a:p>
        </p:txBody>
      </p:sp>
      <p:pic>
        <p:nvPicPr>
          <p:cNvPr id="2113" name="Picture 15" descr="logo - EF"/>
          <p:cNvPicPr>
            <a:picLocks noChangeAspect="1" noChangeArrowheads="1"/>
          </p:cNvPicPr>
          <p:nvPr/>
        </p:nvPicPr>
        <p:blipFill>
          <a:blip r:embed="rId5"/>
          <a:srcRect/>
          <a:stretch>
            <a:fillRect/>
          </a:stretch>
        </p:blipFill>
        <p:spPr bwMode="auto">
          <a:xfrm>
            <a:off x="0" y="0"/>
            <a:ext cx="962025" cy="981075"/>
          </a:xfrm>
          <a:prstGeom prst="rect">
            <a:avLst/>
          </a:prstGeom>
          <a:noFill/>
          <a:ln w="9525">
            <a:noFill/>
            <a:miter lim="800000"/>
            <a:headEnd/>
            <a:tailEnd/>
          </a:ln>
        </p:spPr>
      </p:pic>
      <p:sp>
        <p:nvSpPr>
          <p:cNvPr id="2" name="Прямоугольник 1"/>
          <p:cNvSpPr/>
          <p:nvPr/>
        </p:nvSpPr>
        <p:spPr>
          <a:xfrm>
            <a:off x="255588" y="1700213"/>
            <a:ext cx="3563936" cy="3323987"/>
          </a:xfrm>
          <a:prstGeom prst="rect">
            <a:avLst/>
          </a:prstGeom>
        </p:spPr>
        <p:txBody>
          <a:bodyPr wrap="square">
            <a:spAutoFit/>
          </a:bodyPr>
          <a:lstStyle/>
          <a:p>
            <a:r>
              <a:rPr lang="en-US" sz="3000" dirty="0">
                <a:latin typeface="Arial" panose="020B0604020202020204" pitchFamily="34" charset="0"/>
                <a:ea typeface="Times New Roman" panose="02020603050405020304" pitchFamily="18" charset="0"/>
                <a:cs typeface="Arial" panose="020B0604020202020204" pitchFamily="34" charset="0"/>
              </a:rPr>
              <a:t>PSE% - </a:t>
            </a:r>
            <a:r>
              <a:rPr lang="uk-UA" sz="3000" dirty="0">
                <a:latin typeface="Arial" panose="020B0604020202020204" pitchFamily="34" charset="0"/>
                <a:ea typeface="Times New Roman" panose="02020603050405020304" pitchFamily="18" charset="0"/>
                <a:cs typeface="Arial" panose="020B0604020202020204" pitchFamily="34" charset="0"/>
              </a:rPr>
              <a:t>визначає частку трансфертів с.-г. товаровиробникам у загальному обсязі грошових надходжень</a:t>
            </a:r>
            <a:endParaRPr lang="ru-RU" sz="3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28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28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3"/>
          <p:cNvGraphicFramePr>
            <a:graphicFrameLocks noGrp="1"/>
          </p:cNvGraphicFramePr>
          <p:nvPr>
            <p:extLst>
              <p:ext uri="{D42A27DB-BD31-4B8C-83A1-F6EECF244321}">
                <p14:modId xmlns:p14="http://schemas.microsoft.com/office/powerpoint/2010/main" val="1445480990"/>
              </p:ext>
            </p:extLst>
          </p:nvPr>
        </p:nvGraphicFramePr>
        <p:xfrm>
          <a:off x="466725" y="76200"/>
          <a:ext cx="11287125" cy="6543675"/>
        </p:xfrm>
        <a:graphic>
          <a:graphicData uri="http://schemas.openxmlformats.org/drawingml/2006/chart">
            <c:chart xmlns:c="http://schemas.openxmlformats.org/drawingml/2006/chart" xmlns:r="http://schemas.openxmlformats.org/officeDocument/2006/relationships" r:id="rId2"/>
          </a:graphicData>
        </a:graphic>
      </p:graphicFrame>
      <p:pic>
        <p:nvPicPr>
          <p:cNvPr id="56322" name="Picture 15" descr="logo - EF"/>
          <p:cNvPicPr>
            <a:picLocks noChangeAspect="1" noChangeArrowheads="1"/>
          </p:cNvPicPr>
          <p:nvPr/>
        </p:nvPicPr>
        <p:blipFill>
          <a:blip r:embed="rId3"/>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9" name="Заголовок 1"/>
          <p:cNvSpPr>
            <a:spLocks noGrp="1"/>
          </p:cNvSpPr>
          <p:nvPr>
            <p:ph type="title"/>
          </p:nvPr>
        </p:nvSpPr>
        <p:spPr>
          <a:xfrm>
            <a:off x="328613" y="212725"/>
            <a:ext cx="11534775" cy="796925"/>
          </a:xfrm>
        </p:spPr>
        <p:txBody>
          <a:bodyPr/>
          <a:lstStyle/>
          <a:p>
            <a:pPr algn="r"/>
            <a:r>
              <a:rPr lang="uk-UA" sz="3600" b="1">
                <a:solidFill>
                  <a:srgbClr val="0033CC"/>
                </a:solidFill>
                <a:latin typeface="Arial" charset="0"/>
                <a:cs typeface="Arial" charset="0"/>
              </a:rPr>
              <a:t>Показник CSE – „Оцінка підтримки споживача” </a:t>
            </a:r>
            <a:endParaRPr lang="ru-RU" sz="3600" b="1">
              <a:solidFill>
                <a:srgbClr val="0033CC"/>
              </a:solidFill>
              <a:latin typeface="Arial" charset="0"/>
              <a:cs typeface="Arial" charset="0"/>
            </a:endParaRPr>
          </a:p>
        </p:txBody>
      </p:sp>
      <p:graphicFrame>
        <p:nvGraphicFramePr>
          <p:cNvPr id="4" name="Object 32"/>
          <p:cNvGraphicFramePr>
            <a:graphicFrameLocks/>
          </p:cNvGraphicFramePr>
          <p:nvPr>
            <p:extLst>
              <p:ext uri="{D42A27DB-BD31-4B8C-83A1-F6EECF244321}">
                <p14:modId xmlns:p14="http://schemas.microsoft.com/office/powerpoint/2010/main" val="2832449925"/>
              </p:ext>
            </p:extLst>
          </p:nvPr>
        </p:nvGraphicFramePr>
        <p:xfrm>
          <a:off x="5286375" y="1611313"/>
          <a:ext cx="6648450" cy="2057400"/>
        </p:xfrm>
        <a:graphic>
          <a:graphicData uri="http://schemas.openxmlformats.org/presentationml/2006/ole">
            <mc:AlternateContent xmlns:mc="http://schemas.openxmlformats.org/markup-compatibility/2006">
              <mc:Choice xmlns:v="urn:schemas-microsoft-com:vml" Requires="v">
                <p:oleObj name="Уравнение" r:id="rId2" imgW="1358640" imgH="457200" progId="Equation.3">
                  <p:embed/>
                </p:oleObj>
              </mc:Choice>
              <mc:Fallback>
                <p:oleObj name="Уравнение" r:id="rId2" imgW="1358640" imgH="457200" progId="Equation.3">
                  <p:embed/>
                  <p:pic>
                    <p:nvPicPr>
                      <p:cNvPr id="0" name="Picture 3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5" y="1611313"/>
                        <a:ext cx="6648450" cy="2057400"/>
                      </a:xfrm>
                      <a:prstGeom prst="rect">
                        <a:avLst/>
                      </a:prstGeom>
                      <a:solidFill>
                        <a:srgbClr val="C0C0C0"/>
                      </a:solidFill>
                    </p:spPr>
                  </p:pic>
                </p:oleObj>
              </mc:Fallback>
            </mc:AlternateContent>
          </a:graphicData>
        </a:graphic>
      </p:graphicFrame>
      <p:sp>
        <p:nvSpPr>
          <p:cNvPr id="5" name="Text Box 8"/>
          <p:cNvSpPr txBox="1">
            <a:spLocks noChangeArrowheads="1"/>
          </p:cNvSpPr>
          <p:nvPr/>
        </p:nvSpPr>
        <p:spPr bwMode="auto">
          <a:xfrm>
            <a:off x="4856956" y="4281487"/>
            <a:ext cx="2728912" cy="904875"/>
          </a:xfrm>
          <a:prstGeom prst="rect">
            <a:avLst/>
          </a:prstGeom>
          <a:noFill/>
          <a:ln>
            <a:noFill/>
          </a:ln>
          <a:effectLst/>
        </p:spPr>
        <p:txBody>
          <a:bodyPr wrap="none">
            <a:spAutoFit/>
          </a:bodyPr>
          <a:lstStyle/>
          <a:p>
            <a:pPr fontAlgn="auto">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Внутрішня</a:t>
            </a:r>
          </a:p>
          <a:p>
            <a:pPr fontAlgn="auto">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ціна на продукцію </a:t>
            </a:r>
            <a:r>
              <a:rPr lang="uk-UA" altLang="ru-RU" sz="2400" baseline="-25000" dirty="0">
                <a:solidFill>
                  <a:srgbClr val="FFFF99"/>
                </a:solidFill>
                <a:latin typeface="Times New Roman" panose="02020603050405020304" pitchFamily="18" charset="0"/>
                <a:cs typeface="+mn-cs"/>
              </a:rPr>
              <a:t>і</a:t>
            </a:r>
            <a:endParaRPr lang="en-GB" altLang="ru-RU" sz="2400" baseline="-25000" dirty="0">
              <a:solidFill>
                <a:srgbClr val="FFFF99"/>
              </a:solidFill>
              <a:latin typeface="Times New Roman" panose="02020603050405020304" pitchFamily="18" charset="0"/>
              <a:cs typeface="+mn-cs"/>
            </a:endParaRPr>
          </a:p>
        </p:txBody>
      </p:sp>
      <p:sp>
        <p:nvSpPr>
          <p:cNvPr id="6" name="Text Box 17"/>
          <p:cNvSpPr txBox="1">
            <a:spLocks noChangeArrowheads="1"/>
          </p:cNvSpPr>
          <p:nvPr/>
        </p:nvSpPr>
        <p:spPr bwMode="auto">
          <a:xfrm>
            <a:off x="5384800" y="5857875"/>
            <a:ext cx="3381375" cy="601663"/>
          </a:xfrm>
          <a:prstGeom prst="rect">
            <a:avLst/>
          </a:prstGeom>
          <a:noFill/>
          <a:ln>
            <a:noFill/>
          </a:ln>
          <a:effectLst/>
        </p:spPr>
        <p:txBody>
          <a:bodyPr>
            <a:spAutoFit/>
          </a:bodyPr>
          <a:lstStyle/>
          <a:p>
            <a:pPr fontAlgn="auto">
              <a:lnSpc>
                <a:spcPct val="30000"/>
              </a:lnSpc>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Довідкова (світова) ціна </a:t>
            </a:r>
          </a:p>
          <a:p>
            <a:pPr fontAlgn="auto">
              <a:lnSpc>
                <a:spcPct val="30000"/>
              </a:lnSpc>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на продукцію </a:t>
            </a:r>
            <a:r>
              <a:rPr lang="uk-UA" altLang="ru-RU" sz="2400" baseline="-25000" dirty="0">
                <a:ln w="0"/>
                <a:effectLst>
                  <a:outerShdw blurRad="38100" dist="19050" dir="2700000" algn="tl" rotWithShape="0">
                    <a:schemeClr val="dk1">
                      <a:alpha val="40000"/>
                    </a:schemeClr>
                  </a:outerShdw>
                </a:effectLst>
                <a:latin typeface="Times New Roman" panose="02020603050405020304" pitchFamily="18" charset="0"/>
                <a:cs typeface="+mn-cs"/>
              </a:rPr>
              <a:t>i</a:t>
            </a:r>
            <a:r>
              <a:rPr lang="ru-RU" altLang="ru-RU" sz="4800" dirty="0">
                <a:ln w="0"/>
                <a:effectLst>
                  <a:outerShdw blurRad="38100" dist="19050" dir="2700000" algn="tl" rotWithShape="0">
                    <a:schemeClr val="dk1">
                      <a:alpha val="40000"/>
                    </a:schemeClr>
                  </a:outerShdw>
                </a:effectLst>
                <a:latin typeface="Haettenschweiler" panose="020B0706040902060204" pitchFamily="34" charset="0"/>
                <a:cs typeface="+mn-cs"/>
              </a:rPr>
              <a:t> </a:t>
            </a:r>
            <a:endParaRPr lang="en-GB" altLang="ru-RU" sz="4800" dirty="0">
              <a:ln w="0"/>
              <a:effectLst>
                <a:outerShdw blurRad="38100" dist="19050" dir="2700000" algn="tl" rotWithShape="0">
                  <a:schemeClr val="dk1">
                    <a:alpha val="40000"/>
                  </a:schemeClr>
                </a:outerShdw>
              </a:effectLst>
              <a:latin typeface="Haettenschweiler" panose="020B0706040902060204" pitchFamily="34" charset="0"/>
              <a:cs typeface="+mn-cs"/>
            </a:endParaRPr>
          </a:p>
        </p:txBody>
      </p:sp>
      <p:sp>
        <p:nvSpPr>
          <p:cNvPr id="7" name="Text Box 17"/>
          <p:cNvSpPr txBox="1">
            <a:spLocks noChangeArrowheads="1"/>
          </p:cNvSpPr>
          <p:nvPr/>
        </p:nvSpPr>
        <p:spPr bwMode="auto">
          <a:xfrm>
            <a:off x="7642225" y="4778374"/>
            <a:ext cx="4616450" cy="425450"/>
          </a:xfrm>
          <a:prstGeom prst="rect">
            <a:avLst/>
          </a:prstGeom>
          <a:noFill/>
          <a:ln>
            <a:noFill/>
          </a:ln>
          <a:effectLst/>
        </p:spPr>
        <p:txBody>
          <a:bodyPr>
            <a:spAutoFit/>
          </a:bodyPr>
          <a:lstStyle/>
          <a:p>
            <a:pPr fontAlgn="auto">
              <a:lnSpc>
                <a:spcPct val="30000"/>
              </a:lnSpc>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Опосередкована бюджетна дотація споживачам продукту </a:t>
            </a:r>
            <a:r>
              <a:rPr lang="uk-UA" altLang="ru-RU" sz="2400" baseline="-25000" dirty="0">
                <a:ln w="0"/>
                <a:effectLst>
                  <a:outerShdw blurRad="38100" dist="19050" dir="2700000" algn="tl" rotWithShape="0">
                    <a:schemeClr val="dk1">
                      <a:alpha val="40000"/>
                    </a:schemeClr>
                  </a:outerShdw>
                </a:effectLst>
                <a:latin typeface="Times New Roman" panose="02020603050405020304" pitchFamily="18" charset="0"/>
                <a:cs typeface="+mn-cs"/>
              </a:rPr>
              <a:t>i </a:t>
            </a:r>
            <a:r>
              <a:rPr lang="ru-RU" altLang="ru-RU" sz="4800" dirty="0">
                <a:ln w="0"/>
                <a:effectLst>
                  <a:outerShdw blurRad="38100" dist="19050" dir="2700000" algn="tl" rotWithShape="0">
                    <a:schemeClr val="dk1">
                      <a:alpha val="40000"/>
                    </a:schemeClr>
                  </a:outerShdw>
                </a:effectLst>
                <a:latin typeface="Haettenschweiler" panose="020B0706040902060204" pitchFamily="34" charset="0"/>
                <a:cs typeface="+mn-cs"/>
              </a:rPr>
              <a:t> </a:t>
            </a:r>
            <a:endParaRPr lang="en-GB" altLang="ru-RU" sz="4800" dirty="0">
              <a:ln w="0"/>
              <a:effectLst>
                <a:outerShdw blurRad="38100" dist="19050" dir="2700000" algn="tl" rotWithShape="0">
                  <a:schemeClr val="dk1">
                    <a:alpha val="40000"/>
                  </a:schemeClr>
                </a:outerShdw>
              </a:effectLst>
              <a:latin typeface="Haettenschweiler" panose="020B0706040902060204" pitchFamily="34" charset="0"/>
              <a:cs typeface="+mn-cs"/>
            </a:endParaRPr>
          </a:p>
        </p:txBody>
      </p:sp>
      <p:sp>
        <p:nvSpPr>
          <p:cNvPr id="8" name="Line 19"/>
          <p:cNvSpPr>
            <a:spLocks noChangeShapeType="1"/>
          </p:cNvSpPr>
          <p:nvPr/>
        </p:nvSpPr>
        <p:spPr bwMode="auto">
          <a:xfrm flipV="1">
            <a:off x="6000749" y="2609849"/>
            <a:ext cx="2009775" cy="1718467"/>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p>
        </p:txBody>
      </p:sp>
      <p:sp>
        <p:nvSpPr>
          <p:cNvPr id="9" name="Line 20"/>
          <p:cNvSpPr>
            <a:spLocks noChangeShapeType="1"/>
          </p:cNvSpPr>
          <p:nvPr/>
        </p:nvSpPr>
        <p:spPr bwMode="auto">
          <a:xfrm flipV="1">
            <a:off x="6981824" y="2676524"/>
            <a:ext cx="2562225" cy="3019425"/>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p>
        </p:txBody>
      </p:sp>
      <p:sp>
        <p:nvSpPr>
          <p:cNvPr id="10" name="Line 20"/>
          <p:cNvSpPr>
            <a:spLocks noChangeShapeType="1"/>
          </p:cNvSpPr>
          <p:nvPr/>
        </p:nvSpPr>
        <p:spPr bwMode="auto">
          <a:xfrm flipV="1">
            <a:off x="11210924" y="2465388"/>
            <a:ext cx="200025" cy="1992311"/>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p>
        </p:txBody>
      </p:sp>
      <p:pic>
        <p:nvPicPr>
          <p:cNvPr id="4136" name="Picture 15" descr="logo - EF"/>
          <p:cNvPicPr>
            <a:picLocks noChangeAspect="1" noChangeArrowheads="1"/>
          </p:cNvPicPr>
          <p:nvPr/>
        </p:nvPicPr>
        <p:blipFill>
          <a:blip r:embed="rId4"/>
          <a:srcRect/>
          <a:stretch>
            <a:fillRect/>
          </a:stretch>
        </p:blipFill>
        <p:spPr bwMode="auto">
          <a:xfrm>
            <a:off x="0" y="0"/>
            <a:ext cx="962025" cy="981075"/>
          </a:xfrm>
          <a:prstGeom prst="rect">
            <a:avLst/>
          </a:prstGeom>
          <a:noFill/>
          <a:ln w="9525">
            <a:noFill/>
            <a:miter lim="800000"/>
            <a:headEnd/>
            <a:tailEnd/>
          </a:ln>
        </p:spPr>
      </p:pic>
      <p:sp>
        <p:nvSpPr>
          <p:cNvPr id="2" name="Прямоугольник 1"/>
          <p:cNvSpPr/>
          <p:nvPr/>
        </p:nvSpPr>
        <p:spPr>
          <a:xfrm>
            <a:off x="189706" y="1158217"/>
            <a:ext cx="4724400" cy="5262979"/>
          </a:xfrm>
          <a:prstGeom prst="rect">
            <a:avLst/>
          </a:prstGeom>
        </p:spPr>
        <p:txBody>
          <a:bodyPr wrap="square">
            <a:spAutoFit/>
          </a:bodyPr>
          <a:lstStyle/>
          <a:p>
            <a:r>
              <a:rPr lang="en-US" sz="2800" dirty="0">
                <a:latin typeface="Arial" panose="020B0604020202020204" pitchFamily="34" charset="0"/>
                <a:ea typeface="Times New Roman" panose="02020603050405020304" pitchFamily="18" charset="0"/>
                <a:cs typeface="Arial" panose="020B0604020202020204" pitchFamily="34" charset="0"/>
              </a:rPr>
              <a:t>CSE - </a:t>
            </a:r>
            <a:r>
              <a:rPr lang="uk-UA" sz="2800" dirty="0">
                <a:latin typeface="Arial" panose="020B0604020202020204" pitchFamily="34" charset="0"/>
                <a:ea typeface="Times New Roman" panose="02020603050405020304" pitchFamily="18" charset="0"/>
                <a:cs typeface="Arial" panose="020B0604020202020204" pitchFamily="34" charset="0"/>
              </a:rPr>
              <a:t>визначає річну грошову вартість перерозподілу ресурсів до (від) споживачів с.-г. продукції внаслідок реалізації державної політики підтримки, незалежно від її сутності та впливу на обсяги споживання продукції сільськогосподарських товаровиробників.</a:t>
            </a:r>
            <a:endParaRPr lang="ru-RU"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Заголовок 1"/>
          <p:cNvSpPr>
            <a:spLocks noGrp="1"/>
          </p:cNvSpPr>
          <p:nvPr>
            <p:ph type="title"/>
          </p:nvPr>
        </p:nvSpPr>
        <p:spPr>
          <a:xfrm>
            <a:off x="257175" y="231775"/>
            <a:ext cx="11677650" cy="1325563"/>
          </a:xfrm>
        </p:spPr>
        <p:txBody>
          <a:bodyPr/>
          <a:lstStyle/>
          <a:p>
            <a:pPr algn="ctr"/>
            <a:r>
              <a:rPr lang="uk-UA" sz="3600" b="1">
                <a:solidFill>
                  <a:srgbClr val="0033CC"/>
                </a:solidFill>
                <a:latin typeface="Arial" charset="0"/>
                <a:cs typeface="Arial" charset="0"/>
              </a:rPr>
              <a:t>	Показник </a:t>
            </a:r>
            <a:r>
              <a:rPr lang="en-US" sz="3600" b="1">
                <a:solidFill>
                  <a:srgbClr val="0033CC"/>
                </a:solidFill>
                <a:latin typeface="Arial" charset="0"/>
                <a:cs typeface="Arial" charset="0"/>
              </a:rPr>
              <a:t>GSSE (General Services Support</a:t>
            </a:r>
            <a:br>
              <a:rPr lang="uk-UA" sz="3600" b="1">
                <a:solidFill>
                  <a:srgbClr val="0033CC"/>
                </a:solidFill>
                <a:latin typeface="Arial" charset="0"/>
                <a:cs typeface="Arial" charset="0"/>
              </a:rPr>
            </a:br>
            <a:r>
              <a:rPr lang="uk-UA" sz="3600" b="1">
                <a:solidFill>
                  <a:srgbClr val="0033CC"/>
                </a:solidFill>
                <a:latin typeface="Arial" charset="0"/>
                <a:cs typeface="Arial" charset="0"/>
              </a:rPr>
              <a:t>	</a:t>
            </a:r>
            <a:r>
              <a:rPr lang="en-US" sz="3600" b="1">
                <a:solidFill>
                  <a:srgbClr val="0033CC"/>
                </a:solidFill>
                <a:latin typeface="Arial" charset="0"/>
                <a:cs typeface="Arial" charset="0"/>
              </a:rPr>
              <a:t> Estimate</a:t>
            </a:r>
            <a:r>
              <a:rPr lang="uk-UA" sz="3600" b="1">
                <a:solidFill>
                  <a:srgbClr val="0033CC"/>
                </a:solidFill>
                <a:latin typeface="Arial" charset="0"/>
                <a:cs typeface="Arial" charset="0"/>
              </a:rPr>
              <a:t>) – „Оцінка підтримки послуг загального призначення” </a:t>
            </a:r>
            <a:endParaRPr lang="ru-RU" sz="3600" b="1">
              <a:solidFill>
                <a:srgbClr val="0033CC"/>
              </a:solidFill>
              <a:latin typeface="Arial" charset="0"/>
              <a:cs typeface="Arial" charset="0"/>
            </a:endParaRPr>
          </a:p>
        </p:txBody>
      </p:sp>
      <p:sp>
        <p:nvSpPr>
          <p:cNvPr id="59394" name="Объект 2"/>
          <p:cNvSpPr>
            <a:spLocks noGrp="1"/>
          </p:cNvSpPr>
          <p:nvPr>
            <p:ph idx="1"/>
          </p:nvPr>
        </p:nvSpPr>
        <p:spPr>
          <a:xfrm>
            <a:off x="257175" y="1825625"/>
            <a:ext cx="11677650" cy="4841875"/>
          </a:xfrm>
        </p:spPr>
        <p:txBody>
          <a:bodyPr/>
          <a:lstStyle/>
          <a:p>
            <a:pPr marL="0" indent="0">
              <a:buFont typeface="Arial" charset="0"/>
              <a:buNone/>
            </a:pPr>
            <a:r>
              <a:rPr lang="uk-UA" dirty="0">
                <a:latin typeface="Arial" charset="0"/>
                <a:cs typeface="Arial" charset="0"/>
              </a:rPr>
              <a:t>дозволяє визначити </a:t>
            </a:r>
            <a:r>
              <a:rPr lang="uk-UA" dirty="0">
                <a:solidFill>
                  <a:srgbClr val="C00000"/>
                </a:solidFill>
                <a:latin typeface="Arial" charset="0"/>
                <a:cs typeface="Arial" charset="0"/>
              </a:rPr>
              <a:t>річну грошову вартість перерозподілу ресурсів до усіх суб’єктів, що надають послуги сільському господарству у цілому, внаслідок державної політики підтримки, що підтримує сільське господарство, незалежно від її сутності, цілей та впливу на обсяги сільськогосподарського виробництва, прибутків або споживання продукції сільськогосподарських підприємств</a:t>
            </a:r>
            <a:r>
              <a:rPr lang="uk-UA" dirty="0">
                <a:latin typeface="Arial" charset="0"/>
                <a:cs typeface="Arial" charset="0"/>
              </a:rPr>
              <a:t>. </a:t>
            </a:r>
          </a:p>
          <a:p>
            <a:pPr marL="0" indent="0">
              <a:buFont typeface="Arial" charset="0"/>
              <a:buNone/>
            </a:pPr>
            <a:r>
              <a:rPr lang="uk-UA" dirty="0">
                <a:latin typeface="Arial" charset="0"/>
                <a:cs typeface="Arial" charset="0"/>
              </a:rPr>
              <a:t>	Включаються трансферти на освіту та підготовку кадрів, наукові дослідження в галузі сільського господарства, контроль за якістю та безпекою продовольства, сільськогосподарських ресурсів і довкілля, поліпшення інфраструктури та ін.</a:t>
            </a:r>
            <a:endParaRPr lang="ru-RU" dirty="0">
              <a:latin typeface="Arial" charset="0"/>
              <a:cs typeface="Arial" charset="0"/>
            </a:endParaRPr>
          </a:p>
        </p:txBody>
      </p:sp>
      <p:pic>
        <p:nvPicPr>
          <p:cNvPr id="59395"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Заголовок 1"/>
          <p:cNvSpPr>
            <a:spLocks noGrp="1"/>
          </p:cNvSpPr>
          <p:nvPr>
            <p:ph type="title"/>
          </p:nvPr>
        </p:nvSpPr>
        <p:spPr>
          <a:xfrm>
            <a:off x="166688" y="203200"/>
            <a:ext cx="11858625" cy="1325563"/>
          </a:xfrm>
        </p:spPr>
        <p:txBody>
          <a:bodyPr/>
          <a:lstStyle/>
          <a:p>
            <a:pPr algn="r"/>
            <a:r>
              <a:rPr lang="uk-UA" sz="3600" b="1">
                <a:solidFill>
                  <a:srgbClr val="0033CC"/>
                </a:solidFill>
                <a:latin typeface="Arial" charset="0"/>
                <a:cs typeface="Arial" charset="0"/>
              </a:rPr>
              <a:t>Показник TSE – „Оцінка загальної підтримки” </a:t>
            </a:r>
            <a:endParaRPr lang="ru-RU" sz="3600" b="1">
              <a:solidFill>
                <a:srgbClr val="0033CC"/>
              </a:solidFill>
              <a:latin typeface="Arial" charset="0"/>
              <a:cs typeface="Arial" charset="0"/>
            </a:endParaRPr>
          </a:p>
        </p:txBody>
      </p:sp>
      <p:sp>
        <p:nvSpPr>
          <p:cNvPr id="60418" name="Объект 2"/>
          <p:cNvSpPr>
            <a:spLocks noGrp="1"/>
          </p:cNvSpPr>
          <p:nvPr>
            <p:ph idx="1"/>
          </p:nvPr>
        </p:nvSpPr>
        <p:spPr>
          <a:xfrm>
            <a:off x="371475" y="1528763"/>
            <a:ext cx="11572875" cy="5176837"/>
          </a:xfrm>
        </p:spPr>
        <p:txBody>
          <a:bodyPr/>
          <a:lstStyle/>
          <a:p>
            <a:pPr marL="0" indent="0">
              <a:buFont typeface="Arial" charset="0"/>
              <a:buNone/>
            </a:pPr>
            <a:r>
              <a:rPr lang="uk-UA" sz="3200" dirty="0">
                <a:latin typeface="Arial" charset="0"/>
                <a:cs typeface="Arial" charset="0"/>
              </a:rPr>
              <a:t>відображає річну грошову вартість всього валового перерозподілу ресурсів від споживачів сільськогосподарської продукції та від платників податків внаслідок реалізації державної політики підтримки, незалежно від її сутності, цілей та впливу на обсяги споживання продукції сільського господарства за винятком, пов’язаних з цим доходів бюджету. </a:t>
            </a:r>
          </a:p>
          <a:p>
            <a:pPr marL="0" indent="0">
              <a:buFont typeface="Arial" charset="0"/>
              <a:buNone/>
            </a:pPr>
            <a:r>
              <a:rPr lang="uk-UA" sz="3200" dirty="0">
                <a:latin typeface="Arial" charset="0"/>
                <a:cs typeface="Arial" charset="0"/>
              </a:rPr>
              <a:t>TSE визначає загальну суму перерозподілу ресурсів пов’язаного з підтримкою сільського господарства, що фінансується за рахунок споживачів та платників податків за винятком надходжень від імпортного мита </a:t>
            </a:r>
            <a:endParaRPr lang="ru-RU" sz="3200" dirty="0">
              <a:latin typeface="Arial" charset="0"/>
              <a:cs typeface="Arial" charset="0"/>
            </a:endParaRPr>
          </a:p>
        </p:txBody>
      </p:sp>
      <p:pic>
        <p:nvPicPr>
          <p:cNvPr id="60419"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48" name="Rectangle 2"/>
          <p:cNvSpPr>
            <a:spLocks noGrp="1" noChangeArrowheads="1"/>
          </p:cNvSpPr>
          <p:nvPr>
            <p:ph type="title"/>
          </p:nvPr>
        </p:nvSpPr>
        <p:spPr>
          <a:xfrm>
            <a:off x="990600" y="188913"/>
            <a:ext cx="10763250" cy="1546225"/>
          </a:xfrm>
        </p:spPr>
        <p:txBody>
          <a:bodyPr/>
          <a:lstStyle/>
          <a:p>
            <a:pPr algn="ctr"/>
            <a:r>
              <a:rPr lang="uk-UA" altLang="ru-RU" b="1" dirty="0">
                <a:solidFill>
                  <a:srgbClr val="0033CC"/>
                </a:solidFill>
                <a:latin typeface="Arial" charset="0"/>
                <a:cs typeface="Arial" charset="0"/>
              </a:rPr>
              <a:t>Показник </a:t>
            </a:r>
            <a:r>
              <a:rPr lang="en-US" altLang="ru-RU" b="1" dirty="0">
                <a:solidFill>
                  <a:srgbClr val="0033CC"/>
                </a:solidFill>
                <a:latin typeface="Arial" charset="0"/>
                <a:cs typeface="Arial" charset="0"/>
              </a:rPr>
              <a:t>AMS</a:t>
            </a:r>
            <a:r>
              <a:rPr lang="uk-UA" altLang="ru-RU" b="1" dirty="0">
                <a:solidFill>
                  <a:srgbClr val="0033CC"/>
                </a:solidFill>
                <a:latin typeface="Arial" charset="0"/>
                <a:cs typeface="Arial" charset="0"/>
              </a:rPr>
              <a:t> – «Сукупний вимір підтримки»</a:t>
            </a:r>
            <a:endParaRPr lang="en-GB" altLang="ru-RU" b="1" dirty="0">
              <a:solidFill>
                <a:srgbClr val="0033CC"/>
              </a:solidFill>
              <a:latin typeface="Times New Roman" pitchFamily="18" charset="0"/>
            </a:endParaRPr>
          </a:p>
        </p:txBody>
      </p:sp>
      <p:sp>
        <p:nvSpPr>
          <p:cNvPr id="9249" name="Rectangle 3"/>
          <p:cNvSpPr>
            <a:spLocks noGrp="1" noChangeArrowheads="1"/>
          </p:cNvSpPr>
          <p:nvPr>
            <p:ph type="body" idx="1"/>
          </p:nvPr>
        </p:nvSpPr>
        <p:spPr>
          <a:xfrm>
            <a:off x="2362200" y="1524000"/>
            <a:ext cx="7772400" cy="1371600"/>
          </a:xfrm>
        </p:spPr>
        <p:txBody>
          <a:bodyPr/>
          <a:lstStyle/>
          <a:p>
            <a:pPr>
              <a:buFont typeface="Wingdings" pitchFamily="2" charset="2"/>
              <a:buNone/>
            </a:pPr>
            <a:r>
              <a:rPr lang="en-GB" altLang="ru-RU"/>
              <a:t> 	</a:t>
            </a:r>
            <a:endParaRPr lang="en-GB" altLang="ru-RU">
              <a:sym typeface="Symbol" pitchFamily="18" charset="2"/>
            </a:endParaRPr>
          </a:p>
        </p:txBody>
      </p:sp>
      <p:graphicFrame>
        <p:nvGraphicFramePr>
          <p:cNvPr id="158724" name="Object 31"/>
          <p:cNvGraphicFramePr>
            <a:graphicFrameLocks/>
          </p:cNvGraphicFramePr>
          <p:nvPr>
            <p:extLst>
              <p:ext uri="{D42A27DB-BD31-4B8C-83A1-F6EECF244321}">
                <p14:modId xmlns:p14="http://schemas.microsoft.com/office/powerpoint/2010/main" val="1306739450"/>
              </p:ext>
            </p:extLst>
          </p:nvPr>
        </p:nvGraphicFramePr>
        <p:xfrm>
          <a:off x="2541588" y="1873250"/>
          <a:ext cx="7199312" cy="3152775"/>
        </p:xfrm>
        <a:graphic>
          <a:graphicData uri="http://schemas.openxmlformats.org/presentationml/2006/ole">
            <mc:AlternateContent xmlns:mc="http://schemas.openxmlformats.org/markup-compatibility/2006">
              <mc:Choice xmlns:v="urn:schemas-microsoft-com:vml" Requires="v">
                <p:oleObj name="Уравнение" r:id="rId3" imgW="1752480" imgH="685800" progId="Equation.3">
                  <p:embed/>
                </p:oleObj>
              </mc:Choice>
              <mc:Fallback>
                <p:oleObj name="Уравнение" r:id="rId3" imgW="1752480" imgH="685800" progId="Equation.3">
                  <p:embed/>
                  <p:pic>
                    <p:nvPicPr>
                      <p:cNvPr id="0" name="Picture 31"/>
                      <p:cNvPicPr>
                        <a:picLocks noChangeArrowheads="1"/>
                      </p:cNvPicPr>
                      <p:nvPr/>
                    </p:nvPicPr>
                    <p:blipFill>
                      <a:blip r:embed="rId4"/>
                      <a:srcRect/>
                      <a:stretch>
                        <a:fillRect/>
                      </a:stretch>
                    </p:blipFill>
                    <p:spPr bwMode="auto">
                      <a:xfrm>
                        <a:off x="2541588" y="1873250"/>
                        <a:ext cx="7199312" cy="3152775"/>
                      </a:xfrm>
                      <a:prstGeom prst="rect">
                        <a:avLst/>
                      </a:prstGeom>
                      <a:solidFill>
                        <a:srgbClr val="C0C0C0"/>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50" name="Text Box 5"/>
          <p:cNvSpPr txBox="1">
            <a:spLocks noChangeArrowheads="1"/>
          </p:cNvSpPr>
          <p:nvPr/>
        </p:nvSpPr>
        <p:spPr bwMode="auto">
          <a:xfrm>
            <a:off x="2574925" y="4376738"/>
            <a:ext cx="323850" cy="519112"/>
          </a:xfrm>
          <a:prstGeom prst="rect">
            <a:avLst/>
          </a:prstGeom>
          <a:noFill/>
          <a:ln w="9525">
            <a:noFill/>
            <a:miter lim="800000"/>
            <a:headEnd/>
            <a:tailEnd/>
          </a:ln>
        </p:spPr>
        <p:txBody>
          <a:bodyPr wrap="none">
            <a:spAutoFit/>
          </a:bodyPr>
          <a:lstStyle/>
          <a:p>
            <a:pPr>
              <a:spcBef>
                <a:spcPct val="20000"/>
              </a:spcBef>
              <a:buFontTx/>
              <a:buChar char="–"/>
            </a:pPr>
            <a:endParaRPr lang="de-DE" altLang="ru-RU" sz="2800">
              <a:solidFill>
                <a:srgbClr val="FFFF99"/>
              </a:solidFill>
              <a:latin typeface="Haettenschweiler" pitchFamily="34" charset="0"/>
            </a:endParaRPr>
          </a:p>
        </p:txBody>
      </p:sp>
      <p:sp>
        <p:nvSpPr>
          <p:cNvPr id="9251" name="Line 6"/>
          <p:cNvSpPr>
            <a:spLocks noChangeShapeType="1"/>
          </p:cNvSpPr>
          <p:nvPr/>
        </p:nvSpPr>
        <p:spPr bwMode="auto">
          <a:xfrm flipV="1">
            <a:off x="3048000" y="3581400"/>
            <a:ext cx="381000" cy="685800"/>
          </a:xfrm>
          <a:prstGeom prst="line">
            <a:avLst/>
          </a:prstGeom>
          <a:noFill/>
          <a:ln w="9525">
            <a:noFill/>
            <a:round/>
            <a:headEnd/>
            <a:tailEnd/>
          </a:ln>
        </p:spPr>
        <p:txBody>
          <a:bodyPr wrap="none" anchor="ctr"/>
          <a:lstStyle/>
          <a:p>
            <a:endParaRPr lang="uk-UA"/>
          </a:p>
        </p:txBody>
      </p:sp>
      <p:grpSp>
        <p:nvGrpSpPr>
          <p:cNvPr id="158727" name="Group 7"/>
          <p:cNvGrpSpPr>
            <a:grpSpLocks/>
          </p:cNvGrpSpPr>
          <p:nvPr/>
        </p:nvGrpSpPr>
        <p:grpSpPr bwMode="auto">
          <a:xfrm>
            <a:off x="1778000" y="3716338"/>
            <a:ext cx="2728912" cy="2028825"/>
            <a:chOff x="565" y="2208"/>
            <a:chExt cx="1719" cy="1278"/>
          </a:xfrm>
        </p:grpSpPr>
        <p:sp>
          <p:nvSpPr>
            <p:cNvPr id="158728" name="Text Box 8"/>
            <p:cNvSpPr txBox="1">
              <a:spLocks noChangeArrowheads="1"/>
            </p:cNvSpPr>
            <p:nvPr/>
          </p:nvSpPr>
          <p:spPr bwMode="auto">
            <a:xfrm>
              <a:off x="565" y="2916"/>
              <a:ext cx="1719" cy="570"/>
            </a:xfrm>
            <a:prstGeom prst="rect">
              <a:avLst/>
            </a:prstGeom>
            <a:noFill/>
            <a:ln>
              <a:noFill/>
            </a:ln>
            <a:effectLst/>
          </p:spPr>
          <p:txBody>
            <a:bodyPr wrap="none">
              <a:spAutoFit/>
            </a:bodyPr>
            <a:lstStyle/>
            <a:p>
              <a:pPr fontAlgn="auto">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Внутрішня</a:t>
              </a:r>
            </a:p>
            <a:p>
              <a:pPr fontAlgn="auto">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ціна на продукцію </a:t>
              </a:r>
              <a:r>
                <a:rPr lang="uk-UA" altLang="ru-RU" sz="2400" baseline="-25000" dirty="0">
                  <a:solidFill>
                    <a:srgbClr val="FFFF99"/>
                  </a:solidFill>
                  <a:latin typeface="Times New Roman" panose="02020603050405020304" pitchFamily="18" charset="0"/>
                  <a:cs typeface="+mn-cs"/>
                </a:rPr>
                <a:t>і</a:t>
              </a:r>
              <a:endParaRPr lang="en-GB" altLang="ru-RU" sz="2400" baseline="-25000" dirty="0">
                <a:solidFill>
                  <a:srgbClr val="FFFF99"/>
                </a:solidFill>
                <a:latin typeface="Times New Roman" panose="02020603050405020304" pitchFamily="18" charset="0"/>
                <a:cs typeface="+mn-cs"/>
              </a:endParaRPr>
            </a:p>
          </p:txBody>
        </p:sp>
        <p:sp>
          <p:nvSpPr>
            <p:cNvPr id="9267" name="Line 9"/>
            <p:cNvSpPr>
              <a:spLocks noChangeShapeType="1"/>
            </p:cNvSpPr>
            <p:nvPr/>
          </p:nvSpPr>
          <p:spPr bwMode="auto">
            <a:xfrm flipV="1">
              <a:off x="1008" y="2208"/>
              <a:ext cx="144" cy="480"/>
            </a:xfrm>
            <a:prstGeom prst="line">
              <a:avLst/>
            </a:prstGeom>
            <a:noFill/>
            <a:ln w="9525">
              <a:noFill/>
              <a:round/>
              <a:headEnd/>
              <a:tailEnd/>
            </a:ln>
          </p:spPr>
          <p:txBody>
            <a:bodyPr wrap="none" anchor="ctr"/>
            <a:lstStyle/>
            <a:p>
              <a:endParaRPr lang="uk-UA"/>
            </a:p>
          </p:txBody>
        </p:sp>
      </p:grpSp>
      <p:sp>
        <p:nvSpPr>
          <p:cNvPr id="9253" name="Line 12"/>
          <p:cNvSpPr>
            <a:spLocks noChangeShapeType="1"/>
          </p:cNvSpPr>
          <p:nvPr/>
        </p:nvSpPr>
        <p:spPr bwMode="auto">
          <a:xfrm flipH="1" flipV="1">
            <a:off x="9231313" y="4508500"/>
            <a:ext cx="244475" cy="769938"/>
          </a:xfrm>
          <a:prstGeom prst="line">
            <a:avLst/>
          </a:prstGeom>
          <a:noFill/>
          <a:ln w="9525">
            <a:noFill/>
            <a:round/>
            <a:headEnd/>
            <a:tailEnd/>
          </a:ln>
        </p:spPr>
        <p:txBody>
          <a:bodyPr wrap="none" anchor="ctr"/>
          <a:lstStyle/>
          <a:p>
            <a:endParaRPr lang="uk-UA"/>
          </a:p>
        </p:txBody>
      </p:sp>
      <p:grpSp>
        <p:nvGrpSpPr>
          <p:cNvPr id="158733" name="Group 13"/>
          <p:cNvGrpSpPr>
            <a:grpSpLocks/>
          </p:cNvGrpSpPr>
          <p:nvPr/>
        </p:nvGrpSpPr>
        <p:grpSpPr bwMode="auto">
          <a:xfrm>
            <a:off x="7318375" y="3743325"/>
            <a:ext cx="4791075" cy="2852935"/>
            <a:chOff x="3142" y="2256"/>
            <a:chExt cx="3018" cy="1796"/>
          </a:xfrm>
        </p:grpSpPr>
        <p:sp>
          <p:nvSpPr>
            <p:cNvPr id="158734" name="Text Box 14"/>
            <p:cNvSpPr txBox="1">
              <a:spLocks noChangeArrowheads="1"/>
            </p:cNvSpPr>
            <p:nvPr/>
          </p:nvSpPr>
          <p:spPr bwMode="auto">
            <a:xfrm>
              <a:off x="3142" y="3063"/>
              <a:ext cx="3018" cy="989"/>
            </a:xfrm>
            <a:prstGeom prst="rect">
              <a:avLst/>
            </a:prstGeom>
            <a:noFill/>
            <a:ln>
              <a:noFill/>
            </a:ln>
            <a:effectLst/>
          </p:spPr>
          <p:txBody>
            <a:bodyPr>
              <a:spAutoFit/>
            </a:bodyPr>
            <a:lstStyle/>
            <a:p>
              <a:pPr fontAlgn="auto">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Субсидії і податки при виробництві продукції </a:t>
              </a:r>
              <a:r>
                <a:rPr lang="uk-UA" altLang="ru-RU" sz="2400" baseline="-25000" dirty="0">
                  <a:ln w="0"/>
                  <a:effectLst>
                    <a:outerShdw blurRad="38100" dist="19050" dir="2700000" algn="tl" rotWithShape="0">
                      <a:schemeClr val="dk1">
                        <a:alpha val="40000"/>
                      </a:schemeClr>
                    </a:outerShdw>
                  </a:effectLst>
                  <a:latin typeface="Times New Roman" panose="02020603050405020304" pitchFamily="18" charset="0"/>
                  <a:cs typeface="+mn-cs"/>
                </a:rPr>
                <a:t>i </a:t>
              </a: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 включаються тільки ті субсидії, які відносяться до «жовтої скриньки»</a:t>
              </a:r>
              <a:endParaRPr lang="en-GB" altLang="ru-RU" sz="2400" baseline="-25000" dirty="0">
                <a:ln w="0"/>
                <a:effectLst>
                  <a:outerShdw blurRad="38100" dist="19050" dir="2700000" algn="tl" rotWithShape="0">
                    <a:schemeClr val="dk1">
                      <a:alpha val="40000"/>
                    </a:schemeClr>
                  </a:outerShdw>
                </a:effectLst>
                <a:latin typeface="Times New Roman" panose="02020603050405020304" pitchFamily="18" charset="0"/>
                <a:cs typeface="+mn-cs"/>
              </a:endParaRPr>
            </a:p>
          </p:txBody>
        </p:sp>
        <p:sp>
          <p:nvSpPr>
            <p:cNvPr id="9265" name="Line 15"/>
            <p:cNvSpPr>
              <a:spLocks noChangeShapeType="1"/>
            </p:cNvSpPr>
            <p:nvPr/>
          </p:nvSpPr>
          <p:spPr bwMode="auto">
            <a:xfrm flipV="1">
              <a:off x="3360" y="2256"/>
              <a:ext cx="0" cy="432"/>
            </a:xfrm>
            <a:prstGeom prst="line">
              <a:avLst/>
            </a:prstGeom>
            <a:noFill/>
            <a:ln w="9525">
              <a:noFill/>
              <a:round/>
              <a:headEnd/>
              <a:tailEnd/>
            </a:ln>
          </p:spPr>
          <p:txBody>
            <a:bodyPr wrap="none" anchor="ctr"/>
            <a:lstStyle/>
            <a:p>
              <a:endParaRPr lang="uk-UA"/>
            </a:p>
          </p:txBody>
        </p:sp>
      </p:grpSp>
      <p:grpSp>
        <p:nvGrpSpPr>
          <p:cNvPr id="158736" name="Group 16"/>
          <p:cNvGrpSpPr>
            <a:grpSpLocks/>
          </p:cNvGrpSpPr>
          <p:nvPr/>
        </p:nvGrpSpPr>
        <p:grpSpPr bwMode="auto">
          <a:xfrm>
            <a:off x="3937000" y="4508500"/>
            <a:ext cx="3381375" cy="1998663"/>
            <a:chOff x="-189" y="2208"/>
            <a:chExt cx="2130" cy="977"/>
          </a:xfrm>
        </p:grpSpPr>
        <p:sp>
          <p:nvSpPr>
            <p:cNvPr id="158737" name="Text Box 17"/>
            <p:cNvSpPr txBox="1">
              <a:spLocks noChangeArrowheads="1"/>
            </p:cNvSpPr>
            <p:nvPr/>
          </p:nvSpPr>
          <p:spPr bwMode="auto">
            <a:xfrm>
              <a:off x="-189" y="2891"/>
              <a:ext cx="2130" cy="294"/>
            </a:xfrm>
            <a:prstGeom prst="rect">
              <a:avLst/>
            </a:prstGeom>
            <a:noFill/>
            <a:ln>
              <a:noFill/>
            </a:ln>
            <a:effectLst/>
          </p:spPr>
          <p:txBody>
            <a:bodyPr>
              <a:spAutoFit/>
            </a:bodyPr>
            <a:lstStyle/>
            <a:p>
              <a:pPr fontAlgn="auto">
                <a:lnSpc>
                  <a:spcPct val="30000"/>
                </a:lnSpc>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Довідкова (світова) ціна </a:t>
              </a:r>
            </a:p>
            <a:p>
              <a:pPr fontAlgn="auto">
                <a:lnSpc>
                  <a:spcPct val="30000"/>
                </a:lnSpc>
                <a:spcBef>
                  <a:spcPct val="20000"/>
                </a:spcBef>
                <a:spcAft>
                  <a:spcPts val="0"/>
                </a:spcAft>
                <a:defRPr/>
              </a:pPr>
              <a:r>
                <a:rPr lang="uk-UA" altLang="ru-RU" sz="2400" dirty="0">
                  <a:ln w="0"/>
                  <a:effectLst>
                    <a:outerShdw blurRad="38100" dist="19050" dir="2700000" algn="tl" rotWithShape="0">
                      <a:schemeClr val="dk1">
                        <a:alpha val="40000"/>
                      </a:schemeClr>
                    </a:outerShdw>
                  </a:effectLst>
                  <a:latin typeface="Times New Roman" panose="02020603050405020304" pitchFamily="18" charset="0"/>
                  <a:cs typeface="+mn-cs"/>
                </a:rPr>
                <a:t>на продукцію </a:t>
              </a:r>
              <a:r>
                <a:rPr lang="uk-UA" altLang="ru-RU" sz="2400" baseline="-25000" dirty="0">
                  <a:ln w="0"/>
                  <a:effectLst>
                    <a:outerShdw blurRad="38100" dist="19050" dir="2700000" algn="tl" rotWithShape="0">
                      <a:schemeClr val="dk1">
                        <a:alpha val="40000"/>
                      </a:schemeClr>
                    </a:outerShdw>
                  </a:effectLst>
                  <a:latin typeface="Times New Roman" panose="02020603050405020304" pitchFamily="18" charset="0"/>
                  <a:cs typeface="+mn-cs"/>
                </a:rPr>
                <a:t>i</a:t>
              </a:r>
              <a:r>
                <a:rPr lang="ru-RU" altLang="ru-RU" sz="4800" dirty="0">
                  <a:ln w="0"/>
                  <a:effectLst>
                    <a:outerShdw blurRad="38100" dist="19050" dir="2700000" algn="tl" rotWithShape="0">
                      <a:schemeClr val="dk1">
                        <a:alpha val="40000"/>
                      </a:schemeClr>
                    </a:outerShdw>
                  </a:effectLst>
                  <a:latin typeface="Haettenschweiler" panose="020B0706040902060204" pitchFamily="34" charset="0"/>
                  <a:cs typeface="+mn-cs"/>
                </a:rPr>
                <a:t> </a:t>
              </a:r>
              <a:endParaRPr lang="en-GB" altLang="ru-RU" sz="4800" dirty="0">
                <a:ln w="0"/>
                <a:effectLst>
                  <a:outerShdw blurRad="38100" dist="19050" dir="2700000" algn="tl" rotWithShape="0">
                    <a:schemeClr val="dk1">
                      <a:alpha val="40000"/>
                    </a:schemeClr>
                  </a:outerShdw>
                </a:effectLst>
                <a:latin typeface="Haettenschweiler" panose="020B0706040902060204" pitchFamily="34" charset="0"/>
                <a:cs typeface="+mn-cs"/>
              </a:endParaRPr>
            </a:p>
          </p:txBody>
        </p:sp>
        <p:sp>
          <p:nvSpPr>
            <p:cNvPr id="9263" name="Line 18"/>
            <p:cNvSpPr>
              <a:spLocks noChangeShapeType="1"/>
            </p:cNvSpPr>
            <p:nvPr/>
          </p:nvSpPr>
          <p:spPr bwMode="auto">
            <a:xfrm flipV="1">
              <a:off x="1008" y="2208"/>
              <a:ext cx="144" cy="480"/>
            </a:xfrm>
            <a:prstGeom prst="line">
              <a:avLst/>
            </a:prstGeom>
            <a:noFill/>
            <a:ln w="9525">
              <a:noFill/>
              <a:round/>
              <a:headEnd/>
              <a:tailEnd/>
            </a:ln>
          </p:spPr>
          <p:txBody>
            <a:bodyPr wrap="none" anchor="ctr"/>
            <a:lstStyle/>
            <a:p>
              <a:endParaRPr lang="uk-UA"/>
            </a:p>
          </p:txBody>
        </p:sp>
      </p:grpSp>
      <p:sp>
        <p:nvSpPr>
          <p:cNvPr id="158739" name="Line 19"/>
          <p:cNvSpPr>
            <a:spLocks noChangeShapeType="1"/>
          </p:cNvSpPr>
          <p:nvPr/>
        </p:nvSpPr>
        <p:spPr bwMode="auto">
          <a:xfrm flipV="1">
            <a:off x="3429000" y="2895597"/>
            <a:ext cx="1773238" cy="1855593"/>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p>
        </p:txBody>
      </p:sp>
      <p:sp>
        <p:nvSpPr>
          <p:cNvPr id="158740" name="Line 20"/>
          <p:cNvSpPr>
            <a:spLocks noChangeShapeType="1"/>
          </p:cNvSpPr>
          <p:nvPr/>
        </p:nvSpPr>
        <p:spPr bwMode="auto">
          <a:xfrm flipV="1">
            <a:off x="5595938" y="2895598"/>
            <a:ext cx="842962" cy="2743201"/>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p>
        </p:txBody>
      </p:sp>
      <p:sp>
        <p:nvSpPr>
          <p:cNvPr id="9258" name="Line 21"/>
          <p:cNvSpPr>
            <a:spLocks noChangeShapeType="1"/>
          </p:cNvSpPr>
          <p:nvPr/>
        </p:nvSpPr>
        <p:spPr bwMode="auto">
          <a:xfrm flipV="1">
            <a:off x="7391400" y="3357563"/>
            <a:ext cx="504825" cy="1150937"/>
          </a:xfrm>
          <a:prstGeom prst="line">
            <a:avLst/>
          </a:prstGeom>
          <a:noFill/>
          <a:ln w="9525">
            <a:noFill/>
            <a:round/>
            <a:headEnd/>
            <a:tailEnd/>
          </a:ln>
        </p:spPr>
        <p:txBody>
          <a:bodyPr/>
          <a:lstStyle/>
          <a:p>
            <a:endParaRPr lang="uk-UA"/>
          </a:p>
        </p:txBody>
      </p:sp>
      <p:sp>
        <p:nvSpPr>
          <p:cNvPr id="158742" name="Line 22"/>
          <p:cNvSpPr>
            <a:spLocks noChangeShapeType="1"/>
          </p:cNvSpPr>
          <p:nvPr/>
        </p:nvSpPr>
        <p:spPr bwMode="auto">
          <a:xfrm flipV="1">
            <a:off x="7958138" y="2895600"/>
            <a:ext cx="117475" cy="18288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p>
        </p:txBody>
      </p:sp>
      <p:sp>
        <p:nvSpPr>
          <p:cNvPr id="158743" name="Line 23"/>
          <p:cNvSpPr>
            <a:spLocks noChangeShapeType="1"/>
          </p:cNvSpPr>
          <p:nvPr/>
        </p:nvSpPr>
        <p:spPr bwMode="auto">
          <a:xfrm flipH="1" flipV="1">
            <a:off x="9231312" y="2895600"/>
            <a:ext cx="0" cy="200025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ru-RU">
              <a:ln w="0"/>
              <a:effectLst>
                <a:outerShdw blurRad="38100" dist="19050" dir="2700000" algn="tl" rotWithShape="0">
                  <a:schemeClr val="dk1">
                    <a:alpha val="40000"/>
                  </a:schemeClr>
                </a:outerShdw>
              </a:effectLst>
            </a:endParaRPr>
          </a:p>
        </p:txBody>
      </p:sp>
      <p:pic>
        <p:nvPicPr>
          <p:cNvPr id="9261" name="Picture 15" descr="logo - EF"/>
          <p:cNvPicPr>
            <a:picLocks noChangeAspect="1" noChangeArrowheads="1"/>
          </p:cNvPicPr>
          <p:nvPr/>
        </p:nvPicPr>
        <p:blipFill>
          <a:blip r:embed="rId5"/>
          <a:srcRect/>
          <a:stretch>
            <a:fillRect/>
          </a:stretch>
        </p:blipFill>
        <p:spPr bwMode="auto">
          <a:xfrm>
            <a:off x="0" y="0"/>
            <a:ext cx="962025" cy="9810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87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87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587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58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304800" y="188913"/>
            <a:ext cx="11620500" cy="992187"/>
          </a:xfrm>
        </p:spPr>
        <p:txBody>
          <a:bodyPr/>
          <a:lstStyle/>
          <a:p>
            <a:pPr algn="ctr">
              <a:lnSpc>
                <a:spcPct val="70000"/>
              </a:lnSpc>
            </a:pPr>
            <a:r>
              <a:rPr lang="uk-UA" altLang="ru-RU" sz="3600" b="1">
                <a:solidFill>
                  <a:srgbClr val="0033CC"/>
                </a:solidFill>
                <a:latin typeface="Arial" charset="0"/>
                <a:cs typeface="Arial" charset="0"/>
              </a:rPr>
              <a:t>	</a:t>
            </a:r>
            <a:r>
              <a:rPr lang="en-US" altLang="ru-RU" sz="3600" b="1">
                <a:solidFill>
                  <a:srgbClr val="0033CC"/>
                </a:solidFill>
                <a:latin typeface="Arial" charset="0"/>
                <a:cs typeface="Arial" charset="0"/>
              </a:rPr>
              <a:t>4</a:t>
            </a:r>
            <a:r>
              <a:rPr lang="uk-UA" altLang="ru-RU" sz="3600" b="1">
                <a:solidFill>
                  <a:srgbClr val="0033CC"/>
                </a:solidFill>
                <a:latin typeface="Arial" charset="0"/>
                <a:cs typeface="Arial" charset="0"/>
              </a:rPr>
              <a:t>.Характеристика системи державної підтримки сільського господарства України</a:t>
            </a:r>
          </a:p>
        </p:txBody>
      </p:sp>
      <p:sp>
        <p:nvSpPr>
          <p:cNvPr id="101379" name="Rectangle 3"/>
          <p:cNvSpPr>
            <a:spLocks noGrp="1" noChangeArrowheads="1"/>
          </p:cNvSpPr>
          <p:nvPr>
            <p:ph type="body" idx="1"/>
          </p:nvPr>
        </p:nvSpPr>
        <p:spPr>
          <a:xfrm>
            <a:off x="657225" y="1181100"/>
            <a:ext cx="11268075" cy="5416550"/>
          </a:xfrm>
        </p:spPr>
        <p:txBody>
          <a:bodyPr>
            <a:normAutofit/>
          </a:bodyPr>
          <a:lstStyle/>
          <a:p>
            <a:pPr>
              <a:lnSpc>
                <a:spcPct val="80000"/>
              </a:lnSpc>
            </a:pPr>
            <a:endParaRPr lang="uk-UA" altLang="ru-RU" sz="2200">
              <a:latin typeface="Times New Roman" pitchFamily="18" charset="0"/>
              <a:cs typeface="Times New Roman" pitchFamily="18" charset="0"/>
            </a:endParaRPr>
          </a:p>
          <a:p>
            <a:pPr>
              <a:lnSpc>
                <a:spcPct val="80000"/>
              </a:lnSpc>
            </a:pPr>
            <a:r>
              <a:rPr lang="uk-UA" altLang="ru-RU" sz="2600">
                <a:latin typeface="Arial" charset="0"/>
                <a:cs typeface="Arial" charset="0"/>
              </a:rPr>
              <a:t>Розрахована переважно на великотоварне виробництво</a:t>
            </a:r>
          </a:p>
          <a:p>
            <a:pPr>
              <a:lnSpc>
                <a:spcPct val="80000"/>
              </a:lnSpc>
            </a:pPr>
            <a:r>
              <a:rPr lang="uk-UA" altLang="ru-RU" sz="2600">
                <a:latin typeface="Arial" charset="0"/>
                <a:cs typeface="Arial" charset="0"/>
              </a:rPr>
              <a:t>Нерівномірний розподіл між отримувачами бюджетних коштів</a:t>
            </a:r>
          </a:p>
          <a:p>
            <a:pPr>
              <a:lnSpc>
                <a:spcPct val="80000"/>
              </a:lnSpc>
            </a:pPr>
            <a:r>
              <a:rPr lang="uk-UA" altLang="ru-RU" sz="2600">
                <a:latin typeface="Arial" charset="0"/>
                <a:cs typeface="Arial" charset="0"/>
              </a:rPr>
              <a:t>Недостатня прозорість механізмів розподілу бюджетних ресурсів</a:t>
            </a:r>
          </a:p>
          <a:p>
            <a:pPr>
              <a:lnSpc>
                <a:spcPct val="80000"/>
              </a:lnSpc>
            </a:pPr>
            <a:r>
              <a:rPr lang="uk-UA" altLang="ru-RU" sz="2600">
                <a:latin typeface="Arial" charset="0"/>
                <a:cs typeface="Arial" charset="0"/>
              </a:rPr>
              <a:t>Часто спрямована не на сільськогосподарських товаровиробників, а на суміжні галузі, комерційні банки, постачальників матеріально-технічних ресурсів</a:t>
            </a:r>
          </a:p>
          <a:p>
            <a:pPr>
              <a:lnSpc>
                <a:spcPct val="80000"/>
              </a:lnSpc>
            </a:pPr>
            <a:r>
              <a:rPr lang="uk-UA" altLang="ru-RU" sz="2600">
                <a:latin typeface="Arial" charset="0"/>
                <a:cs typeface="Arial" charset="0"/>
              </a:rPr>
              <a:t>Значна щорічна диференціація в обсягах підтримки за окремими напрямами</a:t>
            </a:r>
          </a:p>
          <a:p>
            <a:pPr>
              <a:lnSpc>
                <a:spcPct val="80000"/>
              </a:lnSpc>
            </a:pPr>
            <a:r>
              <a:rPr lang="uk-UA" altLang="ru-RU" sz="2600">
                <a:latin typeface="Arial" charset="0"/>
                <a:cs typeface="Arial" charset="0"/>
              </a:rPr>
              <a:t>Спрямована на збільшення обсягів виробництва продукції, а не на підтримку доходів товаровиробників</a:t>
            </a:r>
          </a:p>
          <a:p>
            <a:pPr>
              <a:lnSpc>
                <a:spcPct val="80000"/>
              </a:lnSpc>
            </a:pPr>
            <a:r>
              <a:rPr lang="uk-UA" altLang="ru-RU" sz="2600">
                <a:latin typeface="Arial" charset="0"/>
                <a:cs typeface="Arial" charset="0"/>
              </a:rPr>
              <a:t>Поквартальний розподіл видатків часто не враховує сезонну потребу сільськогосподарського виробництва</a:t>
            </a:r>
          </a:p>
          <a:p>
            <a:pPr>
              <a:lnSpc>
                <a:spcPct val="80000"/>
              </a:lnSpc>
            </a:pPr>
            <a:endParaRPr lang="uk-UA" altLang="ru-RU" sz="2200">
              <a:latin typeface="Times New Roman" pitchFamily="18" charset="0"/>
              <a:cs typeface="Times New Roman" pitchFamily="18" charset="0"/>
            </a:endParaRPr>
          </a:p>
          <a:p>
            <a:pPr>
              <a:lnSpc>
                <a:spcPct val="80000"/>
              </a:lnSpc>
            </a:pPr>
            <a:endParaRPr lang="uk-UA" altLang="ru-RU" sz="1700"/>
          </a:p>
          <a:p>
            <a:pPr>
              <a:lnSpc>
                <a:spcPct val="80000"/>
              </a:lnSpc>
            </a:pPr>
            <a:endParaRPr lang="uk-UA" altLang="ru-RU" sz="1900"/>
          </a:p>
          <a:p>
            <a:pPr>
              <a:lnSpc>
                <a:spcPct val="80000"/>
              </a:lnSpc>
            </a:pPr>
            <a:endParaRPr lang="uk-UA" altLang="ru-RU" sz="1700"/>
          </a:p>
        </p:txBody>
      </p:sp>
      <p:pic>
        <p:nvPicPr>
          <p:cNvPr id="64515"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1301ED-519D-92C5-30C4-63407D61C4F9}"/>
              </a:ext>
            </a:extLst>
          </p:cNvPr>
          <p:cNvSpPr>
            <a:spLocks noGrp="1"/>
          </p:cNvSpPr>
          <p:nvPr>
            <p:ph type="title"/>
          </p:nvPr>
        </p:nvSpPr>
        <p:spPr>
          <a:xfrm>
            <a:off x="838200" y="0"/>
            <a:ext cx="10515600" cy="1325563"/>
          </a:xfrm>
        </p:spPr>
        <p:txBody>
          <a:bodyPr/>
          <a:lstStyle/>
          <a:p>
            <a:pPr algn="ctr"/>
            <a:r>
              <a:rPr lang="uk-UA" sz="2800" b="1" noProof="0" dirty="0">
                <a:solidFill>
                  <a:srgbClr val="003366"/>
                </a:solidFill>
                <a:latin typeface="Times New Roman" panose="02020603050405020304" pitchFamily="18" charset="0"/>
                <a:cs typeface="Times New Roman" panose="02020603050405020304" pitchFamily="18" charset="0"/>
              </a:rPr>
              <a:t>Основним інструментом, за допомогою якого здійснюється прийом заявок, їхній розгляд та прийняття рішень, є Державний аграрний реєстр</a:t>
            </a:r>
          </a:p>
        </p:txBody>
      </p:sp>
      <p:sp>
        <p:nvSpPr>
          <p:cNvPr id="3" name="Объект 2">
            <a:extLst>
              <a:ext uri="{FF2B5EF4-FFF2-40B4-BE49-F238E27FC236}">
                <a16:creationId xmlns:a16="http://schemas.microsoft.com/office/drawing/2014/main" id="{4961A90A-4E5E-2A6D-5C7E-687D0516D582}"/>
              </a:ext>
            </a:extLst>
          </p:cNvPr>
          <p:cNvSpPr>
            <a:spLocks noGrp="1"/>
          </p:cNvSpPr>
          <p:nvPr>
            <p:ph idx="1"/>
          </p:nvPr>
        </p:nvSpPr>
        <p:spPr>
          <a:xfrm>
            <a:off x="265813" y="1297172"/>
            <a:ext cx="11759609" cy="5337544"/>
          </a:xfrm>
        </p:spPr>
        <p:txBody>
          <a:bodyPr/>
          <a:lstStyle/>
          <a:p>
            <a:r>
              <a:rPr lang="uk-UA" noProof="0" dirty="0"/>
              <a:t>Верховною Радою України було прийнято Закон України від 9.09.2024р. № 3980-IX «Про інформаційно-комунікаційну систему «Державний аграрний реєстр»», яким визначено правові, організаційні і фінансові засади його створення та функціонування, а також принципи захисту прав та інтересів фізичних і юридичних осіб під час створення, зберігання, оброблення та використання реєстрової інформації у публічних електронних реєстрах.</a:t>
            </a:r>
            <a:endParaRPr lang="en-US" noProof="0" dirty="0"/>
          </a:p>
          <a:p>
            <a:r>
              <a:rPr lang="uk-UA" noProof="0" dirty="0"/>
              <a:t>При формуванні видатків Державного бюджету враховано податкові зміни для забезпечення стабільності фінансування Сил Оборони. Мінімальна сума податкових платежів з одного гектару земель c.-г. призначення: на час дії воєнного стану вона складатиме 1400 грн/га (32 євро/га) для ріллі та 700 грн/га (16 євро/га) для земель з іншими видами цільового призначення. </a:t>
            </a:r>
          </a:p>
        </p:txBody>
      </p:sp>
      <p:pic>
        <p:nvPicPr>
          <p:cNvPr id="4" name="Picture 15" descr="logo - EF">
            <a:extLst>
              <a:ext uri="{FF2B5EF4-FFF2-40B4-BE49-F238E27FC236}">
                <a16:creationId xmlns:a16="http://schemas.microsoft.com/office/drawing/2014/main" id="{3B0B7440-07A5-B7EF-3416-DE39589B245E}"/>
              </a:ext>
            </a:extLst>
          </p:cNvPr>
          <p:cNvPicPr>
            <a:picLocks noChangeAspect="1" noChangeArrowheads="1"/>
          </p:cNvPicPr>
          <p:nvPr/>
        </p:nvPicPr>
        <p:blipFill>
          <a:blip r:embed="rId2"/>
          <a:srcRect/>
          <a:stretch>
            <a:fillRect/>
          </a:stretch>
        </p:blipFill>
        <p:spPr bwMode="auto">
          <a:xfrm>
            <a:off x="1" y="1"/>
            <a:ext cx="838200" cy="854798"/>
          </a:xfrm>
          <a:prstGeom prst="rect">
            <a:avLst/>
          </a:prstGeom>
          <a:noFill/>
          <a:ln w="9525">
            <a:noFill/>
            <a:miter lim="800000"/>
            <a:headEnd/>
            <a:tailEnd/>
          </a:ln>
        </p:spPr>
      </p:pic>
    </p:spTree>
    <p:extLst>
      <p:ext uri="{BB962C8B-B14F-4D97-AF65-F5344CB8AC3E}">
        <p14:creationId xmlns:p14="http://schemas.microsoft.com/office/powerpoint/2010/main" val="2955939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6E3831-89D9-0790-0C8B-A3E5551638F6}"/>
              </a:ext>
            </a:extLst>
          </p:cNvPr>
          <p:cNvSpPr>
            <a:spLocks noGrp="1"/>
          </p:cNvSpPr>
          <p:nvPr>
            <p:ph type="title"/>
          </p:nvPr>
        </p:nvSpPr>
        <p:spPr>
          <a:xfrm>
            <a:off x="861238" y="140652"/>
            <a:ext cx="10994064" cy="1325563"/>
          </a:xfrm>
        </p:spPr>
        <p:txBody>
          <a:bodyPr/>
          <a:lstStyle/>
          <a:p>
            <a:pPr algn="ctr"/>
            <a:r>
              <a:rPr lang="uk-UA" sz="3200" b="1" noProof="0" dirty="0">
                <a:solidFill>
                  <a:srgbClr val="003366"/>
                </a:solidFill>
                <a:latin typeface="Times New Roman" panose="02020603050405020304" pitchFamily="18" charset="0"/>
                <a:cs typeface="Times New Roman" panose="02020603050405020304" pitchFamily="18" charset="0"/>
              </a:rPr>
              <a:t>Динаміка видатків державного бюджету на підтримку виробників с.-г. продукції </a:t>
            </a:r>
            <a:br>
              <a:rPr lang="uk-UA" sz="3200" b="1" noProof="0" dirty="0">
                <a:solidFill>
                  <a:srgbClr val="003366"/>
                </a:solidFill>
                <a:latin typeface="Times New Roman" panose="02020603050405020304" pitchFamily="18" charset="0"/>
                <a:cs typeface="Times New Roman" panose="02020603050405020304" pitchFamily="18" charset="0"/>
              </a:rPr>
            </a:br>
            <a:r>
              <a:rPr lang="uk-UA" sz="2400" b="1" noProof="0" dirty="0">
                <a:solidFill>
                  <a:srgbClr val="003366"/>
                </a:solidFill>
                <a:latin typeface="Times New Roman" panose="02020603050405020304" pitchFamily="18" charset="0"/>
                <a:cs typeface="Times New Roman" panose="02020603050405020304" pitchFamily="18" charset="0"/>
              </a:rPr>
              <a:t>(за обсягами видатків, затверджених на початку бюджетного року, млн грн)</a:t>
            </a:r>
          </a:p>
        </p:txBody>
      </p:sp>
      <p:graphicFrame>
        <p:nvGraphicFramePr>
          <p:cNvPr id="4" name="Объект 3">
            <a:extLst>
              <a:ext uri="{FF2B5EF4-FFF2-40B4-BE49-F238E27FC236}">
                <a16:creationId xmlns:a16="http://schemas.microsoft.com/office/drawing/2014/main" id="{D8CB76B2-9DDF-C81E-FC97-2EC2782A48AB}"/>
              </a:ext>
            </a:extLst>
          </p:cNvPr>
          <p:cNvGraphicFramePr>
            <a:graphicFrameLocks noGrp="1"/>
          </p:cNvGraphicFramePr>
          <p:nvPr>
            <p:ph idx="1"/>
            <p:extLst>
              <p:ext uri="{D42A27DB-BD31-4B8C-83A1-F6EECF244321}">
                <p14:modId xmlns:p14="http://schemas.microsoft.com/office/powerpoint/2010/main" val="927355884"/>
              </p:ext>
            </p:extLst>
          </p:nvPr>
        </p:nvGraphicFramePr>
        <p:xfrm>
          <a:off x="531629" y="1825625"/>
          <a:ext cx="11174818" cy="3566160"/>
        </p:xfrm>
        <a:graphic>
          <a:graphicData uri="http://schemas.openxmlformats.org/drawingml/2006/table">
            <a:tbl>
              <a:tblPr firstRow="1" bandRow="1">
                <a:tableStyleId>{5C22544A-7EE6-4342-B048-85BDC9FD1C3A}</a:tableStyleId>
              </a:tblPr>
              <a:tblGrid>
                <a:gridCol w="5731952">
                  <a:extLst>
                    <a:ext uri="{9D8B030D-6E8A-4147-A177-3AD203B41FA5}">
                      <a16:colId xmlns:a16="http://schemas.microsoft.com/office/drawing/2014/main" val="2822356366"/>
                    </a:ext>
                  </a:extLst>
                </a:gridCol>
                <a:gridCol w="1998717">
                  <a:extLst>
                    <a:ext uri="{9D8B030D-6E8A-4147-A177-3AD203B41FA5}">
                      <a16:colId xmlns:a16="http://schemas.microsoft.com/office/drawing/2014/main" val="899684824"/>
                    </a:ext>
                  </a:extLst>
                </a:gridCol>
                <a:gridCol w="1585189">
                  <a:extLst>
                    <a:ext uri="{9D8B030D-6E8A-4147-A177-3AD203B41FA5}">
                      <a16:colId xmlns:a16="http://schemas.microsoft.com/office/drawing/2014/main" val="2080209798"/>
                    </a:ext>
                  </a:extLst>
                </a:gridCol>
                <a:gridCol w="1858960">
                  <a:extLst>
                    <a:ext uri="{9D8B030D-6E8A-4147-A177-3AD203B41FA5}">
                      <a16:colId xmlns:a16="http://schemas.microsoft.com/office/drawing/2014/main" val="1034835517"/>
                    </a:ext>
                  </a:extLst>
                </a:gridCol>
              </a:tblGrid>
              <a:tr h="370840">
                <a:tc>
                  <a:txBody>
                    <a:bodyPr/>
                    <a:lstStyle/>
                    <a:p>
                      <a:pPr algn="ctr"/>
                      <a:r>
                        <a:rPr lang="uk-UA" sz="2400" noProof="0" dirty="0">
                          <a:solidFill>
                            <a:schemeClr val="tx1"/>
                          </a:solidFill>
                          <a:latin typeface="Times New Roman" panose="02020603050405020304" pitchFamily="18" charset="0"/>
                          <a:cs typeface="Times New Roman" panose="02020603050405020304" pitchFamily="18" charset="0"/>
                        </a:rPr>
                        <a:t>Назва бюджетної програми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uk-UA" sz="2400" noProof="0" dirty="0">
                          <a:solidFill>
                            <a:schemeClr val="tx1"/>
                          </a:solidFill>
                          <a:latin typeface="Times New Roman" panose="02020603050405020304" pitchFamily="18" charset="0"/>
                          <a:cs typeface="Times New Roman" panose="02020603050405020304" pitchFamily="18" charset="0"/>
                        </a:rPr>
                        <a:t>2023 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uk-UA" sz="2400" noProof="0" dirty="0">
                          <a:solidFill>
                            <a:schemeClr val="tx1"/>
                          </a:solidFill>
                          <a:latin typeface="Times New Roman" panose="02020603050405020304" pitchFamily="18" charset="0"/>
                          <a:cs typeface="Times New Roman" panose="02020603050405020304" pitchFamily="18" charset="0"/>
                        </a:rPr>
                        <a:t>2024 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uk-UA" sz="2400" noProof="0" dirty="0">
                          <a:solidFill>
                            <a:schemeClr val="tx1"/>
                          </a:solidFill>
                          <a:latin typeface="Times New Roman" panose="02020603050405020304" pitchFamily="18" charset="0"/>
                          <a:cs typeface="Times New Roman" panose="02020603050405020304" pitchFamily="18" charset="0"/>
                        </a:rPr>
                        <a:t>2025 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67763717"/>
                  </a:ext>
                </a:extLst>
              </a:tr>
              <a:tr h="370840">
                <a:tc>
                  <a:txBody>
                    <a:bodyPr/>
                    <a:lstStyle/>
                    <a:p>
                      <a:r>
                        <a:rPr lang="uk-UA" sz="2000" noProof="0" dirty="0" err="1">
                          <a:latin typeface="Times New Roman" panose="02020603050405020304" pitchFamily="18" charset="0"/>
                          <a:cs typeface="Times New Roman" panose="02020603050405020304" pitchFamily="18" charset="0"/>
                        </a:rPr>
                        <a:t>КПКВК</a:t>
                      </a:r>
                      <a:r>
                        <a:rPr lang="uk-UA" sz="2000" noProof="0" dirty="0">
                          <a:latin typeface="Times New Roman" panose="02020603050405020304" pitchFamily="18" charset="0"/>
                          <a:cs typeface="Times New Roman" panose="02020603050405020304" pitchFamily="18" charset="0"/>
                        </a:rPr>
                        <a:t> 2801580 «Фінансова підтримка с.-г. товаровиробників»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UA" sz="2400" dirty="0">
                          <a:latin typeface="Times New Roman" panose="02020603050405020304" pitchFamily="18" charset="0"/>
                          <a:cs typeface="Times New Roman" panose="02020603050405020304" pitchFamily="18" charset="0"/>
                        </a:rPr>
                        <a:t>201,0</a:t>
                      </a:r>
                      <a:endParaRPr lang="uk-UA"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UA" sz="2400" dirty="0">
                          <a:latin typeface="Times New Roman" panose="02020603050405020304" pitchFamily="18" charset="0"/>
                          <a:cs typeface="Times New Roman" panose="02020603050405020304" pitchFamily="18" charset="0"/>
                        </a:rPr>
                        <a:t>205,0</a:t>
                      </a:r>
                      <a:endParaRPr lang="uk-UA"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UA" sz="2400" dirty="0">
                          <a:latin typeface="Times New Roman" panose="02020603050405020304" pitchFamily="18" charset="0"/>
                          <a:cs typeface="Times New Roman" panose="02020603050405020304" pitchFamily="18" charset="0"/>
                        </a:rPr>
                        <a:t>1205,0</a:t>
                      </a:r>
                      <a:endParaRPr lang="uk-UA"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2869391"/>
                  </a:ext>
                </a:extLst>
              </a:tr>
              <a:tr h="370840">
                <a:tc>
                  <a:txBody>
                    <a:bodyPr/>
                    <a:lstStyle/>
                    <a:p>
                      <a:r>
                        <a:rPr lang="uk-UA" sz="2000" noProof="0" dirty="0" err="1">
                          <a:latin typeface="Times New Roman" panose="02020603050405020304" pitchFamily="18" charset="0"/>
                          <a:cs typeface="Times New Roman" panose="02020603050405020304" pitchFamily="18" charset="0"/>
                        </a:rPr>
                        <a:t>КПКВК</a:t>
                      </a:r>
                      <a:r>
                        <a:rPr lang="uk-UA" sz="2000" noProof="0" dirty="0">
                          <a:latin typeface="Times New Roman" panose="02020603050405020304" pitchFamily="18" charset="0"/>
                          <a:cs typeface="Times New Roman" panose="02020603050405020304" pitchFamily="18" charset="0"/>
                        </a:rPr>
                        <a:t> 2801500 «Підтримка фермерських господарств та інших виробників с.-г. продукції»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400" dirty="0">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UA" sz="2400" dirty="0">
                          <a:latin typeface="Times New Roman" panose="02020603050405020304" pitchFamily="18" charset="0"/>
                          <a:cs typeface="Times New Roman" panose="02020603050405020304" pitchFamily="18" charset="0"/>
                        </a:rPr>
                        <a:t>796,0</a:t>
                      </a:r>
                      <a:endParaRPr lang="uk-UA"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UA" sz="2400" dirty="0">
                          <a:latin typeface="Times New Roman" panose="02020603050405020304" pitchFamily="18" charset="0"/>
                          <a:cs typeface="Times New Roman" panose="02020603050405020304" pitchFamily="18" charset="0"/>
                        </a:rPr>
                        <a:t>4726,0</a:t>
                      </a:r>
                      <a:endParaRPr lang="uk-UA"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1082874"/>
                  </a:ext>
                </a:extLst>
              </a:tr>
              <a:tr h="370840">
                <a:tc>
                  <a:txBody>
                    <a:bodyPr/>
                    <a:lstStyle/>
                    <a:p>
                      <a:r>
                        <a:rPr lang="uk-UA" sz="2000" noProof="0" dirty="0" err="1">
                          <a:latin typeface="Times New Roman" panose="02020603050405020304" pitchFamily="18" charset="0"/>
                          <a:cs typeface="Times New Roman" panose="02020603050405020304" pitchFamily="18" charset="0"/>
                        </a:rPr>
                        <a:t>КПКВК</a:t>
                      </a:r>
                      <a:r>
                        <a:rPr lang="uk-UA" sz="2000" noProof="0" dirty="0">
                          <a:latin typeface="Times New Roman" panose="02020603050405020304" pitchFamily="18" charset="0"/>
                          <a:cs typeface="Times New Roman" panose="02020603050405020304" pitchFamily="18" charset="0"/>
                        </a:rPr>
                        <a:t> 2801460 «Надання кредитів фермерським господарствам»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400" dirty="0">
                          <a:latin typeface="Times New Roman" panose="02020603050405020304" pitchFamily="18" charset="0"/>
                          <a:cs typeface="Times New Roman" panose="02020603050405020304" pitchFamily="18" charset="0"/>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400" dirty="0">
                          <a:latin typeface="Times New Roman" panose="02020603050405020304" pitchFamily="18" charset="0"/>
                          <a:cs typeface="Times New Roman" panose="02020603050405020304" pitchFamily="18" charset="0"/>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400" dirty="0">
                          <a:latin typeface="Times New Roman" panose="02020603050405020304" pitchFamily="18" charset="0"/>
                          <a:cs typeface="Times New Roman" panose="02020603050405020304" pitchFamily="18" charset="0"/>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9579615"/>
                  </a:ext>
                </a:extLst>
              </a:tr>
              <a:tr h="370840">
                <a:tc>
                  <a:txBody>
                    <a:bodyPr/>
                    <a:lstStyle/>
                    <a:p>
                      <a:r>
                        <a:rPr lang="uk-UA" sz="2000" noProof="0" dirty="0" err="1">
                          <a:latin typeface="Times New Roman" panose="02020603050405020304" pitchFamily="18" charset="0"/>
                          <a:cs typeface="Times New Roman" panose="02020603050405020304" pitchFamily="18" charset="0"/>
                        </a:rPr>
                        <a:t>КПКВК</a:t>
                      </a:r>
                      <a:r>
                        <a:rPr lang="uk-UA" sz="2000" noProof="0" dirty="0">
                          <a:latin typeface="Times New Roman" panose="02020603050405020304" pitchFamily="18" charset="0"/>
                          <a:cs typeface="Times New Roman" panose="02020603050405020304" pitchFamily="18" charset="0"/>
                        </a:rPr>
                        <a:t> 2801380 «Формування статутного капіталу Фонду часткового гарантування кредитів в сільському господарстві»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400" dirty="0">
                          <a:latin typeface="Times New Roman" panose="02020603050405020304" pitchFamily="18" charset="0"/>
                          <a:cs typeface="Times New Roman" panose="02020603050405020304" pitchFamily="18" charset="0"/>
                        </a:rPr>
                        <a:t>360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400" dirty="0">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400" dirty="0">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4093356"/>
                  </a:ext>
                </a:extLst>
              </a:tr>
            </a:tbl>
          </a:graphicData>
        </a:graphic>
      </p:graphicFrame>
      <p:pic>
        <p:nvPicPr>
          <p:cNvPr id="5" name="Picture 15" descr="logo - EF">
            <a:extLst>
              <a:ext uri="{FF2B5EF4-FFF2-40B4-BE49-F238E27FC236}">
                <a16:creationId xmlns:a16="http://schemas.microsoft.com/office/drawing/2014/main" id="{BDA5F165-9B71-324F-783E-91AD73B60341}"/>
              </a:ext>
            </a:extLst>
          </p:cNvPr>
          <p:cNvPicPr>
            <a:picLocks noChangeAspect="1" noChangeArrowheads="1"/>
          </p:cNvPicPr>
          <p:nvPr/>
        </p:nvPicPr>
        <p:blipFill>
          <a:blip r:embed="rId2"/>
          <a:srcRect/>
          <a:stretch>
            <a:fillRect/>
          </a:stretch>
        </p:blipFill>
        <p:spPr bwMode="auto">
          <a:xfrm>
            <a:off x="1" y="1"/>
            <a:ext cx="838200" cy="854798"/>
          </a:xfrm>
          <a:prstGeom prst="rect">
            <a:avLst/>
          </a:prstGeom>
          <a:noFill/>
          <a:ln w="9525">
            <a:noFill/>
            <a:miter lim="800000"/>
            <a:headEnd/>
            <a:tailEnd/>
          </a:ln>
        </p:spPr>
      </p:pic>
    </p:spTree>
    <p:extLst>
      <p:ext uri="{BB962C8B-B14F-4D97-AF65-F5344CB8AC3E}">
        <p14:creationId xmlns:p14="http://schemas.microsoft.com/office/powerpoint/2010/main" val="2407177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713" y="112713"/>
            <a:ext cx="11782425" cy="631825"/>
          </a:xfrm>
        </p:spPr>
        <p:txBody>
          <a:bodyPr rtlCol="0">
            <a:normAutofit fontScale="90000"/>
          </a:bodyPr>
          <a:lstStyle/>
          <a:p>
            <a:pPr algn="ctr" fontAlgn="auto">
              <a:spcAft>
                <a:spcPts val="0"/>
              </a:spcAft>
              <a:defRPr/>
            </a:pPr>
            <a:r>
              <a:rPr lang="uk-UA" b="1" dirty="0" err="1">
                <a:solidFill>
                  <a:srgbClr val="0033CC"/>
                </a:solidFill>
                <a:latin typeface="Arial" panose="020B0604020202020204" pitchFamily="34" charset="0"/>
                <a:cs typeface="Arial" panose="020B0604020202020204" pitchFamily="34" charset="0"/>
              </a:rPr>
              <a:t>Понятійно</a:t>
            </a:r>
            <a:r>
              <a:rPr lang="uk-UA" b="1" dirty="0">
                <a:solidFill>
                  <a:srgbClr val="0033CC"/>
                </a:solidFill>
                <a:latin typeface="Arial" panose="020B0604020202020204" pitchFamily="34" charset="0"/>
                <a:cs typeface="Arial" panose="020B0604020202020204" pitchFamily="34" charset="0"/>
              </a:rPr>
              <a:t>-категоріальний апарат</a:t>
            </a:r>
            <a:endParaRPr lang="ru-RU" b="1" dirty="0">
              <a:solidFill>
                <a:srgbClr val="0033CC"/>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560388" y="981075"/>
            <a:ext cx="11498262" cy="5891213"/>
          </a:xfrm>
        </p:spPr>
        <p:txBody>
          <a:bodyPr>
            <a:normAutofit/>
          </a:bodyPr>
          <a:lstStyle/>
          <a:p>
            <a:pPr>
              <a:lnSpc>
                <a:spcPct val="80000"/>
              </a:lnSpc>
            </a:pPr>
            <a:r>
              <a:rPr lang="uk-UA" sz="3000" dirty="0">
                <a:latin typeface="Arial" charset="0"/>
                <a:cs typeface="Arial" charset="0"/>
              </a:rPr>
              <a:t>у «Великому тлумачному словнику сучасної української мови» під </a:t>
            </a:r>
            <a:r>
              <a:rPr lang="uk-UA" sz="3000" b="1" dirty="0">
                <a:solidFill>
                  <a:srgbClr val="FF0000"/>
                </a:solidFill>
                <a:latin typeface="Arial" charset="0"/>
                <a:cs typeface="Arial" charset="0"/>
              </a:rPr>
              <a:t>«підтримкою» </a:t>
            </a:r>
            <a:r>
              <a:rPr lang="uk-UA" sz="3000" dirty="0">
                <a:latin typeface="Arial" charset="0"/>
                <a:cs typeface="Arial" charset="0"/>
              </a:rPr>
              <a:t>розуміють подання матеріальної, моральної та іншої допомоги, сприяти в чому–небудь </a:t>
            </a:r>
            <a:r>
              <a:rPr lang="uk-UA" sz="2400" dirty="0">
                <a:solidFill>
                  <a:srgbClr val="0070C0"/>
                </a:solidFill>
                <a:latin typeface="Arial" charset="0"/>
                <a:cs typeface="Arial" charset="0"/>
              </a:rPr>
              <a:t>(Бусел В. Т. – К. : Ірпінь: ВТФ «Перун», 2004., с.785).</a:t>
            </a:r>
          </a:p>
          <a:p>
            <a:pPr>
              <a:lnSpc>
                <a:spcPct val="80000"/>
              </a:lnSpc>
            </a:pPr>
            <a:r>
              <a:rPr lang="uk-UA" sz="3000" dirty="0">
                <a:latin typeface="Arial" charset="0"/>
                <a:cs typeface="Arial" charset="0"/>
              </a:rPr>
              <a:t> </a:t>
            </a:r>
            <a:r>
              <a:rPr lang="uk-UA" sz="3000" dirty="0">
                <a:solidFill>
                  <a:srgbClr val="FF0000"/>
                </a:solidFill>
                <a:latin typeface="Arial" charset="0"/>
                <a:cs typeface="Arial" charset="0"/>
              </a:rPr>
              <a:t>Державна допомога </a:t>
            </a:r>
            <a:r>
              <a:rPr lang="uk-UA" sz="3000" dirty="0">
                <a:latin typeface="Arial" charset="0"/>
                <a:cs typeface="Arial" charset="0"/>
              </a:rPr>
              <a:t>– допомога, яка виплачується з коштів державного бюджету або фонду державного соціального страхування 	</a:t>
            </a:r>
            <a:r>
              <a:rPr lang="uk-UA" sz="2400" dirty="0">
                <a:solidFill>
                  <a:srgbClr val="0070C0"/>
                </a:solidFill>
                <a:latin typeface="Arial" charset="0"/>
                <a:cs typeface="Arial" charset="0"/>
              </a:rPr>
              <a:t>(</a:t>
            </a:r>
            <a:r>
              <a:rPr lang="uk-UA" sz="2400" dirty="0" err="1">
                <a:solidFill>
                  <a:srgbClr val="0070C0"/>
                </a:solidFill>
                <a:latin typeface="Arial" charset="0"/>
                <a:cs typeface="Arial" charset="0"/>
              </a:rPr>
              <a:t>Мочерний</a:t>
            </a:r>
            <a:r>
              <a:rPr lang="uk-UA" sz="2400" dirty="0">
                <a:solidFill>
                  <a:srgbClr val="0070C0"/>
                </a:solidFill>
                <a:latin typeface="Arial" charset="0"/>
                <a:cs typeface="Arial" charset="0"/>
              </a:rPr>
              <a:t> С.В. Економічний енциклопедичний словник: У 2 т. / </a:t>
            </a:r>
            <a:r>
              <a:rPr lang="uk-UA" sz="2400" dirty="0" err="1">
                <a:solidFill>
                  <a:srgbClr val="0070C0"/>
                </a:solidFill>
                <a:latin typeface="Arial" charset="0"/>
                <a:cs typeface="Arial" charset="0"/>
              </a:rPr>
              <a:t>Мочерний</a:t>
            </a:r>
            <a:r>
              <a:rPr lang="uk-UA" sz="2400" dirty="0">
                <a:solidFill>
                  <a:srgbClr val="0070C0"/>
                </a:solidFill>
                <a:latin typeface="Arial" charset="0"/>
                <a:cs typeface="Arial" charset="0"/>
              </a:rPr>
              <a:t> С.В., Ларіна Я.С., Устенко О.А., Юрій С.І.– Т.1. – Л.: Світ, 2005. – 254, с.152).</a:t>
            </a:r>
          </a:p>
          <a:p>
            <a:pPr>
              <a:lnSpc>
                <a:spcPct val="80000"/>
              </a:lnSpc>
            </a:pPr>
            <a:r>
              <a:rPr lang="uk-UA" sz="3000" dirty="0">
                <a:solidFill>
                  <a:srgbClr val="FF0000"/>
                </a:solidFill>
                <a:latin typeface="Arial" charset="0"/>
                <a:cs typeface="Arial" charset="0"/>
              </a:rPr>
              <a:t>Державне регулювання сільського господарства </a:t>
            </a:r>
            <a:r>
              <a:rPr lang="uk-UA" sz="3000" dirty="0">
                <a:latin typeface="Arial" charset="0"/>
                <a:cs typeface="Arial" charset="0"/>
              </a:rPr>
              <a:t>– опосередкований цілеспрямований управлінський вплив на процеси відтворення в галузі з метою реалізації цілей державної аграрної політики </a:t>
            </a:r>
            <a:r>
              <a:rPr lang="uk-UA" altLang="zh-CN" sz="2400" dirty="0">
                <a:solidFill>
                  <a:srgbClr val="0070C0"/>
                </a:solidFill>
                <a:latin typeface="Arial" charset="0"/>
                <a:cs typeface="Arial" charset="0"/>
              </a:rPr>
              <a:t>(Діброва А.Д. Державне регулювання сільськогосподарського виробництва //Автореферат дисертації </a:t>
            </a:r>
            <a:r>
              <a:rPr lang="uk-UA" sz="2400" dirty="0">
                <a:solidFill>
                  <a:srgbClr val="0070C0"/>
                </a:solidFill>
                <a:latin typeface="Arial" charset="0"/>
                <a:cs typeface="Arial" charset="0"/>
              </a:rPr>
              <a:t> на здобуття наукового ступеня д-ра </a:t>
            </a:r>
            <a:r>
              <a:rPr lang="uk-UA" sz="2400" dirty="0" err="1">
                <a:solidFill>
                  <a:srgbClr val="0070C0"/>
                </a:solidFill>
                <a:latin typeface="Arial" charset="0"/>
                <a:cs typeface="Arial" charset="0"/>
              </a:rPr>
              <a:t>екон</a:t>
            </a:r>
            <a:r>
              <a:rPr lang="uk-UA" sz="2400" dirty="0">
                <a:solidFill>
                  <a:srgbClr val="0070C0"/>
                </a:solidFill>
                <a:latin typeface="Arial" charset="0"/>
                <a:cs typeface="Arial" charset="0"/>
              </a:rPr>
              <a:t>. наук</a:t>
            </a:r>
            <a:r>
              <a:rPr lang="uk-UA" altLang="zh-CN" sz="2400" dirty="0">
                <a:solidFill>
                  <a:srgbClr val="0070C0"/>
                </a:solidFill>
                <a:latin typeface="Arial" charset="0"/>
              </a:rPr>
              <a:t>. – 2009. – с.9) </a:t>
            </a:r>
            <a:endParaRPr lang="uk-UA" altLang="ru-RU" sz="2400" dirty="0">
              <a:solidFill>
                <a:srgbClr val="0070C0"/>
              </a:solidFill>
              <a:latin typeface="Arial" charset="0"/>
              <a:cs typeface="Arial" charset="0"/>
            </a:endParaRPr>
          </a:p>
          <a:p>
            <a:pPr>
              <a:lnSpc>
                <a:spcPct val="80000"/>
              </a:lnSpc>
            </a:pPr>
            <a:endParaRPr lang="ru-RU" sz="3000" dirty="0"/>
          </a:p>
          <a:p>
            <a:pPr>
              <a:lnSpc>
                <a:spcPct val="80000"/>
              </a:lnSpc>
            </a:pPr>
            <a:endParaRPr lang="ru-RU" sz="3000" dirty="0">
              <a:latin typeface="Arial" charset="0"/>
              <a:cs typeface="Arial" charset="0"/>
            </a:endParaRPr>
          </a:p>
        </p:txBody>
      </p:sp>
      <p:pic>
        <p:nvPicPr>
          <p:cNvPr id="18435"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50F2B-4A26-26B6-2415-1A7A8BBBA8E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7DC915-CE74-877F-CFDF-910FAD46A3D8}"/>
              </a:ext>
            </a:extLst>
          </p:cNvPr>
          <p:cNvSpPr>
            <a:spLocks noGrp="1"/>
          </p:cNvSpPr>
          <p:nvPr>
            <p:ph type="title"/>
          </p:nvPr>
        </p:nvSpPr>
        <p:spPr>
          <a:xfrm>
            <a:off x="861238" y="140652"/>
            <a:ext cx="10994064" cy="1325563"/>
          </a:xfrm>
        </p:spPr>
        <p:txBody>
          <a:bodyPr/>
          <a:lstStyle/>
          <a:p>
            <a:pPr algn="ctr"/>
            <a:r>
              <a:rPr lang="uk-UA" sz="3200" b="1" noProof="0" dirty="0">
                <a:solidFill>
                  <a:srgbClr val="003366"/>
                </a:solidFill>
                <a:latin typeface="Times New Roman" panose="02020603050405020304" pitchFamily="18" charset="0"/>
                <a:cs typeface="Times New Roman" panose="02020603050405020304" pitchFamily="18" charset="0"/>
              </a:rPr>
              <a:t>Динаміка видатків державного бюджету на підтримку виробників с.-г. продукції </a:t>
            </a:r>
            <a:br>
              <a:rPr lang="uk-UA" sz="3200" b="1" noProof="0" dirty="0">
                <a:solidFill>
                  <a:srgbClr val="003366"/>
                </a:solidFill>
                <a:latin typeface="Times New Roman" panose="02020603050405020304" pitchFamily="18" charset="0"/>
                <a:cs typeface="Times New Roman" panose="02020603050405020304" pitchFamily="18" charset="0"/>
              </a:rPr>
            </a:br>
            <a:r>
              <a:rPr lang="uk-UA" sz="2400" b="1" noProof="0" dirty="0">
                <a:solidFill>
                  <a:srgbClr val="003366"/>
                </a:solidFill>
                <a:latin typeface="Times New Roman" panose="02020603050405020304" pitchFamily="18" charset="0"/>
                <a:cs typeface="Times New Roman" panose="02020603050405020304" pitchFamily="18" charset="0"/>
              </a:rPr>
              <a:t>(за обсягами видатків, затверджених на початку бюджетного року, млн грн)</a:t>
            </a:r>
          </a:p>
        </p:txBody>
      </p:sp>
      <p:graphicFrame>
        <p:nvGraphicFramePr>
          <p:cNvPr id="4" name="Объект 3">
            <a:extLst>
              <a:ext uri="{FF2B5EF4-FFF2-40B4-BE49-F238E27FC236}">
                <a16:creationId xmlns:a16="http://schemas.microsoft.com/office/drawing/2014/main" id="{F1F3D4C6-5F76-98AE-BD57-2F33474924ED}"/>
              </a:ext>
            </a:extLst>
          </p:cNvPr>
          <p:cNvGraphicFramePr>
            <a:graphicFrameLocks noGrp="1"/>
          </p:cNvGraphicFramePr>
          <p:nvPr>
            <p:ph idx="1"/>
            <p:extLst>
              <p:ext uri="{D42A27DB-BD31-4B8C-83A1-F6EECF244321}">
                <p14:modId xmlns:p14="http://schemas.microsoft.com/office/powerpoint/2010/main" val="426795099"/>
              </p:ext>
            </p:extLst>
          </p:nvPr>
        </p:nvGraphicFramePr>
        <p:xfrm>
          <a:off x="336698" y="1466214"/>
          <a:ext cx="11593032" cy="5303520"/>
        </p:xfrm>
        <a:graphic>
          <a:graphicData uri="http://schemas.openxmlformats.org/drawingml/2006/table">
            <a:tbl>
              <a:tblPr firstRow="1" bandRow="1">
                <a:tableStyleId>{5C22544A-7EE6-4342-B048-85BDC9FD1C3A}</a:tableStyleId>
              </a:tblPr>
              <a:tblGrid>
                <a:gridCol w="6989135">
                  <a:extLst>
                    <a:ext uri="{9D8B030D-6E8A-4147-A177-3AD203B41FA5}">
                      <a16:colId xmlns:a16="http://schemas.microsoft.com/office/drawing/2014/main" val="2822356366"/>
                    </a:ext>
                  </a:extLst>
                </a:gridCol>
                <a:gridCol w="1509823">
                  <a:extLst>
                    <a:ext uri="{9D8B030D-6E8A-4147-A177-3AD203B41FA5}">
                      <a16:colId xmlns:a16="http://schemas.microsoft.com/office/drawing/2014/main" val="899684824"/>
                    </a:ext>
                  </a:extLst>
                </a:gridCol>
                <a:gridCol w="1499191">
                  <a:extLst>
                    <a:ext uri="{9D8B030D-6E8A-4147-A177-3AD203B41FA5}">
                      <a16:colId xmlns:a16="http://schemas.microsoft.com/office/drawing/2014/main" val="2080209798"/>
                    </a:ext>
                  </a:extLst>
                </a:gridCol>
                <a:gridCol w="1594883">
                  <a:extLst>
                    <a:ext uri="{9D8B030D-6E8A-4147-A177-3AD203B41FA5}">
                      <a16:colId xmlns:a16="http://schemas.microsoft.com/office/drawing/2014/main" val="1034835517"/>
                    </a:ext>
                  </a:extLst>
                </a:gridCol>
              </a:tblGrid>
              <a:tr h="447453">
                <a:tc>
                  <a:txBody>
                    <a:bodyPr/>
                    <a:lstStyle/>
                    <a:p>
                      <a:pPr algn="ctr"/>
                      <a:r>
                        <a:rPr lang="uk-UA" sz="2400" noProof="0" dirty="0">
                          <a:solidFill>
                            <a:schemeClr val="tx1"/>
                          </a:solidFill>
                          <a:latin typeface="Times New Roman" panose="02020603050405020304" pitchFamily="18" charset="0"/>
                          <a:cs typeface="Times New Roman" panose="02020603050405020304" pitchFamily="18" charset="0"/>
                        </a:rPr>
                        <a:t>Назва бюджетної програми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uk-UA" sz="2400" noProof="0" dirty="0">
                          <a:solidFill>
                            <a:schemeClr val="tx1"/>
                          </a:solidFill>
                          <a:latin typeface="Times New Roman" panose="02020603050405020304" pitchFamily="18" charset="0"/>
                          <a:cs typeface="Times New Roman" panose="02020603050405020304" pitchFamily="18" charset="0"/>
                        </a:rPr>
                        <a:t>2023 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uk-UA" sz="2400" noProof="0" dirty="0">
                          <a:solidFill>
                            <a:schemeClr val="tx1"/>
                          </a:solidFill>
                          <a:latin typeface="Times New Roman" panose="02020603050405020304" pitchFamily="18" charset="0"/>
                          <a:cs typeface="Times New Roman" panose="02020603050405020304" pitchFamily="18" charset="0"/>
                        </a:rPr>
                        <a:t>2024 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uk-UA" sz="2400" noProof="0" dirty="0">
                          <a:solidFill>
                            <a:schemeClr val="tx1"/>
                          </a:solidFill>
                          <a:latin typeface="Times New Roman" panose="02020603050405020304" pitchFamily="18" charset="0"/>
                          <a:cs typeface="Times New Roman" panose="02020603050405020304" pitchFamily="18" charset="0"/>
                        </a:rPr>
                        <a:t>2025 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67763717"/>
                  </a:ext>
                </a:extLst>
              </a:tr>
              <a:tr h="791646">
                <a:tc>
                  <a:txBody>
                    <a:bodyPr/>
                    <a:lstStyle/>
                    <a:p>
                      <a:r>
                        <a:rPr lang="uk-UA" sz="2400" noProof="0" dirty="0" err="1">
                          <a:latin typeface="Times New Roman" panose="02020603050405020304" pitchFamily="18" charset="0"/>
                          <a:cs typeface="Times New Roman" panose="02020603050405020304" pitchFamily="18" charset="0"/>
                        </a:rPr>
                        <a:t>КПКВК</a:t>
                      </a:r>
                      <a:r>
                        <a:rPr lang="uk-UA" sz="2400" noProof="0" dirty="0">
                          <a:latin typeface="Times New Roman" panose="02020603050405020304" pitchFamily="18" charset="0"/>
                          <a:cs typeface="Times New Roman" panose="02020603050405020304" pitchFamily="18" charset="0"/>
                        </a:rPr>
                        <a:t> 1201350 «Надання грантів для створення або розвитку бізнесу»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400" noProof="0" dirty="0">
                          <a:latin typeface="Times New Roman" panose="02020603050405020304" pitchFamily="18" charset="0"/>
                          <a:cs typeface="Times New Roman" panose="02020603050405020304" pitchFamily="18" charset="0"/>
                        </a:rPr>
                        <a:t>1 370,0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400" noProof="0" dirty="0">
                          <a:latin typeface="Times New Roman" panose="02020603050405020304" pitchFamily="18" charset="0"/>
                          <a:cs typeface="Times New Roman" panose="02020603050405020304" pitchFamily="18" charset="0"/>
                        </a:rPr>
                        <a:t>1 370,0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400" noProof="0" dirty="0">
                          <a:latin typeface="Times New Roman" panose="02020603050405020304" pitchFamily="18" charset="0"/>
                          <a:cs typeface="Times New Roman" panose="02020603050405020304" pitchFamily="18" charset="0"/>
                        </a:rPr>
                        <a:t>1 370,0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2869391"/>
                  </a:ext>
                </a:extLst>
              </a:tr>
              <a:tr h="791646">
                <a:tc>
                  <a:txBody>
                    <a:bodyPr/>
                    <a:lstStyle/>
                    <a:p>
                      <a:r>
                        <a:rPr lang="uk-UA" sz="2400" noProof="0" dirty="0" err="1">
                          <a:latin typeface="Times New Roman" panose="02020603050405020304" pitchFamily="18" charset="0"/>
                          <a:cs typeface="Times New Roman" panose="02020603050405020304" pitchFamily="18" charset="0"/>
                        </a:rPr>
                        <a:t>КПКВК</a:t>
                      </a:r>
                      <a:r>
                        <a:rPr lang="uk-UA" sz="2400" noProof="0" dirty="0">
                          <a:latin typeface="Times New Roman" panose="02020603050405020304" pitchFamily="18" charset="0"/>
                          <a:cs typeface="Times New Roman" panose="02020603050405020304" pitchFamily="18" charset="0"/>
                        </a:rPr>
                        <a:t> 1201450 «Забезпечення функціонування фонду розвитку підприємництва»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400" noProof="0" dirty="0">
                          <a:latin typeface="Times New Roman" panose="02020603050405020304" pitchFamily="18" charset="0"/>
                          <a:cs typeface="Times New Roman" panose="02020603050405020304" pitchFamily="18" charset="0"/>
                        </a:rPr>
                        <a:t>16 000,0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400" noProof="0" dirty="0">
                          <a:latin typeface="Times New Roman" panose="02020603050405020304" pitchFamily="18" charset="0"/>
                          <a:cs typeface="Times New Roman" panose="02020603050405020304" pitchFamily="18" charset="0"/>
                        </a:rPr>
                        <a:t>18 000,0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400" noProof="0" dirty="0">
                          <a:latin typeface="Times New Roman" panose="02020603050405020304" pitchFamily="18" charset="0"/>
                          <a:cs typeface="Times New Roman" panose="02020603050405020304" pitchFamily="18" charset="0"/>
                        </a:rPr>
                        <a:t>18 000,0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1082874"/>
                  </a:ext>
                </a:extLst>
              </a:tr>
              <a:tr h="1135841">
                <a:tc>
                  <a:txBody>
                    <a:bodyPr/>
                    <a:lstStyle/>
                    <a:p>
                      <a:r>
                        <a:rPr lang="uk-UA" sz="2400" noProof="0" dirty="0" err="1">
                          <a:latin typeface="Times New Roman" panose="02020603050405020304" pitchFamily="18" charset="0"/>
                          <a:cs typeface="Times New Roman" panose="02020603050405020304" pitchFamily="18" charset="0"/>
                        </a:rPr>
                        <a:t>КПКВК</a:t>
                      </a:r>
                      <a:r>
                        <a:rPr lang="uk-UA" sz="2400" noProof="0" dirty="0">
                          <a:latin typeface="Times New Roman" panose="02020603050405020304" pitchFamily="18" charset="0"/>
                          <a:cs typeface="Times New Roman" panose="02020603050405020304" pitchFamily="18" charset="0"/>
                        </a:rPr>
                        <a:t> 1201310 «Часткова компенсація вартості сільськогосподарської техніки та обладнання вітчизняного виробництва»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400" noProof="0" dirty="0">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400" noProof="0" dirty="0">
                          <a:latin typeface="Times New Roman" panose="02020603050405020304" pitchFamily="18" charset="0"/>
                          <a:cs typeface="Times New Roman" panose="02020603050405020304" pitchFamily="18" charset="0"/>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400" noProof="0" dirty="0">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9579615"/>
                  </a:ext>
                </a:extLst>
              </a:tr>
              <a:tr h="791646">
                <a:tc>
                  <a:txBody>
                    <a:bodyPr/>
                    <a:lstStyle/>
                    <a:p>
                      <a:r>
                        <a:rPr lang="uk-UA" sz="2400" noProof="0" dirty="0" err="1">
                          <a:latin typeface="Times New Roman" panose="02020603050405020304" pitchFamily="18" charset="0"/>
                          <a:cs typeface="Times New Roman" panose="02020603050405020304" pitchFamily="18" charset="0"/>
                        </a:rPr>
                        <a:t>КПКВК</a:t>
                      </a:r>
                      <a:r>
                        <a:rPr lang="uk-UA" sz="2400" noProof="0" dirty="0">
                          <a:latin typeface="Times New Roman" panose="02020603050405020304" pitchFamily="18" charset="0"/>
                          <a:cs typeface="Times New Roman" panose="02020603050405020304" pitchFamily="18" charset="0"/>
                        </a:rPr>
                        <a:t> 1201340 «Державне стимулювання створення індустріальних парків»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400" noProof="0" dirty="0">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400" noProof="0" dirty="0">
                          <a:latin typeface="Times New Roman" panose="02020603050405020304" pitchFamily="18" charset="0"/>
                          <a:cs typeface="Times New Roman" panose="02020603050405020304" pitchFamily="18" charset="0"/>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400" noProof="0" dirty="0">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4093356"/>
                  </a:ext>
                </a:extLst>
              </a:tr>
              <a:tr h="1135841">
                <a:tc>
                  <a:txBody>
                    <a:bodyPr/>
                    <a:lstStyle/>
                    <a:p>
                      <a:r>
                        <a:rPr lang="uk-UA" sz="2400" noProof="0" dirty="0" err="1">
                          <a:latin typeface="Times New Roman" panose="02020603050405020304" pitchFamily="18" charset="0"/>
                          <a:cs typeface="Times New Roman" panose="02020603050405020304" pitchFamily="18" charset="0"/>
                        </a:rPr>
                        <a:t>КПКВК</a:t>
                      </a:r>
                      <a:r>
                        <a:rPr lang="uk-UA" sz="2400" noProof="0" dirty="0">
                          <a:latin typeface="Times New Roman" panose="02020603050405020304" pitchFamily="18" charset="0"/>
                          <a:cs typeface="Times New Roman" panose="02020603050405020304" pitchFamily="18" charset="0"/>
                        </a:rPr>
                        <a:t> 1201420 «Компенсація витрат за гуманітарне розмінування земель сільськогосподарського призначення»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400" noProof="0" dirty="0">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400" noProof="0" dirty="0">
                          <a:latin typeface="Times New Roman" panose="02020603050405020304" pitchFamily="18" charset="0"/>
                          <a:cs typeface="Times New Roman" panose="02020603050405020304" pitchFamily="18" charset="0"/>
                        </a:rPr>
                        <a:t>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uk-UA" sz="2400" noProof="0" dirty="0">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7963104"/>
                  </a:ext>
                </a:extLst>
              </a:tr>
            </a:tbl>
          </a:graphicData>
        </a:graphic>
      </p:graphicFrame>
      <p:pic>
        <p:nvPicPr>
          <p:cNvPr id="5" name="Picture 15" descr="logo - EF">
            <a:extLst>
              <a:ext uri="{FF2B5EF4-FFF2-40B4-BE49-F238E27FC236}">
                <a16:creationId xmlns:a16="http://schemas.microsoft.com/office/drawing/2014/main" id="{BA4B378A-1C6F-A137-5873-3094EF3439D2}"/>
              </a:ext>
            </a:extLst>
          </p:cNvPr>
          <p:cNvPicPr>
            <a:picLocks noChangeAspect="1" noChangeArrowheads="1"/>
          </p:cNvPicPr>
          <p:nvPr/>
        </p:nvPicPr>
        <p:blipFill>
          <a:blip r:embed="rId2"/>
          <a:srcRect/>
          <a:stretch>
            <a:fillRect/>
          </a:stretch>
        </p:blipFill>
        <p:spPr bwMode="auto">
          <a:xfrm>
            <a:off x="1" y="1"/>
            <a:ext cx="838200" cy="854798"/>
          </a:xfrm>
          <a:prstGeom prst="rect">
            <a:avLst/>
          </a:prstGeom>
          <a:noFill/>
          <a:ln w="9525">
            <a:noFill/>
            <a:miter lim="800000"/>
            <a:headEnd/>
            <a:tailEnd/>
          </a:ln>
        </p:spPr>
      </p:pic>
    </p:spTree>
    <p:extLst>
      <p:ext uri="{BB962C8B-B14F-4D97-AF65-F5344CB8AC3E}">
        <p14:creationId xmlns:p14="http://schemas.microsoft.com/office/powerpoint/2010/main" val="1876918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EEC7B4-6FC0-AD8E-0BE5-A9286E918C11}"/>
              </a:ext>
            </a:extLst>
          </p:cNvPr>
          <p:cNvSpPr>
            <a:spLocks noGrp="1"/>
          </p:cNvSpPr>
          <p:nvPr>
            <p:ph type="title"/>
          </p:nvPr>
        </p:nvSpPr>
        <p:spPr>
          <a:xfrm>
            <a:off x="838200" y="0"/>
            <a:ext cx="10932042" cy="1123433"/>
          </a:xfrm>
        </p:spPr>
        <p:txBody>
          <a:bodyPr/>
          <a:lstStyle/>
          <a:p>
            <a:pPr algn="ctr"/>
            <a:r>
              <a:rPr lang="uk-UA" sz="3200" b="1" dirty="0">
                <a:solidFill>
                  <a:srgbClr val="002060"/>
                </a:solidFill>
                <a:latin typeface="Arial" panose="020B0604020202020204" pitchFamily="34" charset="0"/>
                <a:cs typeface="Arial" panose="020B0604020202020204" pitchFamily="34" charset="0"/>
              </a:rPr>
              <a:t>Державна та грантова підтримка сільського господарства України</a:t>
            </a:r>
          </a:p>
        </p:txBody>
      </p:sp>
      <p:sp>
        <p:nvSpPr>
          <p:cNvPr id="3" name="Объект 2">
            <a:extLst>
              <a:ext uri="{FF2B5EF4-FFF2-40B4-BE49-F238E27FC236}">
                <a16:creationId xmlns:a16="http://schemas.microsoft.com/office/drawing/2014/main" id="{35BCED5C-91F5-1C44-647D-61009AF18F9D}"/>
              </a:ext>
            </a:extLst>
          </p:cNvPr>
          <p:cNvSpPr>
            <a:spLocks noGrp="1"/>
          </p:cNvSpPr>
          <p:nvPr>
            <p:ph idx="1"/>
          </p:nvPr>
        </p:nvSpPr>
        <p:spPr>
          <a:xfrm>
            <a:off x="318977" y="1041991"/>
            <a:ext cx="11727711" cy="5720316"/>
          </a:xfrm>
        </p:spPr>
        <p:txBody>
          <a:bodyPr/>
          <a:lstStyle/>
          <a:p>
            <a:pPr marL="0" indent="0" algn="just">
              <a:buNone/>
            </a:pPr>
            <a:r>
              <a:rPr lang="uk-UA" sz="2000" b="0" i="0" u="none" strike="noStrike" baseline="0" noProof="0" dirty="0">
                <a:latin typeface="Arial" panose="020B0604020202020204" pitchFamily="34" charset="0"/>
                <a:cs typeface="Arial" panose="020B0604020202020204" pitchFamily="34" charset="0"/>
              </a:rPr>
              <a:t>	</a:t>
            </a:r>
            <a:r>
              <a:rPr lang="uk-UA" sz="2400" b="0" i="0" u="none" strike="noStrike" baseline="0" noProof="0" dirty="0">
                <a:latin typeface="Arial" panose="020B0604020202020204" pitchFamily="34" charset="0"/>
                <a:cs typeface="Arial" panose="020B0604020202020204" pitchFamily="34" charset="0"/>
              </a:rPr>
              <a:t>У 2023–2024 роках система підтримки аграріїв в Україні значною мірою </a:t>
            </a:r>
            <a:r>
              <a:rPr lang="uk-UA" sz="2400" b="1" i="0" u="none" strike="noStrike" baseline="0" noProof="0" dirty="0">
                <a:latin typeface="Arial" panose="020B0604020202020204" pitchFamily="34" charset="0"/>
                <a:cs typeface="Arial" panose="020B0604020202020204" pitchFamily="34" charset="0"/>
              </a:rPr>
              <a:t>залежить від міжнародних донорів </a:t>
            </a:r>
            <a:r>
              <a:rPr lang="uk-UA" sz="2400" b="0" i="0" u="none" strike="noStrike" baseline="0" noProof="0" dirty="0">
                <a:latin typeface="Arial" panose="020B0604020202020204" pitchFamily="34" charset="0"/>
                <a:cs typeface="Arial" panose="020B0604020202020204" pitchFamily="34" charset="0"/>
              </a:rPr>
              <a:t>через обмеження бюджету держави. В умовах війни та економічних труднощів уряд продовжує підтримувати сільське господарство через різноманітні програми, однак основна частина фінансування надходить від міжнародних організацій та фондів.</a:t>
            </a:r>
          </a:p>
          <a:p>
            <a:pPr marL="0" indent="0" algn="just">
              <a:buNone/>
            </a:pPr>
            <a:r>
              <a:rPr lang="uk-UA" sz="2400" noProof="0" dirty="0">
                <a:latin typeface="Arial" panose="020B0604020202020204" pitchFamily="34" charset="0"/>
                <a:cs typeface="Arial" panose="020B0604020202020204" pitchFamily="34" charset="0"/>
              </a:rPr>
              <a:t>	</a:t>
            </a:r>
            <a:r>
              <a:rPr lang="uk-UA" sz="2400" b="1" i="0" u="none" strike="noStrike" baseline="0" noProof="0" dirty="0">
                <a:solidFill>
                  <a:srgbClr val="C00000"/>
                </a:solidFill>
                <a:latin typeface="Arial" panose="020B0604020202020204" pitchFamily="34" charset="0"/>
                <a:cs typeface="Arial" panose="020B0604020202020204" pitchFamily="34" charset="0"/>
              </a:rPr>
              <a:t>Програма </a:t>
            </a:r>
            <a:r>
              <a:rPr lang="uk-UA" sz="2400" b="1" i="0" u="none" strike="noStrike" baseline="0" noProof="0" dirty="0" err="1">
                <a:solidFill>
                  <a:srgbClr val="C00000"/>
                </a:solidFill>
                <a:latin typeface="Arial" panose="020B0604020202020204" pitchFamily="34" charset="0"/>
                <a:cs typeface="Arial" panose="020B0604020202020204" pitchFamily="34" charset="0"/>
              </a:rPr>
              <a:t>ARISE</a:t>
            </a:r>
            <a:endParaRPr lang="uk-UA" sz="2400" b="1" i="0" u="none" strike="noStrike" baseline="0" noProof="0" dirty="0">
              <a:solidFill>
                <a:srgbClr val="C00000"/>
              </a:solidFill>
              <a:latin typeface="Arial" panose="020B0604020202020204" pitchFamily="34" charset="0"/>
              <a:cs typeface="Arial" panose="020B0604020202020204" pitchFamily="34" charset="0"/>
            </a:endParaRPr>
          </a:p>
          <a:p>
            <a:pPr algn="l"/>
            <a:r>
              <a:rPr lang="uk-UA" sz="2400" b="0" i="0" u="none" strike="noStrike" baseline="0" noProof="0" dirty="0">
                <a:latin typeface="Arial" panose="020B0604020202020204" pitchFamily="34" charset="0"/>
                <a:cs typeface="Arial" panose="020B0604020202020204" pitchFamily="34" charset="0"/>
              </a:rPr>
              <a:t>Програма </a:t>
            </a:r>
            <a:r>
              <a:rPr lang="uk-UA" sz="2400" b="0" i="0" u="none" strike="noStrike" baseline="0" noProof="0" dirty="0" err="1">
                <a:latin typeface="Arial" panose="020B0604020202020204" pitchFamily="34" charset="0"/>
                <a:cs typeface="Arial" panose="020B0604020202020204" pitchFamily="34" charset="0"/>
              </a:rPr>
              <a:t>ARISE</a:t>
            </a:r>
            <a:r>
              <a:rPr lang="uk-UA" sz="2400" b="0" i="0" u="none" strike="noStrike" baseline="0" noProof="0" dirty="0">
                <a:latin typeface="Arial" panose="020B0604020202020204" pitchFamily="34" charset="0"/>
                <a:cs typeface="Arial" panose="020B0604020202020204" pitchFamily="34" charset="0"/>
              </a:rPr>
              <a:t> від Світового банку спрямована на підтримку відновлення сільського господарства в Україні. </a:t>
            </a:r>
          </a:p>
          <a:p>
            <a:pPr marL="0" indent="0" algn="l">
              <a:buNone/>
            </a:pPr>
            <a:r>
              <a:rPr lang="uk-UA" sz="2200" b="1" i="0" u="none" strike="noStrike" baseline="0" noProof="0" dirty="0">
                <a:latin typeface="Arial" panose="020B0604020202020204" pitchFamily="34" charset="0"/>
                <a:cs typeface="Arial" panose="020B0604020202020204" pitchFamily="34" charset="0"/>
              </a:rPr>
              <a:t>Складові </a:t>
            </a:r>
            <a:r>
              <a:rPr lang="uk-UA" sz="2200" b="1" i="0" u="none" strike="noStrike" baseline="0" noProof="0" dirty="0" err="1">
                <a:latin typeface="Arial" panose="020B0604020202020204" pitchFamily="34" charset="0"/>
                <a:cs typeface="Arial" panose="020B0604020202020204" pitchFamily="34" charset="0"/>
              </a:rPr>
              <a:t>проєкту</a:t>
            </a:r>
            <a:r>
              <a:rPr lang="uk-UA" sz="2200" b="1" i="0" u="none" strike="noStrike" baseline="0" noProof="0" dirty="0">
                <a:latin typeface="Arial" panose="020B0604020202020204" pitchFamily="34" charset="0"/>
                <a:cs typeface="Arial" panose="020B0604020202020204" pitchFamily="34" charset="0"/>
              </a:rPr>
              <a:t>:</a:t>
            </a:r>
          </a:p>
          <a:p>
            <a:pPr algn="l"/>
            <a:r>
              <a:rPr lang="uk-UA" sz="2200" b="1" noProof="0" dirty="0">
                <a:latin typeface="Arial" panose="020B0604020202020204" pitchFamily="34" charset="0"/>
                <a:cs typeface="Arial" panose="020B0604020202020204" pitchFamily="34" charset="0"/>
              </a:rPr>
              <a:t>$500 млн - </a:t>
            </a:r>
            <a:r>
              <a:rPr lang="uk-UA" sz="2200" b="0" i="0" u="none" strike="noStrike" baseline="0" noProof="0" dirty="0">
                <a:latin typeface="Arial" panose="020B0604020202020204" pitchFamily="34" charset="0"/>
                <a:cs typeface="Arial" panose="020B0604020202020204" pitchFamily="34" charset="0"/>
              </a:rPr>
              <a:t>Фінансування програми Доступні кредити 5-7-9%</a:t>
            </a:r>
          </a:p>
          <a:p>
            <a:pPr algn="l"/>
            <a:r>
              <a:rPr lang="uk-UA" sz="2200" b="1" noProof="0" dirty="0">
                <a:latin typeface="Arial" panose="020B0604020202020204" pitchFamily="34" charset="0"/>
                <a:cs typeface="Arial" panose="020B0604020202020204" pitchFamily="34" charset="0"/>
              </a:rPr>
              <a:t>$49,2 млн </a:t>
            </a:r>
            <a:r>
              <a:rPr lang="uk-UA" sz="2200" noProof="0" dirty="0">
                <a:latin typeface="Arial" panose="020B0604020202020204" pitchFamily="34" charset="0"/>
                <a:cs typeface="Arial" panose="020B0604020202020204" pitchFamily="34" charset="0"/>
              </a:rPr>
              <a:t>- </a:t>
            </a:r>
            <a:r>
              <a:rPr lang="uk-UA" sz="2200" b="0" i="0" u="none" strike="noStrike" baseline="0" noProof="0" dirty="0">
                <a:latin typeface="Arial" panose="020B0604020202020204" pitchFamily="34" charset="0"/>
                <a:cs typeface="Arial" panose="020B0604020202020204" pitchFamily="34" charset="0"/>
              </a:rPr>
              <a:t>Грантова підтримка фермерських господарств, які обробляють від 1 до 120 га та/або утримують від 3 до 100 корів.</a:t>
            </a:r>
          </a:p>
          <a:p>
            <a:pPr algn="l"/>
            <a:r>
              <a:rPr lang="uk-UA" sz="2200" b="1" noProof="0" dirty="0">
                <a:latin typeface="Arial" panose="020B0604020202020204" pitchFamily="34" charset="0"/>
                <a:cs typeface="Arial" panose="020B0604020202020204" pitchFamily="34" charset="0"/>
              </a:rPr>
              <a:t>$0,8 млн </a:t>
            </a:r>
            <a:r>
              <a:rPr lang="uk-UA" sz="2200" noProof="0" dirty="0">
                <a:latin typeface="Arial" panose="020B0604020202020204" pitchFamily="34" charset="0"/>
                <a:cs typeface="Arial" panose="020B0604020202020204" pitchFamily="34" charset="0"/>
              </a:rPr>
              <a:t>- </a:t>
            </a:r>
            <a:r>
              <a:rPr lang="uk-UA" sz="2200" b="0" i="0" u="none" strike="noStrike" baseline="0" noProof="0" dirty="0">
                <a:latin typeface="Arial" panose="020B0604020202020204" pitchFamily="34" charset="0"/>
                <a:cs typeface="Arial" panose="020B0604020202020204" pitchFamily="34" charset="0"/>
              </a:rPr>
              <a:t>Управління </a:t>
            </a:r>
            <a:r>
              <a:rPr lang="uk-UA" sz="2200" b="0" i="0" u="none" strike="noStrike" baseline="0" noProof="0" dirty="0" err="1">
                <a:latin typeface="Arial" panose="020B0604020202020204" pitchFamily="34" charset="0"/>
                <a:cs typeface="Arial" panose="020B0604020202020204" pitchFamily="34" charset="0"/>
              </a:rPr>
              <a:t>проєктом</a:t>
            </a:r>
            <a:r>
              <a:rPr lang="uk-UA" sz="2200" b="0" i="0" u="none" strike="noStrike" baseline="0" noProof="0" dirty="0">
                <a:latin typeface="Arial" panose="020B0604020202020204" pitchFamily="34" charset="0"/>
                <a:cs typeface="Arial" panose="020B0604020202020204" pitchFamily="34" charset="0"/>
              </a:rPr>
              <a:t>: координація та моніторинг.</a:t>
            </a:r>
          </a:p>
          <a:p>
            <a:pPr algn="l"/>
            <a:r>
              <a:rPr lang="uk-UA" sz="2200" b="0" i="0" u="none" strike="noStrike" baseline="0" noProof="0" dirty="0">
                <a:latin typeface="Arial" panose="020B0604020202020204" pitchFamily="34" charset="0"/>
                <a:cs typeface="Arial" panose="020B0604020202020204" pitchFamily="34" charset="0"/>
              </a:rPr>
              <a:t>Реагування на надзвичайні ситуації: кошти можуть бути перерозподілені в разі надзвичайної ситуації, що виникла через вторгнення </a:t>
            </a:r>
            <a:r>
              <a:rPr lang="uk-UA" sz="2200" b="0" i="0" u="none" strike="noStrike" baseline="0" noProof="0" dirty="0" err="1">
                <a:latin typeface="Arial" panose="020B0604020202020204" pitchFamily="34" charset="0"/>
                <a:cs typeface="Arial" panose="020B0604020202020204" pitchFamily="34" charset="0"/>
              </a:rPr>
              <a:t>росії</a:t>
            </a:r>
            <a:r>
              <a:rPr lang="uk-UA" sz="2200" b="0" i="0" u="none" strike="noStrike" baseline="0" noProof="0" dirty="0">
                <a:latin typeface="Arial" panose="020B0604020202020204" pitchFamily="34" charset="0"/>
                <a:cs typeface="Arial" panose="020B0604020202020204" pitchFamily="34" charset="0"/>
              </a:rPr>
              <a:t>.</a:t>
            </a:r>
            <a:endParaRPr lang="uk-UA" sz="22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396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1842E-2753-F177-F4E2-3F312D4FED7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87D4E1-E632-34A3-215E-41FFF8ED3871}"/>
              </a:ext>
            </a:extLst>
          </p:cNvPr>
          <p:cNvSpPr>
            <a:spLocks noGrp="1"/>
          </p:cNvSpPr>
          <p:nvPr>
            <p:ph type="title"/>
          </p:nvPr>
        </p:nvSpPr>
        <p:spPr>
          <a:xfrm>
            <a:off x="838200" y="0"/>
            <a:ext cx="10932042" cy="893135"/>
          </a:xfrm>
        </p:spPr>
        <p:txBody>
          <a:bodyPr/>
          <a:lstStyle/>
          <a:p>
            <a:pPr algn="ctr"/>
            <a:r>
              <a:rPr lang="uk-UA" sz="3200" b="1" i="0" u="none" strike="noStrike" baseline="0" noProof="0" dirty="0">
                <a:solidFill>
                  <a:srgbClr val="003366"/>
                </a:solidFill>
                <a:latin typeface="Arial" panose="020B0604020202020204" pitchFamily="34" charset="0"/>
                <a:cs typeface="Arial" panose="020B0604020202020204" pitchFamily="34" charset="0"/>
              </a:rPr>
              <a:t>Програма </a:t>
            </a:r>
            <a:r>
              <a:rPr lang="fr-CA" sz="3200" b="1" i="0" u="none" strike="noStrike" baseline="0" dirty="0">
                <a:solidFill>
                  <a:srgbClr val="003366"/>
                </a:solidFill>
                <a:latin typeface="Arial" panose="020B0604020202020204" pitchFamily="34" charset="0"/>
                <a:cs typeface="Arial" panose="020B0604020202020204" pitchFamily="34" charset="0"/>
              </a:rPr>
              <a:t>USAID </a:t>
            </a:r>
            <a:r>
              <a:rPr lang="uk-UA" sz="3200" b="1" i="0" u="none" strike="noStrike" baseline="0" dirty="0">
                <a:solidFill>
                  <a:srgbClr val="003366"/>
                </a:solidFill>
                <a:latin typeface="Arial" panose="020B0604020202020204" pitchFamily="34" charset="0"/>
                <a:cs typeface="Arial" panose="020B0604020202020204" pitchFamily="34" charset="0"/>
              </a:rPr>
              <a:t>з аграрного і сільського розвитку (АГРО)</a:t>
            </a:r>
            <a:endParaRPr lang="uk-UA" sz="3200" b="1" dirty="0">
              <a:solidFill>
                <a:srgbClr val="003366"/>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2C3A2719-5B97-C39D-B13F-054089990988}"/>
              </a:ext>
            </a:extLst>
          </p:cNvPr>
          <p:cNvSpPr>
            <a:spLocks noGrp="1"/>
          </p:cNvSpPr>
          <p:nvPr>
            <p:ph idx="1"/>
          </p:nvPr>
        </p:nvSpPr>
        <p:spPr>
          <a:xfrm>
            <a:off x="148857" y="893134"/>
            <a:ext cx="11897832" cy="5964865"/>
          </a:xfrm>
        </p:spPr>
        <p:txBody>
          <a:bodyPr/>
          <a:lstStyle/>
          <a:p>
            <a:pPr marL="0" indent="0" algn="just">
              <a:buNone/>
            </a:pPr>
            <a:r>
              <a:rPr lang="uk-UA" sz="2400" b="1" i="0" u="none" strike="noStrike" baseline="0" noProof="0" dirty="0">
                <a:solidFill>
                  <a:srgbClr val="C00000"/>
                </a:solidFill>
                <a:latin typeface="Arial" panose="020B0604020202020204" pitchFamily="34" charset="0"/>
                <a:cs typeface="Arial" panose="020B0604020202020204" pitchFamily="34" charset="0"/>
              </a:rPr>
              <a:t>Програма </a:t>
            </a:r>
            <a:r>
              <a:rPr lang="fr-CA" sz="2400" b="1" i="0" u="none" strike="noStrike" baseline="0" dirty="0">
                <a:solidFill>
                  <a:srgbClr val="C00000"/>
                </a:solidFill>
                <a:latin typeface="Arial" panose="020B0604020202020204" pitchFamily="34" charset="0"/>
                <a:cs typeface="Arial" panose="020B0604020202020204" pitchFamily="34" charset="0"/>
              </a:rPr>
              <a:t>USAID </a:t>
            </a:r>
            <a:r>
              <a:rPr lang="uk-UA" sz="2400" b="1" i="0" u="none" strike="noStrike" baseline="0" dirty="0">
                <a:solidFill>
                  <a:srgbClr val="C00000"/>
                </a:solidFill>
                <a:latin typeface="Arial" panose="020B0604020202020204" pitchFamily="34" charset="0"/>
                <a:cs typeface="Arial" panose="020B0604020202020204" pitchFamily="34" charset="0"/>
              </a:rPr>
              <a:t>з аграрного і сільського розвитку (АГРО)  - </a:t>
            </a:r>
            <a:r>
              <a:rPr lang="uk-UA" sz="2400" i="0" u="none" strike="noStrike" baseline="0" dirty="0">
                <a:latin typeface="Arial" panose="020B0604020202020204" pitchFamily="34" charset="0"/>
                <a:cs typeface="Arial" panose="020B0604020202020204" pitchFamily="34" charset="0"/>
              </a:rPr>
              <a:t>спрямована на </a:t>
            </a:r>
            <a:r>
              <a:rPr lang="uk-UA" sz="2400" b="0" i="0" u="none" strike="noStrike" baseline="0" noProof="0" dirty="0">
                <a:latin typeface="Arial" panose="020B0604020202020204" pitchFamily="34" charset="0"/>
                <a:cs typeface="Arial" panose="020B0604020202020204" pitchFamily="34" charset="0"/>
              </a:rPr>
              <a:t>допомогу сільським громадам через </a:t>
            </a:r>
            <a:r>
              <a:rPr lang="uk-UA" sz="2400" b="1" i="0" u="none" strike="noStrike" baseline="0" noProof="0" dirty="0">
                <a:latin typeface="Arial" panose="020B0604020202020204" pitchFamily="34" charset="0"/>
                <a:cs typeface="Arial" panose="020B0604020202020204" pitchFamily="34" charset="0"/>
              </a:rPr>
              <a:t>підтримку мікро, малих та середніх агропідприємств. </a:t>
            </a:r>
          </a:p>
          <a:p>
            <a:pPr marL="0" indent="0" algn="just">
              <a:buNone/>
            </a:pPr>
            <a:r>
              <a:rPr lang="uk-UA" sz="2400" b="0" i="0" u="none" strike="noStrike" baseline="0" noProof="0" dirty="0">
                <a:latin typeface="Arial" panose="020B0604020202020204" pitchFamily="34" charset="0"/>
                <a:cs typeface="Arial" panose="020B0604020202020204" pitchFamily="34" charset="0"/>
              </a:rPr>
              <a:t>Ключова мета — збереження економічної активності </a:t>
            </a:r>
            <a:r>
              <a:rPr lang="uk-UA" sz="2400" b="0" i="0" u="none" strike="noStrike" baseline="0" noProof="0" dirty="0" err="1">
                <a:latin typeface="Arial" panose="020B0604020202020204" pitchFamily="34" charset="0"/>
                <a:cs typeface="Arial" panose="020B0604020202020204" pitchFamily="34" charset="0"/>
              </a:rPr>
              <a:t>агровиробників</a:t>
            </a:r>
            <a:r>
              <a:rPr lang="uk-UA" sz="2400" b="0" i="0" u="none" strike="noStrike" baseline="0" noProof="0" dirty="0">
                <a:latin typeface="Arial" panose="020B0604020202020204" pitchFamily="34" charset="0"/>
                <a:cs typeface="Arial" panose="020B0604020202020204" pitchFamily="34" charset="0"/>
              </a:rPr>
              <a:t>, відновлення каналів збуту та забезпечення продовольчої безпеки в умовах повномасштабного вторгнення.</a:t>
            </a:r>
          </a:p>
          <a:p>
            <a:pPr marL="0" indent="0" algn="l">
              <a:buNone/>
            </a:pPr>
            <a:r>
              <a:rPr lang="uk-UA" sz="2400" b="1" dirty="0">
                <a:latin typeface="Arial" panose="020B0604020202020204" pitchFamily="34" charset="0"/>
                <a:cs typeface="Arial" panose="020B0604020202020204" pitchFamily="34" charset="0"/>
              </a:rPr>
              <a:t>Залучення коштів, млрд. </a:t>
            </a:r>
            <a:r>
              <a:rPr lang="uk-UA" sz="2400" b="1" dirty="0" err="1">
                <a:latin typeface="Arial" panose="020B0604020202020204" pitchFamily="34" charset="0"/>
                <a:cs typeface="Arial" panose="020B0604020202020204" pitchFamily="34" charset="0"/>
              </a:rPr>
              <a:t>дол</a:t>
            </a:r>
            <a:r>
              <a:rPr lang="uk-UA" sz="2400" b="1" dirty="0">
                <a:latin typeface="Arial" panose="020B0604020202020204" pitchFamily="34" charset="0"/>
                <a:cs typeface="Arial" panose="020B0604020202020204" pitchFamily="34" charset="0"/>
              </a:rPr>
              <a:t>. США: </a:t>
            </a:r>
          </a:p>
          <a:p>
            <a:pPr marL="0" indent="0" algn="l">
              <a:buNone/>
            </a:pPr>
            <a:r>
              <a:rPr lang="uk-UA" sz="2400" b="0" i="0" u="none" strike="noStrike" baseline="0" noProof="0" dirty="0">
                <a:latin typeface="Arial" panose="020B0604020202020204" pitchFamily="34" charset="0"/>
                <a:cs typeface="Arial" panose="020B0604020202020204" pitchFamily="34" charset="0"/>
              </a:rPr>
              <a:t>2022 р. – 0,35; </a:t>
            </a:r>
          </a:p>
          <a:p>
            <a:pPr marL="0" indent="0" algn="l">
              <a:buNone/>
            </a:pPr>
            <a:r>
              <a:rPr lang="uk-UA" sz="2400" dirty="0">
                <a:latin typeface="Arial" panose="020B0604020202020204" pitchFamily="34" charset="0"/>
                <a:cs typeface="Arial" panose="020B0604020202020204" pitchFamily="34" charset="0"/>
              </a:rPr>
              <a:t>2023 р. – 0,50; </a:t>
            </a:r>
          </a:p>
          <a:p>
            <a:pPr marL="0" indent="0" algn="l">
              <a:buNone/>
            </a:pPr>
            <a:r>
              <a:rPr lang="uk-UA" sz="2400" b="0" i="0" u="none" strike="noStrike" baseline="0" noProof="0" dirty="0">
                <a:latin typeface="Arial" panose="020B0604020202020204" pitchFamily="34" charset="0"/>
                <a:cs typeface="Arial" panose="020B0604020202020204" pitchFamily="34" charset="0"/>
              </a:rPr>
              <a:t>2024 р. – 2,26</a:t>
            </a:r>
          </a:p>
          <a:p>
            <a:pPr algn="l"/>
            <a:endParaRPr lang="uk-UA" sz="1600" b="1" i="0" u="none" strike="noStrike" baseline="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010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2816D-4513-B577-E58E-74AF364B846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9E600B-DFAA-764B-3316-0A9E7EEC0467}"/>
              </a:ext>
            </a:extLst>
          </p:cNvPr>
          <p:cNvSpPr>
            <a:spLocks noGrp="1"/>
          </p:cNvSpPr>
          <p:nvPr>
            <p:ph type="title"/>
          </p:nvPr>
        </p:nvSpPr>
        <p:spPr>
          <a:xfrm>
            <a:off x="838200" y="1"/>
            <a:ext cx="10932042" cy="744280"/>
          </a:xfrm>
        </p:spPr>
        <p:txBody>
          <a:bodyPr/>
          <a:lstStyle/>
          <a:p>
            <a:pPr algn="ctr"/>
            <a:r>
              <a:rPr lang="uk-UA" sz="3200" b="1" i="0" u="none" strike="noStrike" baseline="0" noProof="0" dirty="0" err="1">
                <a:solidFill>
                  <a:srgbClr val="003366"/>
                </a:solidFill>
                <a:latin typeface="Arial" panose="020B0604020202020204" pitchFamily="34" charset="0"/>
                <a:cs typeface="Arial" panose="020B0604020202020204" pitchFamily="34" charset="0"/>
              </a:rPr>
              <a:t>Проєкти</a:t>
            </a:r>
            <a:r>
              <a:rPr lang="uk-UA" sz="3200" b="1" i="0" u="none" strike="noStrike" baseline="0" noProof="0" dirty="0">
                <a:solidFill>
                  <a:srgbClr val="003366"/>
                </a:solidFill>
                <a:latin typeface="Arial" panose="020B0604020202020204" pitchFamily="34" charset="0"/>
                <a:cs typeface="Arial" panose="020B0604020202020204" pitchFamily="34" charset="0"/>
              </a:rPr>
              <a:t> </a:t>
            </a:r>
            <a:r>
              <a:rPr lang="uk-UA" sz="3200" b="1" i="0" u="none" strike="noStrike" baseline="0" noProof="0" dirty="0" err="1">
                <a:solidFill>
                  <a:srgbClr val="003366"/>
                </a:solidFill>
                <a:latin typeface="Arial" panose="020B0604020202020204" pitchFamily="34" charset="0"/>
                <a:cs typeface="Arial" panose="020B0604020202020204" pitchFamily="34" charset="0"/>
              </a:rPr>
              <a:t>FАО</a:t>
            </a:r>
            <a:r>
              <a:rPr lang="uk-UA" sz="3200" b="1" i="0" u="none" strike="noStrike" baseline="0" noProof="0" dirty="0">
                <a:solidFill>
                  <a:srgbClr val="003366"/>
                </a:solidFill>
                <a:latin typeface="Arial" panose="020B0604020202020204" pitchFamily="34" charset="0"/>
                <a:cs typeface="Arial" panose="020B0604020202020204" pitchFamily="34" charset="0"/>
              </a:rPr>
              <a:t> в Україні</a:t>
            </a:r>
            <a:endParaRPr lang="uk-UA" sz="3200" b="1" dirty="0">
              <a:solidFill>
                <a:srgbClr val="003366"/>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E20C39E7-C7B5-8CB9-D866-172B733AB7F4}"/>
              </a:ext>
            </a:extLst>
          </p:cNvPr>
          <p:cNvSpPr>
            <a:spLocks noGrp="1"/>
          </p:cNvSpPr>
          <p:nvPr>
            <p:ph idx="1"/>
          </p:nvPr>
        </p:nvSpPr>
        <p:spPr>
          <a:xfrm>
            <a:off x="148857" y="744280"/>
            <a:ext cx="11897832" cy="6113720"/>
          </a:xfrm>
        </p:spPr>
        <p:txBody>
          <a:bodyPr/>
          <a:lstStyle/>
          <a:p>
            <a:pPr marL="0" indent="0" algn="l">
              <a:buNone/>
            </a:pPr>
            <a:r>
              <a:rPr lang="uk-UA" sz="2000" i="0" u="none" strike="noStrike" baseline="0" noProof="0" dirty="0" err="1">
                <a:latin typeface="Arial" panose="020B0604020202020204" pitchFamily="34" charset="0"/>
                <a:cs typeface="Arial" panose="020B0604020202020204" pitchFamily="34" charset="0"/>
              </a:rPr>
              <a:t>Проєкти</a:t>
            </a:r>
            <a:r>
              <a:rPr lang="uk-UA" sz="2000" i="0" u="none" strike="noStrike" baseline="0" noProof="0" dirty="0">
                <a:latin typeface="Arial" panose="020B0604020202020204" pitchFamily="34" charset="0"/>
                <a:cs typeface="Arial" panose="020B0604020202020204" pitchFamily="34" charset="0"/>
              </a:rPr>
              <a:t> </a:t>
            </a:r>
            <a:r>
              <a:rPr lang="uk-UA" sz="2000" i="0" u="none" strike="noStrike" baseline="0" noProof="0" dirty="0" err="1">
                <a:latin typeface="Arial" panose="020B0604020202020204" pitchFamily="34" charset="0"/>
                <a:cs typeface="Arial" panose="020B0604020202020204" pitchFamily="34" charset="0"/>
              </a:rPr>
              <a:t>FАО</a:t>
            </a:r>
            <a:r>
              <a:rPr lang="uk-UA" sz="2000" i="0" u="none" strike="noStrike" baseline="0" noProof="0" dirty="0">
                <a:latin typeface="Arial" panose="020B0604020202020204" pitchFamily="34" charset="0"/>
                <a:cs typeface="Arial" panose="020B0604020202020204" pitchFamily="34" charset="0"/>
              </a:rPr>
              <a:t> в Україні фі</a:t>
            </a:r>
            <a:r>
              <a:rPr lang="uk-UA" sz="2000" b="0" i="0" u="none" strike="noStrike" baseline="0" noProof="0" dirty="0">
                <a:latin typeface="Arial" panose="020B0604020202020204" pitchFamily="34" charset="0"/>
                <a:cs typeface="Arial" panose="020B0604020202020204" pitchFamily="34" charset="0"/>
              </a:rPr>
              <a:t>нансуються завдяки внескам країн-донорів, міжнародних організацій, приватних компаній та благодійних фондів. </a:t>
            </a:r>
            <a:r>
              <a:rPr lang="uk-UA" sz="2000" b="0" i="0" u="none" strike="noStrike" baseline="0" noProof="0" dirty="0" err="1">
                <a:latin typeface="Arial" panose="020B0604020202020204" pitchFamily="34" charset="0"/>
                <a:cs typeface="Arial" panose="020B0604020202020204" pitchFamily="34" charset="0"/>
              </a:rPr>
              <a:t>FAO</a:t>
            </a:r>
            <a:r>
              <a:rPr lang="uk-UA" sz="2000" b="0" i="0" u="none" strike="noStrike" baseline="0" noProof="0" dirty="0">
                <a:latin typeface="Arial" panose="020B0604020202020204" pitchFamily="34" charset="0"/>
                <a:cs typeface="Arial" panose="020B0604020202020204" pitchFamily="34" charset="0"/>
              </a:rPr>
              <a:t> виконує функцію координатора між донорами, урядами і місцевими громадами, що дозволяє ефективно спрямовувати ресурси туди, де вони найбільш потрібні.</a:t>
            </a:r>
          </a:p>
          <a:p>
            <a:pPr marL="0" indent="0" algn="just">
              <a:buNone/>
            </a:pPr>
            <a:r>
              <a:rPr lang="uk-UA" sz="2000" b="1" i="0" u="none" strike="noStrike" baseline="0" noProof="0" dirty="0">
                <a:latin typeface="Arial" panose="020B0604020202020204" pitchFamily="34" charset="0"/>
                <a:cs typeface="Arial" panose="020B0604020202020204" pitchFamily="34" charset="0"/>
              </a:rPr>
              <a:t>Поточні </a:t>
            </a:r>
            <a:r>
              <a:rPr lang="uk-UA" sz="2000" b="1" i="0" u="none" strike="noStrike" baseline="0" noProof="0" dirty="0" err="1">
                <a:latin typeface="Arial" panose="020B0604020202020204" pitchFamily="34" charset="0"/>
                <a:cs typeface="Arial" panose="020B0604020202020204" pitchFamily="34" charset="0"/>
              </a:rPr>
              <a:t>проєкти</a:t>
            </a:r>
            <a:r>
              <a:rPr lang="uk-UA" sz="2000" b="1" i="0" u="none" strike="noStrike" baseline="0" noProof="0" dirty="0">
                <a:latin typeface="Arial" panose="020B0604020202020204" pitchFamily="34" charset="0"/>
                <a:cs typeface="Arial" panose="020B0604020202020204" pitchFamily="34" charset="0"/>
              </a:rPr>
              <a:t> </a:t>
            </a:r>
            <a:r>
              <a:rPr lang="uk-UA" sz="2000" b="1" i="0" u="none" strike="noStrike" baseline="0" noProof="0" dirty="0" err="1">
                <a:latin typeface="Arial" panose="020B0604020202020204" pitchFamily="34" charset="0"/>
                <a:cs typeface="Arial" panose="020B0604020202020204" pitchFamily="34" charset="0"/>
              </a:rPr>
              <a:t>FАО</a:t>
            </a:r>
            <a:r>
              <a:rPr lang="uk-UA" sz="2000" b="1" i="0" u="none" strike="noStrike" baseline="0" noProof="0" dirty="0">
                <a:latin typeface="Arial" panose="020B0604020202020204" pitchFamily="34" charset="0"/>
                <a:cs typeface="Arial" panose="020B0604020202020204" pitchFamily="34" charset="0"/>
              </a:rPr>
              <a:t> в Україні, млн $</a:t>
            </a:r>
          </a:p>
          <a:p>
            <a:pPr algn="l"/>
            <a:r>
              <a:rPr lang="uk-UA" sz="1800" b="1" noProof="0" dirty="0">
                <a:latin typeface="Arial" panose="020B0604020202020204" pitchFamily="34" charset="0"/>
                <a:cs typeface="Arial" panose="020B0604020202020204" pitchFamily="34" charset="0"/>
              </a:rPr>
              <a:t>Канада – 47,5 </a:t>
            </a:r>
            <a:r>
              <a:rPr lang="uk-UA" sz="1800" noProof="0" dirty="0">
                <a:latin typeface="Arial" panose="020B0604020202020204" pitchFamily="34" charset="0"/>
                <a:cs typeface="Arial" panose="020B0604020202020204" pitchFamily="34" charset="0"/>
              </a:rPr>
              <a:t>(р</a:t>
            </a:r>
            <a:r>
              <a:rPr lang="uk-UA" sz="1800" b="0" i="0" u="none" strike="noStrike" baseline="0" noProof="0" dirty="0">
                <a:latin typeface="Arial" panose="020B0604020202020204" pitchFamily="34" charset="0"/>
                <a:cs typeface="Arial" panose="020B0604020202020204" pitchFamily="34" charset="0"/>
              </a:rPr>
              <a:t>озмінування а відновлення, допомога зі зберігання зерна)</a:t>
            </a:r>
          </a:p>
          <a:p>
            <a:pPr algn="l"/>
            <a:r>
              <a:rPr lang="uk-UA" sz="1800" b="1" noProof="0" dirty="0">
                <a:latin typeface="Arial" panose="020B0604020202020204" pitchFamily="34" charset="0"/>
                <a:cs typeface="Arial" panose="020B0604020202020204" pitchFamily="34" charset="0"/>
              </a:rPr>
              <a:t>ЄС – 25,6 (з</a:t>
            </a:r>
            <a:r>
              <a:rPr lang="uk-UA" sz="1800" b="0" i="0" u="none" strike="noStrike" baseline="0" noProof="0" dirty="0">
                <a:latin typeface="Arial" panose="020B0604020202020204" pitchFamily="34" charset="0"/>
                <a:cs typeface="Arial" panose="020B0604020202020204" pitchFamily="34" charset="0"/>
              </a:rPr>
              <a:t>міцнення ланцюгів поставок)</a:t>
            </a:r>
            <a:endParaRPr lang="uk-UA" sz="1800" noProof="0" dirty="0">
              <a:latin typeface="Arial" panose="020B0604020202020204" pitchFamily="34" charset="0"/>
              <a:cs typeface="Arial" panose="020B0604020202020204" pitchFamily="34" charset="0"/>
            </a:endParaRPr>
          </a:p>
          <a:p>
            <a:pPr algn="l"/>
            <a:r>
              <a:rPr lang="uk-UA" sz="1800" b="1" i="0" u="none" strike="noStrike" baseline="0" noProof="0" dirty="0">
                <a:latin typeface="Arial" panose="020B0604020202020204" pitchFamily="34" charset="0"/>
                <a:cs typeface="Arial" panose="020B0604020202020204" pitchFamily="34" charset="0"/>
              </a:rPr>
              <a:t>Франція – 8,2 (п</a:t>
            </a:r>
            <a:r>
              <a:rPr lang="uk-UA" sz="1800" b="0" i="0" u="none" strike="noStrike" baseline="0" noProof="0" dirty="0">
                <a:latin typeface="Arial" panose="020B0604020202020204" pitchFamily="34" charset="0"/>
                <a:cs typeface="Arial" panose="020B0604020202020204" pitchFamily="34" charset="0"/>
              </a:rPr>
              <a:t>родовольча безпека)</a:t>
            </a:r>
          </a:p>
          <a:p>
            <a:pPr algn="l"/>
            <a:r>
              <a:rPr lang="uk-UA" sz="1800" b="1" noProof="0" dirty="0">
                <a:latin typeface="Arial" panose="020B0604020202020204" pitchFamily="34" charset="0"/>
                <a:cs typeface="Arial" panose="020B0604020202020204" pitchFamily="34" charset="0"/>
              </a:rPr>
              <a:t>Норвегія – 6,8 (е</a:t>
            </a:r>
            <a:r>
              <a:rPr lang="uk-UA" sz="1800" b="0" i="0" u="none" strike="noStrike" baseline="0" noProof="0" dirty="0">
                <a:latin typeface="Arial" panose="020B0604020202020204" pitchFamily="34" charset="0"/>
                <a:cs typeface="Arial" panose="020B0604020202020204" pitchFamily="34" charset="0"/>
              </a:rPr>
              <a:t>кстрена насіннєва підтримка для продовольчої </a:t>
            </a:r>
            <a:r>
              <a:rPr lang="uk-UA" sz="1800" b="0" i="0" u="none" strike="noStrike" baseline="0" dirty="0">
                <a:latin typeface="Arial" panose="020B0604020202020204" pitchFamily="34" charset="0"/>
                <a:cs typeface="Arial" panose="020B0604020202020204" pitchFamily="34" charset="0"/>
              </a:rPr>
              <a:t>безпеки)</a:t>
            </a:r>
          </a:p>
          <a:p>
            <a:pPr algn="l"/>
            <a:r>
              <a:rPr lang="uk-UA" sz="1800" b="1" noProof="0" dirty="0">
                <a:latin typeface="Arial" panose="020B0604020202020204" pitchFamily="34" charset="0"/>
                <a:cs typeface="Arial" panose="020B0604020202020204" pitchFamily="34" charset="0"/>
              </a:rPr>
              <a:t>Німеччина – 5,1 </a:t>
            </a:r>
            <a:r>
              <a:rPr lang="uk-UA" sz="1800" noProof="0" dirty="0">
                <a:latin typeface="Arial" panose="020B0604020202020204" pitchFamily="34" charset="0"/>
                <a:cs typeface="Arial" panose="020B0604020202020204" pitchFamily="34" charset="0"/>
              </a:rPr>
              <a:t>(</a:t>
            </a:r>
            <a:r>
              <a:rPr lang="uk-UA" sz="1800" b="0" i="0" u="none" strike="noStrike" baseline="0" dirty="0">
                <a:latin typeface="Arial" panose="020B0604020202020204" pitchFamily="34" charset="0"/>
                <a:cs typeface="Arial" panose="020B0604020202020204" pitchFamily="34" charset="0"/>
              </a:rPr>
              <a:t>Зміцнення здоров’я тварин)</a:t>
            </a:r>
          </a:p>
          <a:p>
            <a:pPr algn="l"/>
            <a:r>
              <a:rPr lang="uk-UA" sz="1800" b="1" noProof="0" dirty="0" err="1">
                <a:latin typeface="Arial" panose="020B0604020202020204" pitchFamily="34" charset="0"/>
                <a:cs typeface="Arial" panose="020B0604020202020204" pitchFamily="34" charset="0"/>
              </a:rPr>
              <a:t>Мультидисциплінарний</a:t>
            </a:r>
            <a:r>
              <a:rPr lang="uk-UA" sz="1800" b="1" noProof="0" dirty="0">
                <a:latin typeface="Arial" panose="020B0604020202020204" pitchFamily="34" charset="0"/>
                <a:cs typeface="Arial" panose="020B0604020202020204" pitchFamily="34" charset="0"/>
              </a:rPr>
              <a:t> фонд </a:t>
            </a:r>
            <a:r>
              <a:rPr lang="uk-UA" sz="1800" noProof="0" dirty="0">
                <a:latin typeface="Arial" panose="020B0604020202020204" pitchFamily="34" charset="0"/>
                <a:cs typeface="Arial" panose="020B0604020202020204" pitchFamily="34" charset="0"/>
              </a:rPr>
              <a:t>– 3,0 (</a:t>
            </a:r>
            <a:r>
              <a:rPr lang="uk-UA" sz="1800" b="0" i="0" u="none" strike="noStrike" baseline="0" dirty="0">
                <a:latin typeface="Arial" panose="020B0604020202020204" pitchFamily="34" charset="0"/>
                <a:cs typeface="Arial" panose="020B0604020202020204" pitchFamily="34" charset="0"/>
              </a:rPr>
              <a:t>Допомога зі зберігання зерна)</a:t>
            </a:r>
          </a:p>
          <a:p>
            <a:pPr algn="l"/>
            <a:r>
              <a:rPr lang="uk-UA" sz="1800" b="1" noProof="0" dirty="0">
                <a:latin typeface="Arial" panose="020B0604020202020204" pitchFamily="34" charset="0"/>
                <a:cs typeface="Arial" panose="020B0604020202020204" pitchFamily="34" charset="0"/>
              </a:rPr>
              <a:t>Всесвітня </a:t>
            </a:r>
            <a:r>
              <a:rPr lang="uk-UA" sz="1800" b="1" noProof="0" dirty="0" err="1">
                <a:latin typeface="Arial" panose="020B0604020202020204" pitchFamily="34" charset="0"/>
                <a:cs typeface="Arial" panose="020B0604020202020204" pitchFamily="34" charset="0"/>
              </a:rPr>
              <a:t>продо</a:t>
            </a:r>
            <a:r>
              <a:rPr lang="uk-UA" sz="1800" b="1" dirty="0" err="1">
                <a:latin typeface="Arial" panose="020B0604020202020204" pitchFamily="34" charset="0"/>
                <a:cs typeface="Arial" panose="020B0604020202020204" pitchFamily="34" charset="0"/>
              </a:rPr>
              <a:t>вольча</a:t>
            </a:r>
            <a:r>
              <a:rPr lang="uk-UA" sz="1800" b="1" dirty="0">
                <a:latin typeface="Arial" panose="020B0604020202020204" pitchFamily="34" charset="0"/>
                <a:cs typeface="Arial" panose="020B0604020202020204" pitchFamily="34" charset="0"/>
              </a:rPr>
              <a:t> програма </a:t>
            </a:r>
            <a:r>
              <a:rPr lang="uk-UA" sz="1800" dirty="0">
                <a:latin typeface="Arial" panose="020B0604020202020204" pitchFamily="34" charset="0"/>
                <a:cs typeface="Arial" panose="020B0604020202020204" pitchFamily="34" charset="0"/>
              </a:rPr>
              <a:t>– 2,7 (</a:t>
            </a:r>
            <a:r>
              <a:rPr lang="uk-UA" sz="1800" b="0" i="0" u="none" strike="noStrike" baseline="0" dirty="0">
                <a:latin typeface="Arial" panose="020B0604020202020204" pitchFamily="34" charset="0"/>
                <a:cs typeface="Arial" panose="020B0604020202020204" pitchFamily="34" charset="0"/>
              </a:rPr>
              <a:t>Розмінування та відновлення)</a:t>
            </a:r>
          </a:p>
          <a:p>
            <a:pPr algn="l"/>
            <a:r>
              <a:rPr lang="uk-UA" sz="1800" b="1" dirty="0">
                <a:latin typeface="Arial" panose="020B0604020202020204" pitchFamily="34" charset="0"/>
                <a:cs typeface="Arial" panose="020B0604020202020204" pitchFamily="34" charset="0"/>
              </a:rPr>
              <a:t>Об'єднана програма ООН </a:t>
            </a:r>
            <a:r>
              <a:rPr lang="uk-UA" sz="1800" dirty="0">
                <a:latin typeface="Arial" panose="020B0604020202020204" pitchFamily="34" charset="0"/>
                <a:cs typeface="Arial" panose="020B0604020202020204" pitchFamily="34" charset="0"/>
              </a:rPr>
              <a:t>– 2,3 (</a:t>
            </a:r>
            <a:r>
              <a:rPr lang="uk-UA" sz="1800" b="0" i="0" u="none" strike="noStrike" baseline="0" dirty="0">
                <a:solidFill>
                  <a:srgbClr val="333333"/>
                </a:solidFill>
                <a:latin typeface="Arial" panose="020B0604020202020204" pitchFamily="34" charset="0"/>
                <a:cs typeface="Arial" panose="020B0604020202020204" pitchFamily="34" charset="0"/>
              </a:rPr>
              <a:t>Відновлення Сумської області)</a:t>
            </a:r>
          </a:p>
          <a:p>
            <a:pPr algn="l"/>
            <a:r>
              <a:rPr lang="uk-UA" sz="1800" b="1" dirty="0">
                <a:solidFill>
                  <a:srgbClr val="333333"/>
                </a:solidFill>
                <a:latin typeface="Arial" panose="020B0604020202020204" pitchFamily="34" charset="0"/>
                <a:cs typeface="Arial" panose="020B0604020202020204" pitchFamily="34" charset="0"/>
              </a:rPr>
              <a:t>Японія</a:t>
            </a:r>
            <a:r>
              <a:rPr lang="uk-UA" sz="1800" dirty="0">
                <a:solidFill>
                  <a:srgbClr val="333333"/>
                </a:solidFill>
                <a:latin typeface="Arial" panose="020B0604020202020204" pitchFamily="34" charset="0"/>
                <a:cs typeface="Arial" panose="020B0604020202020204" pitchFamily="34" charset="0"/>
              </a:rPr>
              <a:t> – 1,1 (</a:t>
            </a:r>
            <a:r>
              <a:rPr lang="uk-UA" sz="1800" b="0" i="0" u="none" strike="noStrike" baseline="0" dirty="0">
                <a:solidFill>
                  <a:srgbClr val="333333"/>
                </a:solidFill>
                <a:latin typeface="Arial" panose="020B0604020202020204" pitchFamily="34" charset="0"/>
                <a:cs typeface="Arial" panose="020B0604020202020204" pitchFamily="34" charset="0"/>
              </a:rPr>
              <a:t>Допомога фермерам у постраждалих регіонах)</a:t>
            </a:r>
          </a:p>
          <a:p>
            <a:pPr algn="l"/>
            <a:r>
              <a:rPr lang="uk-UA" sz="1800" b="1" dirty="0">
                <a:solidFill>
                  <a:srgbClr val="333333"/>
                </a:solidFill>
                <a:latin typeface="Arial" panose="020B0604020202020204" pitchFamily="34" charset="0"/>
                <a:cs typeface="Arial" panose="020B0604020202020204" pitchFamily="34" charset="0"/>
              </a:rPr>
              <a:t>Бельгія</a:t>
            </a:r>
            <a:r>
              <a:rPr lang="uk-UA" sz="1800" dirty="0">
                <a:solidFill>
                  <a:srgbClr val="333333"/>
                </a:solidFill>
                <a:latin typeface="Arial" panose="020B0604020202020204" pitchFamily="34" charset="0"/>
                <a:cs typeface="Arial" panose="020B0604020202020204" pitchFamily="34" charset="0"/>
              </a:rPr>
              <a:t> – 0,9 (</a:t>
            </a:r>
            <a:r>
              <a:rPr lang="uk-UA" sz="1800" b="0" i="0" u="none" strike="noStrike" baseline="0" dirty="0">
                <a:solidFill>
                  <a:srgbClr val="333333"/>
                </a:solidFill>
                <a:latin typeface="Arial" panose="020B0604020202020204" pitchFamily="34" charset="0"/>
                <a:cs typeface="Arial" panose="020B0604020202020204" pitchFamily="34" charset="0"/>
              </a:rPr>
              <a:t>Допомога фермерам у постраждалих регіонах)</a:t>
            </a:r>
          </a:p>
          <a:p>
            <a:pPr algn="l"/>
            <a:r>
              <a:rPr lang="uk-UA" sz="1800" b="1" dirty="0">
                <a:solidFill>
                  <a:srgbClr val="333333"/>
                </a:solidFill>
                <a:latin typeface="Arial" panose="020B0604020202020204" pitchFamily="34" charset="0"/>
                <a:cs typeface="Arial" panose="020B0604020202020204" pitchFamily="34" charset="0"/>
              </a:rPr>
              <a:t>США </a:t>
            </a:r>
            <a:r>
              <a:rPr lang="uk-UA" sz="1800" dirty="0">
                <a:solidFill>
                  <a:srgbClr val="333333"/>
                </a:solidFill>
                <a:latin typeface="Arial" panose="020B0604020202020204" pitchFamily="34" charset="0"/>
                <a:cs typeface="Arial" panose="020B0604020202020204" pitchFamily="34" charset="0"/>
              </a:rPr>
              <a:t>– 0,6 (</a:t>
            </a:r>
            <a:r>
              <a:rPr lang="uk-UA" sz="1800" b="0" i="0" u="none" strike="noStrike" baseline="0" dirty="0">
                <a:solidFill>
                  <a:srgbClr val="333333"/>
                </a:solidFill>
                <a:latin typeface="Arial" panose="020B0604020202020204" pitchFamily="34" charset="0"/>
                <a:cs typeface="Arial" panose="020B0604020202020204" pitchFamily="34" charset="0"/>
              </a:rPr>
              <a:t>Посилення координації планування)</a:t>
            </a:r>
          </a:p>
          <a:p>
            <a:pPr algn="l"/>
            <a:endParaRPr lang="uk-UA" sz="1600" b="0" i="0" u="none" strike="noStrike" baseline="0" dirty="0">
              <a:latin typeface="Arial" panose="020B0604020202020204" pitchFamily="34" charset="0"/>
              <a:cs typeface="Arial" panose="020B0604020202020204" pitchFamily="34" charset="0"/>
            </a:endParaRPr>
          </a:p>
          <a:p>
            <a:pPr algn="l"/>
            <a:endParaRPr lang="uk-UA" sz="1600" b="1" i="0" u="none" strike="noStrike" baseline="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5310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97E6B-4BEF-EF37-C554-4AECB547BF0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FFDD08-DD68-9974-038E-9FAD65D29A87}"/>
              </a:ext>
            </a:extLst>
          </p:cNvPr>
          <p:cNvSpPr>
            <a:spLocks noGrp="1"/>
          </p:cNvSpPr>
          <p:nvPr>
            <p:ph type="title"/>
          </p:nvPr>
        </p:nvSpPr>
        <p:spPr>
          <a:xfrm>
            <a:off x="838200" y="1"/>
            <a:ext cx="10932042" cy="744280"/>
          </a:xfrm>
        </p:spPr>
        <p:txBody>
          <a:bodyPr/>
          <a:lstStyle/>
          <a:p>
            <a:pPr algn="l"/>
            <a:r>
              <a:rPr lang="uk-UA" sz="2400" b="1" i="0" u="none" strike="noStrike" baseline="0" noProof="0" dirty="0">
                <a:solidFill>
                  <a:srgbClr val="003366"/>
                </a:solidFill>
                <a:latin typeface="Arial" panose="020B0604020202020204" pitchFamily="34" charset="0"/>
                <a:cs typeface="Arial" panose="020B0604020202020204" pitchFamily="34" charset="0"/>
              </a:rPr>
              <a:t>Основні програми підтримки аграріїв включають:</a:t>
            </a:r>
            <a:endParaRPr lang="uk-UA" sz="2400" b="1" noProof="0" dirty="0">
              <a:solidFill>
                <a:srgbClr val="003366"/>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A1872705-69B0-6F9C-ADC8-7DB9F3771A2B}"/>
              </a:ext>
            </a:extLst>
          </p:cNvPr>
          <p:cNvSpPr>
            <a:spLocks noGrp="1"/>
          </p:cNvSpPr>
          <p:nvPr>
            <p:ph idx="1"/>
          </p:nvPr>
        </p:nvSpPr>
        <p:spPr>
          <a:xfrm>
            <a:off x="148857" y="744280"/>
            <a:ext cx="11897832" cy="6113720"/>
          </a:xfrm>
        </p:spPr>
        <p:txBody>
          <a:bodyPr/>
          <a:lstStyle/>
          <a:p>
            <a:pPr algn="l"/>
            <a:r>
              <a:rPr lang="uk-UA" sz="2000" b="1" i="0" u="none" strike="noStrike" baseline="0" dirty="0">
                <a:latin typeface="Arial" panose="020B0604020202020204" pitchFamily="34" charset="0"/>
                <a:cs typeface="Arial" panose="020B0604020202020204" pitchFamily="34" charset="0"/>
              </a:rPr>
              <a:t>Програма «Доступні кредити 5-7-9%»</a:t>
            </a:r>
          </a:p>
          <a:p>
            <a:pPr algn="l"/>
            <a:r>
              <a:rPr lang="uk-UA" sz="2000" b="1" i="0" u="none" strike="noStrike" baseline="0" dirty="0">
                <a:latin typeface="Arial" panose="020B0604020202020204" pitchFamily="34" charset="0"/>
                <a:cs typeface="Arial" panose="020B0604020202020204" pitchFamily="34" charset="0"/>
              </a:rPr>
              <a:t>Грантові програми для садівництва та теплиць</a:t>
            </a:r>
          </a:p>
          <a:p>
            <a:pPr algn="l"/>
            <a:r>
              <a:rPr lang="uk-UA" sz="2000" b="1" i="0" u="none" strike="noStrike" baseline="0" dirty="0">
                <a:latin typeface="Arial" panose="020B0604020202020204" pitchFamily="34" charset="0"/>
                <a:cs typeface="Arial" panose="020B0604020202020204" pitchFamily="34" charset="0"/>
              </a:rPr>
              <a:t>Підтримка господарств на меліорованих землях</a:t>
            </a:r>
          </a:p>
          <a:p>
            <a:pPr algn="l"/>
            <a:r>
              <a:rPr lang="uk-UA" sz="2000" b="1" i="0" u="none" strike="noStrike" baseline="0" dirty="0">
                <a:latin typeface="Arial" panose="020B0604020202020204" pitchFamily="34" charset="0"/>
                <a:cs typeface="Arial" panose="020B0604020202020204" pitchFamily="34" charset="0"/>
              </a:rPr>
              <a:t>Часткова компенсація вартості с\г техніки вітчизняного виробництва</a:t>
            </a:r>
          </a:p>
          <a:p>
            <a:pPr algn="l"/>
            <a:r>
              <a:rPr lang="uk-UA" sz="2000" b="1" i="0" u="none" strike="noStrike" baseline="0" dirty="0">
                <a:latin typeface="Arial" panose="020B0604020202020204" pitchFamily="34" charset="0"/>
                <a:cs typeface="Arial" panose="020B0604020202020204" pitchFamily="34" charset="0"/>
              </a:rPr>
              <a:t>Програми компенсації витрат на гуманітарне розмінування</a:t>
            </a:r>
          </a:p>
          <a:p>
            <a:pPr marL="0" indent="0" algn="l">
              <a:buNone/>
            </a:pPr>
            <a:endParaRPr lang="uk-UA" sz="2400" b="1" i="0" u="none" strike="noStrike" baseline="0" dirty="0">
              <a:solidFill>
                <a:srgbClr val="003366"/>
              </a:solidFill>
              <a:latin typeface="Arial" panose="020B0604020202020204" pitchFamily="34" charset="0"/>
              <a:cs typeface="Arial" panose="020B0604020202020204" pitchFamily="34" charset="0"/>
            </a:endParaRPr>
          </a:p>
          <a:p>
            <a:pPr marL="0" indent="0" algn="just">
              <a:buNone/>
            </a:pPr>
            <a:r>
              <a:rPr lang="uk-UA" sz="2400" b="1" i="0" u="none" strike="noStrike" baseline="0" dirty="0">
                <a:solidFill>
                  <a:srgbClr val="003366"/>
                </a:solidFill>
                <a:latin typeface="Arial" panose="020B0604020202020204" pitchFamily="34" charset="0"/>
                <a:cs typeface="Arial" panose="020B0604020202020204" pitchFamily="34" charset="0"/>
              </a:rPr>
              <a:t>Державний аграрний реєстр (ДАР) </a:t>
            </a:r>
            <a:r>
              <a:rPr lang="uk-UA" sz="2000" b="0" i="0" u="none" strike="noStrike" baseline="0" noProof="0" dirty="0">
                <a:latin typeface="Arial" panose="020B0604020202020204" pitchFamily="34" charset="0"/>
                <a:cs typeface="Arial" panose="020B0604020202020204" pitchFamily="34" charset="0"/>
              </a:rPr>
              <a:t>— це </a:t>
            </a:r>
            <a:r>
              <a:rPr lang="uk-UA" sz="2000" b="1" i="0" u="none" strike="noStrike" baseline="0" noProof="0" dirty="0">
                <a:latin typeface="Arial" panose="020B0604020202020204" pitchFamily="34" charset="0"/>
                <a:cs typeface="Arial" panose="020B0604020202020204" pitchFamily="34" charset="0"/>
              </a:rPr>
              <a:t>онлайн-платформа для підтримки українських фермерів. </a:t>
            </a:r>
            <a:r>
              <a:rPr lang="uk-UA" sz="2000" b="0" i="0" u="none" strike="noStrike" baseline="0" noProof="0" dirty="0">
                <a:latin typeface="Arial" panose="020B0604020202020204" pitchFamily="34" charset="0"/>
                <a:cs typeface="Arial" panose="020B0604020202020204" pitchFamily="34" charset="0"/>
              </a:rPr>
              <a:t>Вона дозволяє аграріям реєструвати свою діяльність та отримувати доступ до програм державної підтримки, пільгових кредитів, грантів та іншої допомоги. </a:t>
            </a:r>
          </a:p>
          <a:p>
            <a:pPr algn="just"/>
            <a:r>
              <a:rPr lang="uk-UA" sz="2000" b="0" i="0" u="none" strike="noStrike" baseline="0" noProof="0" dirty="0">
                <a:latin typeface="Arial" panose="020B0604020202020204" pitchFamily="34" charset="0"/>
                <a:cs typeface="Arial" panose="020B0604020202020204" pitchFamily="34" charset="0"/>
              </a:rPr>
              <a:t>ДАР інтегрований з іншими державними системами для забезпечення прозорості та ефективного адміністрування програм, що дає можливість аграріям відслідковувати рух заявки в реальному часі.</a:t>
            </a:r>
          </a:p>
          <a:p>
            <a:pPr algn="l"/>
            <a:r>
              <a:rPr lang="uk-UA" sz="1800" b="1" i="0" u="none" strike="noStrike" baseline="0" dirty="0">
                <a:latin typeface="Arial" panose="020B0604020202020204" pitchFamily="34" charset="0"/>
                <a:cs typeface="Arial" panose="020B0604020202020204" pitchFamily="34" charset="0"/>
              </a:rPr>
              <a:t>176 тис. </a:t>
            </a:r>
            <a:r>
              <a:rPr lang="uk-UA" sz="1800" b="0" i="0" u="none" strike="noStrike" baseline="0" dirty="0">
                <a:latin typeface="Arial" panose="020B0604020202020204" pitchFamily="34" charset="0"/>
                <a:cs typeface="Arial" panose="020B0604020202020204" pitchFamily="34" charset="0"/>
              </a:rPr>
              <a:t>аграріїв зареєстровано в ДАР </a:t>
            </a:r>
            <a:r>
              <a:rPr lang="fr-CA" sz="1800" b="0" i="0" u="none" strike="noStrike" baseline="0" dirty="0">
                <a:latin typeface="Arial" panose="020B0604020202020204" pitchFamily="34" charset="0"/>
                <a:cs typeface="Arial" panose="020B0604020202020204" pitchFamily="34" charset="0"/>
              </a:rPr>
              <a:t>c</a:t>
            </a:r>
            <a:r>
              <a:rPr lang="uk-UA" sz="1800" b="0" i="0" u="none" strike="noStrike" baseline="0" dirty="0" err="1">
                <a:latin typeface="Arial" panose="020B0604020202020204" pitchFamily="34" charset="0"/>
                <a:cs typeface="Arial" panose="020B0604020202020204" pitchFamily="34" charset="0"/>
              </a:rPr>
              <a:t>таном</a:t>
            </a:r>
            <a:r>
              <a:rPr lang="uk-UA" sz="1800" b="0" i="0" u="none" strike="noStrike" baseline="0" dirty="0">
                <a:latin typeface="Arial" panose="020B0604020202020204" pitchFamily="34" charset="0"/>
                <a:cs typeface="Arial" panose="020B0604020202020204" pitchFamily="34" charset="0"/>
              </a:rPr>
              <a:t> </a:t>
            </a:r>
            <a:r>
              <a:rPr lang="ru-RU" sz="1800" b="0" i="0" u="none" strike="noStrike" baseline="0" dirty="0">
                <a:latin typeface="Arial" panose="020B0604020202020204" pitchFamily="34" charset="0"/>
                <a:cs typeface="Arial" panose="020B0604020202020204" pitchFamily="34" charset="0"/>
              </a:rPr>
              <a:t>на 18 вересня 2024 р.</a:t>
            </a:r>
          </a:p>
          <a:p>
            <a:pPr algn="l"/>
            <a:r>
              <a:rPr lang="uk-UA" sz="1800" b="1" i="0" u="none" strike="noStrike" baseline="0" dirty="0">
                <a:latin typeface="Arial" panose="020B0604020202020204" pitchFamily="34" charset="0"/>
                <a:cs typeface="Arial" panose="020B0604020202020204" pitchFamily="34" charset="0"/>
              </a:rPr>
              <a:t>50 програм </a:t>
            </a:r>
            <a:r>
              <a:rPr lang="uk-UA" sz="1800" b="0" i="0" u="none" strike="noStrike" baseline="0" dirty="0">
                <a:latin typeface="Arial" panose="020B0604020202020204" pitchFamily="34" charset="0"/>
                <a:cs typeface="Arial" panose="020B0604020202020204" pitchFamily="34" charset="0"/>
              </a:rPr>
              <a:t>з підтримки було реалізовано через ДАР протягом роботи</a:t>
            </a:r>
            <a:endParaRPr lang="uk-UA" sz="2000" b="1" i="0" u="none" strike="noStrike" baseline="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35490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4A7B1-D1E1-D29F-F87F-21D5C69B64E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C670A4-2F21-34CC-C06D-6B868DD7D132}"/>
              </a:ext>
            </a:extLst>
          </p:cNvPr>
          <p:cNvSpPr>
            <a:spLocks noGrp="1"/>
          </p:cNvSpPr>
          <p:nvPr>
            <p:ph type="title"/>
          </p:nvPr>
        </p:nvSpPr>
        <p:spPr>
          <a:xfrm>
            <a:off x="838199" y="1"/>
            <a:ext cx="11204943" cy="744280"/>
          </a:xfrm>
        </p:spPr>
        <p:txBody>
          <a:bodyPr/>
          <a:lstStyle/>
          <a:p>
            <a:pPr algn="l"/>
            <a:r>
              <a:rPr lang="uk-UA" sz="3200" b="1" i="0" u="none" strike="noStrike" baseline="0" noProof="0" dirty="0">
                <a:solidFill>
                  <a:srgbClr val="003366"/>
                </a:solidFill>
                <a:latin typeface="Arial" panose="020B0604020202020204" pitchFamily="34" charset="0"/>
                <a:cs typeface="Arial" panose="020B0604020202020204" pitchFamily="34" charset="0"/>
              </a:rPr>
              <a:t>Доступні кредити 5-7-9%. Умови для аграріїв у 2024 р.:</a:t>
            </a:r>
            <a:endParaRPr lang="uk-UA" sz="3200" b="1" noProof="0" dirty="0">
              <a:solidFill>
                <a:srgbClr val="003366"/>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A3863195-EB4B-11D4-591D-C82CB4EFF52A}"/>
              </a:ext>
            </a:extLst>
          </p:cNvPr>
          <p:cNvSpPr>
            <a:spLocks noGrp="1"/>
          </p:cNvSpPr>
          <p:nvPr>
            <p:ph idx="1"/>
          </p:nvPr>
        </p:nvSpPr>
        <p:spPr>
          <a:xfrm>
            <a:off x="148857" y="744280"/>
            <a:ext cx="11897832" cy="6113720"/>
          </a:xfrm>
        </p:spPr>
        <p:txBody>
          <a:bodyPr/>
          <a:lstStyle/>
          <a:p>
            <a:pPr algn="l"/>
            <a:r>
              <a:rPr lang="uk-UA" sz="2400" b="0" i="0" u="none" strike="noStrike" baseline="0" noProof="0" dirty="0">
                <a:latin typeface="Arial" panose="020B0604020202020204" pitchFamily="34" charset="0"/>
                <a:cs typeface="Arial" panose="020B0604020202020204" pitchFamily="34" charset="0"/>
              </a:rPr>
              <a:t>Ставки кредитування: від 5% до 15% річних залежно від виду бізнесу та мети кредиту. Для підприємств у зоні високого воєнного ризику ставки знижені до 1–3%.</a:t>
            </a:r>
          </a:p>
          <a:p>
            <a:pPr marL="0" indent="0" algn="l">
              <a:buNone/>
            </a:pPr>
            <a:r>
              <a:rPr lang="uk-UA" sz="2400" b="0" i="0" u="none" strike="noStrike" baseline="0" noProof="0" dirty="0">
                <a:latin typeface="Arial" panose="020B0604020202020204" pitchFamily="34" charset="0"/>
                <a:cs typeface="Arial" panose="020B0604020202020204" pitchFamily="34" charset="0"/>
              </a:rPr>
              <a:t>• Максимальна сума: до 150 млн грн.</a:t>
            </a:r>
          </a:p>
          <a:p>
            <a:pPr marL="0" indent="0" algn="l">
              <a:buNone/>
            </a:pPr>
            <a:r>
              <a:rPr lang="uk-UA" sz="2400" b="0" i="0" u="none" strike="noStrike" baseline="0" noProof="0" dirty="0">
                <a:latin typeface="Arial" panose="020B0604020202020204" pitchFamily="34" charset="0"/>
                <a:cs typeface="Arial" panose="020B0604020202020204" pitchFamily="34" charset="0"/>
              </a:rPr>
              <a:t>• Зміна умов: З 01.12.2024 Світовий банк запроваджує нову умову надання кредитів за програмою 5-7-9%, за якої фінансування здійснюватиметься лише після проведення банком екологічної та соціальної оцінки клієнтів.</a:t>
            </a:r>
          </a:p>
          <a:p>
            <a:pPr marL="0" indent="0" algn="l">
              <a:buNone/>
            </a:pPr>
            <a:r>
              <a:rPr lang="uk-UA" sz="2400" b="1" i="0" u="none" strike="noStrike" baseline="0" noProof="0" dirty="0">
                <a:latin typeface="Arial" panose="020B0604020202020204" pitchFamily="34" charset="0"/>
                <a:cs typeface="Arial" panose="020B0604020202020204" pitchFamily="34" charset="0"/>
              </a:rPr>
              <a:t>Видано кредитів за програмою 5-7-9, млрд грн:</a:t>
            </a:r>
          </a:p>
          <a:p>
            <a:pPr algn="l"/>
            <a:r>
              <a:rPr lang="uk-UA" sz="2400" b="1" i="0" u="none" strike="noStrike" baseline="0" noProof="0" dirty="0">
                <a:latin typeface="Arial" panose="020B0604020202020204" pitchFamily="34" charset="0"/>
                <a:cs typeface="Arial" panose="020B0604020202020204" pitchFamily="34" charset="0"/>
              </a:rPr>
              <a:t>2023 р. – 44,5</a:t>
            </a:r>
          </a:p>
          <a:p>
            <a:pPr algn="l"/>
            <a:r>
              <a:rPr lang="uk-UA" sz="2400" b="1" noProof="0" dirty="0">
                <a:latin typeface="Arial" panose="020B0604020202020204" pitchFamily="34" charset="0"/>
                <a:cs typeface="Arial" panose="020B0604020202020204" pitchFamily="34" charset="0"/>
              </a:rPr>
              <a:t>2024 р. – 41,4 (станом на 27.11.2024р.)</a:t>
            </a:r>
            <a:endParaRPr lang="uk-UA" sz="2400" b="1" i="0" u="none" strike="noStrike" baseline="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59614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8D0E5-B3F0-6282-E702-239217025F1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392851-B57D-3DDA-BE33-0659CE88045B}"/>
              </a:ext>
            </a:extLst>
          </p:cNvPr>
          <p:cNvSpPr>
            <a:spLocks noGrp="1"/>
          </p:cNvSpPr>
          <p:nvPr>
            <p:ph type="title"/>
          </p:nvPr>
        </p:nvSpPr>
        <p:spPr>
          <a:xfrm>
            <a:off x="838199" y="1"/>
            <a:ext cx="11204943" cy="744280"/>
          </a:xfrm>
        </p:spPr>
        <p:txBody>
          <a:bodyPr/>
          <a:lstStyle/>
          <a:p>
            <a:pPr algn="l"/>
            <a:r>
              <a:rPr lang="uk-UA" sz="2400" b="1" i="0" u="none" strike="noStrike" baseline="0" noProof="0" dirty="0">
                <a:solidFill>
                  <a:srgbClr val="003366"/>
                </a:solidFill>
                <a:latin typeface="Arial" panose="020B0604020202020204" pitchFamily="34" charset="0"/>
                <a:cs typeface="Arial" panose="020B0604020202020204" pitchFamily="34" charset="0"/>
              </a:rPr>
              <a:t>Гранти </a:t>
            </a:r>
            <a:r>
              <a:rPr lang="uk-UA" sz="2400" b="1" i="0" u="none" strike="noStrike" baseline="0" noProof="0" dirty="0" err="1">
                <a:solidFill>
                  <a:srgbClr val="003366"/>
                </a:solidFill>
                <a:latin typeface="Arial" panose="020B0604020202020204" pitchFamily="34" charset="0"/>
                <a:cs typeface="Arial" panose="020B0604020202020204" pitchFamily="34" charset="0"/>
              </a:rPr>
              <a:t>єРобота</a:t>
            </a:r>
            <a:r>
              <a:rPr lang="uk-UA" sz="2400" b="1" i="0" u="none" strike="noStrike" baseline="0" noProof="0" dirty="0">
                <a:solidFill>
                  <a:srgbClr val="003366"/>
                </a:solidFill>
                <a:latin typeface="Arial" panose="020B0604020202020204" pitchFamily="34" charset="0"/>
                <a:cs typeface="Arial" panose="020B0604020202020204" pitchFamily="34" charset="0"/>
              </a:rPr>
              <a:t> на розвиток садівництва, ягідництва, виноградарства, тепличного господарств</a:t>
            </a:r>
            <a:r>
              <a:rPr lang="uk-UA" sz="2400" b="1" i="0" u="none" strike="noStrike" baseline="0" dirty="0">
                <a:solidFill>
                  <a:srgbClr val="003366"/>
                </a:solidFill>
                <a:latin typeface="Arial" panose="020B0604020202020204" pitchFamily="34" charset="0"/>
                <a:cs typeface="Arial" panose="020B0604020202020204" pitchFamily="34" charset="0"/>
              </a:rPr>
              <a:t>а</a:t>
            </a:r>
            <a:endParaRPr lang="uk-UA" sz="2400" b="1" noProof="0" dirty="0">
              <a:solidFill>
                <a:srgbClr val="003366"/>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3AA42196-F8FB-CED6-28DF-CEBE031EEF52}"/>
              </a:ext>
            </a:extLst>
          </p:cNvPr>
          <p:cNvSpPr>
            <a:spLocks noGrp="1"/>
          </p:cNvSpPr>
          <p:nvPr>
            <p:ph idx="1"/>
          </p:nvPr>
        </p:nvSpPr>
        <p:spPr>
          <a:xfrm>
            <a:off x="148857" y="744280"/>
            <a:ext cx="11897832" cy="6113720"/>
          </a:xfrm>
        </p:spPr>
        <p:txBody>
          <a:bodyPr/>
          <a:lstStyle/>
          <a:p>
            <a:pPr marL="0" indent="0" algn="l">
              <a:buNone/>
            </a:pPr>
            <a:r>
              <a:rPr lang="ru-RU" sz="1800" b="0" i="0" u="none" strike="noStrike" baseline="0" dirty="0">
                <a:latin typeface="PFAgoraSlabPro-Black"/>
              </a:rPr>
              <a:t> 	</a:t>
            </a:r>
            <a:r>
              <a:rPr lang="uk-UA" sz="2400" b="1" i="0" u="none" strike="noStrike" baseline="0" noProof="0" dirty="0">
                <a:solidFill>
                  <a:srgbClr val="FF0000"/>
                </a:solidFill>
                <a:latin typeface="Arial" panose="020B0604020202020204" pitchFamily="34" charset="0"/>
                <a:cs typeface="Arial" panose="020B0604020202020204" pitchFamily="34" charset="0"/>
              </a:rPr>
              <a:t>Розмір гранту: </a:t>
            </a:r>
          </a:p>
          <a:p>
            <a:pPr marL="0" indent="0" algn="l">
              <a:buNone/>
            </a:pPr>
            <a:r>
              <a:rPr lang="uk-UA" sz="2000" b="0" i="0" u="none" strike="noStrike" baseline="0" noProof="0" dirty="0">
                <a:latin typeface="Arial" panose="020B0604020202020204" pitchFamily="34" charset="0"/>
                <a:cs typeface="Arial" panose="020B0604020202020204" pitchFamily="34" charset="0"/>
              </a:rPr>
              <a:t>до 70% від вартості </a:t>
            </a:r>
            <a:r>
              <a:rPr lang="uk-UA" sz="2000" b="0" i="0" u="none" strike="noStrike" baseline="0" noProof="0" dirty="0" err="1">
                <a:latin typeface="Arial" panose="020B0604020202020204" pitchFamily="34" charset="0"/>
                <a:cs typeface="Arial" panose="020B0604020202020204" pitchFamily="34" charset="0"/>
              </a:rPr>
              <a:t>проєкту</a:t>
            </a:r>
            <a:r>
              <a:rPr lang="uk-UA" sz="2000" b="0" i="0" u="none" strike="noStrike" baseline="0" noProof="0" dirty="0">
                <a:latin typeface="Arial" panose="020B0604020202020204" pitchFamily="34" charset="0"/>
                <a:cs typeface="Arial" panose="020B0604020202020204" pitchFamily="34" charset="0"/>
              </a:rPr>
              <a:t>, але не більше 10 млн гривень. 30% фінансує сам учасник (власні або кредитні кошти)</a:t>
            </a:r>
          </a:p>
          <a:p>
            <a:pPr marL="0" indent="0" algn="l">
              <a:buNone/>
            </a:pPr>
            <a:r>
              <a:rPr lang="uk-UA" sz="2400" b="0" i="0" u="none" strike="noStrike" baseline="0" noProof="0" dirty="0">
                <a:latin typeface="Arial" panose="020B0604020202020204" pitchFamily="34" charset="0"/>
                <a:cs typeface="Arial" panose="020B0604020202020204" pitchFamily="34" charset="0"/>
              </a:rPr>
              <a:t>  	</a:t>
            </a:r>
            <a:r>
              <a:rPr lang="uk-UA" sz="2400" b="1" i="0" u="none" strike="noStrike" baseline="0" noProof="0" dirty="0">
                <a:solidFill>
                  <a:srgbClr val="FF0000"/>
                </a:solidFill>
                <a:latin typeface="Arial" panose="020B0604020202020204" pitchFamily="34" charset="0"/>
                <a:cs typeface="Arial" panose="020B0604020202020204" pitchFamily="34" charset="0"/>
              </a:rPr>
              <a:t>Умови щодо фінансування:</a:t>
            </a:r>
          </a:p>
          <a:p>
            <a:pPr marL="0" indent="0" algn="l">
              <a:buNone/>
            </a:pPr>
            <a:r>
              <a:rPr lang="uk-UA" sz="2400" b="0" i="0" u="none" strike="noStrike" baseline="0" noProof="0" dirty="0">
                <a:latin typeface="Arial" panose="020B0604020202020204" pitchFamily="34" charset="0"/>
                <a:cs typeface="Arial" panose="020B0604020202020204" pitchFamily="34" charset="0"/>
              </a:rPr>
              <a:t>• </a:t>
            </a:r>
            <a:r>
              <a:rPr lang="uk-UA" sz="2000" b="0" i="0" u="none" strike="noStrike" baseline="0" noProof="0" dirty="0">
                <a:latin typeface="Arial" panose="020B0604020202020204" pitchFamily="34" charset="0"/>
                <a:cs typeface="Arial" panose="020B0604020202020204" pitchFamily="34" charset="0"/>
              </a:rPr>
              <a:t>Сади: 5–10 постійних та 125-425 сезонних працівників залежно від насаджень</a:t>
            </a:r>
          </a:p>
          <a:p>
            <a:pPr marL="0" indent="0" algn="l">
              <a:buNone/>
            </a:pPr>
            <a:r>
              <a:rPr lang="uk-UA" sz="2000" b="0" i="0" u="none" strike="noStrike" baseline="0" noProof="0" dirty="0">
                <a:latin typeface="Arial" panose="020B0604020202020204" pitchFamily="34" charset="0"/>
                <a:cs typeface="Arial" panose="020B0604020202020204" pitchFamily="34" charset="0"/>
              </a:rPr>
              <a:t>• Теплиці: 4 постійних та 10 сезонних працівників на гектар</a:t>
            </a:r>
          </a:p>
          <a:p>
            <a:pPr marL="0" indent="0" algn="l">
              <a:buNone/>
            </a:pPr>
            <a:r>
              <a:rPr lang="uk-UA" sz="2400" b="1" i="0" u="none" strike="noStrike" baseline="0" dirty="0">
                <a:solidFill>
                  <a:schemeClr val="tx1">
                    <a:lumMod val="95000"/>
                    <a:lumOff val="5000"/>
                  </a:schemeClr>
                </a:solidFill>
                <a:latin typeface="Arial" panose="020B0604020202020204" pitchFamily="34" charset="0"/>
                <a:cs typeface="Arial" panose="020B0604020202020204" pitchFamily="34" charset="0"/>
              </a:rPr>
              <a:t>	</a:t>
            </a:r>
            <a:r>
              <a:rPr lang="uk-UA" sz="2400" b="1" i="0" u="none" strike="noStrike" baseline="0" dirty="0">
                <a:solidFill>
                  <a:srgbClr val="FF0000"/>
                </a:solidFill>
                <a:latin typeface="Arial" panose="020B0604020202020204" pitchFamily="34" charset="0"/>
                <a:cs typeface="Arial" panose="020B0604020202020204" pitchFamily="34" charset="0"/>
              </a:rPr>
              <a:t>На садівництво, ягідництво та виноградарство, млн грн:</a:t>
            </a:r>
          </a:p>
          <a:p>
            <a:r>
              <a:rPr lang="uk-UA" sz="2000" b="1" dirty="0">
                <a:solidFill>
                  <a:schemeClr val="tx1">
                    <a:lumMod val="95000"/>
                    <a:lumOff val="5000"/>
                  </a:schemeClr>
                </a:solidFill>
                <a:latin typeface="Arial" panose="020B0604020202020204" pitchFamily="34" charset="0"/>
                <a:cs typeface="Arial" panose="020B0604020202020204" pitchFamily="34" charset="0"/>
              </a:rPr>
              <a:t>2023 р. – 441</a:t>
            </a:r>
          </a:p>
          <a:p>
            <a:r>
              <a:rPr lang="uk-UA" sz="2000" b="1" i="0" u="none" strike="noStrike" baseline="0" dirty="0">
                <a:solidFill>
                  <a:schemeClr val="tx1">
                    <a:lumMod val="95000"/>
                    <a:lumOff val="5000"/>
                  </a:schemeClr>
                </a:solidFill>
                <a:latin typeface="Arial" panose="020B0604020202020204" pitchFamily="34" charset="0"/>
                <a:cs typeface="Arial" panose="020B0604020202020204" pitchFamily="34" charset="0"/>
              </a:rPr>
              <a:t>2024 р. – 320 (станом на 30.12.2024р.)</a:t>
            </a:r>
          </a:p>
          <a:p>
            <a:pPr marL="0" indent="0">
              <a:buNone/>
            </a:pPr>
            <a:r>
              <a:rPr lang="uk-UA" sz="2400" b="1" dirty="0">
                <a:solidFill>
                  <a:schemeClr val="tx1">
                    <a:lumMod val="95000"/>
                    <a:lumOff val="5000"/>
                  </a:schemeClr>
                </a:solidFill>
                <a:latin typeface="Arial" panose="020B0604020202020204" pitchFamily="34" charset="0"/>
                <a:cs typeface="Arial" panose="020B0604020202020204" pitchFamily="34" charset="0"/>
              </a:rPr>
              <a:t>	</a:t>
            </a:r>
            <a:r>
              <a:rPr lang="uk-UA" sz="2400" b="1" dirty="0">
                <a:solidFill>
                  <a:srgbClr val="FF0000"/>
                </a:solidFill>
                <a:latin typeface="Arial" panose="020B0604020202020204" pitchFamily="34" charset="0"/>
                <a:cs typeface="Arial" panose="020B0604020202020204" pitchFamily="34" charset="0"/>
              </a:rPr>
              <a:t>На тепличні господарства, млн грн:</a:t>
            </a:r>
          </a:p>
          <a:p>
            <a:r>
              <a:rPr lang="uk-UA" sz="2000" b="1" dirty="0">
                <a:solidFill>
                  <a:schemeClr val="tx1">
                    <a:lumMod val="95000"/>
                    <a:lumOff val="5000"/>
                  </a:schemeClr>
                </a:solidFill>
                <a:latin typeface="Arial" panose="020B0604020202020204" pitchFamily="34" charset="0"/>
                <a:cs typeface="Arial" panose="020B0604020202020204" pitchFamily="34" charset="0"/>
              </a:rPr>
              <a:t>2023 р. – 159</a:t>
            </a:r>
          </a:p>
          <a:p>
            <a:r>
              <a:rPr lang="uk-UA" sz="2000" b="1" i="0" u="none" strike="noStrike" baseline="0" dirty="0">
                <a:solidFill>
                  <a:schemeClr val="tx1">
                    <a:lumMod val="95000"/>
                    <a:lumOff val="5000"/>
                  </a:schemeClr>
                </a:solidFill>
                <a:latin typeface="Arial" panose="020B0604020202020204" pitchFamily="34" charset="0"/>
                <a:cs typeface="Arial" panose="020B0604020202020204" pitchFamily="34" charset="0"/>
              </a:rPr>
              <a:t>2024 р. – 157 (станом на 30.12.2024р.)</a:t>
            </a:r>
          </a:p>
          <a:p>
            <a:pPr marL="0" indent="0" algn="l">
              <a:buNone/>
            </a:pPr>
            <a:r>
              <a:rPr lang="uk-UA" sz="2400" b="1" i="0" u="none" strike="noStrike" baseline="0" dirty="0">
                <a:latin typeface="Arial" panose="020B0604020202020204" pitchFamily="34" charset="0"/>
                <a:cs typeface="Arial" panose="020B0604020202020204" pitchFamily="34" charset="0"/>
              </a:rPr>
              <a:t>З початку роботи програми до 10.12.2024:</a:t>
            </a:r>
          </a:p>
          <a:p>
            <a:r>
              <a:rPr lang="uk-UA" sz="2000" b="0" i="0" u="none" strike="noStrike" baseline="0" dirty="0">
                <a:latin typeface="Arial" panose="020B0604020202020204" pitchFamily="34" charset="0"/>
                <a:cs typeface="Arial" panose="020B0604020202020204" pitchFamily="34" charset="0"/>
              </a:rPr>
              <a:t>грантових коштів </a:t>
            </a:r>
            <a:r>
              <a:rPr lang="uk-UA" sz="2000" b="0" i="0" u="none" strike="noStrike" baseline="0" dirty="0" err="1">
                <a:latin typeface="Arial" panose="020B0604020202020204" pitchFamily="34" charset="0"/>
                <a:cs typeface="Arial" panose="020B0604020202020204" pitchFamily="34" charset="0"/>
              </a:rPr>
              <a:t>виплачено</a:t>
            </a:r>
            <a:r>
              <a:rPr lang="uk-UA" sz="2000" b="0" i="0" u="none" strike="noStrike" baseline="0" dirty="0">
                <a:latin typeface="Arial" panose="020B0604020202020204" pitchFamily="34" charset="0"/>
                <a:cs typeface="Arial" panose="020B0604020202020204" pitchFamily="34" charset="0"/>
              </a:rPr>
              <a:t> </a:t>
            </a:r>
            <a:r>
              <a:rPr lang="uk-UA" sz="2000" dirty="0">
                <a:latin typeface="Arial" panose="020B0604020202020204" pitchFamily="34" charset="0"/>
                <a:cs typeface="Arial" panose="020B0604020202020204" pitchFamily="34" charset="0"/>
              </a:rPr>
              <a:t>$1,18 млрд</a:t>
            </a:r>
          </a:p>
          <a:p>
            <a:pPr algn="l"/>
            <a:r>
              <a:rPr lang="uk-UA" sz="2000" b="1" i="0" u="none" strike="noStrike" baseline="0" dirty="0">
                <a:latin typeface="Arial" panose="020B0604020202020204" pitchFamily="34" charset="0"/>
                <a:cs typeface="Arial" panose="020B0604020202020204" pitchFamily="34" charset="0"/>
              </a:rPr>
              <a:t>254 </a:t>
            </a:r>
            <a:r>
              <a:rPr lang="uk-UA" sz="2000" b="0" i="0" u="none" strike="noStrike" baseline="0" dirty="0">
                <a:latin typeface="Arial" panose="020B0604020202020204" pitchFamily="34" charset="0"/>
                <a:cs typeface="Arial" panose="020B0604020202020204" pitchFamily="34" charset="0"/>
              </a:rPr>
              <a:t>господарства отримали гранти</a:t>
            </a:r>
            <a:endParaRPr lang="uk-UA" sz="2000" dirty="0">
              <a:latin typeface="Arial" panose="020B0604020202020204" pitchFamily="34" charset="0"/>
              <a:cs typeface="Arial" panose="020B0604020202020204" pitchFamily="34" charset="0"/>
            </a:endParaRPr>
          </a:p>
          <a:p>
            <a:pPr marL="0" indent="0">
              <a:buNone/>
            </a:pPr>
            <a:endParaRPr lang="uk-UA" sz="2400" b="1" i="0" u="none" strike="noStrike" baseline="0" dirty="0">
              <a:solidFill>
                <a:schemeClr val="tx1">
                  <a:lumMod val="95000"/>
                  <a:lumOff val="5000"/>
                </a:schemeClr>
              </a:solidFill>
              <a:latin typeface="Arial" panose="020B0604020202020204" pitchFamily="34" charset="0"/>
              <a:cs typeface="Arial" panose="020B0604020202020204" pitchFamily="34" charset="0"/>
            </a:endParaRPr>
          </a:p>
          <a:p>
            <a:pPr marL="0" indent="0" algn="l">
              <a:buNone/>
            </a:pPr>
            <a:endParaRPr lang="uk-UA" sz="2400" b="1" i="0" u="none" strike="noStrike" baseline="0" noProof="0"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63835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r>
              <a:rPr lang="uk-UA" sz="6000" dirty="0">
                <a:solidFill>
                  <a:srgbClr val="0000FF"/>
                </a:solidFill>
                <a:latin typeface="Arial" panose="020B0604020202020204" pitchFamily="34" charset="0"/>
                <a:cs typeface="Arial" panose="020B0604020202020204" pitchFamily="34" charset="0"/>
              </a:rPr>
              <a:t>ДЯКУЮ ЗА УВАГУ</a:t>
            </a:r>
            <a:endParaRPr lang="ru-RU" sz="60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157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862013" y="187325"/>
            <a:ext cx="10515600" cy="1325563"/>
          </a:xfrm>
        </p:spPr>
        <p:txBody>
          <a:bodyPr/>
          <a:lstStyle/>
          <a:p>
            <a:pPr algn="ctr"/>
            <a:r>
              <a:rPr lang="uk-UA" altLang="zh-CN" b="1">
                <a:solidFill>
                  <a:srgbClr val="0033CC"/>
                </a:solidFill>
                <a:latin typeface="Arial" charset="0"/>
                <a:cs typeface="Arial" charset="0"/>
              </a:rPr>
              <a:t>Державна підтримка - </a:t>
            </a:r>
            <a:endParaRPr lang="uk-UA" altLang="ru-RU" b="1">
              <a:solidFill>
                <a:srgbClr val="0033CC"/>
              </a:solidFill>
              <a:latin typeface="Arial" charset="0"/>
              <a:ea typeface="SimSun" pitchFamily="2" charset="-122"/>
              <a:cs typeface="Arial" charset="0"/>
            </a:endParaRPr>
          </a:p>
        </p:txBody>
      </p:sp>
      <p:sp>
        <p:nvSpPr>
          <p:cNvPr id="19458" name="Rectangle 3"/>
          <p:cNvSpPr>
            <a:spLocks noGrp="1" noChangeArrowheads="1"/>
          </p:cNvSpPr>
          <p:nvPr>
            <p:ph type="body" idx="1"/>
          </p:nvPr>
        </p:nvSpPr>
        <p:spPr>
          <a:xfrm>
            <a:off x="606425" y="1366838"/>
            <a:ext cx="11176000" cy="5230812"/>
          </a:xfrm>
        </p:spPr>
        <p:txBody>
          <a:bodyPr/>
          <a:lstStyle/>
          <a:p>
            <a:pPr algn="just">
              <a:buFontTx/>
              <a:buNone/>
            </a:pPr>
            <a:r>
              <a:rPr lang="uk-UA" altLang="zh-CN" sz="3600" dirty="0">
                <a:latin typeface="Times New Roman" pitchFamily="18" charset="0"/>
                <a:cs typeface="Times New Roman" pitchFamily="18" charset="0"/>
              </a:rPr>
              <a:t>   </a:t>
            </a:r>
            <a:r>
              <a:rPr lang="uk-UA" altLang="zh-CN" sz="3600" dirty="0">
                <a:latin typeface="Arial" panose="020B0604020202020204" pitchFamily="34" charset="0"/>
                <a:cs typeface="Arial" panose="020B0604020202020204" pitchFamily="34" charset="0"/>
              </a:rPr>
              <a:t>складова система державного регулювання сільського господарства, що являє собою сукупність правових, фінансово-економічних, організаційних та інших заходів держави щодо стимулюючого впливу на розвиток як сільськогосподарського виробництва так і сільських територій в потрібному для суспільства напрямку </a:t>
            </a:r>
          </a:p>
          <a:p>
            <a:pPr algn="just">
              <a:buFontTx/>
              <a:buNone/>
            </a:pPr>
            <a:r>
              <a:rPr lang="uk-UA" altLang="zh-CN" sz="2400" dirty="0">
                <a:solidFill>
                  <a:srgbClr val="0070C0"/>
                </a:solidFill>
                <a:latin typeface="Times New Roman" pitchFamily="18" charset="0"/>
              </a:rPr>
              <a:t>(Діброва А.Д. Державне регулювання сільськогосподарського виробництва //Автореферат дисертації </a:t>
            </a:r>
            <a:r>
              <a:rPr lang="uk-UA" sz="2400" dirty="0">
                <a:solidFill>
                  <a:srgbClr val="0070C0"/>
                </a:solidFill>
                <a:latin typeface="Times New Roman" pitchFamily="18" charset="0"/>
                <a:cs typeface="Arial" charset="0"/>
              </a:rPr>
              <a:t> на здобуття наукового ступеня д-ра </a:t>
            </a:r>
            <a:r>
              <a:rPr lang="uk-UA" sz="2400" dirty="0" err="1">
                <a:solidFill>
                  <a:srgbClr val="0070C0"/>
                </a:solidFill>
                <a:latin typeface="Times New Roman" pitchFamily="18" charset="0"/>
                <a:cs typeface="Arial" charset="0"/>
              </a:rPr>
              <a:t>екон</a:t>
            </a:r>
            <a:r>
              <a:rPr lang="uk-UA" sz="2400" dirty="0">
                <a:solidFill>
                  <a:srgbClr val="0070C0"/>
                </a:solidFill>
                <a:latin typeface="Times New Roman" pitchFamily="18" charset="0"/>
                <a:cs typeface="Arial" charset="0"/>
              </a:rPr>
              <a:t>. наук</a:t>
            </a:r>
            <a:r>
              <a:rPr lang="uk-UA" altLang="zh-CN" sz="2400" dirty="0">
                <a:solidFill>
                  <a:srgbClr val="0070C0"/>
                </a:solidFill>
                <a:latin typeface="Times New Roman" pitchFamily="18" charset="0"/>
              </a:rPr>
              <a:t>. – 2009. – с.12) </a:t>
            </a:r>
            <a:endParaRPr lang="uk-UA" altLang="ru-RU" sz="2400" dirty="0">
              <a:solidFill>
                <a:srgbClr val="0070C0"/>
              </a:solidFill>
              <a:latin typeface="Times New Roman" pitchFamily="18" charset="0"/>
              <a:cs typeface="Arial" charset="0"/>
            </a:endParaRPr>
          </a:p>
        </p:txBody>
      </p:sp>
      <p:pic>
        <p:nvPicPr>
          <p:cNvPr id="19459"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882775" y="5805488"/>
            <a:ext cx="8785225" cy="777875"/>
          </a:xfrm>
        </p:spPr>
        <p:txBody>
          <a:bodyPr/>
          <a:lstStyle/>
          <a:p>
            <a:pPr algn="ctr"/>
            <a:r>
              <a:rPr lang="uk-UA" altLang="ru-RU" sz="2400" b="1" dirty="0">
                <a:solidFill>
                  <a:srgbClr val="0033CC"/>
                </a:solidFill>
                <a:latin typeface="Arial" charset="0"/>
                <a:cs typeface="Arial" charset="0"/>
              </a:rPr>
              <a:t>Класифікація основних видів державної підтримки сільського господарства</a:t>
            </a:r>
          </a:p>
        </p:txBody>
      </p:sp>
      <p:sp>
        <p:nvSpPr>
          <p:cNvPr id="20482" name="Text Box 3"/>
          <p:cNvSpPr txBox="1">
            <a:spLocks noChangeArrowheads="1"/>
          </p:cNvSpPr>
          <p:nvPr/>
        </p:nvSpPr>
        <p:spPr bwMode="auto">
          <a:xfrm>
            <a:off x="2135188" y="549275"/>
            <a:ext cx="8208962" cy="466725"/>
          </a:xfrm>
          <a:prstGeom prst="rect">
            <a:avLst/>
          </a:prstGeom>
          <a:noFill/>
          <a:ln w="9525">
            <a:solidFill>
              <a:schemeClr val="tx1"/>
            </a:solidFill>
            <a:miter lim="800000"/>
            <a:headEnd/>
            <a:tailEnd/>
          </a:ln>
        </p:spPr>
        <p:txBody>
          <a:bodyPr>
            <a:spAutoFit/>
          </a:bodyPr>
          <a:lstStyle/>
          <a:p>
            <a:pPr algn="ctr">
              <a:spcBef>
                <a:spcPct val="50000"/>
              </a:spcBef>
            </a:pPr>
            <a:r>
              <a:rPr lang="uk-UA" altLang="ru-RU" sz="2400" b="1"/>
              <a:t>Державна підтримка сільського господарства</a:t>
            </a:r>
          </a:p>
        </p:txBody>
      </p:sp>
      <p:sp>
        <p:nvSpPr>
          <p:cNvPr id="20483" name="Text Box 4"/>
          <p:cNvSpPr txBox="1">
            <a:spLocks noChangeArrowheads="1"/>
          </p:cNvSpPr>
          <p:nvPr/>
        </p:nvSpPr>
        <p:spPr bwMode="auto">
          <a:xfrm>
            <a:off x="1595438" y="1628775"/>
            <a:ext cx="1908175" cy="935038"/>
          </a:xfrm>
          <a:prstGeom prst="rect">
            <a:avLst/>
          </a:prstGeom>
          <a:noFill/>
          <a:ln w="9525">
            <a:solidFill>
              <a:schemeClr val="tx1"/>
            </a:solidFill>
            <a:miter lim="800000"/>
            <a:headEnd/>
            <a:tailEnd/>
          </a:ln>
        </p:spPr>
        <p:txBody>
          <a:bodyPr/>
          <a:lstStyle/>
          <a:p>
            <a:pPr algn="ctr">
              <a:spcBef>
                <a:spcPct val="50000"/>
              </a:spcBef>
            </a:pPr>
            <a:r>
              <a:rPr lang="uk-UA" altLang="ru-RU"/>
              <a:t>За джерелами фінансування</a:t>
            </a:r>
          </a:p>
        </p:txBody>
      </p:sp>
      <p:sp>
        <p:nvSpPr>
          <p:cNvPr id="20484" name="Text Box 5"/>
          <p:cNvSpPr txBox="1">
            <a:spLocks noChangeArrowheads="1"/>
          </p:cNvSpPr>
          <p:nvPr/>
        </p:nvSpPr>
        <p:spPr bwMode="auto">
          <a:xfrm>
            <a:off x="3648075" y="1628775"/>
            <a:ext cx="1295400" cy="935038"/>
          </a:xfrm>
          <a:prstGeom prst="rect">
            <a:avLst/>
          </a:prstGeom>
          <a:noFill/>
          <a:ln w="9525">
            <a:solidFill>
              <a:schemeClr val="tx1"/>
            </a:solidFill>
            <a:miter lim="800000"/>
            <a:headEnd/>
            <a:tailEnd/>
          </a:ln>
        </p:spPr>
        <p:txBody>
          <a:bodyPr/>
          <a:lstStyle/>
          <a:p>
            <a:pPr algn="ctr">
              <a:spcBef>
                <a:spcPct val="50000"/>
              </a:spcBef>
            </a:pPr>
            <a:r>
              <a:rPr lang="uk-UA" altLang="ru-RU">
                <a:latin typeface="Calibri" pitchFamily="34" charset="0"/>
              </a:rPr>
              <a:t>За способом впливу</a:t>
            </a:r>
          </a:p>
        </p:txBody>
      </p:sp>
      <p:sp>
        <p:nvSpPr>
          <p:cNvPr id="20485" name="Text Box 6"/>
          <p:cNvSpPr txBox="1">
            <a:spLocks noChangeArrowheads="1"/>
          </p:cNvSpPr>
          <p:nvPr/>
        </p:nvSpPr>
        <p:spPr bwMode="auto">
          <a:xfrm>
            <a:off x="5016500" y="1628775"/>
            <a:ext cx="1262063" cy="935038"/>
          </a:xfrm>
          <a:prstGeom prst="rect">
            <a:avLst/>
          </a:prstGeom>
          <a:noFill/>
          <a:ln w="9525">
            <a:solidFill>
              <a:schemeClr val="tx1"/>
            </a:solidFill>
            <a:miter lim="800000"/>
            <a:headEnd/>
            <a:tailEnd/>
          </a:ln>
        </p:spPr>
        <p:txBody>
          <a:bodyPr/>
          <a:lstStyle/>
          <a:p>
            <a:pPr algn="ctr">
              <a:spcBef>
                <a:spcPct val="50000"/>
              </a:spcBef>
            </a:pPr>
            <a:r>
              <a:rPr lang="uk-UA" altLang="ru-RU">
                <a:latin typeface="Calibri" pitchFamily="34" charset="0"/>
              </a:rPr>
              <a:t>За об’єктами впливу</a:t>
            </a:r>
          </a:p>
        </p:txBody>
      </p:sp>
      <p:sp>
        <p:nvSpPr>
          <p:cNvPr id="20486" name="Text Box 7"/>
          <p:cNvSpPr txBox="1">
            <a:spLocks noChangeArrowheads="1"/>
          </p:cNvSpPr>
          <p:nvPr/>
        </p:nvSpPr>
        <p:spPr bwMode="auto">
          <a:xfrm>
            <a:off x="6383338" y="1628775"/>
            <a:ext cx="1439862" cy="935038"/>
          </a:xfrm>
          <a:prstGeom prst="rect">
            <a:avLst/>
          </a:prstGeom>
          <a:noFill/>
          <a:ln w="9525">
            <a:solidFill>
              <a:schemeClr val="tx1"/>
            </a:solidFill>
            <a:miter lim="800000"/>
            <a:headEnd/>
            <a:tailEnd/>
          </a:ln>
        </p:spPr>
        <p:txBody>
          <a:bodyPr/>
          <a:lstStyle/>
          <a:p>
            <a:pPr algn="ctr">
              <a:spcBef>
                <a:spcPct val="50000"/>
              </a:spcBef>
            </a:pPr>
            <a:r>
              <a:rPr lang="uk-UA" altLang="ru-RU">
                <a:latin typeface="Calibri" pitchFamily="34" charset="0"/>
              </a:rPr>
              <a:t>За термінами реалізації</a:t>
            </a:r>
          </a:p>
        </p:txBody>
      </p:sp>
      <p:sp>
        <p:nvSpPr>
          <p:cNvPr id="20487" name="Text Box 8"/>
          <p:cNvSpPr txBox="1">
            <a:spLocks noChangeArrowheads="1"/>
          </p:cNvSpPr>
          <p:nvPr/>
        </p:nvSpPr>
        <p:spPr bwMode="auto">
          <a:xfrm>
            <a:off x="7896225" y="1628775"/>
            <a:ext cx="1295400" cy="646113"/>
          </a:xfrm>
          <a:prstGeom prst="rect">
            <a:avLst/>
          </a:prstGeom>
          <a:noFill/>
          <a:ln w="9525">
            <a:solidFill>
              <a:schemeClr val="tx1"/>
            </a:solidFill>
            <a:miter lim="800000"/>
            <a:headEnd/>
            <a:tailEnd/>
          </a:ln>
        </p:spPr>
        <p:txBody>
          <a:bodyPr>
            <a:spAutoFit/>
          </a:bodyPr>
          <a:lstStyle/>
          <a:p>
            <a:pPr algn="ctr">
              <a:spcBef>
                <a:spcPct val="50000"/>
              </a:spcBef>
            </a:pPr>
            <a:r>
              <a:rPr lang="uk-UA" altLang="ru-RU">
                <a:latin typeface="Calibri" pitchFamily="34" charset="0"/>
              </a:rPr>
              <a:t>За рівнями підтримки</a:t>
            </a:r>
          </a:p>
        </p:txBody>
      </p:sp>
      <p:sp>
        <p:nvSpPr>
          <p:cNvPr id="20488" name="Text Box 9"/>
          <p:cNvSpPr txBox="1">
            <a:spLocks noChangeArrowheads="1"/>
          </p:cNvSpPr>
          <p:nvPr/>
        </p:nvSpPr>
        <p:spPr bwMode="auto">
          <a:xfrm>
            <a:off x="9261475" y="1628775"/>
            <a:ext cx="1370013" cy="925513"/>
          </a:xfrm>
          <a:prstGeom prst="rect">
            <a:avLst/>
          </a:prstGeom>
          <a:noFill/>
          <a:ln w="9525">
            <a:solidFill>
              <a:schemeClr val="tx1"/>
            </a:solidFill>
            <a:miter lim="800000"/>
            <a:headEnd/>
            <a:tailEnd/>
          </a:ln>
        </p:spPr>
        <p:txBody>
          <a:bodyPr>
            <a:spAutoFit/>
          </a:bodyPr>
          <a:lstStyle/>
          <a:p>
            <a:pPr algn="ctr">
              <a:spcBef>
                <a:spcPct val="20000"/>
              </a:spcBef>
            </a:pPr>
            <a:r>
              <a:rPr lang="uk-UA" altLang="ru-RU">
                <a:latin typeface="Calibri" pitchFamily="34" charset="0"/>
              </a:rPr>
              <a:t>За вимогами СОТ</a:t>
            </a:r>
            <a:r>
              <a:rPr lang="ru-RU" altLang="ru-RU" b="1">
                <a:latin typeface="Calibri" pitchFamily="34" charset="0"/>
              </a:rPr>
              <a:t> </a:t>
            </a:r>
            <a:endParaRPr lang="uk-UA" altLang="ru-RU" b="1">
              <a:latin typeface="Calibri" pitchFamily="34" charset="0"/>
            </a:endParaRPr>
          </a:p>
        </p:txBody>
      </p:sp>
      <p:sp>
        <p:nvSpPr>
          <p:cNvPr id="20489" name="Text Box 10"/>
          <p:cNvSpPr txBox="1">
            <a:spLocks noChangeArrowheads="1"/>
          </p:cNvSpPr>
          <p:nvPr/>
        </p:nvSpPr>
        <p:spPr bwMode="auto">
          <a:xfrm>
            <a:off x="1595438" y="2781300"/>
            <a:ext cx="1908175" cy="2808288"/>
          </a:xfrm>
          <a:prstGeom prst="rect">
            <a:avLst/>
          </a:prstGeom>
          <a:noFill/>
          <a:ln w="9525">
            <a:solidFill>
              <a:schemeClr val="tx1"/>
            </a:solidFill>
            <a:miter lim="800000"/>
            <a:headEnd/>
            <a:tailEnd/>
          </a:ln>
        </p:spPr>
        <p:txBody>
          <a:bodyPr/>
          <a:lstStyle/>
          <a:p>
            <a:pPr>
              <a:spcBef>
                <a:spcPct val="50000"/>
              </a:spcBef>
              <a:buFontTx/>
              <a:buChar char="•"/>
            </a:pPr>
            <a:r>
              <a:rPr lang="uk-UA" altLang="ru-RU">
                <a:latin typeface="Calibri" pitchFamily="34" charset="0"/>
              </a:rPr>
              <a:t>Бюджетна</a:t>
            </a:r>
          </a:p>
          <a:p>
            <a:pPr>
              <a:spcBef>
                <a:spcPct val="50000"/>
              </a:spcBef>
              <a:buFontTx/>
              <a:buChar char="•"/>
            </a:pPr>
            <a:r>
              <a:rPr lang="uk-UA" altLang="ru-RU">
                <a:latin typeface="Calibri" pitchFamily="34" charset="0"/>
              </a:rPr>
              <a:t>За рахунок податкових пільг</a:t>
            </a:r>
          </a:p>
          <a:p>
            <a:pPr algn="ctr">
              <a:spcBef>
                <a:spcPct val="50000"/>
              </a:spcBef>
            </a:pPr>
            <a:endParaRPr lang="uk-UA" altLang="ru-RU">
              <a:latin typeface="Calibri" pitchFamily="34" charset="0"/>
            </a:endParaRPr>
          </a:p>
        </p:txBody>
      </p:sp>
      <p:sp>
        <p:nvSpPr>
          <p:cNvPr id="20490" name="Text Box 11"/>
          <p:cNvSpPr txBox="1">
            <a:spLocks noChangeArrowheads="1"/>
          </p:cNvSpPr>
          <p:nvPr/>
        </p:nvSpPr>
        <p:spPr bwMode="auto">
          <a:xfrm>
            <a:off x="3648075" y="2781300"/>
            <a:ext cx="1150938" cy="2808288"/>
          </a:xfrm>
          <a:prstGeom prst="rect">
            <a:avLst/>
          </a:prstGeom>
          <a:noFill/>
          <a:ln w="9525">
            <a:solidFill>
              <a:schemeClr val="tx1"/>
            </a:solidFill>
            <a:miter lim="800000"/>
            <a:headEnd/>
            <a:tailEnd/>
          </a:ln>
        </p:spPr>
        <p:txBody>
          <a:bodyPr/>
          <a:lstStyle/>
          <a:p>
            <a:pPr>
              <a:spcBef>
                <a:spcPct val="50000"/>
              </a:spcBef>
              <a:buFontTx/>
              <a:buChar char="•"/>
            </a:pPr>
            <a:r>
              <a:rPr lang="uk-UA" altLang="ru-RU">
                <a:latin typeface="Calibri" pitchFamily="34" charset="0"/>
              </a:rPr>
              <a:t>Пряма </a:t>
            </a:r>
          </a:p>
          <a:p>
            <a:pPr>
              <a:spcBef>
                <a:spcPct val="50000"/>
              </a:spcBef>
              <a:buFontTx/>
              <a:buChar char="•"/>
            </a:pPr>
            <a:r>
              <a:rPr lang="uk-UA" altLang="ru-RU">
                <a:latin typeface="Calibri" pitchFamily="34" charset="0"/>
              </a:rPr>
              <a:t>Опосе-редкована</a:t>
            </a:r>
          </a:p>
        </p:txBody>
      </p:sp>
      <p:sp>
        <p:nvSpPr>
          <p:cNvPr id="20491" name="Text Box 12"/>
          <p:cNvSpPr txBox="1">
            <a:spLocks noChangeArrowheads="1"/>
          </p:cNvSpPr>
          <p:nvPr/>
        </p:nvSpPr>
        <p:spPr bwMode="auto">
          <a:xfrm>
            <a:off x="4870450" y="2781300"/>
            <a:ext cx="1441450" cy="2806700"/>
          </a:xfrm>
          <a:prstGeom prst="rect">
            <a:avLst/>
          </a:prstGeom>
          <a:noFill/>
          <a:ln w="9525">
            <a:solidFill>
              <a:schemeClr val="tx1"/>
            </a:solidFill>
            <a:miter lim="800000"/>
            <a:headEnd/>
            <a:tailEnd/>
          </a:ln>
        </p:spPr>
        <p:txBody>
          <a:bodyPr/>
          <a:lstStyle/>
          <a:p>
            <a:pPr>
              <a:spcBef>
                <a:spcPct val="50000"/>
              </a:spcBef>
              <a:buFontTx/>
              <a:buChar char="•"/>
            </a:pPr>
            <a:r>
              <a:rPr lang="uk-UA" altLang="ru-RU" sz="1600" dirty="0">
                <a:latin typeface="Calibri" pitchFamily="34" charset="0"/>
              </a:rPr>
              <a:t>Ціни, ринки, доходи</a:t>
            </a:r>
          </a:p>
          <a:p>
            <a:pPr>
              <a:spcBef>
                <a:spcPct val="50000"/>
              </a:spcBef>
              <a:buFontTx/>
              <a:buChar char="•"/>
            </a:pPr>
            <a:r>
              <a:rPr lang="uk-UA" altLang="ru-RU" sz="1600" dirty="0">
                <a:latin typeface="Calibri" pitchFamily="34" charset="0"/>
              </a:rPr>
              <a:t>Галузі</a:t>
            </a:r>
          </a:p>
          <a:p>
            <a:pPr>
              <a:spcBef>
                <a:spcPct val="50000"/>
              </a:spcBef>
              <a:buFontTx/>
              <a:buChar char="•"/>
            </a:pPr>
            <a:r>
              <a:rPr lang="uk-UA" altLang="ru-RU" sz="1600" dirty="0">
                <a:latin typeface="Calibri" pitchFamily="34" charset="0"/>
              </a:rPr>
              <a:t>Товаровиробники </a:t>
            </a:r>
          </a:p>
          <a:p>
            <a:pPr>
              <a:spcBef>
                <a:spcPct val="50000"/>
              </a:spcBef>
              <a:buFontTx/>
              <a:buChar char="•"/>
            </a:pPr>
            <a:r>
              <a:rPr lang="uk-UA" altLang="ru-RU" sz="1600" dirty="0">
                <a:latin typeface="Calibri" pitchFamily="34" charset="0"/>
              </a:rPr>
              <a:t>Експортери чи імпортери</a:t>
            </a:r>
          </a:p>
          <a:p>
            <a:pPr>
              <a:spcBef>
                <a:spcPct val="50000"/>
              </a:spcBef>
              <a:buFontTx/>
              <a:buChar char="•"/>
            </a:pPr>
            <a:r>
              <a:rPr lang="uk-UA" altLang="ru-RU" sz="1600" dirty="0">
                <a:latin typeface="Calibri" pitchFamily="34" charset="0"/>
              </a:rPr>
              <a:t>Регіони</a:t>
            </a:r>
          </a:p>
        </p:txBody>
      </p:sp>
      <p:sp>
        <p:nvSpPr>
          <p:cNvPr id="20492" name="Text Box 13"/>
          <p:cNvSpPr txBox="1">
            <a:spLocks noChangeArrowheads="1"/>
          </p:cNvSpPr>
          <p:nvPr/>
        </p:nvSpPr>
        <p:spPr bwMode="auto">
          <a:xfrm>
            <a:off x="6383338" y="2781300"/>
            <a:ext cx="1441450" cy="2808288"/>
          </a:xfrm>
          <a:prstGeom prst="rect">
            <a:avLst/>
          </a:prstGeom>
          <a:noFill/>
          <a:ln w="9525">
            <a:solidFill>
              <a:schemeClr val="tx1"/>
            </a:solidFill>
            <a:miter lim="800000"/>
            <a:headEnd/>
            <a:tailEnd/>
          </a:ln>
        </p:spPr>
        <p:txBody>
          <a:bodyPr/>
          <a:lstStyle/>
          <a:p>
            <a:pPr algn="ctr">
              <a:spcBef>
                <a:spcPct val="50000"/>
              </a:spcBef>
              <a:buFontTx/>
              <a:buChar char="•"/>
            </a:pPr>
            <a:r>
              <a:rPr lang="uk-UA" altLang="ru-RU">
                <a:latin typeface="Calibri" pitchFamily="34" charset="0"/>
              </a:rPr>
              <a:t>Довго-строкова</a:t>
            </a:r>
          </a:p>
          <a:p>
            <a:pPr algn="ctr">
              <a:spcBef>
                <a:spcPct val="50000"/>
              </a:spcBef>
              <a:buFontTx/>
              <a:buChar char="•"/>
            </a:pPr>
            <a:r>
              <a:rPr lang="uk-UA" altLang="ru-RU">
                <a:latin typeface="Calibri" pitchFamily="34" charset="0"/>
              </a:rPr>
              <a:t>Середньо-строкова</a:t>
            </a:r>
          </a:p>
          <a:p>
            <a:pPr algn="ctr">
              <a:spcBef>
                <a:spcPct val="50000"/>
              </a:spcBef>
              <a:buFontTx/>
              <a:buChar char="•"/>
            </a:pPr>
            <a:r>
              <a:rPr lang="uk-UA" altLang="ru-RU">
                <a:latin typeface="Calibri" pitchFamily="34" charset="0"/>
              </a:rPr>
              <a:t>Коротко-строкова</a:t>
            </a:r>
          </a:p>
        </p:txBody>
      </p:sp>
      <p:sp>
        <p:nvSpPr>
          <p:cNvPr id="20493" name="Text Box 14"/>
          <p:cNvSpPr txBox="1">
            <a:spLocks noChangeArrowheads="1"/>
          </p:cNvSpPr>
          <p:nvPr/>
        </p:nvSpPr>
        <p:spPr bwMode="auto">
          <a:xfrm>
            <a:off x="7896225" y="2781300"/>
            <a:ext cx="1295400" cy="2808288"/>
          </a:xfrm>
          <a:prstGeom prst="rect">
            <a:avLst/>
          </a:prstGeom>
          <a:noFill/>
          <a:ln w="9525">
            <a:solidFill>
              <a:schemeClr val="tx1"/>
            </a:solidFill>
            <a:miter lim="800000"/>
            <a:headEnd/>
            <a:tailEnd/>
          </a:ln>
        </p:spPr>
        <p:txBody>
          <a:bodyPr/>
          <a:lstStyle/>
          <a:p>
            <a:pPr algn="ctr">
              <a:spcBef>
                <a:spcPct val="50000"/>
              </a:spcBef>
              <a:buFontTx/>
              <a:buChar char="•"/>
            </a:pPr>
            <a:r>
              <a:rPr lang="uk-UA" altLang="ru-RU">
                <a:latin typeface="Calibri" pitchFamily="34" charset="0"/>
              </a:rPr>
              <a:t>Над-державна</a:t>
            </a:r>
          </a:p>
          <a:p>
            <a:pPr algn="ctr">
              <a:spcBef>
                <a:spcPct val="50000"/>
              </a:spcBef>
              <a:buFontTx/>
              <a:buChar char="•"/>
            </a:pPr>
            <a:r>
              <a:rPr lang="uk-UA" altLang="ru-RU">
                <a:latin typeface="Calibri" pitchFamily="34" charset="0"/>
              </a:rPr>
              <a:t>Держав-на</a:t>
            </a:r>
          </a:p>
          <a:p>
            <a:pPr algn="ctr">
              <a:spcBef>
                <a:spcPct val="50000"/>
              </a:spcBef>
              <a:buFontTx/>
              <a:buChar char="•"/>
            </a:pPr>
            <a:r>
              <a:rPr lang="uk-UA" altLang="ru-RU">
                <a:latin typeface="Calibri" pitchFamily="34" charset="0"/>
              </a:rPr>
              <a:t>Регіо-нальна</a:t>
            </a:r>
          </a:p>
        </p:txBody>
      </p:sp>
      <p:sp>
        <p:nvSpPr>
          <p:cNvPr id="20494" name="Text Box 15"/>
          <p:cNvSpPr txBox="1">
            <a:spLocks noChangeArrowheads="1"/>
          </p:cNvSpPr>
          <p:nvPr/>
        </p:nvSpPr>
        <p:spPr bwMode="auto">
          <a:xfrm>
            <a:off x="9299575" y="2781300"/>
            <a:ext cx="1331913" cy="2808288"/>
          </a:xfrm>
          <a:prstGeom prst="rect">
            <a:avLst/>
          </a:prstGeom>
          <a:noFill/>
          <a:ln w="9525">
            <a:solidFill>
              <a:schemeClr val="tx1"/>
            </a:solidFill>
            <a:miter lim="800000"/>
            <a:headEnd/>
            <a:tailEnd/>
          </a:ln>
        </p:spPr>
        <p:txBody>
          <a:bodyPr/>
          <a:lstStyle/>
          <a:p>
            <a:pPr algn="ctr">
              <a:spcBef>
                <a:spcPct val="50000"/>
              </a:spcBef>
              <a:buFontTx/>
              <a:buChar char="•"/>
            </a:pPr>
            <a:r>
              <a:rPr lang="uk-UA" altLang="ru-RU">
                <a:latin typeface="Calibri" pitchFamily="34" charset="0"/>
              </a:rPr>
              <a:t>“Зелена скринька”</a:t>
            </a:r>
          </a:p>
          <a:p>
            <a:pPr>
              <a:spcBef>
                <a:spcPct val="20000"/>
              </a:spcBef>
              <a:buFontTx/>
              <a:buChar char="•"/>
            </a:pPr>
            <a:r>
              <a:rPr lang="uk-UA" altLang="ru-RU">
                <a:latin typeface="Calibri" pitchFamily="34" charset="0"/>
              </a:rPr>
              <a:t>“Жовта скринька”</a:t>
            </a:r>
          </a:p>
          <a:p>
            <a:pPr>
              <a:spcBef>
                <a:spcPct val="20000"/>
              </a:spcBef>
              <a:buFontTx/>
              <a:buChar char="•"/>
            </a:pPr>
            <a:r>
              <a:rPr lang="uk-UA" altLang="ru-RU">
                <a:latin typeface="Calibri" pitchFamily="34" charset="0"/>
              </a:rPr>
              <a:t>“Блакит-на скринька”</a:t>
            </a:r>
            <a:endParaRPr lang="ru-RU" altLang="ru-RU">
              <a:latin typeface="Calibri" pitchFamily="34" charset="0"/>
            </a:endParaRPr>
          </a:p>
          <a:p>
            <a:pPr algn="ctr">
              <a:spcBef>
                <a:spcPct val="50000"/>
              </a:spcBef>
            </a:pPr>
            <a:endParaRPr lang="uk-UA" altLang="ru-RU">
              <a:latin typeface="Calibri" pitchFamily="34" charset="0"/>
            </a:endParaRPr>
          </a:p>
        </p:txBody>
      </p:sp>
      <p:sp>
        <p:nvSpPr>
          <p:cNvPr id="20495" name="Line 16"/>
          <p:cNvSpPr>
            <a:spLocks noChangeShapeType="1"/>
          </p:cNvSpPr>
          <p:nvPr/>
        </p:nvSpPr>
        <p:spPr bwMode="auto">
          <a:xfrm>
            <a:off x="2351088" y="1304925"/>
            <a:ext cx="7777162" cy="0"/>
          </a:xfrm>
          <a:prstGeom prst="line">
            <a:avLst/>
          </a:prstGeom>
          <a:noFill/>
          <a:ln w="9525">
            <a:solidFill>
              <a:schemeClr val="tx1"/>
            </a:solidFill>
            <a:round/>
            <a:headEnd/>
            <a:tailEnd/>
          </a:ln>
        </p:spPr>
        <p:txBody>
          <a:bodyPr/>
          <a:lstStyle/>
          <a:p>
            <a:endParaRPr lang="uk-UA"/>
          </a:p>
        </p:txBody>
      </p:sp>
      <p:sp>
        <p:nvSpPr>
          <p:cNvPr id="20496" name="Line 17"/>
          <p:cNvSpPr>
            <a:spLocks noChangeShapeType="1"/>
          </p:cNvSpPr>
          <p:nvPr/>
        </p:nvSpPr>
        <p:spPr bwMode="auto">
          <a:xfrm>
            <a:off x="6096000" y="1017588"/>
            <a:ext cx="0" cy="287337"/>
          </a:xfrm>
          <a:prstGeom prst="line">
            <a:avLst/>
          </a:prstGeom>
          <a:noFill/>
          <a:ln w="9525">
            <a:solidFill>
              <a:schemeClr val="tx1"/>
            </a:solidFill>
            <a:round/>
            <a:headEnd/>
            <a:tailEnd/>
          </a:ln>
        </p:spPr>
        <p:txBody>
          <a:bodyPr/>
          <a:lstStyle/>
          <a:p>
            <a:endParaRPr lang="uk-UA"/>
          </a:p>
        </p:txBody>
      </p:sp>
      <p:sp>
        <p:nvSpPr>
          <p:cNvPr id="20497" name="Line 18"/>
          <p:cNvSpPr>
            <a:spLocks noChangeShapeType="1"/>
          </p:cNvSpPr>
          <p:nvPr/>
        </p:nvSpPr>
        <p:spPr bwMode="auto">
          <a:xfrm>
            <a:off x="2351088" y="1304925"/>
            <a:ext cx="0" cy="306388"/>
          </a:xfrm>
          <a:prstGeom prst="line">
            <a:avLst/>
          </a:prstGeom>
          <a:noFill/>
          <a:ln w="9525">
            <a:solidFill>
              <a:schemeClr val="tx1"/>
            </a:solidFill>
            <a:round/>
            <a:headEnd/>
            <a:tailEnd/>
          </a:ln>
        </p:spPr>
        <p:txBody>
          <a:bodyPr/>
          <a:lstStyle/>
          <a:p>
            <a:endParaRPr lang="uk-UA"/>
          </a:p>
        </p:txBody>
      </p:sp>
      <p:sp>
        <p:nvSpPr>
          <p:cNvPr id="20498" name="Line 19"/>
          <p:cNvSpPr>
            <a:spLocks noChangeShapeType="1"/>
          </p:cNvSpPr>
          <p:nvPr/>
        </p:nvSpPr>
        <p:spPr bwMode="auto">
          <a:xfrm>
            <a:off x="2351088" y="1341438"/>
            <a:ext cx="0" cy="306387"/>
          </a:xfrm>
          <a:prstGeom prst="line">
            <a:avLst/>
          </a:prstGeom>
          <a:noFill/>
          <a:ln w="9525">
            <a:solidFill>
              <a:schemeClr val="tx1"/>
            </a:solidFill>
            <a:round/>
            <a:headEnd/>
            <a:tailEnd/>
          </a:ln>
        </p:spPr>
        <p:txBody>
          <a:bodyPr/>
          <a:lstStyle/>
          <a:p>
            <a:endParaRPr lang="uk-UA"/>
          </a:p>
        </p:txBody>
      </p:sp>
      <p:sp>
        <p:nvSpPr>
          <p:cNvPr id="20499" name="Line 20"/>
          <p:cNvSpPr>
            <a:spLocks noChangeShapeType="1"/>
          </p:cNvSpPr>
          <p:nvPr/>
        </p:nvSpPr>
        <p:spPr bwMode="auto">
          <a:xfrm>
            <a:off x="4295775" y="1304925"/>
            <a:ext cx="0" cy="306388"/>
          </a:xfrm>
          <a:prstGeom prst="line">
            <a:avLst/>
          </a:prstGeom>
          <a:noFill/>
          <a:ln w="9525">
            <a:solidFill>
              <a:schemeClr val="tx1"/>
            </a:solidFill>
            <a:round/>
            <a:headEnd/>
            <a:tailEnd/>
          </a:ln>
        </p:spPr>
        <p:txBody>
          <a:bodyPr/>
          <a:lstStyle/>
          <a:p>
            <a:endParaRPr lang="uk-UA"/>
          </a:p>
        </p:txBody>
      </p:sp>
      <p:sp>
        <p:nvSpPr>
          <p:cNvPr id="20500" name="Line 21"/>
          <p:cNvSpPr>
            <a:spLocks noChangeShapeType="1"/>
          </p:cNvSpPr>
          <p:nvPr/>
        </p:nvSpPr>
        <p:spPr bwMode="auto">
          <a:xfrm>
            <a:off x="5664200" y="1304925"/>
            <a:ext cx="0" cy="306388"/>
          </a:xfrm>
          <a:prstGeom prst="line">
            <a:avLst/>
          </a:prstGeom>
          <a:noFill/>
          <a:ln w="9525">
            <a:solidFill>
              <a:schemeClr val="tx1"/>
            </a:solidFill>
            <a:round/>
            <a:headEnd/>
            <a:tailEnd/>
          </a:ln>
        </p:spPr>
        <p:txBody>
          <a:bodyPr/>
          <a:lstStyle/>
          <a:p>
            <a:endParaRPr lang="uk-UA"/>
          </a:p>
        </p:txBody>
      </p:sp>
      <p:sp>
        <p:nvSpPr>
          <p:cNvPr id="20501" name="Line 22"/>
          <p:cNvSpPr>
            <a:spLocks noChangeShapeType="1"/>
          </p:cNvSpPr>
          <p:nvPr/>
        </p:nvSpPr>
        <p:spPr bwMode="auto">
          <a:xfrm>
            <a:off x="7032625" y="1304925"/>
            <a:ext cx="0" cy="306388"/>
          </a:xfrm>
          <a:prstGeom prst="line">
            <a:avLst/>
          </a:prstGeom>
          <a:noFill/>
          <a:ln w="9525">
            <a:solidFill>
              <a:schemeClr val="tx1"/>
            </a:solidFill>
            <a:round/>
            <a:headEnd/>
            <a:tailEnd/>
          </a:ln>
        </p:spPr>
        <p:txBody>
          <a:bodyPr/>
          <a:lstStyle/>
          <a:p>
            <a:endParaRPr lang="uk-UA"/>
          </a:p>
        </p:txBody>
      </p:sp>
      <p:sp>
        <p:nvSpPr>
          <p:cNvPr id="20502" name="Line 23"/>
          <p:cNvSpPr>
            <a:spLocks noChangeShapeType="1"/>
          </p:cNvSpPr>
          <p:nvPr/>
        </p:nvSpPr>
        <p:spPr bwMode="auto">
          <a:xfrm>
            <a:off x="8472488" y="1304925"/>
            <a:ext cx="0" cy="306388"/>
          </a:xfrm>
          <a:prstGeom prst="line">
            <a:avLst/>
          </a:prstGeom>
          <a:noFill/>
          <a:ln w="9525">
            <a:solidFill>
              <a:schemeClr val="tx1"/>
            </a:solidFill>
            <a:round/>
            <a:headEnd/>
            <a:tailEnd/>
          </a:ln>
        </p:spPr>
        <p:txBody>
          <a:bodyPr/>
          <a:lstStyle/>
          <a:p>
            <a:endParaRPr lang="uk-UA"/>
          </a:p>
        </p:txBody>
      </p:sp>
      <p:sp>
        <p:nvSpPr>
          <p:cNvPr id="20503" name="Line 24"/>
          <p:cNvSpPr>
            <a:spLocks noChangeShapeType="1"/>
          </p:cNvSpPr>
          <p:nvPr/>
        </p:nvSpPr>
        <p:spPr bwMode="auto">
          <a:xfrm>
            <a:off x="10128250" y="1304925"/>
            <a:ext cx="0" cy="306388"/>
          </a:xfrm>
          <a:prstGeom prst="line">
            <a:avLst/>
          </a:prstGeom>
          <a:noFill/>
          <a:ln w="9525">
            <a:solidFill>
              <a:schemeClr val="tx1"/>
            </a:solidFill>
            <a:round/>
            <a:headEnd/>
            <a:tailEnd/>
          </a:ln>
        </p:spPr>
        <p:txBody>
          <a:bodyPr/>
          <a:lstStyle/>
          <a:p>
            <a:endParaRPr lang="uk-UA"/>
          </a:p>
        </p:txBody>
      </p:sp>
      <p:sp>
        <p:nvSpPr>
          <p:cNvPr id="20504" name="Line 25"/>
          <p:cNvSpPr>
            <a:spLocks noChangeShapeType="1"/>
          </p:cNvSpPr>
          <p:nvPr/>
        </p:nvSpPr>
        <p:spPr bwMode="auto">
          <a:xfrm>
            <a:off x="2424113" y="2565400"/>
            <a:ext cx="0" cy="215900"/>
          </a:xfrm>
          <a:prstGeom prst="line">
            <a:avLst/>
          </a:prstGeom>
          <a:noFill/>
          <a:ln w="9525">
            <a:solidFill>
              <a:schemeClr val="tx1"/>
            </a:solidFill>
            <a:round/>
            <a:headEnd/>
            <a:tailEnd/>
          </a:ln>
        </p:spPr>
        <p:txBody>
          <a:bodyPr/>
          <a:lstStyle/>
          <a:p>
            <a:endParaRPr lang="uk-UA"/>
          </a:p>
        </p:txBody>
      </p:sp>
      <p:sp>
        <p:nvSpPr>
          <p:cNvPr id="20505" name="Line 26"/>
          <p:cNvSpPr>
            <a:spLocks noChangeShapeType="1"/>
          </p:cNvSpPr>
          <p:nvPr/>
        </p:nvSpPr>
        <p:spPr bwMode="auto">
          <a:xfrm>
            <a:off x="4224338" y="2565400"/>
            <a:ext cx="0" cy="215900"/>
          </a:xfrm>
          <a:prstGeom prst="line">
            <a:avLst/>
          </a:prstGeom>
          <a:noFill/>
          <a:ln w="9525">
            <a:solidFill>
              <a:schemeClr val="tx1"/>
            </a:solidFill>
            <a:round/>
            <a:headEnd/>
            <a:tailEnd/>
          </a:ln>
        </p:spPr>
        <p:txBody>
          <a:bodyPr/>
          <a:lstStyle/>
          <a:p>
            <a:endParaRPr lang="uk-UA"/>
          </a:p>
        </p:txBody>
      </p:sp>
      <p:sp>
        <p:nvSpPr>
          <p:cNvPr id="20506" name="Line 27"/>
          <p:cNvSpPr>
            <a:spLocks noChangeShapeType="1"/>
          </p:cNvSpPr>
          <p:nvPr/>
        </p:nvSpPr>
        <p:spPr bwMode="auto">
          <a:xfrm>
            <a:off x="5519738" y="2565400"/>
            <a:ext cx="0" cy="215900"/>
          </a:xfrm>
          <a:prstGeom prst="line">
            <a:avLst/>
          </a:prstGeom>
          <a:noFill/>
          <a:ln w="9525">
            <a:solidFill>
              <a:schemeClr val="tx1"/>
            </a:solidFill>
            <a:round/>
            <a:headEnd/>
            <a:tailEnd/>
          </a:ln>
        </p:spPr>
        <p:txBody>
          <a:bodyPr/>
          <a:lstStyle/>
          <a:p>
            <a:endParaRPr lang="uk-UA"/>
          </a:p>
        </p:txBody>
      </p:sp>
      <p:sp>
        <p:nvSpPr>
          <p:cNvPr id="20507" name="Line 28"/>
          <p:cNvSpPr>
            <a:spLocks noChangeShapeType="1"/>
          </p:cNvSpPr>
          <p:nvPr/>
        </p:nvSpPr>
        <p:spPr bwMode="auto">
          <a:xfrm>
            <a:off x="7032625" y="2565400"/>
            <a:ext cx="0" cy="215900"/>
          </a:xfrm>
          <a:prstGeom prst="line">
            <a:avLst/>
          </a:prstGeom>
          <a:noFill/>
          <a:ln w="9525">
            <a:solidFill>
              <a:schemeClr val="tx1"/>
            </a:solidFill>
            <a:round/>
            <a:headEnd/>
            <a:tailEnd/>
          </a:ln>
        </p:spPr>
        <p:txBody>
          <a:bodyPr/>
          <a:lstStyle/>
          <a:p>
            <a:endParaRPr lang="uk-UA"/>
          </a:p>
        </p:txBody>
      </p:sp>
      <p:sp>
        <p:nvSpPr>
          <p:cNvPr id="20508" name="Line 29"/>
          <p:cNvSpPr>
            <a:spLocks noChangeShapeType="1"/>
          </p:cNvSpPr>
          <p:nvPr/>
        </p:nvSpPr>
        <p:spPr bwMode="auto">
          <a:xfrm>
            <a:off x="8543925" y="2292350"/>
            <a:ext cx="0" cy="488950"/>
          </a:xfrm>
          <a:prstGeom prst="line">
            <a:avLst/>
          </a:prstGeom>
          <a:noFill/>
          <a:ln w="9525">
            <a:solidFill>
              <a:schemeClr val="tx1"/>
            </a:solidFill>
            <a:round/>
            <a:headEnd/>
            <a:tailEnd/>
          </a:ln>
        </p:spPr>
        <p:txBody>
          <a:bodyPr/>
          <a:lstStyle/>
          <a:p>
            <a:endParaRPr lang="uk-UA"/>
          </a:p>
        </p:txBody>
      </p:sp>
      <p:sp>
        <p:nvSpPr>
          <p:cNvPr id="20509" name="Line 30"/>
          <p:cNvSpPr>
            <a:spLocks noChangeShapeType="1"/>
          </p:cNvSpPr>
          <p:nvPr/>
        </p:nvSpPr>
        <p:spPr bwMode="auto">
          <a:xfrm>
            <a:off x="9983788" y="2565400"/>
            <a:ext cx="0" cy="215900"/>
          </a:xfrm>
          <a:prstGeom prst="line">
            <a:avLst/>
          </a:prstGeom>
          <a:noFill/>
          <a:ln w="9525">
            <a:solidFill>
              <a:schemeClr val="tx1"/>
            </a:solidFill>
            <a:round/>
            <a:headEnd/>
            <a:tailEnd/>
          </a:ln>
        </p:spPr>
        <p:txBody>
          <a:bodyPr/>
          <a:lstStyle/>
          <a:p>
            <a:endParaRPr lang="uk-UA"/>
          </a:p>
        </p:txBody>
      </p:sp>
      <p:pic>
        <p:nvPicPr>
          <p:cNvPr id="20510"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p:txBody>
          <a:bodyPr/>
          <a:lstStyle/>
          <a:p>
            <a:pPr algn="ctr"/>
            <a:r>
              <a:rPr lang="uk-UA" b="1">
                <a:solidFill>
                  <a:srgbClr val="0033CC"/>
                </a:solidFill>
                <a:latin typeface="Arial" charset="0"/>
                <a:cs typeface="Arial" charset="0"/>
              </a:rPr>
              <a:t>Функції державної підтримки </a:t>
            </a:r>
            <a:endParaRPr lang="ru-RU" b="1">
              <a:solidFill>
                <a:srgbClr val="0033CC"/>
              </a:solidFill>
              <a:latin typeface="Arial" charset="0"/>
              <a:cs typeface="Arial" charset="0"/>
            </a:endParaRPr>
          </a:p>
        </p:txBody>
      </p:sp>
      <p:sp>
        <p:nvSpPr>
          <p:cNvPr id="21506" name="Объект 2"/>
          <p:cNvSpPr>
            <a:spLocks noGrp="1"/>
          </p:cNvSpPr>
          <p:nvPr>
            <p:ph idx="1"/>
          </p:nvPr>
        </p:nvSpPr>
        <p:spPr>
          <a:xfrm>
            <a:off x="838200" y="1593850"/>
            <a:ext cx="10515600" cy="4583113"/>
          </a:xfrm>
        </p:spPr>
        <p:txBody>
          <a:bodyPr/>
          <a:lstStyle/>
          <a:p>
            <a:pPr algn="just"/>
            <a:r>
              <a:rPr lang="uk-UA">
                <a:latin typeface="Arial" charset="0"/>
                <a:cs typeface="Arial" charset="0"/>
              </a:rPr>
              <a:t>цілеспрямованість </a:t>
            </a:r>
          </a:p>
          <a:p>
            <a:pPr algn="just"/>
            <a:r>
              <a:rPr lang="uk-UA">
                <a:latin typeface="Arial" charset="0"/>
                <a:cs typeface="Arial" charset="0"/>
              </a:rPr>
              <a:t>нормативна (регламентуюча) </a:t>
            </a:r>
          </a:p>
          <a:p>
            <a:pPr algn="just"/>
            <a:r>
              <a:rPr lang="uk-UA">
                <a:latin typeface="Arial" charset="0"/>
                <a:cs typeface="Arial" charset="0"/>
              </a:rPr>
              <a:t>регулююча </a:t>
            </a:r>
          </a:p>
          <a:p>
            <a:pPr algn="just"/>
            <a:r>
              <a:rPr lang="uk-UA">
                <a:latin typeface="Arial" charset="0"/>
                <a:cs typeface="Arial" charset="0"/>
              </a:rPr>
              <a:t>стимулююча </a:t>
            </a:r>
          </a:p>
          <a:p>
            <a:pPr algn="just"/>
            <a:r>
              <a:rPr lang="uk-UA">
                <a:latin typeface="Arial" charset="0"/>
                <a:cs typeface="Arial" charset="0"/>
              </a:rPr>
              <a:t>коригуюча. </a:t>
            </a:r>
            <a:endParaRPr lang="ru-RU">
              <a:latin typeface="Arial" charset="0"/>
              <a:cs typeface="Arial" charset="0"/>
            </a:endParaRPr>
          </a:p>
        </p:txBody>
      </p:sp>
      <p:pic>
        <p:nvPicPr>
          <p:cNvPr id="21507"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371475" y="106363"/>
            <a:ext cx="11564938" cy="1325562"/>
          </a:xfrm>
        </p:spPr>
        <p:txBody>
          <a:bodyPr/>
          <a:lstStyle/>
          <a:p>
            <a:pPr algn="r"/>
            <a:r>
              <a:rPr lang="uk-UA" b="1">
                <a:solidFill>
                  <a:srgbClr val="0033CC"/>
                </a:solidFill>
                <a:latin typeface="Arial" charset="0"/>
                <a:cs typeface="Arial" charset="0"/>
              </a:rPr>
              <a:t>Основні напрями державної підтримки </a:t>
            </a:r>
            <a:endParaRPr lang="ru-RU" b="1">
              <a:solidFill>
                <a:srgbClr val="0033CC"/>
              </a:solidFill>
              <a:latin typeface="Arial" charset="0"/>
              <a:cs typeface="Arial" charset="0"/>
            </a:endParaRPr>
          </a:p>
        </p:txBody>
      </p:sp>
      <p:sp>
        <p:nvSpPr>
          <p:cNvPr id="3" name="Объект 2"/>
          <p:cNvSpPr>
            <a:spLocks noGrp="1"/>
          </p:cNvSpPr>
          <p:nvPr>
            <p:ph idx="1"/>
          </p:nvPr>
        </p:nvSpPr>
        <p:spPr>
          <a:xfrm>
            <a:off x="371475" y="1149350"/>
            <a:ext cx="11564938" cy="5486400"/>
          </a:xfrm>
        </p:spPr>
        <p:txBody>
          <a:bodyPr rtlCol="0">
            <a:normAutofit fontScale="92500" lnSpcReduction="10000"/>
          </a:bodyPr>
          <a:lstStyle/>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забезпечення доступності кредитних ресурсів для сільськогосподарських товаровиробників; </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розвиток системи страхування ризиків в сільському господарстві;</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розвиток племінного тваринництва і птахівництва; </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розвиток елітного насінництва; </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забезпечення виробництва продукції тваринництва; </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забезпечення закладання багаторічних насаджень і догляд за ними;</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забезпечення оновлення основних засобів сільськогосподарських товаровиробників; </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забезпечення заходів щодо підвищення родючості ґрунтів; </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забезпечення стійкого розвитку сільських територій; </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надання консультаційної допомоги; </a:t>
            </a:r>
          </a:p>
          <a:p>
            <a:pPr fontAlgn="auto">
              <a:spcAft>
                <a:spcPts val="0"/>
              </a:spcAft>
              <a:buFont typeface="Arial" panose="020B0604020202020204" pitchFamily="34" charset="0"/>
              <a:buChar char="•"/>
              <a:defRPr/>
            </a:pPr>
            <a:r>
              <a:rPr lang="uk-UA" dirty="0">
                <a:latin typeface="Arial" panose="020B0604020202020204" pitchFamily="34" charset="0"/>
                <a:cs typeface="Arial" panose="020B0604020202020204" pitchFamily="34" charset="0"/>
              </a:rPr>
              <a:t>інформаційне забезпечення при реалізації державної аграрної політики.</a:t>
            </a:r>
            <a:endParaRPr lang="ru-RU"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endParaRPr lang="ru-RU" dirty="0"/>
          </a:p>
        </p:txBody>
      </p:sp>
      <p:pic>
        <p:nvPicPr>
          <p:cNvPr id="22531"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8625" y="193675"/>
            <a:ext cx="11571288" cy="6392863"/>
          </a:xfrm>
        </p:spPr>
        <p:txBody>
          <a:bodyPr rtlCol="0">
            <a:normAutofit fontScale="92500"/>
          </a:bodyPr>
          <a:lstStyle/>
          <a:p>
            <a:pPr marL="0" indent="0" algn="ctr" fontAlgn="auto">
              <a:spcAft>
                <a:spcPts val="0"/>
              </a:spcAft>
              <a:buFont typeface="Arial" panose="020B0604020202020204" pitchFamily="34" charset="0"/>
              <a:buNone/>
              <a:defRPr/>
            </a:pPr>
            <a:r>
              <a:rPr lang="uk-UA" dirty="0"/>
              <a:t>	</a:t>
            </a:r>
            <a:r>
              <a:rPr lang="uk-UA" dirty="0">
                <a:latin typeface="Arial" panose="020B0604020202020204" pitchFamily="34" charset="0"/>
                <a:cs typeface="Arial" panose="020B0604020202020204" pitchFamily="34" charset="0"/>
              </a:rPr>
              <a:t>2. Найпоширенішим інструментом, що використовується для підтримки сільського господарства у світі є </a:t>
            </a:r>
            <a:r>
              <a:rPr lang="uk-UA" dirty="0">
                <a:solidFill>
                  <a:srgbClr val="FF0000"/>
                </a:solidFill>
                <a:latin typeface="Arial" panose="020B0604020202020204" pitchFamily="34" charset="0"/>
                <a:cs typeface="Arial" panose="020B0604020202020204" pitchFamily="34" charset="0"/>
              </a:rPr>
              <a:t>субсидії.</a:t>
            </a:r>
            <a:r>
              <a:rPr lang="uk-UA" dirty="0">
                <a:latin typeface="Arial" panose="020B0604020202020204" pitchFamily="34" charset="0"/>
                <a:cs typeface="Arial" panose="020B0604020202020204" pitchFamily="34" charset="0"/>
              </a:rPr>
              <a:t> </a:t>
            </a:r>
          </a:p>
          <a:p>
            <a:pPr marL="0" indent="0" fontAlgn="auto">
              <a:spcAft>
                <a:spcPts val="0"/>
              </a:spcAft>
              <a:buFont typeface="Arial" panose="020B0604020202020204" pitchFamily="34" charset="0"/>
              <a:buNone/>
              <a:defRPr/>
            </a:pPr>
            <a:r>
              <a:rPr lang="uk-UA" dirty="0">
                <a:latin typeface="Arial" panose="020B0604020202020204" pitchFamily="34" charset="0"/>
                <a:cs typeface="Arial" panose="020B0604020202020204" pitchFamily="34" charset="0"/>
              </a:rPr>
              <a:t>	Вперше визначення терміну «субсидія» було зроблене в Угоді про субсидії і компенсаційні заходи (СКЗ) Уругвайського раунду переговорів у 1994 р. 	</a:t>
            </a:r>
          </a:p>
          <a:p>
            <a:pPr marL="0" indent="0" fontAlgn="auto">
              <a:spcAft>
                <a:spcPts val="0"/>
              </a:spcAft>
              <a:buFont typeface="Arial" panose="020B0604020202020204" pitchFamily="34" charset="0"/>
              <a:buNone/>
              <a:defRPr/>
            </a:pPr>
            <a:r>
              <a:rPr lang="uk-UA" dirty="0">
                <a:latin typeface="Arial" panose="020B0604020202020204" pitchFamily="34" charset="0"/>
                <a:cs typeface="Arial" panose="020B0604020202020204" pitchFamily="34" charset="0"/>
              </a:rPr>
              <a:t>	Цією Угодою встановлені загальні правила надання субсидій для виробництва промислових товарів.</a:t>
            </a:r>
          </a:p>
          <a:p>
            <a:pPr marL="0" indent="0" fontAlgn="auto">
              <a:spcAft>
                <a:spcPts val="0"/>
              </a:spcAft>
              <a:buFont typeface="Arial" panose="020B0604020202020204" pitchFamily="34" charset="0"/>
              <a:buNone/>
              <a:defRPr/>
            </a:pPr>
            <a:r>
              <a:rPr lang="uk-UA" dirty="0">
                <a:latin typeface="Arial" panose="020B0604020202020204" pitchFamily="34" charset="0"/>
                <a:cs typeface="Arial" panose="020B0604020202020204" pitchFamily="34" charset="0"/>
              </a:rPr>
              <a:t>	</a:t>
            </a:r>
            <a:r>
              <a:rPr lang="uk-UA" b="1" dirty="0">
                <a:solidFill>
                  <a:srgbClr val="FF0000"/>
                </a:solidFill>
                <a:latin typeface="Arial" panose="020B0604020202020204" pitchFamily="34" charset="0"/>
                <a:cs typeface="Arial" panose="020B0604020202020204" pitchFamily="34" charset="0"/>
              </a:rPr>
              <a:t>За Угодою визначення субсидії базується на трьох основних елементах: </a:t>
            </a:r>
          </a:p>
          <a:p>
            <a:pPr marL="514350" indent="-514350" fontAlgn="auto">
              <a:spcAft>
                <a:spcPts val="0"/>
              </a:spcAft>
              <a:buFont typeface="Arial" panose="020B0604020202020204" pitchFamily="34" charset="0"/>
              <a:buAutoNum type="arabicParenR"/>
              <a:defRPr/>
            </a:pPr>
            <a:r>
              <a:rPr lang="uk-UA" dirty="0">
                <a:latin typeface="Arial" panose="020B0604020202020204" pitchFamily="34" charset="0"/>
                <a:cs typeface="Arial" panose="020B0604020202020204" pitchFamily="34" charset="0"/>
              </a:rPr>
              <a:t>це має бути фінансове сприяння (внесок); </a:t>
            </a:r>
          </a:p>
          <a:p>
            <a:pPr marL="514350" indent="-514350" fontAlgn="auto">
              <a:spcAft>
                <a:spcPts val="0"/>
              </a:spcAft>
              <a:buFont typeface="Arial" panose="020B0604020202020204" pitchFamily="34" charset="0"/>
              <a:buAutoNum type="arabicParenR"/>
              <a:defRPr/>
            </a:pPr>
            <a:r>
              <a:rPr lang="uk-UA" dirty="0">
                <a:latin typeface="Arial" panose="020B0604020202020204" pitchFamily="34" charset="0"/>
                <a:cs typeface="Arial" panose="020B0604020202020204" pitchFamily="34" charset="0"/>
              </a:rPr>
              <a:t>надається урядом або будь-яким державним органом на території члена СОТ; </a:t>
            </a:r>
          </a:p>
          <a:p>
            <a:pPr marL="514350" indent="-514350" fontAlgn="auto">
              <a:spcAft>
                <a:spcPts val="0"/>
              </a:spcAft>
              <a:buFont typeface="Arial" panose="020B0604020202020204" pitchFamily="34" charset="0"/>
              <a:buAutoNum type="arabicParenR"/>
              <a:defRPr/>
            </a:pPr>
            <a:r>
              <a:rPr lang="uk-UA" dirty="0">
                <a:latin typeface="Arial" panose="020B0604020202020204" pitchFamily="34" charset="0"/>
                <a:cs typeface="Arial" panose="020B0604020202020204" pitchFamily="34" charset="0"/>
              </a:rPr>
              <a:t>має становити вигоду. </a:t>
            </a:r>
          </a:p>
          <a:p>
            <a:pPr marL="0" indent="0" fontAlgn="auto">
              <a:spcAft>
                <a:spcPts val="0"/>
              </a:spcAft>
              <a:buFont typeface="Arial" panose="020B0604020202020204" pitchFamily="34" charset="0"/>
              <a:buNone/>
              <a:defRPr/>
            </a:pPr>
            <a:r>
              <a:rPr lang="uk-UA" dirty="0">
                <a:solidFill>
                  <a:srgbClr val="0070C0"/>
                </a:solidFill>
                <a:latin typeface="Arial" panose="020B0604020202020204" pitchFamily="34" charset="0"/>
                <a:cs typeface="Arial" panose="020B0604020202020204" pitchFamily="34" charset="0"/>
              </a:rPr>
              <a:t>Джерело: Осика С.Г. Світова організація торгівлі / Осика С.Г., </a:t>
            </a:r>
            <a:r>
              <a:rPr lang="uk-UA" dirty="0" err="1">
                <a:solidFill>
                  <a:srgbClr val="0070C0"/>
                </a:solidFill>
                <a:latin typeface="Arial" panose="020B0604020202020204" pitchFamily="34" charset="0"/>
                <a:cs typeface="Arial" panose="020B0604020202020204" pitchFamily="34" charset="0"/>
              </a:rPr>
              <a:t>П’ятницький</a:t>
            </a:r>
            <a:r>
              <a:rPr lang="uk-UA" dirty="0">
                <a:solidFill>
                  <a:srgbClr val="0070C0"/>
                </a:solidFill>
                <a:latin typeface="Arial" panose="020B0604020202020204" pitchFamily="34" charset="0"/>
                <a:cs typeface="Arial" panose="020B0604020202020204" pitchFamily="34" charset="0"/>
              </a:rPr>
              <a:t> В.Т. – [2-ге вид</a:t>
            </a:r>
            <a:r>
              <a:rPr lang="ru-RU" dirty="0">
                <a:solidFill>
                  <a:srgbClr val="0070C0"/>
                </a:solidFill>
                <a:latin typeface="Arial" panose="020B0604020202020204" pitchFamily="34" charset="0"/>
                <a:cs typeface="Arial" panose="020B0604020202020204" pitchFamily="34" charset="0"/>
              </a:rPr>
              <a:t>.</a:t>
            </a:r>
            <a:r>
              <a:rPr lang="uk-UA" dirty="0">
                <a:solidFill>
                  <a:srgbClr val="0070C0"/>
                </a:solidFill>
                <a:latin typeface="Arial" panose="020B0604020202020204" pitchFamily="34" charset="0"/>
                <a:cs typeface="Arial" panose="020B0604020202020204" pitchFamily="34" charset="0"/>
              </a:rPr>
              <a:t>, перероб</a:t>
            </a:r>
            <a:r>
              <a:rPr lang="ru-RU" dirty="0">
                <a:solidFill>
                  <a:srgbClr val="0070C0"/>
                </a:solidFill>
                <a:latin typeface="Arial" panose="020B0604020202020204" pitchFamily="34" charset="0"/>
                <a:cs typeface="Arial" panose="020B0604020202020204" pitchFamily="34" charset="0"/>
              </a:rPr>
              <a:t>.</a:t>
            </a:r>
            <a:r>
              <a:rPr lang="uk-UA" dirty="0">
                <a:solidFill>
                  <a:srgbClr val="0070C0"/>
                </a:solidFill>
                <a:latin typeface="Arial" panose="020B0604020202020204" pitchFamily="34" charset="0"/>
                <a:cs typeface="Arial" panose="020B0604020202020204" pitchFamily="34" charset="0"/>
              </a:rPr>
              <a:t> і </a:t>
            </a:r>
            <a:r>
              <a:rPr lang="uk-UA" dirty="0" err="1">
                <a:solidFill>
                  <a:srgbClr val="0070C0"/>
                </a:solidFill>
                <a:latin typeface="Arial" panose="020B0604020202020204" pitchFamily="34" charset="0"/>
                <a:cs typeface="Arial" panose="020B0604020202020204" pitchFamily="34" charset="0"/>
              </a:rPr>
              <a:t>допов</a:t>
            </a:r>
            <a:r>
              <a:rPr lang="ru-RU" dirty="0">
                <a:solidFill>
                  <a:srgbClr val="0070C0"/>
                </a:solidFill>
                <a:latin typeface="Arial" panose="020B0604020202020204" pitchFamily="34" charset="0"/>
                <a:cs typeface="Arial" panose="020B0604020202020204" pitchFamily="34" charset="0"/>
              </a:rPr>
              <a:t>.]</a:t>
            </a:r>
            <a:r>
              <a:rPr lang="uk-UA" dirty="0">
                <a:solidFill>
                  <a:srgbClr val="0070C0"/>
                </a:solidFill>
                <a:latin typeface="Arial" panose="020B0604020202020204" pitchFamily="34" charset="0"/>
                <a:cs typeface="Arial" panose="020B0604020202020204" pitchFamily="34" charset="0"/>
              </a:rPr>
              <a:t>. – К.: «К.І.С.», 2004. – с.358. </a:t>
            </a:r>
            <a:endParaRPr lang="ru-RU" dirty="0">
              <a:solidFill>
                <a:srgbClr val="0070C0"/>
              </a:solidFill>
              <a:latin typeface="Arial" panose="020B0604020202020204" pitchFamily="34" charset="0"/>
              <a:cs typeface="Arial" panose="020B0604020202020204" pitchFamily="34" charset="0"/>
            </a:endParaRPr>
          </a:p>
        </p:txBody>
      </p:sp>
      <p:pic>
        <p:nvPicPr>
          <p:cNvPr id="23554" name="Picture 15" descr="logo - EF"/>
          <p:cNvPicPr>
            <a:picLocks noChangeAspect="1" noChangeArrowheads="1"/>
          </p:cNvPicPr>
          <p:nvPr/>
        </p:nvPicPr>
        <p:blipFill>
          <a:blip r:embed="rId2"/>
          <a:srcRect/>
          <a:stretch>
            <a:fillRect/>
          </a:stretch>
        </p:blipFill>
        <p:spPr bwMode="auto">
          <a:xfrm>
            <a:off x="0" y="0"/>
            <a:ext cx="962025" cy="9810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1526</TotalTime>
  <Words>3886</Words>
  <Application>Microsoft Office PowerPoint</Application>
  <PresentationFormat>Широкоэкранный</PresentationFormat>
  <Paragraphs>377</Paragraphs>
  <Slides>47</Slides>
  <Notes>6</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2</vt:i4>
      </vt:variant>
      <vt:variant>
        <vt:lpstr>Заголовки слайдов</vt:lpstr>
      </vt:variant>
      <vt:variant>
        <vt:i4>47</vt:i4>
      </vt:variant>
    </vt:vector>
  </HeadingPairs>
  <TitlesOfParts>
    <vt:vector size="58" baseType="lpstr">
      <vt:lpstr>Arial</vt:lpstr>
      <vt:lpstr>Calibri</vt:lpstr>
      <vt:lpstr>Calibri Light</vt:lpstr>
      <vt:lpstr>Haettenschweiler</vt:lpstr>
      <vt:lpstr>PFAgoraSlabPro-Black</vt:lpstr>
      <vt:lpstr>Symbol</vt:lpstr>
      <vt:lpstr>Times New Roman</vt:lpstr>
      <vt:lpstr>Wingdings</vt:lpstr>
      <vt:lpstr>Тема Office</vt:lpstr>
      <vt:lpstr>Формула</vt:lpstr>
      <vt:lpstr>Уравнение</vt:lpstr>
      <vt:lpstr> Основні підходи до оцінки рівня державної підтримки аграрного сектору економіки</vt:lpstr>
      <vt:lpstr>ЗМІСТ</vt:lpstr>
      <vt:lpstr>Презентация PowerPoint</vt:lpstr>
      <vt:lpstr>Понятійно-категоріальний апарат</vt:lpstr>
      <vt:lpstr>Державна підтримка - </vt:lpstr>
      <vt:lpstr>Класифікація основних видів державної підтримки сільського господарства</vt:lpstr>
      <vt:lpstr>Функції державної підтримки </vt:lpstr>
      <vt:lpstr>Основні напрями державної підтримки </vt:lpstr>
      <vt:lpstr>Презентация PowerPoint</vt:lpstr>
      <vt:lpstr>Презентация PowerPoint</vt:lpstr>
      <vt:lpstr> Базові нормативно-правові акти, що визначають принципи, процедури та обсяги підтримки вітчизняних с.-г. товаровиробників </vt:lpstr>
      <vt:lpstr>Презентация PowerPoint</vt:lpstr>
      <vt:lpstr>Презентация PowerPoint</vt:lpstr>
      <vt:lpstr> Угодою про сільське господарство СОТ визначено три основні сфери, щодо яких члени організації беруть на себе зобов’язання:  </vt:lpstr>
      <vt:lpstr> Всі заходи щодо внутрішньої підтримки сільського господарства умовно поділені на три групи, або розкладені по різнокольорових скриньках «зеленій», «синій» і «жовтій»</vt:lpstr>
      <vt:lpstr> Відповідно до статті 6 «Зобов’язання щодо внутрішньої підтримки» та Додатку 2 «Угоди про сільське господарство» до «зеленої скриньки» належать заходи:</vt:lpstr>
      <vt:lpstr>Внутрішня підтримка сільського господарства: класифікація СОТ</vt:lpstr>
      <vt:lpstr>Презентация PowerPoint</vt:lpstr>
      <vt:lpstr>3. Методологічні підходи щодо оцінки ефективності державної підтримки сільського господарства</vt:lpstr>
      <vt:lpstr>Презентация PowerPoint</vt:lpstr>
      <vt:lpstr>Презентация PowerPoint</vt:lpstr>
      <vt:lpstr>Підтримка ринкової ціни (ПРЦ)</vt:lpstr>
      <vt:lpstr>Валові трансферти виробникам від споживачів (ВТВС) </vt:lpstr>
      <vt:lpstr>Валові трансферти виробникам від платників податків (ВТВПП)</vt:lpstr>
      <vt:lpstr>Основні показники ефективності внутрішньої підтримки, що використовуються в ОЕСР:</vt:lpstr>
      <vt:lpstr>NPC p – “Номінальний коефіцієнт захисту виробника”</vt:lpstr>
      <vt:lpstr>Презентация PowerPoint</vt:lpstr>
      <vt:lpstr>Презентация PowerPoint</vt:lpstr>
      <vt:lpstr>Презентация PowerPoint</vt:lpstr>
      <vt:lpstr>PSE – „Оцінка підтримки виробника”</vt:lpstr>
      <vt:lpstr>Відносний показник PSE - „Оцінка підтримки виробника”</vt:lpstr>
      <vt:lpstr>Презентация PowerPoint</vt:lpstr>
      <vt:lpstr>Показник CSE – „Оцінка підтримки споживача” </vt:lpstr>
      <vt:lpstr> Показник GSSE (General Services Support   Estimate) – „Оцінка підтримки послуг загального призначення” </vt:lpstr>
      <vt:lpstr>Показник TSE – „Оцінка загальної підтримки” </vt:lpstr>
      <vt:lpstr>Показник AMS – «Сукупний вимір підтримки»</vt:lpstr>
      <vt:lpstr> 4.Характеристика системи державної підтримки сільського господарства України</vt:lpstr>
      <vt:lpstr>Основним інструментом, за допомогою якого здійснюється прийом заявок, їхній розгляд та прийняття рішень, є Державний аграрний реєстр</vt:lpstr>
      <vt:lpstr>Динаміка видатків державного бюджету на підтримку виробників с.-г. продукції  (за обсягами видатків, затверджених на початку бюджетного року, млн грн)</vt:lpstr>
      <vt:lpstr>Динаміка видатків державного бюджету на підтримку виробників с.-г. продукції  (за обсягами видатків, затверджених на початку бюджетного року, млн грн)</vt:lpstr>
      <vt:lpstr>Державна та грантова підтримка сільського господарства України</vt:lpstr>
      <vt:lpstr>Програма USAID з аграрного і сільського розвитку (АГРО)</vt:lpstr>
      <vt:lpstr>Проєкти FАО в Україні</vt:lpstr>
      <vt:lpstr>Основні програми підтримки аграріїв включають:</vt:lpstr>
      <vt:lpstr>Доступні кредити 5-7-9%. Умови для аграріїв у 2024 р.:</vt:lpstr>
      <vt:lpstr>Гранти єРобота на розвиток садівництва, ягідництва, виноградарства, тепличного господарства</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Anatolii Dibrova</cp:lastModifiedBy>
  <cp:revision>134</cp:revision>
  <dcterms:created xsi:type="dcterms:W3CDTF">2015-09-08T08:42:51Z</dcterms:created>
  <dcterms:modified xsi:type="dcterms:W3CDTF">2025-04-07T11:47:11Z</dcterms:modified>
</cp:coreProperties>
</file>