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82" r:id="rId2"/>
    <p:sldId id="257" r:id="rId3"/>
    <p:sldId id="258" r:id="rId4"/>
    <p:sldId id="259" r:id="rId5"/>
    <p:sldId id="276" r:id="rId6"/>
    <p:sldId id="274" r:id="rId7"/>
    <p:sldId id="275" r:id="rId8"/>
    <p:sldId id="260" r:id="rId9"/>
    <p:sldId id="261" r:id="rId10"/>
    <p:sldId id="281" r:id="rId11"/>
    <p:sldId id="262" r:id="rId12"/>
    <p:sldId id="280" r:id="rId13"/>
    <p:sldId id="263" r:id="rId14"/>
    <p:sldId id="264" r:id="rId15"/>
    <p:sldId id="265" r:id="rId16"/>
    <p:sldId id="279" r:id="rId17"/>
    <p:sldId id="277" r:id="rId18"/>
    <p:sldId id="278" r:id="rId19"/>
    <p:sldId id="266" r:id="rId20"/>
    <p:sldId id="267" r:id="rId21"/>
    <p:sldId id="268" r:id="rId22"/>
    <p:sldId id="269" r:id="rId23"/>
    <p:sldId id="270" r:id="rId24"/>
    <p:sldId id="271" r:id="rId25"/>
    <p:sldId id="272" r:id="rId26"/>
    <p:sldId id="273" r:id="rId27"/>
    <p:sldId id="283" r:id="rId2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6" autoAdjust="0"/>
    <p:restoredTop sz="93740" autoAdjust="0"/>
  </p:normalViewPr>
  <p:slideViewPr>
    <p:cSldViewPr>
      <p:cViewPr varScale="1">
        <p:scale>
          <a:sx n="80" d="100"/>
          <a:sy n="80"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uk-UA"/>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uk-UA"/>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uk-UA"/>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15EABDCE-D806-4836-8D21-8F90F789E9A1}" type="slidenum">
              <a:rPr lang="uk-UA"/>
              <a:pPr/>
              <a:t>‹#›</a:t>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ru-RU"/>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ru-RU"/>
          </a:p>
        </p:txBody>
      </p:sp>
      <p:sp>
        <p:nvSpPr>
          <p:cNvPr id="61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ru-RU"/>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300EF07E-BF34-48C3-86BB-EF7190F24CC6}"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F71FA928-5440-4BC1-8EDE-AD9BED641D4D}" type="slidenum">
              <a:rPr lang="ru-RU"/>
              <a:pPr/>
              <a:t>1</a:t>
            </a:fld>
            <a:endParaRPr lang="ru-RU"/>
          </a:p>
        </p:txBody>
      </p:sp>
      <p:sp>
        <p:nvSpPr>
          <p:cNvPr id="3686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96984C6A-AB0D-4EA4-B743-A1428A8E8CBB}" type="slidenum">
              <a:rPr lang="ru-RU" sz="1200">
                <a:latin typeface="Arial" charset="0"/>
              </a:rPr>
              <a:pPr algn="r"/>
              <a:t>1</a:t>
            </a:fld>
            <a:endParaRPr lang="ru-RU" sz="1200">
              <a:latin typeface="Arial" charset="0"/>
            </a:endParaRPr>
          </a:p>
        </p:txBody>
      </p:sp>
      <p:sp>
        <p:nvSpPr>
          <p:cNvPr id="36867" name="Rectangle 2"/>
          <p:cNvSpPr>
            <a:spLocks noGrp="1" noRot="1" noChangeArrowheads="1" noTextEdit="1"/>
          </p:cNvSpPr>
          <p:nvPr>
            <p:ph type="sldImg"/>
          </p:nvPr>
        </p:nvSpPr>
        <p:spPr>
          <a:ln/>
        </p:spPr>
      </p:sp>
      <p:sp>
        <p:nvSpPr>
          <p:cNvPr id="36868" name="Rectangle 3"/>
          <p:cNvSpPr>
            <a:spLocks noGrp="1" noChangeArrowheads="1"/>
          </p:cNvSpPr>
          <p:nvPr>
            <p:ph type="body" idx="1"/>
          </p:nvPr>
        </p:nvSpPr>
        <p:spPr/>
        <p:txBody>
          <a:bodyPr/>
          <a:lstStyle/>
          <a:p>
            <a:r>
              <a:rPr lang="uk-UA"/>
              <a:t>нарної</a:t>
            </a:r>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2B20551-F1B0-49A4-9643-D8C118401769}" type="slidenum">
              <a:rPr lang="ru-RU"/>
              <a:pPr/>
              <a:t>‹#›</a:t>
            </a:fld>
            <a:endParaRPr lang="ru-RU"/>
          </a:p>
        </p:txBody>
      </p:sp>
    </p:spTree>
  </p:cSld>
  <p:clrMapOvr>
    <a:masterClrMapping/>
  </p:clrMapOvr>
  <p:transition>
    <p:spli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51FF9E4-1237-493E-B30B-2CE2305760A7}" type="slidenum">
              <a:rPr lang="ru-RU"/>
              <a:pPr/>
              <a:t>‹#›</a:t>
            </a:fld>
            <a:endParaRPr lang="ru-RU"/>
          </a:p>
        </p:txBody>
      </p:sp>
    </p:spTree>
  </p:cSld>
  <p:clrMapOvr>
    <a:masterClrMapping/>
  </p:clrMapOvr>
  <p:transition>
    <p:spli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9699024-40DC-4EAC-A234-9A23FACCD122}" type="slidenum">
              <a:rPr lang="ru-RU"/>
              <a:pPr/>
              <a:t>‹#›</a:t>
            </a:fld>
            <a:endParaRPr lang="ru-RU"/>
          </a:p>
        </p:txBody>
      </p:sp>
    </p:spTree>
  </p:cSld>
  <p:clrMapOvr>
    <a:masterClrMapping/>
  </p:clrMapOvr>
  <p:transition>
    <p:spli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11DCB5D-1CFE-4C59-8994-B06D3851FB78}" type="slidenum">
              <a:rPr lang="ru-RU"/>
              <a:pPr/>
              <a:t>‹#›</a:t>
            </a:fld>
            <a:endParaRPr lang="ru-RU"/>
          </a:p>
        </p:txBody>
      </p:sp>
    </p:spTree>
  </p:cSld>
  <p:clrMapOvr>
    <a:masterClrMapping/>
  </p:clrMapOvr>
  <p:transition>
    <p:spli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BF9E5B9-14AF-43B6-B739-8A67C4A02AD1}" type="slidenum">
              <a:rPr lang="ru-RU"/>
              <a:pPr/>
              <a:t>‹#›</a:t>
            </a:fld>
            <a:endParaRPr lang="ru-RU"/>
          </a:p>
        </p:txBody>
      </p:sp>
    </p:spTree>
  </p:cSld>
  <p:clrMapOvr>
    <a:masterClrMapping/>
  </p:clrMapOvr>
  <p:transition>
    <p:spli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F82E339-E311-4EDF-82C2-811F3AFC27AE}" type="slidenum">
              <a:rPr lang="ru-RU"/>
              <a:pPr/>
              <a:t>‹#›</a:t>
            </a:fld>
            <a:endParaRPr lang="ru-RU"/>
          </a:p>
        </p:txBody>
      </p:sp>
    </p:spTree>
  </p:cSld>
  <p:clrMapOvr>
    <a:masterClrMapping/>
  </p:clrMapOvr>
  <p:transition>
    <p:spli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EF9427B1-C2C3-457E-BC2C-3631FCA156C7}" type="slidenum">
              <a:rPr lang="ru-RU"/>
              <a:pPr/>
              <a:t>‹#›</a:t>
            </a:fld>
            <a:endParaRPr lang="ru-RU"/>
          </a:p>
        </p:txBody>
      </p:sp>
    </p:spTree>
  </p:cSld>
  <p:clrMapOvr>
    <a:masterClrMapping/>
  </p:clrMapOvr>
  <p:transition>
    <p:spli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168A668-E442-402E-AA98-CF9679E5448F}" type="slidenum">
              <a:rPr lang="ru-RU"/>
              <a:pPr/>
              <a:t>‹#›</a:t>
            </a:fld>
            <a:endParaRPr lang="ru-RU"/>
          </a:p>
        </p:txBody>
      </p:sp>
    </p:spTree>
  </p:cSld>
  <p:clrMapOvr>
    <a:masterClrMapping/>
  </p:clrMapOvr>
  <p:transition>
    <p:spli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39A9C7C-F9FF-4A4D-8D58-BE0F5EFFCE1C}" type="slidenum">
              <a:rPr lang="ru-RU"/>
              <a:pPr/>
              <a:t>‹#›</a:t>
            </a:fld>
            <a:endParaRPr lang="ru-RU"/>
          </a:p>
        </p:txBody>
      </p:sp>
    </p:spTree>
  </p:cSld>
  <p:clrMapOvr>
    <a:masterClrMapping/>
  </p:clrMapOvr>
  <p:transition>
    <p:spli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1B0C379-6CB1-425E-82F0-4E8681CBB728}" type="slidenum">
              <a:rPr lang="ru-RU"/>
              <a:pPr/>
              <a:t>‹#›</a:t>
            </a:fld>
            <a:endParaRPr lang="ru-RU"/>
          </a:p>
        </p:txBody>
      </p:sp>
    </p:spTree>
  </p:cSld>
  <p:clrMapOvr>
    <a:masterClrMapping/>
  </p:clrMapOvr>
  <p:transition>
    <p:spli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479404E-B179-4532-B895-1011B8DCBA54}" type="slidenum">
              <a:rPr lang="ru-RU"/>
              <a:pPr/>
              <a:t>‹#›</a:t>
            </a:fld>
            <a:endParaRPr lang="ru-RU"/>
          </a:p>
        </p:txBody>
      </p:sp>
    </p:spTree>
  </p:cSld>
  <p:clrMapOvr>
    <a:masterClrMapping/>
  </p:clrMapOvr>
  <p:transition>
    <p:spli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9D95C349-DF80-4D4F-9287-E37A558D9D67}"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dir="in"/>
  </p:transition>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3"/>
          <p:cNvSpPr>
            <a:spLocks noGrp="1"/>
          </p:cNvSpPr>
          <p:nvPr>
            <p:ph type="sldNum" sz="quarter" idx="12"/>
          </p:nvPr>
        </p:nvSpPr>
        <p:spPr/>
        <p:txBody>
          <a:bodyPr/>
          <a:lstStyle/>
          <a:p>
            <a:fld id="{9A5F1565-522E-4326-92D8-DB7F03279C09}" type="slidenum">
              <a:rPr lang="ru-RU"/>
              <a:pPr/>
              <a:t>1</a:t>
            </a:fld>
            <a:endParaRPr lang="ru-RU"/>
          </a:p>
        </p:txBody>
      </p:sp>
      <p:sp>
        <p:nvSpPr>
          <p:cNvPr id="35842" name="Номер слайда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DE6E10B7-43DF-4A34-AED4-31CA55DAEFC3}" type="slidenum">
              <a:rPr lang="ru-RU" sz="1400">
                <a:latin typeface="Arial" charset="0"/>
              </a:rPr>
              <a:pPr algn="r"/>
              <a:t>1</a:t>
            </a:fld>
            <a:endParaRPr lang="ru-RU" sz="1400">
              <a:latin typeface="Arial" charset="0"/>
            </a:endParaRPr>
          </a:p>
        </p:txBody>
      </p:sp>
      <p:sp>
        <p:nvSpPr>
          <p:cNvPr id="35843" name="Rectangle 2"/>
          <p:cNvSpPr>
            <a:spLocks noGrp="1" noChangeArrowheads="1"/>
          </p:cNvSpPr>
          <p:nvPr>
            <p:ph type="ctrTitle" idx="4294967295"/>
          </p:nvPr>
        </p:nvSpPr>
        <p:spPr>
          <a:xfrm>
            <a:off x="755650" y="1484313"/>
            <a:ext cx="7772400" cy="1439862"/>
          </a:xfrm>
        </p:spPr>
        <p:txBody>
          <a:bodyPr/>
          <a:lstStyle/>
          <a:p>
            <a:r>
              <a:rPr lang="ru-RU" sz="3600" dirty="0">
                <a:solidFill>
                  <a:schemeClr val="accent2"/>
                </a:solidFill>
              </a:rPr>
              <a:t/>
            </a:r>
            <a:br>
              <a:rPr lang="ru-RU" sz="3600" dirty="0">
                <a:solidFill>
                  <a:schemeClr val="accent2"/>
                </a:solidFill>
              </a:rPr>
            </a:br>
            <a:r>
              <a:rPr lang="ru-RU" sz="4000" b="1" u="sng" dirty="0" err="1"/>
              <a:t>Парвовірусний</a:t>
            </a:r>
            <a:r>
              <a:rPr lang="ru-RU" sz="4000" b="1" u="sng" dirty="0"/>
              <a:t> </a:t>
            </a:r>
            <a:r>
              <a:rPr lang="ru-RU" sz="4000" b="1" u="sng" dirty="0" err="1"/>
              <a:t>ентерит</a:t>
            </a:r>
            <a:r>
              <a:rPr lang="ru-RU" sz="4000" b="1" u="sng" dirty="0"/>
              <a:t> собак</a:t>
            </a:r>
            <a:r>
              <a:rPr lang="ru-RU" sz="4000" b="1" u="sng"/>
              <a:t/>
            </a:r>
            <a:br>
              <a:rPr lang="ru-RU" sz="4000" b="1" u="sng"/>
            </a:br>
            <a:r>
              <a:rPr lang="ru-RU" sz="3200" b="1" i="1" smtClean="0">
                <a:solidFill>
                  <a:schemeClr val="tx1"/>
                </a:solidFill>
              </a:rPr>
              <a:t>Parvovirus</a:t>
            </a:r>
            <a:r>
              <a:rPr lang="ru-RU" sz="3200" b="1" i="1" dirty="0" smtClean="0">
                <a:solidFill>
                  <a:schemeClr val="tx1"/>
                </a:solidFill>
              </a:rPr>
              <a:t> </a:t>
            </a:r>
            <a:r>
              <a:rPr lang="ru-RU" sz="3200" b="1" i="1" dirty="0" err="1">
                <a:solidFill>
                  <a:schemeClr val="tx1"/>
                </a:solidFill>
              </a:rPr>
              <a:t>enteritis</a:t>
            </a:r>
            <a:r>
              <a:rPr lang="ru-RU" sz="3200" b="1" i="1" dirty="0">
                <a:solidFill>
                  <a:schemeClr val="tx1"/>
                </a:solidFill>
              </a:rPr>
              <a:t> </a:t>
            </a:r>
            <a:r>
              <a:rPr lang="ru-RU" sz="3200" b="1" i="1" dirty="0" err="1">
                <a:solidFill>
                  <a:schemeClr val="tx1"/>
                </a:solidFill>
              </a:rPr>
              <a:t>canum</a:t>
            </a:r>
            <a:endParaRPr lang="ru-RU" sz="3200" b="1" i="1" dirty="0">
              <a:solidFill>
                <a:schemeClr val="tx1"/>
              </a:solidFill>
            </a:endParaRPr>
          </a:p>
        </p:txBody>
      </p:sp>
      <p:sp>
        <p:nvSpPr>
          <p:cNvPr id="35844" name="Rectangle 3"/>
          <p:cNvSpPr>
            <a:spLocks noGrp="1" noChangeArrowheads="1"/>
          </p:cNvSpPr>
          <p:nvPr>
            <p:ph type="subTitle" idx="4294967295"/>
          </p:nvPr>
        </p:nvSpPr>
        <p:spPr>
          <a:xfrm>
            <a:off x="684213" y="3644900"/>
            <a:ext cx="8137525" cy="2692400"/>
          </a:xfrm>
        </p:spPr>
        <p:txBody>
          <a:bodyPr/>
          <a:lstStyle/>
          <a:p>
            <a:pPr marL="0" indent="0" algn="ctr">
              <a:lnSpc>
                <a:spcPct val="90000"/>
              </a:lnSpc>
              <a:buFontTx/>
              <a:buNone/>
            </a:pPr>
            <a:r>
              <a:rPr lang="ru-RU" sz="1800" b="1">
                <a:solidFill>
                  <a:srgbClr val="800000"/>
                </a:solidFill>
                <a:latin typeface="Times New Roman" pitchFamily="18" charset="0"/>
              </a:rPr>
              <a:t>навчальн</a:t>
            </a:r>
            <a:r>
              <a:rPr lang="uk-UA" sz="1800" b="1">
                <a:solidFill>
                  <a:srgbClr val="800000"/>
                </a:solidFill>
                <a:latin typeface="Times New Roman" pitchFamily="18" charset="0"/>
              </a:rPr>
              <a:t>а</a:t>
            </a:r>
            <a:r>
              <a:rPr lang="ru-RU" sz="1800" b="1">
                <a:solidFill>
                  <a:srgbClr val="800000"/>
                </a:solidFill>
                <a:latin typeface="Times New Roman" pitchFamily="18" charset="0"/>
              </a:rPr>
              <a:t> дисципліна</a:t>
            </a:r>
            <a:br>
              <a:rPr lang="ru-RU" sz="1800" b="1">
                <a:solidFill>
                  <a:srgbClr val="800000"/>
                </a:solidFill>
                <a:latin typeface="Times New Roman" pitchFamily="18" charset="0"/>
              </a:rPr>
            </a:br>
            <a:r>
              <a:rPr lang="ru-RU" sz="1800" b="1">
                <a:solidFill>
                  <a:srgbClr val="800000"/>
                </a:solidFill>
                <a:latin typeface="Times New Roman" pitchFamily="18" charset="0"/>
              </a:rPr>
              <a:t>“Превентивні ветеринарні технології заразних хвороб собак і котів” </a:t>
            </a:r>
            <a:endParaRPr lang="uk-UA" sz="1800" b="1">
              <a:solidFill>
                <a:srgbClr val="800000"/>
              </a:solidFill>
              <a:latin typeface="Times New Roman" pitchFamily="18" charset="0"/>
            </a:endParaRPr>
          </a:p>
          <a:p>
            <a:pPr marL="0" indent="0" algn="ctr">
              <a:lnSpc>
                <a:spcPct val="90000"/>
              </a:lnSpc>
              <a:buFontTx/>
              <a:buNone/>
            </a:pPr>
            <a:endParaRPr lang="uk-UA" sz="1800" b="1">
              <a:solidFill>
                <a:srgbClr val="800000"/>
              </a:solidFill>
              <a:latin typeface="Times New Roman" pitchFamily="18" charset="0"/>
            </a:endParaRPr>
          </a:p>
          <a:p>
            <a:pPr marL="0" indent="0" algn="ctr">
              <a:lnSpc>
                <a:spcPct val="90000"/>
              </a:lnSpc>
              <a:buFontTx/>
              <a:buNone/>
            </a:pPr>
            <a:endParaRPr lang="uk-UA" sz="1800" b="1">
              <a:solidFill>
                <a:srgbClr val="800000"/>
              </a:solidFill>
              <a:latin typeface="Times New Roman" pitchFamily="18" charset="0"/>
            </a:endParaRPr>
          </a:p>
          <a:p>
            <a:pPr marL="0" indent="0" algn="ctr">
              <a:lnSpc>
                <a:spcPct val="90000"/>
              </a:lnSpc>
              <a:buFontTx/>
              <a:buNone/>
            </a:pPr>
            <a:r>
              <a:rPr lang="uk-UA" sz="1800" b="1">
                <a:solidFill>
                  <a:srgbClr val="800000"/>
                </a:solidFill>
                <a:latin typeface="Times New Roman" pitchFamily="18" charset="0"/>
              </a:rPr>
              <a:t>к. вет. наук, доцент </a:t>
            </a:r>
            <a:br>
              <a:rPr lang="uk-UA" sz="1800" b="1">
                <a:solidFill>
                  <a:srgbClr val="800000"/>
                </a:solidFill>
                <a:latin typeface="Times New Roman" pitchFamily="18" charset="0"/>
              </a:rPr>
            </a:br>
            <a:endParaRPr lang="uk-UA" sz="1800" b="1">
              <a:solidFill>
                <a:srgbClr val="800000"/>
              </a:solidFill>
              <a:latin typeface="Times New Roman" pitchFamily="18" charset="0"/>
            </a:endParaRPr>
          </a:p>
          <a:p>
            <a:pPr marL="0" indent="0" algn="ctr">
              <a:lnSpc>
                <a:spcPct val="90000"/>
              </a:lnSpc>
              <a:buFontTx/>
              <a:buNone/>
            </a:pPr>
            <a:r>
              <a:rPr lang="uk-UA" sz="1800" b="1">
                <a:solidFill>
                  <a:srgbClr val="800000"/>
                </a:solidFill>
                <a:latin typeface="Times New Roman" pitchFamily="18" charset="0"/>
              </a:rPr>
              <a:t>Сорокіна Наталія Григорівна</a:t>
            </a:r>
          </a:p>
          <a:p>
            <a:pPr marL="0" indent="0" algn="ctr">
              <a:lnSpc>
                <a:spcPct val="90000"/>
              </a:lnSpc>
              <a:buFontTx/>
              <a:buNone/>
            </a:pPr>
            <a:endParaRPr lang="uk-UA" sz="1800" b="1">
              <a:solidFill>
                <a:srgbClr val="800000"/>
              </a:solidFill>
              <a:latin typeface="Times New Roman" pitchFamily="18" charset="0"/>
            </a:endParaRPr>
          </a:p>
          <a:p>
            <a:pPr marL="0" indent="0" algn="ctr">
              <a:lnSpc>
                <a:spcPct val="90000"/>
              </a:lnSpc>
              <a:buFontTx/>
              <a:buNone/>
            </a:pPr>
            <a:r>
              <a:rPr lang="uk-UA" sz="1800" b="1">
                <a:solidFill>
                  <a:srgbClr val="800000"/>
                </a:solidFill>
                <a:latin typeface="Times New Roman" pitchFamily="18" charset="0"/>
              </a:rPr>
              <a:t>Київ, 20</a:t>
            </a:r>
            <a:r>
              <a:rPr lang="en-US" sz="1800" b="1">
                <a:solidFill>
                  <a:srgbClr val="800000"/>
                </a:solidFill>
                <a:latin typeface="Times New Roman" pitchFamily="18" charset="0"/>
              </a:rPr>
              <a:t>20</a:t>
            </a:r>
            <a:endParaRPr lang="ru-RU" sz="1800" b="1">
              <a:solidFill>
                <a:srgbClr val="800000"/>
              </a:solidFill>
              <a:latin typeface="Times New Roman" pitchFamily="18" charset="0"/>
            </a:endParaRPr>
          </a:p>
        </p:txBody>
      </p:sp>
      <p:sp>
        <p:nvSpPr>
          <p:cNvPr id="35845" name="Text Box 4"/>
          <p:cNvSpPr txBox="1">
            <a:spLocks noChangeArrowheads="1"/>
          </p:cNvSpPr>
          <p:nvPr/>
        </p:nvSpPr>
        <p:spPr bwMode="auto">
          <a:xfrm>
            <a:off x="684213" y="260350"/>
            <a:ext cx="7920037" cy="915988"/>
          </a:xfrm>
          <a:prstGeom prst="rect">
            <a:avLst/>
          </a:prstGeom>
          <a:noFill/>
          <a:ln w="9525">
            <a:noFill/>
            <a:miter lim="800000"/>
            <a:headEnd/>
            <a:tailEnd/>
          </a:ln>
        </p:spPr>
        <p:txBody>
          <a:bodyPr>
            <a:spAutoFit/>
          </a:bodyPr>
          <a:lstStyle/>
          <a:p>
            <a:pPr algn="ctr"/>
            <a:r>
              <a:rPr lang="uk-UA" b="1">
                <a:solidFill>
                  <a:srgbClr val="993300"/>
                </a:solidFill>
                <a:latin typeface="Arial" charset="0"/>
              </a:rPr>
              <a:t>НАЦІОНАЛЬНИЙ УНІВЕРСИТЕТ БІОРЕСУРСІВ І ПРИРОДОКОРИСТУВАННЯ УКРАЇНИ</a:t>
            </a:r>
            <a:endParaRPr lang="uk-UA">
              <a:solidFill>
                <a:srgbClr val="993300"/>
              </a:solidFill>
              <a:latin typeface="Arial" charset="0"/>
            </a:endParaRPr>
          </a:p>
          <a:p>
            <a:pPr algn="ctr"/>
            <a:r>
              <a:rPr lang="uk-UA">
                <a:solidFill>
                  <a:srgbClr val="993300"/>
                </a:solidFill>
                <a:latin typeface="Arial" charset="0"/>
              </a:rPr>
              <a:t>Кафедра епізоотології, мікробіології і вірусології</a:t>
            </a:r>
            <a:r>
              <a:rPr lang="ru-RU">
                <a:latin typeface="Arial" charset="0"/>
              </a:rPr>
              <a:t> </a:t>
            </a:r>
          </a:p>
        </p:txBody>
      </p:sp>
      <p:pic>
        <p:nvPicPr>
          <p:cNvPr id="35846" name="Picture 6" descr="897"/>
          <p:cNvPicPr>
            <a:picLocks noChangeAspect="1" noChangeArrowheads="1" noCrop="1"/>
          </p:cNvPicPr>
          <p:nvPr/>
        </p:nvPicPr>
        <p:blipFill>
          <a:blip r:embed="rId3" cstate="print"/>
          <a:srcRect/>
          <a:stretch>
            <a:fillRect/>
          </a:stretch>
        </p:blipFill>
        <p:spPr bwMode="auto">
          <a:xfrm>
            <a:off x="457200" y="4343400"/>
            <a:ext cx="2514600" cy="1885950"/>
          </a:xfrm>
          <a:prstGeom prst="rect">
            <a:avLst/>
          </a:prstGeom>
          <a:noFill/>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5846"/>
                                        </p:tgtEl>
                                        <p:attrNameLst>
                                          <p:attrName>style.visibility</p:attrName>
                                        </p:attrNameLst>
                                      </p:cBhvr>
                                      <p:to>
                                        <p:strVal val="visible"/>
                                      </p:to>
                                    </p:set>
                                    <p:animEffect transition="in" filter="dissolve">
                                      <p:cBhvr>
                                        <p:cTn id="7" dur="2000"/>
                                        <p:tgtEl>
                                          <p:spTgt spid="35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78F404AE-BE50-49EF-B90F-7ADC3224DB34}" type="slidenum">
              <a:rPr lang="ru-RU"/>
              <a:pPr/>
              <a:t>10</a:t>
            </a:fld>
            <a:endParaRPr lang="ru-RU"/>
          </a:p>
        </p:txBody>
      </p:sp>
      <p:sp>
        <p:nvSpPr>
          <p:cNvPr id="32771" name="Rectangle 3"/>
          <p:cNvSpPr>
            <a:spLocks noGrp="1" noChangeArrowheads="1"/>
          </p:cNvSpPr>
          <p:nvPr>
            <p:ph type="body" idx="1"/>
          </p:nvPr>
        </p:nvSpPr>
        <p:spPr>
          <a:xfrm>
            <a:off x="0" y="1600200"/>
            <a:ext cx="4953000" cy="4525963"/>
          </a:xfrm>
        </p:spPr>
        <p:txBody>
          <a:bodyPr/>
          <a:lstStyle/>
          <a:p>
            <a:pPr>
              <a:lnSpc>
                <a:spcPct val="90000"/>
              </a:lnSpc>
              <a:buFontTx/>
              <a:buNone/>
            </a:pPr>
            <a:r>
              <a:rPr lang="uk-UA" sz="2800"/>
              <a:t>		Потрапляючи в організм, вірус проникає  у лімфовузли горла, де репродукується. Через 2-3 дні вірус виходить  у кровоносне русло . Наступні 3-4 дні, вірус шукає нові органи для розмноження: кістковий мозок і ендотелій кишечника.</a:t>
            </a:r>
            <a:endParaRPr lang="ru-RU" sz="2800"/>
          </a:p>
        </p:txBody>
      </p:sp>
      <p:pic>
        <p:nvPicPr>
          <p:cNvPr id="32773" name="Picture 5" descr="Drawing of a dog with infected throat"/>
          <p:cNvPicPr>
            <a:picLocks noChangeAspect="1" noChangeArrowheads="1"/>
          </p:cNvPicPr>
          <p:nvPr/>
        </p:nvPicPr>
        <p:blipFill>
          <a:blip r:embed="rId2" cstate="print"/>
          <a:srcRect/>
          <a:stretch>
            <a:fillRect/>
          </a:stretch>
        </p:blipFill>
        <p:spPr bwMode="auto">
          <a:xfrm>
            <a:off x="5410200" y="1981200"/>
            <a:ext cx="3505200" cy="3352800"/>
          </a:xfrm>
          <a:prstGeom prst="rect">
            <a:avLst/>
          </a:prstGeom>
          <a:noFill/>
          <a:ln w="12700">
            <a:solidFill>
              <a:srgbClr val="000000"/>
            </a:solidFill>
            <a:miter lim="800000"/>
            <a:headEnd/>
            <a:tailEnd/>
          </a:ln>
        </p:spPr>
      </p:pic>
      <p:sp>
        <p:nvSpPr>
          <p:cNvPr id="32774" name="Rectangle 6"/>
          <p:cNvSpPr>
            <a:spLocks noGrp="1" noChangeArrowheads="1"/>
          </p:cNvSpPr>
          <p:nvPr>
            <p:ph type="title"/>
          </p:nvPr>
        </p:nvSpPr>
        <p:spPr>
          <a:noFill/>
          <a:ln/>
        </p:spPr>
        <p:txBody>
          <a:bodyPr/>
          <a:lstStyle/>
          <a:p>
            <a:r>
              <a:rPr lang="ru-RU" b="1"/>
              <a:t>Патогенез</a:t>
            </a:r>
          </a:p>
        </p:txBody>
      </p:sp>
    </p:spTree>
  </p:cSld>
  <p:clrMapOvr>
    <a:masterClrMapping/>
  </p:clrMapOvr>
  <p:transition>
    <p:spli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3A1AA094-4D67-49B3-934C-8BB9D39687E7}" type="slidenum">
              <a:rPr lang="ru-RU"/>
              <a:pPr/>
              <a:t>11</a:t>
            </a:fld>
            <a:endParaRPr lang="ru-RU"/>
          </a:p>
        </p:txBody>
      </p:sp>
      <p:sp>
        <p:nvSpPr>
          <p:cNvPr id="13315" name="Rectangle 3"/>
          <p:cNvSpPr>
            <a:spLocks noGrp="1" noChangeArrowheads="1"/>
          </p:cNvSpPr>
          <p:nvPr>
            <p:ph type="body" idx="1"/>
          </p:nvPr>
        </p:nvSpPr>
        <p:spPr>
          <a:xfrm>
            <a:off x="0" y="4038600"/>
            <a:ext cx="9144000" cy="2590800"/>
          </a:xfrm>
        </p:spPr>
        <p:txBody>
          <a:bodyPr/>
          <a:lstStyle/>
          <a:p>
            <a:pPr>
              <a:buFontTx/>
              <a:buNone/>
            </a:pPr>
            <a:r>
              <a:rPr lang="ru-RU"/>
              <a:t>		</a:t>
            </a:r>
            <a:r>
              <a:rPr lang="ru-RU" sz="2800"/>
              <a:t>Вірус,репродукуючись в епітеліальних клітинах кишкових крипт, зумовлює їх лізис, а також діарею, лейкопенію, віремію та підвищення температури тіла на 4 - 5-ту добу хвороби. </a:t>
            </a:r>
          </a:p>
        </p:txBody>
      </p:sp>
      <p:pic>
        <p:nvPicPr>
          <p:cNvPr id="13316" name="Picture 4" descr="CPV"/>
          <p:cNvPicPr>
            <a:picLocks noChangeAspect="1" noChangeArrowheads="1"/>
          </p:cNvPicPr>
          <p:nvPr/>
        </p:nvPicPr>
        <p:blipFill>
          <a:blip r:embed="rId2" cstate="print"/>
          <a:srcRect/>
          <a:stretch>
            <a:fillRect/>
          </a:stretch>
        </p:blipFill>
        <p:spPr bwMode="auto">
          <a:xfrm>
            <a:off x="1828800" y="381000"/>
            <a:ext cx="5562600" cy="3544888"/>
          </a:xfrm>
          <a:prstGeom prst="rect">
            <a:avLst/>
          </a:prstGeom>
          <a:noFill/>
          <a:ln w="12700">
            <a:solidFill>
              <a:srgbClr val="000000"/>
            </a:solidFill>
            <a:miter lim="800000"/>
            <a:headEnd/>
            <a:tailEnd/>
          </a:ln>
        </p:spPr>
      </p:pic>
    </p:spTree>
  </p:cSld>
  <p:clrMapOvr>
    <a:masterClrMapping/>
  </p:clrMapOvr>
  <p:transition>
    <p:spli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A8B4C106-486C-4767-95DE-0FEAB69B4228}" type="slidenum">
              <a:rPr lang="ru-RU"/>
              <a:pPr/>
              <a:t>12</a:t>
            </a:fld>
            <a:endParaRPr lang="ru-RU"/>
          </a:p>
        </p:txBody>
      </p:sp>
      <p:sp>
        <p:nvSpPr>
          <p:cNvPr id="31746" name="Rectangle 2"/>
          <p:cNvSpPr>
            <a:spLocks noGrp="1" noChangeArrowheads="1"/>
          </p:cNvSpPr>
          <p:nvPr>
            <p:ph type="title"/>
          </p:nvPr>
        </p:nvSpPr>
        <p:spPr>
          <a:xfrm>
            <a:off x="228600" y="274638"/>
            <a:ext cx="8686800" cy="1143000"/>
          </a:xfrm>
        </p:spPr>
        <p:txBody>
          <a:bodyPr/>
          <a:lstStyle/>
          <a:p>
            <a:r>
              <a:rPr lang="uk-UA" sz="4000"/>
              <a:t>Нормальна і зруйнована ворсинки</a:t>
            </a:r>
            <a:endParaRPr lang="ru-RU" sz="4000"/>
          </a:p>
        </p:txBody>
      </p:sp>
      <p:pic>
        <p:nvPicPr>
          <p:cNvPr id="31748" name="Picture 4" descr="howparvo4"/>
          <p:cNvPicPr>
            <a:picLocks noChangeAspect="1" noChangeArrowheads="1"/>
          </p:cNvPicPr>
          <p:nvPr/>
        </p:nvPicPr>
        <p:blipFill>
          <a:blip r:embed="rId2" cstate="print"/>
          <a:srcRect/>
          <a:stretch>
            <a:fillRect/>
          </a:stretch>
        </p:blipFill>
        <p:spPr bwMode="auto">
          <a:xfrm>
            <a:off x="381000" y="1905000"/>
            <a:ext cx="3657600" cy="3530600"/>
          </a:xfrm>
          <a:prstGeom prst="rect">
            <a:avLst/>
          </a:prstGeom>
          <a:noFill/>
          <a:ln w="12700">
            <a:solidFill>
              <a:srgbClr val="000000"/>
            </a:solidFill>
            <a:miter lim="800000"/>
            <a:headEnd/>
            <a:tailEnd/>
          </a:ln>
        </p:spPr>
      </p:pic>
      <p:pic>
        <p:nvPicPr>
          <p:cNvPr id="31749" name="Picture 5" descr="howparvo5"/>
          <p:cNvPicPr>
            <a:picLocks noChangeAspect="1" noChangeArrowheads="1"/>
          </p:cNvPicPr>
          <p:nvPr/>
        </p:nvPicPr>
        <p:blipFill>
          <a:blip r:embed="rId3" cstate="print"/>
          <a:srcRect/>
          <a:stretch>
            <a:fillRect/>
          </a:stretch>
        </p:blipFill>
        <p:spPr bwMode="auto">
          <a:xfrm>
            <a:off x="4419600" y="1219200"/>
            <a:ext cx="4473575" cy="5334000"/>
          </a:xfrm>
          <a:prstGeom prst="rect">
            <a:avLst/>
          </a:prstGeom>
          <a:noFill/>
          <a:ln w="12700">
            <a:solidFill>
              <a:srgbClr val="000000"/>
            </a:solidFill>
            <a:miter lim="800000"/>
            <a:headEnd/>
            <a:tailEnd/>
          </a:ln>
        </p:spPr>
      </p:pic>
    </p:spTree>
  </p:cSld>
  <p:clrMapOvr>
    <a:masterClrMapping/>
  </p:clrMapOvr>
  <p:transition>
    <p:spli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1AF3F0B4-5DAF-44FB-A9AD-9514A98296E7}" type="slidenum">
              <a:rPr lang="ru-RU"/>
              <a:pPr/>
              <a:t>13</a:t>
            </a:fld>
            <a:endParaRPr lang="ru-RU"/>
          </a:p>
        </p:txBody>
      </p:sp>
      <p:sp>
        <p:nvSpPr>
          <p:cNvPr id="14338" name="Rectangle 2"/>
          <p:cNvSpPr>
            <a:spLocks noGrp="1" noChangeArrowheads="1"/>
          </p:cNvSpPr>
          <p:nvPr>
            <p:ph type="title"/>
          </p:nvPr>
        </p:nvSpPr>
        <p:spPr>
          <a:xfrm>
            <a:off x="0" y="0"/>
            <a:ext cx="9144000" cy="1143000"/>
          </a:xfrm>
        </p:spPr>
        <p:txBody>
          <a:bodyPr/>
          <a:lstStyle/>
          <a:p>
            <a:r>
              <a:rPr lang="ru-RU" sz="4000" b="1"/>
              <a:t>Клінічні ознаки та </a:t>
            </a:r>
            <a:br>
              <a:rPr lang="ru-RU" sz="4000" b="1"/>
            </a:br>
            <a:r>
              <a:rPr lang="ru-RU" sz="4000" b="1"/>
              <a:t>перебіг хвороби</a:t>
            </a:r>
          </a:p>
        </p:txBody>
      </p:sp>
      <p:sp>
        <p:nvSpPr>
          <p:cNvPr id="14339" name="Rectangle 3"/>
          <p:cNvSpPr>
            <a:spLocks noGrp="1" noChangeArrowheads="1"/>
          </p:cNvSpPr>
          <p:nvPr>
            <p:ph type="body" idx="1"/>
          </p:nvPr>
        </p:nvSpPr>
        <p:spPr>
          <a:xfrm>
            <a:off x="0" y="1600200"/>
            <a:ext cx="9144000" cy="4876800"/>
          </a:xfrm>
        </p:spPr>
        <p:txBody>
          <a:bodyPr/>
          <a:lstStyle/>
          <a:p>
            <a:pPr>
              <a:lnSpc>
                <a:spcPct val="90000"/>
              </a:lnSpc>
              <a:buFontTx/>
              <a:buNone/>
            </a:pPr>
            <a:r>
              <a:rPr lang="ru-RU" sz="2400" b="1"/>
              <a:t>		Інкубаційний період</a:t>
            </a:r>
            <a:r>
              <a:rPr lang="ru-RU" sz="2400"/>
              <a:t> триває </a:t>
            </a:r>
            <a:r>
              <a:rPr lang="ru-RU" sz="2400" b="1"/>
              <a:t>4 - 10</a:t>
            </a:r>
            <a:r>
              <a:rPr lang="ru-RU" sz="2400"/>
              <a:t> діб. </a:t>
            </a:r>
          </a:p>
          <a:p>
            <a:pPr>
              <a:lnSpc>
                <a:spcPct val="90000"/>
              </a:lnSpc>
              <a:buFontTx/>
              <a:buNone/>
            </a:pPr>
            <a:r>
              <a:rPr lang="ru-RU" sz="2400"/>
              <a:t>		</a:t>
            </a:r>
            <a:r>
              <a:rPr lang="ru-RU" sz="2400" b="1"/>
              <a:t>Перебіг хвороби</a:t>
            </a:r>
            <a:r>
              <a:rPr lang="ru-RU" sz="2400"/>
              <a:t> надгострий (блискавичний), гострий та підгострий. </a:t>
            </a:r>
          </a:p>
          <a:p>
            <a:pPr>
              <a:lnSpc>
                <a:spcPct val="90000"/>
              </a:lnSpc>
              <a:buFontTx/>
              <a:buNone/>
            </a:pPr>
            <a:r>
              <a:rPr lang="ru-RU" sz="2400"/>
              <a:t>		Розрізняють </a:t>
            </a:r>
            <a:r>
              <a:rPr lang="ru-RU" sz="2400" b="1"/>
              <a:t>дві форми хвороби</a:t>
            </a:r>
            <a:r>
              <a:rPr lang="ru-RU" sz="2400"/>
              <a:t> - кишкову (хворіють собаки до 3 років) і серцеву (уражаються цуценята віком від 2 до 15 діб). Іноді буває змішана форма хвороби. При надгострому перебігу кишкової форми у цуценят 6 - 10-тижневого віку спостерігаються різке пригнічення, повна відмова від корму, сухість носового дзеркальця, раптова загибель через кілька годин від початку хвороби без прояву ентериту. Гострий перебіг кишкової форми триває 5 — 6 діб. Спочатку відмічається анорексія, потім починається блювання, а через 6 — 24 год. — діарея. </a:t>
            </a:r>
          </a:p>
        </p:txBody>
      </p:sp>
    </p:spTree>
  </p:cSld>
  <p:clrMapOvr>
    <a:masterClrMapping/>
  </p:clrMapOvr>
  <p:transition>
    <p:spli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p:cNvSpPr>
            <a:spLocks noGrp="1"/>
          </p:cNvSpPr>
          <p:nvPr>
            <p:ph type="sldNum" sz="quarter" idx="12"/>
          </p:nvPr>
        </p:nvSpPr>
        <p:spPr/>
        <p:txBody>
          <a:bodyPr/>
          <a:lstStyle/>
          <a:p>
            <a:fld id="{99EE1698-1ADE-4E4A-8E8C-157B07ED9F93}" type="slidenum">
              <a:rPr lang="ru-RU"/>
              <a:pPr/>
              <a:t>14</a:t>
            </a:fld>
            <a:endParaRPr lang="ru-RU"/>
          </a:p>
        </p:txBody>
      </p:sp>
      <p:sp>
        <p:nvSpPr>
          <p:cNvPr id="15363" name="Rectangle 3"/>
          <p:cNvSpPr>
            <a:spLocks noGrp="1" noChangeArrowheads="1"/>
          </p:cNvSpPr>
          <p:nvPr>
            <p:ph type="body" idx="1"/>
          </p:nvPr>
        </p:nvSpPr>
        <p:spPr>
          <a:xfrm>
            <a:off x="228600" y="685800"/>
            <a:ext cx="8686800" cy="4983163"/>
          </a:xfrm>
        </p:spPr>
        <p:txBody>
          <a:bodyPr/>
          <a:lstStyle/>
          <a:p>
            <a:pPr>
              <a:lnSpc>
                <a:spcPct val="90000"/>
              </a:lnSpc>
              <a:buFontTx/>
              <a:buNone/>
            </a:pPr>
            <a:r>
              <a:rPr lang="ru-RU" sz="2400"/>
              <a:t>		Фекалії рідкі, жовто-сірого, а згодом зеленого кольору, містять багато слизу та прожилки крові. </a:t>
            </a:r>
          </a:p>
          <a:p>
            <a:pPr>
              <a:lnSpc>
                <a:spcPct val="90000"/>
              </a:lnSpc>
              <a:buFontTx/>
              <a:buNone/>
            </a:pPr>
            <a:r>
              <a:rPr lang="ru-RU" sz="2400"/>
              <a:t>		Температура тіла підвищується до 39,5 — 41,0°С або залишається в нормі.</a:t>
            </a:r>
          </a:p>
          <a:p>
            <a:pPr>
              <a:lnSpc>
                <a:spcPct val="90000"/>
              </a:lnSpc>
              <a:buFontTx/>
              <a:buNone/>
            </a:pPr>
            <a:r>
              <a:rPr lang="ru-RU" sz="2400"/>
              <a:t>		Блювання і пронос призводять до швидкого зневоднення організму і загибелі впродовж перших 24 — 96 год. хвороби. Летальність у цуценят становить 50 </a:t>
            </a:r>
            <a:r>
              <a:rPr lang="ru-RU" sz="2400" i="1"/>
              <a:t>%, у </a:t>
            </a:r>
            <a:r>
              <a:rPr lang="ru-RU" sz="2400"/>
              <a:t>дорослих — 5 — 10 %. Серцева форма буває рідко, переважно у цуценят віком від 1 до 2 (іноді до 7) міс. Спостерігається серцева недостатність, прискорений ниткоподібний пульс, набряк легень. Загибель цуценят часто настає раптово внаслідок гострої серцевої недостатності. </a:t>
            </a:r>
          </a:p>
          <a:p>
            <a:pPr>
              <a:lnSpc>
                <a:spcPct val="90000"/>
              </a:lnSpc>
              <a:buFontTx/>
              <a:buNone/>
            </a:pPr>
            <a:r>
              <a:rPr lang="ru-RU" sz="2400"/>
              <a:t>		Летальність при цій формі досягає 96 %. </a:t>
            </a:r>
          </a:p>
          <a:p>
            <a:pPr>
              <a:lnSpc>
                <a:spcPct val="90000"/>
              </a:lnSpc>
            </a:pPr>
            <a:endParaRPr lang="ru-RU" sz="2400"/>
          </a:p>
        </p:txBody>
      </p:sp>
    </p:spTree>
  </p:cSld>
  <p:clrMapOvr>
    <a:masterClrMapping/>
  </p:clrMapOvr>
  <p:transition>
    <p:spli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B34F81CD-FD7E-4A9B-A284-1D817BC976C9}" type="slidenum">
              <a:rPr lang="ru-RU"/>
              <a:pPr/>
              <a:t>15</a:t>
            </a:fld>
            <a:endParaRPr lang="ru-RU"/>
          </a:p>
        </p:txBody>
      </p:sp>
      <p:sp>
        <p:nvSpPr>
          <p:cNvPr id="16386" name="Rectangle 2"/>
          <p:cNvSpPr>
            <a:spLocks noGrp="1" noChangeArrowheads="1"/>
          </p:cNvSpPr>
          <p:nvPr>
            <p:ph type="title"/>
          </p:nvPr>
        </p:nvSpPr>
        <p:spPr/>
        <p:txBody>
          <a:bodyPr/>
          <a:lstStyle/>
          <a:p>
            <a:r>
              <a:rPr lang="ru-RU" b="1"/>
              <a:t>Патологоанатомічні зміни</a:t>
            </a:r>
          </a:p>
        </p:txBody>
      </p:sp>
      <p:sp>
        <p:nvSpPr>
          <p:cNvPr id="16387" name="Rectangle 3"/>
          <p:cNvSpPr>
            <a:spLocks noGrp="1" noChangeArrowheads="1"/>
          </p:cNvSpPr>
          <p:nvPr>
            <p:ph type="body" idx="1"/>
          </p:nvPr>
        </p:nvSpPr>
        <p:spPr/>
        <p:txBody>
          <a:bodyPr/>
          <a:lstStyle/>
          <a:p>
            <a:pPr>
              <a:lnSpc>
                <a:spcPct val="90000"/>
              </a:lnSpc>
              <a:buFontTx/>
              <a:buNone/>
            </a:pPr>
            <a:r>
              <a:rPr lang="ru-RU" sz="2400"/>
              <a:t>		При кишковій формі відмічається ураження тонких кишок. Слизова оболонка набрякла, геморагічно запалена, мезентеріальні лімфовузли також набряклі, збільшені в розмірі. Селезінка збільшена, на її поверхні спостерігаються світлі плями. При кишковій формі під час гістологічного дослідження в кишках спостерігають некротичні зміни епітелію крипт, лімфоїдної тканини, пейєрових бляшок, а також лімфатичних вузлів і тимуса. Іноді вдається виявити внутрішньоядерні включення. При серцевій формі виявляються розширення клапанів, блідість і в'ялість міокарда, набряк легень, ознаки гострого гепатиту й осциту, крововиливи. </a:t>
            </a:r>
          </a:p>
        </p:txBody>
      </p:sp>
    </p:spTree>
  </p:cSld>
  <p:clrMapOvr>
    <a:masterClrMapping/>
  </p:clrMapOvr>
  <p:transition>
    <p:spli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DD4500CA-3DCB-4D94-82BA-037F89156DBF}" type="slidenum">
              <a:rPr lang="ru-RU"/>
              <a:pPr/>
              <a:t>16</a:t>
            </a:fld>
            <a:endParaRPr lang="ru-RU"/>
          </a:p>
        </p:txBody>
      </p:sp>
      <p:sp>
        <p:nvSpPr>
          <p:cNvPr id="30722" name="Rectangle 2"/>
          <p:cNvSpPr>
            <a:spLocks noGrp="1" noChangeArrowheads="1"/>
          </p:cNvSpPr>
          <p:nvPr>
            <p:ph type="title"/>
          </p:nvPr>
        </p:nvSpPr>
        <p:spPr/>
        <p:txBody>
          <a:bodyPr/>
          <a:lstStyle/>
          <a:p>
            <a:r>
              <a:rPr lang="ru-RU" sz="3200" b="1"/>
              <a:t>hemorrhagic enteritis</a:t>
            </a:r>
          </a:p>
        </p:txBody>
      </p:sp>
      <p:pic>
        <p:nvPicPr>
          <p:cNvPr id="30724" name="Picture 4" descr="parvoent"/>
          <p:cNvPicPr>
            <a:picLocks noChangeAspect="1" noChangeArrowheads="1"/>
          </p:cNvPicPr>
          <p:nvPr/>
        </p:nvPicPr>
        <p:blipFill>
          <a:blip r:embed="rId2" cstate="print"/>
          <a:srcRect t="7422" b="3525"/>
          <a:stretch>
            <a:fillRect/>
          </a:stretch>
        </p:blipFill>
        <p:spPr bwMode="auto">
          <a:xfrm>
            <a:off x="838200" y="1752600"/>
            <a:ext cx="7467600" cy="4572000"/>
          </a:xfrm>
          <a:prstGeom prst="rect">
            <a:avLst/>
          </a:prstGeom>
          <a:noFill/>
          <a:ln w="12700">
            <a:solidFill>
              <a:srgbClr val="000000"/>
            </a:solidFill>
            <a:miter lim="800000"/>
            <a:headEnd/>
            <a:tailEnd/>
          </a:ln>
        </p:spPr>
      </p:pic>
      <p:sp>
        <p:nvSpPr>
          <p:cNvPr id="30725" name="Line 5"/>
          <p:cNvSpPr>
            <a:spLocks noChangeShapeType="1"/>
          </p:cNvSpPr>
          <p:nvPr/>
        </p:nvSpPr>
        <p:spPr bwMode="auto">
          <a:xfrm flipH="1">
            <a:off x="6629400" y="4038600"/>
            <a:ext cx="1066800" cy="838200"/>
          </a:xfrm>
          <a:prstGeom prst="line">
            <a:avLst/>
          </a:prstGeom>
          <a:noFill/>
          <a:ln w="57150">
            <a:solidFill>
              <a:schemeClr val="bg1"/>
            </a:solidFill>
            <a:round/>
            <a:headEnd/>
            <a:tailEnd type="triangle" w="med" len="med"/>
          </a:ln>
          <a:effectLst/>
        </p:spPr>
        <p:txBody>
          <a:bodyPr/>
          <a:lstStyle/>
          <a:p>
            <a:endParaRPr lang="uk-UA"/>
          </a:p>
        </p:txBody>
      </p:sp>
    </p:spTree>
  </p:cSld>
  <p:clrMapOvr>
    <a:masterClrMapping/>
  </p:clrMapOvr>
  <p:transition>
    <p:split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C58B44D6-44AA-4E16-83B2-F66E89F18E7E}" type="slidenum">
              <a:rPr lang="ru-RU"/>
              <a:pPr/>
              <a:t>17</a:t>
            </a:fld>
            <a:endParaRPr lang="ru-RU"/>
          </a:p>
        </p:txBody>
      </p:sp>
      <p:sp>
        <p:nvSpPr>
          <p:cNvPr id="28674" name="Rectangle 2"/>
          <p:cNvSpPr>
            <a:spLocks noGrp="1" noChangeArrowheads="1"/>
          </p:cNvSpPr>
          <p:nvPr>
            <p:ph type="title"/>
          </p:nvPr>
        </p:nvSpPr>
        <p:spPr>
          <a:xfrm>
            <a:off x="0" y="304800"/>
            <a:ext cx="8839200" cy="1143000"/>
          </a:xfrm>
        </p:spPr>
        <p:txBody>
          <a:bodyPr/>
          <a:lstStyle/>
          <a:p>
            <a:r>
              <a:rPr lang="ru-RU" sz="4000"/>
              <a:t>Canine parvovirus: </a:t>
            </a:r>
            <a:r>
              <a:rPr lang="en-US" sz="4000"/>
              <a:t/>
            </a:r>
            <a:br>
              <a:rPr lang="en-US" sz="4000"/>
            </a:br>
            <a:r>
              <a:rPr lang="ru-RU" sz="4000"/>
              <a:t> </a:t>
            </a:r>
            <a:r>
              <a:rPr lang="en-US" sz="4000"/>
              <a:t>(</a:t>
            </a:r>
            <a:r>
              <a:rPr lang="ru-RU" sz="2800" b="1"/>
              <a:t>hemorrhagic enteritis and mucosal hyperemia</a:t>
            </a:r>
            <a:r>
              <a:rPr lang="en-US" sz="2800" b="1"/>
              <a:t>)</a:t>
            </a:r>
            <a:endParaRPr lang="ru-RU" sz="2800" b="1"/>
          </a:p>
        </p:txBody>
      </p:sp>
      <p:pic>
        <p:nvPicPr>
          <p:cNvPr id="28678" name="Picture 6" descr="gross_parvo_gut"/>
          <p:cNvPicPr>
            <a:picLocks noChangeAspect="1" noChangeArrowheads="1"/>
          </p:cNvPicPr>
          <p:nvPr/>
        </p:nvPicPr>
        <p:blipFill>
          <a:blip r:embed="rId2" cstate="print"/>
          <a:srcRect/>
          <a:stretch>
            <a:fillRect/>
          </a:stretch>
        </p:blipFill>
        <p:spPr bwMode="auto">
          <a:xfrm>
            <a:off x="1447800" y="1905000"/>
            <a:ext cx="6096000" cy="4446588"/>
          </a:xfrm>
          <a:prstGeom prst="rect">
            <a:avLst/>
          </a:prstGeom>
          <a:noFill/>
        </p:spPr>
      </p:pic>
    </p:spTree>
  </p:cSld>
  <p:clrMapOvr>
    <a:masterClrMapping/>
  </p:clrMapOvr>
  <p:transition>
    <p:spli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5EC1F0F8-E130-4EFF-8BD3-8A7826010568}" type="slidenum">
              <a:rPr lang="ru-RU"/>
              <a:pPr/>
              <a:t>18</a:t>
            </a:fld>
            <a:endParaRPr lang="ru-RU"/>
          </a:p>
        </p:txBody>
      </p:sp>
      <p:sp>
        <p:nvSpPr>
          <p:cNvPr id="29698" name="Rectangle 2"/>
          <p:cNvSpPr>
            <a:spLocks noGrp="1" noChangeArrowheads="1"/>
          </p:cNvSpPr>
          <p:nvPr>
            <p:ph type="title"/>
          </p:nvPr>
        </p:nvSpPr>
        <p:spPr>
          <a:xfrm>
            <a:off x="0" y="274638"/>
            <a:ext cx="9144000" cy="1143000"/>
          </a:xfrm>
        </p:spPr>
        <p:txBody>
          <a:bodyPr/>
          <a:lstStyle/>
          <a:p>
            <a:r>
              <a:rPr lang="ru-RU" sz="2800"/>
              <a:t>The lack of mucosal inflammation at this stage is a reflection of the leukopenia.</a:t>
            </a:r>
            <a:r>
              <a:rPr lang="ru-RU" sz="4000"/>
              <a:t> </a:t>
            </a:r>
          </a:p>
        </p:txBody>
      </p:sp>
      <p:pic>
        <p:nvPicPr>
          <p:cNvPr id="29700" name="Picture 4" descr="Parvo_histoA"/>
          <p:cNvPicPr>
            <a:picLocks noChangeAspect="1" noChangeArrowheads="1"/>
          </p:cNvPicPr>
          <p:nvPr/>
        </p:nvPicPr>
        <p:blipFill>
          <a:blip r:embed="rId2" cstate="print"/>
          <a:srcRect/>
          <a:stretch>
            <a:fillRect/>
          </a:stretch>
        </p:blipFill>
        <p:spPr bwMode="auto">
          <a:xfrm>
            <a:off x="2819400" y="1600200"/>
            <a:ext cx="3251200" cy="4876800"/>
          </a:xfrm>
          <a:prstGeom prst="rect">
            <a:avLst/>
          </a:prstGeom>
          <a:noFill/>
          <a:ln w="12700">
            <a:solidFill>
              <a:srgbClr val="000000"/>
            </a:solidFill>
            <a:miter lim="800000"/>
            <a:headEnd/>
            <a:tailEnd/>
          </a:ln>
        </p:spPr>
      </p:pic>
    </p:spTree>
  </p:cSld>
  <p:clrMapOvr>
    <a:masterClrMapping/>
  </p:clrMapOvr>
  <p:transition>
    <p:spli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715C4EC2-B1D3-4013-AF39-BA28A55A5878}" type="slidenum">
              <a:rPr lang="ru-RU"/>
              <a:pPr/>
              <a:t>19</a:t>
            </a:fld>
            <a:endParaRPr lang="ru-RU"/>
          </a:p>
        </p:txBody>
      </p:sp>
      <p:sp>
        <p:nvSpPr>
          <p:cNvPr id="17410" name="Rectangle 2"/>
          <p:cNvSpPr>
            <a:spLocks noGrp="1" noChangeArrowheads="1"/>
          </p:cNvSpPr>
          <p:nvPr>
            <p:ph type="title"/>
          </p:nvPr>
        </p:nvSpPr>
        <p:spPr/>
        <p:txBody>
          <a:bodyPr/>
          <a:lstStyle/>
          <a:p>
            <a:r>
              <a:rPr lang="ru-RU" b="1"/>
              <a:t>Діагноз</a:t>
            </a:r>
          </a:p>
        </p:txBody>
      </p:sp>
      <p:sp>
        <p:nvSpPr>
          <p:cNvPr id="17411" name="Rectangle 3"/>
          <p:cNvSpPr>
            <a:spLocks noGrp="1" noChangeArrowheads="1"/>
          </p:cNvSpPr>
          <p:nvPr>
            <p:ph type="body" idx="1"/>
          </p:nvPr>
        </p:nvSpPr>
        <p:spPr/>
        <p:txBody>
          <a:bodyPr/>
          <a:lstStyle/>
          <a:p>
            <a:pPr>
              <a:buFontTx/>
              <a:buNone/>
            </a:pPr>
            <a:r>
              <a:rPr lang="ru-RU"/>
              <a:t>		установлюють на підставі клінічних ознак хвороби, патологоанатомічних (гістологічних) змін та результатів лабораторних досліджень. </a:t>
            </a:r>
          </a:p>
        </p:txBody>
      </p:sp>
    </p:spTree>
  </p:cSld>
  <p:clrMapOvr>
    <a:masterClrMapping/>
  </p:clrMapOvr>
  <p:transition>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469C5A30-008A-4A69-9DA8-4D39462EE8D4}" type="slidenum">
              <a:rPr lang="ru-RU"/>
              <a:pPr/>
              <a:t>2</a:t>
            </a:fld>
            <a:endParaRPr lang="ru-RU"/>
          </a:p>
        </p:txBody>
      </p:sp>
      <p:sp>
        <p:nvSpPr>
          <p:cNvPr id="8194" name="Rectangle 2"/>
          <p:cNvSpPr>
            <a:spLocks noGrp="1" noChangeArrowheads="1"/>
          </p:cNvSpPr>
          <p:nvPr>
            <p:ph type="title"/>
          </p:nvPr>
        </p:nvSpPr>
        <p:spPr>
          <a:xfrm>
            <a:off x="457200" y="274638"/>
            <a:ext cx="8229600" cy="792162"/>
          </a:xfrm>
        </p:spPr>
        <p:txBody>
          <a:bodyPr/>
          <a:lstStyle/>
          <a:p>
            <a:r>
              <a:rPr lang="ru-RU" sz="4000" b="1"/>
              <a:t>Парвовірусний ентерит собак</a:t>
            </a:r>
            <a:r>
              <a:rPr lang="ru-RU" sz="4000"/>
              <a:t> </a:t>
            </a:r>
            <a:br>
              <a:rPr lang="ru-RU" sz="4000"/>
            </a:br>
            <a:endParaRPr lang="ru-RU" sz="4000"/>
          </a:p>
        </p:txBody>
      </p:sp>
      <p:sp>
        <p:nvSpPr>
          <p:cNvPr id="8195" name="Rectangle 3"/>
          <p:cNvSpPr>
            <a:spLocks noGrp="1" noChangeArrowheads="1"/>
          </p:cNvSpPr>
          <p:nvPr>
            <p:ph type="body" idx="1"/>
          </p:nvPr>
        </p:nvSpPr>
        <p:spPr>
          <a:xfrm>
            <a:off x="457200" y="1295400"/>
            <a:ext cx="8229600" cy="4525963"/>
          </a:xfrm>
        </p:spPr>
        <p:txBody>
          <a:bodyPr/>
          <a:lstStyle/>
          <a:p>
            <a:pPr>
              <a:buFontTx/>
              <a:buNone/>
            </a:pPr>
            <a:r>
              <a:rPr lang="ru-RU"/>
              <a:t>(</a:t>
            </a:r>
            <a:r>
              <a:rPr lang="ru-RU" i="1"/>
              <a:t>Parvovirus enteritis canum, парвовірусна інфекція собак, геморагічний ентерит собак</a:t>
            </a:r>
            <a:r>
              <a:rPr lang="ru-RU"/>
              <a:t>) </a:t>
            </a:r>
          </a:p>
          <a:p>
            <a:pPr>
              <a:buFontTx/>
              <a:buNone/>
            </a:pPr>
            <a:r>
              <a:rPr lang="ru-RU"/>
              <a:t>		- гостра висококонтагіозна хвороба, що характеризується геморагічним запаленням кишок, міокардитом та лейкопенією. </a:t>
            </a:r>
            <a:endParaRPr lang="ru-RU" b="1"/>
          </a:p>
        </p:txBody>
      </p:sp>
    </p:spTree>
  </p:cSld>
  <p:clrMapOvr>
    <a:masterClrMapping/>
  </p:clrMapOvr>
  <p:transition>
    <p:split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a:spLocks noGrp="1"/>
          </p:cNvSpPr>
          <p:nvPr>
            <p:ph type="sldNum" sz="quarter" idx="12"/>
          </p:nvPr>
        </p:nvSpPr>
        <p:spPr/>
        <p:txBody>
          <a:bodyPr/>
          <a:lstStyle/>
          <a:p>
            <a:fld id="{2A3A9910-7F1D-4DFC-80D1-575A2FE9E310}" type="slidenum">
              <a:rPr lang="ru-RU"/>
              <a:pPr/>
              <a:t>20</a:t>
            </a:fld>
            <a:endParaRPr lang="ru-RU"/>
          </a:p>
        </p:txBody>
      </p:sp>
      <p:sp>
        <p:nvSpPr>
          <p:cNvPr id="18434" name="Rectangle 2"/>
          <p:cNvSpPr>
            <a:spLocks noGrp="1" noChangeArrowheads="1"/>
          </p:cNvSpPr>
          <p:nvPr>
            <p:ph type="title"/>
          </p:nvPr>
        </p:nvSpPr>
        <p:spPr/>
        <p:txBody>
          <a:bodyPr/>
          <a:lstStyle/>
          <a:p>
            <a:r>
              <a:rPr lang="ru-RU" b="1"/>
              <a:t>Лабораторна діагностика</a:t>
            </a:r>
          </a:p>
        </p:txBody>
      </p:sp>
      <p:sp>
        <p:nvSpPr>
          <p:cNvPr id="18435" name="Rectangle 3"/>
          <p:cNvSpPr>
            <a:spLocks noGrp="1" noChangeArrowheads="1"/>
          </p:cNvSpPr>
          <p:nvPr>
            <p:ph type="body" idx="1"/>
          </p:nvPr>
        </p:nvSpPr>
        <p:spPr>
          <a:xfrm>
            <a:off x="0" y="1752600"/>
            <a:ext cx="6172200" cy="4525963"/>
          </a:xfrm>
        </p:spPr>
        <p:txBody>
          <a:bodyPr/>
          <a:lstStyle/>
          <a:p>
            <a:pPr>
              <a:buFontTx/>
              <a:buNone/>
            </a:pPr>
            <a:r>
              <a:rPr lang="ru-RU"/>
              <a:t>		</a:t>
            </a:r>
            <a:r>
              <a:rPr lang="ru-RU" sz="2400"/>
              <a:t>Включає виявлення в патологічному матеріалі віріонів методами електронної та імуноелектронної мікроскопії; індикацію та ідентифікацію вірусного антигену за РІФ, РГА, РЗГА (з еритроцитами свині), РНГА (з еритроцитарним діагностикумом), ELISA-методом. </a:t>
            </a:r>
          </a:p>
        </p:txBody>
      </p:sp>
      <p:pic>
        <p:nvPicPr>
          <p:cNvPr id="18436" name="Picture 4" descr="parvov23"/>
          <p:cNvPicPr>
            <a:picLocks noChangeAspect="1" noChangeArrowheads="1"/>
          </p:cNvPicPr>
          <p:nvPr/>
        </p:nvPicPr>
        <p:blipFill>
          <a:blip r:embed="rId2" cstate="print"/>
          <a:srcRect/>
          <a:stretch>
            <a:fillRect/>
          </a:stretch>
        </p:blipFill>
        <p:spPr bwMode="auto">
          <a:xfrm>
            <a:off x="6324600" y="1905000"/>
            <a:ext cx="2597150" cy="2895600"/>
          </a:xfrm>
          <a:prstGeom prst="rect">
            <a:avLst/>
          </a:prstGeom>
          <a:noFill/>
        </p:spPr>
      </p:pic>
    </p:spTree>
  </p:cSld>
  <p:clrMapOvr>
    <a:masterClrMapping/>
  </p:clrMapOvr>
  <p:transition>
    <p:spli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p:cNvSpPr>
            <a:spLocks noGrp="1"/>
          </p:cNvSpPr>
          <p:nvPr>
            <p:ph type="sldNum" sz="quarter" idx="12"/>
          </p:nvPr>
        </p:nvSpPr>
        <p:spPr/>
        <p:txBody>
          <a:bodyPr/>
          <a:lstStyle/>
          <a:p>
            <a:fld id="{8F64A666-1FB5-4129-B47D-12620FC1289E}" type="slidenum">
              <a:rPr lang="ru-RU"/>
              <a:pPr/>
              <a:t>21</a:t>
            </a:fld>
            <a:endParaRPr lang="ru-RU"/>
          </a:p>
        </p:txBody>
      </p:sp>
      <p:sp>
        <p:nvSpPr>
          <p:cNvPr id="19459" name="Rectangle 3"/>
          <p:cNvSpPr>
            <a:spLocks noGrp="1" noChangeArrowheads="1"/>
          </p:cNvSpPr>
          <p:nvPr>
            <p:ph type="body" idx="1"/>
          </p:nvPr>
        </p:nvSpPr>
        <p:spPr>
          <a:xfrm>
            <a:off x="0" y="457200"/>
            <a:ext cx="9144000" cy="6019800"/>
          </a:xfrm>
        </p:spPr>
        <p:txBody>
          <a:bodyPr/>
          <a:lstStyle/>
          <a:p>
            <a:pPr>
              <a:lnSpc>
                <a:spcPct val="80000"/>
              </a:lnSpc>
              <a:buFontTx/>
              <a:buNone/>
            </a:pPr>
            <a:r>
              <a:rPr lang="ru-RU" sz="2800"/>
              <a:t>		</a:t>
            </a:r>
            <a:r>
              <a:rPr lang="ru-RU" sz="2400"/>
              <a:t>Виділення вірусу проводять у первинній культурі клітин нирок цуценят або кошенят, а також перещеплюваних лініях А-72 або CREK. Індикацію вірусу здійснюють за РІФ через 3 доби після зараження, ЦПД при цій інфекції не проявляється. У разі потреби ставлять біопробу на цуценятах 8 — 10-тижневого віку, яких заражають орально. В позитивних випадках через 5 діб у цуценят розвиваються характерні клінічні ознаки хвороби: пригнічення, анорексія, блювання, пронос з домішками крові у фекаліях, загибель на 5 — 6-ту добу. На розтині виявляють геморагічне запалення тонких кишок, при гістологічному дослідженні — некроз лімфоїдної тканини пейєрових бляшок, селезінки, тимуса, лімфовузлів, атрофію кишкових ворсинок. Специфічність уражень підтверджується шляхом виявлення вірусного антигену за РІФ. Ретроспективну діагностику здійснюють шляхом визначення в парних сироватках крові специфічних антитіл за РЗГА, РНГА, а також за РН у культурі клітин у поєднанні з РІФ. </a:t>
            </a:r>
          </a:p>
        </p:txBody>
      </p:sp>
    </p:spTree>
  </p:cSld>
  <p:clrMapOvr>
    <a:masterClrMapping/>
  </p:clrMapOvr>
  <p:transition>
    <p:spli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D84D63DB-7414-4C52-BB86-352CFE6BA922}" type="slidenum">
              <a:rPr lang="ru-RU"/>
              <a:pPr/>
              <a:t>22</a:t>
            </a:fld>
            <a:endParaRPr lang="ru-RU"/>
          </a:p>
        </p:txBody>
      </p:sp>
      <p:sp>
        <p:nvSpPr>
          <p:cNvPr id="20482" name="Rectangle 2"/>
          <p:cNvSpPr>
            <a:spLocks noGrp="1" noChangeArrowheads="1"/>
          </p:cNvSpPr>
          <p:nvPr>
            <p:ph type="title"/>
          </p:nvPr>
        </p:nvSpPr>
        <p:spPr/>
        <p:txBody>
          <a:bodyPr/>
          <a:lstStyle/>
          <a:p>
            <a:r>
              <a:rPr lang="ru-RU" sz="4000" b="1"/>
              <a:t>Диференціальна діагностика</a:t>
            </a:r>
          </a:p>
        </p:txBody>
      </p:sp>
      <p:sp>
        <p:nvSpPr>
          <p:cNvPr id="20483" name="Rectangle 3"/>
          <p:cNvSpPr>
            <a:spLocks noGrp="1" noChangeArrowheads="1"/>
          </p:cNvSpPr>
          <p:nvPr>
            <p:ph type="body" idx="1"/>
          </p:nvPr>
        </p:nvSpPr>
        <p:spPr/>
        <p:txBody>
          <a:bodyPr/>
          <a:lstStyle/>
          <a:p>
            <a:pPr>
              <a:buFontTx/>
              <a:buNone/>
            </a:pPr>
            <a:r>
              <a:rPr lang="ru-RU" b="1"/>
              <a:t>		</a:t>
            </a:r>
            <a:r>
              <a:rPr lang="ru-RU"/>
              <a:t>Передбачає необхідність виключення чуми, інфекційного гепатиту, лептоспірозу, сальмонельозу, коронавірусної інфекції, гастроентеритів аліментарного й паразитарного походження. </a:t>
            </a:r>
          </a:p>
        </p:txBody>
      </p:sp>
    </p:spTree>
  </p:cSld>
  <p:clrMapOvr>
    <a:masterClrMapping/>
  </p:clrMapOvr>
  <p:transition>
    <p:spli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61B3A93C-218B-4989-813D-3C98AC792711}" type="slidenum">
              <a:rPr lang="ru-RU"/>
              <a:pPr/>
              <a:t>23</a:t>
            </a:fld>
            <a:endParaRPr lang="ru-RU"/>
          </a:p>
        </p:txBody>
      </p:sp>
      <p:sp>
        <p:nvSpPr>
          <p:cNvPr id="21506" name="Rectangle 2"/>
          <p:cNvSpPr>
            <a:spLocks noGrp="1" noChangeArrowheads="1"/>
          </p:cNvSpPr>
          <p:nvPr>
            <p:ph type="title"/>
          </p:nvPr>
        </p:nvSpPr>
        <p:spPr>
          <a:xfrm>
            <a:off x="457200" y="0"/>
            <a:ext cx="8229600" cy="1143000"/>
          </a:xfrm>
        </p:spPr>
        <p:txBody>
          <a:bodyPr/>
          <a:lstStyle/>
          <a:p>
            <a:r>
              <a:rPr lang="ru-RU" b="1"/>
              <a:t>Лікування</a:t>
            </a:r>
          </a:p>
        </p:txBody>
      </p:sp>
      <p:sp>
        <p:nvSpPr>
          <p:cNvPr id="21507" name="Rectangle 3"/>
          <p:cNvSpPr>
            <a:spLocks noGrp="1" noChangeArrowheads="1"/>
          </p:cNvSpPr>
          <p:nvPr>
            <p:ph type="body" idx="1"/>
          </p:nvPr>
        </p:nvSpPr>
        <p:spPr>
          <a:xfrm>
            <a:off x="0" y="1447800"/>
            <a:ext cx="9144000" cy="5410200"/>
          </a:xfrm>
        </p:spPr>
        <p:txBody>
          <a:bodyPr/>
          <a:lstStyle/>
          <a:p>
            <a:pPr>
              <a:buFontTx/>
              <a:buNone/>
            </a:pPr>
            <a:r>
              <a:rPr lang="ru-RU" sz="2000"/>
              <a:t>		Має бути комплексним. Застосовують полівалентну сироватку проти чуми, парвовірусної інфекції й гепатиту м'ясоїдних, а також антибіотики широко спектра дії та сульфаніламідні препарати. Використовують також симптоматичні засоби для усунення блювання, зневоднення організму, профілактики ацидозу і бактеріальної інфекції. Хворим собакам призначають атропін, алоперидол, перорально — розчин сульфату барію, лужну мінеральну воду, зв'язуючі і обволікаючі препарати, серцеві засоби (кофеїн, глюкоза). Необхідно дотримуватися дієти. Хворих тварин забезпечують доброякісним і легкозасвоюваним кормом (міцні м'ясні відвари, заправлені яєчним жовтком, свіжий м'ясний фарш, свіже сире м'ясо або печінка, замість молока дають АБК, ПАБК, різні закваски та ін.). Знесиленим тваринам вводять підшкірно цитровану кров або нормальну кінську сироватку в дозі 3 — 5 мл на 1 кг маси. </a:t>
            </a:r>
          </a:p>
        </p:txBody>
      </p:sp>
    </p:spTree>
  </p:cSld>
  <p:clrMapOvr>
    <a:masterClrMapping/>
  </p:clrMapOvr>
  <p:transition>
    <p:spli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1749AADA-CE51-431E-9B10-6BB332C86312}" type="slidenum">
              <a:rPr lang="ru-RU"/>
              <a:pPr/>
              <a:t>24</a:t>
            </a:fld>
            <a:endParaRPr lang="ru-RU"/>
          </a:p>
        </p:txBody>
      </p:sp>
      <p:sp>
        <p:nvSpPr>
          <p:cNvPr id="22530" name="Rectangle 2"/>
          <p:cNvSpPr>
            <a:spLocks noGrp="1" noChangeArrowheads="1"/>
          </p:cNvSpPr>
          <p:nvPr>
            <p:ph type="title"/>
          </p:nvPr>
        </p:nvSpPr>
        <p:spPr/>
        <p:txBody>
          <a:bodyPr/>
          <a:lstStyle/>
          <a:p>
            <a:r>
              <a:rPr lang="ru-RU" b="1"/>
              <a:t>Імунітет</a:t>
            </a:r>
          </a:p>
        </p:txBody>
      </p:sp>
      <p:sp>
        <p:nvSpPr>
          <p:cNvPr id="22531" name="Rectangle 3"/>
          <p:cNvSpPr>
            <a:spLocks noGrp="1" noChangeArrowheads="1"/>
          </p:cNvSpPr>
          <p:nvPr>
            <p:ph type="body" idx="1"/>
          </p:nvPr>
        </p:nvSpPr>
        <p:spPr>
          <a:xfrm>
            <a:off x="228600" y="1600200"/>
            <a:ext cx="8458200" cy="4525963"/>
          </a:xfrm>
        </p:spPr>
        <p:txBody>
          <a:bodyPr/>
          <a:lstStyle/>
          <a:p>
            <a:pPr>
              <a:buFontTx/>
              <a:buNone/>
            </a:pPr>
            <a:r>
              <a:rPr lang="ru-RU" sz="2800"/>
              <a:t>		У перехворілих на парвовірусний ентерит собак формується </a:t>
            </a:r>
            <a:r>
              <a:rPr lang="ru-RU" sz="2800" b="1"/>
              <a:t>стійкий імунітет</a:t>
            </a:r>
            <a:r>
              <a:rPr lang="ru-RU" sz="2800"/>
              <a:t>, який триває не менш як </a:t>
            </a:r>
            <a:r>
              <a:rPr lang="ru-RU" sz="2800" b="1"/>
              <a:t>3 роки</a:t>
            </a:r>
            <a:r>
              <a:rPr lang="ru-RU" sz="2800"/>
              <a:t>. 	</a:t>
            </a:r>
          </a:p>
          <a:p>
            <a:pPr>
              <a:buFontTx/>
              <a:buNone/>
            </a:pPr>
            <a:r>
              <a:rPr lang="ru-RU" sz="2800"/>
              <a:t>		Для специфічної профілактики запропоновано ефективні </a:t>
            </a:r>
            <a:r>
              <a:rPr lang="ru-RU" sz="2800" b="1"/>
              <a:t>інактивовані й живі культуральні вакцини проти панлейкопенії котів і парвовірусного ентериту собак</a:t>
            </a:r>
            <a:r>
              <a:rPr lang="ru-RU" sz="2800"/>
              <a:t>, які створюють несприйнятливість відповідно на </a:t>
            </a:r>
            <a:r>
              <a:rPr lang="ru-RU" sz="2800" b="1"/>
              <a:t>6 і 12 міс. </a:t>
            </a:r>
          </a:p>
        </p:txBody>
      </p:sp>
    </p:spTree>
  </p:cSld>
  <p:clrMapOvr>
    <a:masterClrMapping/>
  </p:clrMapOvr>
  <p:transition>
    <p:spli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AB2B0EA2-F6C2-44B5-A5DE-D8AF11E06245}" type="slidenum">
              <a:rPr lang="ru-RU"/>
              <a:pPr/>
              <a:t>25</a:t>
            </a:fld>
            <a:endParaRPr lang="ru-RU"/>
          </a:p>
        </p:txBody>
      </p:sp>
      <p:sp>
        <p:nvSpPr>
          <p:cNvPr id="23554" name="Rectangle 2"/>
          <p:cNvSpPr>
            <a:spLocks noGrp="1" noChangeArrowheads="1"/>
          </p:cNvSpPr>
          <p:nvPr>
            <p:ph type="title"/>
          </p:nvPr>
        </p:nvSpPr>
        <p:spPr>
          <a:xfrm>
            <a:off x="457200" y="0"/>
            <a:ext cx="8229600" cy="1143000"/>
          </a:xfrm>
        </p:spPr>
        <p:txBody>
          <a:bodyPr/>
          <a:lstStyle/>
          <a:p>
            <a:r>
              <a:rPr lang="ru-RU" sz="4000" b="1"/>
              <a:t>Профілактика та заходи боротьби</a:t>
            </a:r>
          </a:p>
        </p:txBody>
      </p:sp>
      <p:sp>
        <p:nvSpPr>
          <p:cNvPr id="23555" name="Rectangle 3"/>
          <p:cNvSpPr>
            <a:spLocks noGrp="1" noChangeArrowheads="1"/>
          </p:cNvSpPr>
          <p:nvPr>
            <p:ph type="body" idx="1"/>
          </p:nvPr>
        </p:nvSpPr>
        <p:spPr>
          <a:xfrm>
            <a:off x="0" y="1295400"/>
            <a:ext cx="9144000" cy="5257800"/>
          </a:xfrm>
        </p:spPr>
        <p:txBody>
          <a:bodyPr/>
          <a:lstStyle/>
          <a:p>
            <a:pPr>
              <a:lnSpc>
                <a:spcPct val="90000"/>
              </a:lnSpc>
              <a:buFontTx/>
              <a:buNone/>
            </a:pPr>
            <a:r>
              <a:rPr lang="en-US" sz="1400"/>
              <a:t>		</a:t>
            </a:r>
            <a:r>
              <a:rPr lang="ru-RU" sz="2400"/>
              <a:t>Передбачають </a:t>
            </a:r>
            <a:r>
              <a:rPr lang="ru-RU" sz="2400" b="1"/>
              <a:t>загальну та специфічну профілактику</a:t>
            </a:r>
            <a:r>
              <a:rPr lang="ru-RU" sz="2400"/>
              <a:t> парвовірусного ентериту собак у спеціалізованих розплідниках та звірівницьких господарствах. Щоб запобігти занесенню збудника хвороби, комплектування розплідників проводиться тільки з благополучних господарств здоровими собаками. Новоприбулих тварин обов'язково витримують у профілактичному карантині впродовж 30 діб, а службових собак — 3 тижні. Увесь цей час тварини перебувають під постійним ветеринарним наглядом, їх піддають передбаченим діагностичним дослідженням та щепленням. У разі появи парвовірусного ентериту ферму карантинують. Хворих і підозрюваних щодо захворювання на парвовірусний ентерит собак негайно ізолюють і лікують.</a:t>
            </a:r>
          </a:p>
        </p:txBody>
      </p:sp>
    </p:spTree>
  </p:cSld>
  <p:clrMapOvr>
    <a:masterClrMapping/>
  </p:clrMapOvr>
  <p:transition>
    <p:split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p:cNvSpPr>
            <a:spLocks noGrp="1"/>
          </p:cNvSpPr>
          <p:nvPr>
            <p:ph type="sldNum" sz="quarter" idx="12"/>
          </p:nvPr>
        </p:nvSpPr>
        <p:spPr/>
        <p:txBody>
          <a:bodyPr/>
          <a:lstStyle/>
          <a:p>
            <a:fld id="{2FDE848B-F461-4F75-B4EE-259D642E435A}" type="slidenum">
              <a:rPr lang="ru-RU"/>
              <a:pPr/>
              <a:t>26</a:t>
            </a:fld>
            <a:endParaRPr lang="ru-RU"/>
          </a:p>
        </p:txBody>
      </p:sp>
      <p:sp>
        <p:nvSpPr>
          <p:cNvPr id="24579" name="Rectangle 3"/>
          <p:cNvSpPr>
            <a:spLocks noGrp="1" noChangeArrowheads="1"/>
          </p:cNvSpPr>
          <p:nvPr>
            <p:ph type="body" idx="1"/>
          </p:nvPr>
        </p:nvSpPr>
        <p:spPr>
          <a:xfrm>
            <a:off x="533400" y="457200"/>
            <a:ext cx="8229600" cy="5440363"/>
          </a:xfrm>
        </p:spPr>
        <p:txBody>
          <a:bodyPr/>
          <a:lstStyle/>
          <a:p>
            <a:pPr>
              <a:lnSpc>
                <a:spcPct val="90000"/>
              </a:lnSpc>
              <a:buFontTx/>
              <a:buNone/>
            </a:pPr>
            <a:r>
              <a:rPr lang="en-US" sz="2400"/>
              <a:t>		</a:t>
            </a:r>
            <a:r>
              <a:rPr lang="ru-RU" sz="2400"/>
              <a:t>Решту тварин вакцинують. Собак у віці від 2 міс до 1 року щеплюють дворазово з інтервалом 2 — 3 тижні, у віці понад 1 рік — одноразово. </a:t>
            </a:r>
            <a:endParaRPr lang="en-US" sz="2400"/>
          </a:p>
          <a:p>
            <a:pPr>
              <a:lnSpc>
                <a:spcPct val="90000"/>
              </a:lnSpc>
              <a:buFontTx/>
              <a:buNone/>
            </a:pPr>
            <a:r>
              <a:rPr lang="en-US" sz="2400"/>
              <a:t>		</a:t>
            </a:r>
            <a:r>
              <a:rPr lang="uk-UA" sz="2400"/>
              <a:t>Пі</a:t>
            </a:r>
            <a:r>
              <a:rPr lang="ru-RU" sz="2400"/>
              <a:t>сля кожного випадку видалення хворої собаки проводять дезінфекцію будиночків та кліток для тварин, а також ґрунту під клітками, переносних ящиків, інвентарю тощо. В ізоляторах дезінфекцію проводять щодня. Карантин з неблагополучної ферми знімають через 30 діб після останнього випадку видужання або загибелі тварини і проведення остаточної дезінфекції. Вивезення собак з ферми дозволяється не раніше ніж через 45 діб після зняття карантину. Для дезінфекції використовують 0,2 — 0,3%-ві розчини формальдегіду або кальциновану соду в розведенні 1: 20.</a:t>
            </a:r>
          </a:p>
          <a:p>
            <a:pPr>
              <a:lnSpc>
                <a:spcPct val="90000"/>
              </a:lnSpc>
            </a:pPr>
            <a:endParaRPr lang="ru-RU" sz="2400"/>
          </a:p>
        </p:txBody>
      </p:sp>
    </p:spTree>
  </p:cSld>
  <p:clrMapOvr>
    <a:masterClrMapping/>
  </p:clrMapOvr>
  <p:transition>
    <p:spli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0827E95C-40E7-4286-AC27-2BF46E9A822E}" type="slidenum">
              <a:rPr lang="ru-RU"/>
              <a:pPr/>
              <a:t>27</a:t>
            </a:fld>
            <a:endParaRPr lang="ru-RU"/>
          </a:p>
        </p:txBody>
      </p:sp>
      <p:sp>
        <p:nvSpPr>
          <p:cNvPr id="37892" name="Text Box 4"/>
          <p:cNvSpPr txBox="1">
            <a:spLocks noChangeArrowheads="1"/>
          </p:cNvSpPr>
          <p:nvPr/>
        </p:nvSpPr>
        <p:spPr bwMode="auto">
          <a:xfrm>
            <a:off x="1981200" y="2438400"/>
            <a:ext cx="4876800" cy="366713"/>
          </a:xfrm>
          <a:prstGeom prst="rect">
            <a:avLst/>
          </a:prstGeom>
          <a:noFill/>
          <a:ln w="9525">
            <a:noFill/>
            <a:miter lim="800000"/>
            <a:headEnd/>
            <a:tailEnd/>
          </a:ln>
          <a:effectLst/>
        </p:spPr>
        <p:txBody>
          <a:bodyPr>
            <a:spAutoFit/>
          </a:bodyPr>
          <a:lstStyle/>
          <a:p>
            <a:pPr>
              <a:spcBef>
                <a:spcPct val="50000"/>
              </a:spcBef>
            </a:pPr>
            <a:r>
              <a:rPr lang="uk-UA"/>
              <a:t>Дякую за увагу !</a:t>
            </a:r>
            <a:endParaRPr lang="ru-RU"/>
          </a:p>
        </p:txBody>
      </p:sp>
      <p:pic>
        <p:nvPicPr>
          <p:cNvPr id="37893" name="Picture 5" descr="897"/>
          <p:cNvPicPr>
            <a:picLocks noChangeAspect="1" noChangeArrowheads="1" noCrop="1"/>
          </p:cNvPicPr>
          <p:nvPr/>
        </p:nvPicPr>
        <p:blipFill>
          <a:blip r:embed="rId2" cstate="print"/>
          <a:srcRect/>
          <a:stretch>
            <a:fillRect/>
          </a:stretch>
        </p:blipFill>
        <p:spPr bwMode="auto">
          <a:xfrm>
            <a:off x="609600" y="2819400"/>
            <a:ext cx="2514600" cy="1885950"/>
          </a:xfrm>
          <a:prstGeom prst="rect">
            <a:avLst/>
          </a:prstGeom>
          <a:noFill/>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7893"/>
                                        </p:tgtEl>
                                        <p:attrNameLst>
                                          <p:attrName>style.visibility</p:attrName>
                                        </p:attrNameLst>
                                      </p:cBhvr>
                                      <p:to>
                                        <p:strVal val="visible"/>
                                      </p:to>
                                    </p:set>
                                    <p:animEffect transition="in" filter="dissolve">
                                      <p:cBhvr>
                                        <p:cTn id="7" dur="2000"/>
                                        <p:tgtEl>
                                          <p:spTgt spid="378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9DADCF7B-2BA0-458F-9957-5D9B71258115}" type="slidenum">
              <a:rPr lang="ru-RU"/>
              <a:pPr/>
              <a:t>3</a:t>
            </a:fld>
            <a:endParaRPr lang="ru-RU"/>
          </a:p>
        </p:txBody>
      </p:sp>
      <p:sp>
        <p:nvSpPr>
          <p:cNvPr id="9218" name="Rectangle 2"/>
          <p:cNvSpPr>
            <a:spLocks noGrp="1" noChangeArrowheads="1"/>
          </p:cNvSpPr>
          <p:nvPr>
            <p:ph type="title"/>
          </p:nvPr>
        </p:nvSpPr>
        <p:spPr>
          <a:xfrm>
            <a:off x="457200" y="0"/>
            <a:ext cx="8229600" cy="1143000"/>
          </a:xfrm>
        </p:spPr>
        <p:txBody>
          <a:bodyPr/>
          <a:lstStyle/>
          <a:p>
            <a:r>
              <a:rPr lang="ru-RU" b="1"/>
              <a:t>Історична довідка</a:t>
            </a:r>
          </a:p>
        </p:txBody>
      </p:sp>
      <p:sp>
        <p:nvSpPr>
          <p:cNvPr id="9219" name="Rectangle 3"/>
          <p:cNvSpPr>
            <a:spLocks noGrp="1" noChangeArrowheads="1"/>
          </p:cNvSpPr>
          <p:nvPr>
            <p:ph type="body" idx="1"/>
          </p:nvPr>
        </p:nvSpPr>
        <p:spPr/>
        <p:txBody>
          <a:bodyPr/>
          <a:lstStyle/>
          <a:p>
            <a:pPr>
              <a:buFontTx/>
              <a:buNone/>
            </a:pPr>
            <a:r>
              <a:rPr lang="ru-RU"/>
              <a:t>		Парвовірусна інфекція собак вперше була зареєстрована в 1976 р. у Бельгії, виявлена Аппелем у 1978 р. в США. 	Нині є однією з найпоширеніших інфекційних хвороб собак, при якій смертність серед цуценят 6-місячного віку може досягати 50 - 80 %. </a:t>
            </a:r>
          </a:p>
          <a:p>
            <a:endParaRPr lang="ru-RU"/>
          </a:p>
        </p:txBody>
      </p:sp>
    </p:spTree>
  </p:cSld>
  <p:clrMapOvr>
    <a:masterClrMapping/>
  </p:clrMapOvr>
  <p:transition>
    <p:spli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62C568B0-C6D1-477A-BE6E-F192DB0EF785}" type="slidenum">
              <a:rPr lang="ru-RU"/>
              <a:pPr/>
              <a:t>4</a:t>
            </a:fld>
            <a:endParaRPr lang="ru-RU"/>
          </a:p>
        </p:txBody>
      </p:sp>
      <p:sp>
        <p:nvSpPr>
          <p:cNvPr id="10242" name="Rectangle 2"/>
          <p:cNvSpPr>
            <a:spLocks noGrp="1" noChangeArrowheads="1"/>
          </p:cNvSpPr>
          <p:nvPr>
            <p:ph type="title"/>
          </p:nvPr>
        </p:nvSpPr>
        <p:spPr>
          <a:xfrm>
            <a:off x="457200" y="0"/>
            <a:ext cx="8229600" cy="868363"/>
          </a:xfrm>
        </p:spPr>
        <p:txBody>
          <a:bodyPr/>
          <a:lstStyle/>
          <a:p>
            <a:r>
              <a:rPr lang="ru-RU" b="1"/>
              <a:t>Збудник хвороби</a:t>
            </a:r>
          </a:p>
        </p:txBody>
      </p:sp>
      <p:sp>
        <p:nvSpPr>
          <p:cNvPr id="10243" name="Rectangle 3"/>
          <p:cNvSpPr>
            <a:spLocks noGrp="1" noChangeArrowheads="1"/>
          </p:cNvSpPr>
          <p:nvPr>
            <p:ph type="body" idx="1"/>
          </p:nvPr>
        </p:nvSpPr>
        <p:spPr>
          <a:xfrm>
            <a:off x="152400" y="990600"/>
            <a:ext cx="8763000" cy="5562600"/>
          </a:xfrm>
        </p:spPr>
        <p:txBody>
          <a:bodyPr/>
          <a:lstStyle/>
          <a:p>
            <a:pPr>
              <a:lnSpc>
                <a:spcPct val="80000"/>
              </a:lnSpc>
              <a:buFontTx/>
              <a:buNone/>
            </a:pPr>
            <a:r>
              <a:rPr lang="ru-RU" sz="2400"/>
              <a:t>		 </a:t>
            </a:r>
            <a:r>
              <a:rPr lang="ru-RU" sz="2400" b="1"/>
              <a:t>ДНК</a:t>
            </a:r>
            <a:r>
              <a:rPr lang="ru-RU" sz="2400"/>
              <a:t>-геномний вірус з родини </a:t>
            </a:r>
            <a:r>
              <a:rPr lang="ru-RU" sz="2400" b="1"/>
              <a:t>Parvoviridae</a:t>
            </a:r>
            <a:r>
              <a:rPr lang="ru-RU" sz="2400"/>
              <a:t>, споріднений в антигенному відношенні зі збудниками панлейкопенії котів і ентериту норок. </a:t>
            </a:r>
          </a:p>
          <a:p>
            <a:pPr>
              <a:lnSpc>
                <a:spcPct val="80000"/>
              </a:lnSpc>
              <a:buFontTx/>
              <a:buNone/>
            </a:pPr>
            <a:r>
              <a:rPr lang="ru-RU" sz="2400"/>
              <a:t>		Віріони сферичної форми, діаметром 18 - 26 нм, мають ікосаедральний капсид, одноланцюгову ДНК, три структурних білки. Ліпідів, вуглеводів і ферментів у складі віріонів не виявлено. Антигенних різновидів вірусу не встановлено. </a:t>
            </a:r>
          </a:p>
          <a:p>
            <a:pPr>
              <a:lnSpc>
                <a:spcPct val="80000"/>
              </a:lnSpc>
              <a:buFontTx/>
              <a:buNone/>
            </a:pPr>
            <a:r>
              <a:rPr lang="ru-RU" sz="2400"/>
              <a:t>		Вірус склеює еритроцити свині, мавпи, собаки, кота й хом'яка. Репродукується в первинних культурах клітин нирок цуценят і кошенят, а також у перещеплюваних лініях А-72 або CREK. </a:t>
            </a:r>
          </a:p>
          <a:p>
            <a:pPr>
              <a:lnSpc>
                <a:spcPct val="80000"/>
              </a:lnSpc>
              <a:buFontTx/>
              <a:buNone/>
            </a:pPr>
            <a:r>
              <a:rPr lang="ru-RU" sz="2400"/>
              <a:t>		В організмі інфікованих тварин зумовлює утворення віруснейтралізуючих, комплементзв’язуючих та гемаглютинуючих антитіл, що використовується при серодіагностиці хвороби. </a:t>
            </a:r>
          </a:p>
        </p:txBody>
      </p:sp>
    </p:spTree>
  </p:cSld>
  <p:clrMapOvr>
    <a:masterClrMapping/>
  </p:clrMapOvr>
  <p:transition>
    <p:spli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p:txBody>
          <a:bodyPr/>
          <a:lstStyle/>
          <a:p>
            <a:fld id="{A421DEC8-C141-4BB8-85DE-CDD50E41DD6E}" type="slidenum">
              <a:rPr lang="ru-RU"/>
              <a:pPr/>
              <a:t>5</a:t>
            </a:fld>
            <a:endParaRPr lang="ru-RU"/>
          </a:p>
        </p:txBody>
      </p:sp>
      <p:pic>
        <p:nvPicPr>
          <p:cNvPr id="27652" name="Picture 4" descr="parvov20"/>
          <p:cNvPicPr>
            <a:picLocks noChangeAspect="1" noChangeArrowheads="1"/>
          </p:cNvPicPr>
          <p:nvPr/>
        </p:nvPicPr>
        <p:blipFill>
          <a:blip r:embed="rId2" cstate="print"/>
          <a:srcRect/>
          <a:stretch>
            <a:fillRect/>
          </a:stretch>
        </p:blipFill>
        <p:spPr bwMode="auto">
          <a:xfrm>
            <a:off x="1524000" y="990600"/>
            <a:ext cx="7239000" cy="5716588"/>
          </a:xfrm>
          <a:prstGeom prst="rect">
            <a:avLst/>
          </a:prstGeom>
          <a:noFill/>
          <a:ln w="12700">
            <a:solidFill>
              <a:srgbClr val="000000"/>
            </a:solidFill>
            <a:miter lim="800000"/>
            <a:headEnd/>
            <a:tailEnd/>
          </a:ln>
        </p:spPr>
      </p:pic>
      <p:sp>
        <p:nvSpPr>
          <p:cNvPr id="27653" name="Rectangle 5"/>
          <p:cNvSpPr>
            <a:spLocks noChangeArrowheads="1"/>
          </p:cNvSpPr>
          <p:nvPr/>
        </p:nvSpPr>
        <p:spPr bwMode="auto">
          <a:xfrm>
            <a:off x="838200" y="228600"/>
            <a:ext cx="7848600" cy="457200"/>
          </a:xfrm>
          <a:prstGeom prst="rect">
            <a:avLst/>
          </a:prstGeom>
          <a:noFill/>
          <a:ln w="9525">
            <a:noFill/>
            <a:miter lim="800000"/>
            <a:headEnd/>
            <a:tailEnd/>
          </a:ln>
          <a:effectLst/>
        </p:spPr>
        <p:txBody>
          <a:bodyPr anchor="ctr">
            <a:spAutoFit/>
          </a:bodyPr>
          <a:lstStyle/>
          <a:p>
            <a:r>
              <a:rPr lang="ru-RU" sz="2400" b="1">
                <a:latin typeface="Arial" charset="0"/>
              </a:rPr>
              <a:t>Canine Parvovirus type 2 (CPV-2) infection in dogs</a:t>
            </a:r>
            <a:r>
              <a:rPr lang="ru-RU">
                <a:latin typeface="Arial" charset="0"/>
              </a:rPr>
              <a:t> </a:t>
            </a:r>
          </a:p>
        </p:txBody>
      </p:sp>
      <p:pic>
        <p:nvPicPr>
          <p:cNvPr id="27656" name="Picture 8" descr="899667"/>
          <p:cNvPicPr>
            <a:picLocks noChangeAspect="1" noChangeArrowheads="1"/>
          </p:cNvPicPr>
          <p:nvPr/>
        </p:nvPicPr>
        <p:blipFill>
          <a:blip r:embed="rId3" cstate="print"/>
          <a:srcRect l="34000"/>
          <a:stretch>
            <a:fillRect/>
          </a:stretch>
        </p:blipFill>
        <p:spPr bwMode="auto">
          <a:xfrm>
            <a:off x="228600" y="3276600"/>
            <a:ext cx="2943225" cy="3200400"/>
          </a:xfrm>
          <a:prstGeom prst="rect">
            <a:avLst/>
          </a:prstGeom>
          <a:noFill/>
          <a:ln w="12700">
            <a:solidFill>
              <a:srgbClr val="000000"/>
            </a:solidFill>
            <a:miter lim="800000"/>
            <a:headEnd/>
            <a:tailEnd/>
          </a:ln>
        </p:spPr>
      </p:pic>
      <p:sp>
        <p:nvSpPr>
          <p:cNvPr id="27657" name="Rectangle 9"/>
          <p:cNvSpPr>
            <a:spLocks noChangeArrowheads="1"/>
          </p:cNvSpPr>
          <p:nvPr/>
        </p:nvSpPr>
        <p:spPr bwMode="auto">
          <a:xfrm>
            <a:off x="3352800" y="6096000"/>
            <a:ext cx="2286000" cy="406400"/>
          </a:xfrm>
          <a:prstGeom prst="rect">
            <a:avLst/>
          </a:prstGeom>
          <a:noFill/>
          <a:ln w="9525">
            <a:solidFill>
              <a:schemeClr val="tx1"/>
            </a:solidFill>
            <a:miter lim="800000"/>
            <a:headEnd/>
            <a:tailEnd/>
          </a:ln>
          <a:effectLst/>
        </p:spPr>
        <p:txBody>
          <a:bodyPr anchor="ctr">
            <a:spAutoFit/>
          </a:bodyPr>
          <a:lstStyle/>
          <a:p>
            <a:pPr algn="ctr"/>
            <a:r>
              <a:rPr lang="ru-RU" sz="2000" b="1">
                <a:latin typeface="Arial" charset="0"/>
              </a:rPr>
              <a:t>EM X297,000.</a:t>
            </a:r>
            <a:r>
              <a:rPr lang="ru-RU" b="1">
                <a:latin typeface="Arial" charset="0"/>
              </a:rPr>
              <a:t> </a:t>
            </a:r>
          </a:p>
        </p:txBody>
      </p:sp>
    </p:spTree>
  </p:cSld>
  <p:clrMapOvr>
    <a:masterClrMapping/>
  </p:clrMapOvr>
  <p:transition>
    <p:spli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5"/>
          <p:cNvSpPr>
            <a:spLocks noGrp="1"/>
          </p:cNvSpPr>
          <p:nvPr>
            <p:ph type="sldNum" sz="quarter" idx="12"/>
          </p:nvPr>
        </p:nvSpPr>
        <p:spPr/>
        <p:txBody>
          <a:bodyPr/>
          <a:lstStyle/>
          <a:p>
            <a:fld id="{CD24AA37-C627-4F1C-8597-6E47F1341967}" type="slidenum">
              <a:rPr lang="ru-RU"/>
              <a:pPr/>
              <a:t>6</a:t>
            </a:fld>
            <a:endParaRPr lang="ru-RU"/>
          </a:p>
        </p:txBody>
      </p:sp>
      <p:sp>
        <p:nvSpPr>
          <p:cNvPr id="25602" name="Rectangle 2"/>
          <p:cNvSpPr>
            <a:spLocks noGrp="1" noChangeArrowheads="1"/>
          </p:cNvSpPr>
          <p:nvPr>
            <p:ph type="title"/>
          </p:nvPr>
        </p:nvSpPr>
        <p:spPr/>
        <p:txBody>
          <a:bodyPr/>
          <a:lstStyle/>
          <a:p>
            <a:r>
              <a:rPr lang="en-US"/>
              <a:t>The actual canine parvovirus.</a:t>
            </a:r>
            <a:endParaRPr lang="ru-RU"/>
          </a:p>
        </p:txBody>
      </p:sp>
      <p:pic>
        <p:nvPicPr>
          <p:cNvPr id="25604" name="Picture 4" descr="This is the actual canine parvovirus"/>
          <p:cNvPicPr>
            <a:picLocks noChangeAspect="1" noChangeArrowheads="1"/>
          </p:cNvPicPr>
          <p:nvPr/>
        </p:nvPicPr>
        <p:blipFill>
          <a:blip r:embed="rId2" cstate="print"/>
          <a:srcRect/>
          <a:stretch>
            <a:fillRect/>
          </a:stretch>
        </p:blipFill>
        <p:spPr bwMode="auto">
          <a:xfrm>
            <a:off x="3352800" y="1371600"/>
            <a:ext cx="5334000" cy="5243513"/>
          </a:xfrm>
          <a:prstGeom prst="rect">
            <a:avLst/>
          </a:prstGeom>
          <a:noFill/>
          <a:ln w="38100" cmpd="dbl">
            <a:solidFill>
              <a:schemeClr val="tx1"/>
            </a:solidFill>
            <a:miter lim="800000"/>
            <a:headEnd/>
            <a:tailEnd/>
          </a:ln>
        </p:spPr>
      </p:pic>
      <p:pic>
        <p:nvPicPr>
          <p:cNvPr id="25605" name="Picture 5" descr="parvov24"/>
          <p:cNvPicPr>
            <a:picLocks noChangeAspect="1" noChangeArrowheads="1"/>
          </p:cNvPicPr>
          <p:nvPr/>
        </p:nvPicPr>
        <p:blipFill>
          <a:blip r:embed="rId3" cstate="print"/>
          <a:srcRect/>
          <a:stretch>
            <a:fillRect/>
          </a:stretch>
        </p:blipFill>
        <p:spPr bwMode="auto">
          <a:xfrm>
            <a:off x="457200" y="1371600"/>
            <a:ext cx="2743200" cy="2590800"/>
          </a:xfrm>
          <a:prstGeom prst="rect">
            <a:avLst/>
          </a:prstGeom>
          <a:noFill/>
          <a:ln w="12700">
            <a:solidFill>
              <a:srgbClr val="000000"/>
            </a:solidFill>
            <a:miter lim="800000"/>
            <a:headEnd/>
            <a:tailEnd/>
          </a:ln>
        </p:spPr>
      </p:pic>
      <p:pic>
        <p:nvPicPr>
          <p:cNvPr id="25608" name="Picture 8" descr="901899"/>
          <p:cNvPicPr>
            <a:picLocks noChangeAspect="1" noChangeArrowheads="1"/>
          </p:cNvPicPr>
          <p:nvPr/>
        </p:nvPicPr>
        <p:blipFill>
          <a:blip r:embed="rId4" cstate="print"/>
          <a:srcRect/>
          <a:stretch>
            <a:fillRect/>
          </a:stretch>
        </p:blipFill>
        <p:spPr bwMode="auto">
          <a:xfrm>
            <a:off x="457200" y="4038600"/>
            <a:ext cx="2743200" cy="2590800"/>
          </a:xfrm>
          <a:prstGeom prst="rect">
            <a:avLst/>
          </a:prstGeom>
          <a:noFill/>
        </p:spPr>
      </p:pic>
      <p:sp>
        <p:nvSpPr>
          <p:cNvPr id="25609" name="AutoShape 9"/>
          <p:cNvSpPr>
            <a:spLocks noChangeArrowheads="1"/>
          </p:cNvSpPr>
          <p:nvPr/>
        </p:nvSpPr>
        <p:spPr bwMode="auto">
          <a:xfrm rot="-4522794">
            <a:off x="2971800" y="5715000"/>
            <a:ext cx="838200" cy="1143000"/>
          </a:xfrm>
          <a:prstGeom prst="curvedRightArrow">
            <a:avLst>
              <a:gd name="adj1" fmla="val 27273"/>
              <a:gd name="adj2" fmla="val 54545"/>
              <a:gd name="adj3" fmla="val 33333"/>
            </a:avLst>
          </a:prstGeom>
          <a:solidFill>
            <a:schemeClr val="accent1"/>
          </a:solidFill>
          <a:ln w="9525">
            <a:solidFill>
              <a:schemeClr val="tx1"/>
            </a:solidFill>
            <a:miter lim="800000"/>
            <a:headEnd/>
            <a:tailEnd/>
          </a:ln>
          <a:effectLst/>
        </p:spPr>
        <p:txBody>
          <a:bodyPr wrap="none" anchor="ctr"/>
          <a:lstStyle/>
          <a:p>
            <a:endParaRPr lang="uk-UA"/>
          </a:p>
        </p:txBody>
      </p:sp>
    </p:spTree>
  </p:cSld>
  <p:clrMapOvr>
    <a:masterClrMapping/>
  </p:clrMapOvr>
  <p:transition>
    <p:spli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5"/>
          <p:cNvSpPr>
            <a:spLocks noGrp="1"/>
          </p:cNvSpPr>
          <p:nvPr>
            <p:ph type="sldNum" sz="quarter" idx="12"/>
          </p:nvPr>
        </p:nvSpPr>
        <p:spPr/>
        <p:txBody>
          <a:bodyPr/>
          <a:lstStyle/>
          <a:p>
            <a:fld id="{FB1E7110-C485-4613-9872-53159A1F611F}" type="slidenum">
              <a:rPr lang="ru-RU"/>
              <a:pPr/>
              <a:t>7</a:t>
            </a:fld>
            <a:endParaRPr lang="ru-RU"/>
          </a:p>
        </p:txBody>
      </p:sp>
      <p:pic>
        <p:nvPicPr>
          <p:cNvPr id="26628" name="Picture 4" descr="cpv-canine-parvovirus-ictv8"/>
          <p:cNvPicPr>
            <a:picLocks noChangeAspect="1" noChangeArrowheads="1"/>
          </p:cNvPicPr>
          <p:nvPr/>
        </p:nvPicPr>
        <p:blipFill>
          <a:blip r:embed="rId2" cstate="print"/>
          <a:srcRect l="12308" r="4616" b="4239"/>
          <a:stretch>
            <a:fillRect/>
          </a:stretch>
        </p:blipFill>
        <p:spPr bwMode="auto">
          <a:xfrm>
            <a:off x="1066800" y="152400"/>
            <a:ext cx="7010400" cy="6230938"/>
          </a:xfrm>
          <a:prstGeom prst="rect">
            <a:avLst/>
          </a:prstGeom>
          <a:noFill/>
          <a:ln w="57150" cmpd="thinThick">
            <a:solidFill>
              <a:srgbClr val="000000"/>
            </a:solidFill>
            <a:miter lim="800000"/>
            <a:headEnd/>
            <a:tailEnd/>
          </a:ln>
        </p:spPr>
      </p:pic>
    </p:spTree>
  </p:cSld>
  <p:clrMapOvr>
    <a:masterClrMapping/>
  </p:clrMapOvr>
  <p:transition>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CD3B27F2-7B63-4608-8728-8FA1C1D0CE84}" type="slidenum">
              <a:rPr lang="ru-RU"/>
              <a:pPr/>
              <a:t>8</a:t>
            </a:fld>
            <a:endParaRPr lang="ru-RU"/>
          </a:p>
        </p:txBody>
      </p:sp>
      <p:sp>
        <p:nvSpPr>
          <p:cNvPr id="11266" name="Rectangle 2"/>
          <p:cNvSpPr>
            <a:spLocks noGrp="1" noChangeArrowheads="1"/>
          </p:cNvSpPr>
          <p:nvPr>
            <p:ph type="title"/>
          </p:nvPr>
        </p:nvSpPr>
        <p:spPr>
          <a:xfrm>
            <a:off x="457200" y="0"/>
            <a:ext cx="8229600" cy="1143000"/>
          </a:xfrm>
        </p:spPr>
        <p:txBody>
          <a:bodyPr/>
          <a:lstStyle/>
          <a:p>
            <a:r>
              <a:rPr lang="uk-UA" b="1"/>
              <a:t>Стійкість збудника</a:t>
            </a:r>
            <a:endParaRPr lang="ru-RU" b="1"/>
          </a:p>
        </p:txBody>
      </p:sp>
      <p:sp>
        <p:nvSpPr>
          <p:cNvPr id="11267" name="Rectangle 3"/>
          <p:cNvSpPr>
            <a:spLocks noGrp="1" noChangeArrowheads="1"/>
          </p:cNvSpPr>
          <p:nvPr>
            <p:ph type="body" idx="1"/>
          </p:nvPr>
        </p:nvSpPr>
        <p:spPr>
          <a:xfrm>
            <a:off x="0" y="1600200"/>
            <a:ext cx="9144000" cy="4525963"/>
          </a:xfrm>
        </p:spPr>
        <p:txBody>
          <a:bodyPr/>
          <a:lstStyle/>
          <a:p>
            <a:pPr>
              <a:buFontTx/>
              <a:buNone/>
            </a:pPr>
            <a:r>
              <a:rPr lang="ru-RU"/>
              <a:t>		</a:t>
            </a:r>
            <a:r>
              <a:rPr lang="ru-RU" sz="3100"/>
              <a:t>Вірус відносно стійкий у зовнішньому середовищі: в замороженому стані залишається життєздатним упродовж одного року, за кімнатної температури - до 6 міс, при нагріванні до 60°С - впродовж 1 год. </a:t>
            </a:r>
          </a:p>
          <a:p>
            <a:pPr>
              <a:buFontTx/>
              <a:buNone/>
            </a:pPr>
            <a:r>
              <a:rPr lang="ru-RU" sz="3100"/>
              <a:t>		Не інактивується під дією ефіру, хлораміну, а також звичайних дезінфектантів. </a:t>
            </a:r>
          </a:p>
          <a:p>
            <a:endParaRPr lang="ru-RU" sz="3100"/>
          </a:p>
        </p:txBody>
      </p:sp>
    </p:spTree>
  </p:cSld>
  <p:clrMapOvr>
    <a:masterClrMapping/>
  </p:clrMapOvr>
  <p:transition>
    <p:spli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799D9FF4-F10A-4BEA-AF2B-7E3497C29805}" type="slidenum">
              <a:rPr lang="ru-RU"/>
              <a:pPr/>
              <a:t>9</a:t>
            </a:fld>
            <a:endParaRPr lang="ru-RU"/>
          </a:p>
        </p:txBody>
      </p:sp>
      <p:sp>
        <p:nvSpPr>
          <p:cNvPr id="12290" name="Rectangle 2"/>
          <p:cNvSpPr>
            <a:spLocks noGrp="1" noChangeArrowheads="1"/>
          </p:cNvSpPr>
          <p:nvPr>
            <p:ph type="title"/>
          </p:nvPr>
        </p:nvSpPr>
        <p:spPr>
          <a:xfrm>
            <a:off x="381000" y="0"/>
            <a:ext cx="8229600" cy="1143000"/>
          </a:xfrm>
        </p:spPr>
        <p:txBody>
          <a:bodyPr/>
          <a:lstStyle/>
          <a:p>
            <a:r>
              <a:rPr lang="ru-RU" b="1"/>
              <a:t>Епізоотологія хвороби</a:t>
            </a:r>
          </a:p>
        </p:txBody>
      </p:sp>
      <p:sp>
        <p:nvSpPr>
          <p:cNvPr id="12291" name="Rectangle 3"/>
          <p:cNvSpPr>
            <a:spLocks noGrp="1" noChangeArrowheads="1"/>
          </p:cNvSpPr>
          <p:nvPr>
            <p:ph type="body" idx="1"/>
          </p:nvPr>
        </p:nvSpPr>
        <p:spPr>
          <a:xfrm>
            <a:off x="457200" y="1066800"/>
            <a:ext cx="8229600" cy="5791200"/>
          </a:xfrm>
        </p:spPr>
        <p:txBody>
          <a:bodyPr/>
          <a:lstStyle/>
          <a:p>
            <a:pPr>
              <a:buFontTx/>
              <a:buNone/>
            </a:pPr>
            <a:r>
              <a:rPr lang="ru-RU" sz="2000"/>
              <a:t>		Захворювання уражає собак усіх вікових груп, проте частіше хворіють цуценята у віці </a:t>
            </a:r>
            <a:r>
              <a:rPr lang="ru-RU" sz="2000" b="1"/>
              <a:t>14 - 60</a:t>
            </a:r>
            <a:r>
              <a:rPr lang="ru-RU" sz="2000"/>
              <a:t> діб і дорослі тварини до 3 років. Найчутливішими є собаки культурних і декоративних порід. Сприйнятливі також куниці та єнотовидні собаки, особливо у </a:t>
            </a:r>
            <a:r>
              <a:rPr lang="ru-RU" sz="2000" b="1"/>
              <a:t>2 - 15</a:t>
            </a:r>
            <a:r>
              <a:rPr lang="ru-RU" sz="2000"/>
              <a:t> -тижневому віці. </a:t>
            </a:r>
          </a:p>
          <a:p>
            <a:pPr>
              <a:buFontTx/>
              <a:buNone/>
            </a:pPr>
            <a:r>
              <a:rPr lang="ru-RU" sz="2000"/>
              <a:t>		Норки, червоні лисиці, єноти і скунси не хворіють. </a:t>
            </a:r>
          </a:p>
          <a:p>
            <a:pPr>
              <a:buFontTx/>
              <a:buNone/>
            </a:pPr>
            <a:r>
              <a:rPr lang="ru-RU" sz="2000"/>
              <a:t>		</a:t>
            </a:r>
            <a:r>
              <a:rPr lang="ru-RU" sz="2000" b="1"/>
              <a:t>Джерелом збудника інфекції</a:t>
            </a:r>
            <a:r>
              <a:rPr lang="ru-RU" sz="2000"/>
              <a:t> є хворі собаки, які виділяють вірус з фекаліями в перші 3 — 7 діб після захворювання, та вірусоносії впродовж 6 міс. Природне зараження відбувається через травний канал та дихальні шляхи, при безпосередньому контакті під час обнюхування, а також через контаміновані збудником корми, воду, речі догляду, різні предмети. 	Виникненню хвороби сприяють різні порушення ветеринарно-санітарних правил утримання та годівлі тварин, стреси при пересаджуванні звірів у клітки, проведення вакцинацій тощо. </a:t>
            </a:r>
          </a:p>
        </p:txBody>
      </p:sp>
    </p:spTree>
  </p:cSld>
  <p:clrMapOvr>
    <a:masterClrMapping/>
  </p:clrMapOvr>
  <p:transition>
    <p:split dir="in"/>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354</TotalTime>
  <Words>133</Words>
  <Application>Microsoft Office PowerPoint</Application>
  <PresentationFormat>Экран (4:3)</PresentationFormat>
  <Paragraphs>95</Paragraphs>
  <Slides>27</Slides>
  <Notes>1</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27</vt:i4>
      </vt:variant>
    </vt:vector>
  </HeadingPairs>
  <TitlesOfParts>
    <vt:vector size="30" baseType="lpstr">
      <vt:lpstr>Arial</vt:lpstr>
      <vt:lpstr>Times New Roman</vt:lpstr>
      <vt:lpstr>Оформление по умолчанию</vt:lpstr>
      <vt:lpstr> Парвовірусний ентерит собак Parvovirus enteritis canum</vt:lpstr>
      <vt:lpstr>Парвовірусний ентерит собак  </vt:lpstr>
      <vt:lpstr>Історична довідка</vt:lpstr>
      <vt:lpstr>Збудник хвороби</vt:lpstr>
      <vt:lpstr>Слайд 5</vt:lpstr>
      <vt:lpstr>The actual canine parvovirus.</vt:lpstr>
      <vt:lpstr>Слайд 7</vt:lpstr>
      <vt:lpstr>Стійкість збудника</vt:lpstr>
      <vt:lpstr>Епізоотологія хвороби</vt:lpstr>
      <vt:lpstr>Патогенез</vt:lpstr>
      <vt:lpstr>Слайд 11</vt:lpstr>
      <vt:lpstr>Нормальна і зруйнована ворсинки</vt:lpstr>
      <vt:lpstr>Клінічні ознаки та  перебіг хвороби</vt:lpstr>
      <vt:lpstr>Слайд 14</vt:lpstr>
      <vt:lpstr>Патологоанатомічні зміни</vt:lpstr>
      <vt:lpstr>hemorrhagic enteritis</vt:lpstr>
      <vt:lpstr>Canine parvovirus:   (hemorrhagic enteritis and mucosal hyperemia)</vt:lpstr>
      <vt:lpstr>The lack of mucosal inflammation at this stage is a reflection of the leukopenia. </vt:lpstr>
      <vt:lpstr>Діагноз</vt:lpstr>
      <vt:lpstr>Лабораторна діагностика</vt:lpstr>
      <vt:lpstr>Слайд 21</vt:lpstr>
      <vt:lpstr>Диференціальна діагностика</vt:lpstr>
      <vt:lpstr>Лікування</vt:lpstr>
      <vt:lpstr>Імунітет</vt:lpstr>
      <vt:lpstr>Профілактика та заходи боротьби</vt:lpstr>
      <vt:lpstr>Слайд 26</vt:lpstr>
      <vt:lpstr>Слайд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Яся</dc:creator>
  <cp:lastModifiedBy>Яся</cp:lastModifiedBy>
  <cp:revision>32</cp:revision>
  <cp:lastPrinted>1601-01-01T00:00:00Z</cp:lastPrinted>
  <dcterms:created xsi:type="dcterms:W3CDTF">1601-01-01T00:00:00Z</dcterms:created>
  <dcterms:modified xsi:type="dcterms:W3CDTF">2020-11-09T19:01:42Z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