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8" r:id="rId10"/>
    <p:sldId id="279" r:id="rId11"/>
    <p:sldId id="280" r:id="rId12"/>
    <p:sldId id="281" r:id="rId13"/>
    <p:sldId id="282" r:id="rId14"/>
    <p:sldId id="264" r:id="rId15"/>
    <p:sldId id="265" r:id="rId16"/>
    <p:sldId id="266" r:id="rId17"/>
    <p:sldId id="267" r:id="rId18"/>
    <p:sldId id="268" r:id="rId19"/>
    <p:sldId id="269" r:id="rId20"/>
    <p:sldId id="283" r:id="rId21"/>
    <p:sldId id="270" r:id="rId22"/>
    <p:sldId id="271" r:id="rId23"/>
    <p:sldId id="272" r:id="rId24"/>
    <p:sldId id="273" r:id="rId25"/>
    <p:sldId id="277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787" autoAdjust="0"/>
    <p:restoredTop sz="94660"/>
  </p:normalViewPr>
  <p:slideViewPr>
    <p:cSldViewPr>
      <p:cViewPr varScale="1">
        <p:scale>
          <a:sx n="65" d="100"/>
          <a:sy n="65" d="100"/>
        </p:scale>
        <p:origin x="-1292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sz="3200" dirty="0" smtClean="0"/>
              <a:t>Тема </a:t>
            </a:r>
            <a:r>
              <a:rPr lang="ru-RU" sz="3200" dirty="0" smtClean="0"/>
              <a:t>9</a:t>
            </a:r>
            <a:r>
              <a:rPr lang="uk-UA" sz="3200" dirty="0" smtClean="0"/>
              <a:t>. Креативності як процес рішення проблем і нестандартних задач та </a:t>
            </a:r>
            <a:r>
              <a:rPr lang="uk-UA" sz="3200" dirty="0" err="1" smtClean="0"/>
              <a:t>креати</a:t>
            </a:r>
            <a:r>
              <a:rPr lang="ru-RU" sz="3200" dirty="0" smtClean="0"/>
              <a:t>в</a:t>
            </a:r>
            <a:r>
              <a:rPr lang="uk-UA" sz="3200" dirty="0" err="1" smtClean="0"/>
              <a:t>-методи</a:t>
            </a:r>
            <a:endParaRPr lang="uk-UA" sz="3200" dirty="0"/>
          </a:p>
        </p:txBody>
      </p:sp>
      <p:pic>
        <p:nvPicPr>
          <p:cNvPr id="34818" name="Picture 2" descr="Top 15 Problem Solving Activities for Your Team to Mas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3429000"/>
            <a:ext cx="4643470" cy="3283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14290"/>
            <a:ext cx="7239000" cy="3391220"/>
          </a:xfrm>
        </p:spPr>
        <p:txBody>
          <a:bodyPr>
            <a:normAutofit lnSpcReduction="10000"/>
          </a:bodyPr>
          <a:lstStyle/>
          <a:p>
            <a:pPr algn="just"/>
            <a:r>
              <a:rPr lang="uk-UA" b="1" dirty="0" smtClean="0"/>
              <a:t>Помилка </a:t>
            </a:r>
            <a:r>
              <a:rPr lang="uk-UA" b="1" dirty="0" smtClean="0"/>
              <a:t>планування</a:t>
            </a:r>
            <a:r>
              <a:rPr lang="uk-UA" dirty="0" smtClean="0"/>
              <a:t> пов’язана із зайвим оптимізмом, що призводить до недооцінки часу, необхідного для виконання завдання.</a:t>
            </a:r>
          </a:p>
          <a:p>
            <a:pPr algn="just"/>
            <a:r>
              <a:rPr lang="uk-UA" b="1" dirty="0" smtClean="0"/>
              <a:t>Прокляття </a:t>
            </a:r>
            <a:r>
              <a:rPr lang="uk-UA" b="1" dirty="0" smtClean="0"/>
              <a:t>знань </a:t>
            </a:r>
            <a:r>
              <a:rPr lang="uk-UA" dirty="0" smtClean="0"/>
              <a:t>— упередження, що полягає в тому, що людина, спілкуючись з іншими людьми, </a:t>
            </a:r>
            <a:r>
              <a:rPr lang="uk-UA" dirty="0" err="1" smtClean="0"/>
              <a:t>неусвідомлено</a:t>
            </a:r>
            <a:r>
              <a:rPr lang="uk-UA" dirty="0" smtClean="0"/>
              <a:t> передбачає, що вони мають достатні знання для розуміння його пояснень.</a:t>
            </a:r>
          </a:p>
          <a:p>
            <a:pPr algn="just"/>
            <a:endParaRPr lang="uk-UA" dirty="0"/>
          </a:p>
        </p:txBody>
      </p:sp>
      <p:pic>
        <p:nvPicPr>
          <p:cNvPr id="16386" name="Picture 2" descr="Ученый сравнил влияние молитвы и медитации на мозг | islamisemya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500438"/>
            <a:ext cx="6686550" cy="32004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52"/>
            <a:ext cx="7786742" cy="3786214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uk-UA" b="1" dirty="0" smtClean="0"/>
              <a:t>Ефект </a:t>
            </a:r>
            <a:r>
              <a:rPr lang="uk-UA" b="1" dirty="0" smtClean="0"/>
              <a:t>сліпої плями</a:t>
            </a:r>
            <a:r>
              <a:rPr lang="uk-UA" dirty="0" smtClean="0"/>
              <a:t> — це нездатність визнавати наявність у себе когнітивних упереджень, при цьому зауважуючи їх у інших людей.</a:t>
            </a:r>
          </a:p>
          <a:p>
            <a:pPr algn="just"/>
            <a:r>
              <a:rPr lang="uk-UA" dirty="0" smtClean="0"/>
              <a:t>Для того, щоб помічати в собі когнітивні упередження, треба проводити ретельний самоаналіз (або працювати з дуже чесними колегами).</a:t>
            </a:r>
          </a:p>
          <a:p>
            <a:pPr algn="just"/>
            <a:r>
              <a:rPr lang="uk-UA" b="1" dirty="0" smtClean="0"/>
              <a:t>Ефект </a:t>
            </a:r>
            <a:r>
              <a:rPr lang="uk-UA" b="1" dirty="0" smtClean="0"/>
              <a:t>якоря </a:t>
            </a:r>
            <a:r>
              <a:rPr lang="uk-UA" dirty="0" smtClean="0"/>
              <a:t>можна ще назвати ефектом першого враження. Всім відомо, що рішення мають бути зваженими, але наш мозок люто чіпляється за початкову отриману інформацію. Як тільки якір встановлюється, інші думки і точки зору будуть здаватися менш вірними.</a:t>
            </a:r>
          </a:p>
          <a:p>
            <a:endParaRPr lang="uk-UA" dirty="0"/>
          </a:p>
        </p:txBody>
      </p:sp>
      <p:pic>
        <p:nvPicPr>
          <p:cNvPr id="15362" name="Picture 2" descr="AMOLIT: Научите мозг отказываться от дурных привычек: 10 способов создания  новых нейронных связе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3571876"/>
            <a:ext cx="5181600" cy="30003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52"/>
            <a:ext cx="7858180" cy="4071966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uk-UA" b="1" dirty="0" smtClean="0"/>
              <a:t>Боязнь </a:t>
            </a:r>
            <a:r>
              <a:rPr lang="uk-UA" b="1" dirty="0" smtClean="0"/>
              <a:t>втрати</a:t>
            </a:r>
            <a:r>
              <a:rPr lang="uk-UA" dirty="0" smtClean="0"/>
              <a:t>:</a:t>
            </a:r>
            <a:r>
              <a:rPr lang="uk-UA" b="1" dirty="0" smtClean="0"/>
              <a:t> </a:t>
            </a:r>
            <a:r>
              <a:rPr lang="uk-UA" dirty="0" smtClean="0"/>
              <a:t>люди вважають за краще мінімізувати ризики замість того, щоб сфокусуватися на потенційній вигоді. Коли яка-небудь пропозиція формулюється з акцентом на втрати, ми схиляємося до менш ризикової поведінки (не завжди виправданої) і прагнення залишити все, як є.</a:t>
            </a:r>
          </a:p>
          <a:p>
            <a:pPr algn="just"/>
            <a:r>
              <a:rPr lang="uk-UA" b="1" dirty="0" smtClean="0"/>
              <a:t>Ілюзія </a:t>
            </a:r>
            <a:r>
              <a:rPr lang="uk-UA" b="1" dirty="0" smtClean="0"/>
              <a:t>контролю</a:t>
            </a:r>
            <a:r>
              <a:rPr lang="uk-UA" dirty="0" smtClean="0"/>
              <a:t> — неусвідомлене прагнення приписати собі роль суб'єкта в ситуації, в якій суб'єкта насправді немає. Зокрема, ми схильні наділяти себе роллю суб'єкта, якщо з нами або нашими близькими трапляється біда.</a:t>
            </a:r>
            <a:endParaRPr lang="uk-UA" dirty="0"/>
          </a:p>
        </p:txBody>
      </p:sp>
      <p:pic>
        <p:nvPicPr>
          <p:cNvPr id="14338" name="Picture 2" descr="МТС подключит нейронные сети для обслуживания в чатах поддерж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3857628"/>
            <a:ext cx="4286280" cy="26781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7239000" cy="114300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Є </a:t>
            </a:r>
            <a:r>
              <a:rPr lang="ru-RU" sz="2400" dirty="0" err="1" smtClean="0"/>
              <a:t>декілька</a:t>
            </a:r>
            <a:r>
              <a:rPr lang="ru-RU" sz="2400" dirty="0" smtClean="0"/>
              <a:t> </a:t>
            </a:r>
            <a:r>
              <a:rPr lang="ru-RU" sz="2400" dirty="0" err="1" smtClean="0"/>
              <a:t>кроків</a:t>
            </a:r>
            <a:r>
              <a:rPr lang="ru-RU" sz="2400" dirty="0" smtClean="0"/>
              <a:t>, </a:t>
            </a:r>
            <a:r>
              <a:rPr lang="ru-RU" sz="2400" dirty="0" err="1" smtClean="0"/>
              <a:t>які</a:t>
            </a:r>
            <a:r>
              <a:rPr lang="ru-RU" sz="2400" dirty="0" smtClean="0"/>
              <a:t> </a:t>
            </a:r>
            <a:r>
              <a:rPr lang="ru-RU" sz="2400" dirty="0" err="1" smtClean="0"/>
              <a:t>можуть</a:t>
            </a:r>
            <a:r>
              <a:rPr lang="ru-RU" sz="2400" dirty="0" smtClean="0"/>
              <a:t> </a:t>
            </a:r>
            <a:r>
              <a:rPr lang="ru-RU" sz="2400" dirty="0" err="1" smtClean="0"/>
              <a:t>допомогти</a:t>
            </a:r>
            <a:r>
              <a:rPr lang="ru-RU" sz="2400" dirty="0" smtClean="0"/>
              <a:t> у </a:t>
            </a:r>
            <a:r>
              <a:rPr lang="ru-RU" sz="2400" dirty="0" err="1" smtClean="0"/>
              <a:t>встановленні</a:t>
            </a:r>
            <a:r>
              <a:rPr lang="ru-RU" sz="2400" dirty="0" smtClean="0"/>
              <a:t> </a:t>
            </a:r>
            <a:r>
              <a:rPr lang="ru-RU" sz="2400" dirty="0" err="1" smtClean="0"/>
              <a:t>власного</a:t>
            </a:r>
            <a:r>
              <a:rPr lang="ru-RU" sz="2400" dirty="0" smtClean="0"/>
              <a:t> критичного та </a:t>
            </a:r>
            <a:r>
              <a:rPr lang="ru-RU" sz="2400" dirty="0" err="1" smtClean="0"/>
              <a:t>креативного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мислення</a:t>
            </a:r>
            <a:r>
              <a:rPr lang="ru-RU" sz="2400" dirty="0" smtClean="0"/>
              <a:t>. </a:t>
            </a:r>
            <a:endParaRPr lang="uk-UA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3034030"/>
          </a:xfrm>
        </p:spPr>
        <p:txBody>
          <a:bodyPr/>
          <a:lstStyle/>
          <a:p>
            <a:r>
              <a:rPr lang="uk-UA" sz="2800" dirty="0" smtClean="0"/>
              <a:t>Крок 1. Піддавайте все сумнівам.</a:t>
            </a:r>
          </a:p>
          <a:p>
            <a:r>
              <a:rPr lang="uk-UA" b="1" dirty="0" smtClean="0"/>
              <a:t>Крок 2. Пробуйте те, що можливо.</a:t>
            </a:r>
            <a:endParaRPr lang="uk-UA" dirty="0" smtClean="0"/>
          </a:p>
          <a:p>
            <a:r>
              <a:rPr lang="uk-UA" b="1" dirty="0" smtClean="0"/>
              <a:t>Крок 3. Дивергенція.</a:t>
            </a:r>
          </a:p>
          <a:p>
            <a:r>
              <a:rPr lang="uk-UA" b="1" dirty="0" smtClean="0"/>
              <a:t>Крок 4. Конвергенція.</a:t>
            </a:r>
          </a:p>
          <a:p>
            <a:r>
              <a:rPr lang="uk-UA" b="1" dirty="0" smtClean="0"/>
              <a:t>Крок 5. Безжалісно робіть повторну оцінку.</a:t>
            </a:r>
            <a:endParaRPr lang="uk-UA" dirty="0" smtClean="0"/>
          </a:p>
          <a:p>
            <a:endParaRPr lang="uk-UA" b="1" dirty="0" smtClean="0"/>
          </a:p>
          <a:p>
            <a:endParaRPr lang="uk-UA" dirty="0" smtClean="0"/>
          </a:p>
        </p:txBody>
      </p:sp>
      <p:pic>
        <p:nvPicPr>
          <p:cNvPr id="13314" name="Picture 2" descr="Что такое нейронная связь? - Школа перемен - NeuroDao.r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4143380"/>
            <a:ext cx="4590691" cy="25214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2. Знищення креативності та розумні рішення.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2891154"/>
          </a:xfrm>
        </p:spPr>
        <p:txBody>
          <a:bodyPr/>
          <a:lstStyle/>
          <a:p>
            <a:pPr algn="just"/>
            <a:r>
              <a:rPr lang="uk-UA" dirty="0" smtClean="0"/>
              <a:t>Креативність — не магія, а наука. І з нею впорається кожен, хто докладе зусиль. Підприємці, що організовують свій бізнес. Члени маленької команди на шляху розширення. І менеджери великої корпорації, що стикнулась з раптовими змінами на ринку. </a:t>
            </a:r>
          </a:p>
          <a:p>
            <a:pPr algn="just"/>
            <a:endParaRPr lang="uk-UA" dirty="0"/>
          </a:p>
        </p:txBody>
      </p:sp>
      <p:pic>
        <p:nvPicPr>
          <p:cNvPr id="12290" name="Picture 2" descr="5 ідей для розвитку креативного мислення – Школа Рано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4429132"/>
            <a:ext cx="4286280" cy="23755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429000"/>
            <a:ext cx="7410480" cy="3026736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uk-UA" dirty="0" smtClean="0"/>
              <a:t>Стереотипи потрібні, щоб захистити наш мозок від постійного потоку інформації. Завдяки шаблонам, ми не думаємо кожен раз як почистити зуби й подолати дорогу до роботи. Проте вони перетворюються на ворога, коли робочий процес потребує свіжих ідей. Серед безлічі ментальних пасток Кріс </a:t>
            </a:r>
            <a:r>
              <a:rPr lang="uk-UA" dirty="0" err="1" smtClean="0"/>
              <a:t>Ґріффітс</a:t>
            </a:r>
            <a:r>
              <a:rPr lang="uk-UA" dirty="0" smtClean="0"/>
              <a:t> виділяє три найбільш шкідливі.</a:t>
            </a:r>
          </a:p>
          <a:p>
            <a:pPr algn="just"/>
            <a:r>
              <a:rPr lang="uk-UA" b="1" dirty="0" smtClean="0"/>
              <a:t>Вибіркове </a:t>
            </a:r>
            <a:r>
              <a:rPr lang="uk-UA" b="1" dirty="0" smtClean="0"/>
              <a:t>мислення</a:t>
            </a:r>
            <a:r>
              <a:rPr lang="uk-UA" dirty="0" smtClean="0"/>
              <a:t> — підтвердження певний ідей і припущень.</a:t>
            </a:r>
            <a:endParaRPr lang="uk-UA" dirty="0"/>
          </a:p>
        </p:txBody>
      </p:sp>
      <p:pic>
        <p:nvPicPr>
          <p:cNvPr id="11266" name="Picture 2" descr="Під дією алкоголю у людей розвивається креативне мислення - 1NEWS.COM.U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357166"/>
            <a:ext cx="4846649" cy="29206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7239000" cy="1143000"/>
          </a:xfrm>
        </p:spPr>
        <p:txBody>
          <a:bodyPr>
            <a:normAutofit/>
          </a:bodyPr>
          <a:lstStyle/>
          <a:p>
            <a:pPr algn="just"/>
            <a:r>
              <a:rPr lang="uk-UA" sz="3100" dirty="0" smtClean="0"/>
              <a:t>Своєю чергою, вибіркове мислення розділяється на </a:t>
            </a:r>
            <a:r>
              <a:rPr lang="uk-UA" sz="3100" dirty="0" smtClean="0"/>
              <a:t>типи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142984"/>
            <a:ext cx="7858180" cy="3391220"/>
          </a:xfrm>
        </p:spPr>
        <p:txBody>
          <a:bodyPr>
            <a:normAutofit lnSpcReduction="10000"/>
          </a:bodyPr>
          <a:lstStyle/>
          <a:p>
            <a:pPr algn="just" fontAlgn="base"/>
            <a:r>
              <a:rPr lang="uk-UA" b="1" dirty="0" smtClean="0"/>
              <a:t>Вибіркова </a:t>
            </a:r>
            <a:r>
              <a:rPr lang="uk-UA" b="1" dirty="0" smtClean="0"/>
              <a:t>увага </a:t>
            </a:r>
            <a:r>
              <a:rPr lang="uk-UA" dirty="0" smtClean="0"/>
              <a:t>змушує вас бачити те, що ви очікуєте. Вболіваючи за улюблену команду, ми іноді вважаємо, що суддя навмисно прискіпується до неї. </a:t>
            </a:r>
          </a:p>
          <a:p>
            <a:pPr algn="just" fontAlgn="base"/>
            <a:r>
              <a:rPr lang="uk-UA" b="1" dirty="0" smtClean="0"/>
              <a:t>Вибіркові згадки</a:t>
            </a:r>
            <a:r>
              <a:rPr lang="uk-UA" dirty="0" smtClean="0"/>
              <a:t> — це пам’ять лише про ті речі, які ми хочемо пам’ятати. Найчастіше це помітно у роботі зі свідками злочинів. Двоє людей можуть пам’ятати щось зовсім по-різному. </a:t>
            </a:r>
          </a:p>
          <a:p>
            <a:pPr algn="just"/>
            <a:endParaRPr lang="uk-UA" dirty="0"/>
          </a:p>
        </p:txBody>
      </p:sp>
      <p:pic>
        <p:nvPicPr>
          <p:cNvPr id="10242" name="Picture 2" descr="Креативне мислення: що це таке і як розвинути креативність? Як навчитися  творчо мислити дорослим і дітям? Вправи, ігри і методи - podarynok.com.u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4214818"/>
            <a:ext cx="5595929" cy="25003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8"/>
            <a:ext cx="8001056" cy="4071966"/>
          </a:xfrm>
        </p:spPr>
        <p:txBody>
          <a:bodyPr>
            <a:normAutofit fontScale="85000" lnSpcReduction="20000"/>
          </a:bodyPr>
          <a:lstStyle/>
          <a:p>
            <a:pPr algn="just" fontAlgn="base"/>
            <a:r>
              <a:rPr lang="uk-UA" b="1" dirty="0" smtClean="0"/>
              <a:t>Вибіркові спостереження</a:t>
            </a:r>
            <a:r>
              <a:rPr lang="uk-UA" dirty="0" smtClean="0"/>
              <a:t> — причина того, що ми сприймаємо лише певні, зручні для нас відомості, ігноруючи все інше. Вибіркові спостереження часто використовують політики, бо з ним можливо довести все, що завгодно, якщо мати на те достатньо часу.</a:t>
            </a:r>
          </a:p>
          <a:p>
            <a:pPr algn="just" fontAlgn="base"/>
            <a:r>
              <a:rPr lang="uk-UA" b="1" dirty="0" smtClean="0"/>
              <a:t>Реактивне мислення</a:t>
            </a:r>
            <a:r>
              <a:rPr lang="uk-UA" dirty="0" smtClean="0"/>
              <a:t> — схильність реагувати занадто швидко. На логічні твердження мозок витрачає набагато більше часу, ніж на перші припущення. На жаль, нам часто здається, що перша ж ідея і є найбільш відповідною. Або, навпаки, не вартою уваги.</a:t>
            </a:r>
          </a:p>
          <a:p>
            <a:pPr algn="just" fontAlgn="base"/>
            <a:r>
              <a:rPr lang="uk-UA" b="1" dirty="0" smtClean="0"/>
              <a:t>Передбачуване мислення</a:t>
            </a:r>
            <a:r>
              <a:rPr lang="uk-UA" dirty="0" smtClean="0"/>
              <a:t> — шаблон, через який ми приймаємо переконання за правду без доказів, базуючись на власному досвіді чи «загальних знаннях». </a:t>
            </a:r>
          </a:p>
          <a:p>
            <a:endParaRPr lang="uk-UA" dirty="0"/>
          </a:p>
        </p:txBody>
      </p:sp>
      <p:pic>
        <p:nvPicPr>
          <p:cNvPr id="9218" name="Picture 2" descr="8 способів стати більш креативним протягом наступних 10 хвилин | Продизай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4000504"/>
            <a:ext cx="6215106" cy="27191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8"/>
            <a:ext cx="7572428" cy="324834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uk-UA" dirty="0" smtClean="0"/>
              <a:t>Головний стереотип, пов’язаний з креативністю криється в тому, що однієї «вбивчої ідеї» буде достатньо. Насправді ж пошук ідей — це процес. Шанси на успіх зростають лише тоді, коли ви продовжуєте інновації як особистість, як команда та як організація. Щоб зробити творчість частиною бізнес-гри, потрібно створити навколо креативної практики систему. З чого вона буде складається?</a:t>
            </a:r>
          </a:p>
          <a:p>
            <a:endParaRPr lang="uk-UA" dirty="0"/>
          </a:p>
        </p:txBody>
      </p:sp>
      <p:pic>
        <p:nvPicPr>
          <p:cNvPr id="8194" name="Picture 2" descr="Стереотипы: как они влияют на нашу жизн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3286124"/>
            <a:ext cx="5224084" cy="33575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071678"/>
            <a:ext cx="7239000" cy="4786322"/>
          </a:xfrm>
        </p:spPr>
        <p:txBody>
          <a:bodyPr/>
          <a:lstStyle/>
          <a:p>
            <a:pPr algn="just"/>
            <a:r>
              <a:rPr lang="uk-UA" b="1" dirty="0" smtClean="0"/>
              <a:t>Крок 1. Розуміння. </a:t>
            </a:r>
            <a:r>
              <a:rPr lang="uk-UA" dirty="0" smtClean="0"/>
              <a:t>Зазвичай нашою першою реакцією на зіткнення з проблемою є потреба негайно її вирішити. Не дайте шансу реактивному мисленню — </a:t>
            </a:r>
            <a:r>
              <a:rPr lang="uk-UA" dirty="0" err="1" smtClean="0"/>
              <a:t>витратіть</a:t>
            </a:r>
            <a:r>
              <a:rPr lang="uk-UA" dirty="0" smtClean="0"/>
              <a:t> час на правильне визначення проблеми.</a:t>
            </a:r>
          </a:p>
          <a:p>
            <a:pPr algn="just"/>
            <a:r>
              <a:rPr lang="uk-UA" b="1" dirty="0" smtClean="0"/>
              <a:t>Крок 2. Ідея.</a:t>
            </a:r>
            <a:r>
              <a:rPr lang="uk-UA" dirty="0" smtClean="0"/>
              <a:t> Цей етап цілковито складається з мозкового штурму. Витягайте з команди якомога більше ідей. Стислий виклад думок буде економією часу для усіх.</a:t>
            </a:r>
            <a:endParaRPr lang="uk-UA" dirty="0"/>
          </a:p>
        </p:txBody>
      </p:sp>
      <p:pic>
        <p:nvPicPr>
          <p:cNvPr id="7170" name="Picture 2" descr="Як діагностувати свою креативніст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86237"/>
            <a:ext cx="4572032" cy="18140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План: </a:t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dirty="0" smtClean="0"/>
              <a:t>1.</a:t>
            </a:r>
            <a:r>
              <a:rPr lang="uk-UA" dirty="0" smtClean="0"/>
              <a:t> Розумові шаблони. Креативність та результативність.</a:t>
            </a:r>
          </a:p>
          <a:p>
            <a:r>
              <a:rPr lang="uk-UA" b="1" dirty="0" smtClean="0"/>
              <a:t>2.</a:t>
            </a:r>
            <a:r>
              <a:rPr lang="uk-UA" dirty="0" smtClean="0"/>
              <a:t> Знищення креативності та розумні рішення.</a:t>
            </a:r>
          </a:p>
          <a:p>
            <a:r>
              <a:rPr lang="uk-UA" b="1" dirty="0" smtClean="0"/>
              <a:t>3.</a:t>
            </a:r>
            <a:r>
              <a:rPr lang="uk-UA" dirty="0" smtClean="0"/>
              <a:t> </a:t>
            </a:r>
            <a:r>
              <a:rPr lang="uk-UA" dirty="0" err="1" smtClean="0"/>
              <a:t>Креатив-методи</a:t>
            </a:r>
            <a:r>
              <a:rPr lang="uk-UA" dirty="0" smtClean="0"/>
              <a:t> та їх застосування.</a:t>
            </a:r>
          </a:p>
          <a:p>
            <a:pPr algn="just"/>
            <a:endParaRPr lang="uk-UA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214554"/>
            <a:ext cx="7410480" cy="4643446"/>
          </a:xfrm>
        </p:spPr>
        <p:txBody>
          <a:bodyPr>
            <a:normAutofit lnSpcReduction="10000"/>
          </a:bodyPr>
          <a:lstStyle/>
          <a:p>
            <a:pPr algn="just"/>
            <a:r>
              <a:rPr lang="uk-UA" b="1" dirty="0" smtClean="0"/>
              <a:t>Крок 3. Аналіз. </a:t>
            </a:r>
            <a:r>
              <a:rPr lang="uk-UA" dirty="0" smtClean="0"/>
              <a:t>Настав час обробити інформацію, отриману під час мозкового штурму. Це означає сортування та </a:t>
            </a:r>
            <a:r>
              <a:rPr lang="uk-UA" dirty="0" err="1" smtClean="0"/>
              <a:t>скринінг</a:t>
            </a:r>
            <a:r>
              <a:rPr lang="uk-UA" dirty="0" smtClean="0"/>
              <a:t>, щоб відкинути слабкіші ідеї та вибрати найкращі з них для подальшого розгляду. Аналіз — етап пошуку рішень і він вимагає іншого підходу, ніж полювання на ідеї. </a:t>
            </a:r>
          </a:p>
          <a:p>
            <a:pPr algn="just"/>
            <a:r>
              <a:rPr lang="uk-UA" b="1" dirty="0" smtClean="0"/>
              <a:t>Крок 4. Напрям.</a:t>
            </a:r>
            <a:r>
              <a:rPr lang="uk-UA" dirty="0" smtClean="0"/>
              <a:t> Ідея не стане інновацію, доки ви це не зробите. Четвертий етап потрібний саме для цього. Реалізація має вирішальне значення для перетворення ідей у позитивні зміни. </a:t>
            </a:r>
            <a:endParaRPr lang="uk-UA" dirty="0"/>
          </a:p>
        </p:txBody>
      </p:sp>
      <p:sp>
        <p:nvSpPr>
          <p:cNvPr id="6146" name="AutoShape 2" descr="Ranok Наочні посібники - 👌👀Креативний вчитель - творчі учні! Згодні?  Поділіться у коментарях, які креативні використовуєте Ви під час занять👇  Креативність – важлива навичка, яку треба розвивати, а потім – постійно  підтримувати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148" name="AutoShape 4" descr="Ranok Наочні посібники - 👌👀Креативний вчитель - творчі учні! Згодні?  Поділіться у коментарях, які креативні використовуєте Ви під час занять👇  Креативність – важлива навичка, яку треба розвивати, а потім – постійно  підтримувати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6150" name="Picture 6" descr="Креативність у підприємництві: як народжуються інновації? - Innovation Hou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500042"/>
            <a:ext cx="3028950" cy="1514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3. </a:t>
            </a:r>
            <a:r>
              <a:rPr lang="uk-UA" dirty="0" err="1" smtClean="0"/>
              <a:t>Креатив-методи</a:t>
            </a:r>
            <a:r>
              <a:rPr lang="uk-UA" dirty="0" smtClean="0"/>
              <a:t> та їх застосування.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7615262" cy="2605402"/>
          </a:xfrm>
        </p:spPr>
        <p:txBody>
          <a:bodyPr/>
          <a:lstStyle/>
          <a:p>
            <a:pPr algn="just"/>
            <a:r>
              <a:rPr lang="uk-UA" dirty="0" err="1" smtClean="0"/>
              <a:t>Креатив</a:t>
            </a:r>
            <a:r>
              <a:rPr lang="uk-UA" dirty="0" smtClean="0"/>
              <a:t> – це створення продукту способом, який відрізняється новизною підходу та творчим рішенням. Найчастіше цей термін використовують у рекламній індустрії, але з кожним роком все більше сфер використовують його у своїй діяльності. </a:t>
            </a:r>
          </a:p>
          <a:p>
            <a:endParaRPr lang="uk-UA" dirty="0"/>
          </a:p>
        </p:txBody>
      </p:sp>
      <p:pic>
        <p:nvPicPr>
          <p:cNvPr id="5122" name="Picture 2" descr="Креатив в бизнесе. Метод Илона Маска, и чему он нас учи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4143380"/>
            <a:ext cx="3571900" cy="2500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8"/>
            <a:ext cx="7239000" cy="2819716"/>
          </a:xfrm>
        </p:spPr>
        <p:txBody>
          <a:bodyPr>
            <a:normAutofit lnSpcReduction="10000"/>
          </a:bodyPr>
          <a:lstStyle/>
          <a:p>
            <a:pPr algn="just"/>
            <a:r>
              <a:rPr lang="uk-UA" dirty="0" smtClean="0"/>
              <a:t>Під </a:t>
            </a:r>
            <a:r>
              <a:rPr lang="uk-UA" dirty="0" err="1" smtClean="0"/>
              <a:t>креативом</a:t>
            </a:r>
            <a:r>
              <a:rPr lang="uk-UA" dirty="0" smtClean="0"/>
              <a:t> слід розуміти творче вирішення завдань, часто протиставляючи його математичним, розрахунковим рішенням. При цьому за уявною простотою криється важливий нюанс: потрібно розділяти чистий </a:t>
            </a:r>
            <a:r>
              <a:rPr lang="uk-UA" dirty="0" err="1" smtClean="0"/>
              <a:t>креатив</a:t>
            </a:r>
            <a:r>
              <a:rPr lang="uk-UA" dirty="0" smtClean="0"/>
              <a:t> без будь-яких меж і фантазування в рамках методології. </a:t>
            </a:r>
            <a:endParaRPr lang="uk-UA" dirty="0"/>
          </a:p>
        </p:txBody>
      </p:sp>
      <p:pic>
        <p:nvPicPr>
          <p:cNvPr id="4098" name="Picture 2" descr="Креатив (креативность) — что это такое и можно ли стать креативны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3357562"/>
            <a:ext cx="6359690" cy="31289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14290"/>
            <a:ext cx="7381876" cy="428628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uk-UA" dirty="0" smtClean="0"/>
              <a:t>Прийнято замовчувати системний і цілком академічний підхід до управління фантазією. Зокрема, існує як мінімум півдюжини ефективних методологій, що дозволяють «поставити» </a:t>
            </a:r>
            <a:r>
              <a:rPr lang="uk-UA" dirty="0" err="1" smtClean="0"/>
              <a:t>креатив</a:t>
            </a:r>
            <a:r>
              <a:rPr lang="uk-UA" dirty="0" smtClean="0"/>
              <a:t> на системні прогнозовані «рейки». Це великий діапазон різних прийомів — від методу вільних асоціацій Андре </a:t>
            </a:r>
            <a:r>
              <a:rPr lang="uk-UA" dirty="0" err="1" smtClean="0"/>
              <a:t>Бретона</a:t>
            </a:r>
            <a:r>
              <a:rPr lang="uk-UA" dirty="0" smtClean="0"/>
              <a:t> і стихійного методу свідомої ірраціональності </a:t>
            </a:r>
            <a:r>
              <a:rPr lang="uk-UA" dirty="0" err="1" smtClean="0"/>
              <a:t>Сальвадора</a:t>
            </a:r>
            <a:r>
              <a:rPr lang="uk-UA" dirty="0" smtClean="0"/>
              <a:t> Далі до теорії розв’язання винахідницьких завдань Генріха </a:t>
            </a:r>
            <a:r>
              <a:rPr lang="uk-UA" dirty="0" err="1" smtClean="0"/>
              <a:t>Альтшуллера</a:t>
            </a:r>
            <a:r>
              <a:rPr lang="uk-UA" dirty="0" smtClean="0"/>
              <a:t> і «Шести капелюхів мислення» Едварда де Боно. </a:t>
            </a:r>
            <a:endParaRPr lang="uk-UA" dirty="0"/>
          </a:p>
        </p:txBody>
      </p:sp>
      <p:pic>
        <p:nvPicPr>
          <p:cNvPr id="3074" name="Picture 2" descr="Программы тренингов по «Стрессоустойчивости и развитию» — Страна Предгорь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4214818"/>
            <a:ext cx="4000528" cy="25953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0"/>
            <a:ext cx="7239000" cy="296259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uk-UA" b="1" dirty="0" smtClean="0"/>
              <a:t>Необхідно пробувати виходити «з коробки» і створювати нестандартні рішення, застосовуючи різні техніки. </a:t>
            </a:r>
            <a:r>
              <a:rPr lang="uk-UA" dirty="0" smtClean="0"/>
              <a:t>Однак власне політ фантазії може ні до чого не привести. Процес створення ідей вимагає обов’язкової </a:t>
            </a:r>
            <a:r>
              <a:rPr lang="uk-UA" dirty="0" err="1" smtClean="0"/>
              <a:t>фасилітації</a:t>
            </a:r>
            <a:r>
              <a:rPr lang="uk-UA" dirty="0" smtClean="0"/>
              <a:t> в рамках певної методології — без цього </a:t>
            </a:r>
            <a:r>
              <a:rPr lang="uk-UA" dirty="0" err="1" smtClean="0"/>
              <a:t>креатив</a:t>
            </a:r>
            <a:r>
              <a:rPr lang="uk-UA" dirty="0" smtClean="0"/>
              <a:t> перетворюється на спонтанну </a:t>
            </a:r>
            <a:r>
              <a:rPr lang="uk-UA" dirty="0" smtClean="0"/>
              <a:t>ідею.</a:t>
            </a:r>
            <a:endParaRPr lang="uk-UA" dirty="0"/>
          </a:p>
        </p:txBody>
      </p:sp>
      <p:pic>
        <p:nvPicPr>
          <p:cNvPr id="2050" name="Picture 2" descr="Актуально! Креатив в центре поля, Ярослав, 27 января 2016 г. — Динамо Киев  от Шури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714620"/>
            <a:ext cx="5807528" cy="3857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ДЯКУЮ ЗА УВАГУ!</a:t>
            </a:r>
            <a:endParaRPr lang="uk-UA" dirty="0"/>
          </a:p>
        </p:txBody>
      </p:sp>
      <p:pic>
        <p:nvPicPr>
          <p:cNvPr id="13314" name="Picture 2" descr="Top 15 Problem Solving Activities for Your Team to Mas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9659" y="1738334"/>
            <a:ext cx="6734175" cy="4762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7901014" cy="1143000"/>
          </a:xfrm>
        </p:spPr>
        <p:txBody>
          <a:bodyPr>
            <a:noAutofit/>
          </a:bodyPr>
          <a:lstStyle/>
          <a:p>
            <a:pPr algn="ctr"/>
            <a:r>
              <a:rPr lang="uk-UA" sz="3200" dirty="0" smtClean="0"/>
              <a:t>1. Розумові шаблони. Креативність та результативність.</a:t>
            </a:r>
            <a:endParaRPr lang="uk-UA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2819716"/>
          </a:xfrm>
        </p:spPr>
        <p:txBody>
          <a:bodyPr>
            <a:normAutofit lnSpcReduction="10000"/>
          </a:bodyPr>
          <a:lstStyle/>
          <a:p>
            <a:pPr algn="just"/>
            <a:r>
              <a:rPr lang="uk-UA" dirty="0" smtClean="0"/>
              <a:t>Кількість інформації, яку отримує і обробляє мозок сучасної людини на місяць, — це рівно стільки, скільки три століття тому людина дізнавалася за все своє життя. При цьому частка дійсно корисної і потрібної інформації становить дуже незначну частину.</a:t>
            </a:r>
          </a:p>
          <a:p>
            <a:pPr algn="just"/>
            <a:endParaRPr lang="uk-UA" dirty="0"/>
          </a:p>
        </p:txBody>
      </p:sp>
      <p:pic>
        <p:nvPicPr>
          <p:cNvPr id="23554" name="Picture 2" descr="Як вчені пояснюють природу геніальності?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4143380"/>
            <a:ext cx="4572000" cy="2600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66"/>
            <a:ext cx="7239000" cy="484632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uk-UA" dirty="0" smtClean="0"/>
              <a:t>Що ж робить людський мозок з цими величезними купами інформаційного сміття? Захищається через когнітивні упередження — так ще </a:t>
            </a:r>
            <a:r>
              <a:rPr lang="uk-UA" dirty="0" err="1" smtClean="0"/>
              <a:t>мізки</a:t>
            </a:r>
            <a:r>
              <a:rPr lang="uk-UA" dirty="0" smtClean="0"/>
              <a:t> наших предків адаптувалися, щоб не витрачати час на зайві роздуми. Це певні розумові шаблони, практично інстинктивні судження, що дозволяють на основі шматочків інформації вибудовувати гіпотетичні логічні ланцюжки і не витрачати зайвий час на обмірковування. Так, це взагалі не раціонально і не свідомо. Зате швидко і здається, що працює.</a:t>
            </a:r>
          </a:p>
          <a:p>
            <a:pPr algn="just"/>
            <a:r>
              <a:rPr lang="uk-UA" dirty="0" smtClean="0"/>
              <a:t>З іншого боку, ці ж самі шаблони дуже сильно звужують наш світ і наші можливості. </a:t>
            </a:r>
            <a:r>
              <a:rPr lang="ru-RU" dirty="0" smtClean="0"/>
              <a:t>К</a:t>
            </a:r>
            <a:r>
              <a:rPr lang="uk-UA" dirty="0" err="1" smtClean="0"/>
              <a:t>огнітивні</a:t>
            </a:r>
            <a:r>
              <a:rPr lang="uk-UA" dirty="0" smtClean="0"/>
              <a:t> упередження сильно впливають на нашу здатність мислити критично. А вміння мислити критично — важлива складова емоційного інтелекту. </a:t>
            </a:r>
          </a:p>
          <a:p>
            <a:pPr algn="just"/>
            <a:endParaRPr lang="uk-UA" dirty="0"/>
          </a:p>
        </p:txBody>
      </p:sp>
      <p:pic>
        <p:nvPicPr>
          <p:cNvPr id="22530" name="Picture 2" descr="Геніальність навчилися штучно стимулювати || MUKACHEVO.N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4572008"/>
            <a:ext cx="2071702" cy="20619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57166"/>
            <a:ext cx="7239000" cy="3714776"/>
          </a:xfrm>
        </p:spPr>
        <p:txBody>
          <a:bodyPr/>
          <a:lstStyle/>
          <a:p>
            <a:pPr algn="just"/>
            <a:r>
              <a:rPr lang="uk-UA" dirty="0" smtClean="0"/>
              <a:t>Когнітивних упереджень психологи налічують вже близько сотні, </a:t>
            </a:r>
            <a:r>
              <a:rPr lang="ru-RU" dirty="0" smtClean="0"/>
              <a:t>ми</a:t>
            </a:r>
            <a:r>
              <a:rPr lang="uk-UA" dirty="0" smtClean="0"/>
              <a:t> </a:t>
            </a:r>
            <a:r>
              <a:rPr lang="uk-UA" dirty="0" err="1" smtClean="0"/>
              <a:t>вибрал</a:t>
            </a:r>
            <a:r>
              <a:rPr lang="ru-RU" dirty="0" smtClean="0"/>
              <a:t>и</a:t>
            </a:r>
            <a:r>
              <a:rPr lang="uk-UA" dirty="0" smtClean="0"/>
              <a:t> десять тих, що найбільше стосуються лідерів свого життя і свого оточення. На жаль, ці когнітивні упередження — ірраціональні підсвідомі шаблони мислення — часто приводять нас до далеко не найкращих висновків, рішень і дій, а лідер має вести до найкращих, чи не так?</a:t>
            </a:r>
          </a:p>
          <a:p>
            <a:pPr algn="just"/>
            <a:endParaRPr lang="uk-UA" dirty="0"/>
          </a:p>
        </p:txBody>
      </p:sp>
      <p:sp>
        <p:nvSpPr>
          <p:cNvPr id="21506" name="AutoShape 2" descr="Про геніальність з точки зору «ідіота» | Журнал Пробуджен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1508" name="AutoShape 4" descr="Про геніальність з точки зору «ідіота» | Журнал Пробуджен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1510" name="Picture 6" descr="Гениальность - это талант, одаренность или помешательство?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3929066"/>
            <a:ext cx="5072098" cy="28632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7786742" cy="3034030"/>
          </a:xfrm>
        </p:spPr>
        <p:txBody>
          <a:bodyPr/>
          <a:lstStyle/>
          <a:p>
            <a:pPr algn="just"/>
            <a:r>
              <a:rPr lang="uk-UA" b="1" dirty="0" smtClean="0"/>
              <a:t>Групове мислення: з вовками жити, по-вовчому вити. </a:t>
            </a:r>
            <a:r>
              <a:rPr lang="uk-UA" dirty="0" smtClean="0"/>
              <a:t>У психіатрії явище називається конформне упередження, і притаманне воно людству в цілому. </a:t>
            </a:r>
          </a:p>
          <a:p>
            <a:pPr algn="just"/>
            <a:r>
              <a:rPr lang="uk-UA" i="1" dirty="0" smtClean="0"/>
              <a:t>Критичне мислення — це безперервний діалог між тим, у що хочеться вірити, і </a:t>
            </a:r>
            <a:r>
              <a:rPr lang="uk-UA" i="1" dirty="0" smtClean="0"/>
              <a:t>фактами.</a:t>
            </a:r>
            <a:endParaRPr lang="uk-UA" dirty="0" smtClean="0"/>
          </a:p>
          <a:p>
            <a:pPr algn="just"/>
            <a:endParaRPr lang="uk-UA" dirty="0"/>
          </a:p>
        </p:txBody>
      </p:sp>
      <p:pic>
        <p:nvPicPr>
          <p:cNvPr id="20482" name="Picture 2" descr="Як впізнати генія: 5 рис розумної людин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786058"/>
            <a:ext cx="5572164" cy="38967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52"/>
            <a:ext cx="7239000" cy="3034030"/>
          </a:xfrm>
        </p:spPr>
        <p:txBody>
          <a:bodyPr/>
          <a:lstStyle/>
          <a:p>
            <a:pPr algn="just"/>
            <a:r>
              <a:rPr lang="uk-UA" b="1" dirty="0" smtClean="0"/>
              <a:t>Помилка того, хто вижив. </a:t>
            </a:r>
            <a:r>
              <a:rPr lang="uk-UA" dirty="0" smtClean="0"/>
              <a:t>Подібно до того, як вірування групи залишають свій відбиток на наших думках, ми також потрапляємо в когнітивну пастку, коли зосереджуємо свою увагу на історіях людей, що досягли успіху, і геть забуваємо про тих, кому пощастило набагато менше. </a:t>
            </a:r>
            <a:endParaRPr lang="uk-UA" dirty="0"/>
          </a:p>
        </p:txBody>
      </p:sp>
      <p:pic>
        <p:nvPicPr>
          <p:cNvPr id="19458" name="Picture 2" descr="Психология человека - Психолог Татьяна Панова | Москв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3286124"/>
            <a:ext cx="6192114" cy="30765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071810"/>
            <a:ext cx="7239000" cy="3605534"/>
          </a:xfrm>
        </p:spPr>
        <p:txBody>
          <a:bodyPr>
            <a:normAutofit lnSpcReduction="10000"/>
          </a:bodyPr>
          <a:lstStyle/>
          <a:p>
            <a:pPr algn="just"/>
            <a:r>
              <a:rPr lang="uk-UA" b="1" dirty="0" smtClean="0"/>
              <a:t>Підтверджувальне </a:t>
            </a:r>
            <a:r>
              <a:rPr lang="uk-UA" b="1" dirty="0" smtClean="0"/>
              <a:t>упередження</a:t>
            </a:r>
            <a:r>
              <a:rPr lang="uk-UA" dirty="0" smtClean="0"/>
              <a:t> — ми схильні шукати ту інформацію, яка підтверджує наші існуючі погляди, і не шукаємо або не беремо до уваги ту інформацію, яка суперечить або спростовує наші переконання. Більш того, ту інформацію, яку ми знаходимо, ми часто інтерпретуємо так, щоб підтвердити свою думку, а не навпаки.</a:t>
            </a:r>
          </a:p>
          <a:p>
            <a:pPr algn="just"/>
            <a:endParaRPr lang="uk-UA" dirty="0"/>
          </a:p>
        </p:txBody>
      </p:sp>
      <p:pic>
        <p:nvPicPr>
          <p:cNvPr id="18434" name="Picture 2" descr="Мозг работает на одной батарейке». Что нашли в голове человека наши учёные  | Наука и образование | Общество | АиФ Аргументы и факты в Беларус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71414"/>
            <a:ext cx="5072098" cy="29765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357562"/>
            <a:ext cx="7239000" cy="3176906"/>
          </a:xfrm>
        </p:spPr>
        <p:txBody>
          <a:bodyPr>
            <a:normAutofit lnSpcReduction="10000"/>
          </a:bodyPr>
          <a:lstStyle/>
          <a:p>
            <a:pPr algn="just"/>
            <a:r>
              <a:rPr lang="uk-UA" b="1" dirty="0" smtClean="0"/>
              <a:t>Ірраціональне </a:t>
            </a:r>
            <a:r>
              <a:rPr lang="uk-UA" b="1" dirty="0" smtClean="0"/>
              <a:t>посилення</a:t>
            </a:r>
            <a:r>
              <a:rPr lang="uk-UA" dirty="0" smtClean="0"/>
              <a:t> — це схильність продовжувати вкладення інвестиційних ресурсів в уже існуючий проект, незважаючи на те, що необхідні витрати перевищують потенційну вигоду. Виправдовуватися тим, що не можна зупинятися, раз вже були вкладені значні інвестиції. </a:t>
            </a:r>
            <a:endParaRPr lang="uk-UA" dirty="0"/>
          </a:p>
        </p:txBody>
      </p:sp>
      <p:pic>
        <p:nvPicPr>
          <p:cNvPr id="17410" name="Picture 2" descr="Учёные выяснили, как работает «творческий мозг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14290"/>
            <a:ext cx="4714908" cy="31410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88</TotalTime>
  <Words>417</Words>
  <PresentationFormat>Экран (4:3)</PresentationFormat>
  <Paragraphs>49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Изящная</vt:lpstr>
      <vt:lpstr>Тема 9. Креативності як процес рішення проблем і нестандартних задач та креатив-методи</vt:lpstr>
      <vt:lpstr>План:  </vt:lpstr>
      <vt:lpstr>1. Розумові шаблони. Креативність та результативність.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Є декілька кроків, які можуть допомогти у встановленні власного критичного та креативного мислення. </vt:lpstr>
      <vt:lpstr>2. Знищення креативності та розумні рішення.</vt:lpstr>
      <vt:lpstr>Слайд 15</vt:lpstr>
      <vt:lpstr>Своєю чергою, вибіркове мислення розділяється на типи</vt:lpstr>
      <vt:lpstr>Слайд 17</vt:lpstr>
      <vt:lpstr>Слайд 18</vt:lpstr>
      <vt:lpstr>Слайд 19</vt:lpstr>
      <vt:lpstr>Слайд 20</vt:lpstr>
      <vt:lpstr>3. Креатив-методи та їх застосування.</vt:lpstr>
      <vt:lpstr>Слайд 22</vt:lpstr>
      <vt:lpstr>Слайд 23</vt:lpstr>
      <vt:lpstr>Слайд 24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9. Креативності як процес рішення проблем і нестандартних задач та креатив-методи</dc:title>
  <dc:creator>Ira</dc:creator>
  <cp:lastModifiedBy>Ira</cp:lastModifiedBy>
  <cp:revision>9</cp:revision>
  <dcterms:created xsi:type="dcterms:W3CDTF">2022-02-02T09:44:47Z</dcterms:created>
  <dcterms:modified xsi:type="dcterms:W3CDTF">2022-02-03T21:12:11Z</dcterms:modified>
</cp:coreProperties>
</file>