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7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</p:sldIdLst>
  <p:sldSz cx="12188825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590" y="5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5DDE3E-0343-419D-907A-A0A56D025D28}" type="datetime1">
              <a:rPr lang="uk-UA" smtClean="0"/>
              <a:t>28.08.2024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0E825-0180-4D91-A0E9-5EE2EEDB9924}" type="datetime1">
              <a:rPr lang="uk-UA" smtClean="0"/>
              <a:pPr/>
              <a:t>28.08.2024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895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5584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101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0444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5096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796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9929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8085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0035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1799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273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2106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2793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440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6103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6450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996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0574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3813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27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8452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28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0870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29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782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929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976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5595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0456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874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58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351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ображення 4" descr="Погляд угору на хмари та блакитне небо з колодязя зі скляних хмарочосів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52E28E-5701-4256-AD08-B2610D6BD444}" type="datetime1">
              <a:rPr lang="uk-UA" noProof="0" smtClean="0"/>
              <a:t>28.08.2024</a:t>
            </a:fld>
            <a:endParaRPr lang="uk-UA" noProof="0" dirty="0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9EBAFD-E1B7-474F-BAA4-396D00809DC6}" type="datetime1">
              <a:rPr lang="uk-UA" noProof="0" smtClean="0"/>
              <a:t>28.08.2024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0B015-63C8-4FAB-9D1A-2D542CFDC0A8}" type="datetime1">
              <a:rPr lang="uk-UA" noProof="0" smtClean="0"/>
              <a:t>28.08.2024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DE8EF5-7C0D-4B62-AF37-28DD9C9E62FA}" type="datetime1">
              <a:rPr lang="uk-UA" noProof="0" smtClean="0"/>
              <a:t>28.08.2024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FB8001-A677-42B4-938D-4A728130A001}" type="datetime1">
              <a:rPr lang="uk-UA" noProof="0" smtClean="0"/>
              <a:t>28.08.2024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4E2A5-D947-4EF9-B30F-1CB8CBF1A7FF}" type="datetime1">
              <a:rPr lang="uk-UA" noProof="0" smtClean="0"/>
              <a:t>28.08.2024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729B33-82D1-492F-8DC1-37EA8FF62A79}" type="datetime1">
              <a:rPr lang="uk-UA" noProof="0" smtClean="0"/>
              <a:t>28.08.2024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343535-949B-4938-9268-AA74374388CD}" type="datetime1">
              <a:rPr lang="uk-UA" noProof="0" smtClean="0"/>
              <a:t>28.08.2024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BEED1F-61C2-46DF-A978-F2B405496EAC}" type="datetime1">
              <a:rPr lang="uk-UA" noProof="0" smtClean="0"/>
              <a:t>28.08.2024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ABA69B-C892-4C05-8E38-461191F7DD2F}" type="datetime1">
              <a:rPr lang="uk-UA" noProof="0" smtClean="0"/>
              <a:t>28.08.2024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88D053-5A43-46E7-94C3-44DDD03C14E8}" type="datetime1">
              <a:rPr lang="uk-UA" noProof="0" smtClean="0"/>
              <a:t>28.08.2024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7BCB1FB-6436-4E45-B0A0-BBE39F764FBB}" type="datetime1">
              <a:rPr lang="uk-UA" noProof="0" smtClean="0"/>
              <a:t>28.08.2024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996-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763" y="1268760"/>
            <a:ext cx="11927061" cy="2088232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rtl="0"/>
            <a:r>
              <a:rPr lang="ru-RU" dirty="0">
                <a:solidFill>
                  <a:srgbClr val="FF0000"/>
                </a:solidFill>
              </a:rPr>
              <a:t>Тема 3. </a:t>
            </a:r>
            <a:r>
              <a:rPr lang="ru-RU" dirty="0" err="1">
                <a:solidFill>
                  <a:srgbClr val="FF0000"/>
                </a:solidFill>
              </a:rPr>
              <a:t>Суб’єкти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об’єкти</a:t>
            </a:r>
            <a:r>
              <a:rPr lang="ru-RU" dirty="0">
                <a:solidFill>
                  <a:srgbClr val="FF0000"/>
                </a:solidFill>
              </a:rPr>
              <a:t> контролю за </a:t>
            </a:r>
            <a:r>
              <a:rPr lang="ru-RU" dirty="0" err="1">
                <a:solidFill>
                  <a:srgbClr val="FF0000"/>
                </a:solidFill>
              </a:rPr>
              <a:t>трансфертним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ціноутворенням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764704"/>
            <a:ext cx="11953328" cy="5688632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b="1" i="1" dirty="0"/>
              <a:t>1.1.	</a:t>
            </a:r>
            <a:r>
              <a:rPr lang="ru-RU" b="1" i="1" dirty="0" err="1"/>
              <a:t>Підконтрольний</a:t>
            </a:r>
            <a:r>
              <a:rPr lang="ru-RU" b="1" i="1" dirty="0"/>
              <a:t> </a:t>
            </a:r>
            <a:r>
              <a:rPr lang="ru-RU" b="1" i="1" dirty="0" err="1"/>
              <a:t>суб’єкт</a:t>
            </a:r>
            <a:r>
              <a:rPr lang="ru-RU" b="1" i="1" dirty="0"/>
              <a:t> – </a:t>
            </a:r>
            <a:r>
              <a:rPr lang="ru-RU" b="1" i="1" dirty="0" err="1"/>
              <a:t>платник</a:t>
            </a:r>
            <a:r>
              <a:rPr lang="ru-RU" b="1" i="1" dirty="0"/>
              <a:t> </a:t>
            </a:r>
            <a:r>
              <a:rPr lang="ru-RU" b="1" i="1" dirty="0" err="1"/>
              <a:t>податку</a:t>
            </a:r>
            <a:r>
              <a:rPr lang="ru-RU" b="1" i="1" dirty="0"/>
              <a:t> на </a:t>
            </a:r>
            <a:r>
              <a:rPr lang="ru-RU" b="1" i="1" dirty="0" err="1"/>
              <a:t>прибуток</a:t>
            </a:r>
            <a:r>
              <a:rPr lang="ru-RU" b="1" i="1" dirty="0"/>
              <a:t> </a:t>
            </a:r>
            <a:r>
              <a:rPr lang="ru-RU" b="1" i="1" dirty="0" err="1"/>
              <a:t>підприємств</a:t>
            </a:r>
            <a:endParaRPr lang="ru-RU" b="1" i="1" dirty="0"/>
          </a:p>
          <a:p>
            <a:pPr marL="0" indent="0" algn="just">
              <a:buNone/>
            </a:pPr>
            <a:r>
              <a:rPr lang="ru-RU" sz="2400" b="1" dirty="0" err="1"/>
              <a:t>Підконтрольними</a:t>
            </a:r>
            <a:r>
              <a:rPr lang="ru-RU" sz="2400" b="1" dirty="0"/>
              <a:t> </a:t>
            </a:r>
            <a:r>
              <a:rPr lang="ru-RU" sz="2400" b="1" dirty="0" err="1"/>
              <a:t>суб’єктами</a:t>
            </a:r>
            <a:r>
              <a:rPr lang="ru-RU" sz="2400" b="1" dirty="0"/>
              <a:t> у </a:t>
            </a:r>
            <a:r>
              <a:rPr lang="ru-RU" sz="2400" b="1" dirty="0" err="1"/>
              <a:t>сфері</a:t>
            </a:r>
            <a:r>
              <a:rPr lang="ru-RU" sz="2400" b="1" dirty="0"/>
              <a:t> трансфертного </a:t>
            </a:r>
            <a:r>
              <a:rPr lang="ru-RU" sz="2400" b="1" dirty="0" err="1"/>
              <a:t>ціноутворення</a:t>
            </a:r>
            <a:r>
              <a:rPr lang="ru-RU" sz="2400" b="1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виключно</a:t>
            </a:r>
            <a:r>
              <a:rPr lang="ru-RU" sz="2400" dirty="0"/>
              <a:t> </a:t>
            </a:r>
            <a:r>
              <a:rPr lang="ru-RU" sz="2400" dirty="0" err="1"/>
              <a:t>суб’єкти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є </a:t>
            </a:r>
            <a:r>
              <a:rPr lang="ru-RU" sz="2400" b="1" dirty="0" err="1">
                <a:solidFill>
                  <a:srgbClr val="FF0000"/>
                </a:solidFill>
              </a:rPr>
              <a:t>платниками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податку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прибуток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підприємств</a:t>
            </a:r>
            <a:r>
              <a:rPr lang="ru-RU" sz="2400" dirty="0"/>
              <a:t>,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розділу</a:t>
            </a:r>
            <a:r>
              <a:rPr lang="ru-RU" sz="2400" dirty="0"/>
              <a:t> ІІІ ПК </a:t>
            </a:r>
            <a:r>
              <a:rPr lang="ru-RU" sz="2400" dirty="0" err="1"/>
              <a:t>України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вимог</a:t>
            </a:r>
            <a:r>
              <a:rPr lang="ru-RU" sz="2400" dirty="0"/>
              <a:t> </a:t>
            </a:r>
            <a:r>
              <a:rPr lang="ru-RU" sz="2400" dirty="0" err="1"/>
              <a:t>національного</a:t>
            </a:r>
            <a:r>
              <a:rPr lang="ru-RU" sz="2400" dirty="0"/>
              <a:t> </a:t>
            </a:r>
            <a:r>
              <a:rPr lang="ru-RU" sz="2400" dirty="0" err="1"/>
              <a:t>законодавства</a:t>
            </a:r>
            <a:r>
              <a:rPr lang="ru-RU" sz="2400" dirty="0"/>
              <a:t> </a:t>
            </a:r>
            <a:r>
              <a:rPr lang="ru-RU" sz="2400" b="1" dirty="0"/>
              <a:t>не </a:t>
            </a:r>
            <a:r>
              <a:rPr lang="ru-RU" sz="2400" b="1" dirty="0" err="1"/>
              <a:t>можуть</a:t>
            </a:r>
            <a:r>
              <a:rPr lang="ru-RU" sz="2400" b="1" dirty="0"/>
              <a:t> бути </a:t>
            </a:r>
            <a:r>
              <a:rPr lang="ru-RU" sz="2400" b="1" dirty="0" err="1"/>
              <a:t>підконтрольними</a:t>
            </a:r>
            <a:r>
              <a:rPr lang="ru-RU" sz="2400" b="1" dirty="0"/>
              <a:t> </a:t>
            </a:r>
            <a:r>
              <a:rPr lang="ru-RU" sz="2400" b="1" dirty="0" err="1"/>
              <a:t>суб’єктами</a:t>
            </a:r>
            <a:r>
              <a:rPr lang="ru-RU" sz="2400" b="1" dirty="0"/>
              <a:t> у </a:t>
            </a:r>
            <a:r>
              <a:rPr lang="ru-RU" sz="2400" b="1" dirty="0" err="1"/>
              <a:t>сфері</a:t>
            </a:r>
            <a:r>
              <a:rPr lang="ru-RU" sz="2400" b="1" dirty="0"/>
              <a:t> трансфертного </a:t>
            </a:r>
            <a:r>
              <a:rPr lang="ru-RU" sz="2400" b="1" dirty="0" err="1"/>
              <a:t>ціноутворення</a:t>
            </a:r>
            <a:r>
              <a:rPr lang="ru-RU" sz="2400" dirty="0"/>
              <a:t>:</a:t>
            </a:r>
          </a:p>
          <a:p>
            <a:pPr marL="0" indent="457200" algn="just">
              <a:buNone/>
            </a:pPr>
            <a:r>
              <a:rPr lang="ru-RU" sz="2400" dirty="0"/>
              <a:t>–	</a:t>
            </a:r>
            <a:r>
              <a:rPr lang="ru-RU" sz="2400" dirty="0" err="1"/>
              <a:t>платники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– </a:t>
            </a:r>
            <a:r>
              <a:rPr lang="ru-RU" sz="2400" dirty="0" err="1"/>
              <a:t>фізичні</a:t>
            </a:r>
            <a:r>
              <a:rPr lang="ru-RU" sz="2400" dirty="0"/>
              <a:t> особи;</a:t>
            </a:r>
          </a:p>
          <a:p>
            <a:pPr marL="0" indent="457200" algn="just">
              <a:buNone/>
            </a:pPr>
            <a:r>
              <a:rPr lang="ru-RU" sz="2400" dirty="0"/>
              <a:t>–	</a:t>
            </a:r>
            <a:r>
              <a:rPr lang="ru-RU" sz="2400" dirty="0" err="1"/>
              <a:t>суб’єкти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 – </a:t>
            </a:r>
            <a:r>
              <a:rPr lang="ru-RU" sz="2400" dirty="0" err="1"/>
              <a:t>юридичні</a:t>
            </a:r>
            <a:r>
              <a:rPr lang="ru-RU" sz="2400" dirty="0"/>
              <a:t> особи,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застосовують</a:t>
            </a:r>
            <a:r>
              <a:rPr lang="ru-RU" sz="2400" dirty="0"/>
              <a:t> </a:t>
            </a:r>
            <a:r>
              <a:rPr lang="ru-RU" sz="2400" dirty="0" err="1"/>
              <a:t>спрощену</a:t>
            </a:r>
            <a:r>
              <a:rPr lang="ru-RU" sz="2400" dirty="0"/>
              <a:t> систему </a:t>
            </a:r>
            <a:r>
              <a:rPr lang="ru-RU" sz="2400" dirty="0" err="1"/>
              <a:t>оподаткування</a:t>
            </a:r>
            <a:r>
              <a:rPr lang="ru-RU" sz="2400" dirty="0"/>
              <a:t>, </a:t>
            </a:r>
            <a:r>
              <a:rPr lang="ru-RU" sz="2400" dirty="0" err="1"/>
              <a:t>обліку</a:t>
            </a:r>
            <a:r>
              <a:rPr lang="ru-RU" sz="2400" dirty="0"/>
              <a:t> та </a:t>
            </a:r>
            <a:r>
              <a:rPr lang="ru-RU" sz="2400" dirty="0" err="1"/>
              <a:t>звітності</a:t>
            </a:r>
            <a:r>
              <a:rPr lang="ru-RU" sz="2400" dirty="0"/>
              <a:t>;</a:t>
            </a:r>
          </a:p>
          <a:p>
            <a:pPr marL="0" indent="457200" algn="just">
              <a:buNone/>
            </a:pPr>
            <a:r>
              <a:rPr lang="ru-RU" sz="2400" dirty="0"/>
              <a:t>–	</a:t>
            </a:r>
            <a:r>
              <a:rPr lang="ru-RU" sz="2400" dirty="0" err="1"/>
              <a:t>неприбуткові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, установи та </a:t>
            </a:r>
            <a:r>
              <a:rPr lang="ru-RU" sz="2400" dirty="0" err="1"/>
              <a:t>організації</a:t>
            </a:r>
            <a:r>
              <a:rPr lang="ru-RU" sz="2400" dirty="0"/>
              <a:t> (за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дотримання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 п. 133.4 ст. 133 ПК </a:t>
            </a:r>
            <a:r>
              <a:rPr lang="ru-RU" sz="2400" dirty="0" err="1"/>
              <a:t>України</a:t>
            </a:r>
            <a:r>
              <a:rPr lang="ru-RU" sz="2400" dirty="0"/>
              <a:t>).</a:t>
            </a:r>
          </a:p>
          <a:p>
            <a:pPr marL="0" indent="0" algn="just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9473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404664"/>
            <a:ext cx="11953328" cy="5688632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b="1" i="1" dirty="0"/>
              <a:t>1.2. </a:t>
            </a:r>
            <a:r>
              <a:rPr lang="ru-RU" b="1" i="1" dirty="0" err="1"/>
              <a:t>Об’єкт</a:t>
            </a:r>
            <a:r>
              <a:rPr lang="ru-RU" b="1" i="1" dirty="0"/>
              <a:t> контролю – </a:t>
            </a:r>
            <a:r>
              <a:rPr lang="ru-RU" b="1" i="1" dirty="0" err="1"/>
              <a:t>господарські</a:t>
            </a:r>
            <a:r>
              <a:rPr lang="ru-RU" b="1" i="1" dirty="0"/>
              <a:t> </a:t>
            </a:r>
            <a:r>
              <a:rPr lang="ru-RU" b="1" i="1" dirty="0" err="1"/>
              <a:t>операції</a:t>
            </a:r>
            <a:r>
              <a:rPr lang="ru-RU" b="1" i="1" dirty="0"/>
              <a:t> з нерезидентами</a:t>
            </a:r>
          </a:p>
          <a:p>
            <a:pPr marL="0" indent="0" algn="just">
              <a:buNone/>
            </a:pPr>
            <a:r>
              <a:rPr lang="ru-RU" sz="2000" dirty="0" err="1"/>
              <a:t>Згідно</a:t>
            </a:r>
            <a:r>
              <a:rPr lang="ru-RU" sz="2000" dirty="0"/>
              <a:t> з </a:t>
            </a:r>
            <a:r>
              <a:rPr lang="ru-RU" sz="2000" dirty="0" err="1"/>
              <a:t>підп</a:t>
            </a:r>
            <a:r>
              <a:rPr lang="ru-RU" sz="2000" dirty="0"/>
              <a:t>. 39.2.1.1 </a:t>
            </a:r>
            <a:r>
              <a:rPr lang="ru-RU" sz="2000" dirty="0" err="1"/>
              <a:t>підп</a:t>
            </a:r>
            <a:r>
              <a:rPr lang="ru-RU" sz="2000" dirty="0"/>
              <a:t>. 39.2.1 п. 39.2 ст. 39 ПК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b="1" dirty="0" err="1"/>
              <a:t>контрольованими</a:t>
            </a:r>
            <a:r>
              <a:rPr lang="ru-RU" sz="2000" b="1" dirty="0"/>
              <a:t> </a:t>
            </a:r>
            <a:r>
              <a:rPr lang="ru-RU" sz="2000" b="1" dirty="0" err="1"/>
              <a:t>операціями</a:t>
            </a:r>
            <a:r>
              <a:rPr lang="ru-RU" sz="2000" b="1" dirty="0"/>
              <a:t> є </a:t>
            </a:r>
            <a:r>
              <a:rPr lang="ru-RU" sz="2000" b="1" dirty="0" err="1"/>
              <a:t>господарські</a:t>
            </a:r>
            <a:r>
              <a:rPr lang="ru-RU" sz="2000" b="1" dirty="0"/>
              <a:t> </a:t>
            </a:r>
            <a:r>
              <a:rPr lang="ru-RU" sz="2000" b="1" dirty="0" err="1"/>
              <a:t>операції</a:t>
            </a:r>
            <a:r>
              <a:rPr lang="ru-RU" sz="2000" b="1" dirty="0"/>
              <a:t> </a:t>
            </a:r>
            <a:r>
              <a:rPr lang="ru-RU" sz="2000" b="1" dirty="0" err="1"/>
              <a:t>платника</a:t>
            </a:r>
            <a:r>
              <a:rPr lang="ru-RU" sz="2000" b="1" dirty="0"/>
              <a:t> </a:t>
            </a:r>
            <a:r>
              <a:rPr lang="ru-RU" sz="2000" b="1" dirty="0" err="1"/>
              <a:t>податків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можуть</a:t>
            </a:r>
            <a:r>
              <a:rPr lang="ru-RU" sz="2000" b="1" dirty="0"/>
              <a:t> </a:t>
            </a:r>
            <a:r>
              <a:rPr lang="ru-RU" sz="2000" b="1" dirty="0" err="1"/>
              <a:t>впливати</a:t>
            </a:r>
            <a:r>
              <a:rPr lang="ru-RU" sz="2000" b="1" dirty="0"/>
              <a:t> на </a:t>
            </a:r>
            <a:r>
              <a:rPr lang="ru-RU" sz="2000" b="1" dirty="0" err="1"/>
              <a:t>об’єкт</a:t>
            </a:r>
            <a:r>
              <a:rPr lang="ru-RU" sz="2000" b="1" dirty="0"/>
              <a:t> </a:t>
            </a:r>
            <a:r>
              <a:rPr lang="ru-RU" sz="2000" b="1" dirty="0" err="1"/>
              <a:t>оподаткування</a:t>
            </a:r>
            <a:r>
              <a:rPr lang="ru-RU" sz="2000" b="1" dirty="0"/>
              <a:t> </a:t>
            </a:r>
            <a:r>
              <a:rPr lang="ru-RU" sz="2000" b="1" dirty="0" err="1"/>
              <a:t>податком</a:t>
            </a:r>
            <a:r>
              <a:rPr lang="ru-RU" sz="2000" b="1" dirty="0"/>
              <a:t> на </a:t>
            </a:r>
            <a:r>
              <a:rPr lang="ru-RU" sz="2000" b="1" dirty="0" err="1"/>
              <a:t>прибуток</a:t>
            </a:r>
            <a:r>
              <a:rPr lang="ru-RU" sz="2000" b="1" dirty="0"/>
              <a:t> </a:t>
            </a:r>
            <a:r>
              <a:rPr lang="ru-RU" sz="2000" b="1" dirty="0" err="1"/>
              <a:t>підприємств</a:t>
            </a:r>
            <a:r>
              <a:rPr lang="ru-RU" sz="2000" b="1" dirty="0"/>
              <a:t> </a:t>
            </a:r>
            <a:r>
              <a:rPr lang="ru-RU" sz="2000" dirty="0" err="1"/>
              <a:t>платника</a:t>
            </a:r>
            <a:r>
              <a:rPr lang="ru-RU" sz="2000" dirty="0"/>
              <a:t> </a:t>
            </a:r>
            <a:r>
              <a:rPr lang="ru-RU" sz="2000" dirty="0" err="1"/>
              <a:t>податків</a:t>
            </a:r>
            <a:r>
              <a:rPr lang="ru-RU" sz="2000" dirty="0"/>
              <a:t>, а </a:t>
            </a:r>
            <a:r>
              <a:rPr lang="ru-RU" sz="2000" dirty="0" err="1"/>
              <a:t>саме</a:t>
            </a:r>
            <a:r>
              <a:rPr lang="ru-RU" sz="2000" dirty="0"/>
              <a:t>: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2000" dirty="0"/>
              <a:t>а) </a:t>
            </a:r>
            <a:r>
              <a:rPr lang="ru-RU" sz="2000" dirty="0" err="1"/>
              <a:t>господарські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здійснюються</a:t>
            </a:r>
            <a:r>
              <a:rPr lang="ru-RU" sz="2000" dirty="0"/>
              <a:t> з </a:t>
            </a:r>
            <a:r>
              <a:rPr lang="ru-RU" sz="2000" b="1" dirty="0" err="1">
                <a:solidFill>
                  <a:srgbClr val="FF0000"/>
                </a:solidFill>
              </a:rPr>
              <a:t>пов’язаними</a:t>
            </a:r>
            <a:r>
              <a:rPr lang="ru-RU" sz="2000" b="1" dirty="0">
                <a:solidFill>
                  <a:srgbClr val="FF0000"/>
                </a:solidFill>
              </a:rPr>
              <a:t> особами </a:t>
            </a:r>
            <a:r>
              <a:rPr lang="ru-RU" sz="2000" dirty="0"/>
              <a:t>– </a:t>
            </a:r>
            <a:r>
              <a:rPr lang="ru-RU" sz="2000" b="1" dirty="0">
                <a:solidFill>
                  <a:srgbClr val="FF0000"/>
                </a:solidFill>
              </a:rPr>
              <a:t>нерезидентами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у </a:t>
            </a:r>
            <a:r>
              <a:rPr lang="ru-RU" sz="2000" dirty="0" err="1"/>
              <a:t>випадках</a:t>
            </a:r>
            <a:r>
              <a:rPr lang="ru-RU" sz="2000" dirty="0"/>
              <a:t>, </a:t>
            </a:r>
            <a:r>
              <a:rPr lang="ru-RU" sz="2000" dirty="0" err="1"/>
              <a:t>визначених</a:t>
            </a:r>
            <a:r>
              <a:rPr lang="ru-RU" sz="2000" dirty="0"/>
              <a:t> </a:t>
            </a:r>
            <a:r>
              <a:rPr lang="ru-RU" sz="2000" dirty="0" err="1"/>
              <a:t>підп</a:t>
            </a:r>
            <a:r>
              <a:rPr lang="ru-RU" sz="2000" dirty="0"/>
              <a:t>. 39.2.1.5 </a:t>
            </a:r>
            <a:r>
              <a:rPr lang="ru-RU" sz="2000" dirty="0" err="1"/>
              <a:t>підп</a:t>
            </a:r>
            <a:r>
              <a:rPr lang="ru-RU" sz="2000" dirty="0"/>
              <a:t>. 39.2.1 п. 39.2 ст. 39 ПК </a:t>
            </a:r>
            <a:r>
              <a:rPr lang="ru-RU" sz="2000" dirty="0" err="1"/>
              <a:t>України</a:t>
            </a:r>
            <a:r>
              <a:rPr lang="ru-RU" sz="2000" dirty="0"/>
              <a:t>;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2000" dirty="0"/>
              <a:t>б) </a:t>
            </a:r>
            <a:r>
              <a:rPr lang="ru-RU" sz="2000" dirty="0" err="1"/>
              <a:t>зовнішньоекономічні</a:t>
            </a:r>
            <a:r>
              <a:rPr lang="ru-RU" sz="2000" dirty="0"/>
              <a:t> </a:t>
            </a:r>
            <a:r>
              <a:rPr lang="ru-RU" sz="2000" dirty="0" err="1"/>
              <a:t>господарські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 з продажу та/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придбання</a:t>
            </a:r>
            <a:r>
              <a:rPr lang="ru-RU" sz="2000" dirty="0"/>
              <a:t> </a:t>
            </a:r>
            <a:r>
              <a:rPr lang="ru-RU" sz="2000" dirty="0" err="1"/>
              <a:t>товарів</a:t>
            </a:r>
            <a:r>
              <a:rPr lang="ru-RU" sz="2000" dirty="0"/>
              <a:t> та/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 через </a:t>
            </a:r>
            <a:r>
              <a:rPr lang="ru-RU" sz="2000" b="1" dirty="0" err="1">
                <a:solidFill>
                  <a:srgbClr val="FF0000"/>
                </a:solidFill>
              </a:rPr>
              <a:t>комісіонерів-нерезидентів</a:t>
            </a:r>
            <a:r>
              <a:rPr lang="ru-RU" sz="2000" dirty="0"/>
              <a:t>;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2000" dirty="0"/>
              <a:t>в) </a:t>
            </a:r>
            <a:r>
              <a:rPr lang="ru-RU" sz="2000" dirty="0" err="1"/>
              <a:t>господарські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здійснюються</a:t>
            </a:r>
            <a:r>
              <a:rPr lang="ru-RU" sz="2000" dirty="0"/>
              <a:t> з </a:t>
            </a:r>
            <a:r>
              <a:rPr lang="ru-RU" sz="2000" b="1" dirty="0">
                <a:solidFill>
                  <a:srgbClr val="FF0000"/>
                </a:solidFill>
              </a:rPr>
              <a:t>нерезидентами</a:t>
            </a:r>
            <a:r>
              <a:rPr lang="ru-RU" sz="2000" dirty="0"/>
              <a:t>, </a:t>
            </a:r>
            <a:r>
              <a:rPr lang="ru-RU" sz="2000" dirty="0" err="1"/>
              <a:t>зареєстрованими</a:t>
            </a:r>
            <a:r>
              <a:rPr lang="ru-RU" sz="2000" dirty="0"/>
              <a:t> в державах (на </a:t>
            </a:r>
            <a:r>
              <a:rPr lang="ru-RU" sz="2000" dirty="0" err="1"/>
              <a:t>територіях</a:t>
            </a:r>
            <a:r>
              <a:rPr lang="ru-RU" sz="2000" dirty="0"/>
              <a:t>), </a:t>
            </a:r>
            <a:r>
              <a:rPr lang="ru-RU" sz="2000" dirty="0" err="1"/>
              <a:t>включених</a:t>
            </a:r>
            <a:r>
              <a:rPr lang="ru-RU" sz="2000" dirty="0"/>
              <a:t> до </a:t>
            </a:r>
            <a:r>
              <a:rPr lang="ru-RU" sz="2000" dirty="0" err="1"/>
              <a:t>переліку</a:t>
            </a:r>
            <a:r>
              <a:rPr lang="ru-RU" sz="2000" dirty="0"/>
              <a:t> держав (</a:t>
            </a:r>
            <a:r>
              <a:rPr lang="ru-RU" sz="2000" dirty="0" err="1"/>
              <a:t>територій</a:t>
            </a:r>
            <a:r>
              <a:rPr lang="ru-RU" sz="2000" dirty="0"/>
              <a:t>), </a:t>
            </a:r>
            <a:r>
              <a:rPr lang="ru-RU" sz="2000" dirty="0" err="1"/>
              <a:t>затвердженого</a:t>
            </a:r>
            <a:r>
              <a:rPr lang="ru-RU" sz="2000" dirty="0"/>
              <a:t> </a:t>
            </a:r>
            <a:r>
              <a:rPr lang="ru-RU" sz="2000" dirty="0" err="1"/>
              <a:t>Кабінетом</a:t>
            </a:r>
            <a:r>
              <a:rPr lang="ru-RU" sz="2000" dirty="0"/>
              <a:t> </a:t>
            </a:r>
            <a:r>
              <a:rPr lang="ru-RU" sz="2000" dirty="0" err="1"/>
              <a:t>Міністрів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підп</a:t>
            </a:r>
            <a:r>
              <a:rPr lang="ru-RU" sz="2000" dirty="0"/>
              <a:t>. 39.2.1.2 </a:t>
            </a:r>
            <a:r>
              <a:rPr lang="ru-RU" sz="2000" dirty="0" err="1"/>
              <a:t>підп</a:t>
            </a:r>
            <a:r>
              <a:rPr lang="ru-RU" sz="2000" dirty="0"/>
              <a:t>. 39.2.1 п. 39.2 ст. 39 ПК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які</a:t>
            </a:r>
            <a:r>
              <a:rPr lang="ru-RU" sz="2000" dirty="0"/>
              <a:t> є резидентами </a:t>
            </a:r>
            <a:r>
              <a:rPr lang="ru-RU" sz="2000" dirty="0" err="1"/>
              <a:t>цих</a:t>
            </a:r>
            <a:r>
              <a:rPr lang="ru-RU" sz="2000" dirty="0"/>
              <a:t> держав;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2000" dirty="0"/>
              <a:t>г) </a:t>
            </a:r>
            <a:r>
              <a:rPr lang="ru-RU" sz="2000" dirty="0" err="1"/>
              <a:t>господарські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здійснюються</a:t>
            </a:r>
            <a:r>
              <a:rPr lang="ru-RU" sz="2000" dirty="0"/>
              <a:t> з </a:t>
            </a:r>
            <a:r>
              <a:rPr lang="ru-RU" sz="2000" b="1" dirty="0">
                <a:solidFill>
                  <a:srgbClr val="FF0000"/>
                </a:solidFill>
              </a:rPr>
              <a:t>нерезидентами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сплачують</a:t>
            </a:r>
            <a:r>
              <a:rPr lang="ru-RU" sz="2000" dirty="0"/>
              <a:t> </a:t>
            </a:r>
            <a:r>
              <a:rPr lang="ru-RU" sz="2000" dirty="0" err="1"/>
              <a:t>податок</a:t>
            </a:r>
            <a:r>
              <a:rPr lang="ru-RU" sz="2000" dirty="0"/>
              <a:t> на </a:t>
            </a:r>
            <a:r>
              <a:rPr lang="ru-RU" sz="2000" dirty="0" err="1"/>
              <a:t>прибуток</a:t>
            </a:r>
            <a:r>
              <a:rPr lang="ru-RU" sz="2000" dirty="0"/>
              <a:t> (</a:t>
            </a:r>
            <a:r>
              <a:rPr lang="ru-RU" sz="2000" dirty="0" err="1"/>
              <a:t>корпоративний</a:t>
            </a:r>
            <a:r>
              <a:rPr lang="ru-RU" sz="2000" dirty="0"/>
              <a:t> </a:t>
            </a:r>
            <a:r>
              <a:rPr lang="ru-RU" sz="2000" dirty="0" err="1"/>
              <a:t>податок</a:t>
            </a:r>
            <a:r>
              <a:rPr lang="ru-RU" sz="2000" dirty="0"/>
              <a:t>), у тому </a:t>
            </a:r>
            <a:r>
              <a:rPr lang="ru-RU" sz="2000" dirty="0" err="1"/>
              <a:t>числі</a:t>
            </a:r>
            <a:r>
              <a:rPr lang="ru-RU" sz="2000" dirty="0"/>
              <a:t> з </a:t>
            </a:r>
            <a:r>
              <a:rPr lang="ru-RU" sz="2000" dirty="0" err="1"/>
              <a:t>доходів</a:t>
            </a:r>
            <a:r>
              <a:rPr lang="ru-RU" sz="2000" dirty="0"/>
              <a:t>, </a:t>
            </a:r>
            <a:r>
              <a:rPr lang="ru-RU" sz="2000" dirty="0" err="1"/>
              <a:t>отриманих</a:t>
            </a:r>
            <a:r>
              <a:rPr lang="ru-RU" sz="2000" dirty="0"/>
              <a:t> за межами </a:t>
            </a:r>
            <a:r>
              <a:rPr lang="ru-RU" sz="2000" dirty="0" err="1"/>
              <a:t>держави</a:t>
            </a:r>
            <a:r>
              <a:rPr lang="ru-RU" sz="2000" dirty="0"/>
              <a:t> </a:t>
            </a:r>
            <a:r>
              <a:rPr lang="ru-RU" sz="2000" dirty="0" err="1"/>
              <a:t>реєстрації</a:t>
            </a:r>
            <a:r>
              <a:rPr lang="ru-RU" sz="2000" dirty="0"/>
              <a:t> таких </a:t>
            </a:r>
            <a:r>
              <a:rPr lang="ru-RU" sz="2000" dirty="0" err="1"/>
              <a:t>нерезидентів</a:t>
            </a:r>
            <a:r>
              <a:rPr lang="ru-RU" sz="2000" dirty="0"/>
              <a:t>, та/</a:t>
            </a:r>
            <a:r>
              <a:rPr lang="ru-RU" sz="2000" dirty="0" err="1"/>
              <a:t>або</a:t>
            </a:r>
            <a:r>
              <a:rPr lang="ru-RU" sz="2000" dirty="0"/>
              <a:t> не є </a:t>
            </a:r>
            <a:r>
              <a:rPr lang="ru-RU" sz="2000" dirty="0" err="1"/>
              <a:t>податковими</a:t>
            </a:r>
            <a:r>
              <a:rPr lang="ru-RU" sz="2000" dirty="0"/>
              <a:t> резидентами </a:t>
            </a:r>
            <a:r>
              <a:rPr lang="ru-RU" sz="2000" dirty="0" err="1"/>
              <a:t>держави</a:t>
            </a:r>
            <a:r>
              <a:rPr lang="ru-RU" sz="2000" dirty="0"/>
              <a:t>, у </a:t>
            </a:r>
            <a:r>
              <a:rPr lang="ru-RU" sz="2000" dirty="0" err="1"/>
              <a:t>якій</a:t>
            </a:r>
            <a:r>
              <a:rPr lang="ru-RU" sz="2000" dirty="0"/>
              <a:t> вони </a:t>
            </a:r>
            <a:r>
              <a:rPr lang="ru-RU" sz="2000" dirty="0" err="1"/>
              <a:t>зареєстровані</a:t>
            </a:r>
            <a:r>
              <a:rPr lang="ru-RU" sz="2000" dirty="0"/>
              <a:t> як </a:t>
            </a:r>
            <a:r>
              <a:rPr lang="ru-RU" sz="2000" dirty="0" err="1"/>
              <a:t>юридичні</a:t>
            </a:r>
            <a:r>
              <a:rPr lang="ru-RU" sz="2000" dirty="0"/>
              <a:t> особи. </a:t>
            </a:r>
            <a:r>
              <a:rPr lang="ru-RU" sz="2000" dirty="0" err="1"/>
              <a:t>Перелік</a:t>
            </a:r>
            <a:r>
              <a:rPr lang="ru-RU" sz="2000" dirty="0"/>
              <a:t> </a:t>
            </a:r>
            <a:r>
              <a:rPr lang="ru-RU" sz="2000" dirty="0" err="1"/>
              <a:t>організаційно-правових</a:t>
            </a:r>
            <a:r>
              <a:rPr lang="ru-RU" sz="2000" dirty="0"/>
              <a:t> форм таких </a:t>
            </a:r>
            <a:r>
              <a:rPr lang="ru-RU" sz="2000" dirty="0" err="1"/>
              <a:t>нерезидентів</a:t>
            </a:r>
            <a:r>
              <a:rPr lang="ru-RU" sz="2000" dirty="0"/>
              <a:t> у </a:t>
            </a:r>
            <a:r>
              <a:rPr lang="ru-RU" sz="2000" dirty="0" err="1"/>
              <a:t>розрізі</a:t>
            </a:r>
            <a:r>
              <a:rPr lang="ru-RU" sz="2000" dirty="0"/>
              <a:t> держав (</a:t>
            </a:r>
            <a:r>
              <a:rPr lang="ru-RU" sz="2000" dirty="0" err="1"/>
              <a:t>територій</a:t>
            </a:r>
            <a:r>
              <a:rPr lang="ru-RU" sz="2000" dirty="0"/>
              <a:t>) </a:t>
            </a:r>
            <a:r>
              <a:rPr lang="ru-RU" sz="2000" dirty="0" err="1"/>
              <a:t>затверджується</a:t>
            </a:r>
            <a:r>
              <a:rPr lang="ru-RU" sz="2000" dirty="0"/>
              <a:t> КМУ; 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2000" dirty="0"/>
              <a:t>ґ) </a:t>
            </a:r>
            <a:r>
              <a:rPr lang="ru-RU" sz="2000" dirty="0" err="1"/>
              <a:t>господарські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 (у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внутрішньогосподарські</a:t>
            </a:r>
            <a:r>
              <a:rPr lang="ru-RU" sz="2000" dirty="0"/>
              <a:t> </a:t>
            </a:r>
            <a:r>
              <a:rPr lang="ru-RU" sz="2000" dirty="0" err="1"/>
              <a:t>розрахунки</a:t>
            </a:r>
            <a:r>
              <a:rPr lang="ru-RU" sz="2000" dirty="0"/>
              <a:t>),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здійснюються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нерезидентом</a:t>
            </a:r>
            <a:r>
              <a:rPr lang="ru-RU" sz="2000" dirty="0"/>
              <a:t> і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постійним</a:t>
            </a:r>
            <a:r>
              <a:rPr lang="ru-RU" sz="2000" dirty="0"/>
              <a:t> </a:t>
            </a:r>
            <a:r>
              <a:rPr lang="ru-RU" sz="2000" dirty="0" err="1"/>
              <a:t>представництвом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5466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1052736"/>
            <a:ext cx="11953328" cy="4104456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b="1" i="1" dirty="0" err="1"/>
              <a:t>Підп</a:t>
            </a:r>
            <a:r>
              <a:rPr lang="ru-RU" b="1" i="1" dirty="0"/>
              <a:t>. 14.1.122 п. 14.1 ст. 14 ПК </a:t>
            </a:r>
            <a:r>
              <a:rPr lang="ru-RU" b="1" i="1" dirty="0" err="1"/>
              <a:t>України</a:t>
            </a:r>
            <a:r>
              <a:rPr lang="ru-RU" b="1" i="1" dirty="0"/>
              <a:t> </a:t>
            </a:r>
            <a:r>
              <a:rPr lang="ru-RU" b="1" i="1" dirty="0" err="1"/>
              <a:t>визначає</a:t>
            </a:r>
            <a:r>
              <a:rPr lang="ru-RU" b="1" i="1" dirty="0"/>
              <a:t> як </a:t>
            </a:r>
            <a:r>
              <a:rPr lang="ru-RU" b="1" i="1" dirty="0" err="1"/>
              <a:t>нерезидентів</a:t>
            </a:r>
            <a:r>
              <a:rPr lang="ru-RU" b="1" i="1" dirty="0"/>
              <a:t>:</a:t>
            </a:r>
          </a:p>
          <a:p>
            <a:pPr marL="0" indent="0" algn="just">
              <a:buNone/>
            </a:pPr>
            <a:r>
              <a:rPr lang="ru-RU" dirty="0"/>
              <a:t>а) </a:t>
            </a: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утворені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держав,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зареєстровані</a:t>
            </a:r>
            <a:r>
              <a:rPr lang="ru-RU" dirty="0"/>
              <a:t> (</a:t>
            </a:r>
            <a:r>
              <a:rPr lang="ru-RU" dirty="0" err="1"/>
              <a:t>акредитовані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легалізовані</a:t>
            </a:r>
            <a:r>
              <a:rPr lang="ru-RU" dirty="0"/>
              <a:t>)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філії</a:t>
            </a:r>
            <a:r>
              <a:rPr lang="ru-RU" dirty="0"/>
              <a:t>, </a:t>
            </a:r>
            <a:r>
              <a:rPr lang="ru-RU" dirty="0" err="1"/>
              <a:t>представництва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відокремлені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з </a:t>
            </a:r>
            <a:r>
              <a:rPr lang="ru-RU" dirty="0" err="1"/>
              <a:t>місцезнаходженням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б) </a:t>
            </a:r>
            <a:r>
              <a:rPr lang="ru-RU" dirty="0" err="1"/>
              <a:t>дипломатичні</a:t>
            </a:r>
            <a:r>
              <a:rPr lang="ru-RU" dirty="0"/>
              <a:t> </a:t>
            </a:r>
            <a:r>
              <a:rPr lang="ru-RU" dirty="0" err="1"/>
              <a:t>представництва</a:t>
            </a:r>
            <a:r>
              <a:rPr lang="ru-RU" dirty="0"/>
              <a:t>, </a:t>
            </a:r>
            <a:r>
              <a:rPr lang="ru-RU" dirty="0" err="1"/>
              <a:t>консульські</a:t>
            </a:r>
            <a:r>
              <a:rPr lang="ru-RU" dirty="0"/>
              <a:t> установи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офіційні</a:t>
            </a:r>
            <a:r>
              <a:rPr lang="ru-RU" dirty="0"/>
              <a:t> </a:t>
            </a:r>
            <a:r>
              <a:rPr lang="ru-RU" dirty="0" err="1"/>
              <a:t>представництва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держав і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в)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є резидентами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9821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1052736"/>
            <a:ext cx="11953328" cy="4104456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dirty="0" err="1"/>
              <a:t>Статтею</a:t>
            </a:r>
            <a:r>
              <a:rPr lang="ru-RU" sz="2400" dirty="0"/>
              <a:t> 377 </a:t>
            </a:r>
            <a:r>
              <a:rPr lang="ru-RU" sz="2400" dirty="0" err="1"/>
              <a:t>Господарського</a:t>
            </a:r>
            <a:r>
              <a:rPr lang="ru-RU" sz="2400" dirty="0"/>
              <a:t> кодексу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встановлено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зовнішньоекономічною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діяльністю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суб’єктів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господарювання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i="1" dirty="0"/>
              <a:t>є </a:t>
            </a:r>
            <a:r>
              <a:rPr lang="ru-RU" sz="2400" b="1" i="1" dirty="0" err="1"/>
              <a:t>господарська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діяльність</a:t>
            </a:r>
            <a:r>
              <a:rPr lang="ru-RU" sz="2400" b="1" i="1" dirty="0"/>
              <a:t>, яка в </a:t>
            </a:r>
            <a:r>
              <a:rPr lang="ru-RU" sz="2400" b="1" i="1" dirty="0" err="1"/>
              <a:t>процесі</a:t>
            </a:r>
            <a:r>
              <a:rPr lang="ru-RU" sz="2400" b="1" i="1" dirty="0"/>
              <a:t> </a:t>
            </a:r>
            <a:r>
              <a:rPr lang="ru-RU" sz="2400" b="1" i="1" dirty="0" err="1"/>
              <a:t>її</a:t>
            </a:r>
            <a:r>
              <a:rPr lang="ru-RU" sz="2400" b="1" i="1" dirty="0"/>
              <a:t> </a:t>
            </a:r>
            <a:r>
              <a:rPr lang="ru-RU" sz="2400" b="1" i="1" dirty="0" err="1"/>
              <a:t>здійснення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потребує</a:t>
            </a:r>
            <a:r>
              <a:rPr lang="ru-RU" sz="2400" b="1" i="1" dirty="0"/>
              <a:t> </a:t>
            </a:r>
            <a:r>
              <a:rPr lang="ru-RU" sz="2400" b="1" i="1" dirty="0" err="1"/>
              <a:t>перетинання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митного</a:t>
            </a:r>
            <a:r>
              <a:rPr lang="ru-RU" sz="2400" b="1" i="1" dirty="0"/>
              <a:t> кордону </a:t>
            </a:r>
            <a:r>
              <a:rPr lang="ru-RU" sz="2400" b="1" i="1" dirty="0" err="1"/>
              <a:t>України</a:t>
            </a:r>
            <a:r>
              <a:rPr lang="ru-RU" sz="2400" b="1" i="1" dirty="0"/>
              <a:t> </a:t>
            </a:r>
            <a:r>
              <a:rPr lang="ru-RU" sz="2400" b="1" i="1" dirty="0" err="1"/>
              <a:t>майном</a:t>
            </a:r>
            <a:r>
              <a:rPr lang="ru-RU" sz="2400" b="1" i="1" dirty="0"/>
              <a:t>, </a:t>
            </a:r>
            <a:r>
              <a:rPr lang="ru-RU" sz="2400" b="1" i="1" dirty="0" err="1"/>
              <a:t>зазначеним</a:t>
            </a:r>
            <a:r>
              <a:rPr lang="ru-RU" sz="2400" b="1" i="1" dirty="0"/>
              <a:t> у ч. 1 ст. 139 ГК </a:t>
            </a:r>
            <a:r>
              <a:rPr lang="ru-RU" sz="2400" b="1" i="1" dirty="0" err="1"/>
              <a:t>України</a:t>
            </a:r>
            <a:r>
              <a:rPr lang="ru-RU" sz="2400" b="1" i="1" dirty="0"/>
              <a:t>, та/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err="1"/>
              <a:t>робочою</a:t>
            </a:r>
            <a:r>
              <a:rPr lang="ru-RU" sz="2400" b="1" i="1" dirty="0"/>
              <a:t> силою.</a:t>
            </a:r>
          </a:p>
          <a:p>
            <a:pPr marL="0" indent="0" algn="just">
              <a:buNone/>
            </a:pPr>
            <a:endParaRPr lang="ru-RU" sz="2400" b="1" i="1" dirty="0"/>
          </a:p>
          <a:p>
            <a:pPr marL="0" indent="0" algn="just">
              <a:buNone/>
            </a:pPr>
            <a:r>
              <a:rPr lang="ru-RU" sz="2400" dirty="0"/>
              <a:t>Ст. 1 Закону </a:t>
            </a:r>
            <a:r>
              <a:rPr lang="ru-RU" sz="2400" dirty="0" err="1"/>
              <a:t>України</a:t>
            </a:r>
            <a:r>
              <a:rPr lang="ru-RU" sz="2400" dirty="0"/>
              <a:t> «Про </a:t>
            </a:r>
            <a:r>
              <a:rPr lang="ru-RU" sz="2400" dirty="0" err="1"/>
              <a:t>зовнішньоекономічну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» </a:t>
            </a:r>
            <a:r>
              <a:rPr lang="ru-RU" sz="2400" dirty="0" err="1"/>
              <a:t>визначає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зовнішньоекономічну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діяльність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i="1" dirty="0"/>
              <a:t>як </a:t>
            </a:r>
            <a:r>
              <a:rPr lang="ru-RU" sz="2400" b="1" i="1" dirty="0" err="1"/>
              <a:t>діяльність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суб’єктів</a:t>
            </a:r>
            <a:r>
              <a:rPr lang="ru-RU" sz="2400" b="1" i="1" dirty="0"/>
              <a:t> </a:t>
            </a:r>
            <a:r>
              <a:rPr lang="ru-RU" sz="2400" b="1" i="1" dirty="0" err="1"/>
              <a:t>господарської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діяльності</a:t>
            </a:r>
            <a:r>
              <a:rPr lang="ru-RU" sz="2400" b="1" i="1" dirty="0"/>
              <a:t> </a:t>
            </a:r>
            <a:r>
              <a:rPr lang="ru-RU" sz="2400" b="1" i="1" dirty="0" err="1"/>
              <a:t>України</a:t>
            </a:r>
            <a:r>
              <a:rPr lang="ru-RU" sz="2400" b="1" i="1" dirty="0"/>
              <a:t> та </a:t>
            </a:r>
            <a:r>
              <a:rPr lang="ru-RU" sz="2400" b="1" i="1" dirty="0" err="1"/>
              <a:t>іноземних</a:t>
            </a:r>
            <a:r>
              <a:rPr lang="ru-RU" sz="2400" b="1" i="1" dirty="0"/>
              <a:t> </a:t>
            </a:r>
            <a:r>
              <a:rPr lang="ru-RU" sz="2400" b="1" i="1" dirty="0" err="1"/>
              <a:t>суб’єктів</a:t>
            </a:r>
            <a:r>
              <a:rPr lang="ru-RU" sz="2400" b="1" i="1" dirty="0"/>
              <a:t> </a:t>
            </a:r>
            <a:r>
              <a:rPr lang="ru-RU" sz="2400" b="1" i="1" dirty="0" err="1"/>
              <a:t>господарської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діяльності</a:t>
            </a:r>
            <a:r>
              <a:rPr lang="ru-RU" sz="2400" b="1" i="1" dirty="0"/>
              <a:t>, а </a:t>
            </a:r>
            <a:r>
              <a:rPr lang="ru-RU" sz="2400" b="1" i="1" dirty="0" err="1"/>
              <a:t>також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державних</a:t>
            </a:r>
            <a:r>
              <a:rPr lang="ru-RU" sz="2400" b="1" i="1" dirty="0"/>
              <a:t> </a:t>
            </a:r>
            <a:r>
              <a:rPr lang="ru-RU" sz="2400" b="1" i="1" dirty="0" err="1"/>
              <a:t>замовників</a:t>
            </a:r>
            <a:r>
              <a:rPr lang="ru-RU" sz="2400" b="1" i="1" dirty="0"/>
              <a:t> з оборонного </a:t>
            </a:r>
            <a:r>
              <a:rPr lang="ru-RU" sz="2400" b="1" i="1" dirty="0" err="1"/>
              <a:t>замовлення</a:t>
            </a:r>
            <a:r>
              <a:rPr lang="ru-RU" sz="2400" b="1" i="1" dirty="0"/>
              <a:t> у </a:t>
            </a:r>
            <a:r>
              <a:rPr lang="ru-RU" sz="2400" b="1" i="1" dirty="0" err="1"/>
              <a:t>випадках</a:t>
            </a:r>
            <a:r>
              <a:rPr lang="ru-RU" sz="2400" b="1" i="1" dirty="0"/>
              <a:t>, </a:t>
            </a:r>
            <a:r>
              <a:rPr lang="ru-RU" sz="2400" b="1" i="1" dirty="0" err="1"/>
              <a:t>визначених</a:t>
            </a:r>
            <a:r>
              <a:rPr lang="ru-RU" sz="2400" b="1" i="1" dirty="0"/>
              <a:t> законами </a:t>
            </a:r>
            <a:r>
              <a:rPr lang="ru-RU" sz="2400" b="1" i="1" dirty="0" err="1"/>
              <a:t>України</a:t>
            </a:r>
            <a:r>
              <a:rPr lang="ru-RU" sz="2400" b="1" i="1" dirty="0"/>
              <a:t>, </a:t>
            </a:r>
            <a:r>
              <a:rPr lang="ru-RU" sz="2400" b="1" i="1" dirty="0" err="1"/>
              <a:t>побудовану</a:t>
            </a:r>
            <a:r>
              <a:rPr lang="ru-RU" sz="2400" b="1" i="1" dirty="0"/>
              <a:t> на </a:t>
            </a:r>
            <a:r>
              <a:rPr lang="ru-RU" sz="2400" b="1" i="1" dirty="0" err="1"/>
              <a:t>взаємовідносинах</a:t>
            </a:r>
            <a:r>
              <a:rPr lang="ru-RU" sz="2400" b="1" i="1" dirty="0"/>
              <a:t> </a:t>
            </a:r>
            <a:r>
              <a:rPr lang="ru-RU" sz="2400" b="1" i="1" dirty="0" err="1"/>
              <a:t>між</a:t>
            </a:r>
            <a:r>
              <a:rPr lang="ru-RU" sz="2400" b="1" i="1" dirty="0"/>
              <a:t> ними,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має</a:t>
            </a:r>
            <a:r>
              <a:rPr lang="ru-RU" sz="2400" b="1" i="1" dirty="0"/>
              <a:t> </a:t>
            </a:r>
            <a:r>
              <a:rPr lang="ru-RU" sz="2400" b="1" i="1" dirty="0" err="1"/>
              <a:t>місце</a:t>
            </a:r>
            <a:r>
              <a:rPr lang="ru-RU" sz="2400" b="1" i="1" dirty="0"/>
              <a:t> як на </a:t>
            </a:r>
            <a:r>
              <a:rPr lang="ru-RU" sz="2400" b="1" i="1" dirty="0" err="1"/>
              <a:t>території</a:t>
            </a:r>
            <a:r>
              <a:rPr lang="ru-RU" sz="2400" b="1" i="1" dirty="0"/>
              <a:t> </a:t>
            </a:r>
            <a:r>
              <a:rPr lang="ru-RU" sz="2400" b="1" i="1" dirty="0" err="1"/>
              <a:t>України</a:t>
            </a:r>
            <a:r>
              <a:rPr lang="ru-RU" sz="2400" b="1" i="1" dirty="0"/>
              <a:t>, так і за </a:t>
            </a:r>
            <a:r>
              <a:rPr lang="ru-RU" sz="2400" b="1" i="1" dirty="0" err="1"/>
              <a:t>її</a:t>
            </a:r>
            <a:r>
              <a:rPr lang="ru-RU" sz="2400" b="1" i="1" dirty="0"/>
              <a:t> межами.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86350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1052736"/>
            <a:ext cx="11953328" cy="4104456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 err="1">
                <a:solidFill>
                  <a:srgbClr val="FF0000"/>
                </a:solidFill>
              </a:rPr>
              <a:t>Контрольованою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операцією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визнано</a:t>
            </a:r>
            <a:r>
              <a:rPr lang="ru-RU" sz="2400" dirty="0"/>
              <a:t> </a:t>
            </a:r>
            <a:r>
              <a:rPr lang="ru-RU" sz="2400" b="1" i="1" dirty="0" err="1"/>
              <a:t>господарську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операцію</a:t>
            </a:r>
            <a:r>
              <a:rPr lang="ru-RU" sz="2400" b="1" i="1" dirty="0"/>
              <a:t> </a:t>
            </a:r>
            <a:r>
              <a:rPr lang="ru-RU" sz="2400" i="1" dirty="0"/>
              <a:t>(у </a:t>
            </a:r>
            <a:r>
              <a:rPr lang="ru-RU" sz="2400" i="1" dirty="0" err="1"/>
              <a:t>розумінні</a:t>
            </a:r>
            <a:r>
              <a:rPr lang="ru-RU" sz="2400" i="1" dirty="0"/>
              <a:t> </a:t>
            </a:r>
            <a:r>
              <a:rPr lang="ru-RU" sz="2400" i="1" dirty="0" err="1"/>
              <a:t>підп</a:t>
            </a:r>
            <a:r>
              <a:rPr lang="ru-RU" sz="2400" i="1" dirty="0"/>
              <a:t>. 39.2.1.4 </a:t>
            </a:r>
            <a:r>
              <a:rPr lang="ru-RU" sz="2400" i="1" dirty="0" err="1"/>
              <a:t>підп</a:t>
            </a:r>
            <a:r>
              <a:rPr lang="ru-RU" sz="2400" i="1" dirty="0"/>
              <a:t>. 39.2.1 п. 39.2 ст. 39 ПК </a:t>
            </a:r>
            <a:r>
              <a:rPr lang="ru-RU" sz="2400" i="1" dirty="0" err="1"/>
              <a:t>України</a:t>
            </a:r>
            <a:r>
              <a:rPr lang="ru-RU" sz="2400" i="1" dirty="0"/>
              <a:t>) </a:t>
            </a:r>
            <a:r>
              <a:rPr lang="ru-RU" sz="2400" b="1" i="1" dirty="0" err="1"/>
              <a:t>платника</a:t>
            </a:r>
            <a:r>
              <a:rPr lang="ru-RU" sz="2400" b="1" i="1" dirty="0"/>
              <a:t> </a:t>
            </a:r>
            <a:r>
              <a:rPr lang="ru-RU" sz="2400" b="1" i="1" dirty="0" err="1"/>
              <a:t>податку</a:t>
            </a:r>
            <a:r>
              <a:rPr lang="ru-RU" sz="2400" b="1" i="1" dirty="0"/>
              <a:t> з нерезидентом, яка </a:t>
            </a:r>
            <a:r>
              <a:rPr lang="ru-RU" sz="2400" b="1" i="1" dirty="0" err="1"/>
              <a:t>може</a:t>
            </a:r>
            <a:r>
              <a:rPr lang="ru-RU" sz="2400" b="1" i="1" dirty="0"/>
              <a:t> </a:t>
            </a:r>
            <a:r>
              <a:rPr lang="ru-RU" sz="2400" b="1" i="1" dirty="0" err="1"/>
              <a:t>виходити</a:t>
            </a:r>
            <a:r>
              <a:rPr lang="ru-RU" sz="2400" b="1" i="1" dirty="0"/>
              <a:t> за </a:t>
            </a:r>
            <a:r>
              <a:rPr lang="ru-RU" sz="2400" b="1" i="1" dirty="0" err="1"/>
              <a:t>межі</a:t>
            </a:r>
            <a:r>
              <a:rPr lang="ru-RU" sz="2400" b="1" i="1" dirty="0"/>
              <a:t> </a:t>
            </a:r>
            <a:r>
              <a:rPr lang="ru-RU" sz="2400" b="1" i="1" dirty="0" err="1"/>
              <a:t>звичайного</a:t>
            </a:r>
            <a:r>
              <a:rPr lang="ru-RU" sz="2400" b="1" i="1" dirty="0"/>
              <a:t> </a:t>
            </a:r>
            <a:r>
              <a:rPr lang="ru-RU" sz="2400" b="1" i="1" dirty="0" err="1"/>
              <a:t>визначення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зовнішньоекономічної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операції</a:t>
            </a:r>
            <a:r>
              <a:rPr lang="ru-RU" sz="2400" b="1" i="1" dirty="0"/>
              <a:t>. </a:t>
            </a:r>
          </a:p>
          <a:p>
            <a:pPr marL="0" indent="0" algn="just">
              <a:buNone/>
            </a:pPr>
            <a:endParaRPr lang="ru-RU" sz="2400" b="1" i="1" dirty="0"/>
          </a:p>
          <a:p>
            <a:pPr marL="0" indent="0" algn="just">
              <a:buNone/>
            </a:pPr>
            <a:r>
              <a:rPr lang="ru-RU" sz="2400" i="1" dirty="0"/>
              <a:t>Не </a:t>
            </a:r>
            <a:r>
              <a:rPr lang="ru-RU" sz="2400" i="1" dirty="0" err="1"/>
              <a:t>можуть</a:t>
            </a:r>
            <a:r>
              <a:rPr lang="ru-RU" sz="2400" i="1" dirty="0"/>
              <a:t> </a:t>
            </a:r>
            <a:r>
              <a:rPr lang="ru-RU" sz="2400" i="1" dirty="0" err="1"/>
              <a:t>розглядатися</a:t>
            </a:r>
            <a:r>
              <a:rPr lang="ru-RU" sz="2400" i="1" dirty="0"/>
              <a:t> як </a:t>
            </a:r>
            <a:r>
              <a:rPr lang="ru-RU" sz="2400" b="1" i="1" dirty="0" err="1">
                <a:solidFill>
                  <a:srgbClr val="FF0000"/>
                </a:solidFill>
              </a:rPr>
              <a:t>контрольовані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операції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/>
              <a:t>будь-</a:t>
            </a:r>
            <a:r>
              <a:rPr lang="ru-RU" sz="2400" b="1" i="1" dirty="0" err="1"/>
              <a:t>які</a:t>
            </a:r>
            <a:r>
              <a:rPr lang="ru-RU" sz="2400" b="1" i="1" dirty="0"/>
              <a:t> </a:t>
            </a:r>
            <a:r>
              <a:rPr lang="ru-RU" sz="2400" b="1" i="1" dirty="0" err="1"/>
              <a:t>господарські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операції</a:t>
            </a:r>
            <a:r>
              <a:rPr lang="ru-RU" sz="2400" b="1" i="1" dirty="0"/>
              <a:t> </a:t>
            </a:r>
            <a:r>
              <a:rPr lang="ru-RU" sz="2400" b="1" i="1" dirty="0" err="1"/>
              <a:t>платників</a:t>
            </a:r>
            <a:r>
              <a:rPr lang="ru-RU" sz="2400" b="1" i="1" dirty="0"/>
              <a:t> </a:t>
            </a:r>
            <a:r>
              <a:rPr lang="ru-RU" sz="2400" b="1" i="1" dirty="0" err="1"/>
              <a:t>податків</a:t>
            </a:r>
            <a:r>
              <a:rPr lang="ru-RU" sz="2400" b="1" i="1" dirty="0"/>
              <a:t> </a:t>
            </a:r>
            <a:r>
              <a:rPr lang="ru-RU" sz="2400" i="1" dirty="0"/>
              <a:t>(</a:t>
            </a:r>
            <a:r>
              <a:rPr lang="ru-RU" sz="2400" i="1" dirty="0" err="1"/>
              <a:t>невичерпний</a:t>
            </a:r>
            <a:r>
              <a:rPr lang="ru-RU" sz="2400" i="1" dirty="0"/>
              <a:t> </a:t>
            </a:r>
            <a:r>
              <a:rPr lang="ru-RU" sz="2400" i="1" dirty="0" err="1"/>
              <a:t>перелік</a:t>
            </a:r>
            <a:r>
              <a:rPr lang="ru-RU" sz="2400" i="1" dirty="0"/>
              <a:t> </a:t>
            </a:r>
            <a:r>
              <a:rPr lang="ru-RU" sz="2400" i="1" dirty="0" err="1"/>
              <a:t>яких</a:t>
            </a:r>
            <a:r>
              <a:rPr lang="ru-RU" sz="2400" i="1" dirty="0"/>
              <a:t> указано в </a:t>
            </a:r>
            <a:r>
              <a:rPr lang="ru-RU" sz="2400" i="1" dirty="0" err="1"/>
              <a:t>підп</a:t>
            </a:r>
            <a:r>
              <a:rPr lang="ru-RU" sz="2400" i="1" dirty="0"/>
              <a:t>. 39.2.1.4 </a:t>
            </a:r>
            <a:r>
              <a:rPr lang="ru-RU" sz="2400" i="1" dirty="0" err="1"/>
              <a:t>підп</a:t>
            </a:r>
            <a:r>
              <a:rPr lang="ru-RU" sz="2400" i="1" dirty="0"/>
              <a:t>. 39.2.1 п. 39.2 ст. 39 ПК </a:t>
            </a:r>
            <a:r>
              <a:rPr lang="ru-RU" sz="2400" i="1" dirty="0" err="1"/>
              <a:t>України</a:t>
            </a:r>
            <a:r>
              <a:rPr lang="ru-RU" sz="2400" i="1" dirty="0"/>
              <a:t>) </a:t>
            </a:r>
            <a:r>
              <a:rPr lang="ru-RU" sz="2400" b="1" i="1" dirty="0"/>
              <a:t>з особами, </a:t>
            </a:r>
            <a:r>
              <a:rPr lang="ru-RU" sz="2400" b="1" i="1" dirty="0" err="1"/>
              <a:t>які</a:t>
            </a:r>
            <a:r>
              <a:rPr lang="ru-RU" sz="2400" b="1" i="1" dirty="0"/>
              <a:t> є резидентами </a:t>
            </a:r>
            <a:r>
              <a:rPr lang="ru-RU" sz="2400" b="1" i="1" dirty="0" err="1"/>
              <a:t>України</a:t>
            </a:r>
            <a:r>
              <a:rPr lang="ru-RU" sz="2400" b="1" i="1" dirty="0"/>
              <a:t>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4809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1052736"/>
            <a:ext cx="11953328" cy="4104456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/>
              <a:t>1.3. </a:t>
            </a:r>
            <a:r>
              <a:rPr lang="ru-RU" sz="2400" b="1" i="1" dirty="0" err="1"/>
              <a:t>Об’єкт</a:t>
            </a:r>
            <a:r>
              <a:rPr lang="ru-RU" sz="2400" b="1" i="1" dirty="0"/>
              <a:t> контролю – </a:t>
            </a:r>
            <a:r>
              <a:rPr lang="ru-RU" sz="2400" b="1" i="1" dirty="0" err="1"/>
              <a:t>господарські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операції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можуть</a:t>
            </a:r>
            <a:r>
              <a:rPr lang="ru-RU" sz="2400" b="1" i="1" dirty="0"/>
              <a:t> </a:t>
            </a:r>
            <a:r>
              <a:rPr lang="ru-RU" sz="2400" b="1" i="1" dirty="0" err="1"/>
              <a:t>впливати</a:t>
            </a:r>
            <a:r>
              <a:rPr lang="ru-RU" sz="2400" b="1" i="1" dirty="0"/>
              <a:t> на </a:t>
            </a:r>
            <a:r>
              <a:rPr lang="ru-RU" sz="2400" b="1" i="1" dirty="0" err="1"/>
              <a:t>об’єкт</a:t>
            </a:r>
            <a:r>
              <a:rPr lang="ru-RU" sz="2400" b="1" i="1" dirty="0"/>
              <a:t> </a:t>
            </a:r>
            <a:r>
              <a:rPr lang="ru-RU" sz="2400" b="1" i="1" dirty="0" err="1"/>
              <a:t>оподаткування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податком</a:t>
            </a:r>
            <a:r>
              <a:rPr lang="ru-RU" sz="2400" b="1" i="1" dirty="0"/>
              <a:t> на </a:t>
            </a:r>
            <a:r>
              <a:rPr lang="ru-RU" sz="2400" b="1" i="1" dirty="0" err="1"/>
              <a:t>прибуток</a:t>
            </a:r>
            <a:r>
              <a:rPr lang="ru-RU" sz="2400" b="1" i="1" dirty="0"/>
              <a:t> </a:t>
            </a:r>
            <a:r>
              <a:rPr lang="ru-RU" sz="2400" b="1" i="1" dirty="0" err="1"/>
              <a:t>підприємств</a:t>
            </a:r>
            <a:r>
              <a:rPr lang="ru-RU" sz="2400" b="1" i="1" dirty="0"/>
              <a:t> </a:t>
            </a:r>
            <a:r>
              <a:rPr lang="ru-RU" sz="2400" b="1" i="1" dirty="0" err="1"/>
              <a:t>платника</a:t>
            </a:r>
            <a:r>
              <a:rPr lang="ru-RU" sz="2400" b="1" i="1" dirty="0"/>
              <a:t> </a:t>
            </a:r>
            <a:r>
              <a:rPr lang="ru-RU" sz="2400" b="1" i="1" dirty="0" err="1"/>
              <a:t>податків</a:t>
            </a:r>
            <a:r>
              <a:rPr lang="ru-RU" sz="2400" b="1" i="1" dirty="0"/>
              <a:t>.</a:t>
            </a:r>
          </a:p>
          <a:p>
            <a:pPr marL="0" indent="0" algn="just">
              <a:buNone/>
            </a:pP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підп</a:t>
            </a:r>
            <a:r>
              <a:rPr lang="ru-RU" sz="2000" dirty="0"/>
              <a:t>. 134.1.1 п. 134.1 ст. 134 ПК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об’єктом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оподаткування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податком</a:t>
            </a:r>
            <a:r>
              <a:rPr lang="ru-RU" sz="2000" b="1" dirty="0">
                <a:solidFill>
                  <a:srgbClr val="FF0000"/>
                </a:solidFill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</a:rPr>
              <a:t>прибуток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підприємств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є </a:t>
            </a:r>
            <a:r>
              <a:rPr lang="ru-RU" sz="2000" dirty="0" err="1"/>
              <a:t>прибуток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джерелом</a:t>
            </a:r>
            <a:r>
              <a:rPr lang="ru-RU" sz="2000" dirty="0"/>
              <a:t> </a:t>
            </a:r>
            <a:r>
              <a:rPr lang="ru-RU" sz="2000" dirty="0" err="1"/>
              <a:t>походження</a:t>
            </a:r>
            <a:r>
              <a:rPr lang="ru-RU" sz="2000" dirty="0"/>
              <a:t> з </a:t>
            </a:r>
            <a:r>
              <a:rPr lang="ru-RU" sz="2000" dirty="0" err="1"/>
              <a:t>України</a:t>
            </a:r>
            <a:r>
              <a:rPr lang="ru-RU" sz="2000" dirty="0"/>
              <a:t> та за </a:t>
            </a:r>
            <a:r>
              <a:rPr lang="ru-RU" sz="2000" dirty="0" err="1"/>
              <a:t>її</a:t>
            </a:r>
            <a:r>
              <a:rPr lang="ru-RU" sz="2000" dirty="0"/>
              <a:t> межами,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шляхом </a:t>
            </a:r>
            <a:r>
              <a:rPr lang="ru-RU" sz="2000" dirty="0" err="1"/>
              <a:t>коригування</a:t>
            </a:r>
            <a:r>
              <a:rPr lang="ru-RU" sz="2000" dirty="0"/>
              <a:t> (</a:t>
            </a: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зменшення</a:t>
            </a:r>
            <a:r>
              <a:rPr lang="ru-RU" sz="2000" dirty="0"/>
              <a:t>) </a:t>
            </a:r>
            <a:r>
              <a:rPr lang="ru-RU" sz="2000" dirty="0" err="1"/>
              <a:t>фінансового</a:t>
            </a:r>
            <a:r>
              <a:rPr lang="ru-RU" sz="2000" dirty="0"/>
              <a:t> результату до </a:t>
            </a:r>
            <a:r>
              <a:rPr lang="ru-RU" sz="2000" dirty="0" err="1"/>
              <a:t>оподаткування</a:t>
            </a:r>
            <a:r>
              <a:rPr lang="ru-RU" sz="2000" dirty="0"/>
              <a:t> (</a:t>
            </a:r>
            <a:r>
              <a:rPr lang="ru-RU" sz="2000" dirty="0" err="1"/>
              <a:t>прибутку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збитку</a:t>
            </a:r>
            <a:r>
              <a:rPr lang="ru-RU" sz="2000" dirty="0"/>
              <a:t>), </a:t>
            </a:r>
            <a:r>
              <a:rPr lang="ru-RU" sz="2000" dirty="0" err="1"/>
              <a:t>визначеного</a:t>
            </a:r>
            <a:r>
              <a:rPr lang="ru-RU" sz="2000" dirty="0"/>
              <a:t> у </a:t>
            </a:r>
            <a:r>
              <a:rPr lang="ru-RU" sz="2000" dirty="0" err="1"/>
              <a:t>фінансовій</a:t>
            </a:r>
            <a:r>
              <a:rPr lang="ru-RU" sz="2000" dirty="0"/>
              <a:t> </a:t>
            </a:r>
            <a:r>
              <a:rPr lang="ru-RU" sz="2000" dirty="0" err="1"/>
              <a:t>звітності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національних</a:t>
            </a:r>
            <a:r>
              <a:rPr lang="ru-RU" sz="2000" dirty="0"/>
              <a:t> </a:t>
            </a:r>
            <a:r>
              <a:rPr lang="ru-RU" sz="2000" dirty="0" err="1"/>
              <a:t>положень</a:t>
            </a:r>
            <a:r>
              <a:rPr lang="ru-RU" sz="2000" dirty="0"/>
              <a:t> (</a:t>
            </a:r>
            <a:r>
              <a:rPr lang="ru-RU" sz="2000" dirty="0" err="1"/>
              <a:t>стандартів</a:t>
            </a:r>
            <a:r>
              <a:rPr lang="ru-RU" sz="2000" dirty="0"/>
              <a:t>) </a:t>
            </a:r>
            <a:r>
              <a:rPr lang="ru-RU" sz="2000" dirty="0" err="1"/>
              <a:t>бухгалтерського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міжнародних</a:t>
            </a:r>
            <a:r>
              <a:rPr lang="ru-RU" sz="2000" dirty="0"/>
              <a:t> </a:t>
            </a:r>
            <a:r>
              <a:rPr lang="ru-RU" sz="2000" dirty="0" err="1"/>
              <a:t>стандартів</a:t>
            </a:r>
            <a:r>
              <a:rPr lang="ru-RU" sz="2000" dirty="0"/>
              <a:t> </a:t>
            </a:r>
            <a:r>
              <a:rPr lang="ru-RU" sz="2000" dirty="0" err="1"/>
              <a:t>фінансової</a:t>
            </a:r>
            <a:r>
              <a:rPr lang="ru-RU" sz="2000" dirty="0"/>
              <a:t> </a:t>
            </a:r>
            <a:r>
              <a:rPr lang="ru-RU" sz="2000" dirty="0" err="1"/>
              <a:t>звітності</a:t>
            </a:r>
            <a:r>
              <a:rPr lang="ru-RU" sz="2000" dirty="0"/>
              <a:t>, на </a:t>
            </a:r>
            <a:r>
              <a:rPr lang="ru-RU" sz="2000" dirty="0" err="1"/>
              <a:t>різниці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виникають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положень</a:t>
            </a:r>
            <a:r>
              <a:rPr lang="ru-RU" sz="2000" dirty="0"/>
              <a:t> ПК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</a:p>
          <a:p>
            <a:pPr marL="0" indent="0" algn="just">
              <a:buNone/>
            </a:pPr>
            <a:r>
              <a:rPr lang="ru-RU" sz="2400" b="1" i="1" dirty="0" err="1"/>
              <a:t>Отже</a:t>
            </a:r>
            <a:r>
              <a:rPr lang="ru-RU" sz="2400" b="1" i="1" dirty="0"/>
              <a:t>, </a:t>
            </a:r>
            <a:r>
              <a:rPr lang="ru-RU" sz="2400" b="1" i="1" dirty="0" err="1"/>
              <a:t>визначальною</a:t>
            </a:r>
            <a:r>
              <a:rPr lang="ru-RU" sz="2400" b="1" i="1" dirty="0"/>
              <a:t> </a:t>
            </a:r>
            <a:r>
              <a:rPr lang="ru-RU" sz="2400" b="1" i="1" dirty="0" err="1"/>
              <a:t>умовою</a:t>
            </a:r>
            <a:r>
              <a:rPr lang="ru-RU" sz="2400" b="1" i="1" dirty="0"/>
              <a:t> для </a:t>
            </a:r>
            <a:r>
              <a:rPr lang="ru-RU" sz="2400" b="1" i="1" dirty="0" err="1"/>
              <a:t>визнання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операцій</a:t>
            </a:r>
            <a:r>
              <a:rPr lang="ru-RU" sz="2400" b="1" i="1" dirty="0"/>
              <a:t> </a:t>
            </a:r>
            <a:r>
              <a:rPr lang="ru-RU" sz="2400" b="1" i="1" dirty="0" err="1"/>
              <a:t>контрольованими</a:t>
            </a:r>
            <a:r>
              <a:rPr lang="ru-RU" sz="2400" b="1" i="1" dirty="0"/>
              <a:t> є </a:t>
            </a:r>
            <a:r>
              <a:rPr lang="ru-RU" sz="2400" b="1" i="1" dirty="0" err="1"/>
              <a:t>можливість</a:t>
            </a:r>
            <a:r>
              <a:rPr lang="ru-RU" sz="2400" b="1" i="1" dirty="0"/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впливу</a:t>
            </a:r>
            <a:r>
              <a:rPr lang="ru-RU" sz="2400" b="1" i="1" dirty="0">
                <a:solidFill>
                  <a:srgbClr val="FF0000"/>
                </a:solidFill>
              </a:rPr>
              <a:t> таких </a:t>
            </a:r>
            <a:r>
              <a:rPr lang="ru-RU" sz="2400" b="1" i="1" dirty="0" err="1">
                <a:solidFill>
                  <a:srgbClr val="FF0000"/>
                </a:solidFill>
              </a:rPr>
              <a:t>операцій</a:t>
            </a:r>
            <a:r>
              <a:rPr lang="ru-RU" sz="2400" b="1" i="1" dirty="0">
                <a:solidFill>
                  <a:srgbClr val="FF0000"/>
                </a:solidFill>
              </a:rPr>
              <a:t> на </a:t>
            </a:r>
            <a:r>
              <a:rPr lang="ru-RU" sz="2400" b="1" i="1" dirty="0" err="1">
                <a:solidFill>
                  <a:srgbClr val="FF0000"/>
                </a:solidFill>
              </a:rPr>
              <a:t>об’єкт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оподаткування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податком</a:t>
            </a:r>
            <a:r>
              <a:rPr lang="ru-RU" sz="2400" b="1" i="1" dirty="0">
                <a:solidFill>
                  <a:srgbClr val="FF0000"/>
                </a:solidFill>
              </a:rPr>
              <a:t> на </a:t>
            </a:r>
            <a:r>
              <a:rPr lang="ru-RU" sz="2400" b="1" i="1" dirty="0" err="1">
                <a:solidFill>
                  <a:srgbClr val="FF0000"/>
                </a:solidFill>
              </a:rPr>
              <a:t>прибуток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підприємств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платника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податків</a:t>
            </a:r>
            <a:r>
              <a:rPr lang="ru-RU" sz="2400" b="1" i="1" dirty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0298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1052736"/>
            <a:ext cx="11953328" cy="4104456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/>
              <a:t>2.	</a:t>
            </a:r>
            <a:r>
              <a:rPr lang="ru-RU" sz="2400" b="1" i="1" dirty="0" err="1"/>
              <a:t>Спеціальні</a:t>
            </a:r>
            <a:r>
              <a:rPr lang="ru-RU" sz="2400" b="1" i="1" dirty="0"/>
              <a:t> </a:t>
            </a:r>
            <a:r>
              <a:rPr lang="ru-RU" sz="2400" b="1" i="1" dirty="0" err="1"/>
              <a:t>критерії</a:t>
            </a:r>
            <a:r>
              <a:rPr lang="ru-RU" sz="2400" b="1" i="1" dirty="0"/>
              <a:t> </a:t>
            </a:r>
            <a:r>
              <a:rPr lang="ru-RU" sz="2400" b="1" i="1" dirty="0" err="1"/>
              <a:t>визначення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операцій</a:t>
            </a:r>
            <a:r>
              <a:rPr lang="ru-RU" sz="2400" b="1" i="1" dirty="0"/>
              <a:t> </a:t>
            </a:r>
            <a:r>
              <a:rPr lang="ru-RU" sz="2400" b="1" i="1" dirty="0" err="1"/>
              <a:t>контрольованими</a:t>
            </a:r>
            <a:endParaRPr lang="ru-RU" sz="2400" b="1" i="1" dirty="0"/>
          </a:p>
          <a:p>
            <a:pPr marL="0" indent="0" algn="just">
              <a:buNone/>
            </a:pPr>
            <a:r>
              <a:rPr lang="ru-RU" sz="2400" dirty="0"/>
              <a:t>До </a:t>
            </a:r>
            <a:r>
              <a:rPr lang="ru-RU" sz="2400" b="1" dirty="0" err="1"/>
              <a:t>спеціальних</a:t>
            </a:r>
            <a:r>
              <a:rPr lang="ru-RU" sz="2400" b="1" dirty="0"/>
              <a:t> </a:t>
            </a:r>
            <a:r>
              <a:rPr lang="ru-RU" sz="2400" b="1" dirty="0" err="1"/>
              <a:t>критеріїв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закріплено</a:t>
            </a:r>
            <a:r>
              <a:rPr lang="ru-RU" sz="2400" dirty="0"/>
              <a:t> в </a:t>
            </a:r>
            <a:r>
              <a:rPr lang="ru-RU" sz="2400" dirty="0" err="1"/>
              <a:t>підпунктах</a:t>
            </a:r>
            <a:r>
              <a:rPr lang="ru-RU" sz="2400" dirty="0"/>
              <a:t> 39.2.1.1 та 39.2.1.7 </a:t>
            </a:r>
            <a:r>
              <a:rPr lang="ru-RU" sz="2400" dirty="0" err="1"/>
              <a:t>підп</a:t>
            </a:r>
            <a:r>
              <a:rPr lang="ru-RU" sz="2400" dirty="0"/>
              <a:t>. 39.2.1 п. 39.2 ст. 39 ПК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відносяться</a:t>
            </a:r>
            <a:r>
              <a:rPr lang="ru-RU" sz="2400" dirty="0"/>
              <a:t>:</a:t>
            </a:r>
          </a:p>
          <a:p>
            <a:pPr indent="432000" algn="just">
              <a:buFont typeface="Wingdings" panose="05000000000000000000" pitchFamily="2" charset="2"/>
              <a:buChar char="Ø"/>
            </a:pPr>
            <a:r>
              <a:rPr lang="ru-RU" sz="2400" dirty="0"/>
              <a:t>«</a:t>
            </a:r>
            <a:r>
              <a:rPr lang="ru-RU" sz="2400" dirty="0" err="1"/>
              <a:t>критерій</a:t>
            </a:r>
            <a:r>
              <a:rPr lang="ru-RU" sz="2400" dirty="0"/>
              <a:t> за контрагентом» (</a:t>
            </a:r>
            <a:r>
              <a:rPr lang="ru-RU" sz="2400" dirty="0" err="1"/>
              <a:t>підп</a:t>
            </a:r>
            <a:r>
              <a:rPr lang="ru-RU" sz="2400" dirty="0"/>
              <a:t>. 39.2.1.1); </a:t>
            </a:r>
          </a:p>
          <a:p>
            <a:pPr indent="432000" algn="just">
              <a:buFont typeface="Wingdings" panose="05000000000000000000" pitchFamily="2" charset="2"/>
              <a:buChar char="Ø"/>
            </a:pPr>
            <a:r>
              <a:rPr lang="ru-RU" sz="2400" dirty="0"/>
              <a:t>«</a:t>
            </a:r>
            <a:r>
              <a:rPr lang="ru-RU" sz="2400" dirty="0" err="1"/>
              <a:t>вартісні</a:t>
            </a:r>
            <a:r>
              <a:rPr lang="ru-RU" sz="2400" dirty="0"/>
              <a:t> </a:t>
            </a:r>
            <a:r>
              <a:rPr lang="ru-RU" sz="2400" dirty="0" err="1"/>
              <a:t>критерії</a:t>
            </a:r>
            <a:r>
              <a:rPr lang="ru-RU" sz="2400" dirty="0"/>
              <a:t>» (</a:t>
            </a:r>
            <a:r>
              <a:rPr lang="ru-RU" sz="2400" dirty="0" err="1"/>
              <a:t>підп</a:t>
            </a:r>
            <a:r>
              <a:rPr lang="ru-RU" sz="2400" dirty="0"/>
              <a:t>. 39.2.1.7); </a:t>
            </a:r>
          </a:p>
          <a:p>
            <a:pPr indent="432000" algn="just">
              <a:buFont typeface="Wingdings" panose="05000000000000000000" pitchFamily="2" charset="2"/>
              <a:buChar char="Ø"/>
            </a:pPr>
            <a:r>
              <a:rPr lang="ru-RU" sz="2400" dirty="0" err="1"/>
              <a:t>критерій</a:t>
            </a:r>
            <a:r>
              <a:rPr lang="ru-RU" sz="2400" dirty="0"/>
              <a:t> «</a:t>
            </a:r>
            <a:r>
              <a:rPr lang="ru-RU" sz="2400" dirty="0" err="1"/>
              <a:t>номінального</a:t>
            </a:r>
            <a:r>
              <a:rPr lang="ru-RU" sz="2400" dirty="0"/>
              <a:t> </a:t>
            </a:r>
            <a:r>
              <a:rPr lang="ru-RU" sz="2400" dirty="0" err="1"/>
              <a:t>посередника</a:t>
            </a:r>
            <a:r>
              <a:rPr lang="ru-RU" sz="2400" dirty="0"/>
              <a:t>» (</a:t>
            </a:r>
            <a:r>
              <a:rPr lang="ru-RU" sz="2400" dirty="0" err="1"/>
              <a:t>підп</a:t>
            </a:r>
            <a:r>
              <a:rPr lang="ru-RU" sz="2400" dirty="0"/>
              <a:t>. 39.2.1.5).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80211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1052736"/>
            <a:ext cx="11953328" cy="4104456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/>
              <a:t>2.	</a:t>
            </a:r>
            <a:r>
              <a:rPr lang="ru-RU" sz="2400" b="1" i="1" dirty="0" err="1"/>
              <a:t>Спеціальні</a:t>
            </a:r>
            <a:r>
              <a:rPr lang="ru-RU" sz="2400" b="1" i="1" dirty="0"/>
              <a:t> </a:t>
            </a:r>
            <a:r>
              <a:rPr lang="ru-RU" sz="2400" b="1" i="1" dirty="0" err="1"/>
              <a:t>критерії</a:t>
            </a:r>
            <a:r>
              <a:rPr lang="ru-RU" sz="2400" b="1" i="1" dirty="0"/>
              <a:t> </a:t>
            </a:r>
            <a:r>
              <a:rPr lang="ru-RU" sz="2400" b="1" i="1" dirty="0" err="1"/>
              <a:t>визначення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операцій</a:t>
            </a:r>
            <a:r>
              <a:rPr lang="ru-RU" sz="2400" b="1" i="1" dirty="0"/>
              <a:t> </a:t>
            </a:r>
            <a:r>
              <a:rPr lang="ru-RU" sz="2400" b="1" i="1" dirty="0" err="1"/>
              <a:t>контрольованими</a:t>
            </a:r>
            <a:endParaRPr lang="ru-RU" sz="2400" b="1" i="1" dirty="0"/>
          </a:p>
          <a:p>
            <a:pPr marL="0" indent="0" algn="just">
              <a:buNone/>
            </a:pPr>
            <a:r>
              <a:rPr lang="ru-RU" sz="2400" dirty="0"/>
              <a:t>До </a:t>
            </a:r>
            <a:r>
              <a:rPr lang="ru-RU" sz="2400" b="1" dirty="0" err="1"/>
              <a:t>спеціальних</a:t>
            </a:r>
            <a:r>
              <a:rPr lang="ru-RU" sz="2400" b="1" dirty="0"/>
              <a:t> </a:t>
            </a:r>
            <a:r>
              <a:rPr lang="ru-RU" sz="2400" b="1" dirty="0" err="1"/>
              <a:t>критеріїв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закріплено</a:t>
            </a:r>
            <a:r>
              <a:rPr lang="ru-RU" sz="2400" dirty="0"/>
              <a:t> в </a:t>
            </a:r>
            <a:r>
              <a:rPr lang="ru-RU" sz="2400" dirty="0" err="1"/>
              <a:t>підпунктах</a:t>
            </a:r>
            <a:r>
              <a:rPr lang="ru-RU" sz="2400" dirty="0"/>
              <a:t> 39.2.1.1 та 39.2.1.7 </a:t>
            </a:r>
            <a:r>
              <a:rPr lang="ru-RU" sz="2400" dirty="0" err="1"/>
              <a:t>підп</a:t>
            </a:r>
            <a:r>
              <a:rPr lang="ru-RU" sz="2400" dirty="0"/>
              <a:t>. 39.2.1 п. 39.2 ст. 39 ПК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відносяться</a:t>
            </a:r>
            <a:r>
              <a:rPr lang="ru-RU" sz="2400" dirty="0"/>
              <a:t>:</a:t>
            </a:r>
          </a:p>
          <a:p>
            <a:pPr indent="432000" algn="just">
              <a:buFont typeface="Wingdings" panose="05000000000000000000" pitchFamily="2" charset="2"/>
              <a:buChar char="Ø"/>
            </a:pPr>
            <a:r>
              <a:rPr lang="ru-RU" sz="2400" dirty="0"/>
              <a:t>«</a:t>
            </a:r>
            <a:r>
              <a:rPr lang="ru-RU" sz="2400" dirty="0" err="1"/>
              <a:t>критерій</a:t>
            </a:r>
            <a:r>
              <a:rPr lang="ru-RU" sz="2400" dirty="0"/>
              <a:t> за контрагентом» (</a:t>
            </a:r>
            <a:r>
              <a:rPr lang="ru-RU" sz="2400" dirty="0" err="1"/>
              <a:t>підп</a:t>
            </a:r>
            <a:r>
              <a:rPr lang="ru-RU" sz="2400" dirty="0"/>
              <a:t>. 39.2.1.1); </a:t>
            </a:r>
          </a:p>
          <a:p>
            <a:pPr indent="432000" algn="just">
              <a:buFont typeface="Wingdings" panose="05000000000000000000" pitchFamily="2" charset="2"/>
              <a:buChar char="Ø"/>
            </a:pPr>
            <a:r>
              <a:rPr lang="ru-RU" sz="2400" dirty="0"/>
              <a:t>«</a:t>
            </a:r>
            <a:r>
              <a:rPr lang="ru-RU" sz="2400" dirty="0" err="1"/>
              <a:t>вартісні</a:t>
            </a:r>
            <a:r>
              <a:rPr lang="ru-RU" sz="2400" dirty="0"/>
              <a:t> </a:t>
            </a:r>
            <a:r>
              <a:rPr lang="ru-RU" sz="2400" dirty="0" err="1"/>
              <a:t>критерії</a:t>
            </a:r>
            <a:r>
              <a:rPr lang="ru-RU" sz="2400" dirty="0"/>
              <a:t>» (</a:t>
            </a:r>
            <a:r>
              <a:rPr lang="ru-RU" sz="2400" dirty="0" err="1"/>
              <a:t>підп</a:t>
            </a:r>
            <a:r>
              <a:rPr lang="ru-RU" sz="2400" dirty="0"/>
              <a:t>. 39.2.1.7); </a:t>
            </a:r>
          </a:p>
          <a:p>
            <a:pPr indent="432000" algn="just">
              <a:buFont typeface="Wingdings" panose="05000000000000000000" pitchFamily="2" charset="2"/>
              <a:buChar char="Ø"/>
            </a:pPr>
            <a:r>
              <a:rPr lang="ru-RU" sz="2400" dirty="0" err="1"/>
              <a:t>критерій</a:t>
            </a:r>
            <a:r>
              <a:rPr lang="ru-RU" sz="2400" dirty="0"/>
              <a:t> «</a:t>
            </a:r>
            <a:r>
              <a:rPr lang="ru-RU" sz="2400" dirty="0" err="1"/>
              <a:t>номінального</a:t>
            </a:r>
            <a:r>
              <a:rPr lang="ru-RU" sz="2400" dirty="0"/>
              <a:t> </a:t>
            </a:r>
            <a:r>
              <a:rPr lang="ru-RU" sz="2400" dirty="0" err="1"/>
              <a:t>посередника</a:t>
            </a:r>
            <a:r>
              <a:rPr lang="ru-RU" sz="2400" dirty="0"/>
              <a:t>» (</a:t>
            </a:r>
            <a:r>
              <a:rPr lang="ru-RU" sz="2400" dirty="0" err="1"/>
              <a:t>підп</a:t>
            </a:r>
            <a:r>
              <a:rPr lang="ru-RU" sz="2400" dirty="0"/>
              <a:t>. 39.2.1.5).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17315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166328"/>
            <a:ext cx="11953328" cy="6525344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/>
              <a:t>3.1.	</a:t>
            </a:r>
            <a:r>
              <a:rPr lang="ru-RU" sz="2400" b="1" i="1" dirty="0" err="1"/>
              <a:t>Cпеціальні</a:t>
            </a:r>
            <a:r>
              <a:rPr lang="ru-RU" sz="2400" b="1" i="1" dirty="0"/>
              <a:t> </a:t>
            </a:r>
            <a:r>
              <a:rPr lang="ru-RU" sz="2400" b="1" i="1" dirty="0" err="1"/>
              <a:t>ознаки</a:t>
            </a:r>
            <a:r>
              <a:rPr lang="ru-RU" sz="2400" b="1" i="1" dirty="0"/>
              <a:t> (характеристики) контрагента-нерезидента як </a:t>
            </a:r>
            <a:r>
              <a:rPr lang="ru-RU" sz="2400" b="1" i="1" dirty="0" err="1"/>
              <a:t>спеціальний</a:t>
            </a:r>
            <a:r>
              <a:rPr lang="ru-RU" sz="2400" b="1" i="1" dirty="0"/>
              <a:t> </a:t>
            </a:r>
            <a:r>
              <a:rPr lang="ru-RU" sz="2400" b="1" i="1" dirty="0" err="1"/>
              <a:t>критерій</a:t>
            </a:r>
            <a:r>
              <a:rPr lang="ru-RU" sz="2400" b="1" i="1" dirty="0"/>
              <a:t> </a:t>
            </a:r>
            <a:r>
              <a:rPr lang="ru-RU" sz="2400" b="1" i="1" dirty="0" err="1"/>
              <a:t>контрольованої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операції</a:t>
            </a:r>
            <a:endParaRPr lang="ru-RU" sz="2400" b="1" i="1" dirty="0"/>
          </a:p>
          <a:p>
            <a:pPr marL="0" indent="0" algn="just">
              <a:buNone/>
            </a:pPr>
            <a:r>
              <a:rPr lang="ru-RU" sz="2000" b="1" i="1" dirty="0" err="1"/>
              <a:t>Підпункт</a:t>
            </a:r>
            <a:r>
              <a:rPr lang="ru-RU" sz="2000" b="1" i="1" dirty="0"/>
              <a:t> 39.2.1.1 </a:t>
            </a:r>
            <a:r>
              <a:rPr lang="ru-RU" sz="2000" b="1" i="1" dirty="0" err="1"/>
              <a:t>підп</a:t>
            </a:r>
            <a:r>
              <a:rPr lang="ru-RU" sz="2000" b="1" i="1" dirty="0"/>
              <a:t>. 39.2.1 п. 39.2 ст. 39 ПК </a:t>
            </a:r>
            <a:r>
              <a:rPr lang="ru-RU" sz="2000" b="1" i="1" dirty="0" err="1"/>
              <a:t>України</a:t>
            </a:r>
            <a:r>
              <a:rPr lang="ru-RU" sz="2000" b="1" i="1" dirty="0"/>
              <a:t> </a:t>
            </a:r>
            <a:r>
              <a:rPr lang="ru-RU" sz="2000" b="1" i="1" dirty="0" err="1"/>
              <a:t>містить</a:t>
            </a:r>
            <a:r>
              <a:rPr lang="ru-RU" sz="2000" b="1" i="1" dirty="0"/>
              <a:t> </a:t>
            </a:r>
            <a:r>
              <a:rPr lang="ru-RU" sz="2000" b="1" i="1" dirty="0" err="1"/>
              <a:t>вичерпний</a:t>
            </a:r>
            <a:r>
              <a:rPr lang="ru-RU" sz="2000" b="1" i="1" dirty="0"/>
              <a:t> </a:t>
            </a:r>
            <a:r>
              <a:rPr lang="ru-RU" sz="2000" b="1" i="1" dirty="0" err="1"/>
              <a:t>перелік</a:t>
            </a:r>
            <a:r>
              <a:rPr lang="ru-RU" sz="2000" b="1" i="1" dirty="0"/>
              <a:t> </a:t>
            </a:r>
            <a:r>
              <a:rPr lang="ru-RU" sz="2000" b="1" i="1" dirty="0" err="1"/>
              <a:t>господарських</a:t>
            </a:r>
            <a:r>
              <a:rPr lang="ru-RU" sz="2000" b="1" i="1" dirty="0"/>
              <a:t> </a:t>
            </a:r>
            <a:r>
              <a:rPr lang="ru-RU" sz="2000" b="1" i="1" dirty="0" err="1"/>
              <a:t>операцій</a:t>
            </a:r>
            <a:r>
              <a:rPr lang="ru-RU" sz="2000" b="1" i="1" dirty="0"/>
              <a:t> </a:t>
            </a:r>
            <a:r>
              <a:rPr lang="ru-RU" sz="2000" b="1" i="1" dirty="0" err="1"/>
              <a:t>платника</a:t>
            </a:r>
            <a:r>
              <a:rPr lang="ru-RU" sz="2000" b="1" i="1" dirty="0"/>
              <a:t> </a:t>
            </a:r>
            <a:r>
              <a:rPr lang="ru-RU" sz="2000" b="1" i="1" dirty="0" err="1"/>
              <a:t>податків</a:t>
            </a:r>
            <a:r>
              <a:rPr lang="ru-RU" sz="2000" b="1" i="1" dirty="0"/>
              <a:t>, </a:t>
            </a:r>
            <a:r>
              <a:rPr lang="ru-RU" sz="2000" b="1" i="1" dirty="0" err="1"/>
              <a:t>які</a:t>
            </a:r>
            <a:r>
              <a:rPr lang="ru-RU" sz="2000" b="1" i="1" dirty="0"/>
              <a:t> </a:t>
            </a:r>
            <a:r>
              <a:rPr lang="ru-RU" sz="2000" b="1" i="1" dirty="0" err="1"/>
              <a:t>можуть</a:t>
            </a:r>
            <a:r>
              <a:rPr lang="ru-RU" sz="2000" b="1" i="1" dirty="0"/>
              <a:t> </a:t>
            </a:r>
            <a:r>
              <a:rPr lang="ru-RU" sz="2000" b="1" i="1" dirty="0" err="1"/>
              <a:t>визнаватися</a:t>
            </a:r>
            <a:r>
              <a:rPr lang="ru-RU" sz="2000" b="1" i="1" dirty="0"/>
              <a:t> </a:t>
            </a:r>
            <a:r>
              <a:rPr lang="ru-RU" sz="2000" b="1" i="1" dirty="0" err="1"/>
              <a:t>контрольованими</a:t>
            </a:r>
            <a:r>
              <a:rPr lang="ru-RU" sz="2000" b="1" i="1" dirty="0"/>
              <a:t>:</a:t>
            </a:r>
          </a:p>
          <a:p>
            <a:pPr marL="0" indent="0" algn="just">
              <a:buNone/>
            </a:pPr>
            <a:r>
              <a:rPr lang="ru-RU" sz="2000" dirty="0"/>
              <a:t>а) </a:t>
            </a:r>
            <a:r>
              <a:rPr lang="ru-RU" sz="2000" dirty="0" err="1"/>
              <a:t>господарські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здійснюються</a:t>
            </a:r>
            <a:r>
              <a:rPr lang="ru-RU" sz="2000" dirty="0"/>
              <a:t> з </a:t>
            </a:r>
            <a:r>
              <a:rPr lang="ru-RU" sz="2000" dirty="0" err="1"/>
              <a:t>пов’язаними</a:t>
            </a:r>
            <a:r>
              <a:rPr lang="ru-RU" sz="2000" dirty="0"/>
              <a:t> особами – нерезидентами, в тому </a:t>
            </a:r>
            <a:r>
              <a:rPr lang="ru-RU" sz="2000" dirty="0" err="1"/>
              <a:t>числі</a:t>
            </a:r>
            <a:r>
              <a:rPr lang="ru-RU" sz="2000" dirty="0"/>
              <a:t> у </a:t>
            </a:r>
            <a:r>
              <a:rPr lang="ru-RU" sz="2000" dirty="0" err="1"/>
              <a:t>випадках</a:t>
            </a:r>
            <a:r>
              <a:rPr lang="ru-RU" sz="2000" dirty="0"/>
              <a:t>, </a:t>
            </a:r>
            <a:r>
              <a:rPr lang="ru-RU" sz="2000" dirty="0" err="1"/>
              <a:t>визначених</a:t>
            </a:r>
            <a:r>
              <a:rPr lang="ru-RU" sz="2000" dirty="0"/>
              <a:t> </a:t>
            </a:r>
            <a:r>
              <a:rPr lang="ru-RU" sz="2000" dirty="0" err="1"/>
              <a:t>підп</a:t>
            </a:r>
            <a:r>
              <a:rPr lang="ru-RU" sz="2000" dirty="0"/>
              <a:t>. 39.2.1.5 </a:t>
            </a:r>
            <a:r>
              <a:rPr lang="ru-RU" sz="2000" dirty="0" err="1"/>
              <a:t>підп</a:t>
            </a:r>
            <a:r>
              <a:rPr lang="ru-RU" sz="2000" dirty="0"/>
              <a:t>. 39.2.1 п. 39.2 ст. 39 ПК </a:t>
            </a:r>
            <a:r>
              <a:rPr lang="ru-RU" sz="2000" dirty="0" err="1"/>
              <a:t>України</a:t>
            </a:r>
            <a:r>
              <a:rPr lang="ru-RU" sz="2000" dirty="0"/>
              <a:t>;</a:t>
            </a:r>
          </a:p>
          <a:p>
            <a:pPr marL="0" indent="0" algn="just">
              <a:buNone/>
            </a:pPr>
            <a:r>
              <a:rPr lang="ru-RU" sz="2000" dirty="0"/>
              <a:t>б) </a:t>
            </a:r>
            <a:r>
              <a:rPr lang="ru-RU" sz="2000" dirty="0" err="1"/>
              <a:t>зовнішньоекономічні</a:t>
            </a:r>
            <a:r>
              <a:rPr lang="ru-RU" sz="2000" dirty="0"/>
              <a:t> </a:t>
            </a:r>
            <a:r>
              <a:rPr lang="ru-RU" sz="2000" dirty="0" err="1"/>
              <a:t>господарські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 з продажу та/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придбання</a:t>
            </a:r>
            <a:r>
              <a:rPr lang="ru-RU" sz="2000" dirty="0"/>
              <a:t> </a:t>
            </a:r>
            <a:r>
              <a:rPr lang="ru-RU" sz="2000" dirty="0" err="1"/>
              <a:t>товарів</a:t>
            </a:r>
            <a:r>
              <a:rPr lang="ru-RU" sz="2000" dirty="0"/>
              <a:t> та/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 через </a:t>
            </a:r>
            <a:r>
              <a:rPr lang="ru-RU" sz="2000" dirty="0" err="1"/>
              <a:t>комісіонерів-нерезидентів</a:t>
            </a:r>
            <a:r>
              <a:rPr lang="ru-RU" sz="2000" dirty="0"/>
              <a:t>;</a:t>
            </a:r>
          </a:p>
          <a:p>
            <a:pPr marL="0" indent="0" algn="just">
              <a:buNone/>
            </a:pPr>
            <a:r>
              <a:rPr lang="ru-RU" sz="2000" dirty="0"/>
              <a:t>в) </a:t>
            </a:r>
            <a:r>
              <a:rPr lang="ru-RU" sz="2000" dirty="0" err="1"/>
              <a:t>господарські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здійснюються</a:t>
            </a:r>
            <a:r>
              <a:rPr lang="ru-RU" sz="2000" dirty="0"/>
              <a:t> з нерезидентами, </a:t>
            </a:r>
            <a:r>
              <a:rPr lang="ru-RU" sz="2000" dirty="0" err="1"/>
              <a:t>зареєстрованими</a:t>
            </a:r>
            <a:r>
              <a:rPr lang="ru-RU" sz="2000" dirty="0"/>
              <a:t> у державах (на </a:t>
            </a:r>
            <a:r>
              <a:rPr lang="ru-RU" sz="2000" dirty="0" err="1"/>
              <a:t>територіях</a:t>
            </a:r>
            <a:r>
              <a:rPr lang="ru-RU" sz="2000" dirty="0"/>
              <a:t>), </a:t>
            </a:r>
            <a:r>
              <a:rPr lang="ru-RU" sz="2000" dirty="0" err="1"/>
              <a:t>включених</a:t>
            </a:r>
            <a:r>
              <a:rPr lang="ru-RU" sz="2000" dirty="0"/>
              <a:t> до </a:t>
            </a:r>
            <a:r>
              <a:rPr lang="ru-RU" sz="2000" dirty="0" err="1"/>
              <a:t>переліку</a:t>
            </a:r>
            <a:r>
              <a:rPr lang="ru-RU" sz="2000" dirty="0"/>
              <a:t> держав (</a:t>
            </a:r>
            <a:r>
              <a:rPr lang="ru-RU" sz="2000" dirty="0" err="1"/>
              <a:t>територій</a:t>
            </a:r>
            <a:r>
              <a:rPr lang="ru-RU" sz="2000" dirty="0"/>
              <a:t>), </a:t>
            </a:r>
            <a:r>
              <a:rPr lang="ru-RU" sz="2000" dirty="0" err="1"/>
              <a:t>затвердженого</a:t>
            </a:r>
            <a:r>
              <a:rPr lang="ru-RU" sz="2000" dirty="0"/>
              <a:t> КМУ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підп</a:t>
            </a:r>
            <a:r>
              <a:rPr lang="ru-RU" sz="2000" dirty="0"/>
              <a:t>. 39.2.1.2 </a:t>
            </a:r>
            <a:r>
              <a:rPr lang="ru-RU" sz="2000" dirty="0" err="1"/>
              <a:t>підп</a:t>
            </a:r>
            <a:r>
              <a:rPr lang="ru-RU" sz="2000" dirty="0"/>
              <a:t>. 39.2.1 п. 39.2 ст. 39 ПК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які</a:t>
            </a:r>
            <a:r>
              <a:rPr lang="ru-RU" sz="2000" dirty="0"/>
              <a:t> є резидентами </a:t>
            </a:r>
            <a:r>
              <a:rPr lang="ru-RU" sz="2000" dirty="0" err="1"/>
              <a:t>цих</a:t>
            </a:r>
            <a:r>
              <a:rPr lang="ru-RU" sz="2000" dirty="0"/>
              <a:t> держав;</a:t>
            </a:r>
          </a:p>
          <a:p>
            <a:pPr marL="0" indent="0" algn="just">
              <a:buNone/>
            </a:pPr>
            <a:r>
              <a:rPr lang="ru-RU" sz="2000" dirty="0"/>
              <a:t>г) </a:t>
            </a:r>
            <a:r>
              <a:rPr lang="ru-RU" sz="2000" dirty="0" err="1"/>
              <a:t>господарські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здійснюються</a:t>
            </a:r>
            <a:r>
              <a:rPr lang="ru-RU" sz="2000" dirty="0"/>
              <a:t> з нерезидентами,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сплачують</a:t>
            </a:r>
            <a:r>
              <a:rPr lang="ru-RU" sz="2000" dirty="0"/>
              <a:t> </a:t>
            </a:r>
            <a:r>
              <a:rPr lang="ru-RU" sz="2000" dirty="0" err="1"/>
              <a:t>податок</a:t>
            </a:r>
            <a:r>
              <a:rPr lang="ru-RU" sz="2000" dirty="0"/>
              <a:t> на </a:t>
            </a:r>
            <a:r>
              <a:rPr lang="ru-RU" sz="2000" dirty="0" err="1"/>
              <a:t>прибуток</a:t>
            </a:r>
            <a:r>
              <a:rPr lang="ru-RU" sz="2000" dirty="0"/>
              <a:t> (</a:t>
            </a:r>
            <a:r>
              <a:rPr lang="ru-RU" sz="2000" dirty="0" err="1"/>
              <a:t>корпоративний</a:t>
            </a:r>
            <a:r>
              <a:rPr lang="ru-RU" sz="2000" dirty="0"/>
              <a:t> </a:t>
            </a:r>
            <a:r>
              <a:rPr lang="ru-RU" sz="2000" dirty="0" err="1"/>
              <a:t>податок</a:t>
            </a:r>
            <a:r>
              <a:rPr lang="ru-RU" sz="2000" dirty="0"/>
              <a:t>), у тому </a:t>
            </a:r>
            <a:r>
              <a:rPr lang="ru-RU" sz="2000" dirty="0" err="1"/>
              <a:t>числі</a:t>
            </a:r>
            <a:r>
              <a:rPr lang="ru-RU" sz="2000" dirty="0"/>
              <a:t> з </a:t>
            </a:r>
            <a:r>
              <a:rPr lang="ru-RU" sz="2000" dirty="0" err="1"/>
              <a:t>доходів</a:t>
            </a:r>
            <a:r>
              <a:rPr lang="ru-RU" sz="2000" dirty="0"/>
              <a:t>, </a:t>
            </a:r>
            <a:r>
              <a:rPr lang="ru-RU" sz="2000" dirty="0" err="1"/>
              <a:t>отриманих</a:t>
            </a:r>
            <a:r>
              <a:rPr lang="ru-RU" sz="2000" dirty="0"/>
              <a:t> за межами </a:t>
            </a:r>
            <a:r>
              <a:rPr lang="ru-RU" sz="2000" dirty="0" err="1"/>
              <a:t>держави</a:t>
            </a:r>
            <a:r>
              <a:rPr lang="ru-RU" sz="2000" dirty="0"/>
              <a:t> </a:t>
            </a:r>
            <a:r>
              <a:rPr lang="ru-RU" sz="2000" dirty="0" err="1"/>
              <a:t>реєстрації</a:t>
            </a:r>
            <a:r>
              <a:rPr lang="ru-RU" sz="2000" dirty="0"/>
              <a:t> таких </a:t>
            </a:r>
            <a:r>
              <a:rPr lang="ru-RU" sz="2000" dirty="0" err="1"/>
              <a:t>нерезидентів</a:t>
            </a:r>
            <a:r>
              <a:rPr lang="ru-RU" sz="2000" dirty="0"/>
              <a:t>, та/</a:t>
            </a:r>
            <a:r>
              <a:rPr lang="ru-RU" sz="2000" dirty="0" err="1"/>
              <a:t>або</a:t>
            </a:r>
            <a:r>
              <a:rPr lang="ru-RU" sz="2000" dirty="0"/>
              <a:t> не є </a:t>
            </a:r>
            <a:r>
              <a:rPr lang="ru-RU" sz="2000" dirty="0" err="1"/>
              <a:t>податковими</a:t>
            </a:r>
            <a:r>
              <a:rPr lang="ru-RU" sz="2000" dirty="0"/>
              <a:t> резидентами </a:t>
            </a:r>
            <a:r>
              <a:rPr lang="ru-RU" sz="2000" dirty="0" err="1"/>
              <a:t>держави</a:t>
            </a:r>
            <a:r>
              <a:rPr lang="ru-RU" sz="2000" dirty="0"/>
              <a:t>, у </a:t>
            </a:r>
            <a:r>
              <a:rPr lang="ru-RU" sz="2000" dirty="0" err="1"/>
              <a:t>якій</a:t>
            </a:r>
            <a:r>
              <a:rPr lang="ru-RU" sz="2000" dirty="0"/>
              <a:t> вони </a:t>
            </a:r>
            <a:r>
              <a:rPr lang="ru-RU" sz="2000" dirty="0" err="1"/>
              <a:t>зареєстровані</a:t>
            </a:r>
            <a:r>
              <a:rPr lang="ru-RU" sz="2000" dirty="0"/>
              <a:t> як </a:t>
            </a:r>
            <a:r>
              <a:rPr lang="ru-RU" sz="2000" dirty="0" err="1"/>
              <a:t>юридичні</a:t>
            </a:r>
            <a:r>
              <a:rPr lang="ru-RU" sz="2000" dirty="0"/>
              <a:t> особи. </a:t>
            </a:r>
            <a:r>
              <a:rPr lang="ru-RU" sz="2000" dirty="0" err="1"/>
              <a:t>Перелік</a:t>
            </a:r>
            <a:r>
              <a:rPr lang="ru-RU" sz="2000" dirty="0"/>
              <a:t> </a:t>
            </a:r>
            <a:r>
              <a:rPr lang="ru-RU" sz="2000" dirty="0" err="1"/>
              <a:t>організаційно-правових</a:t>
            </a:r>
            <a:r>
              <a:rPr lang="ru-RU" sz="2000" dirty="0"/>
              <a:t> форм таких </a:t>
            </a:r>
            <a:r>
              <a:rPr lang="ru-RU" sz="2000" dirty="0" err="1"/>
              <a:t>нерезидентів</a:t>
            </a:r>
            <a:r>
              <a:rPr lang="ru-RU" sz="2000" dirty="0"/>
              <a:t> у </a:t>
            </a:r>
            <a:r>
              <a:rPr lang="ru-RU" sz="2000" dirty="0" err="1"/>
              <a:t>розрізі</a:t>
            </a:r>
            <a:r>
              <a:rPr lang="ru-RU" sz="2000" dirty="0"/>
              <a:t> держав (</a:t>
            </a:r>
            <a:r>
              <a:rPr lang="ru-RU" sz="2000" dirty="0" err="1"/>
              <a:t>територій</a:t>
            </a:r>
            <a:r>
              <a:rPr lang="ru-RU" sz="2000" dirty="0"/>
              <a:t>) </a:t>
            </a:r>
            <a:r>
              <a:rPr lang="ru-RU" sz="2000" dirty="0" err="1"/>
              <a:t>затверджується</a:t>
            </a:r>
            <a:r>
              <a:rPr lang="ru-RU" sz="2000" dirty="0"/>
              <a:t> КМУ;</a:t>
            </a:r>
          </a:p>
          <a:p>
            <a:pPr marL="0" indent="0" algn="just">
              <a:buNone/>
            </a:pPr>
            <a:r>
              <a:rPr lang="ru-RU" sz="2000" dirty="0"/>
              <a:t>ґ) </a:t>
            </a:r>
            <a:r>
              <a:rPr lang="ru-RU" sz="2000" dirty="0" err="1"/>
              <a:t>господарські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 (у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внутрішньогосподарські</a:t>
            </a:r>
            <a:r>
              <a:rPr lang="ru-RU" sz="2000" dirty="0"/>
              <a:t> </a:t>
            </a:r>
            <a:r>
              <a:rPr lang="ru-RU" sz="2000" dirty="0" err="1"/>
              <a:t>розрахунки</a:t>
            </a:r>
            <a:r>
              <a:rPr lang="ru-RU" sz="2000" dirty="0"/>
              <a:t>),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здійснюються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нерезидентом та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постійним</a:t>
            </a:r>
            <a:r>
              <a:rPr lang="ru-RU" sz="2000" dirty="0"/>
              <a:t> </a:t>
            </a:r>
            <a:r>
              <a:rPr lang="ru-RU" sz="2000" dirty="0" err="1"/>
              <a:t>представництвом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91207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166328"/>
            <a:ext cx="11953328" cy="6525344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/>
              <a:t>Контрагент-нерезидент є </a:t>
            </a:r>
            <a:r>
              <a:rPr lang="ru-RU" sz="2400" b="1" i="1" dirty="0" err="1"/>
              <a:t>пов’язаною</a:t>
            </a:r>
            <a:r>
              <a:rPr lang="ru-RU" sz="2400" b="1" i="1" dirty="0"/>
              <a:t> особою з </a:t>
            </a:r>
            <a:r>
              <a:rPr lang="ru-RU" sz="2400" b="1" i="1" dirty="0" err="1"/>
              <a:t>платником</a:t>
            </a:r>
            <a:r>
              <a:rPr lang="ru-RU" sz="2400" b="1" i="1" dirty="0"/>
              <a:t> </a:t>
            </a:r>
            <a:r>
              <a:rPr lang="ru-RU" sz="2400" b="1" i="1" dirty="0" err="1"/>
              <a:t>податків</a:t>
            </a:r>
            <a:r>
              <a:rPr lang="ru-RU" sz="2400" b="1" i="1" dirty="0"/>
              <a:t> (</a:t>
            </a:r>
            <a:r>
              <a:rPr lang="ru-RU" sz="2400" i="1" dirty="0" err="1"/>
              <a:t>підп</a:t>
            </a:r>
            <a:r>
              <a:rPr lang="ru-RU" sz="2400" i="1" dirty="0"/>
              <a:t>. «а» </a:t>
            </a:r>
            <a:r>
              <a:rPr lang="ru-RU" sz="2400" i="1" dirty="0" err="1"/>
              <a:t>підп</a:t>
            </a:r>
            <a:r>
              <a:rPr lang="ru-RU" sz="2400" i="1" dirty="0"/>
              <a:t>. 39.2.1.1 </a:t>
            </a:r>
            <a:r>
              <a:rPr lang="ru-RU" sz="2400" i="1" dirty="0" err="1"/>
              <a:t>підп</a:t>
            </a:r>
            <a:r>
              <a:rPr lang="ru-RU" sz="2400" i="1" dirty="0"/>
              <a:t>. 39.2.1 п. 39.2 ст. 39 ПК </a:t>
            </a:r>
            <a:r>
              <a:rPr lang="ru-RU" sz="2400" i="1" dirty="0" err="1"/>
              <a:t>України</a:t>
            </a:r>
            <a:r>
              <a:rPr lang="ru-RU" sz="2400" i="1" dirty="0"/>
              <a:t>) </a:t>
            </a:r>
          </a:p>
          <a:p>
            <a:pPr marL="0" indent="0" algn="just">
              <a:buNone/>
            </a:pP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«</a:t>
            </a:r>
            <a:r>
              <a:rPr lang="ru-RU" sz="2400" b="1" dirty="0" err="1">
                <a:solidFill>
                  <a:srgbClr val="FF0000"/>
                </a:solidFill>
              </a:rPr>
              <a:t>пов’язані</a:t>
            </a:r>
            <a:r>
              <a:rPr lang="ru-RU" sz="2400" b="1" dirty="0">
                <a:solidFill>
                  <a:srgbClr val="FF0000"/>
                </a:solidFill>
              </a:rPr>
              <a:t> особи» </a:t>
            </a:r>
            <a:r>
              <a:rPr lang="ru-RU" sz="2400" dirty="0" err="1"/>
              <a:t>розкрито</a:t>
            </a:r>
            <a:r>
              <a:rPr lang="ru-RU" sz="2400" dirty="0"/>
              <a:t> в </a:t>
            </a:r>
            <a:r>
              <a:rPr lang="ru-RU" sz="2400" dirty="0" err="1"/>
              <a:t>підп</a:t>
            </a:r>
            <a:r>
              <a:rPr lang="ru-RU" sz="2400" dirty="0"/>
              <a:t>. 14.1.159 п. 14.1 ст. 14 ПК </a:t>
            </a:r>
            <a:r>
              <a:rPr lang="ru-RU" sz="2400" dirty="0" err="1"/>
              <a:t>України</a:t>
            </a:r>
            <a:r>
              <a:rPr lang="ru-RU" sz="2400" dirty="0"/>
              <a:t> – 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/>
              <a:t>юридичні</a:t>
            </a:r>
            <a:r>
              <a:rPr lang="ru-RU" sz="2400" b="1" i="1" dirty="0"/>
              <a:t> та/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err="1"/>
              <a:t>фізичні</a:t>
            </a:r>
            <a:r>
              <a:rPr lang="ru-RU" sz="2400" b="1" i="1" dirty="0"/>
              <a:t> особи, та/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err="1"/>
              <a:t>утворення</a:t>
            </a:r>
            <a:r>
              <a:rPr lang="ru-RU" sz="2400" b="1" i="1" dirty="0"/>
              <a:t> без статусу </a:t>
            </a:r>
            <a:r>
              <a:rPr lang="ru-RU" sz="2400" b="1" i="1" dirty="0" err="1"/>
              <a:t>юридичної</a:t>
            </a:r>
            <a:r>
              <a:rPr lang="ru-RU" sz="2400" b="1" i="1" dirty="0"/>
              <a:t> особи, </a:t>
            </a:r>
            <a:r>
              <a:rPr lang="ru-RU" sz="2400" b="1" i="1" dirty="0" err="1"/>
              <a:t>відносини</a:t>
            </a:r>
            <a:r>
              <a:rPr lang="ru-RU" sz="2400" b="1" i="1" dirty="0"/>
              <a:t> </a:t>
            </a:r>
            <a:r>
              <a:rPr lang="ru-RU" sz="2400" b="1" i="1" dirty="0" err="1"/>
              <a:t>між</a:t>
            </a:r>
            <a:r>
              <a:rPr lang="ru-RU" sz="2400" b="1" i="1" dirty="0"/>
              <a:t> </a:t>
            </a:r>
            <a:r>
              <a:rPr lang="ru-RU" sz="2400" b="1" i="1" dirty="0" err="1"/>
              <a:t>якими</a:t>
            </a:r>
            <a:r>
              <a:rPr lang="ru-RU" sz="2400" b="1" i="1" dirty="0"/>
              <a:t> </a:t>
            </a:r>
            <a:r>
              <a:rPr lang="ru-RU" sz="2400" b="1" i="1" dirty="0" err="1"/>
              <a:t>можуть</a:t>
            </a:r>
            <a:r>
              <a:rPr lang="ru-RU" sz="2400" b="1" i="1" dirty="0"/>
              <a:t> </a:t>
            </a:r>
            <a:r>
              <a:rPr lang="ru-RU" sz="2400" b="1" i="1" dirty="0" err="1"/>
              <a:t>впливати</a:t>
            </a:r>
            <a:r>
              <a:rPr lang="ru-RU" sz="2400" b="1" i="1" dirty="0"/>
              <a:t> на </a:t>
            </a:r>
            <a:r>
              <a:rPr lang="ru-RU" sz="2400" b="1" i="1" dirty="0" err="1"/>
              <a:t>умови</a:t>
            </a:r>
            <a:r>
              <a:rPr lang="ru-RU" sz="2400" b="1" i="1" dirty="0"/>
              <a:t> 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err="1"/>
              <a:t>економічні</a:t>
            </a:r>
            <a:r>
              <a:rPr lang="ru-RU" sz="2400" b="1" i="1" dirty="0"/>
              <a:t> </a:t>
            </a:r>
            <a:r>
              <a:rPr lang="ru-RU" sz="2400" b="1" i="1" dirty="0" err="1"/>
              <a:t>результати</a:t>
            </a:r>
            <a:r>
              <a:rPr lang="ru-RU" sz="2400" b="1" i="1" dirty="0"/>
              <a:t> </a:t>
            </a:r>
            <a:r>
              <a:rPr lang="ru-RU" sz="2400" b="1" i="1" dirty="0" err="1"/>
              <a:t>їх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діяльності</a:t>
            </a:r>
            <a:r>
              <a:rPr lang="ru-RU" sz="2400" b="1" i="1" dirty="0"/>
              <a:t> </a:t>
            </a:r>
            <a:r>
              <a:rPr lang="ru-RU" sz="2400" b="1" i="1" dirty="0" err="1"/>
              <a:t>чи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діяльності</a:t>
            </a:r>
            <a:r>
              <a:rPr lang="ru-RU" sz="2400" b="1" i="1" dirty="0"/>
              <a:t> </a:t>
            </a:r>
            <a:r>
              <a:rPr lang="ru-RU" sz="2400" b="1" i="1" dirty="0" err="1"/>
              <a:t>осіб</a:t>
            </a:r>
            <a:r>
              <a:rPr lang="ru-RU" sz="2400" b="1" i="1" dirty="0"/>
              <a:t>, </a:t>
            </a:r>
            <a:r>
              <a:rPr lang="ru-RU" sz="2400" b="1" i="1" dirty="0" err="1"/>
              <a:t>яких</a:t>
            </a:r>
            <a:r>
              <a:rPr lang="ru-RU" sz="2400" b="1" i="1" dirty="0"/>
              <a:t> вони </a:t>
            </a:r>
            <a:r>
              <a:rPr lang="ru-RU" sz="2400" b="1" i="1" dirty="0" err="1"/>
              <a:t>представляють</a:t>
            </a:r>
            <a:r>
              <a:rPr lang="ru-RU" sz="2400" b="1" i="1" dirty="0"/>
              <a:t>.</a:t>
            </a:r>
          </a:p>
          <a:p>
            <a:pPr marL="0" indent="0" algn="just">
              <a:buNone/>
            </a:pPr>
            <a:r>
              <a:rPr lang="ru-RU" sz="2400" b="1" i="1" dirty="0"/>
              <a:t> </a:t>
            </a:r>
            <a:r>
              <a:rPr lang="ru-RU" sz="2000" dirty="0" err="1"/>
              <a:t>Критерії</a:t>
            </a:r>
            <a:r>
              <a:rPr lang="ru-RU" sz="2000" dirty="0"/>
              <a:t> </a:t>
            </a:r>
            <a:r>
              <a:rPr lang="ru-RU" sz="2000" dirty="0" err="1"/>
              <a:t>пов’язаності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</a:t>
            </a:r>
            <a:r>
              <a:rPr lang="ru-RU" sz="2000" dirty="0" err="1"/>
              <a:t>можливо</a:t>
            </a:r>
            <a:r>
              <a:rPr lang="ru-RU" sz="2000" dirty="0"/>
              <a:t> </a:t>
            </a:r>
            <a:r>
              <a:rPr lang="ru-RU" sz="2000" dirty="0" err="1"/>
              <a:t>поділити</a:t>
            </a:r>
            <a:r>
              <a:rPr lang="ru-RU" sz="2000" dirty="0"/>
              <a:t> на </a:t>
            </a:r>
            <a:r>
              <a:rPr lang="ru-RU" sz="2000" dirty="0" err="1"/>
              <a:t>п’ять</a:t>
            </a:r>
            <a:r>
              <a:rPr lang="ru-RU" sz="2000" dirty="0"/>
              <a:t> </a:t>
            </a:r>
            <a:r>
              <a:rPr lang="ru-RU" sz="2000" dirty="0" err="1"/>
              <a:t>категорій</a:t>
            </a:r>
            <a:r>
              <a:rPr lang="ru-RU" sz="2000" dirty="0"/>
              <a:t> за характеристиками </a:t>
            </a:r>
            <a:r>
              <a:rPr lang="ru-RU" sz="2000" dirty="0" err="1"/>
              <a:t>впливу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одна особа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здійснювати</a:t>
            </a:r>
            <a:r>
              <a:rPr lang="ru-RU" sz="2000" dirty="0"/>
              <a:t> на </a:t>
            </a:r>
            <a:r>
              <a:rPr lang="ru-RU" sz="2000" dirty="0" err="1"/>
              <a:t>іншу</a:t>
            </a:r>
            <a:r>
              <a:rPr lang="ru-RU" sz="2000" dirty="0"/>
              <a:t>:</a:t>
            </a:r>
          </a:p>
          <a:p>
            <a:pPr marL="0" indent="457200" algn="just">
              <a:buNone/>
            </a:pPr>
            <a:r>
              <a:rPr lang="ru-RU" sz="2000" dirty="0"/>
              <a:t>–	</a:t>
            </a:r>
            <a:r>
              <a:rPr lang="ru-RU" sz="2000" dirty="0" err="1"/>
              <a:t>вплив</a:t>
            </a:r>
            <a:r>
              <a:rPr lang="ru-RU" sz="2000" dirty="0"/>
              <a:t> на </a:t>
            </a:r>
            <a:r>
              <a:rPr lang="ru-RU" sz="2000" dirty="0" err="1"/>
              <a:t>юридичну</a:t>
            </a:r>
            <a:r>
              <a:rPr lang="ru-RU" sz="2000" dirty="0"/>
              <a:t> особу через </a:t>
            </a:r>
            <a:r>
              <a:rPr lang="ru-RU" sz="2000" dirty="0" err="1"/>
              <a:t>володіння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корпоративними</a:t>
            </a:r>
            <a:r>
              <a:rPr lang="ru-RU" sz="2000" dirty="0"/>
              <a:t> правами;</a:t>
            </a:r>
          </a:p>
          <a:p>
            <a:pPr marL="0" indent="457200" algn="just">
              <a:buNone/>
            </a:pPr>
            <a:r>
              <a:rPr lang="ru-RU" sz="2000" dirty="0"/>
              <a:t>–	</a:t>
            </a:r>
            <a:r>
              <a:rPr lang="ru-RU" sz="2000" dirty="0" err="1"/>
              <a:t>вплив</a:t>
            </a:r>
            <a:r>
              <a:rPr lang="ru-RU" sz="2000" dirty="0"/>
              <a:t> на </a:t>
            </a:r>
            <a:r>
              <a:rPr lang="ru-RU" sz="2000" dirty="0" err="1"/>
              <a:t>юридичну</a:t>
            </a:r>
            <a:r>
              <a:rPr lang="ru-RU" sz="2000" dirty="0"/>
              <a:t> особу шляхом контролю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;</a:t>
            </a:r>
          </a:p>
          <a:p>
            <a:pPr marL="0" indent="457200" algn="just">
              <a:buNone/>
            </a:pPr>
            <a:r>
              <a:rPr lang="ru-RU" sz="2000" dirty="0"/>
              <a:t>–	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бенефіціарного</a:t>
            </a:r>
            <a:r>
              <a:rPr lang="ru-RU" sz="2000" dirty="0"/>
              <a:t> </a:t>
            </a:r>
            <a:r>
              <a:rPr lang="ru-RU" sz="2000" dirty="0" err="1"/>
              <a:t>власника</a:t>
            </a:r>
            <a:r>
              <a:rPr lang="ru-RU" sz="2000" dirty="0"/>
              <a:t> на </a:t>
            </a:r>
            <a:r>
              <a:rPr lang="ru-RU" sz="2000" dirty="0" err="1"/>
              <a:t>юридичну</a:t>
            </a:r>
            <a:r>
              <a:rPr lang="ru-RU" sz="2000" dirty="0"/>
              <a:t> особу;</a:t>
            </a:r>
          </a:p>
          <a:p>
            <a:pPr marL="0" indent="457200" algn="just">
              <a:buNone/>
            </a:pPr>
            <a:r>
              <a:rPr lang="ru-RU" sz="2000" dirty="0"/>
              <a:t>–	</a:t>
            </a:r>
            <a:r>
              <a:rPr lang="ru-RU" sz="2000" dirty="0" err="1"/>
              <a:t>вплив</a:t>
            </a:r>
            <a:r>
              <a:rPr lang="ru-RU" sz="2000" dirty="0"/>
              <a:t> на </a:t>
            </a:r>
            <a:r>
              <a:rPr lang="ru-RU" sz="2000" dirty="0" err="1"/>
              <a:t>юридичну</a:t>
            </a:r>
            <a:r>
              <a:rPr lang="ru-RU" sz="2000" dirty="0"/>
              <a:t> особу через </a:t>
            </a:r>
            <a:r>
              <a:rPr lang="ru-RU" sz="2000" dirty="0" err="1"/>
              <a:t>фінансову</a:t>
            </a:r>
            <a:r>
              <a:rPr lang="ru-RU" sz="2000" dirty="0"/>
              <a:t> </a:t>
            </a:r>
            <a:r>
              <a:rPr lang="ru-RU" sz="2000" dirty="0" err="1"/>
              <a:t>залежність</a:t>
            </a:r>
            <a:r>
              <a:rPr lang="ru-RU" sz="2000" dirty="0"/>
              <a:t>;</a:t>
            </a:r>
          </a:p>
          <a:p>
            <a:pPr marL="0" indent="457200" algn="just">
              <a:buNone/>
            </a:pPr>
            <a:r>
              <a:rPr lang="ru-RU" sz="2000" dirty="0"/>
              <a:t>–	</a:t>
            </a:r>
            <a:r>
              <a:rPr lang="ru-RU" sz="2000" dirty="0" err="1"/>
              <a:t>вплив</a:t>
            </a:r>
            <a:r>
              <a:rPr lang="ru-RU" sz="2000" dirty="0"/>
              <a:t> через </a:t>
            </a:r>
            <a:r>
              <a:rPr lang="ru-RU" sz="2000" dirty="0" err="1"/>
              <a:t>родинні</a:t>
            </a:r>
            <a:r>
              <a:rPr lang="ru-RU" sz="2000" dirty="0"/>
              <a:t> (</a:t>
            </a:r>
            <a:r>
              <a:rPr lang="ru-RU" sz="2000" dirty="0" err="1"/>
              <a:t>сімейні</a:t>
            </a:r>
            <a:r>
              <a:rPr lang="ru-RU" sz="2000" dirty="0"/>
              <a:t>) </a:t>
            </a:r>
            <a:r>
              <a:rPr lang="ru-RU" sz="2000" dirty="0" err="1"/>
              <a:t>зв’язки</a:t>
            </a:r>
            <a:r>
              <a:rPr lang="ru-RU" sz="2000" dirty="0"/>
              <a:t> та </a:t>
            </a:r>
            <a:r>
              <a:rPr lang="ru-RU" sz="2000" dirty="0" err="1"/>
              <a:t>стосунки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21101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7748" y="332656"/>
            <a:ext cx="10971372" cy="546756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3200" dirty="0"/>
              <a:t>План лекції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61764" y="1052736"/>
            <a:ext cx="11583144" cy="5472608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ru-RU" sz="2400" dirty="0"/>
              <a:t>1.Загальні </a:t>
            </a:r>
            <a:r>
              <a:rPr lang="ru-RU" sz="2400" dirty="0" err="1"/>
              <a:t>критерії</a:t>
            </a:r>
            <a:r>
              <a:rPr lang="ru-RU" sz="2400" dirty="0"/>
              <a:t>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</a:t>
            </a:r>
            <a:r>
              <a:rPr lang="ru-RU" sz="2400" dirty="0" err="1"/>
              <a:t>контрольованими</a:t>
            </a:r>
            <a:endParaRPr lang="ru-RU" sz="2400" dirty="0"/>
          </a:p>
          <a:p>
            <a:pPr marL="0" indent="457200" algn="just" rtl="0">
              <a:buNone/>
            </a:pPr>
            <a:r>
              <a:rPr lang="ru-RU" sz="2400" dirty="0"/>
              <a:t>1.1.	</a:t>
            </a:r>
            <a:r>
              <a:rPr lang="ru-RU" sz="2400" dirty="0" err="1"/>
              <a:t>Підконтрольний</a:t>
            </a:r>
            <a:r>
              <a:rPr lang="ru-RU" sz="2400" dirty="0"/>
              <a:t> </a:t>
            </a:r>
            <a:r>
              <a:rPr lang="ru-RU" sz="2400" dirty="0" err="1"/>
              <a:t>суб’єкт</a:t>
            </a:r>
            <a:r>
              <a:rPr lang="ru-RU" sz="2400" dirty="0"/>
              <a:t> – </a:t>
            </a:r>
            <a:r>
              <a:rPr lang="ru-RU" sz="2400" dirty="0" err="1"/>
              <a:t>платник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на </a:t>
            </a:r>
            <a:r>
              <a:rPr lang="ru-RU" sz="2400" dirty="0" err="1"/>
              <a:t>прибуток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endParaRPr lang="ru-RU" sz="2400" dirty="0"/>
          </a:p>
          <a:p>
            <a:pPr marL="0" indent="457200" algn="just" rtl="0">
              <a:buNone/>
            </a:pPr>
            <a:r>
              <a:rPr lang="ru-RU" sz="2400" dirty="0"/>
              <a:t>1.2.	</a:t>
            </a:r>
            <a:r>
              <a:rPr lang="ru-RU" sz="2400" dirty="0" err="1"/>
              <a:t>Об’єкт</a:t>
            </a:r>
            <a:r>
              <a:rPr lang="ru-RU" sz="2400" dirty="0"/>
              <a:t> контролю – </a:t>
            </a:r>
            <a:r>
              <a:rPr lang="ru-RU" sz="2400" dirty="0" err="1"/>
              <a:t>господарські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 з нерезидентами</a:t>
            </a:r>
          </a:p>
          <a:p>
            <a:pPr marL="0" indent="457200" algn="just" rtl="0">
              <a:buNone/>
            </a:pPr>
            <a:r>
              <a:rPr lang="ru-RU" sz="2400" dirty="0"/>
              <a:t>1.3. </a:t>
            </a:r>
            <a:r>
              <a:rPr lang="ru-RU" sz="2400" dirty="0" err="1"/>
              <a:t>Об’єкт</a:t>
            </a:r>
            <a:r>
              <a:rPr lang="ru-RU" sz="2400" dirty="0"/>
              <a:t> контролю  – </a:t>
            </a:r>
            <a:r>
              <a:rPr lang="ru-RU" sz="2400" dirty="0" err="1"/>
              <a:t>господарські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впливати</a:t>
            </a:r>
            <a:r>
              <a:rPr lang="ru-RU" sz="2400" dirty="0"/>
              <a:t> на </a:t>
            </a:r>
            <a:r>
              <a:rPr lang="ru-RU" sz="2400" dirty="0" err="1"/>
              <a:t>об’єкт</a:t>
            </a:r>
            <a:r>
              <a:rPr lang="ru-RU" sz="2400" dirty="0"/>
              <a:t> </a:t>
            </a:r>
            <a:r>
              <a:rPr lang="ru-RU" sz="2400" dirty="0" err="1"/>
              <a:t>оподаткування</a:t>
            </a:r>
            <a:r>
              <a:rPr lang="ru-RU" sz="2400" dirty="0"/>
              <a:t> </a:t>
            </a:r>
            <a:r>
              <a:rPr lang="ru-RU" sz="2400" dirty="0" err="1"/>
              <a:t>податком</a:t>
            </a:r>
            <a:r>
              <a:rPr lang="ru-RU" sz="2400" dirty="0"/>
              <a:t> на </a:t>
            </a:r>
            <a:r>
              <a:rPr lang="ru-RU" sz="2400" dirty="0" err="1"/>
              <a:t>прибуток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 </a:t>
            </a:r>
            <a:r>
              <a:rPr lang="ru-RU" sz="2400" dirty="0" err="1"/>
              <a:t>платника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.</a:t>
            </a:r>
          </a:p>
          <a:p>
            <a:pPr marL="0" indent="0" rtl="0">
              <a:buNone/>
            </a:pPr>
            <a:r>
              <a:rPr lang="ru-RU" sz="2400" dirty="0"/>
              <a:t>2.Спеціальні </a:t>
            </a:r>
            <a:r>
              <a:rPr lang="ru-RU" sz="2400" dirty="0" err="1"/>
              <a:t>критерії</a:t>
            </a:r>
            <a:r>
              <a:rPr lang="ru-RU" sz="2400" dirty="0"/>
              <a:t>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</a:t>
            </a:r>
            <a:r>
              <a:rPr lang="ru-RU" sz="2400" dirty="0" err="1"/>
              <a:t>контрольованими</a:t>
            </a:r>
            <a:endParaRPr lang="ru-RU" sz="2400" dirty="0"/>
          </a:p>
          <a:p>
            <a:pPr marL="0" indent="457200" algn="just" rtl="0">
              <a:buNone/>
            </a:pPr>
            <a:r>
              <a:rPr lang="ru-RU" sz="2400" dirty="0"/>
              <a:t>2.1.	</a:t>
            </a:r>
            <a:r>
              <a:rPr lang="ru-RU" sz="2400" dirty="0" err="1"/>
              <a:t>Cпеціальні</a:t>
            </a:r>
            <a:r>
              <a:rPr lang="ru-RU" sz="2400" dirty="0"/>
              <a:t> </a:t>
            </a:r>
            <a:r>
              <a:rPr lang="ru-RU" sz="2400" dirty="0" err="1"/>
              <a:t>ознаки</a:t>
            </a:r>
            <a:r>
              <a:rPr lang="ru-RU" sz="2400" dirty="0"/>
              <a:t> (характеристики) контрагента-нерезидента як </a:t>
            </a:r>
            <a:r>
              <a:rPr lang="ru-RU" sz="2400" dirty="0" err="1"/>
              <a:t>спеціальний</a:t>
            </a:r>
            <a:r>
              <a:rPr lang="ru-RU" sz="2400" dirty="0"/>
              <a:t> </a:t>
            </a:r>
            <a:r>
              <a:rPr lang="ru-RU" sz="2400" dirty="0" err="1"/>
              <a:t>критерій</a:t>
            </a:r>
            <a:r>
              <a:rPr lang="ru-RU" sz="2400" dirty="0"/>
              <a:t> </a:t>
            </a:r>
            <a:r>
              <a:rPr lang="ru-RU" sz="2400" dirty="0" err="1"/>
              <a:t>контрольованої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endParaRPr lang="ru-RU" sz="2400" dirty="0"/>
          </a:p>
          <a:p>
            <a:pPr marL="0" indent="457200" algn="just" rtl="0">
              <a:buNone/>
            </a:pPr>
            <a:r>
              <a:rPr lang="ru-RU" sz="2400" dirty="0"/>
              <a:t>2.2.Cпеціальні «</a:t>
            </a:r>
            <a:r>
              <a:rPr lang="ru-RU" sz="2400" dirty="0" err="1"/>
              <a:t>вартісні</a:t>
            </a:r>
            <a:r>
              <a:rPr lang="ru-RU" sz="2400" dirty="0"/>
              <a:t>» </a:t>
            </a:r>
            <a:r>
              <a:rPr lang="ru-RU" sz="2400" dirty="0" err="1"/>
              <a:t>критерії</a:t>
            </a:r>
            <a:r>
              <a:rPr lang="ru-RU" sz="2400" dirty="0"/>
              <a:t> </a:t>
            </a:r>
            <a:r>
              <a:rPr lang="ru-RU" sz="2400" dirty="0" err="1"/>
              <a:t>віднесення</a:t>
            </a:r>
            <a:r>
              <a:rPr lang="ru-RU" sz="2400" dirty="0"/>
              <a:t> </a:t>
            </a:r>
            <a:r>
              <a:rPr lang="ru-RU" sz="2400" dirty="0" err="1"/>
              <a:t>господарських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до </a:t>
            </a:r>
            <a:r>
              <a:rPr lang="ru-RU" sz="2400" dirty="0" err="1"/>
              <a:t>контрольованих</a:t>
            </a:r>
            <a:endParaRPr lang="ru-RU" sz="2400" dirty="0"/>
          </a:p>
          <a:p>
            <a:pPr marL="0" indent="0" rtl="0">
              <a:buNone/>
            </a:pPr>
            <a:r>
              <a:rPr lang="ru-RU" sz="2400" dirty="0"/>
              <a:t>3.Визначення </a:t>
            </a:r>
            <a:r>
              <a:rPr lang="ru-RU" sz="2400" dirty="0" err="1"/>
              <a:t>обсягу</a:t>
            </a:r>
            <a:r>
              <a:rPr lang="ru-RU" sz="2400" dirty="0"/>
              <a:t> </a:t>
            </a:r>
            <a:r>
              <a:rPr lang="ru-RU" sz="2400" dirty="0" err="1"/>
              <a:t>господарських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за принципом «</a:t>
            </a:r>
            <a:r>
              <a:rPr lang="ru-RU" sz="2400" dirty="0" err="1"/>
              <a:t>витягнутої</a:t>
            </a:r>
            <a:r>
              <a:rPr lang="ru-RU" sz="2400" dirty="0"/>
              <a:t> руки»</a:t>
            </a:r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166328"/>
            <a:ext cx="11953328" cy="6525344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 err="1"/>
              <a:t>Зовнішньоекономічні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операції</a:t>
            </a:r>
            <a:r>
              <a:rPr lang="ru-RU" sz="2400" b="1" i="1" dirty="0"/>
              <a:t> через </a:t>
            </a:r>
            <a:r>
              <a:rPr lang="ru-RU" sz="2400" b="1" i="1" dirty="0" err="1"/>
              <a:t>комісіонерів-нерезидентів</a:t>
            </a:r>
            <a:r>
              <a:rPr lang="ru-RU" sz="2400" b="1" i="1" dirty="0"/>
              <a:t> (</a:t>
            </a:r>
            <a:r>
              <a:rPr lang="ru-RU" sz="2400" i="1" dirty="0" err="1"/>
              <a:t>підп</a:t>
            </a:r>
            <a:r>
              <a:rPr lang="ru-RU" sz="2400" i="1" dirty="0"/>
              <a:t>. «б» </a:t>
            </a:r>
            <a:r>
              <a:rPr lang="ru-RU" sz="2400" i="1" dirty="0" err="1"/>
              <a:t>підп</a:t>
            </a:r>
            <a:r>
              <a:rPr lang="ru-RU" sz="2400" i="1" dirty="0"/>
              <a:t>. 39.2.1.1 </a:t>
            </a:r>
            <a:r>
              <a:rPr lang="ru-RU" sz="2400" i="1" dirty="0" err="1"/>
              <a:t>підп</a:t>
            </a:r>
            <a:r>
              <a:rPr lang="ru-RU" sz="2400" i="1" dirty="0"/>
              <a:t>. 39.2.1 п. 39.2 ст. 39 ПК </a:t>
            </a:r>
            <a:r>
              <a:rPr lang="ru-RU" sz="2400" i="1" dirty="0" err="1"/>
              <a:t>України</a:t>
            </a:r>
            <a:r>
              <a:rPr lang="ru-RU" sz="2400" i="1" dirty="0"/>
              <a:t>).</a:t>
            </a:r>
          </a:p>
          <a:p>
            <a:pPr marL="0" indent="0" algn="just">
              <a:buNone/>
            </a:pPr>
            <a:r>
              <a:rPr lang="ru-RU" sz="2400" i="1" dirty="0" err="1"/>
              <a:t>Відповідно</a:t>
            </a:r>
            <a:r>
              <a:rPr lang="ru-RU" sz="2400" i="1" dirty="0"/>
              <a:t> до статей 1011–1028 </a:t>
            </a:r>
            <a:r>
              <a:rPr lang="ru-RU" sz="2400" i="1" dirty="0" err="1"/>
              <a:t>Цивільного</a:t>
            </a:r>
            <a:r>
              <a:rPr lang="ru-RU" sz="2400" i="1" dirty="0"/>
              <a:t> кодексу </a:t>
            </a:r>
            <a:r>
              <a:rPr lang="ru-RU" sz="2400" i="1" dirty="0" err="1"/>
              <a:t>України</a:t>
            </a:r>
            <a:r>
              <a:rPr lang="ru-RU" sz="2400" i="1" dirty="0"/>
              <a:t>: … за </a:t>
            </a:r>
            <a:r>
              <a:rPr lang="ru-RU" sz="2400" b="1" i="1" dirty="0">
                <a:solidFill>
                  <a:srgbClr val="FF0000"/>
                </a:solidFill>
              </a:rPr>
              <a:t>договором </a:t>
            </a:r>
            <a:r>
              <a:rPr lang="ru-RU" sz="2400" b="1" i="1" dirty="0" err="1">
                <a:solidFill>
                  <a:srgbClr val="FF0000"/>
                </a:solidFill>
              </a:rPr>
              <a:t>комісії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i="1" dirty="0"/>
              <a:t>одна сторона (</a:t>
            </a:r>
            <a:r>
              <a:rPr lang="ru-RU" sz="2400" i="1" dirty="0" err="1"/>
              <a:t>комісіонер</a:t>
            </a:r>
            <a:r>
              <a:rPr lang="ru-RU" sz="2400" i="1" dirty="0"/>
              <a:t>) </a:t>
            </a:r>
            <a:r>
              <a:rPr lang="ru-RU" sz="2400" i="1" dirty="0" err="1"/>
              <a:t>зобов’язується</a:t>
            </a:r>
            <a:r>
              <a:rPr lang="ru-RU" sz="2400" i="1" dirty="0"/>
              <a:t> за </a:t>
            </a:r>
            <a:r>
              <a:rPr lang="ru-RU" sz="2400" i="1" dirty="0" err="1"/>
              <a:t>дорученням</a:t>
            </a:r>
            <a:r>
              <a:rPr lang="ru-RU" sz="2400" i="1" dirty="0"/>
              <a:t> </a:t>
            </a:r>
            <a:r>
              <a:rPr lang="ru-RU" sz="2400" i="1" dirty="0" err="1"/>
              <a:t>другої</a:t>
            </a:r>
            <a:r>
              <a:rPr lang="ru-RU" sz="2400" i="1" dirty="0"/>
              <a:t> </a:t>
            </a:r>
            <a:r>
              <a:rPr lang="ru-RU" sz="2400" i="1" dirty="0" err="1"/>
              <a:t>сторони</a:t>
            </a:r>
            <a:r>
              <a:rPr lang="ru-RU" sz="2400" i="1" dirty="0"/>
              <a:t> (</a:t>
            </a:r>
            <a:r>
              <a:rPr lang="ru-RU" sz="2400" i="1" dirty="0" err="1"/>
              <a:t>комітента</a:t>
            </a:r>
            <a:r>
              <a:rPr lang="ru-RU" sz="2400" i="1" dirty="0"/>
              <a:t>) за плату </a:t>
            </a:r>
            <a:r>
              <a:rPr lang="ru-RU" sz="2400" i="1" dirty="0" err="1"/>
              <a:t>вчинити</a:t>
            </a:r>
            <a:r>
              <a:rPr lang="ru-RU" sz="2400" i="1" dirty="0"/>
              <a:t> один </a:t>
            </a:r>
            <a:r>
              <a:rPr lang="ru-RU" sz="2400" i="1" dirty="0" err="1"/>
              <a:t>або</a:t>
            </a:r>
            <a:r>
              <a:rPr lang="ru-RU" sz="2400" i="1" dirty="0"/>
              <a:t> </a:t>
            </a:r>
            <a:r>
              <a:rPr lang="ru-RU" sz="2400" i="1" dirty="0" err="1"/>
              <a:t>кілька</a:t>
            </a:r>
            <a:r>
              <a:rPr lang="ru-RU" sz="2400" i="1" dirty="0"/>
              <a:t> </a:t>
            </a:r>
            <a:r>
              <a:rPr lang="ru-RU" sz="2400" i="1" dirty="0" err="1"/>
              <a:t>правочинів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свого</a:t>
            </a:r>
            <a:r>
              <a:rPr lang="ru-RU" sz="2400" i="1" dirty="0"/>
              <a:t> </a:t>
            </a:r>
            <a:r>
              <a:rPr lang="ru-RU" sz="2400" i="1" dirty="0" err="1"/>
              <a:t>імені</a:t>
            </a:r>
            <a:r>
              <a:rPr lang="ru-RU" sz="2400" i="1" dirty="0"/>
              <a:t>, але за </a:t>
            </a:r>
            <a:r>
              <a:rPr lang="ru-RU" sz="2400" i="1" dirty="0" err="1"/>
              <a:t>рахунок</a:t>
            </a:r>
            <a:r>
              <a:rPr lang="ru-RU" sz="2400" i="1" dirty="0"/>
              <a:t> </a:t>
            </a:r>
            <a:r>
              <a:rPr lang="ru-RU" sz="2400" i="1" dirty="0" err="1"/>
              <a:t>комітента</a:t>
            </a:r>
            <a:r>
              <a:rPr lang="ru-RU" sz="2400" i="1" dirty="0"/>
              <a:t>. </a:t>
            </a:r>
            <a:r>
              <a:rPr lang="ru-RU" sz="2400" i="1" dirty="0" err="1"/>
              <a:t>Майно</a:t>
            </a:r>
            <a:r>
              <a:rPr lang="ru-RU" sz="2400" i="1" dirty="0"/>
              <a:t>, </a:t>
            </a:r>
            <a:r>
              <a:rPr lang="ru-RU" sz="2400" i="1" dirty="0" err="1"/>
              <a:t>придбане</a:t>
            </a:r>
            <a:r>
              <a:rPr lang="ru-RU" sz="2400" i="1" dirty="0"/>
              <a:t> </a:t>
            </a:r>
            <a:r>
              <a:rPr lang="ru-RU" sz="2400" i="1" dirty="0" err="1"/>
              <a:t>комісіонером</a:t>
            </a:r>
            <a:r>
              <a:rPr lang="ru-RU" sz="2400" i="1" dirty="0"/>
              <a:t> за </a:t>
            </a:r>
            <a:r>
              <a:rPr lang="ru-RU" sz="2400" i="1" dirty="0" err="1"/>
              <a:t>рахунок</a:t>
            </a:r>
            <a:r>
              <a:rPr lang="ru-RU" sz="2400" i="1" dirty="0"/>
              <a:t> </a:t>
            </a:r>
            <a:r>
              <a:rPr lang="ru-RU" sz="2400" i="1" dirty="0" err="1"/>
              <a:t>комітента</a:t>
            </a:r>
            <a:r>
              <a:rPr lang="ru-RU" sz="2400" i="1" dirty="0"/>
              <a:t>, є </a:t>
            </a:r>
            <a:r>
              <a:rPr lang="ru-RU" sz="2400" i="1" dirty="0" err="1"/>
              <a:t>власністю</a:t>
            </a:r>
            <a:r>
              <a:rPr lang="ru-RU" sz="2400" i="1" dirty="0"/>
              <a:t> </a:t>
            </a:r>
            <a:r>
              <a:rPr lang="ru-RU" sz="2400" i="1" dirty="0" err="1"/>
              <a:t>комітента</a:t>
            </a:r>
            <a:r>
              <a:rPr lang="ru-RU" sz="2400" i="1" dirty="0"/>
              <a:t> (ст. 1018 ЦК </a:t>
            </a:r>
            <a:r>
              <a:rPr lang="ru-RU" sz="2400" i="1" dirty="0" err="1"/>
              <a:t>України</a:t>
            </a:r>
            <a:r>
              <a:rPr lang="ru-RU" sz="2400" i="1" dirty="0"/>
              <a:t>). </a:t>
            </a:r>
          </a:p>
          <a:p>
            <a:pPr marL="0" indent="0" algn="just">
              <a:buNone/>
            </a:pPr>
            <a:r>
              <a:rPr lang="ru-RU" sz="2400" i="1" dirty="0" err="1"/>
              <a:t>Після</a:t>
            </a:r>
            <a:r>
              <a:rPr lang="ru-RU" sz="2400" i="1" dirty="0"/>
              <a:t> </a:t>
            </a:r>
            <a:r>
              <a:rPr lang="ru-RU" sz="2400" i="1" dirty="0" err="1"/>
              <a:t>вчинення</a:t>
            </a:r>
            <a:r>
              <a:rPr lang="ru-RU" sz="2400" i="1" dirty="0"/>
              <a:t> </a:t>
            </a:r>
            <a:r>
              <a:rPr lang="ru-RU" sz="2400" i="1" dirty="0" err="1"/>
              <a:t>правочину</a:t>
            </a:r>
            <a:r>
              <a:rPr lang="ru-RU" sz="2400" i="1" dirty="0"/>
              <a:t> за </a:t>
            </a:r>
            <a:r>
              <a:rPr lang="ru-RU" sz="2400" i="1" dirty="0" err="1"/>
              <a:t>дорученням</a:t>
            </a:r>
            <a:r>
              <a:rPr lang="ru-RU" sz="2400" i="1" dirty="0"/>
              <a:t> </a:t>
            </a:r>
            <a:r>
              <a:rPr lang="ru-RU" sz="2400" i="1" dirty="0" err="1"/>
              <a:t>комітента</a:t>
            </a:r>
            <a:r>
              <a:rPr lang="ru-RU" sz="2400" i="1" dirty="0"/>
              <a:t> </a:t>
            </a:r>
            <a:r>
              <a:rPr lang="ru-RU" sz="2400" i="1" dirty="0" err="1"/>
              <a:t>комісіонер</a:t>
            </a:r>
            <a:r>
              <a:rPr lang="ru-RU" sz="2400" i="1" dirty="0"/>
              <a:t> повинен </a:t>
            </a:r>
            <a:r>
              <a:rPr lang="ru-RU" sz="2400" i="1" dirty="0" err="1"/>
              <a:t>надати</a:t>
            </a:r>
            <a:r>
              <a:rPr lang="ru-RU" sz="2400" i="1" dirty="0"/>
              <a:t> </a:t>
            </a:r>
            <a:r>
              <a:rPr lang="ru-RU" sz="2400" i="1" dirty="0" err="1"/>
              <a:t>комітентові</a:t>
            </a:r>
            <a:r>
              <a:rPr lang="ru-RU" sz="2400" i="1" dirty="0"/>
              <a:t> </a:t>
            </a:r>
            <a:r>
              <a:rPr lang="ru-RU" sz="2400" i="1" dirty="0" err="1"/>
              <a:t>звіт</a:t>
            </a:r>
            <a:r>
              <a:rPr lang="ru-RU" sz="2400" i="1" dirty="0"/>
              <a:t> і </a:t>
            </a:r>
            <a:r>
              <a:rPr lang="ru-RU" sz="2400" i="1" dirty="0" err="1"/>
              <a:t>передати</a:t>
            </a:r>
            <a:r>
              <a:rPr lang="ru-RU" sz="2400" i="1" dirty="0"/>
              <a:t> </a:t>
            </a:r>
            <a:r>
              <a:rPr lang="ru-RU" sz="2400" i="1" dirty="0" err="1"/>
              <a:t>йому</a:t>
            </a:r>
            <a:r>
              <a:rPr lang="ru-RU" sz="2400" i="1" dirty="0"/>
              <a:t> все </a:t>
            </a:r>
            <a:r>
              <a:rPr lang="ru-RU" sz="2400" i="1" dirty="0" err="1"/>
              <a:t>одержане</a:t>
            </a:r>
            <a:r>
              <a:rPr lang="ru-RU" sz="2400" i="1" dirty="0"/>
              <a:t> за договором </a:t>
            </a:r>
            <a:r>
              <a:rPr lang="ru-RU" sz="2400" i="1" dirty="0" err="1"/>
              <a:t>комісії</a:t>
            </a:r>
            <a:r>
              <a:rPr lang="ru-RU" sz="2400" i="1" dirty="0"/>
              <a:t> (ч. 1 ст. 1022 ЦК </a:t>
            </a:r>
            <a:r>
              <a:rPr lang="ru-RU" sz="2400" i="1" dirty="0" err="1"/>
              <a:t>України</a:t>
            </a:r>
            <a:r>
              <a:rPr lang="ru-RU" sz="2400" i="1" dirty="0"/>
              <a:t>).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err="1"/>
              <a:t>Визначальною</a:t>
            </a:r>
            <a:r>
              <a:rPr lang="ru-RU" sz="2400" dirty="0"/>
              <a:t> </a:t>
            </a:r>
            <a:r>
              <a:rPr lang="ru-RU" sz="2400" dirty="0" err="1"/>
              <a:t>ознакою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підп</a:t>
            </a:r>
            <a:r>
              <a:rPr lang="ru-RU" sz="2400" dirty="0"/>
              <a:t>. «б» </a:t>
            </a:r>
            <a:r>
              <a:rPr lang="ru-RU" sz="2400" dirty="0" err="1"/>
              <a:t>підп</a:t>
            </a:r>
            <a:r>
              <a:rPr lang="ru-RU" sz="2400" dirty="0"/>
              <a:t>. 39.2.1.1 </a:t>
            </a:r>
            <a:r>
              <a:rPr lang="ru-RU" sz="2400" dirty="0" err="1"/>
              <a:t>підп</a:t>
            </a:r>
            <a:r>
              <a:rPr lang="ru-RU" sz="2400" dirty="0"/>
              <a:t>. 39.2.1 п. 39.2 ст. 39 ПК </a:t>
            </a:r>
            <a:r>
              <a:rPr lang="ru-RU" sz="2400" dirty="0" err="1"/>
              <a:t>України</a:t>
            </a:r>
            <a:r>
              <a:rPr lang="ru-RU" sz="2400" dirty="0"/>
              <a:t> є </a:t>
            </a:r>
            <a:r>
              <a:rPr lang="ru-RU" sz="2400" b="1" i="1" dirty="0" err="1"/>
              <a:t>укладення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платником</a:t>
            </a:r>
            <a:r>
              <a:rPr lang="ru-RU" sz="2400" b="1" i="1" dirty="0"/>
              <a:t> </a:t>
            </a:r>
            <a:r>
              <a:rPr lang="ru-RU" sz="2400" b="1" i="1" dirty="0" err="1"/>
              <a:t>податків</a:t>
            </a:r>
            <a:r>
              <a:rPr lang="ru-RU" sz="2400" b="1" i="1" dirty="0"/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договору </a:t>
            </a:r>
            <a:r>
              <a:rPr lang="ru-RU" sz="2400" b="1" i="1" dirty="0" err="1">
                <a:solidFill>
                  <a:srgbClr val="FF0000"/>
                </a:solidFill>
              </a:rPr>
              <a:t>комісії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/>
              <a:t>з </a:t>
            </a:r>
            <a:r>
              <a:rPr lang="ru-RU" sz="2400" b="1" i="1" dirty="0">
                <a:solidFill>
                  <a:srgbClr val="FF0000"/>
                </a:solidFill>
              </a:rPr>
              <a:t>нерезидентом-</a:t>
            </a:r>
            <a:r>
              <a:rPr lang="ru-RU" sz="2400" b="1" i="1" dirty="0" err="1">
                <a:solidFill>
                  <a:srgbClr val="FF0000"/>
                </a:solidFill>
              </a:rPr>
              <a:t>комісіонером</a:t>
            </a:r>
            <a:r>
              <a:rPr lang="ru-RU" sz="2400" b="1" i="1" dirty="0"/>
              <a:t>, а предметом </a:t>
            </a:r>
            <a:r>
              <a:rPr lang="ru-RU" sz="2400" b="1" i="1" dirty="0" err="1"/>
              <a:t>правочину</a:t>
            </a:r>
            <a:r>
              <a:rPr lang="ru-RU" sz="2400" b="1" i="1" dirty="0"/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є </a:t>
            </a:r>
            <a:r>
              <a:rPr lang="ru-RU" sz="2400" b="1" i="1" dirty="0" err="1">
                <a:solidFill>
                  <a:srgbClr val="FF0000"/>
                </a:solidFill>
              </a:rPr>
              <a:t>зовнішньоекономічні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господарські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операції</a:t>
            </a:r>
            <a:r>
              <a:rPr lang="ru-RU" sz="2400" b="1" i="1" dirty="0"/>
              <a:t> з продажу та/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err="1"/>
              <a:t>придбання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товарів</a:t>
            </a:r>
            <a:r>
              <a:rPr lang="ru-RU" sz="2400" b="1" i="1" dirty="0"/>
              <a:t> та/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err="1"/>
              <a:t>послуг</a:t>
            </a:r>
            <a:r>
              <a:rPr lang="ru-RU" sz="2400" b="1" i="1" dirty="0"/>
              <a:t>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70170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166328"/>
            <a:ext cx="11953328" cy="6525344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 err="1"/>
              <a:t>Господарські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операції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здійснюються</a:t>
            </a:r>
            <a:r>
              <a:rPr lang="ru-RU" sz="2400" b="1" i="1" dirty="0"/>
              <a:t> з нерезидентами, </a:t>
            </a:r>
            <a:r>
              <a:rPr lang="ru-RU" sz="2400" b="1" i="1" dirty="0" err="1"/>
              <a:t>зареєстрованими</a:t>
            </a:r>
            <a:r>
              <a:rPr lang="ru-RU" sz="2400" b="1" i="1" dirty="0"/>
              <a:t> в «</a:t>
            </a:r>
            <a:r>
              <a:rPr lang="ru-RU" sz="2400" b="1" i="1" dirty="0" err="1"/>
              <a:t>низькоподаткових</a:t>
            </a:r>
            <a:r>
              <a:rPr lang="ru-RU" sz="2400" b="1" i="1" dirty="0"/>
              <a:t>» </a:t>
            </a:r>
            <a:r>
              <a:rPr lang="ru-RU" sz="2400" b="1" i="1" dirty="0" err="1"/>
              <a:t>юрисдикціях</a:t>
            </a:r>
            <a:r>
              <a:rPr lang="ru-RU" sz="2400" b="1" i="1" dirty="0"/>
              <a:t> 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err="1"/>
              <a:t>які</a:t>
            </a:r>
            <a:r>
              <a:rPr lang="ru-RU" sz="2400" b="1" i="1" dirty="0"/>
              <a:t> є </a:t>
            </a:r>
            <a:r>
              <a:rPr lang="ru-RU" sz="2400" b="1" i="1" dirty="0" err="1"/>
              <a:t>їх</a:t>
            </a:r>
            <a:r>
              <a:rPr lang="ru-RU" sz="2400" b="1" i="1" dirty="0"/>
              <a:t> резидентами (</a:t>
            </a:r>
            <a:r>
              <a:rPr lang="ru-RU" sz="2400" i="1" dirty="0" err="1"/>
              <a:t>підп</a:t>
            </a:r>
            <a:r>
              <a:rPr lang="ru-RU" sz="2400" i="1" dirty="0"/>
              <a:t>. «в» </a:t>
            </a:r>
            <a:r>
              <a:rPr lang="ru-RU" sz="2400" i="1" dirty="0" err="1"/>
              <a:t>підп</a:t>
            </a:r>
            <a:r>
              <a:rPr lang="ru-RU" sz="2400" i="1" dirty="0"/>
              <a:t>. 39.2.1.1 </a:t>
            </a:r>
            <a:r>
              <a:rPr lang="ru-RU" sz="2400" i="1" dirty="0" err="1"/>
              <a:t>підп</a:t>
            </a:r>
            <a:r>
              <a:rPr lang="ru-RU" sz="2400" i="1" dirty="0"/>
              <a:t>. 39.2.1 п. 39.2 ст. 39 ПК </a:t>
            </a:r>
            <a:r>
              <a:rPr lang="ru-RU" sz="2400" i="1" dirty="0" err="1"/>
              <a:t>України</a:t>
            </a:r>
            <a:r>
              <a:rPr lang="ru-RU" sz="2400" i="1" dirty="0"/>
              <a:t>).</a:t>
            </a:r>
          </a:p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b="1" dirty="0" err="1"/>
              <a:t>Під</a:t>
            </a:r>
            <a:r>
              <a:rPr lang="ru-RU" sz="2000" b="1" dirty="0"/>
              <a:t> час </a:t>
            </a:r>
            <a:r>
              <a:rPr lang="ru-RU" sz="2000" b="1" dirty="0" err="1"/>
              <a:t>визначення</a:t>
            </a:r>
            <a:r>
              <a:rPr lang="ru-RU" sz="2000" b="1" dirty="0"/>
              <a:t> </a:t>
            </a:r>
            <a:r>
              <a:rPr lang="ru-RU" sz="2000" b="1" dirty="0" err="1"/>
              <a:t>відповідного</a:t>
            </a:r>
            <a:r>
              <a:rPr lang="ru-RU" sz="2000" b="1" dirty="0"/>
              <a:t> </a:t>
            </a:r>
            <a:r>
              <a:rPr lang="ru-RU" sz="2000" b="1" dirty="0" err="1"/>
              <a:t>переліку</a:t>
            </a:r>
            <a:r>
              <a:rPr lang="ru-RU" sz="2000" b="1" dirty="0"/>
              <a:t> КМУ </a:t>
            </a:r>
            <a:r>
              <a:rPr lang="ru-RU" sz="2000" b="1" dirty="0" err="1"/>
              <a:t>враховує</a:t>
            </a:r>
            <a:r>
              <a:rPr lang="ru-RU" sz="2000" b="1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такі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критерії</a:t>
            </a:r>
            <a:r>
              <a:rPr lang="ru-RU" sz="2000" dirty="0">
                <a:solidFill>
                  <a:srgbClr val="FF0000"/>
                </a:solidFill>
              </a:rPr>
              <a:t>:</a:t>
            </a:r>
          </a:p>
          <a:p>
            <a:pPr marL="0" indent="457200" algn="just">
              <a:buNone/>
            </a:pPr>
            <a:r>
              <a:rPr lang="ru-RU" sz="2000" dirty="0"/>
              <a:t>–	</a:t>
            </a:r>
            <a:r>
              <a:rPr lang="ru-RU" sz="2000" dirty="0" err="1"/>
              <a:t>держави</a:t>
            </a:r>
            <a:r>
              <a:rPr lang="ru-RU" sz="2000" dirty="0"/>
              <a:t> (</a:t>
            </a:r>
            <a:r>
              <a:rPr lang="ru-RU" sz="2000" dirty="0" err="1"/>
              <a:t>території</a:t>
            </a:r>
            <a:r>
              <a:rPr lang="ru-RU" sz="2000" dirty="0"/>
              <a:t>), у </a:t>
            </a:r>
            <a:r>
              <a:rPr lang="ru-RU" sz="2000" dirty="0" err="1"/>
              <a:t>яких</a:t>
            </a:r>
            <a:r>
              <a:rPr lang="ru-RU" sz="2000" dirty="0"/>
              <a:t> ставка </a:t>
            </a:r>
            <a:r>
              <a:rPr lang="ru-RU" sz="2000" dirty="0" err="1"/>
              <a:t>податку</a:t>
            </a:r>
            <a:r>
              <a:rPr lang="ru-RU" sz="2000" dirty="0"/>
              <a:t> на </a:t>
            </a:r>
            <a:r>
              <a:rPr lang="ru-RU" sz="2000" dirty="0" err="1"/>
              <a:t>прибуток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(</a:t>
            </a:r>
            <a:r>
              <a:rPr lang="ru-RU" sz="2000" dirty="0" err="1"/>
              <a:t>корпоративний</a:t>
            </a:r>
            <a:r>
              <a:rPr lang="ru-RU" sz="2000" dirty="0"/>
              <a:t> </a:t>
            </a:r>
            <a:r>
              <a:rPr lang="ru-RU" sz="2000" dirty="0" err="1"/>
              <a:t>податок</a:t>
            </a:r>
            <a:r>
              <a:rPr lang="ru-RU" sz="2000" dirty="0"/>
              <a:t>) на 5 і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відсоткових</a:t>
            </a:r>
            <a:r>
              <a:rPr lang="ru-RU" sz="2000" dirty="0"/>
              <a:t> </a:t>
            </a:r>
            <a:r>
              <a:rPr lang="ru-RU" sz="2000" dirty="0" err="1"/>
              <a:t>пунктів</a:t>
            </a:r>
            <a:r>
              <a:rPr lang="ru-RU" sz="2000" dirty="0"/>
              <a:t> </a:t>
            </a:r>
            <a:r>
              <a:rPr lang="ru-RU" sz="2000" dirty="0" err="1"/>
              <a:t>нижча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надають</a:t>
            </a:r>
            <a:r>
              <a:rPr lang="ru-RU" sz="2000" dirty="0"/>
              <a:t> </a:t>
            </a:r>
            <a:r>
              <a:rPr lang="ru-RU" sz="2000" dirty="0" err="1"/>
              <a:t>суб’єктам</a:t>
            </a:r>
            <a:r>
              <a:rPr lang="ru-RU" sz="2000" dirty="0"/>
              <a:t> </a:t>
            </a:r>
            <a:r>
              <a:rPr lang="ru-RU" sz="2000" dirty="0" err="1"/>
              <a:t>господарювання</a:t>
            </a:r>
            <a:r>
              <a:rPr lang="ru-RU" sz="2000" dirty="0"/>
              <a:t> </a:t>
            </a:r>
            <a:r>
              <a:rPr lang="ru-RU" sz="2000" dirty="0" err="1"/>
              <a:t>пільгові</a:t>
            </a:r>
            <a:r>
              <a:rPr lang="ru-RU" sz="2000" dirty="0"/>
              <a:t> </a:t>
            </a:r>
            <a:r>
              <a:rPr lang="ru-RU" sz="2000" dirty="0" err="1"/>
              <a:t>режими</a:t>
            </a:r>
            <a:r>
              <a:rPr lang="ru-RU" sz="2000" dirty="0"/>
              <a:t> </a:t>
            </a:r>
            <a:r>
              <a:rPr lang="ru-RU" sz="2000" dirty="0" err="1"/>
              <a:t>оподаткування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в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 </a:t>
            </a:r>
            <a:r>
              <a:rPr lang="ru-RU" sz="2000" dirty="0" err="1"/>
              <a:t>розрахунку</a:t>
            </a:r>
            <a:r>
              <a:rPr lang="ru-RU" sz="2000" dirty="0"/>
              <a:t> </a:t>
            </a:r>
            <a:r>
              <a:rPr lang="ru-RU" sz="2000" dirty="0" err="1"/>
              <a:t>бази</a:t>
            </a:r>
            <a:r>
              <a:rPr lang="ru-RU" sz="2000" dirty="0"/>
              <a:t> </a:t>
            </a:r>
            <a:r>
              <a:rPr lang="ru-RU" sz="2000" dirty="0" err="1"/>
              <a:t>оподаткування</a:t>
            </a:r>
            <a:r>
              <a:rPr lang="ru-RU" sz="2000" dirty="0"/>
              <a:t> </a:t>
            </a:r>
            <a:r>
              <a:rPr lang="ru-RU" sz="2000" dirty="0" err="1"/>
              <a:t>фактично</a:t>
            </a:r>
            <a:r>
              <a:rPr lang="ru-RU" sz="2000" dirty="0"/>
              <a:t>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/>
              <a:t>суб’єктам</a:t>
            </a:r>
            <a:r>
              <a:rPr lang="ru-RU" sz="2000" dirty="0"/>
              <a:t> </a:t>
            </a:r>
            <a:r>
              <a:rPr lang="ru-RU" sz="2000" dirty="0" err="1"/>
              <a:t>господарювання</a:t>
            </a:r>
            <a:r>
              <a:rPr lang="ru-RU" sz="2000" dirty="0"/>
              <a:t> не </a:t>
            </a:r>
            <a:r>
              <a:rPr lang="ru-RU" sz="2000" dirty="0" err="1"/>
              <a:t>сплачувати</a:t>
            </a:r>
            <a:r>
              <a:rPr lang="ru-RU" sz="2000" dirty="0"/>
              <a:t> </a:t>
            </a:r>
            <a:r>
              <a:rPr lang="ru-RU" sz="2000" dirty="0" err="1"/>
              <a:t>податок</a:t>
            </a:r>
            <a:r>
              <a:rPr lang="ru-RU" sz="2000" dirty="0"/>
              <a:t> на </a:t>
            </a:r>
            <a:r>
              <a:rPr lang="ru-RU" sz="2000" dirty="0" err="1"/>
              <a:t>прибуток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(</a:t>
            </a:r>
            <a:r>
              <a:rPr lang="ru-RU" sz="2000" dirty="0" err="1"/>
              <a:t>корпоративний</a:t>
            </a:r>
            <a:r>
              <a:rPr lang="ru-RU" sz="2000" dirty="0"/>
              <a:t> по- </a:t>
            </a:r>
            <a:r>
              <a:rPr lang="ru-RU" sz="2000" dirty="0" err="1"/>
              <a:t>даток</a:t>
            </a:r>
            <a:r>
              <a:rPr lang="ru-RU" sz="2000" dirty="0"/>
              <a:t>)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сплачувати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за </a:t>
            </a:r>
            <a:r>
              <a:rPr lang="ru-RU" sz="2000" dirty="0" err="1"/>
              <a:t>ставкою</a:t>
            </a:r>
            <a:r>
              <a:rPr lang="ru-RU" sz="2000" dirty="0"/>
              <a:t>, на 5 і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відсоткових</a:t>
            </a:r>
            <a:r>
              <a:rPr lang="ru-RU" sz="2000" dirty="0"/>
              <a:t> </a:t>
            </a:r>
            <a:r>
              <a:rPr lang="ru-RU" sz="2000" dirty="0" err="1"/>
              <a:t>пунктів</a:t>
            </a:r>
            <a:r>
              <a:rPr lang="ru-RU" sz="2000" dirty="0"/>
              <a:t> </a:t>
            </a:r>
            <a:r>
              <a:rPr lang="ru-RU" sz="2000" dirty="0" err="1"/>
              <a:t>нижчою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;</a:t>
            </a:r>
          </a:p>
          <a:p>
            <a:pPr marL="0" indent="457200" algn="just">
              <a:buNone/>
            </a:pPr>
            <a:r>
              <a:rPr lang="ru-RU" sz="2000" dirty="0"/>
              <a:t>–	</a:t>
            </a:r>
            <a:r>
              <a:rPr lang="ru-RU" sz="2000" dirty="0" err="1"/>
              <a:t>держави</a:t>
            </a:r>
            <a:r>
              <a:rPr lang="ru-RU" sz="2000" dirty="0"/>
              <a:t>, з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Україною</a:t>
            </a:r>
            <a:r>
              <a:rPr lang="ru-RU" sz="2000" dirty="0"/>
              <a:t> не </a:t>
            </a:r>
            <a:r>
              <a:rPr lang="ru-RU" sz="2000" dirty="0" err="1"/>
              <a:t>укладені</a:t>
            </a:r>
            <a:r>
              <a:rPr lang="ru-RU" sz="2000" dirty="0"/>
              <a:t> </a:t>
            </a:r>
            <a:r>
              <a:rPr lang="ru-RU" sz="2000" dirty="0" err="1"/>
              <a:t>міжнародні</a:t>
            </a:r>
            <a:r>
              <a:rPr lang="ru-RU" sz="2000" dirty="0"/>
              <a:t> договори з </a:t>
            </a:r>
            <a:r>
              <a:rPr lang="ru-RU" sz="2000" dirty="0" err="1"/>
              <a:t>положеннями</a:t>
            </a:r>
            <a:r>
              <a:rPr lang="ru-RU" sz="2000" dirty="0"/>
              <a:t> про </a:t>
            </a:r>
            <a:r>
              <a:rPr lang="ru-RU" sz="2000" dirty="0" err="1"/>
              <a:t>обмін</a:t>
            </a:r>
            <a:r>
              <a:rPr lang="ru-RU" sz="2000" dirty="0"/>
              <a:t> </a:t>
            </a:r>
            <a:r>
              <a:rPr lang="ru-RU" sz="2000" dirty="0" err="1"/>
              <a:t>інформацією</a:t>
            </a:r>
            <a:r>
              <a:rPr lang="ru-RU" sz="2000" dirty="0"/>
              <a:t>;</a:t>
            </a:r>
          </a:p>
          <a:p>
            <a:pPr marL="0" indent="457200" algn="just">
              <a:buNone/>
            </a:pPr>
            <a:r>
              <a:rPr lang="ru-RU" sz="2000" dirty="0"/>
              <a:t>–	</a:t>
            </a:r>
            <a:r>
              <a:rPr lang="ru-RU" sz="2000" dirty="0" err="1"/>
              <a:t>держави</a:t>
            </a:r>
            <a:r>
              <a:rPr lang="ru-RU" sz="2000" dirty="0"/>
              <a:t>, </a:t>
            </a:r>
            <a:r>
              <a:rPr lang="ru-RU" sz="2000" dirty="0" err="1"/>
              <a:t>компетентні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не </a:t>
            </a:r>
            <a:r>
              <a:rPr lang="ru-RU" sz="2000" dirty="0" err="1"/>
              <a:t>забезпечують</a:t>
            </a:r>
            <a:r>
              <a:rPr lang="ru-RU" sz="2000" dirty="0"/>
              <a:t> </a:t>
            </a:r>
            <a:r>
              <a:rPr lang="ru-RU" sz="2000" dirty="0" err="1"/>
              <a:t>своєчасний</a:t>
            </a:r>
            <a:r>
              <a:rPr lang="ru-RU" sz="2000" dirty="0"/>
              <a:t> і </a:t>
            </a:r>
            <a:r>
              <a:rPr lang="ru-RU" sz="2000" dirty="0" err="1"/>
              <a:t>повний</a:t>
            </a:r>
            <a:r>
              <a:rPr lang="ru-RU" sz="2000" dirty="0"/>
              <a:t> </a:t>
            </a:r>
            <a:r>
              <a:rPr lang="ru-RU" sz="2000" dirty="0" err="1"/>
              <a:t>обмін</a:t>
            </a:r>
            <a:r>
              <a:rPr lang="ru-RU" sz="2000" dirty="0"/>
              <a:t> </a:t>
            </a:r>
            <a:r>
              <a:rPr lang="ru-RU" sz="2000" dirty="0" err="1"/>
              <a:t>податковою</a:t>
            </a:r>
            <a:r>
              <a:rPr lang="ru-RU" sz="2000" dirty="0"/>
              <a:t> та </a:t>
            </a:r>
            <a:r>
              <a:rPr lang="ru-RU" sz="2000" dirty="0" err="1"/>
              <a:t>фінансовою</a:t>
            </a:r>
            <a:r>
              <a:rPr lang="ru-RU" sz="2000" dirty="0"/>
              <a:t> </a:t>
            </a:r>
            <a:r>
              <a:rPr lang="ru-RU" sz="2000" dirty="0" err="1"/>
              <a:t>інформацією</a:t>
            </a:r>
            <a:r>
              <a:rPr lang="ru-RU" sz="2000" dirty="0"/>
              <a:t> на </a:t>
            </a:r>
            <a:r>
              <a:rPr lang="ru-RU" sz="2000" dirty="0" err="1"/>
              <a:t>запити</a:t>
            </a:r>
            <a:r>
              <a:rPr lang="ru-RU" sz="2000" dirty="0"/>
              <a:t> центрального органу </a:t>
            </a:r>
            <a:r>
              <a:rPr lang="ru-RU" sz="2000" dirty="0" err="1"/>
              <a:t>виконавчої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реалізує</a:t>
            </a:r>
            <a:r>
              <a:rPr lang="ru-RU" sz="2000" dirty="0"/>
              <a:t> </a:t>
            </a:r>
            <a:r>
              <a:rPr lang="ru-RU" sz="2000" dirty="0" err="1"/>
              <a:t>державну</a:t>
            </a:r>
            <a:r>
              <a:rPr lang="ru-RU" sz="2000" dirty="0"/>
              <a:t> </a:t>
            </a:r>
            <a:r>
              <a:rPr lang="ru-RU" sz="2000" dirty="0" err="1"/>
              <a:t>податкову</a:t>
            </a:r>
            <a:r>
              <a:rPr lang="ru-RU" sz="2000" dirty="0"/>
              <a:t> </a:t>
            </a:r>
            <a:r>
              <a:rPr lang="ru-RU" sz="2000" dirty="0" err="1"/>
              <a:t>політику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98045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908720"/>
            <a:ext cx="11953328" cy="5782952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 err="1"/>
              <a:t>Господарські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операції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здійснюються</a:t>
            </a:r>
            <a:r>
              <a:rPr lang="ru-RU" sz="2400" b="1" i="1" dirty="0"/>
              <a:t> з нерезидентами, </a:t>
            </a:r>
            <a:r>
              <a:rPr lang="ru-RU" sz="2400" b="1" i="1" dirty="0" err="1"/>
              <a:t>які</a:t>
            </a:r>
            <a:r>
              <a:rPr lang="ru-RU" sz="2400" b="1" i="1" dirty="0"/>
              <a:t> не </a:t>
            </a:r>
            <a:r>
              <a:rPr lang="ru-RU" sz="2400" b="1" i="1" dirty="0" err="1"/>
              <a:t>сплачують</a:t>
            </a:r>
            <a:r>
              <a:rPr lang="ru-RU" sz="2400" b="1" i="1" dirty="0"/>
              <a:t> </a:t>
            </a:r>
            <a:r>
              <a:rPr lang="ru-RU" sz="2400" b="1" i="1" dirty="0" err="1"/>
              <a:t>податок</a:t>
            </a:r>
            <a:r>
              <a:rPr lang="ru-RU" sz="2400" b="1" i="1" dirty="0"/>
              <a:t> на </a:t>
            </a:r>
            <a:r>
              <a:rPr lang="ru-RU" sz="2400" b="1" i="1" dirty="0" err="1"/>
              <a:t>прибуток</a:t>
            </a:r>
            <a:r>
              <a:rPr lang="ru-RU" sz="2400" b="1" i="1" dirty="0"/>
              <a:t> (</a:t>
            </a:r>
            <a:r>
              <a:rPr lang="ru-RU" sz="2400" b="1" i="1" dirty="0" err="1"/>
              <a:t>корпоративний</a:t>
            </a:r>
            <a:r>
              <a:rPr lang="ru-RU" sz="2400" b="1" i="1" dirty="0"/>
              <a:t> </a:t>
            </a:r>
            <a:r>
              <a:rPr lang="ru-RU" sz="2400" b="1" i="1" dirty="0" err="1"/>
              <a:t>податок</a:t>
            </a:r>
            <a:r>
              <a:rPr lang="ru-RU" sz="2400" b="1" i="1" dirty="0"/>
              <a:t>), у тому </a:t>
            </a:r>
            <a:r>
              <a:rPr lang="ru-RU" sz="2400" b="1" i="1" dirty="0" err="1"/>
              <a:t>числі</a:t>
            </a:r>
            <a:r>
              <a:rPr lang="ru-RU" sz="2400" b="1" i="1" dirty="0"/>
              <a:t> з </a:t>
            </a:r>
            <a:r>
              <a:rPr lang="ru-RU" sz="2400" b="1" i="1" dirty="0" err="1"/>
              <a:t>доходів</a:t>
            </a:r>
            <a:r>
              <a:rPr lang="ru-RU" sz="2400" b="1" i="1" dirty="0"/>
              <a:t>, </a:t>
            </a:r>
            <a:r>
              <a:rPr lang="ru-RU" sz="2400" b="1" i="1" dirty="0" err="1"/>
              <a:t>отриманих</a:t>
            </a:r>
            <a:r>
              <a:rPr lang="ru-RU" sz="2400" b="1" i="1" dirty="0"/>
              <a:t> за межами </a:t>
            </a:r>
            <a:r>
              <a:rPr lang="ru-RU" sz="2400" b="1" i="1" dirty="0" err="1"/>
              <a:t>держави</a:t>
            </a:r>
            <a:r>
              <a:rPr lang="ru-RU" sz="2400" b="1" i="1" dirty="0"/>
              <a:t> </a:t>
            </a:r>
            <a:r>
              <a:rPr lang="ru-RU" sz="2400" b="1" i="1" dirty="0" err="1"/>
              <a:t>реєстрації</a:t>
            </a:r>
            <a:r>
              <a:rPr lang="ru-RU" sz="2400" b="1" i="1" dirty="0"/>
              <a:t> таких </a:t>
            </a:r>
            <a:r>
              <a:rPr lang="ru-RU" sz="2400" b="1" i="1" dirty="0" err="1"/>
              <a:t>нерезидентів</a:t>
            </a:r>
            <a:r>
              <a:rPr lang="ru-RU" sz="2400" b="1" i="1" dirty="0"/>
              <a:t>, та/</a:t>
            </a:r>
            <a:r>
              <a:rPr lang="ru-RU" sz="2400" b="1" i="1" dirty="0" err="1"/>
              <a:t>або</a:t>
            </a:r>
            <a:r>
              <a:rPr lang="ru-RU" sz="2400" b="1" i="1" dirty="0"/>
              <a:t> не є </a:t>
            </a:r>
            <a:r>
              <a:rPr lang="ru-RU" sz="2400" b="1" i="1" dirty="0" err="1"/>
              <a:t>податковими</a:t>
            </a:r>
            <a:r>
              <a:rPr lang="ru-RU" sz="2400" b="1" i="1" dirty="0"/>
              <a:t> резидентами </a:t>
            </a:r>
            <a:r>
              <a:rPr lang="ru-RU" sz="2400" b="1" i="1" dirty="0" err="1"/>
              <a:t>держави</a:t>
            </a:r>
            <a:r>
              <a:rPr lang="ru-RU" sz="2400" b="1" i="1" dirty="0"/>
              <a:t>, у </a:t>
            </a:r>
            <a:r>
              <a:rPr lang="ru-RU" sz="2400" b="1" i="1" dirty="0" err="1"/>
              <a:t>якій</a:t>
            </a:r>
            <a:r>
              <a:rPr lang="ru-RU" sz="2400" b="1" i="1" dirty="0"/>
              <a:t> вони </a:t>
            </a:r>
            <a:r>
              <a:rPr lang="ru-RU" sz="2400" b="1" i="1" dirty="0" err="1"/>
              <a:t>зареєстровані</a:t>
            </a:r>
            <a:r>
              <a:rPr lang="ru-RU" sz="2400" b="1" i="1" dirty="0"/>
              <a:t> як </a:t>
            </a:r>
            <a:r>
              <a:rPr lang="ru-RU" sz="2400" b="1" i="1" dirty="0" err="1"/>
              <a:t>юридичні</a:t>
            </a:r>
            <a:r>
              <a:rPr lang="ru-RU" sz="2400" b="1" i="1" dirty="0"/>
              <a:t> особи </a:t>
            </a:r>
            <a:r>
              <a:rPr lang="ru-RU" sz="2400" i="1" dirty="0"/>
              <a:t>(</a:t>
            </a:r>
            <a:r>
              <a:rPr lang="ru-RU" sz="2400" i="1" dirty="0" err="1"/>
              <a:t>підп</a:t>
            </a:r>
            <a:r>
              <a:rPr lang="ru-RU" sz="2400" i="1" dirty="0"/>
              <a:t>. «г» </a:t>
            </a:r>
            <a:r>
              <a:rPr lang="ru-RU" sz="2400" i="1" dirty="0" err="1"/>
              <a:t>підп</a:t>
            </a:r>
            <a:r>
              <a:rPr lang="ru-RU" sz="2400" i="1" dirty="0"/>
              <a:t>. 39.2.1.1 </a:t>
            </a:r>
            <a:r>
              <a:rPr lang="ru-RU" sz="2400" i="1" dirty="0" err="1"/>
              <a:t>підп</a:t>
            </a:r>
            <a:r>
              <a:rPr lang="ru-RU" sz="2400" i="1" dirty="0"/>
              <a:t>. 39.2.1 п. 39.2 ст. 39 ПК </a:t>
            </a:r>
            <a:r>
              <a:rPr lang="ru-RU" sz="2400" i="1" dirty="0" err="1"/>
              <a:t>України</a:t>
            </a:r>
            <a:r>
              <a:rPr lang="ru-RU" sz="2400" i="1" dirty="0"/>
              <a:t>)</a:t>
            </a:r>
          </a:p>
          <a:p>
            <a:pPr marL="0" indent="0" algn="just">
              <a:buNone/>
            </a:pPr>
            <a:r>
              <a:rPr lang="ru-RU" sz="2400" dirty="0"/>
              <a:t>До </a:t>
            </a:r>
            <a:r>
              <a:rPr lang="ru-RU" sz="2400" dirty="0" err="1"/>
              <a:t>Переліку</a:t>
            </a:r>
            <a:r>
              <a:rPr lang="ru-RU" sz="2400" dirty="0"/>
              <a:t> ОПФ </a:t>
            </a:r>
            <a:r>
              <a:rPr lang="ru-RU" sz="2400" dirty="0" err="1"/>
              <a:t>увійшли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 на </a:t>
            </a:r>
            <a:r>
              <a:rPr lang="ru-RU" sz="2400" dirty="0" err="1"/>
              <a:t>кшталт</a:t>
            </a:r>
            <a:r>
              <a:rPr lang="ru-RU" sz="2400" dirty="0"/>
              <a:t> партнерств </a:t>
            </a:r>
            <a:r>
              <a:rPr lang="en-US" sz="2400" dirty="0"/>
              <a:t>LLP (limited liability partnership)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en-US" sz="2400" dirty="0"/>
              <a:t>KG (</a:t>
            </a:r>
            <a:r>
              <a:rPr lang="en-US" sz="2400" dirty="0" err="1"/>
              <a:t>Kommanditgesell-schaft</a:t>
            </a:r>
            <a:r>
              <a:rPr lang="en-US" sz="2400" dirty="0"/>
              <a:t>). </a:t>
            </a:r>
            <a:r>
              <a:rPr lang="ru-RU" sz="2400" dirty="0"/>
              <a:t>В </a:t>
            </a:r>
            <a:r>
              <a:rPr lang="ru-RU" sz="2400" dirty="0" err="1"/>
              <a:t>абсолютній</a:t>
            </a:r>
            <a:r>
              <a:rPr lang="ru-RU" sz="2400" dirty="0"/>
              <a:t>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партнерства є </a:t>
            </a:r>
            <a:r>
              <a:rPr lang="ru-RU" sz="2400" dirty="0" err="1"/>
              <a:t>утвореннями</a:t>
            </a:r>
            <a:r>
              <a:rPr lang="ru-RU" sz="2400" dirty="0"/>
              <a:t> без статусу </a:t>
            </a:r>
            <a:r>
              <a:rPr lang="ru-RU" sz="2400" dirty="0" err="1"/>
              <a:t>юридичної</a:t>
            </a:r>
            <a:r>
              <a:rPr lang="ru-RU" sz="2400" dirty="0"/>
              <a:t> особи та не є </a:t>
            </a:r>
            <a:r>
              <a:rPr lang="ru-RU" sz="2400" dirty="0" err="1"/>
              <a:t>податковими</a:t>
            </a:r>
            <a:r>
              <a:rPr lang="ru-RU" sz="2400" dirty="0"/>
              <a:t> резидентами держав, у </a:t>
            </a:r>
            <a:r>
              <a:rPr lang="ru-RU" sz="2400" dirty="0" err="1"/>
              <a:t>яких</a:t>
            </a:r>
            <a:r>
              <a:rPr lang="ru-RU" sz="2400" dirty="0"/>
              <a:t> вони </a:t>
            </a:r>
            <a:r>
              <a:rPr lang="ru-RU" sz="2400" dirty="0" err="1"/>
              <a:t>зареєстровані</a:t>
            </a:r>
            <a:r>
              <a:rPr lang="ru-RU" sz="2400" dirty="0"/>
              <a:t>. </a:t>
            </a:r>
          </a:p>
          <a:p>
            <a:pPr marL="0" indent="0" algn="just">
              <a:buNone/>
            </a:pPr>
            <a:r>
              <a:rPr lang="ru-RU" sz="2400" dirty="0"/>
              <a:t>З точки </a:t>
            </a:r>
            <a:r>
              <a:rPr lang="ru-RU" sz="2400" dirty="0" err="1"/>
              <a:t>зору</a:t>
            </a:r>
            <a:r>
              <a:rPr lang="ru-RU" sz="2400" dirty="0"/>
              <a:t> </a:t>
            </a:r>
            <a:r>
              <a:rPr lang="ru-RU" sz="2400" dirty="0" err="1"/>
              <a:t>оподаткування</a:t>
            </a:r>
            <a:r>
              <a:rPr lang="ru-RU" sz="2400" dirty="0"/>
              <a:t> вони </a:t>
            </a:r>
            <a:r>
              <a:rPr lang="ru-RU" sz="2400" dirty="0" err="1"/>
              <a:t>вважаються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«</a:t>
            </a:r>
            <a:r>
              <a:rPr lang="ru-RU" sz="2400" b="1" dirty="0" err="1">
                <a:solidFill>
                  <a:srgbClr val="FF0000"/>
                </a:solidFill>
              </a:rPr>
              <a:t>податково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прозорими</a:t>
            </a:r>
            <a:r>
              <a:rPr lang="ru-RU" sz="2400" b="1" dirty="0">
                <a:solidFill>
                  <a:srgbClr val="FF0000"/>
                </a:solidFill>
              </a:rPr>
              <a:t>» </a:t>
            </a:r>
            <a:r>
              <a:rPr lang="ru-RU" sz="2400" dirty="0" err="1"/>
              <a:t>утвореннями</a:t>
            </a:r>
            <a:r>
              <a:rPr lang="ru-RU" sz="2400" dirty="0"/>
              <a:t>, </a:t>
            </a:r>
            <a:r>
              <a:rPr lang="ru-RU" sz="2400" b="1" i="1" dirty="0" err="1"/>
              <a:t>тобто</a:t>
            </a:r>
            <a:r>
              <a:rPr lang="ru-RU" sz="2400" b="1" i="1" dirty="0"/>
              <a:t> </a:t>
            </a:r>
            <a:r>
              <a:rPr lang="ru-RU" sz="2400" b="1" i="1" dirty="0" err="1"/>
              <a:t>самостійно</a:t>
            </a:r>
            <a:r>
              <a:rPr lang="ru-RU" sz="2400" b="1" i="1" dirty="0"/>
              <a:t> не </a:t>
            </a:r>
            <a:r>
              <a:rPr lang="ru-RU" sz="2400" b="1" i="1" dirty="0" err="1"/>
              <a:t>сплачують</a:t>
            </a:r>
            <a:r>
              <a:rPr lang="ru-RU" sz="2400" b="1" i="1" dirty="0"/>
              <a:t> </a:t>
            </a:r>
            <a:r>
              <a:rPr lang="ru-RU" sz="2400" b="1" i="1" dirty="0" err="1"/>
              <a:t>податок</a:t>
            </a:r>
            <a:r>
              <a:rPr lang="ru-RU" sz="2400" b="1" i="1" dirty="0"/>
              <a:t> на </a:t>
            </a:r>
            <a:r>
              <a:rPr lang="ru-RU" sz="2400" b="1" i="1" dirty="0" err="1"/>
              <a:t>прибуток</a:t>
            </a:r>
            <a:r>
              <a:rPr lang="ru-RU" sz="2400" b="1" i="1" dirty="0"/>
              <a:t> (</a:t>
            </a:r>
            <a:r>
              <a:rPr lang="ru-RU" sz="2400" b="1" i="1" dirty="0" err="1"/>
              <a:t>корпоративний</a:t>
            </a:r>
            <a:r>
              <a:rPr lang="ru-RU" sz="2400" b="1" i="1" dirty="0"/>
              <a:t> </a:t>
            </a:r>
            <a:r>
              <a:rPr lang="ru-RU" sz="2400" b="1" i="1" dirty="0" err="1"/>
              <a:t>податок</a:t>
            </a:r>
            <a:r>
              <a:rPr lang="ru-RU" sz="2400" b="1" i="1" dirty="0"/>
              <a:t>), а </a:t>
            </a:r>
            <a:r>
              <a:rPr lang="ru-RU" sz="2400" b="1" i="1" dirty="0" err="1"/>
              <a:t>оподатковуються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виключно</a:t>
            </a:r>
            <a:r>
              <a:rPr lang="ru-RU" sz="2400" b="1" i="1" dirty="0"/>
              <a:t> на </a:t>
            </a:r>
            <a:r>
              <a:rPr lang="ru-RU" sz="2400" b="1" i="1" dirty="0" err="1"/>
              <a:t>рівні</a:t>
            </a:r>
            <a:r>
              <a:rPr lang="ru-RU" sz="2400" b="1" i="1" dirty="0"/>
              <a:t> </a:t>
            </a:r>
            <a:r>
              <a:rPr lang="ru-RU" sz="2400" b="1" i="1" dirty="0" err="1"/>
              <a:t>партнерів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45170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908720"/>
            <a:ext cx="11953328" cy="5782952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 err="1"/>
              <a:t>Господарські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операції</a:t>
            </a:r>
            <a:r>
              <a:rPr lang="ru-RU" sz="2400" b="1" i="1" dirty="0"/>
              <a:t> (у тому </a:t>
            </a:r>
            <a:r>
              <a:rPr lang="ru-RU" sz="2400" b="1" i="1" dirty="0" err="1"/>
              <a:t>числі</a:t>
            </a:r>
            <a:r>
              <a:rPr lang="ru-RU" sz="2400" b="1" i="1" dirty="0"/>
              <a:t> </a:t>
            </a:r>
            <a:r>
              <a:rPr lang="ru-RU" sz="2400" b="1" i="1" dirty="0" err="1"/>
              <a:t>внутрішньогосподарські</a:t>
            </a:r>
            <a:r>
              <a:rPr lang="ru-RU" sz="2400" b="1" i="1" dirty="0"/>
              <a:t> </a:t>
            </a:r>
            <a:r>
              <a:rPr lang="ru-RU" sz="2400" b="1" i="1" dirty="0" err="1"/>
              <a:t>розрахунки</a:t>
            </a:r>
            <a:r>
              <a:rPr lang="ru-RU" sz="2400" b="1" i="1" dirty="0"/>
              <a:t>),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здійснюються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між</a:t>
            </a:r>
            <a:r>
              <a:rPr lang="ru-RU" sz="2400" b="1" i="1" dirty="0"/>
              <a:t> нерезидентом та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постійним</a:t>
            </a:r>
            <a:r>
              <a:rPr lang="ru-RU" sz="2400" b="1" i="1" dirty="0"/>
              <a:t> </a:t>
            </a:r>
            <a:r>
              <a:rPr lang="ru-RU" sz="2400" b="1" i="1" dirty="0" err="1"/>
              <a:t>представництвом</a:t>
            </a:r>
            <a:r>
              <a:rPr lang="ru-RU" sz="2400" b="1" i="1" dirty="0"/>
              <a:t> в </a:t>
            </a:r>
            <a:r>
              <a:rPr lang="ru-RU" sz="2400" b="1" i="1" dirty="0" err="1"/>
              <a:t>Україні</a:t>
            </a:r>
            <a:r>
              <a:rPr lang="ru-RU" sz="2400" b="1" i="1" dirty="0"/>
              <a:t> (</a:t>
            </a:r>
            <a:r>
              <a:rPr lang="ru-RU" sz="2400" i="1" dirty="0" err="1"/>
              <a:t>підп</a:t>
            </a:r>
            <a:r>
              <a:rPr lang="ru-RU" sz="2400" i="1" dirty="0"/>
              <a:t>. «ґ» </a:t>
            </a:r>
            <a:r>
              <a:rPr lang="ru-RU" sz="2400" i="1" dirty="0" err="1"/>
              <a:t>підп</a:t>
            </a:r>
            <a:r>
              <a:rPr lang="ru-RU" sz="2400" i="1" dirty="0"/>
              <a:t>. 39.2.1.1 </a:t>
            </a:r>
            <a:r>
              <a:rPr lang="ru-RU" sz="2400" i="1" dirty="0" err="1"/>
              <a:t>підп</a:t>
            </a:r>
            <a:r>
              <a:rPr lang="ru-RU" sz="2400" i="1" dirty="0"/>
              <a:t>. 39.2.1 п. 39.2 ст. 39 ПК </a:t>
            </a:r>
            <a:r>
              <a:rPr lang="ru-RU" sz="2400" i="1" dirty="0" err="1"/>
              <a:t>України</a:t>
            </a:r>
            <a:r>
              <a:rPr lang="ru-RU" sz="2400" b="1" i="1" dirty="0"/>
              <a:t>)</a:t>
            </a:r>
          </a:p>
          <a:p>
            <a:pPr marL="0" indent="0" algn="just">
              <a:buNone/>
            </a:pPr>
            <a:endParaRPr lang="ru-RU" sz="2400" b="1" i="1" dirty="0"/>
          </a:p>
          <a:p>
            <a:pPr marL="0" indent="0" algn="just">
              <a:buNone/>
            </a:pPr>
            <a:r>
              <a:rPr lang="ru-RU" sz="2400" dirty="0" err="1"/>
              <a:t>Фактично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– </a:t>
            </a:r>
            <a:r>
              <a:rPr lang="ru-RU" sz="2400" dirty="0" err="1"/>
              <a:t>внутрішньогосподарські</a:t>
            </a:r>
            <a:r>
              <a:rPr lang="ru-RU" sz="2400" dirty="0"/>
              <a:t> </a:t>
            </a:r>
            <a:r>
              <a:rPr lang="ru-RU" sz="2400" dirty="0" err="1"/>
              <a:t>розрахунки</a:t>
            </a:r>
            <a:r>
              <a:rPr lang="ru-RU" sz="2400" dirty="0"/>
              <a:t> в межах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юридичної</a:t>
            </a:r>
            <a:r>
              <a:rPr lang="ru-RU" sz="2400" dirty="0"/>
              <a:t> особи і при </a:t>
            </a:r>
            <a:r>
              <a:rPr lang="ru-RU" sz="2400" dirty="0" err="1"/>
              <a:t>застосуванні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критерію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виконуються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загальні</a:t>
            </a:r>
            <a:r>
              <a:rPr lang="ru-RU" sz="2400" dirty="0"/>
              <a:t> </a:t>
            </a:r>
            <a:r>
              <a:rPr lang="ru-RU" sz="2400" dirty="0" err="1"/>
              <a:t>критерії</a:t>
            </a:r>
            <a:r>
              <a:rPr lang="ru-RU" sz="2400" dirty="0"/>
              <a:t>, а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суб’єктом</a:t>
            </a:r>
            <a:r>
              <a:rPr lang="ru-RU" sz="2400" dirty="0"/>
              <a:t> контролю є нерезидент – </a:t>
            </a:r>
            <a:r>
              <a:rPr lang="ru-RU" sz="2400" dirty="0" err="1"/>
              <a:t>платник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на </a:t>
            </a:r>
            <a:r>
              <a:rPr lang="ru-RU" sz="2400" dirty="0" err="1"/>
              <a:t>прибуток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, а </a:t>
            </a:r>
            <a:r>
              <a:rPr lang="ru-RU" sz="2400" dirty="0" err="1"/>
              <a:t>об’єктом</a:t>
            </a:r>
            <a:r>
              <a:rPr lang="ru-RU" sz="2400" dirty="0"/>
              <a:t> контролю – </a:t>
            </a:r>
            <a:r>
              <a:rPr lang="ru-RU" sz="2400" dirty="0" err="1"/>
              <a:t>господарські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 з нерезидентом.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12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0"/>
            <a:ext cx="11953328" cy="666936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 err="1"/>
              <a:t>Господарські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операції</a:t>
            </a:r>
            <a:r>
              <a:rPr lang="ru-RU" sz="2400" b="1" i="1" dirty="0"/>
              <a:t>, </a:t>
            </a:r>
            <a:r>
              <a:rPr lang="ru-RU" sz="2400" b="1" i="1" dirty="0" err="1"/>
              <a:t>які</a:t>
            </a:r>
            <a:r>
              <a:rPr lang="ru-RU" sz="2400" b="1" i="1" dirty="0"/>
              <a:t> </a:t>
            </a:r>
            <a:r>
              <a:rPr lang="ru-RU" sz="2400" b="1" i="1" dirty="0" err="1"/>
              <a:t>здійснюються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платником</a:t>
            </a:r>
            <a:r>
              <a:rPr lang="ru-RU" sz="2400" b="1" i="1" dirty="0"/>
              <a:t> </a:t>
            </a:r>
            <a:r>
              <a:rPr lang="ru-RU" sz="2400" b="1" i="1" dirty="0" err="1"/>
              <a:t>податків</a:t>
            </a:r>
            <a:r>
              <a:rPr lang="ru-RU" sz="2400" b="1" i="1" dirty="0"/>
              <a:t> </a:t>
            </a:r>
            <a:r>
              <a:rPr lang="ru-RU" sz="2400" b="1" i="1" dirty="0" err="1"/>
              <a:t>із</a:t>
            </a:r>
            <a:r>
              <a:rPr lang="ru-RU" sz="2400" b="1" i="1" dirty="0"/>
              <a:t> нерезидентом через «</a:t>
            </a:r>
            <a:r>
              <a:rPr lang="ru-RU" sz="2400" b="1" i="1" dirty="0" err="1"/>
              <a:t>номінального</a:t>
            </a:r>
            <a:r>
              <a:rPr lang="ru-RU" sz="2400" b="1" i="1" dirty="0"/>
              <a:t>» </a:t>
            </a:r>
            <a:r>
              <a:rPr lang="ru-RU" sz="2400" b="1" i="1" dirty="0" err="1"/>
              <a:t>посередника</a:t>
            </a:r>
            <a:r>
              <a:rPr lang="ru-RU" sz="2400" b="1" i="1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підп</a:t>
            </a:r>
            <a:r>
              <a:rPr lang="ru-RU" sz="2400" dirty="0"/>
              <a:t>. 39.2.1.5 </a:t>
            </a:r>
            <a:r>
              <a:rPr lang="ru-RU" sz="2400" dirty="0" err="1"/>
              <a:t>підп</a:t>
            </a:r>
            <a:r>
              <a:rPr lang="ru-RU" sz="2400" dirty="0"/>
              <a:t>. 39.2.1 п. 39.2 ст. 39 ПК </a:t>
            </a:r>
            <a:r>
              <a:rPr lang="ru-RU" sz="2400" dirty="0" err="1"/>
              <a:t>України</a:t>
            </a:r>
            <a:r>
              <a:rPr lang="ru-RU" sz="2400" dirty="0"/>
              <a:t>)</a:t>
            </a:r>
          </a:p>
          <a:p>
            <a:pPr marL="0" indent="0" algn="just">
              <a:buNone/>
            </a:pPr>
            <a:r>
              <a:rPr lang="ru-RU" sz="2000" dirty="0" err="1"/>
              <a:t>Якщо</a:t>
            </a:r>
            <a:r>
              <a:rPr lang="ru-RU" sz="2000" dirty="0"/>
              <a:t> в </a:t>
            </a:r>
            <a:r>
              <a:rPr lang="ru-RU" sz="2000" dirty="0" err="1"/>
              <a:t>ланцюгу</a:t>
            </a:r>
            <a:r>
              <a:rPr lang="ru-RU" sz="2000" dirty="0"/>
              <a:t> </a:t>
            </a:r>
            <a:r>
              <a:rPr lang="ru-RU" sz="2000" dirty="0" err="1"/>
              <a:t>господарських</a:t>
            </a:r>
            <a:r>
              <a:rPr lang="ru-RU" sz="2000" dirty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платником</a:t>
            </a:r>
            <a:r>
              <a:rPr lang="ru-RU" sz="2000" dirty="0"/>
              <a:t> </a:t>
            </a:r>
            <a:r>
              <a:rPr lang="ru-RU" sz="2000" dirty="0" err="1"/>
              <a:t>податків</a:t>
            </a:r>
            <a:r>
              <a:rPr lang="ru-RU" sz="2000" dirty="0"/>
              <a:t> і нерезидентом, право </a:t>
            </a:r>
            <a:r>
              <a:rPr lang="ru-RU" sz="2000" dirty="0" err="1"/>
              <a:t>власності</a:t>
            </a:r>
            <a:r>
              <a:rPr lang="ru-RU" sz="2000" dirty="0"/>
              <a:t> на предмет (результат) </a:t>
            </a:r>
            <a:r>
              <a:rPr lang="ru-RU" sz="2000" dirty="0" err="1"/>
              <a:t>такої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 перш </a:t>
            </a:r>
            <a:r>
              <a:rPr lang="ru-RU" sz="2000" dirty="0" err="1"/>
              <a:t>ніж</a:t>
            </a:r>
            <a:r>
              <a:rPr lang="ru-RU" sz="2000" dirty="0"/>
              <a:t> перейти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платника</a:t>
            </a:r>
            <a:r>
              <a:rPr lang="ru-RU" sz="2000" dirty="0"/>
              <a:t> </a:t>
            </a:r>
            <a:r>
              <a:rPr lang="ru-RU" sz="2000" dirty="0" err="1"/>
              <a:t>податків</a:t>
            </a:r>
            <a:r>
              <a:rPr lang="ru-RU" sz="2000" dirty="0"/>
              <a:t> до такого нерезидента (у </a:t>
            </a:r>
            <a:r>
              <a:rPr lang="ru-RU" sz="2000" dirty="0" err="1"/>
              <a:t>разі</a:t>
            </a:r>
            <a:r>
              <a:rPr lang="ru-RU" sz="2000" dirty="0"/>
              <a:t> </a:t>
            </a:r>
            <a:r>
              <a:rPr lang="ru-RU" sz="2000" dirty="0" err="1"/>
              <a:t>експортних</a:t>
            </a:r>
            <a:r>
              <a:rPr lang="ru-RU" sz="2000" dirty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) </a:t>
            </a:r>
            <a:r>
              <a:rPr lang="ru-RU" sz="2000" dirty="0" err="1"/>
              <a:t>або</a:t>
            </a:r>
            <a:r>
              <a:rPr lang="ru-RU" sz="2000" dirty="0"/>
              <a:t> перш </a:t>
            </a:r>
            <a:r>
              <a:rPr lang="ru-RU" sz="2000" dirty="0" err="1"/>
              <a:t>ніж</a:t>
            </a:r>
            <a:r>
              <a:rPr lang="ru-RU" sz="2000" dirty="0"/>
              <a:t> перейти </a:t>
            </a:r>
            <a:r>
              <a:rPr lang="ru-RU" sz="2000" dirty="0" err="1"/>
              <a:t>від</a:t>
            </a:r>
            <a:r>
              <a:rPr lang="ru-RU" sz="2000" dirty="0"/>
              <a:t> такого нерезидента до </a:t>
            </a:r>
            <a:r>
              <a:rPr lang="ru-RU" sz="2000" dirty="0" err="1"/>
              <a:t>платника</a:t>
            </a:r>
            <a:r>
              <a:rPr lang="ru-RU" sz="2000" dirty="0"/>
              <a:t> </a:t>
            </a:r>
            <a:r>
              <a:rPr lang="ru-RU" sz="2000" dirty="0" err="1"/>
              <a:t>податків</a:t>
            </a:r>
            <a:r>
              <a:rPr lang="ru-RU" sz="2000" dirty="0"/>
              <a:t> (у </a:t>
            </a:r>
            <a:r>
              <a:rPr lang="ru-RU" sz="2000" dirty="0" err="1"/>
              <a:t>разі</a:t>
            </a:r>
            <a:r>
              <a:rPr lang="ru-RU" sz="2000" dirty="0"/>
              <a:t> </a:t>
            </a:r>
            <a:r>
              <a:rPr lang="ru-RU" sz="2000" dirty="0" err="1"/>
              <a:t>імпортних</a:t>
            </a:r>
            <a:r>
              <a:rPr lang="ru-RU" sz="2000" dirty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) переходить до </a:t>
            </a:r>
            <a:r>
              <a:rPr lang="ru-RU" sz="2000" dirty="0" err="1"/>
              <a:t>однієї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декількох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і </a:t>
            </a:r>
            <a:r>
              <a:rPr lang="ru-RU" sz="2000" dirty="0" err="1"/>
              <a:t>операція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відповідним</a:t>
            </a:r>
            <a:r>
              <a:rPr lang="ru-RU" sz="2000" dirty="0"/>
              <a:t> резидентом та </a:t>
            </a:r>
            <a:r>
              <a:rPr lang="ru-RU" sz="2000" dirty="0" err="1"/>
              <a:t>жодною</a:t>
            </a:r>
            <a:r>
              <a:rPr lang="ru-RU" sz="2000" dirty="0"/>
              <a:t> з таких </a:t>
            </a:r>
            <a:r>
              <a:rPr lang="ru-RU" sz="2000" dirty="0" err="1"/>
              <a:t>осіб</a:t>
            </a:r>
            <a:r>
              <a:rPr lang="ru-RU" sz="2000" dirty="0"/>
              <a:t> не </a:t>
            </a:r>
            <a:r>
              <a:rPr lang="ru-RU" sz="2000" dirty="0" err="1"/>
              <a:t>визнавалася</a:t>
            </a:r>
            <a:r>
              <a:rPr lang="ru-RU" sz="2000" dirty="0"/>
              <a:t> </a:t>
            </a:r>
            <a:r>
              <a:rPr lang="ru-RU" sz="2000" dirty="0" err="1"/>
              <a:t>платником</a:t>
            </a:r>
            <a:r>
              <a:rPr lang="ru-RU" sz="2000" dirty="0"/>
              <a:t> </a:t>
            </a:r>
            <a:r>
              <a:rPr lang="ru-RU" sz="2000" dirty="0" err="1"/>
              <a:t>податку</a:t>
            </a:r>
            <a:r>
              <a:rPr lang="ru-RU" sz="2000" dirty="0"/>
              <a:t> </a:t>
            </a:r>
            <a:r>
              <a:rPr lang="ru-RU" sz="2000" dirty="0" err="1"/>
              <a:t>контрольованою</a:t>
            </a:r>
            <a:r>
              <a:rPr lang="ru-RU" sz="2000" dirty="0"/>
              <a:t>, </a:t>
            </a:r>
            <a:r>
              <a:rPr lang="ru-RU" sz="2000" dirty="0" err="1"/>
              <a:t>така</a:t>
            </a:r>
            <a:r>
              <a:rPr lang="ru-RU" sz="2000" dirty="0"/>
              <a:t> </a:t>
            </a:r>
            <a:r>
              <a:rPr lang="ru-RU" sz="2000" dirty="0" err="1"/>
              <a:t>операція</a:t>
            </a:r>
            <a:r>
              <a:rPr lang="ru-RU" sz="2000" dirty="0"/>
              <a:t>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dirty="0" err="1"/>
              <a:t>контрольованою</a:t>
            </a:r>
            <a:r>
              <a:rPr lang="ru-RU" sz="2000" dirty="0"/>
              <a:t> </a:t>
            </a:r>
            <a:r>
              <a:rPr lang="ru-RU" sz="2000" dirty="0" err="1"/>
              <a:t>операцією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платником</a:t>
            </a:r>
            <a:r>
              <a:rPr lang="ru-RU" sz="2000" dirty="0"/>
              <a:t> </a:t>
            </a:r>
            <a:r>
              <a:rPr lang="ru-RU" sz="2000" dirty="0" err="1"/>
              <a:t>податків</a:t>
            </a:r>
            <a:r>
              <a:rPr lang="ru-RU" sz="2000" dirty="0"/>
              <a:t> і таким нерезидентом, </a:t>
            </a:r>
            <a:r>
              <a:rPr lang="ru-RU" sz="2000" dirty="0" err="1"/>
              <a:t>якщо</a:t>
            </a:r>
            <a:r>
              <a:rPr lang="ru-RU" sz="2000" dirty="0"/>
              <a:t> особи, до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перейшло</a:t>
            </a:r>
            <a:r>
              <a:rPr lang="ru-RU" sz="2000" dirty="0"/>
              <a:t> право </a:t>
            </a:r>
            <a:r>
              <a:rPr lang="ru-RU" sz="2000" dirty="0" err="1"/>
              <a:t>власності</a:t>
            </a:r>
            <a:r>
              <a:rPr lang="ru-RU" sz="2000" dirty="0"/>
              <a:t>:</a:t>
            </a:r>
          </a:p>
          <a:p>
            <a:pPr marL="0" indent="457200" algn="just">
              <a:buNone/>
            </a:pPr>
            <a:r>
              <a:rPr lang="ru-RU" sz="2000" dirty="0"/>
              <a:t>–	не </a:t>
            </a:r>
            <a:r>
              <a:rPr lang="ru-RU" sz="2000" dirty="0" err="1"/>
              <a:t>виконують</a:t>
            </a:r>
            <a:r>
              <a:rPr lang="ru-RU" sz="2000" dirty="0"/>
              <a:t> у </a:t>
            </a:r>
            <a:r>
              <a:rPr lang="ru-RU" sz="2000" dirty="0" err="1"/>
              <a:t>такій</a:t>
            </a:r>
            <a:r>
              <a:rPr lang="ru-RU" sz="2000" dirty="0"/>
              <a:t> </a:t>
            </a:r>
            <a:r>
              <a:rPr lang="ru-RU" sz="2000" dirty="0" err="1"/>
              <a:t>сукупності</a:t>
            </a:r>
            <a:r>
              <a:rPr lang="ru-RU" sz="2000" dirty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 </a:t>
            </a:r>
            <a:r>
              <a:rPr lang="ru-RU" sz="2000" dirty="0" err="1"/>
              <a:t>істотних</a:t>
            </a:r>
            <a:r>
              <a:rPr lang="ru-RU" sz="2000" dirty="0"/>
              <a:t> </a:t>
            </a:r>
            <a:r>
              <a:rPr lang="ru-RU" sz="2000" dirty="0" err="1"/>
              <a:t>функцій</a:t>
            </a:r>
            <a:r>
              <a:rPr lang="ru-RU" sz="2000" dirty="0"/>
              <a:t>*, </a:t>
            </a:r>
            <a:r>
              <a:rPr lang="ru-RU" sz="2000" dirty="0" err="1"/>
              <a:t>пов’язаних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придбанням</a:t>
            </a:r>
            <a:r>
              <a:rPr lang="ru-RU" sz="2000" dirty="0"/>
              <a:t> (</a:t>
            </a:r>
            <a:r>
              <a:rPr lang="ru-RU" sz="2000" dirty="0" err="1"/>
              <a:t>продажем</a:t>
            </a:r>
            <a:r>
              <a:rPr lang="ru-RU" sz="2000" dirty="0"/>
              <a:t>) </a:t>
            </a:r>
            <a:r>
              <a:rPr lang="ru-RU" sz="2000" dirty="0" err="1"/>
              <a:t>товарів</a:t>
            </a:r>
            <a:r>
              <a:rPr lang="ru-RU" sz="2000" dirty="0"/>
              <a:t> (</a:t>
            </a:r>
            <a:r>
              <a:rPr lang="ru-RU" sz="2000" dirty="0" err="1"/>
              <a:t>робіт</a:t>
            </a:r>
            <a:r>
              <a:rPr lang="ru-RU" sz="2000" dirty="0"/>
              <a:t>, </a:t>
            </a:r>
            <a:r>
              <a:rPr lang="ru-RU" sz="2000" dirty="0" err="1"/>
              <a:t>послуг</a:t>
            </a:r>
            <a:r>
              <a:rPr lang="ru-RU" sz="2000" dirty="0"/>
              <a:t>);</a:t>
            </a:r>
          </a:p>
          <a:p>
            <a:pPr marL="0" indent="457200" algn="just">
              <a:buNone/>
            </a:pPr>
            <a:r>
              <a:rPr lang="ru-RU" sz="2000" dirty="0"/>
              <a:t>–	не </a:t>
            </a:r>
            <a:r>
              <a:rPr lang="ru-RU" sz="2000" dirty="0" err="1"/>
              <a:t>використовують</a:t>
            </a:r>
            <a:r>
              <a:rPr lang="ru-RU" sz="2000" dirty="0"/>
              <a:t> у </a:t>
            </a:r>
            <a:r>
              <a:rPr lang="ru-RU" sz="2000" dirty="0" err="1"/>
              <a:t>такій</a:t>
            </a:r>
            <a:r>
              <a:rPr lang="ru-RU" sz="2000" dirty="0"/>
              <a:t> </a:t>
            </a:r>
            <a:r>
              <a:rPr lang="ru-RU" sz="2000" dirty="0" err="1"/>
              <a:t>сукупності</a:t>
            </a:r>
            <a:r>
              <a:rPr lang="ru-RU" sz="2000" dirty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 </a:t>
            </a:r>
            <a:r>
              <a:rPr lang="ru-RU" sz="2000" dirty="0" err="1"/>
              <a:t>істотних</a:t>
            </a:r>
            <a:r>
              <a:rPr lang="ru-RU" sz="2000" dirty="0"/>
              <a:t> </a:t>
            </a:r>
            <a:r>
              <a:rPr lang="ru-RU" sz="2000" dirty="0" err="1"/>
              <a:t>активів</a:t>
            </a:r>
            <a:r>
              <a:rPr lang="ru-RU" sz="2000" dirty="0"/>
              <a:t>** та/</a:t>
            </a:r>
            <a:r>
              <a:rPr lang="ru-RU" sz="2000" dirty="0" err="1"/>
              <a:t>або</a:t>
            </a:r>
            <a:r>
              <a:rPr lang="ru-RU" sz="2000" dirty="0"/>
              <a:t> не </a:t>
            </a:r>
            <a:r>
              <a:rPr lang="ru-RU" sz="2000" dirty="0" err="1"/>
              <a:t>приймають</a:t>
            </a:r>
            <a:r>
              <a:rPr lang="ru-RU" sz="2000" dirty="0"/>
              <a:t> на себе </a:t>
            </a:r>
            <a:r>
              <a:rPr lang="ru-RU" sz="2000" dirty="0" err="1"/>
              <a:t>істотних</a:t>
            </a:r>
            <a:r>
              <a:rPr lang="ru-RU" sz="2000" dirty="0"/>
              <a:t> </a:t>
            </a:r>
            <a:r>
              <a:rPr lang="ru-RU" sz="2000" dirty="0" err="1"/>
              <a:t>ризиків</a:t>
            </a:r>
            <a:r>
              <a:rPr lang="ru-RU" sz="2000" dirty="0"/>
              <a:t>*** для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придбання</a:t>
            </a:r>
            <a:r>
              <a:rPr lang="ru-RU" sz="2000" dirty="0"/>
              <a:t> (продажу) </a:t>
            </a:r>
            <a:r>
              <a:rPr lang="ru-RU" sz="2000" dirty="0" err="1"/>
              <a:t>товарів</a:t>
            </a:r>
            <a:r>
              <a:rPr lang="ru-RU" sz="2000" dirty="0"/>
              <a:t> (</a:t>
            </a:r>
            <a:r>
              <a:rPr lang="ru-RU" sz="2000" dirty="0" err="1"/>
              <a:t>робіт</a:t>
            </a:r>
            <a:r>
              <a:rPr lang="ru-RU" sz="2000" dirty="0"/>
              <a:t>, </a:t>
            </a:r>
            <a:r>
              <a:rPr lang="ru-RU" sz="2000" dirty="0" err="1"/>
              <a:t>послуг</a:t>
            </a:r>
            <a:r>
              <a:rPr lang="ru-RU" sz="2000" dirty="0"/>
              <a:t>).</a:t>
            </a:r>
          </a:p>
          <a:p>
            <a:pPr marL="0" indent="0" algn="just">
              <a:buNone/>
            </a:pPr>
            <a:r>
              <a:rPr lang="ru-RU" sz="2400" i="1" dirty="0"/>
              <a:t>*</a:t>
            </a:r>
            <a:r>
              <a:rPr lang="ru-RU" sz="1800" i="1" dirty="0" err="1"/>
              <a:t>під</a:t>
            </a:r>
            <a:r>
              <a:rPr lang="ru-RU" sz="1800" i="1" dirty="0"/>
              <a:t> </a:t>
            </a:r>
            <a:r>
              <a:rPr lang="ru-RU" sz="1800" i="1" dirty="0" err="1"/>
              <a:t>істотними</a:t>
            </a:r>
            <a:r>
              <a:rPr lang="ru-RU" sz="1800" i="1" dirty="0"/>
              <a:t> </a:t>
            </a:r>
            <a:r>
              <a:rPr lang="ru-RU" sz="1800" i="1" dirty="0" err="1"/>
              <a:t>функціями</a:t>
            </a:r>
            <a:r>
              <a:rPr lang="ru-RU" sz="1800" i="1" dirty="0"/>
              <a:t> </a:t>
            </a:r>
            <a:r>
              <a:rPr lang="ru-RU" sz="1800" i="1" dirty="0" err="1"/>
              <a:t>розуміються</a:t>
            </a:r>
            <a:r>
              <a:rPr lang="ru-RU" sz="1800" i="1" dirty="0"/>
              <a:t> </a:t>
            </a:r>
            <a:r>
              <a:rPr lang="ru-RU" sz="1800" i="1" dirty="0" err="1"/>
              <a:t>функції</a:t>
            </a:r>
            <a:r>
              <a:rPr lang="ru-RU" sz="1800" i="1" dirty="0"/>
              <a:t>, </a:t>
            </a:r>
            <a:r>
              <a:rPr lang="ru-RU" sz="1800" i="1" dirty="0" err="1"/>
              <a:t>які</a:t>
            </a:r>
            <a:r>
              <a:rPr lang="ru-RU" sz="1800" i="1" dirty="0"/>
              <a:t> </a:t>
            </a:r>
            <a:r>
              <a:rPr lang="ru-RU" sz="1800" i="1" dirty="0" err="1"/>
              <a:t>платник</a:t>
            </a:r>
            <a:r>
              <a:rPr lang="ru-RU" sz="1800" i="1" dirty="0"/>
              <a:t> </a:t>
            </a:r>
            <a:r>
              <a:rPr lang="ru-RU" sz="1800" i="1" dirty="0" err="1"/>
              <a:t>податків</a:t>
            </a:r>
            <a:r>
              <a:rPr lang="ru-RU" sz="1800" i="1" dirty="0"/>
              <a:t> і нерезидент – </a:t>
            </a:r>
            <a:r>
              <a:rPr lang="ru-RU" sz="1800" i="1" dirty="0" err="1"/>
              <a:t>сторони</a:t>
            </a:r>
            <a:r>
              <a:rPr lang="ru-RU" sz="1800" i="1" dirty="0"/>
              <a:t> </a:t>
            </a:r>
            <a:r>
              <a:rPr lang="ru-RU" sz="1800" i="1" dirty="0" err="1"/>
              <a:t>контрольованої</a:t>
            </a:r>
            <a:r>
              <a:rPr lang="ru-RU" sz="1800" i="1" dirty="0"/>
              <a:t> </a:t>
            </a:r>
            <a:r>
              <a:rPr lang="ru-RU" sz="1800" i="1" dirty="0" err="1"/>
              <a:t>операції</a:t>
            </a:r>
            <a:r>
              <a:rPr lang="ru-RU" sz="1800" i="1" dirty="0"/>
              <a:t> не могли б </a:t>
            </a:r>
            <a:r>
              <a:rPr lang="ru-RU" sz="1800" i="1" dirty="0" err="1"/>
              <a:t>виконати</a:t>
            </a:r>
            <a:r>
              <a:rPr lang="ru-RU" sz="1800" i="1" dirty="0"/>
              <a:t> </a:t>
            </a:r>
            <a:r>
              <a:rPr lang="ru-RU" sz="1800" i="1" dirty="0" err="1"/>
              <a:t>самостійно</a:t>
            </a:r>
            <a:r>
              <a:rPr lang="ru-RU" sz="1800" i="1" dirty="0"/>
              <a:t> у </a:t>
            </a:r>
            <a:r>
              <a:rPr lang="ru-RU" sz="1800" i="1" dirty="0" err="1"/>
              <a:t>своїй</a:t>
            </a:r>
            <a:r>
              <a:rPr lang="ru-RU" sz="1800" i="1" dirty="0"/>
              <a:t> </a:t>
            </a:r>
            <a:r>
              <a:rPr lang="ru-RU" sz="1800" i="1" dirty="0" err="1"/>
              <a:t>звичайній</a:t>
            </a:r>
            <a:r>
              <a:rPr lang="ru-RU" sz="1800" i="1" dirty="0"/>
              <a:t> </a:t>
            </a:r>
            <a:r>
              <a:rPr lang="ru-RU" sz="1800" i="1" dirty="0" err="1"/>
              <a:t>діяльності</a:t>
            </a:r>
            <a:r>
              <a:rPr lang="ru-RU" sz="1800" i="1" dirty="0"/>
              <a:t> без </a:t>
            </a:r>
            <a:r>
              <a:rPr lang="ru-RU" sz="1800" i="1" dirty="0" err="1"/>
              <a:t>залучення</a:t>
            </a:r>
            <a:r>
              <a:rPr lang="ru-RU" sz="1800" i="1" dirty="0"/>
              <a:t> </a:t>
            </a:r>
            <a:r>
              <a:rPr lang="ru-RU" sz="1800" i="1" dirty="0" err="1"/>
              <a:t>інших</a:t>
            </a:r>
            <a:r>
              <a:rPr lang="ru-RU" sz="1800" i="1" dirty="0"/>
              <a:t> </a:t>
            </a:r>
            <a:r>
              <a:rPr lang="ru-RU" sz="1800" i="1" dirty="0" err="1"/>
              <a:t>осіб</a:t>
            </a:r>
            <a:r>
              <a:rPr lang="ru-RU" sz="1800" i="1" dirty="0"/>
              <a:t> та </a:t>
            </a:r>
            <a:r>
              <a:rPr lang="ru-RU" sz="1800" i="1" dirty="0" err="1"/>
              <a:t>використання</a:t>
            </a:r>
            <a:r>
              <a:rPr lang="ru-RU" sz="1800" i="1" dirty="0"/>
              <a:t> </a:t>
            </a:r>
            <a:r>
              <a:rPr lang="ru-RU" sz="1800" i="1" dirty="0" err="1"/>
              <a:t>активів</a:t>
            </a:r>
            <a:r>
              <a:rPr lang="ru-RU" sz="1800" i="1" dirty="0"/>
              <a:t> таких </a:t>
            </a:r>
            <a:r>
              <a:rPr lang="ru-RU" sz="1800" i="1" dirty="0" err="1"/>
              <a:t>осіб</a:t>
            </a:r>
            <a:r>
              <a:rPr lang="ru-RU" sz="1800" i="1" dirty="0"/>
              <a:t>;</a:t>
            </a:r>
          </a:p>
          <a:p>
            <a:pPr marL="0" indent="0" algn="just">
              <a:buNone/>
            </a:pPr>
            <a:r>
              <a:rPr lang="ru-RU" sz="1800" i="1" dirty="0"/>
              <a:t>**</a:t>
            </a:r>
            <a:r>
              <a:rPr lang="ru-RU" sz="1800" i="1" dirty="0" err="1"/>
              <a:t>під</a:t>
            </a:r>
            <a:r>
              <a:rPr lang="ru-RU" sz="1800" i="1" dirty="0"/>
              <a:t> </a:t>
            </a:r>
            <a:r>
              <a:rPr lang="ru-RU" sz="1800" i="1" dirty="0" err="1"/>
              <a:t>істотними</a:t>
            </a:r>
            <a:r>
              <a:rPr lang="ru-RU" sz="1800" i="1" dirty="0"/>
              <a:t> активами </a:t>
            </a:r>
            <a:r>
              <a:rPr lang="ru-RU" sz="1800" i="1" dirty="0" err="1"/>
              <a:t>розуміються</a:t>
            </a:r>
            <a:r>
              <a:rPr lang="ru-RU" sz="1800" i="1" dirty="0"/>
              <a:t> </a:t>
            </a:r>
            <a:r>
              <a:rPr lang="ru-RU" sz="1800" i="1" dirty="0" err="1"/>
              <a:t>активи</a:t>
            </a:r>
            <a:r>
              <a:rPr lang="ru-RU" sz="1800" i="1" dirty="0"/>
              <a:t>, </a:t>
            </a:r>
            <a:r>
              <a:rPr lang="ru-RU" sz="1800" i="1" dirty="0" err="1"/>
              <a:t>використання</a:t>
            </a:r>
            <a:r>
              <a:rPr lang="ru-RU" sz="1800" i="1" dirty="0"/>
              <a:t> </a:t>
            </a:r>
            <a:r>
              <a:rPr lang="ru-RU" sz="1800" i="1" dirty="0" err="1"/>
              <a:t>яких</a:t>
            </a:r>
            <a:r>
              <a:rPr lang="ru-RU" sz="1800" i="1" dirty="0"/>
              <a:t> є </a:t>
            </a:r>
            <a:r>
              <a:rPr lang="ru-RU" sz="1800" i="1" dirty="0" err="1"/>
              <a:t>необхідним</a:t>
            </a:r>
            <a:r>
              <a:rPr lang="ru-RU" sz="1800" i="1" dirty="0"/>
              <a:t> </a:t>
            </a:r>
            <a:r>
              <a:rPr lang="ru-RU" sz="1800" i="1" dirty="0" err="1"/>
              <a:t>під</a:t>
            </a:r>
            <a:r>
              <a:rPr lang="ru-RU" sz="1800" i="1" dirty="0"/>
              <a:t> час </a:t>
            </a:r>
            <a:r>
              <a:rPr lang="ru-RU" sz="1800" i="1" dirty="0" err="1"/>
              <a:t>здійснення</a:t>
            </a:r>
            <a:r>
              <a:rPr lang="ru-RU" sz="1800" i="1" dirty="0"/>
              <a:t> таких </a:t>
            </a:r>
            <a:r>
              <a:rPr lang="ru-RU" sz="1800" i="1" dirty="0" err="1"/>
              <a:t>операцій</a:t>
            </a:r>
            <a:r>
              <a:rPr lang="ru-RU" sz="1800" i="1" dirty="0"/>
              <a:t> та </a:t>
            </a:r>
            <a:r>
              <a:rPr lang="ru-RU" sz="1800" i="1" dirty="0" err="1"/>
              <a:t>які</a:t>
            </a:r>
            <a:r>
              <a:rPr lang="ru-RU" sz="1800" i="1" dirty="0"/>
              <a:t> </a:t>
            </a:r>
            <a:r>
              <a:rPr lang="ru-RU" sz="1800" i="1" dirty="0" err="1"/>
              <a:t>відсутні</a:t>
            </a:r>
            <a:r>
              <a:rPr lang="ru-RU" sz="1800" i="1" dirty="0"/>
              <a:t> у </a:t>
            </a:r>
            <a:r>
              <a:rPr lang="ru-RU" sz="1800" i="1" dirty="0" err="1"/>
              <a:t>платника</a:t>
            </a:r>
            <a:r>
              <a:rPr lang="ru-RU" sz="1800" i="1" dirty="0"/>
              <a:t> </a:t>
            </a:r>
            <a:r>
              <a:rPr lang="ru-RU" sz="1800" i="1" dirty="0" err="1"/>
              <a:t>податків</a:t>
            </a:r>
            <a:r>
              <a:rPr lang="ru-RU" sz="1800" i="1" dirty="0"/>
              <a:t> і нерезидента – </a:t>
            </a:r>
            <a:r>
              <a:rPr lang="ru-RU" sz="1800" i="1" dirty="0" err="1"/>
              <a:t>сторін</a:t>
            </a:r>
            <a:r>
              <a:rPr lang="ru-RU" sz="1800" i="1" dirty="0"/>
              <a:t> </a:t>
            </a:r>
            <a:r>
              <a:rPr lang="ru-RU" sz="1800" i="1" dirty="0" err="1"/>
              <a:t>контрольованої</a:t>
            </a:r>
            <a:r>
              <a:rPr lang="ru-RU" sz="1800" i="1" dirty="0"/>
              <a:t> </a:t>
            </a:r>
            <a:r>
              <a:rPr lang="ru-RU" sz="1800" i="1" dirty="0" err="1"/>
              <a:t>операції</a:t>
            </a:r>
            <a:r>
              <a:rPr lang="ru-RU" sz="1800" i="1" dirty="0"/>
              <a:t>;</a:t>
            </a:r>
          </a:p>
          <a:p>
            <a:pPr marL="0" indent="0" algn="just">
              <a:buNone/>
            </a:pPr>
            <a:r>
              <a:rPr lang="ru-RU" sz="1800" i="1" dirty="0"/>
              <a:t>***</a:t>
            </a:r>
            <a:r>
              <a:rPr lang="ru-RU" sz="1800" i="1" dirty="0" err="1"/>
              <a:t>під</a:t>
            </a:r>
            <a:r>
              <a:rPr lang="ru-RU" sz="1800" i="1" dirty="0"/>
              <a:t> </a:t>
            </a:r>
            <a:r>
              <a:rPr lang="ru-RU" sz="1800" i="1" dirty="0" err="1"/>
              <a:t>істотними</a:t>
            </a:r>
            <a:r>
              <a:rPr lang="ru-RU" sz="1800" i="1" dirty="0"/>
              <a:t> </a:t>
            </a:r>
            <a:r>
              <a:rPr lang="ru-RU" sz="1800" i="1" dirty="0" err="1"/>
              <a:t>ризиками</a:t>
            </a:r>
            <a:r>
              <a:rPr lang="ru-RU" sz="1800" i="1" dirty="0"/>
              <a:t> </a:t>
            </a:r>
            <a:r>
              <a:rPr lang="ru-RU" sz="1800" i="1" dirty="0" err="1"/>
              <a:t>розуміються</a:t>
            </a:r>
            <a:r>
              <a:rPr lang="ru-RU" sz="1800" i="1" dirty="0"/>
              <a:t> </a:t>
            </a:r>
            <a:r>
              <a:rPr lang="ru-RU" sz="1800" i="1" dirty="0" err="1"/>
              <a:t>ризики</a:t>
            </a:r>
            <a:r>
              <a:rPr lang="ru-RU" sz="1800" i="1" dirty="0"/>
              <a:t>, </a:t>
            </a:r>
            <a:r>
              <a:rPr lang="ru-RU" sz="1800" i="1" dirty="0" err="1"/>
              <a:t>прийняття</a:t>
            </a:r>
            <a:r>
              <a:rPr lang="ru-RU" sz="1800" i="1" dirty="0"/>
              <a:t> </a:t>
            </a:r>
            <a:r>
              <a:rPr lang="ru-RU" sz="1800" i="1" dirty="0" err="1"/>
              <a:t>яких</a:t>
            </a:r>
            <a:r>
              <a:rPr lang="ru-RU" sz="1800" i="1" dirty="0"/>
              <a:t> є </a:t>
            </a:r>
            <a:r>
              <a:rPr lang="ru-RU" sz="1800" i="1" dirty="0" err="1"/>
              <a:t>обов’язковим</a:t>
            </a:r>
            <a:r>
              <a:rPr lang="ru-RU" sz="1800" i="1" dirty="0"/>
              <a:t> для </a:t>
            </a:r>
            <a:r>
              <a:rPr lang="ru-RU" sz="1800" i="1" dirty="0" err="1"/>
              <a:t>ділової</a:t>
            </a:r>
            <a:r>
              <a:rPr lang="ru-RU" sz="1800" i="1" dirty="0"/>
              <a:t> практики таких </a:t>
            </a:r>
            <a:r>
              <a:rPr lang="ru-RU" sz="1800" i="1" dirty="0" err="1"/>
              <a:t>операцій</a:t>
            </a:r>
            <a:r>
              <a:rPr lang="ru-RU" sz="1800" i="1" dirty="0"/>
              <a:t>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615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908720"/>
            <a:ext cx="11953328" cy="576064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/>
              <a:t>3.2.	</a:t>
            </a:r>
            <a:r>
              <a:rPr lang="ru-RU" sz="2400" b="1" i="1" dirty="0" err="1"/>
              <a:t>Cпеціальні</a:t>
            </a:r>
            <a:r>
              <a:rPr lang="ru-RU" sz="2400" b="1" i="1" dirty="0"/>
              <a:t> «</a:t>
            </a:r>
            <a:r>
              <a:rPr lang="ru-RU" sz="2400" b="1" i="1" dirty="0" err="1"/>
              <a:t>вартісні</a:t>
            </a:r>
            <a:r>
              <a:rPr lang="ru-RU" sz="2400" b="1" i="1" dirty="0"/>
              <a:t>» </a:t>
            </a:r>
            <a:r>
              <a:rPr lang="ru-RU" sz="2400" b="1" i="1" dirty="0" err="1"/>
              <a:t>критерії</a:t>
            </a:r>
            <a:r>
              <a:rPr lang="ru-RU" sz="2400" b="1" i="1" dirty="0"/>
              <a:t> </a:t>
            </a:r>
            <a:r>
              <a:rPr lang="ru-RU" sz="2400" b="1" i="1" dirty="0" err="1"/>
              <a:t>віднесення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господарських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операцій</a:t>
            </a:r>
            <a:r>
              <a:rPr lang="ru-RU" sz="2400" b="1" i="1" dirty="0"/>
              <a:t> до </a:t>
            </a:r>
            <a:r>
              <a:rPr lang="ru-RU" sz="2400" b="1" i="1" dirty="0" err="1"/>
              <a:t>контрольованих</a:t>
            </a:r>
            <a:endParaRPr lang="ru-RU" sz="2400" b="1" i="1" dirty="0"/>
          </a:p>
          <a:p>
            <a:pPr marL="0" indent="0" algn="just">
              <a:buNone/>
            </a:pPr>
            <a:r>
              <a:rPr lang="ru-RU" sz="2400" b="1" dirty="0" err="1"/>
              <a:t>Господарські</a:t>
            </a:r>
            <a:r>
              <a:rPr lang="ru-RU" sz="2400" b="1" dirty="0"/>
              <a:t> </a:t>
            </a:r>
            <a:r>
              <a:rPr lang="ru-RU" sz="2400" b="1" dirty="0" err="1"/>
              <a:t>операції</a:t>
            </a:r>
            <a:r>
              <a:rPr lang="ru-RU" sz="2400" dirty="0"/>
              <a:t>, </a:t>
            </a:r>
            <a:r>
              <a:rPr lang="ru-RU" sz="2400" dirty="0" err="1"/>
              <a:t>передбачені</a:t>
            </a:r>
            <a:r>
              <a:rPr lang="ru-RU" sz="2400" dirty="0"/>
              <a:t> </a:t>
            </a:r>
            <a:r>
              <a:rPr lang="ru-RU" sz="2400" dirty="0" err="1"/>
              <a:t>підпунктами</a:t>
            </a:r>
            <a:r>
              <a:rPr lang="ru-RU" sz="2400" dirty="0"/>
              <a:t> 39.2.1.1 та 39.2.1.5 </a:t>
            </a:r>
            <a:r>
              <a:rPr lang="ru-RU" sz="2400" dirty="0" err="1"/>
              <a:t>підп</a:t>
            </a:r>
            <a:r>
              <a:rPr lang="ru-RU" sz="2400" dirty="0"/>
              <a:t>. 39.2.1 п. 39.2 ст. 39 ПК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визнаються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контрольованими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одночасно</a:t>
            </a:r>
            <a:r>
              <a:rPr lang="ru-RU" sz="2400" dirty="0"/>
              <a:t> </a:t>
            </a:r>
            <a:r>
              <a:rPr lang="ru-RU" sz="2400" dirty="0" err="1"/>
              <a:t>виконуються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:</a:t>
            </a:r>
          </a:p>
          <a:p>
            <a:pPr marL="0" indent="0" algn="just">
              <a:buNone/>
            </a:pPr>
            <a:r>
              <a:rPr lang="ru-RU" sz="2400" dirty="0"/>
              <a:t>–	</a:t>
            </a:r>
            <a:r>
              <a:rPr lang="ru-RU" sz="2400" dirty="0" err="1"/>
              <a:t>річний</a:t>
            </a:r>
            <a:r>
              <a:rPr lang="ru-RU" sz="2400" dirty="0"/>
              <a:t> </a:t>
            </a:r>
            <a:r>
              <a:rPr lang="ru-RU" sz="2400" dirty="0" err="1"/>
              <a:t>дохід</a:t>
            </a:r>
            <a:r>
              <a:rPr lang="ru-RU" sz="2400" dirty="0"/>
              <a:t> </a:t>
            </a:r>
            <a:r>
              <a:rPr lang="ru-RU" sz="2400" dirty="0" err="1"/>
              <a:t>платника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будь-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визна</a:t>
            </a:r>
            <a:r>
              <a:rPr lang="ru-RU" sz="2400" dirty="0"/>
              <a:t>- </a:t>
            </a:r>
            <a:r>
              <a:rPr lang="ru-RU" sz="2400" dirty="0" err="1"/>
              <a:t>чений</a:t>
            </a:r>
            <a:r>
              <a:rPr lang="ru-RU" sz="2400" dirty="0"/>
              <a:t> за правилами </a:t>
            </a:r>
            <a:r>
              <a:rPr lang="ru-RU" sz="2400" dirty="0" err="1"/>
              <a:t>бухгалтерського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перевищує</a:t>
            </a:r>
            <a:r>
              <a:rPr lang="ru-RU" sz="2400" b="1" dirty="0">
                <a:solidFill>
                  <a:srgbClr val="FF0000"/>
                </a:solidFill>
              </a:rPr>
              <a:t> 150 </a:t>
            </a:r>
            <a:r>
              <a:rPr lang="ru-RU" sz="2400" b="1" dirty="0" err="1">
                <a:solidFill>
                  <a:srgbClr val="FF0000"/>
                </a:solidFill>
              </a:rPr>
              <a:t>мільйонів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гривень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(за </a:t>
            </a:r>
            <a:r>
              <a:rPr lang="ru-RU" sz="2400" dirty="0" err="1"/>
              <a:t>вирахуванням</a:t>
            </a:r>
            <a:r>
              <a:rPr lang="ru-RU" sz="2400" dirty="0"/>
              <a:t> </a:t>
            </a:r>
            <a:r>
              <a:rPr lang="ru-RU" sz="2400" dirty="0" err="1"/>
              <a:t>непрямих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) за </a:t>
            </a:r>
            <a:r>
              <a:rPr lang="ru-RU" sz="2400" dirty="0" err="1"/>
              <a:t>відповідний</a:t>
            </a:r>
            <a:r>
              <a:rPr lang="ru-RU" sz="2400" dirty="0"/>
              <a:t>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рік</a:t>
            </a:r>
            <a:r>
              <a:rPr lang="ru-RU" sz="2400" dirty="0"/>
              <a:t>;</a:t>
            </a:r>
          </a:p>
          <a:p>
            <a:pPr marL="0" indent="0" algn="just">
              <a:buNone/>
            </a:pPr>
            <a:r>
              <a:rPr lang="ru-RU" sz="2400" dirty="0"/>
              <a:t>–	</a:t>
            </a:r>
            <a:r>
              <a:rPr lang="ru-RU" sz="2400" dirty="0" err="1"/>
              <a:t>обсяг</a:t>
            </a:r>
            <a:r>
              <a:rPr lang="ru-RU" sz="2400" dirty="0"/>
              <a:t> таких </a:t>
            </a:r>
            <a:r>
              <a:rPr lang="ru-RU" sz="2400" dirty="0" err="1"/>
              <a:t>господарських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</a:t>
            </a:r>
            <a:r>
              <a:rPr lang="ru-RU" sz="2400" dirty="0" err="1"/>
              <a:t>платника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кожним</a:t>
            </a:r>
            <a:r>
              <a:rPr lang="ru-RU" sz="2400" dirty="0"/>
              <a:t> контрагентом, </a:t>
            </a:r>
            <a:r>
              <a:rPr lang="ru-RU" sz="2400" dirty="0" err="1"/>
              <a:t>визначений</a:t>
            </a:r>
            <a:r>
              <a:rPr lang="ru-RU" sz="2400" dirty="0"/>
              <a:t> за правилами </a:t>
            </a:r>
            <a:r>
              <a:rPr lang="ru-RU" sz="2400" dirty="0" err="1"/>
              <a:t>бухгалтерського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перевищує</a:t>
            </a:r>
            <a:r>
              <a:rPr lang="ru-RU" sz="2400" b="1" dirty="0">
                <a:solidFill>
                  <a:srgbClr val="FF0000"/>
                </a:solidFill>
              </a:rPr>
              <a:t> 10 </a:t>
            </a:r>
            <a:r>
              <a:rPr lang="ru-RU" sz="2400" b="1" dirty="0" err="1">
                <a:solidFill>
                  <a:srgbClr val="FF0000"/>
                </a:solidFill>
              </a:rPr>
              <a:t>мільйонів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гривень</a:t>
            </a:r>
            <a:r>
              <a:rPr lang="ru-RU" sz="2400" dirty="0"/>
              <a:t> (за </a:t>
            </a:r>
            <a:r>
              <a:rPr lang="ru-RU" sz="2400" dirty="0" err="1"/>
              <a:t>вирахуванням</a:t>
            </a:r>
            <a:r>
              <a:rPr lang="ru-RU" sz="2400" dirty="0"/>
              <a:t> </a:t>
            </a:r>
            <a:r>
              <a:rPr lang="ru-RU" sz="2400" dirty="0" err="1"/>
              <a:t>непрямих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) за </a:t>
            </a:r>
            <a:r>
              <a:rPr lang="ru-RU" sz="2400" dirty="0" err="1"/>
              <a:t>відповідний</a:t>
            </a:r>
            <a:r>
              <a:rPr lang="ru-RU" sz="2400" dirty="0"/>
              <a:t>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рік</a:t>
            </a:r>
            <a:r>
              <a:rPr lang="ru-RU" sz="2400" dirty="0"/>
              <a:t> [1].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316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34163" y="476672"/>
            <a:ext cx="11953328" cy="5760640"/>
          </a:xfrm>
        </p:spPr>
        <p:txBody>
          <a:bodyPr rtlCol="0">
            <a:noAutofit/>
          </a:bodyPr>
          <a:lstStyle/>
          <a:p>
            <a:pPr marL="95250" indent="0" algn="just">
              <a:buNone/>
              <a:tabLst>
                <a:tab pos="810260" algn="l"/>
              </a:tabLst>
            </a:pPr>
            <a:r>
              <a:rPr lang="uk-UA" sz="2400" b="1" i="1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Річний дохід платника податків</a:t>
            </a:r>
          </a:p>
          <a:p>
            <a:pPr marL="95250" indent="0" algn="just">
              <a:buNone/>
              <a:tabLst>
                <a:tab pos="810260" algn="l"/>
              </a:tabLst>
            </a:pP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Для</a:t>
            </a:r>
            <a:r>
              <a:rPr lang="uk-UA" sz="2000" spc="-55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розрахунку</a:t>
            </a:r>
            <a:r>
              <a:rPr lang="uk-UA" sz="2000" spc="-6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обсягу</a:t>
            </a:r>
            <a:r>
              <a:rPr lang="uk-UA" sz="2000" spc="-6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річного</a:t>
            </a:r>
            <a:r>
              <a:rPr lang="uk-UA" sz="2000" spc="-6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доходу</a:t>
            </a:r>
            <a:r>
              <a:rPr lang="uk-UA" sz="2000" spc="-55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для</a:t>
            </a:r>
            <a:r>
              <a:rPr lang="uk-UA" sz="2000" spc="-6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цілей </a:t>
            </a:r>
            <a:r>
              <a:rPr lang="uk-UA" sz="2000" spc="-2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трансфертного</a:t>
            </a:r>
            <a:r>
              <a:rPr lang="uk-UA" sz="2000" spc="-4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ціноутворення</a:t>
            </a:r>
            <a:r>
              <a:rPr lang="uk-UA" sz="2000" spc="-4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рекомендовано</a:t>
            </a:r>
            <a:r>
              <a:rPr lang="uk-UA" sz="2000" spc="-4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використовувати</a:t>
            </a:r>
            <a:r>
              <a:rPr lang="uk-UA" sz="2000" spc="-4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сумар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не</a:t>
            </a:r>
            <a:r>
              <a:rPr lang="uk-UA" sz="2000" spc="-7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значення</a:t>
            </a:r>
            <a:r>
              <a:rPr lang="uk-UA" sz="2000" spc="-7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таких</a:t>
            </a:r>
            <a:r>
              <a:rPr lang="uk-UA" sz="2000" spc="-7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показників</a:t>
            </a:r>
            <a:r>
              <a:rPr lang="uk-UA" sz="2000" spc="-65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форми</a:t>
            </a:r>
            <a:r>
              <a:rPr lang="uk-UA" sz="2000" spc="-7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№</a:t>
            </a:r>
            <a:r>
              <a:rPr lang="uk-UA" sz="2000" spc="-7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uk-UA" sz="2000" spc="-7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«Звіт</a:t>
            </a:r>
            <a:r>
              <a:rPr lang="uk-UA" sz="2000" spc="-65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про</a:t>
            </a:r>
            <a:r>
              <a:rPr lang="uk-UA" sz="2000" spc="-7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фінансові</a:t>
            </a:r>
            <a:r>
              <a:rPr lang="uk-UA" sz="2000" spc="-7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результати (Звіт про сукупний дохід)»:</a:t>
            </a:r>
            <a:endParaRPr lang="ru-UA" sz="2000" dirty="0">
              <a:effectLst/>
              <a:ea typeface="Times New Roman" panose="02020603050405020304" pitchFamily="18" charset="0"/>
            </a:endParaRPr>
          </a:p>
          <a:p>
            <a:pPr marL="95250" indent="457200" algn="just">
              <a:buNone/>
              <a:tabLst>
                <a:tab pos="810260" algn="l"/>
              </a:tabLst>
            </a:pP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− чистий дохід від реалізації продукції (товарів, робіт, послуг) (рядок 2000);</a:t>
            </a:r>
            <a:endParaRPr lang="ru-UA" sz="2000" dirty="0">
              <a:effectLst/>
              <a:ea typeface="Times New Roman" panose="02020603050405020304" pitchFamily="18" charset="0"/>
            </a:endParaRPr>
          </a:p>
          <a:p>
            <a:pPr marL="95250" indent="457200" algn="just">
              <a:buNone/>
              <a:tabLst>
                <a:tab pos="810260" algn="l"/>
              </a:tabLst>
            </a:pP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−</a:t>
            </a:r>
            <a:r>
              <a:rPr lang="uk-UA" sz="2000" spc="-25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інші</a:t>
            </a:r>
            <a:r>
              <a:rPr lang="uk-UA" sz="2000" spc="-2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операційні</a:t>
            </a:r>
            <a:r>
              <a:rPr lang="uk-UA" sz="2000" spc="-25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доходи</a:t>
            </a:r>
            <a:r>
              <a:rPr lang="uk-UA" sz="2000" spc="-2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(рядок</a:t>
            </a:r>
            <a:r>
              <a:rPr lang="uk-UA" sz="2000" spc="-2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2120);</a:t>
            </a:r>
            <a:endParaRPr lang="ru-UA" sz="2000" dirty="0">
              <a:effectLst/>
              <a:ea typeface="Times New Roman" panose="02020603050405020304" pitchFamily="18" charset="0"/>
            </a:endParaRPr>
          </a:p>
          <a:p>
            <a:pPr marL="95250" indent="457200" algn="just">
              <a:buNone/>
              <a:tabLst>
                <a:tab pos="810260" algn="l"/>
              </a:tabLst>
            </a:pP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−</a:t>
            </a:r>
            <a:r>
              <a:rPr lang="uk-UA" sz="2000" spc="-15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дохід</a:t>
            </a: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від</a:t>
            </a:r>
            <a:r>
              <a:rPr lang="uk-UA" sz="2000" spc="-15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участі</a:t>
            </a: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в</a:t>
            </a: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капіталі</a:t>
            </a:r>
            <a:r>
              <a:rPr lang="uk-UA" sz="2000" spc="-15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(рядок</a:t>
            </a: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2200);</a:t>
            </a:r>
            <a:endParaRPr lang="ru-UA" sz="2000" dirty="0">
              <a:effectLst/>
              <a:ea typeface="Times New Roman" panose="02020603050405020304" pitchFamily="18" charset="0"/>
            </a:endParaRPr>
          </a:p>
          <a:p>
            <a:pPr marL="95250" indent="457200" algn="just">
              <a:buNone/>
              <a:tabLst>
                <a:tab pos="810260" algn="l"/>
              </a:tabLst>
            </a:pP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−</a:t>
            </a:r>
            <a:r>
              <a:rPr lang="uk-UA" sz="2000" spc="-25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інші</a:t>
            </a:r>
            <a:r>
              <a:rPr lang="uk-UA" sz="2000" spc="-2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фінансові</a:t>
            </a:r>
            <a:r>
              <a:rPr lang="uk-UA" sz="2000" spc="-25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доходи</a:t>
            </a:r>
            <a:r>
              <a:rPr lang="uk-UA" sz="2000" spc="-2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(рядок</a:t>
            </a:r>
            <a:r>
              <a:rPr lang="uk-UA" sz="2000" spc="-2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2220);</a:t>
            </a:r>
            <a:endParaRPr lang="ru-UA" sz="2000" dirty="0">
              <a:effectLst/>
              <a:ea typeface="Times New Roman" panose="02020603050405020304" pitchFamily="18" charset="0"/>
            </a:endParaRPr>
          </a:p>
          <a:p>
            <a:pPr marL="95250" indent="457200" algn="just">
              <a:buNone/>
              <a:tabLst>
                <a:tab pos="810260" algn="l"/>
              </a:tabLst>
            </a:pP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−</a:t>
            </a:r>
            <a:r>
              <a:rPr lang="uk-UA" sz="2000" spc="-3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інші</a:t>
            </a:r>
            <a:r>
              <a:rPr lang="uk-UA" sz="2000" spc="-25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доходи</a:t>
            </a:r>
            <a:r>
              <a:rPr lang="uk-UA" sz="2000" spc="-3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(рядок</a:t>
            </a:r>
            <a:r>
              <a:rPr lang="uk-UA" sz="2000" spc="-25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000" spc="-10" dirty="0">
                <a:solidFill>
                  <a:srgbClr val="231F1F"/>
                </a:solidFill>
                <a:effectLst/>
                <a:ea typeface="Times New Roman" panose="02020603050405020304" pitchFamily="18" charset="0"/>
              </a:rPr>
              <a:t>2240).</a:t>
            </a:r>
            <a:endParaRPr lang="ru-UA" sz="2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204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34163" y="476672"/>
            <a:ext cx="11953328" cy="576064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 err="1"/>
              <a:t>Обсяг</a:t>
            </a:r>
            <a:r>
              <a:rPr lang="ru-RU" sz="2400" b="1" i="1" dirty="0"/>
              <a:t> </a:t>
            </a:r>
            <a:r>
              <a:rPr lang="ru-RU" sz="2400" b="1" i="1" dirty="0" err="1"/>
              <a:t>господарських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операцій</a:t>
            </a:r>
            <a:r>
              <a:rPr lang="ru-RU" sz="2400" b="1" i="1" dirty="0"/>
              <a:t> </a:t>
            </a:r>
            <a:r>
              <a:rPr lang="ru-RU" sz="2400" b="1" i="1" dirty="0" err="1"/>
              <a:t>платника</a:t>
            </a:r>
            <a:r>
              <a:rPr lang="ru-RU" sz="2400" b="1" i="1" dirty="0"/>
              <a:t> </a:t>
            </a:r>
            <a:r>
              <a:rPr lang="ru-RU" sz="2400" b="1" i="1" dirty="0" err="1"/>
              <a:t>податків</a:t>
            </a:r>
            <a:r>
              <a:rPr lang="ru-RU" sz="2400" b="1" i="1" dirty="0"/>
              <a:t> </a:t>
            </a:r>
            <a:r>
              <a:rPr lang="ru-RU" sz="2400" b="1" i="1" dirty="0" err="1"/>
              <a:t>із</a:t>
            </a:r>
            <a:r>
              <a:rPr lang="ru-RU" sz="2400" b="1" i="1" dirty="0"/>
              <a:t> </a:t>
            </a:r>
            <a:r>
              <a:rPr lang="ru-RU" sz="2400" b="1" i="1" dirty="0" err="1"/>
              <a:t>кожним</a:t>
            </a:r>
            <a:r>
              <a:rPr lang="ru-RU" sz="2400" b="1" i="1" dirty="0"/>
              <a:t> контрагентом</a:t>
            </a:r>
          </a:p>
          <a:p>
            <a:pPr marL="0" indent="0" algn="just">
              <a:buNone/>
            </a:pPr>
            <a:r>
              <a:rPr lang="ru-RU" sz="2000" b="1" i="1" dirty="0" err="1"/>
              <a:t>Обсяг</a:t>
            </a:r>
            <a:r>
              <a:rPr lang="ru-RU" sz="2000" b="1" i="1" dirty="0"/>
              <a:t> </a:t>
            </a:r>
            <a:r>
              <a:rPr lang="ru-RU" sz="2000" b="1" i="1" dirty="0" err="1"/>
              <a:t>господарських</a:t>
            </a:r>
            <a:r>
              <a:rPr lang="ru-RU" sz="2000" b="1" i="1" dirty="0"/>
              <a:t> </a:t>
            </a:r>
            <a:r>
              <a:rPr lang="ru-RU" sz="2000" b="1" i="1" dirty="0" err="1"/>
              <a:t>операцій</a:t>
            </a:r>
            <a:r>
              <a:rPr lang="ru-RU" sz="2000" b="1" i="1" dirty="0"/>
              <a:t> </a:t>
            </a:r>
            <a:r>
              <a:rPr lang="ru-RU" sz="2000" b="1" i="1" dirty="0" err="1"/>
              <a:t>платника</a:t>
            </a:r>
            <a:r>
              <a:rPr lang="ru-RU" sz="2000" b="1" i="1" dirty="0"/>
              <a:t> </a:t>
            </a:r>
            <a:r>
              <a:rPr lang="ru-RU" sz="2000" b="1" i="1" dirty="0" err="1"/>
              <a:t>податків</a:t>
            </a:r>
            <a:r>
              <a:rPr lang="ru-RU" sz="2000" b="1" i="1" dirty="0"/>
              <a:t> </a:t>
            </a:r>
            <a:r>
              <a:rPr lang="ru-RU" sz="2000" b="1" i="1" dirty="0" err="1"/>
              <a:t>із</a:t>
            </a:r>
            <a:r>
              <a:rPr lang="ru-RU" sz="2000" b="1" i="1" dirty="0"/>
              <a:t> </a:t>
            </a:r>
            <a:r>
              <a:rPr lang="ru-RU" sz="2000" b="1" i="1" dirty="0" err="1"/>
              <a:t>кожним</a:t>
            </a:r>
            <a:r>
              <a:rPr lang="ru-RU" sz="2000" b="1" i="1" dirty="0"/>
              <a:t> </a:t>
            </a:r>
            <a:r>
              <a:rPr lang="ru-RU" sz="2000" b="1" i="1" dirty="0" err="1"/>
              <a:t>із</a:t>
            </a:r>
            <a:r>
              <a:rPr lang="ru-RU" sz="2000" b="1" i="1" dirty="0"/>
              <a:t> </a:t>
            </a:r>
            <a:r>
              <a:rPr lang="ru-RU" sz="2000" b="1" i="1" dirty="0" err="1"/>
              <a:t>контрагентів</a:t>
            </a:r>
            <a:r>
              <a:rPr lang="ru-RU" sz="2000" b="1" i="1" dirty="0"/>
              <a:t> </a:t>
            </a:r>
            <a:r>
              <a:rPr lang="ru-RU" sz="2000" dirty="0" err="1"/>
              <a:t>визначений</a:t>
            </a:r>
            <a:r>
              <a:rPr lang="ru-RU" sz="2000" dirty="0"/>
              <a:t> за правилами </a:t>
            </a:r>
            <a:r>
              <a:rPr lang="ru-RU" sz="2000" dirty="0" err="1"/>
              <a:t>бухгалтерського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/>
              <a:t>,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перевищувати</a:t>
            </a:r>
            <a:r>
              <a:rPr lang="ru-RU" sz="2000" b="1" dirty="0">
                <a:solidFill>
                  <a:srgbClr val="FF0000"/>
                </a:solidFill>
              </a:rPr>
              <a:t> 10 </a:t>
            </a:r>
            <a:r>
              <a:rPr lang="ru-RU" sz="2000" b="1" dirty="0" err="1">
                <a:solidFill>
                  <a:srgbClr val="FF0000"/>
                </a:solidFill>
              </a:rPr>
              <a:t>мільйонів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гривень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(за </a:t>
            </a:r>
            <a:r>
              <a:rPr lang="ru-RU" sz="2000" dirty="0" err="1"/>
              <a:t>вирахуванням</a:t>
            </a:r>
            <a:r>
              <a:rPr lang="ru-RU" sz="2000" dirty="0"/>
              <a:t> </a:t>
            </a:r>
            <a:r>
              <a:rPr lang="ru-RU" sz="2000" dirty="0" err="1"/>
              <a:t>непрямих</a:t>
            </a:r>
            <a:r>
              <a:rPr lang="ru-RU" sz="2000" dirty="0"/>
              <a:t> </a:t>
            </a:r>
            <a:r>
              <a:rPr lang="ru-RU" sz="2000" dirty="0" err="1"/>
              <a:t>податків</a:t>
            </a:r>
            <a:r>
              <a:rPr lang="ru-RU" sz="2000" dirty="0"/>
              <a:t>) за </a:t>
            </a:r>
            <a:r>
              <a:rPr lang="ru-RU" sz="2000" dirty="0" err="1"/>
              <a:t>відповідний</a:t>
            </a:r>
            <a:r>
              <a:rPr lang="ru-RU" sz="2000" dirty="0"/>
              <a:t> </a:t>
            </a:r>
            <a:r>
              <a:rPr lang="ru-RU" sz="2000" dirty="0" err="1"/>
              <a:t>податковий</a:t>
            </a:r>
            <a:r>
              <a:rPr lang="ru-RU" sz="2000" dirty="0"/>
              <a:t> (</a:t>
            </a:r>
            <a:r>
              <a:rPr lang="ru-RU" sz="2000" dirty="0" err="1"/>
              <a:t>звітний</a:t>
            </a:r>
            <a:r>
              <a:rPr lang="ru-RU" sz="2000" dirty="0"/>
              <a:t>) </a:t>
            </a:r>
            <a:r>
              <a:rPr lang="ru-RU" sz="2000" dirty="0" err="1"/>
              <a:t>рік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r>
              <a:rPr lang="ru-RU" sz="2000" dirty="0"/>
              <a:t>Для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обсягу</a:t>
            </a:r>
            <a:r>
              <a:rPr lang="ru-RU" sz="2000" dirty="0"/>
              <a:t> </a:t>
            </a:r>
            <a:r>
              <a:rPr lang="ru-RU" sz="2000" dirty="0" err="1"/>
              <a:t>контрольованих</a:t>
            </a:r>
            <a:r>
              <a:rPr lang="ru-RU" sz="2000" dirty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 у </a:t>
            </a:r>
            <a:r>
              <a:rPr lang="ru-RU" sz="2000" dirty="0" err="1"/>
              <a:t>розрізі</a:t>
            </a:r>
            <a:r>
              <a:rPr lang="ru-RU" sz="2000" dirty="0"/>
              <a:t> </a:t>
            </a:r>
            <a:r>
              <a:rPr lang="ru-RU" sz="2000" dirty="0" err="1"/>
              <a:t>контрагентів</a:t>
            </a:r>
            <a:r>
              <a:rPr lang="ru-RU" sz="2000" dirty="0"/>
              <a:t> </a:t>
            </a:r>
            <a:r>
              <a:rPr lang="ru-RU" sz="2000" dirty="0" err="1"/>
              <a:t>враховується</a:t>
            </a:r>
            <a:r>
              <a:rPr lang="ru-RU" sz="2000" dirty="0"/>
              <a:t> </a:t>
            </a:r>
            <a:r>
              <a:rPr lang="ru-RU" sz="2000" b="1" i="1" dirty="0" err="1"/>
              <a:t>загальний</a:t>
            </a:r>
            <a:r>
              <a:rPr lang="ru-RU" sz="2000" b="1" i="1" dirty="0"/>
              <a:t> </a:t>
            </a:r>
            <a:r>
              <a:rPr lang="ru-RU" sz="2000" b="1" i="1" dirty="0" err="1"/>
              <a:t>обсяг</a:t>
            </a:r>
            <a:r>
              <a:rPr lang="ru-RU" sz="2000" b="1" i="1" dirty="0"/>
              <a:t> (</a:t>
            </a:r>
            <a:r>
              <a:rPr lang="ru-RU" sz="2000" b="1" i="1" dirty="0" err="1"/>
              <a:t>сумарне</a:t>
            </a:r>
            <a:r>
              <a:rPr lang="ru-RU" sz="2000" b="1" i="1" dirty="0"/>
              <a:t> </a:t>
            </a:r>
            <a:r>
              <a:rPr lang="ru-RU" sz="2000" b="1" i="1" dirty="0" err="1"/>
              <a:t>значення</a:t>
            </a:r>
            <a:r>
              <a:rPr lang="ru-RU" sz="2000" b="1" i="1" dirty="0"/>
              <a:t>) </a:t>
            </a:r>
            <a:r>
              <a:rPr lang="ru-RU" sz="2000" b="1" i="1" dirty="0" err="1"/>
              <a:t>господарських</a:t>
            </a:r>
            <a:r>
              <a:rPr lang="ru-RU" sz="2000" b="1" i="1" dirty="0"/>
              <a:t> </a:t>
            </a:r>
            <a:r>
              <a:rPr lang="ru-RU" sz="2000" b="1" i="1" dirty="0" err="1"/>
              <a:t>операцій</a:t>
            </a:r>
            <a:r>
              <a:rPr lang="ru-RU" sz="2000" b="1" i="1" dirty="0"/>
              <a:t> як </a:t>
            </a:r>
            <a:r>
              <a:rPr lang="ru-RU" sz="2000" b="1" i="1" dirty="0" err="1"/>
              <a:t>із</a:t>
            </a:r>
            <a:r>
              <a:rPr lang="ru-RU" sz="2000" b="1" i="1" dirty="0"/>
              <a:t> </a:t>
            </a:r>
            <a:r>
              <a:rPr lang="ru-RU" sz="2000" b="1" i="1" dirty="0" err="1"/>
              <a:t>реалізації</a:t>
            </a:r>
            <a:r>
              <a:rPr lang="ru-RU" sz="2000" b="1" i="1" dirty="0"/>
              <a:t>, так і з </a:t>
            </a:r>
            <a:r>
              <a:rPr lang="ru-RU" sz="2000" b="1" i="1" dirty="0" err="1"/>
              <a:t>придбання</a:t>
            </a:r>
            <a:r>
              <a:rPr lang="ru-RU" sz="2000" b="1" i="1" dirty="0"/>
              <a:t> </a:t>
            </a:r>
            <a:r>
              <a:rPr lang="ru-RU" sz="2000" b="1" i="1" dirty="0" err="1"/>
              <a:t>товарів</a:t>
            </a:r>
            <a:r>
              <a:rPr lang="ru-RU" sz="2000" b="1" i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робіт</a:t>
            </a:r>
            <a:r>
              <a:rPr lang="ru-RU" sz="2000" dirty="0"/>
              <a:t>, </a:t>
            </a:r>
            <a:r>
              <a:rPr lang="ru-RU" sz="2000" dirty="0" err="1"/>
              <a:t>послуг</a:t>
            </a:r>
            <a:r>
              <a:rPr lang="ru-RU" sz="2000" dirty="0"/>
              <a:t>) </a:t>
            </a:r>
            <a:r>
              <a:rPr lang="ru-RU" sz="2000" b="1" i="1" dirty="0"/>
              <a:t>з </a:t>
            </a:r>
            <a:r>
              <a:rPr lang="ru-RU" sz="2000" b="1" i="1" dirty="0" err="1"/>
              <a:t>окремим</a:t>
            </a:r>
            <a:r>
              <a:rPr lang="ru-RU" sz="2000" b="1" i="1" dirty="0"/>
              <a:t> контрагентом. </a:t>
            </a:r>
          </a:p>
          <a:p>
            <a:pPr marL="0" indent="0" algn="just">
              <a:buNone/>
            </a:pPr>
            <a:r>
              <a:rPr lang="ru-RU" sz="2000" b="1" u="sng" dirty="0"/>
              <a:t>Не </a:t>
            </a:r>
            <a:r>
              <a:rPr lang="ru-RU" sz="2000" b="1" u="sng" dirty="0" err="1"/>
              <a:t>враховується</a:t>
            </a:r>
            <a:r>
              <a:rPr lang="ru-RU" sz="2000" dirty="0"/>
              <a:t>: сума </a:t>
            </a:r>
            <a:r>
              <a:rPr lang="ru-RU" sz="2000" dirty="0" err="1"/>
              <a:t>наданих</a:t>
            </a:r>
            <a:r>
              <a:rPr lang="ru-RU" sz="2000" dirty="0"/>
              <a:t> (</a:t>
            </a:r>
            <a:r>
              <a:rPr lang="ru-RU" sz="2000" dirty="0" err="1"/>
              <a:t>отриманих</a:t>
            </a:r>
            <a:r>
              <a:rPr lang="ru-RU" sz="2000" dirty="0"/>
              <a:t>) </a:t>
            </a:r>
            <a:r>
              <a:rPr lang="ru-RU" sz="2000" dirty="0" err="1"/>
              <a:t>кредитів</a:t>
            </a:r>
            <a:r>
              <a:rPr lang="ru-RU" sz="2000" dirty="0"/>
              <a:t>, </a:t>
            </a:r>
            <a:r>
              <a:rPr lang="ru-RU" sz="2000" dirty="0" err="1"/>
              <a:t>депозитів</a:t>
            </a:r>
            <a:r>
              <a:rPr lang="ru-RU" sz="2000" dirty="0"/>
              <a:t>, </a:t>
            </a:r>
            <a:r>
              <a:rPr lang="ru-RU" sz="2000" dirty="0" err="1"/>
              <a:t>позик</a:t>
            </a:r>
            <a:r>
              <a:rPr lang="ru-RU" sz="2000" dirty="0"/>
              <a:t>, </a:t>
            </a:r>
            <a:r>
              <a:rPr lang="ru-RU" sz="2000" dirty="0" err="1"/>
              <a:t>поворотної</a:t>
            </a:r>
            <a:r>
              <a:rPr lang="ru-RU" sz="2000" dirty="0"/>
              <a:t> </a:t>
            </a:r>
            <a:r>
              <a:rPr lang="ru-RU" sz="2000" dirty="0" err="1"/>
              <a:t>фінансової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, </a:t>
            </a:r>
            <a:r>
              <a:rPr lang="ru-RU" sz="2000" dirty="0" err="1"/>
              <a:t>вартість</a:t>
            </a:r>
            <a:r>
              <a:rPr lang="ru-RU" sz="2000" dirty="0"/>
              <a:t> </a:t>
            </a:r>
            <a:r>
              <a:rPr lang="ru-RU" sz="2000" dirty="0" err="1"/>
              <a:t>давальницької</a:t>
            </a:r>
            <a:r>
              <a:rPr lang="ru-RU" sz="2000" dirty="0"/>
              <a:t> </a:t>
            </a:r>
            <a:r>
              <a:rPr lang="ru-RU" sz="2000" dirty="0" err="1"/>
              <a:t>сировини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суми</a:t>
            </a:r>
            <a:r>
              <a:rPr lang="ru-RU" sz="2000" dirty="0"/>
              <a:t> </a:t>
            </a:r>
            <a:r>
              <a:rPr lang="ru-RU" sz="2000" dirty="0" err="1"/>
              <a:t>внесених</a:t>
            </a:r>
            <a:r>
              <a:rPr lang="ru-RU" sz="2000" dirty="0"/>
              <a:t> (</a:t>
            </a:r>
            <a:r>
              <a:rPr lang="ru-RU" sz="2000" dirty="0" err="1"/>
              <a:t>отриманих</a:t>
            </a:r>
            <a:r>
              <a:rPr lang="ru-RU" sz="2000" dirty="0"/>
              <a:t>) у </a:t>
            </a:r>
            <a:r>
              <a:rPr lang="ru-RU" sz="2000" dirty="0" err="1"/>
              <a:t>грошовій</a:t>
            </a:r>
            <a:r>
              <a:rPr lang="ru-RU" sz="2000" dirty="0"/>
              <a:t> </a:t>
            </a:r>
            <a:r>
              <a:rPr lang="ru-RU" sz="2000" dirty="0" err="1"/>
              <a:t>формі</a:t>
            </a:r>
            <a:r>
              <a:rPr lang="ru-RU" sz="2000" dirty="0"/>
              <a:t> </a:t>
            </a:r>
            <a:r>
              <a:rPr lang="ru-RU" sz="2000" dirty="0" err="1"/>
              <a:t>інвестицій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r>
              <a:rPr lang="ru-RU" sz="2000" b="1" u="sng" dirty="0" err="1"/>
              <a:t>Враховується</a:t>
            </a:r>
            <a:r>
              <a:rPr lang="ru-RU" sz="2000" b="1" u="sng" dirty="0"/>
              <a:t>: </a:t>
            </a:r>
            <a:r>
              <a:rPr lang="ru-RU" sz="2000" dirty="0"/>
              <a:t>сума </a:t>
            </a:r>
            <a:r>
              <a:rPr lang="ru-RU" sz="2000" dirty="0" err="1"/>
              <a:t>нарахованих</a:t>
            </a:r>
            <a:r>
              <a:rPr lang="ru-RU" sz="2000" dirty="0"/>
              <a:t> </a:t>
            </a:r>
            <a:r>
              <a:rPr lang="ru-RU" sz="2000" dirty="0" err="1"/>
              <a:t>процентів</a:t>
            </a:r>
            <a:r>
              <a:rPr lang="ru-RU" sz="2000" dirty="0"/>
              <a:t> за </a:t>
            </a:r>
            <a:r>
              <a:rPr lang="ru-RU" sz="2000" dirty="0" err="1"/>
              <a:t>фінансовими</a:t>
            </a:r>
            <a:r>
              <a:rPr lang="ru-RU" sz="2000" dirty="0"/>
              <a:t> </a:t>
            </a:r>
            <a:r>
              <a:rPr lang="ru-RU" sz="2000" dirty="0" err="1"/>
              <a:t>операціями</a:t>
            </a:r>
            <a:r>
              <a:rPr lang="ru-RU" sz="2000" dirty="0"/>
              <a:t>, </a:t>
            </a:r>
            <a:r>
              <a:rPr lang="ru-RU" sz="2000" dirty="0" err="1"/>
              <a:t>суми</a:t>
            </a:r>
            <a:r>
              <a:rPr lang="ru-RU" sz="2000" dirty="0"/>
              <a:t> </a:t>
            </a:r>
            <a:r>
              <a:rPr lang="ru-RU" sz="2000" dirty="0" err="1"/>
              <a:t>наданих</a:t>
            </a:r>
            <a:r>
              <a:rPr lang="ru-RU" sz="2000" dirty="0"/>
              <a:t> </a:t>
            </a:r>
            <a:r>
              <a:rPr lang="ru-RU" sz="2000" dirty="0" err="1"/>
              <a:t>інвестицій</a:t>
            </a:r>
            <a:r>
              <a:rPr lang="ru-RU" sz="2000" dirty="0"/>
              <a:t>, </a:t>
            </a:r>
            <a:r>
              <a:rPr lang="ru-RU" sz="2000" dirty="0" err="1"/>
              <a:t>внесених</a:t>
            </a:r>
            <a:r>
              <a:rPr lang="ru-RU" sz="2000" dirty="0"/>
              <a:t> у </a:t>
            </a:r>
            <a:r>
              <a:rPr lang="ru-RU" sz="2000" dirty="0" err="1"/>
              <a:t>відмінній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грошової</a:t>
            </a:r>
            <a:r>
              <a:rPr lang="ru-RU" sz="2000" dirty="0"/>
              <a:t> </a:t>
            </a:r>
            <a:r>
              <a:rPr lang="ru-RU" sz="2000" dirty="0" err="1"/>
              <a:t>формі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суми</a:t>
            </a:r>
            <a:r>
              <a:rPr lang="ru-RU" sz="2000" dirty="0"/>
              <a:t> </a:t>
            </a:r>
            <a:r>
              <a:rPr lang="ru-RU" sz="2000" dirty="0" err="1"/>
              <a:t>наданої</a:t>
            </a:r>
            <a:r>
              <a:rPr lang="ru-RU" sz="2000" dirty="0"/>
              <a:t> (</a:t>
            </a:r>
            <a:r>
              <a:rPr lang="ru-RU" sz="2000" dirty="0" err="1"/>
              <a:t>отриманої</a:t>
            </a:r>
            <a:r>
              <a:rPr lang="ru-RU" sz="2000" dirty="0"/>
              <a:t>) </a:t>
            </a:r>
            <a:r>
              <a:rPr lang="ru-RU" sz="2000" dirty="0" err="1"/>
              <a:t>безповоротної</a:t>
            </a:r>
            <a:r>
              <a:rPr lang="ru-RU" sz="2000" dirty="0"/>
              <a:t> </a:t>
            </a:r>
            <a:r>
              <a:rPr lang="ru-RU" sz="2000" dirty="0" err="1"/>
              <a:t>фінансової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.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20987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34163" y="764704"/>
            <a:ext cx="11953328" cy="5472608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 err="1"/>
              <a:t>Визначення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обсягу</a:t>
            </a:r>
            <a:r>
              <a:rPr lang="ru-RU" sz="2400" b="1" i="1" dirty="0"/>
              <a:t> </a:t>
            </a:r>
            <a:r>
              <a:rPr lang="ru-RU" sz="2400" b="1" i="1" dirty="0" err="1"/>
              <a:t>господарських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операцій</a:t>
            </a:r>
            <a:r>
              <a:rPr lang="ru-RU" sz="2400" b="1" i="1" dirty="0"/>
              <a:t> нерезидента з </a:t>
            </a:r>
            <a:r>
              <a:rPr lang="ru-RU" sz="2400" b="1" i="1" dirty="0" err="1"/>
              <a:t>постійним</a:t>
            </a:r>
            <a:r>
              <a:rPr lang="ru-RU" sz="2400" b="1" i="1" dirty="0"/>
              <a:t> </a:t>
            </a:r>
            <a:r>
              <a:rPr lang="ru-RU" sz="2400" b="1" i="1" dirty="0" err="1"/>
              <a:t>представництвом</a:t>
            </a:r>
            <a:endParaRPr lang="ru-RU" sz="2400" b="1" i="1" dirty="0"/>
          </a:p>
          <a:p>
            <a:pPr marL="0" indent="0" algn="just">
              <a:buNone/>
            </a:pPr>
            <a:r>
              <a:rPr lang="ru-RU" sz="2400" dirty="0"/>
              <a:t>При </a:t>
            </a:r>
            <a:r>
              <a:rPr lang="ru-RU" sz="2400" dirty="0" err="1"/>
              <a:t>розрахунку</a:t>
            </a:r>
            <a:r>
              <a:rPr lang="ru-RU" sz="2400" dirty="0"/>
              <a:t> </a:t>
            </a:r>
            <a:r>
              <a:rPr lang="ru-RU" sz="2400" dirty="0" err="1"/>
              <a:t>обсягу</a:t>
            </a:r>
            <a:r>
              <a:rPr lang="ru-RU" sz="2400" dirty="0"/>
              <a:t> </a:t>
            </a:r>
            <a:r>
              <a:rPr lang="ru-RU" sz="2400" dirty="0" err="1"/>
              <a:t>господарських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(у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внутрішньогосподарських</a:t>
            </a:r>
            <a:r>
              <a:rPr lang="ru-RU" sz="2400" dirty="0"/>
              <a:t> </a:t>
            </a:r>
            <a:r>
              <a:rPr lang="ru-RU" sz="2400" dirty="0" err="1"/>
              <a:t>розрахунків</a:t>
            </a:r>
            <a:r>
              <a:rPr lang="ru-RU" sz="2400" dirty="0"/>
              <a:t>),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здійснюються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нерезидентом і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постійним</a:t>
            </a:r>
            <a:r>
              <a:rPr lang="ru-RU" sz="2400" dirty="0"/>
              <a:t> </a:t>
            </a:r>
            <a:r>
              <a:rPr lang="ru-RU" sz="2400" dirty="0" err="1"/>
              <a:t>представництвом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вартісний</a:t>
            </a:r>
            <a:r>
              <a:rPr lang="ru-RU" sz="2400" dirty="0"/>
              <a:t> </a:t>
            </a:r>
            <a:r>
              <a:rPr lang="ru-RU" sz="2400" dirty="0" err="1"/>
              <a:t>критерій</a:t>
            </a:r>
            <a:r>
              <a:rPr lang="ru-RU" sz="2400" dirty="0"/>
              <a:t> (10 млн </a:t>
            </a:r>
            <a:r>
              <a:rPr lang="ru-RU" sz="2400" dirty="0" err="1"/>
              <a:t>грн</a:t>
            </a:r>
            <a:r>
              <a:rPr lang="ru-RU" sz="2400" dirty="0"/>
              <a:t>) є </a:t>
            </a:r>
            <a:r>
              <a:rPr lang="ru-RU" sz="2400" dirty="0" err="1"/>
              <a:t>єдиним</a:t>
            </a:r>
            <a:r>
              <a:rPr lang="ru-RU" sz="2400" dirty="0"/>
              <a:t> для </a:t>
            </a:r>
            <a:r>
              <a:rPr lang="ru-RU" sz="2400" dirty="0" err="1"/>
              <a:t>визнання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нерезидента з </a:t>
            </a:r>
            <a:r>
              <a:rPr lang="ru-RU" sz="2400" dirty="0" err="1"/>
              <a:t>постійним</a:t>
            </a:r>
            <a:r>
              <a:rPr lang="ru-RU" sz="2400" dirty="0"/>
              <a:t> </a:t>
            </a:r>
            <a:r>
              <a:rPr lang="ru-RU" sz="2400" dirty="0" err="1"/>
              <a:t>представництвом</a:t>
            </a:r>
            <a:r>
              <a:rPr lang="ru-RU" sz="2400" dirty="0"/>
              <a:t> </a:t>
            </a:r>
            <a:r>
              <a:rPr lang="ru-RU" sz="2400" dirty="0" err="1"/>
              <a:t>контрольованими</a:t>
            </a:r>
            <a:r>
              <a:rPr lang="ru-RU" sz="2400" dirty="0"/>
              <a:t> (</a:t>
            </a:r>
            <a:r>
              <a:rPr lang="ru-RU" sz="2400" dirty="0" err="1"/>
              <a:t>інший</a:t>
            </a:r>
            <a:r>
              <a:rPr lang="ru-RU" sz="2400" dirty="0"/>
              <a:t> </a:t>
            </a:r>
            <a:r>
              <a:rPr lang="ru-RU" sz="2400" dirty="0" err="1"/>
              <a:t>вартісний</a:t>
            </a:r>
            <a:r>
              <a:rPr lang="ru-RU" sz="2400" dirty="0"/>
              <a:t> – </a:t>
            </a:r>
            <a:r>
              <a:rPr lang="ru-RU" sz="2400" dirty="0" err="1"/>
              <a:t>річний</a:t>
            </a:r>
            <a:r>
              <a:rPr lang="ru-RU" sz="2400" dirty="0"/>
              <a:t> </a:t>
            </a:r>
            <a:r>
              <a:rPr lang="ru-RU" sz="2400" dirty="0" err="1"/>
              <a:t>дохід</a:t>
            </a:r>
            <a:r>
              <a:rPr lang="ru-RU" sz="2400" dirty="0"/>
              <a:t> </a:t>
            </a:r>
            <a:r>
              <a:rPr lang="ru-RU" sz="2400" dirty="0" err="1"/>
              <a:t>платника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150 </a:t>
            </a:r>
            <a:r>
              <a:rPr lang="ru-RU" sz="2400" dirty="0" err="1"/>
              <a:t>мільйонів</a:t>
            </a:r>
            <a:r>
              <a:rPr lang="ru-RU" sz="2400" dirty="0"/>
              <a:t> </a:t>
            </a:r>
            <a:r>
              <a:rPr lang="ru-RU" sz="2400" dirty="0" err="1"/>
              <a:t>гривень</a:t>
            </a:r>
            <a:r>
              <a:rPr lang="ru-RU" sz="2400" dirty="0"/>
              <a:t> за </a:t>
            </a:r>
            <a:r>
              <a:rPr lang="ru-RU" sz="2400" dirty="0" err="1"/>
              <a:t>звітний</a:t>
            </a:r>
            <a:r>
              <a:rPr lang="ru-RU" sz="2400" dirty="0"/>
              <a:t> </a:t>
            </a:r>
            <a:r>
              <a:rPr lang="ru-RU" sz="2400" dirty="0" err="1"/>
              <a:t>рік</a:t>
            </a:r>
            <a:r>
              <a:rPr lang="ru-RU" sz="2400" dirty="0"/>
              <a:t> – у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не </a:t>
            </a:r>
            <a:r>
              <a:rPr lang="ru-RU" sz="2400" dirty="0" err="1"/>
              <a:t>застосовується</a:t>
            </a:r>
            <a:r>
              <a:rPr lang="ru-RU" sz="2400" dirty="0"/>
              <a:t>).</a:t>
            </a:r>
          </a:p>
          <a:p>
            <a:pPr marL="0" indent="0" algn="just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56226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34163" y="764704"/>
            <a:ext cx="11953328" cy="5472608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400" b="1" i="1" dirty="0"/>
              <a:t>4.	</a:t>
            </a:r>
            <a:r>
              <a:rPr lang="ru-RU" sz="2400" b="1" i="1" dirty="0" err="1"/>
              <a:t>Визначення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обсягу</a:t>
            </a:r>
            <a:r>
              <a:rPr lang="ru-RU" sz="2400" b="1" i="1" dirty="0"/>
              <a:t> </a:t>
            </a:r>
            <a:r>
              <a:rPr lang="ru-RU" sz="2400" b="1" i="1" dirty="0" err="1"/>
              <a:t>господарських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операцій</a:t>
            </a:r>
            <a:r>
              <a:rPr lang="ru-RU" sz="2400" b="1" i="1" dirty="0"/>
              <a:t> за принципом «</a:t>
            </a:r>
            <a:r>
              <a:rPr lang="ru-RU" sz="2400" b="1" i="1" dirty="0" err="1"/>
              <a:t>витягнутої</a:t>
            </a:r>
            <a:r>
              <a:rPr lang="ru-RU" sz="2400" b="1" i="1" dirty="0"/>
              <a:t> руки»</a:t>
            </a:r>
          </a:p>
          <a:p>
            <a:pPr marL="0" indent="0" algn="just">
              <a:buNone/>
            </a:pPr>
            <a:r>
              <a:rPr lang="ru-RU" sz="2400" dirty="0" err="1"/>
              <a:t>Підпункт</a:t>
            </a:r>
            <a:r>
              <a:rPr lang="ru-RU" sz="2400" dirty="0"/>
              <a:t> 39.2.1.9 </a:t>
            </a:r>
            <a:r>
              <a:rPr lang="ru-RU" sz="2400" dirty="0" err="1"/>
              <a:t>підп</a:t>
            </a:r>
            <a:r>
              <a:rPr lang="ru-RU" sz="2400" dirty="0"/>
              <a:t>. 39.2.1 п. 39.2 ст. 39 ПК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містить</a:t>
            </a:r>
            <a:r>
              <a:rPr lang="ru-RU" sz="2400" dirty="0"/>
              <a:t> </a:t>
            </a:r>
            <a:r>
              <a:rPr lang="ru-RU" sz="2400" dirty="0" err="1"/>
              <a:t>вимогу</a:t>
            </a:r>
            <a:r>
              <a:rPr lang="ru-RU" sz="2400" dirty="0"/>
              <a:t> </a:t>
            </a:r>
            <a:r>
              <a:rPr lang="ru-RU" sz="2400" dirty="0" err="1"/>
              <a:t>обраховувати</a:t>
            </a:r>
            <a:r>
              <a:rPr lang="ru-RU" sz="2400" dirty="0"/>
              <a:t> </a:t>
            </a:r>
            <a:r>
              <a:rPr lang="ru-RU" sz="2400" dirty="0" err="1"/>
              <a:t>обсяг</a:t>
            </a:r>
            <a:r>
              <a:rPr lang="ru-RU" sz="2400" dirty="0"/>
              <a:t> </a:t>
            </a:r>
            <a:r>
              <a:rPr lang="ru-RU" sz="2400" dirty="0" err="1"/>
              <a:t>господарських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</a:t>
            </a:r>
            <a:r>
              <a:rPr lang="ru-RU" sz="2400" dirty="0" err="1"/>
              <a:t>платника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 для </a:t>
            </a:r>
            <a:r>
              <a:rPr lang="ru-RU" sz="2400" dirty="0" err="1"/>
              <a:t>цілей</a:t>
            </a:r>
            <a:r>
              <a:rPr lang="ru-RU" sz="2400" dirty="0"/>
              <a:t> </a:t>
            </a:r>
            <a:r>
              <a:rPr lang="ru-RU" sz="2400" dirty="0" err="1"/>
              <a:t>підп</a:t>
            </a:r>
            <a:r>
              <a:rPr lang="ru-RU" sz="2400" dirty="0"/>
              <a:t>. 39.2.1.7 </a:t>
            </a:r>
            <a:r>
              <a:rPr lang="ru-RU" sz="2400" dirty="0" err="1"/>
              <a:t>підп</a:t>
            </a:r>
            <a:r>
              <a:rPr lang="ru-RU" sz="2400" dirty="0"/>
              <a:t>. 39.2.1 п. 39.2 ст. 39 ПК </a:t>
            </a:r>
            <a:r>
              <a:rPr lang="ru-RU" sz="2400" dirty="0" err="1"/>
              <a:t>України</a:t>
            </a:r>
            <a:r>
              <a:rPr lang="ru-RU" sz="2400" dirty="0"/>
              <a:t> за </a:t>
            </a:r>
            <a:r>
              <a:rPr lang="ru-RU" sz="2400" dirty="0" err="1"/>
              <a:t>цінами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відповідають</a:t>
            </a:r>
            <a:r>
              <a:rPr lang="ru-RU" sz="2400" dirty="0"/>
              <a:t> принципу «</a:t>
            </a:r>
            <a:r>
              <a:rPr lang="ru-RU" sz="2400" dirty="0" err="1"/>
              <a:t>витягнутої</a:t>
            </a:r>
            <a:r>
              <a:rPr lang="ru-RU" sz="2400" dirty="0"/>
              <a:t> руки», 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орієнтовано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на </a:t>
            </a:r>
            <a:r>
              <a:rPr lang="ru-RU" sz="2400" dirty="0" err="1"/>
              <a:t>розрахунок</a:t>
            </a:r>
            <a:r>
              <a:rPr lang="ru-RU" sz="2400" dirty="0"/>
              <a:t> </a:t>
            </a:r>
            <a:r>
              <a:rPr lang="ru-RU" sz="2400" dirty="0" err="1"/>
              <a:t>обсягу</a:t>
            </a:r>
            <a:r>
              <a:rPr lang="ru-RU" sz="2400" dirty="0"/>
              <a:t> </a:t>
            </a:r>
            <a:r>
              <a:rPr lang="ru-RU" sz="2400" dirty="0" err="1"/>
              <a:t>господарських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</a:t>
            </a:r>
            <a:r>
              <a:rPr lang="ru-RU" sz="2400" dirty="0" err="1"/>
              <a:t>платника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кожним</a:t>
            </a:r>
            <a:r>
              <a:rPr lang="ru-RU" sz="2400" dirty="0"/>
              <a:t> контрагентом (абзац </a:t>
            </a:r>
            <a:r>
              <a:rPr lang="ru-RU" sz="2400" dirty="0" err="1"/>
              <a:t>третій</a:t>
            </a:r>
            <a:r>
              <a:rPr lang="ru-RU" sz="2400" dirty="0"/>
              <a:t> </a:t>
            </a:r>
            <a:r>
              <a:rPr lang="ru-RU" sz="2400" dirty="0" err="1"/>
              <a:t>підп</a:t>
            </a:r>
            <a:r>
              <a:rPr lang="ru-RU" sz="2400" dirty="0"/>
              <a:t>. 39.2.1.7 </a:t>
            </a:r>
            <a:r>
              <a:rPr lang="ru-RU" sz="2400" dirty="0" err="1"/>
              <a:t>підп</a:t>
            </a:r>
            <a:r>
              <a:rPr lang="ru-RU" sz="2400" dirty="0"/>
              <a:t>. 39.2.1 п. 39.2 ст. 39 ПК </a:t>
            </a:r>
            <a:r>
              <a:rPr lang="ru-RU" sz="2400" dirty="0" err="1"/>
              <a:t>України</a:t>
            </a:r>
            <a:r>
              <a:rPr lang="ru-RU" sz="2400" dirty="0"/>
              <a:t>) і буде </a:t>
            </a:r>
            <a:r>
              <a:rPr lang="ru-RU" sz="2400" dirty="0" err="1"/>
              <a:t>насамперед</a:t>
            </a:r>
            <a:r>
              <a:rPr lang="ru-RU" sz="2400" dirty="0"/>
              <a:t> </a:t>
            </a:r>
            <a:r>
              <a:rPr lang="ru-RU" sz="2400" dirty="0" err="1"/>
              <a:t>важливою</a:t>
            </a:r>
            <a:r>
              <a:rPr lang="ru-RU" sz="2400" dirty="0"/>
              <a:t> у </a:t>
            </a:r>
            <a:r>
              <a:rPr lang="ru-RU" sz="2400" dirty="0" err="1"/>
              <a:t>випадках</a:t>
            </a:r>
            <a:r>
              <a:rPr lang="ru-RU" sz="2400" dirty="0"/>
              <a:t>, коли </a:t>
            </a:r>
            <a:r>
              <a:rPr lang="ru-RU" sz="2400" dirty="0" err="1"/>
              <a:t>обсяг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</a:t>
            </a:r>
            <a:r>
              <a:rPr lang="ru-RU" sz="2400" dirty="0" err="1"/>
              <a:t>балансує</a:t>
            </a:r>
            <a:r>
              <a:rPr lang="ru-RU" sz="2400" dirty="0"/>
              <a:t> на </a:t>
            </a:r>
            <a:r>
              <a:rPr lang="ru-RU" sz="2400" dirty="0" err="1"/>
              <a:t>межі</a:t>
            </a:r>
            <a:r>
              <a:rPr lang="ru-RU" sz="2400" dirty="0"/>
              <a:t> 10 </a:t>
            </a:r>
            <a:r>
              <a:rPr lang="ru-RU" sz="2400" dirty="0" err="1"/>
              <a:t>мільйонів</a:t>
            </a:r>
            <a:r>
              <a:rPr lang="ru-RU" sz="2400" dirty="0"/>
              <a:t> </a:t>
            </a:r>
            <a:r>
              <a:rPr lang="ru-RU" sz="2400" dirty="0" err="1"/>
              <a:t>гривень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10506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7748" y="0"/>
            <a:ext cx="10971372" cy="546756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3200" dirty="0"/>
              <a:t>Джерела інформації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-1" y="523436"/>
            <a:ext cx="12188825" cy="6217931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ru-RU" sz="2000" dirty="0"/>
              <a:t>1.	</a:t>
            </a:r>
            <a:r>
              <a:rPr lang="ru-RU" sz="2000" dirty="0" err="1"/>
              <a:t>Податковий</a:t>
            </a:r>
            <a:r>
              <a:rPr lang="ru-RU" sz="2000" dirty="0"/>
              <a:t> кодекс </a:t>
            </a:r>
            <a:r>
              <a:rPr lang="ru-RU" sz="2000" dirty="0" err="1"/>
              <a:t>України</a:t>
            </a:r>
            <a:r>
              <a:rPr lang="ru-RU" sz="2000" dirty="0"/>
              <a:t> : Закон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02.12.2010 № 2755-</a:t>
            </a:r>
            <a:r>
              <a:rPr lang="en-US" sz="2000" dirty="0"/>
              <a:t>VI. </a:t>
            </a:r>
            <a:r>
              <a:rPr lang="ru-RU" sz="2000" dirty="0"/>
              <a:t>База </a:t>
            </a:r>
            <a:r>
              <a:rPr lang="ru-RU" sz="2000" dirty="0" err="1"/>
              <a:t>даних</a:t>
            </a:r>
            <a:r>
              <a:rPr lang="ru-RU" sz="2000" dirty="0"/>
              <a:t> «</a:t>
            </a:r>
            <a:r>
              <a:rPr lang="ru-RU" sz="2000" dirty="0" err="1"/>
              <a:t>Законодавство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» / Верхов. Рада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  <a:r>
              <a:rPr lang="en-US" sz="2000" dirty="0"/>
              <a:t>URL: https://zakon.rada.gov.ua/ laws/show/2755-17.</a:t>
            </a:r>
          </a:p>
          <a:p>
            <a:pPr marL="457200" indent="-457200" rtl="0">
              <a:buAutoNum type="arabicPeriod" startAt="2"/>
            </a:pPr>
            <a:r>
              <a:rPr lang="ru-RU" sz="2000" dirty="0"/>
              <a:t>Про </a:t>
            </a:r>
            <a:r>
              <a:rPr lang="ru-RU" sz="2000" dirty="0" err="1"/>
              <a:t>бухгалтерський</a:t>
            </a:r>
            <a:r>
              <a:rPr lang="ru-RU" sz="2000" dirty="0"/>
              <a:t> </a:t>
            </a:r>
            <a:r>
              <a:rPr lang="ru-RU" sz="2000" dirty="0" err="1"/>
              <a:t>облік</a:t>
            </a:r>
            <a:r>
              <a:rPr lang="ru-RU" sz="2000" dirty="0"/>
              <a:t> та </a:t>
            </a:r>
            <a:r>
              <a:rPr lang="ru-RU" sz="2000" dirty="0" err="1"/>
              <a:t>фінансову</a:t>
            </a:r>
            <a:r>
              <a:rPr lang="ru-RU" sz="2000" dirty="0"/>
              <a:t> </a:t>
            </a:r>
            <a:r>
              <a:rPr lang="ru-RU" sz="2000" dirty="0" err="1"/>
              <a:t>звітність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: Закон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16.07.1999 № 996-</a:t>
            </a:r>
            <a:r>
              <a:rPr lang="en-US" sz="2000" dirty="0"/>
              <a:t>XIV. </a:t>
            </a:r>
            <a:r>
              <a:rPr lang="ru-RU" sz="2000" dirty="0"/>
              <a:t>База </a:t>
            </a:r>
            <a:r>
              <a:rPr lang="ru-RU" sz="2000" dirty="0" err="1"/>
              <a:t>даних</a:t>
            </a:r>
            <a:r>
              <a:rPr lang="ru-RU" sz="2000" dirty="0"/>
              <a:t> «</a:t>
            </a:r>
            <a:r>
              <a:rPr lang="ru-RU" sz="2000" dirty="0" err="1"/>
              <a:t>Законодавство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» / Верхов. Рада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  <a:r>
              <a:rPr lang="en-US" sz="2000" dirty="0"/>
              <a:t>URL: </a:t>
            </a:r>
            <a:r>
              <a:rPr lang="en-US" sz="2000" dirty="0">
                <a:hlinkClick r:id="rId3"/>
              </a:rPr>
              <a:t>https://zakon.rada.gov.ua/laws/show/996-14</a:t>
            </a:r>
            <a:r>
              <a:rPr lang="en-US" sz="2000" dirty="0"/>
              <a:t>.</a:t>
            </a:r>
            <a:endParaRPr lang="ru-RU" sz="2000" dirty="0"/>
          </a:p>
          <a:p>
            <a:pPr marL="457200" indent="-457200" rtl="0">
              <a:buAutoNum type="arabicPeriod" startAt="2"/>
            </a:pPr>
            <a:r>
              <a:rPr lang="ru-RU" sz="2000" dirty="0" err="1"/>
              <a:t>Господарський</a:t>
            </a:r>
            <a:r>
              <a:rPr lang="ru-RU" sz="2000" dirty="0"/>
              <a:t> кодекс </a:t>
            </a:r>
            <a:r>
              <a:rPr lang="ru-RU" sz="2000" dirty="0" err="1"/>
              <a:t>України</a:t>
            </a:r>
            <a:r>
              <a:rPr lang="ru-RU" sz="2000" dirty="0"/>
              <a:t> : Закон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16.01.2003 № 436-</a:t>
            </a:r>
            <a:r>
              <a:rPr lang="en-US" sz="2000" dirty="0"/>
              <a:t>IV. </a:t>
            </a:r>
            <a:r>
              <a:rPr lang="ru-RU" sz="2000" dirty="0"/>
              <a:t>База </a:t>
            </a:r>
            <a:r>
              <a:rPr lang="ru-RU" sz="2000" dirty="0" err="1"/>
              <a:t>даних</a:t>
            </a:r>
            <a:r>
              <a:rPr lang="ru-RU" sz="2000" dirty="0"/>
              <a:t> «</a:t>
            </a:r>
            <a:r>
              <a:rPr lang="ru-RU" sz="2000" dirty="0" err="1"/>
              <a:t>Законодавство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» / Верхов. Рада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  <a:r>
              <a:rPr lang="en-US" sz="2000" dirty="0"/>
              <a:t>URL: https://zakon.rada.gov.ua/ laws/show/436-15.</a:t>
            </a:r>
          </a:p>
          <a:p>
            <a:pPr marL="457200" indent="-457200" rtl="0">
              <a:buAutoNum type="arabicPeriod" startAt="2"/>
            </a:pPr>
            <a:r>
              <a:rPr lang="ru-RU" sz="2000" dirty="0"/>
              <a:t>Про </a:t>
            </a:r>
            <a:r>
              <a:rPr lang="ru-RU" sz="2000" dirty="0" err="1"/>
              <a:t>зовнішньоекономічну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: Закон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16.04.1991 № 959-</a:t>
            </a:r>
            <a:r>
              <a:rPr lang="en-US" sz="2000" dirty="0"/>
              <a:t>XII. </a:t>
            </a:r>
            <a:r>
              <a:rPr lang="ru-RU" sz="2000" dirty="0"/>
              <a:t>База </a:t>
            </a:r>
            <a:r>
              <a:rPr lang="ru-RU" sz="2000" dirty="0" err="1"/>
              <a:t>даних</a:t>
            </a:r>
            <a:r>
              <a:rPr lang="ru-RU" sz="2000" dirty="0"/>
              <a:t> «</a:t>
            </a:r>
            <a:r>
              <a:rPr lang="ru-RU" sz="2000" dirty="0" err="1"/>
              <a:t>Законодавство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» / Верхов. Рада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  <a:r>
              <a:rPr lang="en-US" sz="2000" dirty="0"/>
              <a:t>URL: https://zakon. rada.gov.ua/laws/show/959-12.</a:t>
            </a:r>
            <a:endParaRPr lang="ru-RU" sz="2000" dirty="0"/>
          </a:p>
          <a:p>
            <a:pPr marL="457200" indent="-457200" rtl="0">
              <a:buAutoNum type="arabicPeriod" startAt="2"/>
            </a:pPr>
            <a:r>
              <a:rPr lang="ru-RU" sz="2000" dirty="0"/>
              <a:t>Про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переліку</a:t>
            </a:r>
            <a:r>
              <a:rPr lang="ru-RU" sz="2000" dirty="0"/>
              <a:t> держав (</a:t>
            </a:r>
            <a:r>
              <a:rPr lang="ru-RU" sz="2000" dirty="0" err="1"/>
              <a:t>територій</a:t>
            </a:r>
            <a:r>
              <a:rPr lang="ru-RU" sz="2000" dirty="0"/>
              <a:t>),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відповідають</a:t>
            </a:r>
            <a:r>
              <a:rPr lang="ru-RU" sz="2000" dirty="0"/>
              <a:t> </a:t>
            </a:r>
            <a:r>
              <a:rPr lang="ru-RU" sz="2000" dirty="0" err="1"/>
              <a:t>критеріям</a:t>
            </a:r>
            <a:r>
              <a:rPr lang="ru-RU" sz="2000" dirty="0"/>
              <a:t>, </a:t>
            </a:r>
            <a:r>
              <a:rPr lang="ru-RU" sz="2000" dirty="0" err="1"/>
              <a:t>установленим</a:t>
            </a:r>
            <a:r>
              <a:rPr lang="ru-RU" sz="2000" dirty="0"/>
              <a:t> </a:t>
            </a:r>
            <a:r>
              <a:rPr lang="ru-RU" sz="2000" dirty="0" err="1"/>
              <a:t>підпунктом</a:t>
            </a:r>
            <a:r>
              <a:rPr lang="ru-RU" sz="2000" dirty="0"/>
              <a:t> 39.2.1.2 </a:t>
            </a:r>
            <a:r>
              <a:rPr lang="ru-RU" sz="2000" dirty="0" err="1"/>
              <a:t>підпункту</a:t>
            </a:r>
            <a:r>
              <a:rPr lang="ru-RU" sz="2000" dirty="0"/>
              <a:t> 39.2.1 пункту 39.2 </a:t>
            </a:r>
            <a:r>
              <a:rPr lang="ru-RU" sz="2000" dirty="0" err="1"/>
              <a:t>статті</a:t>
            </a:r>
            <a:r>
              <a:rPr lang="ru-RU" sz="2000" dirty="0"/>
              <a:t> 39 </a:t>
            </a:r>
            <a:r>
              <a:rPr lang="ru-RU" sz="2000" dirty="0" err="1"/>
              <a:t>Податкового</a:t>
            </a:r>
            <a:r>
              <a:rPr lang="ru-RU" sz="2000" dirty="0"/>
              <a:t> кодексу </a:t>
            </a:r>
            <a:r>
              <a:rPr lang="ru-RU" sz="2000" dirty="0" err="1"/>
              <a:t>України</a:t>
            </a:r>
            <a:r>
              <a:rPr lang="ru-RU" sz="2000" dirty="0"/>
              <a:t>, та </a:t>
            </a:r>
            <a:r>
              <a:rPr lang="ru-RU" sz="2000" dirty="0" err="1"/>
              <a:t>визнання</a:t>
            </a:r>
            <a:r>
              <a:rPr lang="ru-RU" sz="2000" dirty="0"/>
              <a:t> таким,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втратило</a:t>
            </a:r>
            <a:r>
              <a:rPr lang="ru-RU" sz="2000" dirty="0"/>
              <a:t> </a:t>
            </a:r>
            <a:r>
              <a:rPr lang="ru-RU" sz="2000" dirty="0" err="1"/>
              <a:t>чинність</a:t>
            </a:r>
            <a:r>
              <a:rPr lang="ru-RU" sz="2000" dirty="0"/>
              <a:t>, </a:t>
            </a:r>
            <a:r>
              <a:rPr lang="ru-RU" sz="2000" dirty="0" err="1"/>
              <a:t>розпорядження</a:t>
            </a:r>
            <a:r>
              <a:rPr lang="ru-RU" sz="2000" dirty="0"/>
              <a:t> </a:t>
            </a:r>
            <a:r>
              <a:rPr lang="ru-RU" sz="2000" dirty="0" err="1"/>
              <a:t>Кабінету</a:t>
            </a:r>
            <a:r>
              <a:rPr lang="ru-RU" sz="2000" dirty="0"/>
              <a:t> </a:t>
            </a:r>
            <a:r>
              <a:rPr lang="ru-RU" sz="2000" dirty="0" err="1"/>
              <a:t>Міністрів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16 вересня 2015 р. № 977 : Постанова </a:t>
            </a:r>
            <a:r>
              <a:rPr lang="ru-RU" sz="2000" dirty="0" err="1"/>
              <a:t>Каб</a:t>
            </a:r>
            <a:r>
              <a:rPr lang="ru-RU" sz="2000" dirty="0"/>
              <a:t>. </a:t>
            </a:r>
            <a:r>
              <a:rPr lang="ru-RU" sz="2000" dirty="0" err="1"/>
              <a:t>Міністрів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27.12.2017 № 1045. База </a:t>
            </a:r>
            <a:r>
              <a:rPr lang="ru-RU" sz="2000" dirty="0" err="1"/>
              <a:t>даних</a:t>
            </a:r>
            <a:r>
              <a:rPr lang="ru-RU" sz="2000" dirty="0"/>
              <a:t> «</a:t>
            </a:r>
            <a:r>
              <a:rPr lang="ru-RU" sz="2000" dirty="0" err="1"/>
              <a:t>Законодавство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» / Верхов. Рада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  <a:r>
              <a:rPr lang="en-US" sz="2000" dirty="0"/>
              <a:t>URL: https://zakon.rada.gov.ua/laws/show/1045-2017-</a:t>
            </a:r>
            <a:r>
              <a:rPr lang="ru-RU" sz="2000" dirty="0"/>
              <a:t>п.</a:t>
            </a:r>
            <a:endParaRPr lang="en-US" sz="2000" dirty="0"/>
          </a:p>
          <a:p>
            <a:pPr marL="457200" indent="-457200" rtl="0">
              <a:buAutoNum type="arabicPeriod" startAt="2"/>
            </a:pPr>
            <a:r>
              <a:rPr lang="ru-RU" sz="2000" dirty="0"/>
              <a:t>Про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переліку</a:t>
            </a:r>
            <a:r>
              <a:rPr lang="ru-RU" sz="2000" dirty="0"/>
              <a:t> </a:t>
            </a:r>
            <a:r>
              <a:rPr lang="ru-RU" sz="2000" dirty="0" err="1"/>
              <a:t>організаційно-правових</a:t>
            </a:r>
            <a:r>
              <a:rPr lang="ru-RU" sz="2000" dirty="0"/>
              <a:t> форм </a:t>
            </a:r>
            <a:r>
              <a:rPr lang="ru-RU" sz="2000" dirty="0" err="1"/>
              <a:t>нерезидентів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сплачують</a:t>
            </a:r>
            <a:r>
              <a:rPr lang="ru-RU" sz="2000" dirty="0"/>
              <a:t> </a:t>
            </a:r>
            <a:r>
              <a:rPr lang="ru-RU" sz="2000" dirty="0" err="1"/>
              <a:t>податок</a:t>
            </a:r>
            <a:r>
              <a:rPr lang="ru-RU" sz="2000" dirty="0"/>
              <a:t> на </a:t>
            </a:r>
            <a:r>
              <a:rPr lang="ru-RU" sz="2000" dirty="0" err="1"/>
              <a:t>прибуток</a:t>
            </a:r>
            <a:r>
              <a:rPr lang="ru-RU" sz="2000" dirty="0"/>
              <a:t> (</a:t>
            </a:r>
            <a:r>
              <a:rPr lang="ru-RU" sz="2000" dirty="0" err="1"/>
              <a:t>корпоративний</a:t>
            </a:r>
            <a:r>
              <a:rPr lang="ru-RU" sz="2000" dirty="0"/>
              <a:t> </a:t>
            </a:r>
            <a:r>
              <a:rPr lang="ru-RU" sz="2000" dirty="0" err="1"/>
              <a:t>податок</a:t>
            </a:r>
            <a:r>
              <a:rPr lang="ru-RU" sz="2000" dirty="0"/>
              <a:t>), у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податок</a:t>
            </a:r>
            <a:r>
              <a:rPr lang="ru-RU" sz="2000" dirty="0"/>
              <a:t> з </a:t>
            </a:r>
            <a:r>
              <a:rPr lang="ru-RU" sz="2000" dirty="0" err="1"/>
              <a:t>доходів</a:t>
            </a:r>
            <a:r>
              <a:rPr lang="ru-RU" sz="2000" dirty="0"/>
              <a:t>, </a:t>
            </a:r>
            <a:r>
              <a:rPr lang="ru-RU" sz="2000" dirty="0" err="1"/>
              <a:t>отриманих</a:t>
            </a:r>
            <a:r>
              <a:rPr lang="ru-RU" sz="2000" dirty="0"/>
              <a:t> за межами </a:t>
            </a:r>
            <a:r>
              <a:rPr lang="ru-RU" sz="2000" dirty="0" err="1"/>
              <a:t>держави</a:t>
            </a:r>
            <a:r>
              <a:rPr lang="ru-RU" sz="2000" dirty="0"/>
              <a:t> </a:t>
            </a:r>
            <a:r>
              <a:rPr lang="ru-RU" sz="2000" dirty="0" err="1"/>
              <a:t>реєстрації</a:t>
            </a:r>
            <a:r>
              <a:rPr lang="ru-RU" sz="2000" dirty="0"/>
              <a:t> таких </a:t>
            </a:r>
            <a:r>
              <a:rPr lang="ru-RU" sz="2000" dirty="0" err="1"/>
              <a:t>нерезидентів</a:t>
            </a:r>
            <a:r>
              <a:rPr lang="ru-RU" sz="2000" dirty="0"/>
              <a:t>, та/</a:t>
            </a:r>
            <a:r>
              <a:rPr lang="ru-RU" sz="2000" dirty="0" err="1"/>
              <a:t>або</a:t>
            </a:r>
            <a:r>
              <a:rPr lang="ru-RU" sz="2000" dirty="0"/>
              <a:t> не є </a:t>
            </a:r>
            <a:r>
              <a:rPr lang="ru-RU" sz="2000" dirty="0" err="1"/>
              <a:t>податковими</a:t>
            </a:r>
            <a:r>
              <a:rPr lang="ru-RU" sz="2000" dirty="0"/>
              <a:t> резидентами </a:t>
            </a:r>
            <a:r>
              <a:rPr lang="ru-RU" sz="2000" dirty="0" err="1"/>
              <a:t>держави</a:t>
            </a:r>
            <a:r>
              <a:rPr lang="ru-RU" sz="2000" dirty="0"/>
              <a:t>, в </a:t>
            </a:r>
            <a:r>
              <a:rPr lang="ru-RU" sz="2000" dirty="0" err="1"/>
              <a:t>якій</a:t>
            </a:r>
            <a:r>
              <a:rPr lang="ru-RU" sz="2000" dirty="0"/>
              <a:t> вони </a:t>
            </a:r>
            <a:r>
              <a:rPr lang="ru-RU" sz="2000" dirty="0" err="1"/>
              <a:t>зареєстровані</a:t>
            </a:r>
            <a:r>
              <a:rPr lang="ru-RU" sz="2000" dirty="0"/>
              <a:t> як </a:t>
            </a:r>
            <a:r>
              <a:rPr lang="ru-RU" sz="2000" dirty="0" err="1"/>
              <a:t>юридичні</a:t>
            </a:r>
            <a:r>
              <a:rPr lang="ru-RU" sz="2000" dirty="0"/>
              <a:t> особи : Постанова </a:t>
            </a:r>
            <a:r>
              <a:rPr lang="ru-RU" sz="2000" dirty="0" err="1"/>
              <a:t>Каб</a:t>
            </a:r>
            <a:r>
              <a:rPr lang="ru-RU" sz="2000" dirty="0"/>
              <a:t>. </a:t>
            </a:r>
            <a:r>
              <a:rPr lang="ru-RU" sz="2000" dirty="0" err="1"/>
              <a:t>Міністрів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04.07.2017 № 480. База </a:t>
            </a:r>
            <a:r>
              <a:rPr lang="ru-RU" sz="2000" dirty="0" err="1"/>
              <a:t>даних</a:t>
            </a:r>
            <a:r>
              <a:rPr lang="ru-RU" sz="2000" dirty="0"/>
              <a:t> «</a:t>
            </a:r>
            <a:r>
              <a:rPr lang="ru-RU" sz="2000" dirty="0" err="1"/>
              <a:t>Законодавство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» / Верхов. Рада </a:t>
            </a:r>
            <a:r>
              <a:rPr lang="ru-RU" sz="2000" dirty="0" err="1"/>
              <a:t>України</a:t>
            </a:r>
            <a:r>
              <a:rPr lang="ru-RU" sz="2000" dirty="0"/>
              <a:t>. URL: https://zakon.rada.gov.ua/laws/show/ 480-2017-п.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338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4CF65-D1E9-4953-BD3D-9FC25701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2204864"/>
            <a:ext cx="10971372" cy="1066800"/>
          </a:xfrm>
        </p:spPr>
        <p:txBody>
          <a:bodyPr/>
          <a:lstStyle/>
          <a:p>
            <a:pPr algn="ctr"/>
            <a:r>
              <a:rPr lang="uk-UA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8466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333772" y="1124744"/>
            <a:ext cx="11665296" cy="1105364"/>
          </a:xfrm>
        </p:spPr>
        <p:txBody>
          <a:bodyPr rtlCol="0">
            <a:noAutofit/>
          </a:bodyPr>
          <a:lstStyle/>
          <a:p>
            <a:pPr marL="0" indent="0" algn="just" rtl="0">
              <a:buNone/>
            </a:pPr>
            <a:r>
              <a:rPr lang="ru-RU" dirty="0" err="1"/>
              <a:t>Відповідно</a:t>
            </a:r>
            <a:r>
              <a:rPr lang="ru-RU" dirty="0"/>
              <a:t> до ст. 39 </a:t>
            </a:r>
            <a:r>
              <a:rPr lang="ru-RU" dirty="0" err="1"/>
              <a:t>Податкового</a:t>
            </a:r>
            <a:r>
              <a:rPr lang="ru-RU" dirty="0"/>
              <a:t> кодексу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b="1" dirty="0" err="1"/>
              <a:t>податковий</a:t>
            </a:r>
            <a:r>
              <a:rPr lang="ru-RU" b="1" dirty="0"/>
              <a:t> контроль трансфертного </a:t>
            </a:r>
            <a:r>
              <a:rPr lang="ru-RU" b="1" dirty="0" err="1"/>
              <a:t>ціноутворення</a:t>
            </a:r>
            <a:r>
              <a:rPr lang="ru-RU" b="1" dirty="0"/>
              <a:t> </a:t>
            </a:r>
            <a:r>
              <a:rPr lang="ru-RU" b="1" dirty="0" err="1"/>
              <a:t>здійснюється</a:t>
            </a:r>
            <a:r>
              <a:rPr lang="ru-RU" b="1" dirty="0"/>
              <a:t> </a:t>
            </a:r>
            <a:r>
              <a:rPr lang="ru-RU" b="1" dirty="0" err="1"/>
              <a:t>виключно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нормативно </a:t>
            </a:r>
            <a:r>
              <a:rPr lang="ru-RU" b="1" dirty="0" err="1"/>
              <a:t>окресленого</a:t>
            </a:r>
            <a:r>
              <a:rPr lang="ru-RU" b="1" dirty="0"/>
              <a:t> кола </a:t>
            </a:r>
            <a:r>
              <a:rPr lang="ru-RU" b="1" dirty="0" err="1"/>
              <a:t>господарських</a:t>
            </a:r>
            <a:r>
              <a:rPr lang="ru-RU" b="1" dirty="0"/>
              <a:t> </a:t>
            </a:r>
            <a:r>
              <a:rPr lang="ru-RU" b="1" dirty="0" err="1"/>
              <a:t>операцій</a:t>
            </a:r>
            <a:r>
              <a:rPr lang="ru-RU" b="1" dirty="0"/>
              <a:t> </a:t>
            </a:r>
            <a:r>
              <a:rPr lang="ru-RU" b="1" dirty="0" err="1"/>
              <a:t>платника</a:t>
            </a:r>
            <a:r>
              <a:rPr lang="ru-RU" b="1" dirty="0"/>
              <a:t> </a:t>
            </a:r>
            <a:r>
              <a:rPr lang="ru-RU" b="1" dirty="0" err="1"/>
              <a:t>податку</a:t>
            </a:r>
            <a:r>
              <a:rPr lang="ru-RU" b="1" dirty="0"/>
              <a:t>. </a:t>
            </a:r>
          </a:p>
          <a:p>
            <a:pPr marL="0" indent="0" algn="just" rtl="0">
              <a:buNone/>
            </a:pPr>
            <a:r>
              <a:rPr lang="ru-RU" dirty="0" err="1"/>
              <a:t>Нормативні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контрольованих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</a:t>
            </a:r>
            <a:r>
              <a:rPr lang="ru-RU" b="1" dirty="0"/>
              <a:t>на </a:t>
            </a:r>
            <a:r>
              <a:rPr lang="ru-RU" b="1" dirty="0" err="1"/>
              <a:t>загальні</a:t>
            </a:r>
            <a:r>
              <a:rPr lang="ru-RU" b="1" dirty="0"/>
              <a:t> </a:t>
            </a:r>
            <a:r>
              <a:rPr lang="ru-RU" dirty="0"/>
              <a:t>та</a:t>
            </a:r>
            <a:r>
              <a:rPr lang="ru-RU" b="1" dirty="0"/>
              <a:t> </a:t>
            </a:r>
            <a:r>
              <a:rPr lang="ru-RU" b="1" dirty="0" err="1"/>
              <a:t>спеціальні</a:t>
            </a:r>
            <a:r>
              <a:rPr lang="ru-RU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164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333772" y="1124744"/>
            <a:ext cx="11665296" cy="3960440"/>
          </a:xfrm>
        </p:spPr>
        <p:txBody>
          <a:bodyPr rtlCol="0">
            <a:noAutofit/>
          </a:bodyPr>
          <a:lstStyle/>
          <a:p>
            <a:pPr marL="0" indent="0" algn="just" rtl="0">
              <a:buNone/>
            </a:pPr>
            <a:r>
              <a:rPr lang="ru-RU" b="1" dirty="0"/>
              <a:t>1.	</a:t>
            </a:r>
            <a:r>
              <a:rPr lang="ru-RU" b="1" dirty="0" err="1"/>
              <a:t>Загальні</a:t>
            </a:r>
            <a:r>
              <a:rPr lang="ru-RU" b="1" dirty="0"/>
              <a:t> </a:t>
            </a:r>
            <a:r>
              <a:rPr lang="ru-RU" b="1" dirty="0" err="1"/>
              <a:t>критерії</a:t>
            </a:r>
            <a:r>
              <a:rPr lang="ru-RU" b="1" dirty="0"/>
              <a:t>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операцій</a:t>
            </a:r>
            <a:r>
              <a:rPr lang="ru-RU" b="1" dirty="0"/>
              <a:t> </a:t>
            </a:r>
            <a:r>
              <a:rPr lang="ru-RU" b="1" dirty="0" err="1"/>
              <a:t>контрольованими</a:t>
            </a:r>
            <a:endParaRPr lang="ru-RU" b="1" dirty="0"/>
          </a:p>
          <a:p>
            <a:pPr marL="0" indent="0" algn="just" rtl="0">
              <a:buNone/>
            </a:pPr>
            <a:r>
              <a:rPr lang="ru-RU" dirty="0"/>
              <a:t>Засади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контрольованими</a:t>
            </a:r>
            <a:r>
              <a:rPr lang="ru-RU" dirty="0"/>
              <a:t> </a:t>
            </a:r>
            <a:r>
              <a:rPr lang="ru-RU" dirty="0" err="1"/>
              <a:t>викладено</a:t>
            </a:r>
            <a:r>
              <a:rPr lang="ru-RU" dirty="0"/>
              <a:t> в </a:t>
            </a:r>
            <a:r>
              <a:rPr lang="ru-RU" dirty="0" err="1"/>
              <a:t>підп</a:t>
            </a:r>
            <a:r>
              <a:rPr lang="ru-RU" dirty="0"/>
              <a:t>. 39.2.1 п. 39.2 ст. 39 ПК </a:t>
            </a:r>
            <a:r>
              <a:rPr lang="ru-RU" dirty="0" err="1"/>
              <a:t>України</a:t>
            </a:r>
            <a:r>
              <a:rPr lang="ru-RU" dirty="0"/>
              <a:t>, яка </a:t>
            </a:r>
            <a:r>
              <a:rPr lang="ru-RU" dirty="0" err="1"/>
              <a:t>оперує</a:t>
            </a:r>
            <a:r>
              <a:rPr lang="ru-RU" dirty="0"/>
              <a:t> </a:t>
            </a:r>
            <a:r>
              <a:rPr lang="ru-RU" dirty="0" err="1"/>
              <a:t>поняттям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господарська</a:t>
            </a:r>
            <a:r>
              <a:rPr lang="ru-RU" b="1" dirty="0"/>
              <a:t> </a:t>
            </a:r>
            <a:r>
              <a:rPr lang="ru-RU" b="1" dirty="0" err="1"/>
              <a:t>операція</a:t>
            </a:r>
            <a:r>
              <a:rPr lang="ru-RU" b="1" dirty="0"/>
              <a:t>». </a:t>
            </a:r>
          </a:p>
          <a:p>
            <a:pPr marL="0" indent="0" algn="just" rtl="0">
              <a:buNone/>
            </a:pP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підп</a:t>
            </a:r>
            <a:r>
              <a:rPr lang="ru-RU" dirty="0"/>
              <a:t>. 39.2.1.1 </a:t>
            </a:r>
            <a:r>
              <a:rPr lang="ru-RU" dirty="0" err="1"/>
              <a:t>підп</a:t>
            </a:r>
            <a:r>
              <a:rPr lang="ru-RU" dirty="0"/>
              <a:t>. 39.2.1 п. 39.2 ст. 39 ПК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b="1" i="1" dirty="0" err="1">
                <a:solidFill>
                  <a:srgbClr val="FF0000"/>
                </a:solidFill>
              </a:rPr>
              <a:t>контрольованими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операціями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є </a:t>
            </a:r>
            <a:r>
              <a:rPr lang="ru-RU" b="1" i="1" dirty="0" err="1"/>
              <a:t>господарські</a:t>
            </a:r>
            <a:r>
              <a:rPr lang="ru-RU" b="1" i="1" dirty="0"/>
              <a:t> </a:t>
            </a:r>
            <a:r>
              <a:rPr lang="ru-RU" b="1" i="1" dirty="0" err="1"/>
              <a:t>операції</a:t>
            </a:r>
            <a:r>
              <a:rPr lang="ru-RU" b="1" i="1" dirty="0"/>
              <a:t> </a:t>
            </a:r>
            <a:r>
              <a:rPr lang="ru-RU" b="1" i="1" dirty="0" err="1"/>
              <a:t>платника</a:t>
            </a:r>
            <a:r>
              <a:rPr lang="ru-RU" b="1" i="1" dirty="0"/>
              <a:t> </a:t>
            </a:r>
            <a:r>
              <a:rPr lang="ru-RU" b="1" i="1" dirty="0" err="1"/>
              <a:t>податків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можуть</a:t>
            </a:r>
            <a:r>
              <a:rPr lang="ru-RU" b="1" i="1" dirty="0"/>
              <a:t> </a:t>
            </a:r>
            <a:r>
              <a:rPr lang="ru-RU" b="1" i="1" dirty="0" err="1"/>
              <a:t>впливати</a:t>
            </a:r>
            <a:r>
              <a:rPr lang="ru-RU" b="1" i="1" dirty="0"/>
              <a:t> на </a:t>
            </a:r>
            <a:r>
              <a:rPr lang="ru-RU" b="1" i="1" dirty="0" err="1"/>
              <a:t>об’єкт</a:t>
            </a:r>
            <a:r>
              <a:rPr lang="ru-RU" b="1" i="1" dirty="0"/>
              <a:t> </a:t>
            </a:r>
            <a:r>
              <a:rPr lang="ru-RU" b="1" i="1" dirty="0" err="1"/>
              <a:t>оподаткування</a:t>
            </a:r>
            <a:r>
              <a:rPr lang="ru-RU" b="1" i="1" dirty="0"/>
              <a:t> </a:t>
            </a:r>
            <a:r>
              <a:rPr lang="ru-RU" b="1" i="1" dirty="0" err="1"/>
              <a:t>податком</a:t>
            </a:r>
            <a:r>
              <a:rPr lang="ru-RU" b="1" i="1" dirty="0"/>
              <a:t> на </a:t>
            </a:r>
            <a:r>
              <a:rPr lang="ru-RU" b="1" i="1" dirty="0" err="1"/>
              <a:t>прибуток</a:t>
            </a:r>
            <a:r>
              <a:rPr lang="ru-RU" b="1" i="1" dirty="0"/>
              <a:t> </a:t>
            </a:r>
            <a:r>
              <a:rPr lang="ru-RU" b="1" i="1" dirty="0" err="1"/>
              <a:t>підприємств</a:t>
            </a:r>
            <a:r>
              <a:rPr lang="ru-RU" b="1" i="1" dirty="0"/>
              <a:t> </a:t>
            </a:r>
            <a:r>
              <a:rPr lang="ru-RU" b="1" i="1" dirty="0" err="1"/>
              <a:t>платника</a:t>
            </a:r>
            <a:r>
              <a:rPr lang="ru-RU" b="1" i="1" dirty="0"/>
              <a:t> </a:t>
            </a:r>
            <a:r>
              <a:rPr lang="ru-RU" b="1" i="1" dirty="0" err="1"/>
              <a:t>податків</a:t>
            </a:r>
            <a:r>
              <a:rPr lang="ru-RU" b="1" i="1" dirty="0"/>
              <a:t>.</a:t>
            </a:r>
          </a:p>
          <a:p>
            <a:pPr marL="0" indent="0" algn="just" rtl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816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61764" y="2060848"/>
            <a:ext cx="11665296" cy="2304256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dirty="0"/>
              <a:t>В ст. 1 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бухгалтерський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та </a:t>
            </a:r>
            <a:r>
              <a:rPr lang="ru-RU" dirty="0" err="1"/>
              <a:t>фінансову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» є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b="1" i="1" dirty="0"/>
              <a:t>«…</a:t>
            </a:r>
            <a:r>
              <a:rPr lang="ru-RU" b="1" i="1" dirty="0" err="1">
                <a:solidFill>
                  <a:srgbClr val="FF0000"/>
                </a:solidFill>
              </a:rPr>
              <a:t>господарська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операція</a:t>
            </a:r>
            <a:r>
              <a:rPr lang="ru-RU" b="1" i="1" dirty="0"/>
              <a:t> – </a:t>
            </a:r>
            <a:r>
              <a:rPr lang="ru-RU" b="1" i="1" dirty="0" err="1"/>
              <a:t>дія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подія</a:t>
            </a:r>
            <a:r>
              <a:rPr lang="ru-RU" b="1" i="1" dirty="0"/>
              <a:t>, яка </a:t>
            </a:r>
            <a:r>
              <a:rPr lang="ru-RU" b="1" i="1" dirty="0" err="1"/>
              <a:t>викликає</a:t>
            </a:r>
            <a:r>
              <a:rPr lang="ru-RU" b="1" i="1" dirty="0"/>
              <a:t> </a:t>
            </a:r>
            <a:r>
              <a:rPr lang="ru-RU" b="1" i="1" dirty="0" err="1"/>
              <a:t>зміни</a:t>
            </a:r>
            <a:r>
              <a:rPr lang="ru-RU" b="1" i="1" dirty="0"/>
              <a:t> в </a:t>
            </a:r>
            <a:r>
              <a:rPr lang="ru-RU" b="1" i="1" dirty="0" err="1"/>
              <a:t>структурі</a:t>
            </a:r>
            <a:r>
              <a:rPr lang="ru-RU" b="1" i="1" dirty="0"/>
              <a:t> </a:t>
            </a:r>
            <a:r>
              <a:rPr lang="ru-RU" b="1" i="1" dirty="0" err="1"/>
              <a:t>активів</a:t>
            </a:r>
            <a:r>
              <a:rPr lang="ru-RU" b="1" i="1" dirty="0"/>
              <a:t> та </a:t>
            </a:r>
            <a:r>
              <a:rPr lang="ru-RU" b="1" i="1" dirty="0" err="1"/>
              <a:t>зобов’язань</a:t>
            </a:r>
            <a:r>
              <a:rPr lang="ru-RU" b="1" i="1" dirty="0"/>
              <a:t>, </a:t>
            </a:r>
            <a:r>
              <a:rPr lang="ru-RU" b="1" i="1" dirty="0" err="1"/>
              <a:t>власному</a:t>
            </a:r>
            <a:r>
              <a:rPr lang="ru-RU" b="1" i="1" dirty="0"/>
              <a:t> </a:t>
            </a:r>
            <a:r>
              <a:rPr lang="ru-RU" b="1" i="1" dirty="0" err="1"/>
              <a:t>капіталі</a:t>
            </a:r>
            <a:r>
              <a:rPr lang="ru-RU" b="1" i="1" dirty="0"/>
              <a:t> </a:t>
            </a:r>
            <a:r>
              <a:rPr lang="ru-RU" b="1" i="1" dirty="0" err="1"/>
              <a:t>підприємства</a:t>
            </a:r>
            <a:r>
              <a:rPr lang="ru-RU" b="1" i="1" dirty="0"/>
              <a:t>»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5586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61764" y="2060848"/>
            <a:ext cx="11665296" cy="2304256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dirty="0"/>
              <a:t>В ст. 1 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бухгалтерський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та </a:t>
            </a:r>
            <a:r>
              <a:rPr lang="ru-RU" dirty="0" err="1"/>
              <a:t>фінансову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» є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b="1" i="1" dirty="0"/>
              <a:t>«…</a:t>
            </a:r>
            <a:r>
              <a:rPr lang="ru-RU" b="1" i="1" dirty="0" err="1">
                <a:solidFill>
                  <a:srgbClr val="FF0000"/>
                </a:solidFill>
              </a:rPr>
              <a:t>господарська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операція</a:t>
            </a:r>
            <a:r>
              <a:rPr lang="ru-RU" b="1" i="1" dirty="0"/>
              <a:t> – </a:t>
            </a:r>
            <a:r>
              <a:rPr lang="ru-RU" b="1" i="1" dirty="0" err="1"/>
              <a:t>дія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подія</a:t>
            </a:r>
            <a:r>
              <a:rPr lang="ru-RU" b="1" i="1" dirty="0"/>
              <a:t>, яка </a:t>
            </a:r>
            <a:r>
              <a:rPr lang="ru-RU" b="1" i="1" dirty="0" err="1"/>
              <a:t>викликає</a:t>
            </a:r>
            <a:r>
              <a:rPr lang="ru-RU" b="1" i="1" dirty="0"/>
              <a:t> </a:t>
            </a:r>
            <a:r>
              <a:rPr lang="ru-RU" b="1" i="1" dirty="0" err="1"/>
              <a:t>зміни</a:t>
            </a:r>
            <a:r>
              <a:rPr lang="ru-RU" b="1" i="1" dirty="0"/>
              <a:t> в </a:t>
            </a:r>
            <a:r>
              <a:rPr lang="ru-RU" b="1" i="1" dirty="0" err="1"/>
              <a:t>структурі</a:t>
            </a:r>
            <a:r>
              <a:rPr lang="ru-RU" b="1" i="1" dirty="0"/>
              <a:t> </a:t>
            </a:r>
            <a:r>
              <a:rPr lang="ru-RU" b="1" i="1" dirty="0" err="1"/>
              <a:t>активів</a:t>
            </a:r>
            <a:r>
              <a:rPr lang="ru-RU" b="1" i="1" dirty="0"/>
              <a:t> та </a:t>
            </a:r>
            <a:r>
              <a:rPr lang="ru-RU" b="1" i="1" dirty="0" err="1"/>
              <a:t>зобов’язань</a:t>
            </a:r>
            <a:r>
              <a:rPr lang="ru-RU" b="1" i="1" dirty="0"/>
              <a:t>, </a:t>
            </a:r>
            <a:r>
              <a:rPr lang="ru-RU" b="1" i="1" dirty="0" err="1"/>
              <a:t>власному</a:t>
            </a:r>
            <a:r>
              <a:rPr lang="ru-RU" b="1" i="1" dirty="0"/>
              <a:t> </a:t>
            </a:r>
            <a:r>
              <a:rPr lang="ru-RU" b="1" i="1" dirty="0" err="1"/>
              <a:t>капіталі</a:t>
            </a:r>
            <a:r>
              <a:rPr lang="ru-RU" b="1" i="1" dirty="0"/>
              <a:t> </a:t>
            </a:r>
            <a:r>
              <a:rPr lang="ru-RU" b="1" i="1" dirty="0" err="1"/>
              <a:t>підприємства</a:t>
            </a:r>
            <a:r>
              <a:rPr lang="ru-RU" b="1" i="1" dirty="0"/>
              <a:t>»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204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116632"/>
            <a:ext cx="11953328" cy="6336704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000" dirty="0" err="1"/>
              <a:t>Власне</a:t>
            </a:r>
            <a:r>
              <a:rPr lang="ru-RU" sz="2000" dirty="0"/>
              <a:t>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господарської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 для </a:t>
            </a:r>
            <a:r>
              <a:rPr lang="ru-RU" sz="2000" dirty="0" err="1"/>
              <a:t>цілей</a:t>
            </a:r>
            <a:r>
              <a:rPr lang="ru-RU" sz="2000" dirty="0"/>
              <a:t> трансфертного </a:t>
            </a:r>
            <a:r>
              <a:rPr lang="ru-RU" sz="2000" dirty="0" err="1"/>
              <a:t>ціноутворення</a:t>
            </a:r>
            <a:r>
              <a:rPr lang="ru-RU" sz="2000" dirty="0"/>
              <a:t> наведено в </a:t>
            </a:r>
            <a:r>
              <a:rPr lang="ru-RU" sz="2000" dirty="0" err="1"/>
              <a:t>підп</a:t>
            </a:r>
            <a:r>
              <a:rPr lang="ru-RU" sz="2000" dirty="0"/>
              <a:t>. 39.2.1.4 </a:t>
            </a:r>
            <a:r>
              <a:rPr lang="ru-RU" sz="2000" dirty="0" err="1"/>
              <a:t>підп</a:t>
            </a:r>
            <a:r>
              <a:rPr lang="ru-RU" sz="2000" dirty="0"/>
              <a:t>. 39.2.1 п. 39.2 ст. 39 ПК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містить</a:t>
            </a:r>
            <a:r>
              <a:rPr lang="ru-RU" sz="2000" dirty="0"/>
              <a:t> :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«</a:t>
            </a:r>
            <a:r>
              <a:rPr lang="ru-RU" sz="2000" b="1" i="1" dirty="0" err="1">
                <a:solidFill>
                  <a:srgbClr val="FF0000"/>
                </a:solidFill>
              </a:rPr>
              <a:t>Господарською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операцією</a:t>
            </a:r>
            <a:r>
              <a:rPr lang="ru-RU" sz="2000" b="1" i="1" dirty="0">
                <a:solidFill>
                  <a:srgbClr val="FF0000"/>
                </a:solidFill>
              </a:rPr>
              <a:t> для </a:t>
            </a:r>
            <a:r>
              <a:rPr lang="ru-RU" sz="2000" b="1" i="1" dirty="0" err="1">
                <a:solidFill>
                  <a:srgbClr val="FF0000"/>
                </a:solidFill>
              </a:rPr>
              <a:t>цілей</a:t>
            </a:r>
            <a:r>
              <a:rPr lang="ru-RU" sz="2000" b="1" i="1" dirty="0">
                <a:solidFill>
                  <a:srgbClr val="FF0000"/>
                </a:solidFill>
              </a:rPr>
              <a:t> трансфертного </a:t>
            </a:r>
            <a:r>
              <a:rPr lang="ru-RU" sz="2000" b="1" i="1" dirty="0" err="1">
                <a:solidFill>
                  <a:srgbClr val="FF0000"/>
                </a:solidFill>
              </a:rPr>
              <a:t>ціноутворення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є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, </a:t>
            </a:r>
            <a:r>
              <a:rPr lang="ru-RU" sz="2000" dirty="0" err="1"/>
              <a:t>договорів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домовленостей</a:t>
            </a:r>
            <a:r>
              <a:rPr lang="ru-RU" sz="2000" dirty="0"/>
              <a:t>, документально </a:t>
            </a:r>
            <a:r>
              <a:rPr lang="ru-RU" sz="2000" dirty="0" err="1"/>
              <a:t>підтверджених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непідтверджених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впливати</a:t>
            </a:r>
            <a:r>
              <a:rPr lang="ru-RU" sz="2000" dirty="0"/>
              <a:t> на </a:t>
            </a:r>
            <a:r>
              <a:rPr lang="ru-RU" sz="2000" dirty="0" err="1"/>
              <a:t>об’єкт</a:t>
            </a:r>
            <a:r>
              <a:rPr lang="ru-RU" sz="2000" dirty="0"/>
              <a:t> </a:t>
            </a:r>
            <a:r>
              <a:rPr lang="ru-RU" sz="2000" dirty="0" err="1"/>
              <a:t>оподаткування</a:t>
            </a:r>
            <a:r>
              <a:rPr lang="ru-RU" sz="2000" dirty="0"/>
              <a:t> </a:t>
            </a:r>
            <a:r>
              <a:rPr lang="ru-RU" sz="2000" dirty="0" err="1"/>
              <a:t>податком</a:t>
            </a:r>
            <a:r>
              <a:rPr lang="ru-RU" sz="2000" dirty="0"/>
              <a:t> на </a:t>
            </a:r>
            <a:r>
              <a:rPr lang="ru-RU" sz="2000" dirty="0" err="1"/>
              <a:t>прибуток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</a:t>
            </a:r>
            <a:r>
              <a:rPr lang="ru-RU" sz="2000" dirty="0" err="1"/>
              <a:t>платника</a:t>
            </a:r>
            <a:r>
              <a:rPr lang="ru-RU" sz="2000" dirty="0"/>
              <a:t> </a:t>
            </a:r>
            <a:r>
              <a:rPr lang="ru-RU" sz="2000" dirty="0" err="1"/>
              <a:t>податків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, але не </a:t>
            </a:r>
            <a:r>
              <a:rPr lang="ru-RU" sz="2000" dirty="0" err="1"/>
              <a:t>виключно</a:t>
            </a:r>
            <a:r>
              <a:rPr lang="ru-RU" sz="2000" dirty="0"/>
              <a:t>:</a:t>
            </a:r>
          </a:p>
          <a:p>
            <a:pPr marL="0" indent="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/>
              <a:t>а) </a:t>
            </a:r>
            <a:r>
              <a:rPr lang="ru-RU" sz="1800" dirty="0" err="1"/>
              <a:t>операції</a:t>
            </a:r>
            <a:r>
              <a:rPr lang="ru-RU" sz="1800" dirty="0"/>
              <a:t> з товарами, такими як </a:t>
            </a:r>
            <a:r>
              <a:rPr lang="ru-RU" sz="1800" dirty="0" err="1"/>
              <a:t>сировина</a:t>
            </a:r>
            <a:r>
              <a:rPr lang="ru-RU" sz="1800" dirty="0"/>
              <a:t>, готова </a:t>
            </a:r>
            <a:r>
              <a:rPr lang="ru-RU" sz="1800" dirty="0" err="1"/>
              <a:t>продукція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;</a:t>
            </a:r>
          </a:p>
          <a:p>
            <a:pPr marL="0" indent="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/>
              <a:t>б) </a:t>
            </a:r>
            <a:r>
              <a:rPr lang="ru-RU" sz="1800" dirty="0" err="1"/>
              <a:t>операції</a:t>
            </a:r>
            <a:r>
              <a:rPr lang="ru-RU" sz="1800" dirty="0"/>
              <a:t> з </a:t>
            </a:r>
            <a:r>
              <a:rPr lang="ru-RU" sz="1800" dirty="0" err="1"/>
              <a:t>придбання</a:t>
            </a:r>
            <a:r>
              <a:rPr lang="ru-RU" sz="1800" dirty="0"/>
              <a:t> (продажу) </a:t>
            </a:r>
            <a:r>
              <a:rPr lang="ru-RU" sz="1800" dirty="0" err="1"/>
              <a:t>послуг</a:t>
            </a:r>
            <a:r>
              <a:rPr lang="ru-RU" sz="1800" dirty="0"/>
              <a:t>;</a:t>
            </a:r>
          </a:p>
          <a:p>
            <a:pPr marL="0" indent="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/>
              <a:t>в) </a:t>
            </a:r>
            <a:r>
              <a:rPr lang="ru-RU" sz="1800" dirty="0" err="1"/>
              <a:t>операції</a:t>
            </a:r>
            <a:r>
              <a:rPr lang="ru-RU" sz="1800" dirty="0"/>
              <a:t> з </a:t>
            </a:r>
            <a:r>
              <a:rPr lang="ru-RU" sz="1800" dirty="0" err="1"/>
              <a:t>нематеріальними</a:t>
            </a:r>
            <a:r>
              <a:rPr lang="ru-RU" sz="1800" dirty="0"/>
              <a:t> активами, такими як </a:t>
            </a:r>
            <a:r>
              <a:rPr lang="ru-RU" sz="1800" dirty="0" err="1"/>
              <a:t>роялті</a:t>
            </a:r>
            <a:r>
              <a:rPr lang="ru-RU" sz="1800" dirty="0"/>
              <a:t>, </a:t>
            </a:r>
            <a:r>
              <a:rPr lang="ru-RU" sz="1800" dirty="0" err="1"/>
              <a:t>ліцензії</a:t>
            </a:r>
            <a:r>
              <a:rPr lang="ru-RU" sz="1800" dirty="0"/>
              <a:t>, плата за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патентів</a:t>
            </a:r>
            <a:r>
              <a:rPr lang="ru-RU" sz="1800" dirty="0"/>
              <a:t>, </a:t>
            </a:r>
            <a:r>
              <a:rPr lang="ru-RU" sz="1800" dirty="0" err="1"/>
              <a:t>товарних</a:t>
            </a:r>
            <a:r>
              <a:rPr lang="ru-RU" sz="1800" dirty="0"/>
              <a:t> </a:t>
            </a:r>
            <a:r>
              <a:rPr lang="ru-RU" sz="1800" dirty="0" err="1"/>
              <a:t>знаків</a:t>
            </a:r>
            <a:r>
              <a:rPr lang="ru-RU" sz="1800" dirty="0"/>
              <a:t>, ноу-хау </a:t>
            </a:r>
            <a:r>
              <a:rPr lang="ru-RU" sz="1800" dirty="0" err="1"/>
              <a:t>тощо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з будь-</a:t>
            </a:r>
            <a:r>
              <a:rPr lang="ru-RU" sz="1800" dirty="0" err="1"/>
              <a:t>якими</a:t>
            </a:r>
            <a:r>
              <a:rPr lang="ru-RU" sz="1800" dirty="0"/>
              <a:t> </a:t>
            </a:r>
            <a:r>
              <a:rPr lang="ru-RU" sz="1800" dirty="0" err="1"/>
              <a:t>іншими</a:t>
            </a:r>
            <a:r>
              <a:rPr lang="ru-RU" sz="1800" dirty="0"/>
              <a:t> </a:t>
            </a:r>
            <a:r>
              <a:rPr lang="ru-RU" sz="1800" dirty="0" err="1"/>
              <a:t>об’єктами</a:t>
            </a:r>
            <a:r>
              <a:rPr lang="ru-RU" sz="1800" dirty="0"/>
              <a:t> </a:t>
            </a:r>
            <a:r>
              <a:rPr lang="ru-RU" sz="1800" dirty="0" err="1"/>
              <a:t>інтелектуальної</a:t>
            </a:r>
            <a:r>
              <a:rPr lang="ru-RU" sz="1800" dirty="0"/>
              <a:t> </a:t>
            </a:r>
            <a:r>
              <a:rPr lang="ru-RU" sz="1800" dirty="0" err="1"/>
              <a:t>власності</a:t>
            </a:r>
            <a:r>
              <a:rPr lang="ru-RU" sz="1800" dirty="0"/>
              <a:t>;</a:t>
            </a:r>
          </a:p>
          <a:p>
            <a:pPr marL="0" indent="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/>
              <a:t>г) </a:t>
            </a:r>
            <a:r>
              <a:rPr lang="ru-RU" sz="1800" dirty="0" err="1"/>
              <a:t>фінансові</a:t>
            </a:r>
            <a:r>
              <a:rPr lang="ru-RU" sz="1800" dirty="0"/>
              <a:t> </a:t>
            </a:r>
            <a:r>
              <a:rPr lang="ru-RU" sz="1800" dirty="0" err="1"/>
              <a:t>операції</a:t>
            </a:r>
            <a:r>
              <a:rPr lang="ru-RU" sz="1800" dirty="0"/>
              <a:t>, </a:t>
            </a:r>
            <a:r>
              <a:rPr lang="ru-RU" sz="1800" dirty="0" err="1"/>
              <a:t>включаючи</a:t>
            </a:r>
            <a:r>
              <a:rPr lang="ru-RU" sz="1800" dirty="0"/>
              <a:t> </a:t>
            </a:r>
            <a:r>
              <a:rPr lang="ru-RU" sz="1800" dirty="0" err="1"/>
              <a:t>лізинг</a:t>
            </a:r>
            <a:r>
              <a:rPr lang="ru-RU" sz="1800" dirty="0"/>
              <a:t>, участь в </a:t>
            </a:r>
            <a:r>
              <a:rPr lang="ru-RU" sz="1800" dirty="0" err="1"/>
              <a:t>інвестиціях</a:t>
            </a:r>
            <a:r>
              <a:rPr lang="ru-RU" sz="1800" dirty="0"/>
              <a:t>, кредитах, </a:t>
            </a:r>
            <a:r>
              <a:rPr lang="ru-RU" sz="1800" dirty="0" err="1"/>
              <a:t>комісії</a:t>
            </a:r>
            <a:r>
              <a:rPr lang="ru-RU" sz="1800" dirty="0"/>
              <a:t> за </a:t>
            </a:r>
            <a:r>
              <a:rPr lang="ru-RU" sz="1800" dirty="0" err="1"/>
              <a:t>гарантію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;</a:t>
            </a:r>
          </a:p>
          <a:p>
            <a:pPr marL="0" indent="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/>
              <a:t>ґ) </a:t>
            </a:r>
            <a:r>
              <a:rPr lang="ru-RU" sz="1800" dirty="0" err="1"/>
              <a:t>операції</a:t>
            </a:r>
            <a:r>
              <a:rPr lang="ru-RU" sz="1800" dirty="0"/>
              <a:t> з </a:t>
            </a:r>
            <a:r>
              <a:rPr lang="ru-RU" sz="1800" dirty="0" err="1"/>
              <a:t>купівлі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продажу </a:t>
            </a:r>
            <a:r>
              <a:rPr lang="ru-RU" sz="1800" dirty="0" err="1"/>
              <a:t>корпоративних</a:t>
            </a:r>
            <a:r>
              <a:rPr lang="ru-RU" sz="1800" dirty="0"/>
              <a:t> прав, </a:t>
            </a:r>
            <a:r>
              <a:rPr lang="ru-RU" sz="1800" dirty="0" err="1"/>
              <a:t>акцій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інвестицій</a:t>
            </a:r>
            <a:r>
              <a:rPr lang="ru-RU" sz="1800" dirty="0"/>
              <a:t>, </a:t>
            </a:r>
            <a:r>
              <a:rPr lang="ru-RU" sz="1800" dirty="0" err="1"/>
              <a:t>купівлі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продажу </a:t>
            </a:r>
            <a:r>
              <a:rPr lang="ru-RU" sz="1800" dirty="0" err="1"/>
              <a:t>довгострокових</a:t>
            </a:r>
            <a:r>
              <a:rPr lang="ru-RU" sz="1800" dirty="0"/>
              <a:t> </a:t>
            </a:r>
            <a:r>
              <a:rPr lang="ru-RU" sz="1800" dirty="0" err="1"/>
              <a:t>матеріальних</a:t>
            </a:r>
            <a:r>
              <a:rPr lang="ru-RU" sz="1800" dirty="0"/>
              <a:t> і </a:t>
            </a:r>
            <a:r>
              <a:rPr lang="ru-RU" sz="1800" dirty="0" err="1"/>
              <a:t>нематеріальних</a:t>
            </a:r>
            <a:r>
              <a:rPr lang="ru-RU" sz="1800" dirty="0"/>
              <a:t> </a:t>
            </a:r>
            <a:r>
              <a:rPr lang="ru-RU" sz="1800" dirty="0" err="1"/>
              <a:t>активів</a:t>
            </a:r>
            <a:r>
              <a:rPr lang="ru-RU" sz="1800" dirty="0"/>
              <a:t>;</a:t>
            </a:r>
          </a:p>
          <a:p>
            <a:pPr marL="0" indent="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/>
              <a:t>д) </a:t>
            </a:r>
            <a:r>
              <a:rPr lang="ru-RU" sz="1800" dirty="0" err="1"/>
              <a:t>операції</a:t>
            </a:r>
            <a:r>
              <a:rPr lang="ru-RU" sz="1800" dirty="0"/>
              <a:t> (у тому </a:t>
            </a:r>
            <a:r>
              <a:rPr lang="ru-RU" sz="1800" dirty="0" err="1"/>
              <a:t>числі</a:t>
            </a:r>
            <a:r>
              <a:rPr lang="ru-RU" sz="1800" dirty="0"/>
              <a:t> </a:t>
            </a:r>
            <a:r>
              <a:rPr lang="ru-RU" sz="1800" dirty="0" err="1"/>
              <a:t>внутрішньогосподарські</a:t>
            </a:r>
            <a:r>
              <a:rPr lang="ru-RU" sz="1800" dirty="0"/>
              <a:t> </a:t>
            </a:r>
            <a:r>
              <a:rPr lang="ru-RU" sz="1800" dirty="0" err="1"/>
              <a:t>розрахунки</a:t>
            </a:r>
            <a:r>
              <a:rPr lang="ru-RU" sz="1800" dirty="0"/>
              <a:t>),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здійснюються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нерезидентом та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постійним</a:t>
            </a:r>
            <a:r>
              <a:rPr lang="ru-RU" sz="1800" dirty="0"/>
              <a:t> </a:t>
            </a:r>
            <a:r>
              <a:rPr lang="ru-RU" sz="1800" dirty="0" err="1"/>
              <a:t>представництвом</a:t>
            </a:r>
            <a:r>
              <a:rPr lang="ru-RU" sz="1800" dirty="0"/>
              <a:t> в </a:t>
            </a:r>
            <a:r>
              <a:rPr lang="ru-RU" sz="1800" dirty="0" err="1"/>
              <a:t>Україні</a:t>
            </a:r>
            <a:r>
              <a:rPr lang="ru-RU" sz="1800" dirty="0"/>
              <a:t>;</a:t>
            </a:r>
          </a:p>
          <a:p>
            <a:pPr marL="0" indent="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/>
              <a:t>е) </a:t>
            </a:r>
            <a:r>
              <a:rPr lang="ru-RU" sz="1800" dirty="0" err="1"/>
              <a:t>операції</a:t>
            </a:r>
            <a:r>
              <a:rPr lang="ru-RU" sz="1800" dirty="0"/>
              <a:t>, у </a:t>
            </a:r>
            <a:r>
              <a:rPr lang="ru-RU" sz="1800" dirty="0" err="1"/>
              <a:t>результаті</a:t>
            </a:r>
            <a:r>
              <a:rPr lang="ru-RU" sz="1800" dirty="0"/>
              <a:t>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обсяг</a:t>
            </a:r>
            <a:r>
              <a:rPr lang="ru-RU" sz="1800" dirty="0"/>
              <a:t> доходу та/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фінансовий</a:t>
            </a:r>
            <a:r>
              <a:rPr lang="ru-RU" sz="1800" dirty="0"/>
              <a:t> результат </a:t>
            </a:r>
            <a:r>
              <a:rPr lang="ru-RU" sz="1800" dirty="0" err="1"/>
              <a:t>платника</a:t>
            </a:r>
            <a:r>
              <a:rPr lang="ru-RU" sz="1800" dirty="0"/>
              <a:t> </a:t>
            </a:r>
            <a:r>
              <a:rPr lang="ru-RU" sz="1800" dirty="0" err="1"/>
              <a:t>податку</a:t>
            </a:r>
            <a:r>
              <a:rPr lang="ru-RU" sz="1800" dirty="0"/>
              <a:t> </a:t>
            </a:r>
            <a:r>
              <a:rPr lang="ru-RU" sz="1800" dirty="0" err="1"/>
              <a:t>зменшується</a:t>
            </a:r>
            <a:r>
              <a:rPr lang="ru-RU" sz="1800" dirty="0"/>
              <a:t>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повної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часткової</a:t>
            </a:r>
            <a:r>
              <a:rPr lang="ru-RU" sz="1800" dirty="0"/>
              <a:t>, </a:t>
            </a:r>
            <a:r>
              <a:rPr lang="ru-RU" sz="1800" dirty="0" err="1"/>
              <a:t>безповоротної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тимчасової</a:t>
            </a:r>
            <a:r>
              <a:rPr lang="ru-RU" sz="1800" dirty="0"/>
              <a:t> </a:t>
            </a:r>
            <a:r>
              <a:rPr lang="ru-RU" sz="1800" dirty="0" err="1"/>
              <a:t>передачі</a:t>
            </a:r>
            <a:r>
              <a:rPr lang="ru-RU" sz="1800" dirty="0"/>
              <a:t> </a:t>
            </a:r>
            <a:r>
              <a:rPr lang="ru-RU" sz="1800" dirty="0" err="1"/>
              <a:t>функцій</a:t>
            </a:r>
            <a:r>
              <a:rPr lang="ru-RU" sz="1800" dirty="0"/>
              <a:t> разом з </a:t>
            </a:r>
            <a:r>
              <a:rPr lang="ru-RU" sz="1800" dirty="0" err="1"/>
              <a:t>матеріальними</a:t>
            </a:r>
            <a:r>
              <a:rPr lang="ru-RU" sz="1800" dirty="0"/>
              <a:t> та/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нематеріальними</a:t>
            </a:r>
            <a:r>
              <a:rPr lang="ru-RU" sz="1800" dirty="0"/>
              <a:t> активами (</a:t>
            </a:r>
            <a:r>
              <a:rPr lang="ru-RU" sz="1800" dirty="0" err="1"/>
              <a:t>або</a:t>
            </a:r>
            <a:r>
              <a:rPr lang="ru-RU" sz="1800" dirty="0"/>
              <a:t> без них), </a:t>
            </a:r>
            <a:r>
              <a:rPr lang="ru-RU" sz="1800" dirty="0" err="1"/>
              <a:t>вигодами</a:t>
            </a:r>
            <a:r>
              <a:rPr lang="ru-RU" sz="1800" dirty="0"/>
              <a:t>, </a:t>
            </a:r>
            <a:r>
              <a:rPr lang="ru-RU" sz="1800" dirty="0" err="1"/>
              <a:t>ризиками</a:t>
            </a:r>
            <a:r>
              <a:rPr lang="ru-RU" sz="1800" dirty="0"/>
              <a:t> та </a:t>
            </a:r>
            <a:r>
              <a:rPr lang="ru-RU" sz="1800" dirty="0" err="1"/>
              <a:t>можливостями</a:t>
            </a:r>
            <a:r>
              <a:rPr lang="ru-RU" sz="1800" dirty="0"/>
              <a:t> </a:t>
            </a:r>
            <a:r>
              <a:rPr lang="ru-RU" sz="1800" dirty="0" err="1"/>
              <a:t>іншому</a:t>
            </a:r>
            <a:r>
              <a:rPr lang="ru-RU" sz="1800" dirty="0"/>
              <a:t> </a:t>
            </a:r>
            <a:r>
              <a:rPr lang="ru-RU" sz="1800" dirty="0" err="1"/>
              <a:t>платнику</a:t>
            </a:r>
            <a:r>
              <a:rPr lang="ru-RU" sz="1800" dirty="0"/>
              <a:t> </a:t>
            </a:r>
            <a:r>
              <a:rPr lang="ru-RU" sz="1800" dirty="0" err="1"/>
              <a:t>податку</a:t>
            </a:r>
            <a:r>
              <a:rPr lang="ru-RU" sz="1800" dirty="0"/>
              <a:t> (</a:t>
            </a:r>
            <a:r>
              <a:rPr lang="ru-RU" sz="1800" dirty="0" err="1"/>
              <a:t>іншій</a:t>
            </a:r>
            <a:r>
              <a:rPr lang="ru-RU" sz="1800" dirty="0"/>
              <a:t> </a:t>
            </a:r>
            <a:r>
              <a:rPr lang="ru-RU" sz="1800" dirty="0" err="1"/>
              <a:t>особі</a:t>
            </a:r>
            <a:r>
              <a:rPr lang="ru-RU" sz="1800" dirty="0"/>
              <a:t>) в тих </a:t>
            </a:r>
            <a:r>
              <a:rPr lang="ru-RU" sz="1800" dirty="0" err="1"/>
              <a:t>випадках</a:t>
            </a:r>
            <a:r>
              <a:rPr lang="ru-RU" sz="1800" dirty="0"/>
              <a:t>, коли у </a:t>
            </a:r>
            <a:r>
              <a:rPr lang="ru-RU" sz="1800" dirty="0" err="1"/>
              <a:t>взаємовідносинах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непов’язаними</a:t>
            </a:r>
            <a:r>
              <a:rPr lang="ru-RU" sz="1800" dirty="0"/>
              <a:t> особами </a:t>
            </a:r>
            <a:r>
              <a:rPr lang="ru-RU" sz="1800" dirty="0" err="1"/>
              <a:t>така</a:t>
            </a:r>
            <a:r>
              <a:rPr lang="ru-RU" sz="1800" dirty="0"/>
              <a:t> передача не </a:t>
            </a:r>
            <a:r>
              <a:rPr lang="ru-RU" sz="1800" dirty="0" err="1"/>
              <a:t>здійснювалася</a:t>
            </a:r>
            <a:r>
              <a:rPr lang="ru-RU" sz="1800" dirty="0"/>
              <a:t> б без </a:t>
            </a:r>
            <a:r>
              <a:rPr lang="ru-RU" sz="1800" dirty="0" err="1"/>
              <a:t>компенсації</a:t>
            </a:r>
            <a:r>
              <a:rPr lang="ru-RU" sz="1800" dirty="0"/>
              <a:t>, </a:t>
            </a:r>
            <a:r>
              <a:rPr lang="ru-RU" sz="1800" dirty="0" err="1"/>
              <a:t>незалежно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того,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відображені</a:t>
            </a:r>
            <a:r>
              <a:rPr lang="ru-RU" sz="1800" dirty="0"/>
              <a:t>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операції</a:t>
            </a:r>
            <a:r>
              <a:rPr lang="ru-RU" sz="1800" dirty="0"/>
              <a:t> у </a:t>
            </a:r>
            <a:r>
              <a:rPr lang="ru-RU" sz="1800" dirty="0" err="1"/>
              <a:t>бухгалтерському</a:t>
            </a:r>
            <a:r>
              <a:rPr lang="ru-RU" sz="1800" dirty="0"/>
              <a:t> </a:t>
            </a:r>
            <a:r>
              <a:rPr lang="ru-RU" sz="1800" dirty="0" err="1"/>
              <a:t>обліку</a:t>
            </a:r>
            <a:r>
              <a:rPr lang="ru-RU" sz="1800" dirty="0"/>
              <a:t>».</a:t>
            </a:r>
          </a:p>
          <a:p>
            <a:pPr marL="0" indent="0" algn="just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1800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7748" y="764704"/>
            <a:ext cx="11953328" cy="5688632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b="1" i="1" dirty="0"/>
              <a:t>При </a:t>
            </a:r>
            <a:r>
              <a:rPr lang="ru-RU" b="1" i="1" dirty="0" err="1"/>
              <a:t>визначенні</a:t>
            </a:r>
            <a:r>
              <a:rPr lang="ru-RU" b="1" i="1" dirty="0"/>
              <a:t> </a:t>
            </a:r>
            <a:r>
              <a:rPr lang="ru-RU" b="1" i="1" dirty="0" err="1"/>
              <a:t>господарських</a:t>
            </a:r>
            <a:r>
              <a:rPr lang="ru-RU" b="1" i="1" dirty="0"/>
              <a:t> </a:t>
            </a:r>
            <a:r>
              <a:rPr lang="ru-RU" b="1" i="1" dirty="0" err="1"/>
              <a:t>операцій</a:t>
            </a:r>
            <a:r>
              <a:rPr lang="ru-RU" b="1" i="1" dirty="0"/>
              <a:t> для </a:t>
            </a:r>
            <a:r>
              <a:rPr lang="ru-RU" b="1" i="1" dirty="0" err="1"/>
              <a:t>цілей</a:t>
            </a:r>
            <a:r>
              <a:rPr lang="ru-RU" b="1" i="1" dirty="0"/>
              <a:t> трансфертного </a:t>
            </a:r>
            <a:r>
              <a:rPr lang="ru-RU" b="1" i="1" dirty="0" err="1"/>
              <a:t>ціноутворення</a:t>
            </a:r>
            <a:r>
              <a:rPr lang="ru-RU" b="1" i="1" dirty="0"/>
              <a:t> </a:t>
            </a:r>
            <a:r>
              <a:rPr lang="ru-RU" b="1" i="1" dirty="0" err="1"/>
              <a:t>важливо</a:t>
            </a:r>
            <a:r>
              <a:rPr lang="ru-RU" b="1" i="1" dirty="0"/>
              <a:t> </a:t>
            </a:r>
            <a:r>
              <a:rPr lang="ru-RU" b="1" i="1" dirty="0" err="1"/>
              <a:t>враховувати</a:t>
            </a:r>
            <a:r>
              <a:rPr lang="ru-RU" b="1" i="1" dirty="0"/>
              <a:t> </a:t>
            </a:r>
            <a:r>
              <a:rPr lang="ru-RU" b="1" i="1" dirty="0" err="1"/>
              <a:t>такі</a:t>
            </a:r>
            <a:r>
              <a:rPr lang="ru-RU" b="1" i="1" dirty="0"/>
              <a:t> </a:t>
            </a:r>
            <a:r>
              <a:rPr lang="ru-RU" b="1" i="1" dirty="0" err="1"/>
              <a:t>аспекти</a:t>
            </a:r>
            <a:r>
              <a:rPr lang="ru-RU" b="1" i="1" dirty="0"/>
              <a:t>:</a:t>
            </a:r>
          </a:p>
          <a:p>
            <a:pPr marL="0" indent="0" algn="just">
              <a:buNone/>
            </a:pPr>
            <a:r>
              <a:rPr lang="ru-RU" dirty="0" err="1"/>
              <a:t>по-перше</a:t>
            </a:r>
            <a:r>
              <a:rPr lang="ru-RU" dirty="0"/>
              <a:t>, наведений </a:t>
            </a:r>
            <a:r>
              <a:rPr lang="ru-RU" dirty="0" err="1"/>
              <a:t>перелік</a:t>
            </a:r>
            <a:r>
              <a:rPr lang="ru-RU" dirty="0"/>
              <a:t> не є </a:t>
            </a:r>
            <a:r>
              <a:rPr lang="ru-RU" dirty="0" err="1"/>
              <a:t>вичерпним</a:t>
            </a:r>
            <a:r>
              <a:rPr lang="ru-RU" dirty="0"/>
              <a:t>, </a:t>
            </a:r>
            <a:r>
              <a:rPr lang="ru-RU" dirty="0" err="1"/>
              <a:t>відтак</a:t>
            </a:r>
            <a:r>
              <a:rPr lang="ru-RU" dirty="0"/>
              <a:t> </a:t>
            </a:r>
            <a:r>
              <a:rPr lang="ru-RU" dirty="0" err="1"/>
              <a:t>контрольованою</a:t>
            </a:r>
            <a:r>
              <a:rPr lang="ru-RU" dirty="0"/>
              <a:t> </a:t>
            </a:r>
            <a:r>
              <a:rPr lang="ru-RU" dirty="0" err="1"/>
              <a:t>операцією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будь-яка </a:t>
            </a:r>
            <a:r>
              <a:rPr lang="ru-RU" dirty="0" err="1"/>
              <a:t>операція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r>
              <a:rPr lang="ru-RU" dirty="0"/>
              <a:t> </a:t>
            </a:r>
            <a:r>
              <a:rPr lang="ru-RU" dirty="0" err="1"/>
              <a:t>податком</a:t>
            </a:r>
            <a:r>
              <a:rPr lang="ru-RU" dirty="0"/>
              <a:t> на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платника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контрольованою</a:t>
            </a:r>
            <a:r>
              <a:rPr lang="ru-RU" dirty="0"/>
              <a:t> </a:t>
            </a:r>
            <a:r>
              <a:rPr lang="ru-RU" dirty="0" err="1"/>
              <a:t>операцією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визнано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операцію</a:t>
            </a:r>
            <a:r>
              <a:rPr lang="ru-RU" dirty="0"/>
              <a:t>, яка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відбулась</a:t>
            </a:r>
            <a:r>
              <a:rPr lang="ru-RU" dirty="0"/>
              <a:t>, але </a:t>
            </a:r>
            <a:r>
              <a:rPr lang="ru-RU" dirty="0" err="1"/>
              <a:t>ніяк</a:t>
            </a:r>
            <a:r>
              <a:rPr lang="ru-RU" dirty="0"/>
              <a:t> документально не оформлена та </a:t>
            </a:r>
            <a:r>
              <a:rPr lang="ru-RU" dirty="0" err="1"/>
              <a:t>відсутня</a:t>
            </a:r>
            <a:r>
              <a:rPr lang="ru-RU" dirty="0"/>
              <a:t> в </a:t>
            </a:r>
            <a:r>
              <a:rPr lang="ru-RU" dirty="0" err="1"/>
              <a:t>бухгалтерському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реструктуризації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підп</a:t>
            </a:r>
            <a:r>
              <a:rPr lang="ru-RU" dirty="0"/>
              <a:t>. «е» </a:t>
            </a:r>
            <a:r>
              <a:rPr lang="ru-RU" dirty="0" err="1"/>
              <a:t>підп</a:t>
            </a:r>
            <a:r>
              <a:rPr lang="ru-RU" dirty="0"/>
              <a:t>. 39.2.1.4 </a:t>
            </a:r>
            <a:r>
              <a:rPr lang="ru-RU" dirty="0" err="1"/>
              <a:t>підп</a:t>
            </a:r>
            <a:r>
              <a:rPr lang="ru-RU" dirty="0"/>
              <a:t>. 39.2.1 п. 39.2 ст. 39 ПК </a:t>
            </a:r>
            <a:r>
              <a:rPr lang="ru-RU" dirty="0" err="1"/>
              <a:t>України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6388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ркетинг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39_TF02801084" id="{BDCDF906-2349-4ADB-B618-E266A9187A2B}" vid="{924CBBDC-A202-46E2-823E-365B6D88CDB9}"/>
    </a:ext>
  </a:extLst>
</a:theme>
</file>

<file path=ppt/theme/theme2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AACE6D-8EB6-447A-8DFD-C2C0C52916A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Ділова або маркетингова презентація в оформленні скляного хмарочоса (широкоформатна)</Template>
  <TotalTime>80</TotalTime>
  <Words>3640</Words>
  <Application>Microsoft Office PowerPoint</Application>
  <PresentationFormat>Довільний</PresentationFormat>
  <Paragraphs>161</Paragraphs>
  <Slides>30</Slides>
  <Notes>29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4" baseType="lpstr">
      <vt:lpstr>Arial</vt:lpstr>
      <vt:lpstr>Corbel</vt:lpstr>
      <vt:lpstr>Wingdings</vt:lpstr>
      <vt:lpstr>Маркетинг 16:9</vt:lpstr>
      <vt:lpstr>Тема 3. Суб’єкти та об’єкти контролю за трансфертним ціноутворенням</vt:lpstr>
      <vt:lpstr>План лекції</vt:lpstr>
      <vt:lpstr>Джерела інформації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Суб’єкти та об’єкти контролю за трансфертним ціноутворенням</dc:title>
  <dc:creator>Admin</dc:creator>
  <cp:lastModifiedBy>Admin</cp:lastModifiedBy>
  <cp:revision>11</cp:revision>
  <dcterms:created xsi:type="dcterms:W3CDTF">2024-08-28T06:18:53Z</dcterms:created>
  <dcterms:modified xsi:type="dcterms:W3CDTF">2024-08-28T07:39:18Z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