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63B5-F18B-471C-991D-F7B74202C92F}" type="datetimeFigureOut">
              <a:rPr lang="uk-UA" smtClean="0"/>
              <a:t>19.10.2019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F7FF172-A18F-4E07-B105-F97858FC85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50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63B5-F18B-471C-991D-F7B74202C92F}" type="datetimeFigureOut">
              <a:rPr lang="uk-UA" smtClean="0"/>
              <a:t>19.10.2019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7FF172-A18F-4E07-B105-F97858FC85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70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63B5-F18B-471C-991D-F7B74202C92F}" type="datetimeFigureOut">
              <a:rPr lang="uk-UA" smtClean="0"/>
              <a:t>19.10.2019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7FF172-A18F-4E07-B105-F97858FC85B8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2254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63B5-F18B-471C-991D-F7B74202C92F}" type="datetimeFigureOut">
              <a:rPr lang="uk-UA" smtClean="0"/>
              <a:t>19.10.2019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7FF172-A18F-4E07-B105-F97858FC85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9863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63B5-F18B-471C-991D-F7B74202C92F}" type="datetimeFigureOut">
              <a:rPr lang="uk-UA" smtClean="0"/>
              <a:t>19.10.2019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7FF172-A18F-4E07-B105-F97858FC85B8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0429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63B5-F18B-471C-991D-F7B74202C92F}" type="datetimeFigureOut">
              <a:rPr lang="uk-UA" smtClean="0"/>
              <a:t>19.10.2019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7FF172-A18F-4E07-B105-F97858FC85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425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63B5-F18B-471C-991D-F7B74202C92F}" type="datetimeFigureOut">
              <a:rPr lang="uk-UA" smtClean="0"/>
              <a:t>19.10.2019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F172-A18F-4E07-B105-F97858FC85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342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63B5-F18B-471C-991D-F7B74202C92F}" type="datetimeFigureOut">
              <a:rPr lang="uk-UA" smtClean="0"/>
              <a:t>19.10.2019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F172-A18F-4E07-B105-F97858FC85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38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63B5-F18B-471C-991D-F7B74202C92F}" type="datetimeFigureOut">
              <a:rPr lang="uk-UA" smtClean="0"/>
              <a:t>19.10.2019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F172-A18F-4E07-B105-F97858FC85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85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63B5-F18B-471C-991D-F7B74202C92F}" type="datetimeFigureOut">
              <a:rPr lang="uk-UA" smtClean="0"/>
              <a:t>19.10.2019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7FF172-A18F-4E07-B105-F97858FC85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642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63B5-F18B-471C-991D-F7B74202C92F}" type="datetimeFigureOut">
              <a:rPr lang="uk-UA" smtClean="0"/>
              <a:t>19.10.2019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7FF172-A18F-4E07-B105-F97858FC85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23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63B5-F18B-471C-991D-F7B74202C92F}" type="datetimeFigureOut">
              <a:rPr lang="uk-UA" smtClean="0"/>
              <a:t>19.10.2019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7FF172-A18F-4E07-B105-F97858FC85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59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63B5-F18B-471C-991D-F7B74202C92F}" type="datetimeFigureOut">
              <a:rPr lang="uk-UA" smtClean="0"/>
              <a:t>19.10.2019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F172-A18F-4E07-B105-F97858FC85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62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63B5-F18B-471C-991D-F7B74202C92F}" type="datetimeFigureOut">
              <a:rPr lang="uk-UA" smtClean="0"/>
              <a:t>19.10.2019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F172-A18F-4E07-B105-F97858FC85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01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63B5-F18B-471C-991D-F7B74202C92F}" type="datetimeFigureOut">
              <a:rPr lang="uk-UA" smtClean="0"/>
              <a:t>19.10.2019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F172-A18F-4E07-B105-F97858FC85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69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63B5-F18B-471C-991D-F7B74202C92F}" type="datetimeFigureOut">
              <a:rPr lang="uk-UA" smtClean="0"/>
              <a:t>19.10.2019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7FF172-A18F-4E07-B105-F97858FC85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21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763B5-F18B-471C-991D-F7B74202C92F}" type="datetimeFigureOut">
              <a:rPr lang="uk-UA" smtClean="0"/>
              <a:t>19.10.2019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F7FF172-A18F-4E07-B105-F97858FC85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552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635001"/>
            <a:ext cx="9357254" cy="1498600"/>
          </a:xfrm>
        </p:spPr>
        <p:txBody>
          <a:bodyPr>
            <a:normAutofit/>
          </a:bodyPr>
          <a:lstStyle/>
          <a:p>
            <a:r>
              <a:rPr lang="uk-UA" sz="4000" b="1" cap="all" dirty="0"/>
              <a:t>ПЛАНУВАННЯ </a:t>
            </a:r>
            <a:r>
              <a:rPr lang="uk-UA" sz="4000" b="1" cap="all" dirty="0" err="1"/>
              <a:t>ЕкспериментальнИХ</a:t>
            </a:r>
            <a:r>
              <a:rPr lang="uk-UA" sz="4000" b="1" cap="all" dirty="0"/>
              <a:t> </a:t>
            </a:r>
            <a:r>
              <a:rPr lang="uk-UA" sz="4000" b="1" cap="all" dirty="0" err="1"/>
              <a:t>дослідженЬ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7825" y="3182469"/>
            <a:ext cx="8915399" cy="2716307"/>
          </a:xfrm>
        </p:spPr>
        <p:txBody>
          <a:bodyPr/>
          <a:lstStyle/>
          <a:p>
            <a:r>
              <a:rPr lang="uk-UA" sz="2200" b="1" i="1" dirty="0"/>
              <a:t>План</a:t>
            </a:r>
            <a:endParaRPr lang="uk-UA" sz="2200" dirty="0"/>
          </a:p>
          <a:p>
            <a:r>
              <a:rPr lang="uk-UA" sz="2200" dirty="0"/>
              <a:t>1. Попереднє експериментальне дослідження</a:t>
            </a:r>
          </a:p>
          <a:p>
            <a:r>
              <a:rPr lang="uk-UA" sz="2200" dirty="0"/>
              <a:t>2. Апріорне ранжування факторів (метод рангової кореляції)</a:t>
            </a:r>
          </a:p>
          <a:p>
            <a:r>
              <a:rPr lang="uk-UA" sz="2200" dirty="0"/>
              <a:t>3. Метод випадкового балансу</a:t>
            </a:r>
          </a:p>
          <a:p>
            <a:r>
              <a:rPr lang="uk-UA" sz="2200" dirty="0"/>
              <a:t>4. Плани експерименту першого порядку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11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01" y="624110"/>
            <a:ext cx="8323128" cy="625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5378"/>
          <a:stretch/>
        </p:blipFill>
        <p:spPr>
          <a:xfrm>
            <a:off x="1641449" y="962916"/>
            <a:ext cx="10226844" cy="535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4. Плани експерименту першого порядку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планів експерименту першого порядку є отримання лінійної математичної моделі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uk-UA" dirty="0" smtClean="0"/>
              <a:t>у</a:t>
            </a:r>
          </a:p>
          <a:p>
            <a:endParaRPr lang="uk-UA" dirty="0"/>
          </a:p>
        </p:txBody>
      </p:sp>
      <p:pic>
        <p:nvPicPr>
          <p:cNvPr id="1025" name="Рисунок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12" y="2575111"/>
            <a:ext cx="2207846" cy="4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8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3052483"/>
            <a:ext cx="8464041" cy="252157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412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87" y="624110"/>
            <a:ext cx="10195706" cy="520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219" y="502024"/>
            <a:ext cx="9804934" cy="593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641" y="624110"/>
            <a:ext cx="9532100" cy="609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9128" y="439271"/>
            <a:ext cx="9861177" cy="61856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/>
              <a:t>Матрицю для любого числа факторів (</a:t>
            </a:r>
            <a:r>
              <a:rPr lang="uk-UA" sz="2000" i="1" dirty="0"/>
              <a:t>к</a:t>
            </a:r>
            <a:r>
              <a:rPr lang="uk-UA" sz="2000" dirty="0"/>
              <a:t>) можна побудувати за одним із правил:  </a:t>
            </a:r>
          </a:p>
          <a:p>
            <a:pPr lvl="0" fontAlgn="base"/>
            <a:r>
              <a:rPr lang="uk-UA" sz="2000" dirty="0"/>
              <a:t>для побудови матриці ПФЕ любого числа факторів </a:t>
            </a:r>
            <a:r>
              <a:rPr lang="uk-UA" sz="2000" i="1" dirty="0"/>
              <a:t>к </a:t>
            </a:r>
            <a:r>
              <a:rPr lang="uk-UA" sz="2000" dirty="0"/>
              <a:t>, необхідно двічі повторити матрицю планування для випадку (</a:t>
            </a:r>
            <a:r>
              <a:rPr lang="uk-UA" sz="2000" i="1" dirty="0"/>
              <a:t>к</a:t>
            </a:r>
            <a:r>
              <a:rPr lang="uk-UA" sz="2000" dirty="0"/>
              <a:t> = 1), спочатку при значенні нового (</a:t>
            </a:r>
            <a:r>
              <a:rPr lang="uk-UA" sz="2000" i="1" dirty="0"/>
              <a:t>к</a:t>
            </a:r>
            <a:r>
              <a:rPr lang="uk-UA" sz="2000" dirty="0"/>
              <a:t>-того) </a:t>
            </a:r>
            <a:r>
              <a:rPr lang="uk-UA" sz="2000" dirty="0" err="1"/>
              <a:t>фактора</a:t>
            </a:r>
            <a:r>
              <a:rPr lang="uk-UA" sz="2000" dirty="0"/>
              <a:t> на верхньому рівні, а потім на </a:t>
            </a:r>
            <a:r>
              <a:rPr lang="uk-UA" sz="2000" dirty="0" smtClean="0"/>
              <a:t>нижньому;  </a:t>
            </a:r>
            <a:endParaRPr lang="uk-UA" sz="2000" dirty="0"/>
          </a:p>
          <a:p>
            <a:pPr lvl="0" fontAlgn="base"/>
            <a:r>
              <a:rPr lang="uk-UA" sz="2000" dirty="0"/>
              <a:t>правило перемноження стовпчиків матриці, передбачає порядкове перемноження рівнів вихідної матриці отримують додатковий стовпчик добутку. Потім повторюємо отриманий план, а у отриманого додаткового стовпчика знаки змінюємо на зворотній. Цей же прийом повторюємо при отриманні матриць будь-якої розмірності. Так, при отриманні матриці плану типу  2</a:t>
            </a:r>
            <a:r>
              <a:rPr lang="uk-UA" sz="2000" baseline="30000" dirty="0"/>
              <a:t>3 </a:t>
            </a:r>
            <a:r>
              <a:rPr lang="uk-UA" sz="2000" dirty="0"/>
              <a:t> з планом типу 2</a:t>
            </a:r>
            <a:r>
              <a:rPr lang="uk-UA" sz="2000" baseline="30000" dirty="0"/>
              <a:t>2 </a:t>
            </a:r>
            <a:r>
              <a:rPr lang="uk-UA" sz="2000" dirty="0"/>
              <a:t>, використовуємо добуток </a:t>
            </a:r>
            <a:r>
              <a:rPr lang="uk-UA" sz="2000" i="1" dirty="0"/>
              <a:t>х</a:t>
            </a:r>
            <a:r>
              <a:rPr lang="uk-UA" sz="2000" i="1" baseline="-25000" dirty="0"/>
              <a:t>1</a:t>
            </a:r>
            <a:r>
              <a:rPr lang="uk-UA" sz="2000" i="1" dirty="0"/>
              <a:t> х</a:t>
            </a:r>
            <a:r>
              <a:rPr lang="uk-UA" sz="2000" i="1" baseline="-25000" dirty="0"/>
              <a:t>2</a:t>
            </a:r>
            <a:r>
              <a:rPr lang="uk-UA" sz="2000" baseline="-25000" dirty="0"/>
              <a:t> </a:t>
            </a:r>
            <a:r>
              <a:rPr lang="uk-UA" sz="2000" dirty="0"/>
              <a:t>, при отриманні матриці плану типу 2</a:t>
            </a:r>
            <a:r>
              <a:rPr lang="uk-UA" sz="2000" baseline="30000" dirty="0"/>
              <a:t>4 </a:t>
            </a:r>
            <a:r>
              <a:rPr lang="uk-UA" sz="2000" dirty="0"/>
              <a:t> із плану типу 2</a:t>
            </a:r>
            <a:r>
              <a:rPr lang="uk-UA" sz="2000" baseline="30000" dirty="0"/>
              <a:t>3</a:t>
            </a:r>
            <a:r>
              <a:rPr lang="uk-UA" sz="2000" dirty="0"/>
              <a:t>, використовуємо добуток </a:t>
            </a:r>
            <a:r>
              <a:rPr lang="uk-UA" sz="2000" i="1" dirty="0"/>
              <a:t>х</a:t>
            </a:r>
            <a:r>
              <a:rPr lang="uk-UA" sz="2000" i="1" baseline="-25000" dirty="0"/>
              <a:t>1</a:t>
            </a:r>
            <a:r>
              <a:rPr lang="uk-UA" sz="2000" i="1" dirty="0"/>
              <a:t> х</a:t>
            </a:r>
            <a:r>
              <a:rPr lang="uk-UA" sz="2000" i="1" baseline="-25000" dirty="0"/>
              <a:t>2</a:t>
            </a:r>
            <a:r>
              <a:rPr lang="uk-UA" sz="2000" i="1" dirty="0"/>
              <a:t> х</a:t>
            </a:r>
            <a:r>
              <a:rPr lang="uk-UA" sz="2000" i="1" baseline="-25000" dirty="0"/>
              <a:t>3</a:t>
            </a:r>
            <a:r>
              <a:rPr lang="uk-UA" sz="2000" baseline="-25000" dirty="0"/>
              <a:t> </a:t>
            </a:r>
            <a:r>
              <a:rPr lang="uk-UA" sz="2000" dirty="0"/>
              <a:t>і так далі; </a:t>
            </a:r>
          </a:p>
          <a:p>
            <a:pPr lvl="0" fontAlgn="base"/>
            <a:r>
              <a:rPr lang="uk-UA" sz="2000" dirty="0"/>
              <a:t>правило чергування знаків в першому стовпчику знаки змінюються почергово, у другому – через два рази, у третьому  - через чотири рази, в четвертому – через вісім тощо. Тобто знаки чергуються через 2</a:t>
            </a:r>
            <a:r>
              <a:rPr lang="uk-UA" sz="2000" baseline="30000" dirty="0"/>
              <a:t>к-1</a:t>
            </a:r>
            <a:r>
              <a:rPr lang="uk-UA" sz="2000" dirty="0"/>
              <a:t> , починаючи з другого стовпчика.  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6218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790" y="624110"/>
            <a:ext cx="9654822" cy="617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875" y="624110"/>
            <a:ext cx="9606865" cy="55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3349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/>
              <a:t>Блок-схема приймання рішення в оптимальних задачах при адекватній лінійній моделі</a:t>
            </a:r>
          </a:p>
        </p:txBody>
      </p:sp>
      <p:pic>
        <p:nvPicPr>
          <p:cNvPr id="4" name="Picture 92880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506" y="1407459"/>
            <a:ext cx="9475694" cy="51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1. Попереднє експериментальне дослідження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000" b="1" i="1" dirty="0" smtClean="0"/>
              <a:t>Основна задача </a:t>
            </a:r>
            <a:r>
              <a:rPr lang="uk-UA" sz="2000" b="1" i="1" dirty="0"/>
              <a:t>попередніх експериментальних досліджень</a:t>
            </a:r>
            <a:r>
              <a:rPr lang="uk-UA" sz="2000" dirty="0"/>
              <a:t> </a:t>
            </a:r>
            <a:r>
              <a:rPr lang="uk-UA" sz="2000" dirty="0" smtClean="0"/>
              <a:t>- </a:t>
            </a:r>
            <a:r>
              <a:rPr lang="uk-UA" sz="2000" dirty="0"/>
              <a:t>вибір факторів та змінних стану, (функції, відгуки або критерії), які будуть використанні при реалізації основного експерименту. </a:t>
            </a:r>
            <a:endParaRPr lang="uk-UA" sz="2000" dirty="0" smtClean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b="1" i="1" dirty="0" smtClean="0"/>
              <a:t>Критерій повинен </a:t>
            </a:r>
            <a:r>
              <a:rPr lang="uk-UA" sz="2000" b="1" i="1" dirty="0"/>
              <a:t>задовольняти таким вимогам:  </a:t>
            </a:r>
          </a:p>
          <a:p>
            <a:pPr lvl="0" fontAlgn="base"/>
            <a:r>
              <a:rPr lang="uk-UA" sz="2000" dirty="0"/>
              <a:t>бути кількісним, тобто вимірюватися; </a:t>
            </a:r>
          </a:p>
          <a:p>
            <a:pPr lvl="0" fontAlgn="base"/>
            <a:r>
              <a:rPr lang="uk-UA" sz="2000" dirty="0"/>
              <a:t>однозначно вимірювати ефективність об’єкта дослідження; </a:t>
            </a:r>
          </a:p>
          <a:p>
            <a:r>
              <a:rPr lang="uk-UA" sz="2000" dirty="0"/>
              <a:t>бути статистично ефективним, фізично визначеним та мати мінімальну дисперсію. </a:t>
            </a:r>
          </a:p>
        </p:txBody>
      </p:sp>
    </p:spTree>
    <p:extLst>
      <p:ext uri="{BB962C8B-B14F-4D97-AF65-F5344CB8AC3E}">
        <p14:creationId xmlns:p14="http://schemas.microsoft.com/office/powerpoint/2010/main" val="24249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/>
              <a:t>Блок – схема приймання рішення в оптимальних задачах при неадекватних лінійних моделях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grpSp>
        <p:nvGrpSpPr>
          <p:cNvPr id="4" name="Group 705555"/>
          <p:cNvGrpSpPr/>
          <p:nvPr/>
        </p:nvGrpSpPr>
        <p:grpSpPr>
          <a:xfrm>
            <a:off x="1706188" y="1485096"/>
            <a:ext cx="9544518" cy="4763304"/>
            <a:chOff x="0" y="0"/>
            <a:chExt cx="8820150" cy="4228465"/>
          </a:xfrm>
        </p:grpSpPr>
        <p:sp>
          <p:nvSpPr>
            <p:cNvPr id="5" name="Shape 16890"/>
            <p:cNvSpPr/>
            <p:nvPr/>
          </p:nvSpPr>
          <p:spPr>
            <a:xfrm>
              <a:off x="3111500" y="0"/>
              <a:ext cx="2743200" cy="457200"/>
            </a:xfrm>
            <a:custGeom>
              <a:avLst/>
              <a:gdLst/>
              <a:ahLst/>
              <a:cxnLst/>
              <a:rect l="0" t="0" r="0" b="0"/>
              <a:pathLst>
                <a:path w="2743200" h="457200">
                  <a:moveTo>
                    <a:pt x="0" y="457200"/>
                  </a:moveTo>
                  <a:lnTo>
                    <a:pt x="2743200" y="457200"/>
                  </a:lnTo>
                  <a:lnTo>
                    <a:pt x="2743200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custDash>
                <a:ds d="600000" sp="450000"/>
              </a:custDash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6" name="Rectangle 16891"/>
            <p:cNvSpPr/>
            <p:nvPr/>
          </p:nvSpPr>
          <p:spPr>
            <a:xfrm>
              <a:off x="3262757" y="106095"/>
              <a:ext cx="3244130" cy="2452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Лінійна модель неадекватна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16892"/>
            <p:cNvSpPr/>
            <p:nvPr/>
          </p:nvSpPr>
          <p:spPr>
            <a:xfrm>
              <a:off x="5704459" y="66036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Shape 16894"/>
            <p:cNvSpPr/>
            <p:nvPr/>
          </p:nvSpPr>
          <p:spPr>
            <a:xfrm>
              <a:off x="283210" y="800100"/>
              <a:ext cx="1943100" cy="571500"/>
            </a:xfrm>
            <a:custGeom>
              <a:avLst/>
              <a:gdLst/>
              <a:ahLst/>
              <a:cxnLst/>
              <a:rect l="0" t="0" r="0" b="0"/>
              <a:pathLst>
                <a:path w="1943100" h="571500">
                  <a:moveTo>
                    <a:pt x="0" y="571500"/>
                  </a:moveTo>
                  <a:lnTo>
                    <a:pt x="1943100" y="571500"/>
                  </a:lnTo>
                  <a:lnTo>
                    <a:pt x="1943100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custDash>
                <a:ds d="600000" sp="450000"/>
              </a:custDash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9" name="Rectangle 16895"/>
            <p:cNvSpPr/>
            <p:nvPr/>
          </p:nvSpPr>
          <p:spPr>
            <a:xfrm>
              <a:off x="767588" y="894146"/>
              <a:ext cx="1356022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Невизначена </a:t>
              </a:r>
            </a:p>
          </p:txBody>
        </p:sp>
        <p:sp>
          <p:nvSpPr>
            <p:cNvPr id="10" name="Rectangle 16896"/>
            <p:cNvSpPr/>
            <p:nvPr/>
          </p:nvSpPr>
          <p:spPr>
            <a:xfrm>
              <a:off x="1785620" y="858905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Rectangle 16897"/>
            <p:cNvSpPr/>
            <p:nvPr/>
          </p:nvSpPr>
          <p:spPr>
            <a:xfrm>
              <a:off x="932180" y="1101410"/>
              <a:ext cx="860379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ситуація</a:t>
              </a:r>
            </a:p>
          </p:txBody>
        </p:sp>
        <p:sp>
          <p:nvSpPr>
            <p:cNvPr id="12" name="Rectangle 16898"/>
            <p:cNvSpPr/>
            <p:nvPr/>
          </p:nvSpPr>
          <p:spPr>
            <a:xfrm>
              <a:off x="1578356" y="1066169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3" name="Shape 16900"/>
            <p:cNvSpPr/>
            <p:nvPr/>
          </p:nvSpPr>
          <p:spPr>
            <a:xfrm>
              <a:off x="3505200" y="789940"/>
              <a:ext cx="1943100" cy="571500"/>
            </a:xfrm>
            <a:custGeom>
              <a:avLst/>
              <a:gdLst/>
              <a:ahLst/>
              <a:cxnLst/>
              <a:rect l="0" t="0" r="0" b="0"/>
              <a:pathLst>
                <a:path w="1943100" h="571500">
                  <a:moveTo>
                    <a:pt x="0" y="571500"/>
                  </a:moveTo>
                  <a:lnTo>
                    <a:pt x="1943100" y="571500"/>
                  </a:lnTo>
                  <a:lnTo>
                    <a:pt x="1943100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custDash>
                <a:ds d="600000" sp="450000"/>
              </a:custDash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4" name="Rectangle 16901"/>
            <p:cNvSpPr/>
            <p:nvPr/>
          </p:nvSpPr>
          <p:spPr>
            <a:xfrm>
              <a:off x="3764153" y="883478"/>
              <a:ext cx="1957908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Область оптимуму </a:t>
              </a:r>
            </a:p>
          </p:txBody>
        </p:sp>
        <p:sp>
          <p:nvSpPr>
            <p:cNvPr id="15" name="Rectangle 16902"/>
            <p:cNvSpPr/>
            <p:nvPr/>
          </p:nvSpPr>
          <p:spPr>
            <a:xfrm>
              <a:off x="4225925" y="1090742"/>
              <a:ext cx="670896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далека</a:t>
              </a:r>
            </a:p>
          </p:txBody>
        </p:sp>
        <p:sp>
          <p:nvSpPr>
            <p:cNvPr id="16" name="Rectangle 16903"/>
            <p:cNvSpPr/>
            <p:nvPr/>
          </p:nvSpPr>
          <p:spPr>
            <a:xfrm>
              <a:off x="4729099" y="1055502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7" name="Shape 16905"/>
            <p:cNvSpPr/>
            <p:nvPr/>
          </p:nvSpPr>
          <p:spPr>
            <a:xfrm>
              <a:off x="6534150" y="789940"/>
              <a:ext cx="1943100" cy="571500"/>
            </a:xfrm>
            <a:custGeom>
              <a:avLst/>
              <a:gdLst/>
              <a:ahLst/>
              <a:cxnLst/>
              <a:rect l="0" t="0" r="0" b="0"/>
              <a:pathLst>
                <a:path w="1943100" h="571500">
                  <a:moveTo>
                    <a:pt x="0" y="571500"/>
                  </a:moveTo>
                  <a:lnTo>
                    <a:pt x="1943100" y="571500"/>
                  </a:lnTo>
                  <a:lnTo>
                    <a:pt x="1943100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custDash>
                <a:ds d="600000" sp="450000"/>
              </a:custDash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8" name="Rectangle 16906"/>
            <p:cNvSpPr/>
            <p:nvPr/>
          </p:nvSpPr>
          <p:spPr>
            <a:xfrm>
              <a:off x="6792595" y="883478"/>
              <a:ext cx="1957908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Область оптимуму </a:t>
              </a:r>
            </a:p>
          </p:txBody>
        </p:sp>
        <p:sp>
          <p:nvSpPr>
            <p:cNvPr id="19" name="Rectangle 16907"/>
            <p:cNvSpPr/>
            <p:nvPr/>
          </p:nvSpPr>
          <p:spPr>
            <a:xfrm>
              <a:off x="7210552" y="1090742"/>
              <a:ext cx="787574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близька</a:t>
              </a:r>
            </a:p>
          </p:txBody>
        </p:sp>
        <p:sp>
          <p:nvSpPr>
            <p:cNvPr id="20" name="Rectangle 16908"/>
            <p:cNvSpPr/>
            <p:nvPr/>
          </p:nvSpPr>
          <p:spPr>
            <a:xfrm>
              <a:off x="7801864" y="1055502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1" name="Shape 16909"/>
            <p:cNvSpPr/>
            <p:nvPr/>
          </p:nvSpPr>
          <p:spPr>
            <a:xfrm>
              <a:off x="4439158" y="440690"/>
              <a:ext cx="76200" cy="349250"/>
            </a:xfrm>
            <a:custGeom>
              <a:avLst/>
              <a:gdLst/>
              <a:ahLst/>
              <a:cxnLst/>
              <a:rect l="0" t="0" r="0" b="0"/>
              <a:pathLst>
                <a:path w="76200" h="349250">
                  <a:moveTo>
                    <a:pt x="37592" y="0"/>
                  </a:moveTo>
                  <a:cubicBezTo>
                    <a:pt x="41148" y="0"/>
                    <a:pt x="43942" y="2794"/>
                    <a:pt x="43942" y="6350"/>
                  </a:cubicBezTo>
                  <a:lnTo>
                    <a:pt x="44427" y="273029"/>
                  </a:lnTo>
                  <a:lnTo>
                    <a:pt x="76200" y="272923"/>
                  </a:lnTo>
                  <a:lnTo>
                    <a:pt x="38227" y="349250"/>
                  </a:lnTo>
                  <a:lnTo>
                    <a:pt x="0" y="273177"/>
                  </a:lnTo>
                  <a:lnTo>
                    <a:pt x="31727" y="273071"/>
                  </a:lnTo>
                  <a:lnTo>
                    <a:pt x="31242" y="6350"/>
                  </a:lnTo>
                  <a:cubicBezTo>
                    <a:pt x="31242" y="2794"/>
                    <a:pt x="34036" y="0"/>
                    <a:pt x="3759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2" name="Shape 16910"/>
            <p:cNvSpPr/>
            <p:nvPr/>
          </p:nvSpPr>
          <p:spPr>
            <a:xfrm>
              <a:off x="1390650" y="440309"/>
              <a:ext cx="2521331" cy="377063"/>
            </a:xfrm>
            <a:custGeom>
              <a:avLst/>
              <a:gdLst/>
              <a:ahLst/>
              <a:cxnLst/>
              <a:rect l="0" t="0" r="0" b="0"/>
              <a:pathLst>
                <a:path w="2521331" h="377063">
                  <a:moveTo>
                    <a:pt x="2513711" y="381"/>
                  </a:moveTo>
                  <a:cubicBezTo>
                    <a:pt x="2517267" y="0"/>
                    <a:pt x="2520442" y="2413"/>
                    <a:pt x="2520950" y="5842"/>
                  </a:cubicBezTo>
                  <a:cubicBezTo>
                    <a:pt x="2521331" y="9398"/>
                    <a:pt x="2518918" y="12573"/>
                    <a:pt x="2515489" y="13081"/>
                  </a:cubicBezTo>
                  <a:lnTo>
                    <a:pt x="76358" y="345627"/>
                  </a:lnTo>
                  <a:lnTo>
                    <a:pt x="80645" y="377063"/>
                  </a:lnTo>
                  <a:lnTo>
                    <a:pt x="0" y="349631"/>
                  </a:lnTo>
                  <a:lnTo>
                    <a:pt x="70358" y="301625"/>
                  </a:lnTo>
                  <a:lnTo>
                    <a:pt x="74645" y="333062"/>
                  </a:lnTo>
                  <a:lnTo>
                    <a:pt x="2513711" y="381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3" name="Shape 16911"/>
            <p:cNvSpPr/>
            <p:nvPr/>
          </p:nvSpPr>
          <p:spPr>
            <a:xfrm>
              <a:off x="5155692" y="440182"/>
              <a:ext cx="2292858" cy="376174"/>
            </a:xfrm>
            <a:custGeom>
              <a:avLst/>
              <a:gdLst/>
              <a:ahLst/>
              <a:cxnLst/>
              <a:rect l="0" t="0" r="0" b="0"/>
              <a:pathLst>
                <a:path w="2292858" h="376174">
                  <a:moveTo>
                    <a:pt x="7747" y="636"/>
                  </a:moveTo>
                  <a:lnTo>
                    <a:pt x="2218433" y="332124"/>
                  </a:lnTo>
                  <a:lnTo>
                    <a:pt x="2223135" y="300736"/>
                  </a:lnTo>
                  <a:lnTo>
                    <a:pt x="2292858" y="349758"/>
                  </a:lnTo>
                  <a:lnTo>
                    <a:pt x="2211832" y="376174"/>
                  </a:lnTo>
                  <a:lnTo>
                    <a:pt x="2216548" y="344700"/>
                  </a:lnTo>
                  <a:lnTo>
                    <a:pt x="5969" y="13081"/>
                  </a:lnTo>
                  <a:cubicBezTo>
                    <a:pt x="2413" y="12574"/>
                    <a:pt x="0" y="9399"/>
                    <a:pt x="635" y="5969"/>
                  </a:cubicBezTo>
                  <a:cubicBezTo>
                    <a:pt x="1143" y="2413"/>
                    <a:pt x="4318" y="0"/>
                    <a:pt x="7747" y="63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4" name="Shape 16912"/>
            <p:cNvSpPr/>
            <p:nvPr/>
          </p:nvSpPr>
          <p:spPr>
            <a:xfrm>
              <a:off x="1200150" y="1361440"/>
              <a:ext cx="635" cy="914400"/>
            </a:xfrm>
            <a:custGeom>
              <a:avLst/>
              <a:gdLst/>
              <a:ahLst/>
              <a:cxnLst/>
              <a:rect l="0" t="0" r="0" b="0"/>
              <a:pathLst>
                <a:path w="635" h="914400">
                  <a:moveTo>
                    <a:pt x="0" y="0"/>
                  </a:moveTo>
                  <a:lnTo>
                    <a:pt x="635" y="914400"/>
                  </a:ln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5" name="Shape 16914"/>
            <p:cNvSpPr/>
            <p:nvPr/>
          </p:nvSpPr>
          <p:spPr>
            <a:xfrm>
              <a:off x="0" y="2618740"/>
              <a:ext cx="1143000" cy="457200"/>
            </a:xfrm>
            <a:custGeom>
              <a:avLst/>
              <a:gdLst/>
              <a:ahLst/>
              <a:cxnLst/>
              <a:rect l="0" t="0" r="0" b="0"/>
              <a:pathLst>
                <a:path w="1143000" h="457200">
                  <a:moveTo>
                    <a:pt x="0" y="457200"/>
                  </a:moveTo>
                  <a:lnTo>
                    <a:pt x="1143000" y="457200"/>
                  </a:lnTo>
                  <a:lnTo>
                    <a:pt x="1143000" y="0"/>
                  </a:lnTo>
                  <a:lnTo>
                    <a:pt x="0" y="0"/>
                  </a:lnTo>
                  <a:close/>
                </a:path>
              </a:pathLst>
            </a:custGeom>
            <a:ln w="12700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6" name="Rectangle 16915"/>
            <p:cNvSpPr/>
            <p:nvPr/>
          </p:nvSpPr>
          <p:spPr>
            <a:xfrm>
              <a:off x="41910" y="2663243"/>
              <a:ext cx="1448161" cy="153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Включення ефектів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Rectangle 16916"/>
            <p:cNvSpPr/>
            <p:nvPr/>
          </p:nvSpPr>
          <p:spPr>
            <a:xfrm>
              <a:off x="321107" y="2814373"/>
              <a:ext cx="664526" cy="153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взаємодії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Rectangle 16917"/>
            <p:cNvSpPr/>
            <p:nvPr/>
          </p:nvSpPr>
          <p:spPr>
            <a:xfrm>
              <a:off x="820928" y="2789373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Shape 16918"/>
            <p:cNvSpPr/>
            <p:nvPr/>
          </p:nvSpPr>
          <p:spPr>
            <a:xfrm>
              <a:off x="590550" y="2275840"/>
              <a:ext cx="1257300" cy="0"/>
            </a:xfrm>
            <a:custGeom>
              <a:avLst/>
              <a:gdLst/>
              <a:ahLst/>
              <a:cxnLst/>
              <a:rect l="0" t="0" r="0" b="0"/>
              <a:pathLst>
                <a:path w="1257300">
                  <a:moveTo>
                    <a:pt x="0" y="0"/>
                  </a:moveTo>
                  <a:lnTo>
                    <a:pt x="1257300" y="0"/>
                  </a:ln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0" name="Shape 16919"/>
            <p:cNvSpPr/>
            <p:nvPr/>
          </p:nvSpPr>
          <p:spPr>
            <a:xfrm>
              <a:off x="543433" y="2269490"/>
              <a:ext cx="76200" cy="349250"/>
            </a:xfrm>
            <a:custGeom>
              <a:avLst/>
              <a:gdLst/>
              <a:ahLst/>
              <a:cxnLst/>
              <a:rect l="0" t="0" r="0" b="0"/>
              <a:pathLst>
                <a:path w="76200" h="349250">
                  <a:moveTo>
                    <a:pt x="37592" y="0"/>
                  </a:moveTo>
                  <a:cubicBezTo>
                    <a:pt x="41148" y="0"/>
                    <a:pt x="43942" y="2794"/>
                    <a:pt x="43942" y="6350"/>
                  </a:cubicBezTo>
                  <a:lnTo>
                    <a:pt x="44427" y="273029"/>
                  </a:lnTo>
                  <a:lnTo>
                    <a:pt x="76200" y="272923"/>
                  </a:lnTo>
                  <a:lnTo>
                    <a:pt x="38227" y="349250"/>
                  </a:lnTo>
                  <a:lnTo>
                    <a:pt x="0" y="273177"/>
                  </a:lnTo>
                  <a:lnTo>
                    <a:pt x="31727" y="273072"/>
                  </a:lnTo>
                  <a:lnTo>
                    <a:pt x="31242" y="6350"/>
                  </a:lnTo>
                  <a:cubicBezTo>
                    <a:pt x="31242" y="2794"/>
                    <a:pt x="34036" y="0"/>
                    <a:pt x="37592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1" name="Shape 16920"/>
            <p:cNvSpPr/>
            <p:nvPr/>
          </p:nvSpPr>
          <p:spPr>
            <a:xfrm>
              <a:off x="1810258" y="2269490"/>
              <a:ext cx="76200" cy="349250"/>
            </a:xfrm>
            <a:custGeom>
              <a:avLst/>
              <a:gdLst/>
              <a:ahLst/>
              <a:cxnLst/>
              <a:rect l="0" t="0" r="0" b="0"/>
              <a:pathLst>
                <a:path w="76200" h="349250">
                  <a:moveTo>
                    <a:pt x="37592" y="0"/>
                  </a:moveTo>
                  <a:cubicBezTo>
                    <a:pt x="41148" y="0"/>
                    <a:pt x="43942" y="2794"/>
                    <a:pt x="43942" y="6350"/>
                  </a:cubicBezTo>
                  <a:lnTo>
                    <a:pt x="44427" y="273029"/>
                  </a:lnTo>
                  <a:lnTo>
                    <a:pt x="76200" y="272923"/>
                  </a:lnTo>
                  <a:lnTo>
                    <a:pt x="38227" y="349250"/>
                  </a:lnTo>
                  <a:lnTo>
                    <a:pt x="0" y="273177"/>
                  </a:lnTo>
                  <a:lnTo>
                    <a:pt x="31727" y="273072"/>
                  </a:lnTo>
                  <a:lnTo>
                    <a:pt x="31242" y="6350"/>
                  </a:lnTo>
                  <a:cubicBezTo>
                    <a:pt x="31242" y="2794"/>
                    <a:pt x="34036" y="0"/>
                    <a:pt x="37592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2" name="Shape 965506"/>
            <p:cNvSpPr/>
            <p:nvPr/>
          </p:nvSpPr>
          <p:spPr>
            <a:xfrm>
              <a:off x="1266825" y="2618740"/>
              <a:ext cx="1143000" cy="457200"/>
            </a:xfrm>
            <a:custGeom>
              <a:avLst/>
              <a:gdLst/>
              <a:ahLst/>
              <a:cxnLst/>
              <a:rect l="0" t="0" r="0" b="0"/>
              <a:pathLst>
                <a:path w="1143000" h="457200">
                  <a:moveTo>
                    <a:pt x="0" y="0"/>
                  </a:moveTo>
                  <a:lnTo>
                    <a:pt x="1143000" y="0"/>
                  </a:lnTo>
                  <a:lnTo>
                    <a:pt x="1143000" y="457200"/>
                  </a:lnTo>
                  <a:lnTo>
                    <a:pt x="0" y="457200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3" name="Shape 16922"/>
            <p:cNvSpPr/>
            <p:nvPr/>
          </p:nvSpPr>
          <p:spPr>
            <a:xfrm>
              <a:off x="1266825" y="2618740"/>
              <a:ext cx="1143000" cy="457200"/>
            </a:xfrm>
            <a:custGeom>
              <a:avLst/>
              <a:gdLst/>
              <a:ahLst/>
              <a:cxnLst/>
              <a:rect l="0" t="0" r="0" b="0"/>
              <a:pathLst>
                <a:path w="1143000" h="457200">
                  <a:moveTo>
                    <a:pt x="0" y="457200"/>
                  </a:moveTo>
                  <a:lnTo>
                    <a:pt x="1143000" y="457200"/>
                  </a:lnTo>
                  <a:lnTo>
                    <a:pt x="1143000" y="0"/>
                  </a:lnTo>
                  <a:lnTo>
                    <a:pt x="0" y="0"/>
                  </a:lnTo>
                  <a:close/>
                </a:path>
              </a:pathLst>
            </a:custGeom>
            <a:ln w="12700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4" name="Rectangle 16923"/>
            <p:cNvSpPr/>
            <p:nvPr/>
          </p:nvSpPr>
          <p:spPr>
            <a:xfrm>
              <a:off x="1357376" y="2667815"/>
              <a:ext cx="1275048" cy="153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Рух за градієнтом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Rectangle 16924"/>
            <p:cNvSpPr/>
            <p:nvPr/>
          </p:nvSpPr>
          <p:spPr>
            <a:xfrm>
              <a:off x="2319020" y="2642815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Shape 16926"/>
            <p:cNvSpPr/>
            <p:nvPr/>
          </p:nvSpPr>
          <p:spPr>
            <a:xfrm>
              <a:off x="714375" y="3761740"/>
              <a:ext cx="914400" cy="457200"/>
            </a:xfrm>
            <a:custGeom>
              <a:avLst/>
              <a:gdLst/>
              <a:ahLst/>
              <a:cxnLst/>
              <a:rect l="0" t="0" r="0" b="0"/>
              <a:pathLst>
                <a:path w="914400" h="457200">
                  <a:moveTo>
                    <a:pt x="0" y="457200"/>
                  </a:moveTo>
                  <a:lnTo>
                    <a:pt x="914400" y="457200"/>
                  </a:lnTo>
                  <a:lnTo>
                    <a:pt x="914400" y="0"/>
                  </a:lnTo>
                  <a:lnTo>
                    <a:pt x="0" y="0"/>
                  </a:lnTo>
                  <a:close/>
                </a:path>
              </a:pathLst>
            </a:custGeom>
            <a:ln w="12700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7" name="Rectangle 16927"/>
            <p:cNvSpPr/>
            <p:nvPr/>
          </p:nvSpPr>
          <p:spPr>
            <a:xfrm>
              <a:off x="799592" y="3806496"/>
              <a:ext cx="1030940" cy="153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Продовження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Rectangle 16928"/>
            <p:cNvSpPr/>
            <p:nvPr/>
          </p:nvSpPr>
          <p:spPr>
            <a:xfrm>
              <a:off x="828548" y="3957373"/>
              <a:ext cx="909980" cy="153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дослідження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Rectangle 16929"/>
            <p:cNvSpPr/>
            <p:nvPr/>
          </p:nvSpPr>
          <p:spPr>
            <a:xfrm>
              <a:off x="1514348" y="3932373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Shape 16930"/>
            <p:cNvSpPr/>
            <p:nvPr/>
          </p:nvSpPr>
          <p:spPr>
            <a:xfrm>
              <a:off x="1466850" y="3069590"/>
              <a:ext cx="76200" cy="692150"/>
            </a:xfrm>
            <a:custGeom>
              <a:avLst/>
              <a:gdLst/>
              <a:ahLst/>
              <a:cxnLst/>
              <a:rect l="0" t="0" r="0" b="0"/>
              <a:pathLst>
                <a:path w="76200" h="692150">
                  <a:moveTo>
                    <a:pt x="38100" y="0"/>
                  </a:moveTo>
                  <a:cubicBezTo>
                    <a:pt x="41656" y="0"/>
                    <a:pt x="44450" y="2794"/>
                    <a:pt x="44450" y="6350"/>
                  </a:cubicBezTo>
                  <a:lnTo>
                    <a:pt x="44450" y="615950"/>
                  </a:lnTo>
                  <a:lnTo>
                    <a:pt x="76200" y="615950"/>
                  </a:lnTo>
                  <a:lnTo>
                    <a:pt x="38100" y="692150"/>
                  </a:lnTo>
                  <a:lnTo>
                    <a:pt x="0" y="615950"/>
                  </a:lnTo>
                  <a:lnTo>
                    <a:pt x="31750" y="615950"/>
                  </a:lnTo>
                  <a:lnTo>
                    <a:pt x="31750" y="6350"/>
                  </a:lnTo>
                  <a:cubicBezTo>
                    <a:pt x="31750" y="2794"/>
                    <a:pt x="34544" y="0"/>
                    <a:pt x="38100" y="0"/>
                  </a:cubicBezTo>
                  <a:close/>
                </a:path>
              </a:pathLst>
            </a:custGeom>
            <a:ln w="0" cap="rnd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1" name="Shape 16931"/>
            <p:cNvSpPr/>
            <p:nvPr/>
          </p:nvSpPr>
          <p:spPr>
            <a:xfrm>
              <a:off x="838708" y="3069590"/>
              <a:ext cx="76200" cy="692150"/>
            </a:xfrm>
            <a:custGeom>
              <a:avLst/>
              <a:gdLst/>
              <a:ahLst/>
              <a:cxnLst/>
              <a:rect l="0" t="0" r="0" b="0"/>
              <a:pathLst>
                <a:path w="76200" h="692150">
                  <a:moveTo>
                    <a:pt x="37592" y="0"/>
                  </a:moveTo>
                  <a:cubicBezTo>
                    <a:pt x="41148" y="0"/>
                    <a:pt x="43942" y="2794"/>
                    <a:pt x="43942" y="6350"/>
                  </a:cubicBezTo>
                  <a:lnTo>
                    <a:pt x="44564" y="615950"/>
                  </a:lnTo>
                  <a:lnTo>
                    <a:pt x="76200" y="615950"/>
                  </a:lnTo>
                  <a:lnTo>
                    <a:pt x="38227" y="692150"/>
                  </a:lnTo>
                  <a:lnTo>
                    <a:pt x="0" y="615950"/>
                  </a:lnTo>
                  <a:lnTo>
                    <a:pt x="31864" y="615950"/>
                  </a:lnTo>
                  <a:lnTo>
                    <a:pt x="31242" y="6350"/>
                  </a:lnTo>
                  <a:cubicBezTo>
                    <a:pt x="31242" y="2794"/>
                    <a:pt x="34036" y="0"/>
                    <a:pt x="37592" y="0"/>
                  </a:cubicBezTo>
                  <a:close/>
                </a:path>
              </a:pathLst>
            </a:custGeom>
            <a:ln w="0" cap="rnd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2" name="Shape 16933"/>
            <p:cNvSpPr/>
            <p:nvPr/>
          </p:nvSpPr>
          <p:spPr>
            <a:xfrm>
              <a:off x="2762250" y="2618740"/>
              <a:ext cx="1143000" cy="457200"/>
            </a:xfrm>
            <a:custGeom>
              <a:avLst/>
              <a:gdLst/>
              <a:ahLst/>
              <a:cxnLst/>
              <a:rect l="0" t="0" r="0" b="0"/>
              <a:pathLst>
                <a:path w="1143000" h="457200">
                  <a:moveTo>
                    <a:pt x="0" y="457200"/>
                  </a:moveTo>
                  <a:lnTo>
                    <a:pt x="1143000" y="457200"/>
                  </a:lnTo>
                  <a:lnTo>
                    <a:pt x="1143000" y="0"/>
                  </a:lnTo>
                  <a:lnTo>
                    <a:pt x="0" y="0"/>
                  </a:lnTo>
                  <a:close/>
                </a:path>
              </a:pathLst>
            </a:custGeom>
            <a:ln w="12700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3" name="Rectangle 16934"/>
            <p:cNvSpPr/>
            <p:nvPr/>
          </p:nvSpPr>
          <p:spPr>
            <a:xfrm>
              <a:off x="3143885" y="2663243"/>
              <a:ext cx="546257" cy="153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Оцінка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4" name="Rectangle 16935"/>
            <p:cNvSpPr/>
            <p:nvPr/>
          </p:nvSpPr>
          <p:spPr>
            <a:xfrm>
              <a:off x="2959481" y="2809801"/>
              <a:ext cx="1036492" cy="153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квадратичних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5" name="Rectangle 16936"/>
            <p:cNvSpPr/>
            <p:nvPr/>
          </p:nvSpPr>
          <p:spPr>
            <a:xfrm>
              <a:off x="3130169" y="2956104"/>
              <a:ext cx="736582" cy="23466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ефектів</a:t>
              </a:r>
              <a:endPara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Rectangle 16937"/>
            <p:cNvSpPr/>
            <p:nvPr/>
          </p:nvSpPr>
          <p:spPr>
            <a:xfrm>
              <a:off x="3537077" y="2931105"/>
              <a:ext cx="42058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Shape 16938"/>
            <p:cNvSpPr/>
            <p:nvPr/>
          </p:nvSpPr>
          <p:spPr>
            <a:xfrm>
              <a:off x="2419350" y="2809240"/>
              <a:ext cx="349250" cy="76200"/>
            </a:xfrm>
            <a:custGeom>
              <a:avLst/>
              <a:gdLst/>
              <a:ahLst/>
              <a:cxnLst/>
              <a:rect l="0" t="0" r="0" b="0"/>
              <a:pathLst>
                <a:path w="349250" h="76200">
                  <a:moveTo>
                    <a:pt x="76200" y="0"/>
                  </a:moveTo>
                  <a:lnTo>
                    <a:pt x="76200" y="31750"/>
                  </a:lnTo>
                  <a:lnTo>
                    <a:pt x="342900" y="31750"/>
                  </a:lnTo>
                  <a:cubicBezTo>
                    <a:pt x="346456" y="31750"/>
                    <a:pt x="349250" y="34544"/>
                    <a:pt x="349250" y="38100"/>
                  </a:cubicBezTo>
                  <a:cubicBezTo>
                    <a:pt x="349250" y="41656"/>
                    <a:pt x="346456" y="44450"/>
                    <a:pt x="342900" y="44450"/>
                  </a:cubicBezTo>
                  <a:lnTo>
                    <a:pt x="76200" y="44450"/>
                  </a:lnTo>
                  <a:lnTo>
                    <a:pt x="76200" y="76200"/>
                  </a:lnTo>
                  <a:lnTo>
                    <a:pt x="0" y="38100"/>
                  </a:lnTo>
                  <a:lnTo>
                    <a:pt x="76200" y="0"/>
                  </a:lnTo>
                  <a:close/>
                </a:path>
              </a:pathLst>
            </a:custGeom>
            <a:ln w="0" cap="rnd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8" name="Shape 16940"/>
            <p:cNvSpPr/>
            <p:nvPr/>
          </p:nvSpPr>
          <p:spPr>
            <a:xfrm>
              <a:off x="3105150" y="1932940"/>
              <a:ext cx="1143000" cy="457200"/>
            </a:xfrm>
            <a:custGeom>
              <a:avLst/>
              <a:gdLst/>
              <a:ahLst/>
              <a:cxnLst/>
              <a:rect l="0" t="0" r="0" b="0"/>
              <a:pathLst>
                <a:path w="1143000" h="457200">
                  <a:moveTo>
                    <a:pt x="0" y="457200"/>
                  </a:moveTo>
                  <a:lnTo>
                    <a:pt x="1143000" y="457200"/>
                  </a:lnTo>
                  <a:lnTo>
                    <a:pt x="1143000" y="0"/>
                  </a:lnTo>
                  <a:lnTo>
                    <a:pt x="0" y="0"/>
                  </a:lnTo>
                  <a:close/>
                </a:path>
              </a:pathLst>
            </a:custGeom>
            <a:ln w="12700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9" name="Rectangle 16941"/>
            <p:cNvSpPr/>
            <p:nvPr/>
          </p:nvSpPr>
          <p:spPr>
            <a:xfrm>
              <a:off x="3233801" y="1977443"/>
              <a:ext cx="1221045" cy="153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Зміна інтервалів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0" name="Rectangle 16942"/>
            <p:cNvSpPr/>
            <p:nvPr/>
          </p:nvSpPr>
          <p:spPr>
            <a:xfrm>
              <a:off x="3366389" y="2128319"/>
              <a:ext cx="823003" cy="153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варіювання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" name="Rectangle 16943"/>
            <p:cNvSpPr/>
            <p:nvPr/>
          </p:nvSpPr>
          <p:spPr>
            <a:xfrm>
              <a:off x="3986657" y="2103319"/>
              <a:ext cx="42058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2" name="Shape 16945"/>
            <p:cNvSpPr/>
            <p:nvPr/>
          </p:nvSpPr>
          <p:spPr>
            <a:xfrm>
              <a:off x="4362450" y="1932940"/>
              <a:ext cx="1143000" cy="457200"/>
            </a:xfrm>
            <a:custGeom>
              <a:avLst/>
              <a:gdLst/>
              <a:ahLst/>
              <a:cxnLst/>
              <a:rect l="0" t="0" r="0" b="0"/>
              <a:pathLst>
                <a:path w="1143000" h="457200">
                  <a:moveTo>
                    <a:pt x="0" y="457200"/>
                  </a:moveTo>
                  <a:lnTo>
                    <a:pt x="1143000" y="457200"/>
                  </a:lnTo>
                  <a:lnTo>
                    <a:pt x="1143000" y="0"/>
                  </a:lnTo>
                  <a:lnTo>
                    <a:pt x="0" y="0"/>
                  </a:lnTo>
                  <a:close/>
                </a:path>
              </a:pathLst>
            </a:custGeom>
            <a:ln w="12700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53" name="Rectangle 16946"/>
            <p:cNvSpPr/>
            <p:nvPr/>
          </p:nvSpPr>
          <p:spPr>
            <a:xfrm>
              <a:off x="4503293" y="1977443"/>
              <a:ext cx="1186557" cy="153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Перенос центру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4" name="Rectangle 16947"/>
            <p:cNvSpPr/>
            <p:nvPr/>
          </p:nvSpPr>
          <p:spPr>
            <a:xfrm>
              <a:off x="4774819" y="2128319"/>
              <a:ext cx="424287" cy="153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плану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5" name="Rectangle 16948"/>
            <p:cNvSpPr/>
            <p:nvPr/>
          </p:nvSpPr>
          <p:spPr>
            <a:xfrm>
              <a:off x="5093335" y="2103319"/>
              <a:ext cx="42058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" name="Shape 16950"/>
            <p:cNvSpPr/>
            <p:nvPr/>
          </p:nvSpPr>
          <p:spPr>
            <a:xfrm>
              <a:off x="5619750" y="1932940"/>
              <a:ext cx="1143000" cy="457200"/>
            </a:xfrm>
            <a:custGeom>
              <a:avLst/>
              <a:gdLst/>
              <a:ahLst/>
              <a:cxnLst/>
              <a:rect l="0" t="0" r="0" b="0"/>
              <a:pathLst>
                <a:path w="1143000" h="457200">
                  <a:moveTo>
                    <a:pt x="0" y="457200"/>
                  </a:moveTo>
                  <a:lnTo>
                    <a:pt x="1143000" y="457200"/>
                  </a:lnTo>
                  <a:lnTo>
                    <a:pt x="1143000" y="0"/>
                  </a:lnTo>
                  <a:lnTo>
                    <a:pt x="0" y="0"/>
                  </a:lnTo>
                  <a:close/>
                </a:path>
              </a:pathLst>
            </a:custGeom>
            <a:ln w="12700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57" name="Rectangle 16951"/>
            <p:cNvSpPr/>
            <p:nvPr/>
          </p:nvSpPr>
          <p:spPr>
            <a:xfrm>
              <a:off x="5754751" y="1982015"/>
              <a:ext cx="1161322" cy="153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Добудова плану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8" name="Rectangle 16952"/>
            <p:cNvSpPr/>
            <p:nvPr/>
          </p:nvSpPr>
          <p:spPr>
            <a:xfrm>
              <a:off x="6628003" y="1957015"/>
              <a:ext cx="42058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9" name="Shape 16954"/>
            <p:cNvSpPr/>
            <p:nvPr/>
          </p:nvSpPr>
          <p:spPr>
            <a:xfrm>
              <a:off x="6419850" y="2618740"/>
              <a:ext cx="1143000" cy="457200"/>
            </a:xfrm>
            <a:custGeom>
              <a:avLst/>
              <a:gdLst/>
              <a:ahLst/>
              <a:cxnLst/>
              <a:rect l="0" t="0" r="0" b="0"/>
              <a:pathLst>
                <a:path w="1143000" h="457200">
                  <a:moveTo>
                    <a:pt x="0" y="457200"/>
                  </a:moveTo>
                  <a:lnTo>
                    <a:pt x="1143000" y="457200"/>
                  </a:lnTo>
                  <a:lnTo>
                    <a:pt x="1143000" y="0"/>
                  </a:lnTo>
                  <a:lnTo>
                    <a:pt x="0" y="0"/>
                  </a:lnTo>
                  <a:close/>
                </a:path>
              </a:pathLst>
            </a:custGeom>
            <a:ln w="12700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60" name="Rectangle 16955"/>
            <p:cNvSpPr/>
            <p:nvPr/>
          </p:nvSpPr>
          <p:spPr>
            <a:xfrm>
              <a:off x="6624956" y="2663243"/>
              <a:ext cx="1016472" cy="153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План другого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" name="Rectangle 16956"/>
            <p:cNvSpPr/>
            <p:nvPr/>
          </p:nvSpPr>
          <p:spPr>
            <a:xfrm>
              <a:off x="6769735" y="2814373"/>
              <a:ext cx="588316" cy="153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порядку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" name="Rectangle 16957"/>
            <p:cNvSpPr/>
            <p:nvPr/>
          </p:nvSpPr>
          <p:spPr>
            <a:xfrm>
              <a:off x="7213600" y="2789373"/>
              <a:ext cx="42058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3" name="Shape 16959"/>
            <p:cNvSpPr/>
            <p:nvPr/>
          </p:nvSpPr>
          <p:spPr>
            <a:xfrm>
              <a:off x="7677150" y="2618740"/>
              <a:ext cx="1143000" cy="457200"/>
            </a:xfrm>
            <a:custGeom>
              <a:avLst/>
              <a:gdLst/>
              <a:ahLst/>
              <a:cxnLst/>
              <a:rect l="0" t="0" r="0" b="0"/>
              <a:pathLst>
                <a:path w="1143000" h="457200">
                  <a:moveTo>
                    <a:pt x="0" y="457200"/>
                  </a:moveTo>
                  <a:lnTo>
                    <a:pt x="1143000" y="457200"/>
                  </a:lnTo>
                  <a:lnTo>
                    <a:pt x="1143000" y="0"/>
                  </a:lnTo>
                  <a:lnTo>
                    <a:pt x="0" y="0"/>
                  </a:lnTo>
                  <a:close/>
                </a:path>
              </a:pathLst>
            </a:custGeom>
            <a:ln w="12700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64" name="Rectangle 16960"/>
            <p:cNvSpPr/>
            <p:nvPr/>
          </p:nvSpPr>
          <p:spPr>
            <a:xfrm>
              <a:off x="7951216" y="2663243"/>
              <a:ext cx="836461" cy="153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Закінчення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5" name="Rectangle 16961"/>
            <p:cNvSpPr/>
            <p:nvPr/>
          </p:nvSpPr>
          <p:spPr>
            <a:xfrm>
              <a:off x="7907020" y="2814373"/>
              <a:ext cx="909980" cy="153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дослідження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6" name="Rectangle 16962"/>
            <p:cNvSpPr/>
            <p:nvPr/>
          </p:nvSpPr>
          <p:spPr>
            <a:xfrm>
              <a:off x="8592820" y="2789373"/>
              <a:ext cx="42058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Shape 16963"/>
            <p:cNvSpPr/>
            <p:nvPr/>
          </p:nvSpPr>
          <p:spPr>
            <a:xfrm>
              <a:off x="7562850" y="1361440"/>
              <a:ext cx="635" cy="914400"/>
            </a:xfrm>
            <a:custGeom>
              <a:avLst/>
              <a:gdLst/>
              <a:ahLst/>
              <a:cxnLst/>
              <a:rect l="0" t="0" r="0" b="0"/>
              <a:pathLst>
                <a:path w="635" h="914400">
                  <a:moveTo>
                    <a:pt x="0" y="0"/>
                  </a:moveTo>
                  <a:lnTo>
                    <a:pt x="635" y="914400"/>
                  </a:ln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68" name="Shape 16964"/>
            <p:cNvSpPr/>
            <p:nvPr/>
          </p:nvSpPr>
          <p:spPr>
            <a:xfrm>
              <a:off x="6981825" y="2275840"/>
              <a:ext cx="1257300" cy="635"/>
            </a:xfrm>
            <a:custGeom>
              <a:avLst/>
              <a:gdLst/>
              <a:ahLst/>
              <a:cxnLst/>
              <a:rect l="0" t="0" r="0" b="0"/>
              <a:pathLst>
                <a:path w="1257300" h="635">
                  <a:moveTo>
                    <a:pt x="0" y="0"/>
                  </a:moveTo>
                  <a:lnTo>
                    <a:pt x="1257300" y="635"/>
                  </a:ln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69" name="Shape 16965"/>
            <p:cNvSpPr/>
            <p:nvPr/>
          </p:nvSpPr>
          <p:spPr>
            <a:xfrm>
              <a:off x="6944233" y="2269490"/>
              <a:ext cx="76200" cy="349250"/>
            </a:xfrm>
            <a:custGeom>
              <a:avLst/>
              <a:gdLst/>
              <a:ahLst/>
              <a:cxnLst/>
              <a:rect l="0" t="0" r="0" b="0"/>
              <a:pathLst>
                <a:path w="76200" h="349250">
                  <a:moveTo>
                    <a:pt x="37592" y="0"/>
                  </a:moveTo>
                  <a:cubicBezTo>
                    <a:pt x="41149" y="0"/>
                    <a:pt x="43942" y="2794"/>
                    <a:pt x="43942" y="6350"/>
                  </a:cubicBezTo>
                  <a:lnTo>
                    <a:pt x="44427" y="273029"/>
                  </a:lnTo>
                  <a:lnTo>
                    <a:pt x="76200" y="272923"/>
                  </a:lnTo>
                  <a:lnTo>
                    <a:pt x="38227" y="349250"/>
                  </a:lnTo>
                  <a:lnTo>
                    <a:pt x="0" y="273177"/>
                  </a:lnTo>
                  <a:lnTo>
                    <a:pt x="31727" y="273072"/>
                  </a:lnTo>
                  <a:lnTo>
                    <a:pt x="31242" y="6350"/>
                  </a:lnTo>
                  <a:cubicBezTo>
                    <a:pt x="31242" y="2794"/>
                    <a:pt x="34036" y="0"/>
                    <a:pt x="37592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70" name="Shape 16966"/>
            <p:cNvSpPr/>
            <p:nvPr/>
          </p:nvSpPr>
          <p:spPr>
            <a:xfrm>
              <a:off x="8201533" y="2269490"/>
              <a:ext cx="76200" cy="349250"/>
            </a:xfrm>
            <a:custGeom>
              <a:avLst/>
              <a:gdLst/>
              <a:ahLst/>
              <a:cxnLst/>
              <a:rect l="0" t="0" r="0" b="0"/>
              <a:pathLst>
                <a:path w="76200" h="349250">
                  <a:moveTo>
                    <a:pt x="37592" y="0"/>
                  </a:moveTo>
                  <a:cubicBezTo>
                    <a:pt x="41149" y="0"/>
                    <a:pt x="43942" y="2794"/>
                    <a:pt x="43942" y="6350"/>
                  </a:cubicBezTo>
                  <a:lnTo>
                    <a:pt x="44427" y="273029"/>
                  </a:lnTo>
                  <a:lnTo>
                    <a:pt x="76200" y="272923"/>
                  </a:lnTo>
                  <a:lnTo>
                    <a:pt x="38227" y="349250"/>
                  </a:lnTo>
                  <a:lnTo>
                    <a:pt x="0" y="273177"/>
                  </a:lnTo>
                  <a:lnTo>
                    <a:pt x="31727" y="273072"/>
                  </a:lnTo>
                  <a:lnTo>
                    <a:pt x="31242" y="6350"/>
                  </a:lnTo>
                  <a:cubicBezTo>
                    <a:pt x="31242" y="2794"/>
                    <a:pt x="34036" y="0"/>
                    <a:pt x="37592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71" name="Shape 16967"/>
            <p:cNvSpPr/>
            <p:nvPr/>
          </p:nvSpPr>
          <p:spPr>
            <a:xfrm>
              <a:off x="6953758" y="3069590"/>
              <a:ext cx="76200" cy="692150"/>
            </a:xfrm>
            <a:custGeom>
              <a:avLst/>
              <a:gdLst/>
              <a:ahLst/>
              <a:cxnLst/>
              <a:rect l="0" t="0" r="0" b="0"/>
              <a:pathLst>
                <a:path w="76200" h="692150">
                  <a:moveTo>
                    <a:pt x="37592" y="0"/>
                  </a:moveTo>
                  <a:cubicBezTo>
                    <a:pt x="41149" y="0"/>
                    <a:pt x="43942" y="2794"/>
                    <a:pt x="43942" y="6350"/>
                  </a:cubicBezTo>
                  <a:lnTo>
                    <a:pt x="44564" y="615950"/>
                  </a:lnTo>
                  <a:lnTo>
                    <a:pt x="76200" y="615950"/>
                  </a:lnTo>
                  <a:lnTo>
                    <a:pt x="38227" y="692150"/>
                  </a:lnTo>
                  <a:lnTo>
                    <a:pt x="0" y="615950"/>
                  </a:lnTo>
                  <a:lnTo>
                    <a:pt x="31864" y="615950"/>
                  </a:lnTo>
                  <a:lnTo>
                    <a:pt x="31242" y="6350"/>
                  </a:lnTo>
                  <a:cubicBezTo>
                    <a:pt x="31242" y="2794"/>
                    <a:pt x="34036" y="0"/>
                    <a:pt x="37592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72" name="Shape 16969"/>
            <p:cNvSpPr/>
            <p:nvPr/>
          </p:nvSpPr>
          <p:spPr>
            <a:xfrm>
              <a:off x="6534150" y="3761740"/>
              <a:ext cx="914400" cy="457200"/>
            </a:xfrm>
            <a:custGeom>
              <a:avLst/>
              <a:gdLst/>
              <a:ahLst/>
              <a:cxnLst/>
              <a:rect l="0" t="0" r="0" b="0"/>
              <a:pathLst>
                <a:path w="914400" h="457200">
                  <a:moveTo>
                    <a:pt x="0" y="457200"/>
                  </a:moveTo>
                  <a:lnTo>
                    <a:pt x="914400" y="457200"/>
                  </a:lnTo>
                  <a:lnTo>
                    <a:pt x="914400" y="0"/>
                  </a:lnTo>
                  <a:lnTo>
                    <a:pt x="0" y="0"/>
                  </a:lnTo>
                  <a:close/>
                </a:path>
              </a:pathLst>
            </a:custGeom>
            <a:ln w="12700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73" name="Rectangle 16970"/>
            <p:cNvSpPr/>
            <p:nvPr/>
          </p:nvSpPr>
          <p:spPr>
            <a:xfrm>
              <a:off x="6620383" y="3806496"/>
              <a:ext cx="1030940" cy="153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Продовження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4" name="Rectangle 16971"/>
            <p:cNvSpPr/>
            <p:nvPr/>
          </p:nvSpPr>
          <p:spPr>
            <a:xfrm>
              <a:off x="6649339" y="3957373"/>
              <a:ext cx="909980" cy="153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дослідження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5" name="Rectangle 16972"/>
            <p:cNvSpPr/>
            <p:nvPr/>
          </p:nvSpPr>
          <p:spPr>
            <a:xfrm>
              <a:off x="7335520" y="3932373"/>
              <a:ext cx="42058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6" name="Shape 16973"/>
            <p:cNvSpPr/>
            <p:nvPr/>
          </p:nvSpPr>
          <p:spPr>
            <a:xfrm>
              <a:off x="4476750" y="1361440"/>
              <a:ext cx="0" cy="228600"/>
            </a:xfrm>
            <a:custGeom>
              <a:avLst/>
              <a:gdLst/>
              <a:ahLst/>
              <a:cxnLst/>
              <a:rect l="0" t="0" r="0" b="0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77" name="Shape 16974"/>
            <p:cNvSpPr/>
            <p:nvPr/>
          </p:nvSpPr>
          <p:spPr>
            <a:xfrm>
              <a:off x="2952750" y="1590040"/>
              <a:ext cx="3200400" cy="635"/>
            </a:xfrm>
            <a:custGeom>
              <a:avLst/>
              <a:gdLst/>
              <a:ahLst/>
              <a:cxnLst/>
              <a:rect l="0" t="0" r="0" b="0"/>
              <a:pathLst>
                <a:path w="3200400" h="635">
                  <a:moveTo>
                    <a:pt x="0" y="0"/>
                  </a:moveTo>
                  <a:lnTo>
                    <a:pt x="3200400" y="635"/>
                  </a:ln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78" name="Shape 16975"/>
            <p:cNvSpPr/>
            <p:nvPr/>
          </p:nvSpPr>
          <p:spPr>
            <a:xfrm>
              <a:off x="2952750" y="1590040"/>
              <a:ext cx="635" cy="1028700"/>
            </a:xfrm>
            <a:custGeom>
              <a:avLst/>
              <a:gdLst/>
              <a:ahLst/>
              <a:cxnLst/>
              <a:rect l="0" t="0" r="0" b="0"/>
              <a:pathLst>
                <a:path w="635" h="1028700">
                  <a:moveTo>
                    <a:pt x="0" y="0"/>
                  </a:moveTo>
                  <a:lnTo>
                    <a:pt x="635" y="1028700"/>
                  </a:ln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79" name="Shape 16976"/>
            <p:cNvSpPr/>
            <p:nvPr/>
          </p:nvSpPr>
          <p:spPr>
            <a:xfrm>
              <a:off x="6115558" y="1583690"/>
              <a:ext cx="76200" cy="349250"/>
            </a:xfrm>
            <a:custGeom>
              <a:avLst/>
              <a:gdLst/>
              <a:ahLst/>
              <a:cxnLst/>
              <a:rect l="0" t="0" r="0" b="0"/>
              <a:pathLst>
                <a:path w="76200" h="349250">
                  <a:moveTo>
                    <a:pt x="37592" y="0"/>
                  </a:moveTo>
                  <a:cubicBezTo>
                    <a:pt x="41149" y="0"/>
                    <a:pt x="43942" y="2794"/>
                    <a:pt x="43942" y="6350"/>
                  </a:cubicBezTo>
                  <a:lnTo>
                    <a:pt x="44427" y="273029"/>
                  </a:lnTo>
                  <a:lnTo>
                    <a:pt x="76200" y="272923"/>
                  </a:lnTo>
                  <a:lnTo>
                    <a:pt x="38227" y="349250"/>
                  </a:lnTo>
                  <a:lnTo>
                    <a:pt x="0" y="273177"/>
                  </a:lnTo>
                  <a:lnTo>
                    <a:pt x="31727" y="273072"/>
                  </a:lnTo>
                  <a:lnTo>
                    <a:pt x="31242" y="6350"/>
                  </a:lnTo>
                  <a:cubicBezTo>
                    <a:pt x="31242" y="2794"/>
                    <a:pt x="34036" y="0"/>
                    <a:pt x="37592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80" name="Shape 16977"/>
            <p:cNvSpPr/>
            <p:nvPr/>
          </p:nvSpPr>
          <p:spPr>
            <a:xfrm>
              <a:off x="4896358" y="1583690"/>
              <a:ext cx="76200" cy="349250"/>
            </a:xfrm>
            <a:custGeom>
              <a:avLst/>
              <a:gdLst/>
              <a:ahLst/>
              <a:cxnLst/>
              <a:rect l="0" t="0" r="0" b="0"/>
              <a:pathLst>
                <a:path w="76200" h="349250">
                  <a:moveTo>
                    <a:pt x="37592" y="0"/>
                  </a:moveTo>
                  <a:cubicBezTo>
                    <a:pt x="41148" y="0"/>
                    <a:pt x="43942" y="2794"/>
                    <a:pt x="43942" y="6350"/>
                  </a:cubicBezTo>
                  <a:lnTo>
                    <a:pt x="44427" y="273029"/>
                  </a:lnTo>
                  <a:lnTo>
                    <a:pt x="76200" y="272923"/>
                  </a:lnTo>
                  <a:lnTo>
                    <a:pt x="38227" y="349250"/>
                  </a:lnTo>
                  <a:lnTo>
                    <a:pt x="0" y="273177"/>
                  </a:lnTo>
                  <a:lnTo>
                    <a:pt x="31727" y="273072"/>
                  </a:lnTo>
                  <a:lnTo>
                    <a:pt x="31242" y="6350"/>
                  </a:lnTo>
                  <a:cubicBezTo>
                    <a:pt x="31242" y="2794"/>
                    <a:pt x="34036" y="0"/>
                    <a:pt x="37592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81" name="Shape 16978"/>
            <p:cNvSpPr/>
            <p:nvPr/>
          </p:nvSpPr>
          <p:spPr>
            <a:xfrm>
              <a:off x="3639058" y="1583690"/>
              <a:ext cx="76200" cy="349250"/>
            </a:xfrm>
            <a:custGeom>
              <a:avLst/>
              <a:gdLst/>
              <a:ahLst/>
              <a:cxnLst/>
              <a:rect l="0" t="0" r="0" b="0"/>
              <a:pathLst>
                <a:path w="76200" h="349250">
                  <a:moveTo>
                    <a:pt x="37592" y="0"/>
                  </a:moveTo>
                  <a:cubicBezTo>
                    <a:pt x="41148" y="0"/>
                    <a:pt x="43942" y="2794"/>
                    <a:pt x="43942" y="6350"/>
                  </a:cubicBezTo>
                  <a:lnTo>
                    <a:pt x="44427" y="273029"/>
                  </a:lnTo>
                  <a:lnTo>
                    <a:pt x="76200" y="272923"/>
                  </a:lnTo>
                  <a:lnTo>
                    <a:pt x="38227" y="349250"/>
                  </a:lnTo>
                  <a:lnTo>
                    <a:pt x="0" y="273177"/>
                  </a:lnTo>
                  <a:lnTo>
                    <a:pt x="31727" y="273072"/>
                  </a:lnTo>
                  <a:lnTo>
                    <a:pt x="31242" y="6350"/>
                  </a:lnTo>
                  <a:cubicBezTo>
                    <a:pt x="31242" y="2794"/>
                    <a:pt x="34036" y="0"/>
                    <a:pt x="37592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82" name="Shape 16980"/>
            <p:cNvSpPr/>
            <p:nvPr/>
          </p:nvSpPr>
          <p:spPr>
            <a:xfrm>
              <a:off x="4352925" y="3656965"/>
              <a:ext cx="1143000" cy="571500"/>
            </a:xfrm>
            <a:custGeom>
              <a:avLst/>
              <a:gdLst/>
              <a:ahLst/>
              <a:cxnLst/>
              <a:rect l="0" t="0" r="0" b="0"/>
              <a:pathLst>
                <a:path w="1143000" h="571500">
                  <a:moveTo>
                    <a:pt x="0" y="571500"/>
                  </a:moveTo>
                  <a:lnTo>
                    <a:pt x="1143000" y="571500"/>
                  </a:lnTo>
                  <a:lnTo>
                    <a:pt x="1143000" y="0"/>
                  </a:lnTo>
                  <a:lnTo>
                    <a:pt x="0" y="0"/>
                  </a:lnTo>
                  <a:close/>
                </a:path>
              </a:pathLst>
            </a:custGeom>
            <a:ln w="12700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83" name="Rectangle 16981"/>
            <p:cNvSpPr/>
            <p:nvPr/>
          </p:nvSpPr>
          <p:spPr>
            <a:xfrm>
              <a:off x="4416425" y="3701341"/>
              <a:ext cx="577717" cy="153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До блок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4" name="Rectangle 16982"/>
            <p:cNvSpPr/>
            <p:nvPr/>
          </p:nvSpPr>
          <p:spPr>
            <a:xfrm>
              <a:off x="4851019" y="3676341"/>
              <a:ext cx="56024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5" name="Rectangle 16983"/>
            <p:cNvSpPr/>
            <p:nvPr/>
          </p:nvSpPr>
          <p:spPr>
            <a:xfrm>
              <a:off x="4892167" y="3701341"/>
              <a:ext cx="763279" cy="153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схеми для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6" name="Rectangle 16984"/>
            <p:cNvSpPr/>
            <p:nvPr/>
          </p:nvSpPr>
          <p:spPr>
            <a:xfrm>
              <a:off x="4402709" y="3847645"/>
              <a:ext cx="1431675" cy="153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адекватної лінійної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7" name="Rectangle 16985"/>
            <p:cNvSpPr/>
            <p:nvPr/>
          </p:nvSpPr>
          <p:spPr>
            <a:xfrm>
              <a:off x="4742815" y="3998521"/>
              <a:ext cx="482328" cy="153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моделі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8" name="Rectangle 16986"/>
            <p:cNvSpPr/>
            <p:nvPr/>
          </p:nvSpPr>
          <p:spPr>
            <a:xfrm>
              <a:off x="5107051" y="3973521"/>
              <a:ext cx="42058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9" name="Shape 16987"/>
            <p:cNvSpPr/>
            <p:nvPr/>
          </p:nvSpPr>
          <p:spPr>
            <a:xfrm>
              <a:off x="4895850" y="2383790"/>
              <a:ext cx="76200" cy="1263650"/>
            </a:xfrm>
            <a:custGeom>
              <a:avLst/>
              <a:gdLst/>
              <a:ahLst/>
              <a:cxnLst/>
              <a:rect l="0" t="0" r="0" b="0"/>
              <a:pathLst>
                <a:path w="76200" h="1263650">
                  <a:moveTo>
                    <a:pt x="38100" y="0"/>
                  </a:moveTo>
                  <a:cubicBezTo>
                    <a:pt x="41656" y="0"/>
                    <a:pt x="44450" y="2794"/>
                    <a:pt x="44450" y="6350"/>
                  </a:cubicBezTo>
                  <a:lnTo>
                    <a:pt x="44450" y="1187450"/>
                  </a:lnTo>
                  <a:lnTo>
                    <a:pt x="76200" y="1187450"/>
                  </a:lnTo>
                  <a:lnTo>
                    <a:pt x="38100" y="1263650"/>
                  </a:lnTo>
                  <a:lnTo>
                    <a:pt x="0" y="1187450"/>
                  </a:lnTo>
                  <a:lnTo>
                    <a:pt x="31750" y="1187450"/>
                  </a:lnTo>
                  <a:lnTo>
                    <a:pt x="31750" y="6350"/>
                  </a:lnTo>
                  <a:cubicBezTo>
                    <a:pt x="31750" y="2794"/>
                    <a:pt x="34544" y="0"/>
                    <a:pt x="38100" y="0"/>
                  </a:cubicBezTo>
                  <a:close/>
                </a:path>
              </a:pathLst>
            </a:custGeom>
            <a:ln w="0" cap="rnd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90" name="Shape 16988"/>
            <p:cNvSpPr/>
            <p:nvPr/>
          </p:nvSpPr>
          <p:spPr>
            <a:xfrm>
              <a:off x="4019550" y="2390140"/>
              <a:ext cx="0" cy="1600200"/>
            </a:xfrm>
            <a:custGeom>
              <a:avLst/>
              <a:gdLst/>
              <a:ahLst/>
              <a:cxnLst/>
              <a:rect l="0" t="0" r="0" b="0"/>
              <a:pathLst>
                <a:path h="1600200">
                  <a:moveTo>
                    <a:pt x="0" y="0"/>
                  </a:moveTo>
                  <a:lnTo>
                    <a:pt x="0" y="1600200"/>
                  </a:ln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91" name="Shape 16989"/>
            <p:cNvSpPr/>
            <p:nvPr/>
          </p:nvSpPr>
          <p:spPr>
            <a:xfrm>
              <a:off x="5800725" y="2390140"/>
              <a:ext cx="635" cy="1600200"/>
            </a:xfrm>
            <a:custGeom>
              <a:avLst/>
              <a:gdLst/>
              <a:ahLst/>
              <a:cxnLst/>
              <a:rect l="0" t="0" r="0" b="0"/>
              <a:pathLst>
                <a:path w="635" h="1600200">
                  <a:moveTo>
                    <a:pt x="0" y="0"/>
                  </a:moveTo>
                  <a:lnTo>
                    <a:pt x="635" y="1600200"/>
                  </a:ln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92" name="Shape 16990"/>
            <p:cNvSpPr/>
            <p:nvPr/>
          </p:nvSpPr>
          <p:spPr>
            <a:xfrm>
              <a:off x="4013200" y="3943223"/>
              <a:ext cx="349250" cy="76200"/>
            </a:xfrm>
            <a:custGeom>
              <a:avLst/>
              <a:gdLst/>
              <a:ahLst/>
              <a:cxnLst/>
              <a:rect l="0" t="0" r="0" b="0"/>
              <a:pathLst>
                <a:path w="349250" h="76200">
                  <a:moveTo>
                    <a:pt x="273177" y="0"/>
                  </a:moveTo>
                  <a:lnTo>
                    <a:pt x="349250" y="38227"/>
                  </a:lnTo>
                  <a:lnTo>
                    <a:pt x="272923" y="76200"/>
                  </a:lnTo>
                  <a:lnTo>
                    <a:pt x="273029" y="44427"/>
                  </a:lnTo>
                  <a:lnTo>
                    <a:pt x="6350" y="43942"/>
                  </a:lnTo>
                  <a:cubicBezTo>
                    <a:pt x="2794" y="43942"/>
                    <a:pt x="0" y="41148"/>
                    <a:pt x="0" y="37592"/>
                  </a:cubicBezTo>
                  <a:cubicBezTo>
                    <a:pt x="0" y="34036"/>
                    <a:pt x="2794" y="31242"/>
                    <a:pt x="6350" y="31242"/>
                  </a:cubicBezTo>
                  <a:lnTo>
                    <a:pt x="273071" y="31727"/>
                  </a:lnTo>
                  <a:lnTo>
                    <a:pt x="273177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93" name="Shape 16991"/>
            <p:cNvSpPr/>
            <p:nvPr/>
          </p:nvSpPr>
          <p:spPr>
            <a:xfrm>
              <a:off x="5486400" y="3943223"/>
              <a:ext cx="312420" cy="76200"/>
            </a:xfrm>
            <a:custGeom>
              <a:avLst/>
              <a:gdLst/>
              <a:ahLst/>
              <a:cxnLst/>
              <a:rect l="0" t="0" r="0" b="0"/>
              <a:pathLst>
                <a:path w="312420" h="76200">
                  <a:moveTo>
                    <a:pt x="76073" y="0"/>
                  </a:moveTo>
                  <a:lnTo>
                    <a:pt x="76179" y="31724"/>
                  </a:lnTo>
                  <a:lnTo>
                    <a:pt x="306070" y="31242"/>
                  </a:lnTo>
                  <a:cubicBezTo>
                    <a:pt x="309626" y="31242"/>
                    <a:pt x="312420" y="34036"/>
                    <a:pt x="312420" y="37592"/>
                  </a:cubicBezTo>
                  <a:cubicBezTo>
                    <a:pt x="312420" y="41148"/>
                    <a:pt x="309626" y="43942"/>
                    <a:pt x="306070" y="43942"/>
                  </a:cubicBezTo>
                  <a:lnTo>
                    <a:pt x="76221" y="44423"/>
                  </a:lnTo>
                  <a:lnTo>
                    <a:pt x="76327" y="76200"/>
                  </a:lnTo>
                  <a:lnTo>
                    <a:pt x="0" y="38227"/>
                  </a:lnTo>
                  <a:lnTo>
                    <a:pt x="76073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6049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/>
              <a:t>Блок-схема приймання рішення при неадекватній лінійній моделі для отримання інтерполяційної залежності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3069" y="1525321"/>
            <a:ext cx="7855613" cy="442308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89212" y="1407458"/>
            <a:ext cx="8915400" cy="4423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grpSp>
        <p:nvGrpSpPr>
          <p:cNvPr id="5" name="Group 706212"/>
          <p:cNvGrpSpPr/>
          <p:nvPr/>
        </p:nvGrpSpPr>
        <p:grpSpPr>
          <a:xfrm>
            <a:off x="2420470" y="1613647"/>
            <a:ext cx="8435789" cy="4751294"/>
            <a:chOff x="0" y="0"/>
            <a:chExt cx="8190681" cy="4457701"/>
          </a:xfrm>
        </p:grpSpPr>
        <p:sp>
          <p:nvSpPr>
            <p:cNvPr id="6" name="Shape 17007"/>
            <p:cNvSpPr/>
            <p:nvPr/>
          </p:nvSpPr>
          <p:spPr>
            <a:xfrm>
              <a:off x="2705100" y="0"/>
              <a:ext cx="2743200" cy="457200"/>
            </a:xfrm>
            <a:custGeom>
              <a:avLst/>
              <a:gdLst/>
              <a:ahLst/>
              <a:cxnLst/>
              <a:rect l="0" t="0" r="0" b="0"/>
              <a:pathLst>
                <a:path w="2743200" h="457200">
                  <a:moveTo>
                    <a:pt x="0" y="457200"/>
                  </a:moveTo>
                  <a:lnTo>
                    <a:pt x="2743200" y="457200"/>
                  </a:lnTo>
                  <a:lnTo>
                    <a:pt x="2743200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custDash>
                <a:ds d="600000" sp="450000"/>
              </a:custDash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7" name="Rectangle 17008"/>
            <p:cNvSpPr/>
            <p:nvPr/>
          </p:nvSpPr>
          <p:spPr>
            <a:xfrm>
              <a:off x="2856611" y="105588"/>
              <a:ext cx="3244130" cy="2452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Лінійна модель неадекватна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17009"/>
            <p:cNvSpPr/>
            <p:nvPr/>
          </p:nvSpPr>
          <p:spPr>
            <a:xfrm>
              <a:off x="5298313" y="65528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Shape 17010"/>
            <p:cNvSpPr/>
            <p:nvPr/>
          </p:nvSpPr>
          <p:spPr>
            <a:xfrm>
              <a:off x="4076700" y="457200"/>
              <a:ext cx="0" cy="342900"/>
            </a:xfrm>
            <a:custGeom>
              <a:avLst/>
              <a:gdLst/>
              <a:ahLst/>
              <a:cxnLst/>
              <a:rect l="0" t="0" r="0" b="0"/>
              <a:pathLst>
                <a:path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0" name="Shape 17011"/>
            <p:cNvSpPr/>
            <p:nvPr/>
          </p:nvSpPr>
          <p:spPr>
            <a:xfrm>
              <a:off x="876300" y="800100"/>
              <a:ext cx="6172200" cy="635"/>
            </a:xfrm>
            <a:custGeom>
              <a:avLst/>
              <a:gdLst/>
              <a:ahLst/>
              <a:cxnLst/>
              <a:rect l="0" t="0" r="0" b="0"/>
              <a:pathLst>
                <a:path w="6172200" h="635">
                  <a:moveTo>
                    <a:pt x="0" y="0"/>
                  </a:moveTo>
                  <a:lnTo>
                    <a:pt x="6172200" y="635"/>
                  </a:ln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1" name="Shape 17013"/>
            <p:cNvSpPr/>
            <p:nvPr/>
          </p:nvSpPr>
          <p:spPr>
            <a:xfrm>
              <a:off x="0" y="1143000"/>
              <a:ext cx="1714500" cy="571500"/>
            </a:xfrm>
            <a:custGeom>
              <a:avLst/>
              <a:gdLst/>
              <a:ahLst/>
              <a:cxnLst/>
              <a:rect l="0" t="0" r="0" b="0"/>
              <a:pathLst>
                <a:path w="1714500" h="571500">
                  <a:moveTo>
                    <a:pt x="0" y="571500"/>
                  </a:moveTo>
                  <a:lnTo>
                    <a:pt x="1714500" y="571500"/>
                  </a:ln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ln w="19050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2" name="Rectangle 17014"/>
            <p:cNvSpPr/>
            <p:nvPr/>
          </p:nvSpPr>
          <p:spPr>
            <a:xfrm>
              <a:off x="116078" y="1236920"/>
              <a:ext cx="2030950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Включення ефектів </a:t>
              </a:r>
            </a:p>
          </p:txBody>
        </p:sp>
        <p:sp>
          <p:nvSpPr>
            <p:cNvPr id="13" name="Rectangle 17015"/>
            <p:cNvSpPr/>
            <p:nvPr/>
          </p:nvSpPr>
          <p:spPr>
            <a:xfrm>
              <a:off x="507746" y="1444184"/>
              <a:ext cx="931287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взаємодії</a:t>
              </a:r>
            </a:p>
          </p:txBody>
        </p:sp>
        <p:sp>
          <p:nvSpPr>
            <p:cNvPr id="14" name="Rectangle 17016"/>
            <p:cNvSpPr/>
            <p:nvPr/>
          </p:nvSpPr>
          <p:spPr>
            <a:xfrm>
              <a:off x="1207262" y="1408943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Shape 17017"/>
            <p:cNvSpPr/>
            <p:nvPr/>
          </p:nvSpPr>
          <p:spPr>
            <a:xfrm>
              <a:off x="838708" y="793750"/>
              <a:ext cx="76200" cy="349250"/>
            </a:xfrm>
            <a:custGeom>
              <a:avLst/>
              <a:gdLst/>
              <a:ahLst/>
              <a:cxnLst/>
              <a:rect l="0" t="0" r="0" b="0"/>
              <a:pathLst>
                <a:path w="76200" h="349250">
                  <a:moveTo>
                    <a:pt x="37592" y="0"/>
                  </a:moveTo>
                  <a:cubicBezTo>
                    <a:pt x="41148" y="0"/>
                    <a:pt x="43942" y="2794"/>
                    <a:pt x="43942" y="6350"/>
                  </a:cubicBezTo>
                  <a:lnTo>
                    <a:pt x="44427" y="273029"/>
                  </a:lnTo>
                  <a:lnTo>
                    <a:pt x="76200" y="272923"/>
                  </a:lnTo>
                  <a:lnTo>
                    <a:pt x="38227" y="349250"/>
                  </a:lnTo>
                  <a:lnTo>
                    <a:pt x="0" y="273177"/>
                  </a:lnTo>
                  <a:lnTo>
                    <a:pt x="31727" y="273072"/>
                  </a:lnTo>
                  <a:lnTo>
                    <a:pt x="31242" y="6350"/>
                  </a:lnTo>
                  <a:cubicBezTo>
                    <a:pt x="31242" y="2794"/>
                    <a:pt x="34036" y="0"/>
                    <a:pt x="37592" y="0"/>
                  </a:cubicBezTo>
                  <a:close/>
                </a:path>
              </a:pathLst>
            </a:custGeom>
            <a:ln w="0" cap="rnd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6" name="Shape 17019"/>
            <p:cNvSpPr/>
            <p:nvPr/>
          </p:nvSpPr>
          <p:spPr>
            <a:xfrm>
              <a:off x="2019300" y="1143000"/>
              <a:ext cx="1714500" cy="571500"/>
            </a:xfrm>
            <a:custGeom>
              <a:avLst/>
              <a:gdLst/>
              <a:ahLst/>
              <a:cxnLst/>
              <a:rect l="0" t="0" r="0" b="0"/>
              <a:pathLst>
                <a:path w="1714500" h="571500">
                  <a:moveTo>
                    <a:pt x="0" y="571500"/>
                  </a:moveTo>
                  <a:lnTo>
                    <a:pt x="1714500" y="571500"/>
                  </a:ln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ln w="19050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7" name="Rectangle 17020"/>
            <p:cNvSpPr/>
            <p:nvPr/>
          </p:nvSpPr>
          <p:spPr>
            <a:xfrm>
              <a:off x="2265299" y="1241492"/>
              <a:ext cx="1627321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Добудова плану</a:t>
              </a:r>
            </a:p>
          </p:txBody>
        </p:sp>
        <p:sp>
          <p:nvSpPr>
            <p:cNvPr id="18" name="Rectangle 17021"/>
            <p:cNvSpPr/>
            <p:nvPr/>
          </p:nvSpPr>
          <p:spPr>
            <a:xfrm>
              <a:off x="3489071" y="1206251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9" name="Shape 17023"/>
            <p:cNvSpPr/>
            <p:nvPr/>
          </p:nvSpPr>
          <p:spPr>
            <a:xfrm>
              <a:off x="4305300" y="1143000"/>
              <a:ext cx="1714500" cy="571500"/>
            </a:xfrm>
            <a:custGeom>
              <a:avLst/>
              <a:gdLst/>
              <a:ahLst/>
              <a:cxnLst/>
              <a:rect l="0" t="0" r="0" b="0"/>
              <a:pathLst>
                <a:path w="1714500" h="571500">
                  <a:moveTo>
                    <a:pt x="0" y="571500"/>
                  </a:moveTo>
                  <a:lnTo>
                    <a:pt x="1714500" y="571500"/>
                  </a:ln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ln w="19050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0" name="Rectangle 17024"/>
            <p:cNvSpPr/>
            <p:nvPr/>
          </p:nvSpPr>
          <p:spPr>
            <a:xfrm>
              <a:off x="4629277" y="1236920"/>
              <a:ext cx="1476968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Перетворення </a:t>
              </a:r>
            </a:p>
          </p:txBody>
        </p:sp>
        <p:sp>
          <p:nvSpPr>
            <p:cNvPr id="21" name="Rectangle 17025"/>
            <p:cNvSpPr/>
            <p:nvPr/>
          </p:nvSpPr>
          <p:spPr>
            <a:xfrm>
              <a:off x="4859401" y="1444184"/>
              <a:ext cx="807495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змінних</a:t>
              </a:r>
            </a:p>
          </p:txBody>
        </p:sp>
        <p:sp>
          <p:nvSpPr>
            <p:cNvPr id="22" name="Rectangle 17026"/>
            <p:cNvSpPr/>
            <p:nvPr/>
          </p:nvSpPr>
          <p:spPr>
            <a:xfrm>
              <a:off x="5465953" y="1408943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3" name="Shape 17028"/>
            <p:cNvSpPr/>
            <p:nvPr/>
          </p:nvSpPr>
          <p:spPr>
            <a:xfrm>
              <a:off x="6248400" y="1143000"/>
              <a:ext cx="1600200" cy="571500"/>
            </a:xfrm>
            <a:custGeom>
              <a:avLst/>
              <a:gdLst/>
              <a:ahLst/>
              <a:cxnLst/>
              <a:rect l="0" t="0" r="0" b="0"/>
              <a:pathLst>
                <a:path w="1600200" h="571500">
                  <a:moveTo>
                    <a:pt x="0" y="571500"/>
                  </a:moveTo>
                  <a:lnTo>
                    <a:pt x="1600200" y="571500"/>
                  </a:lnTo>
                  <a:lnTo>
                    <a:pt x="1600200" y="0"/>
                  </a:lnTo>
                  <a:lnTo>
                    <a:pt x="0" y="0"/>
                  </a:lnTo>
                  <a:close/>
                </a:path>
              </a:pathLst>
            </a:custGeom>
            <a:ln w="19050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4" name="Rectangle 17029"/>
            <p:cNvSpPr/>
            <p:nvPr/>
          </p:nvSpPr>
          <p:spPr>
            <a:xfrm>
              <a:off x="6397118" y="1236920"/>
              <a:ext cx="1793563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Зміна параметрів </a:t>
              </a:r>
            </a:p>
          </p:txBody>
        </p:sp>
        <p:sp>
          <p:nvSpPr>
            <p:cNvPr id="25" name="Rectangle 17030"/>
            <p:cNvSpPr/>
            <p:nvPr/>
          </p:nvSpPr>
          <p:spPr>
            <a:xfrm>
              <a:off x="6615049" y="1444184"/>
              <a:ext cx="401731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варі</a:t>
              </a:r>
            </a:p>
          </p:txBody>
        </p:sp>
        <p:sp>
          <p:nvSpPr>
            <p:cNvPr id="26" name="Rectangle 17031"/>
            <p:cNvSpPr/>
            <p:nvPr/>
          </p:nvSpPr>
          <p:spPr>
            <a:xfrm>
              <a:off x="6942921" y="1444184"/>
              <a:ext cx="729210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ювання</a:t>
              </a:r>
              <a:endPara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Rectangle 17032"/>
            <p:cNvSpPr/>
            <p:nvPr/>
          </p:nvSpPr>
          <p:spPr>
            <a:xfrm>
              <a:off x="7484110" y="1408943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8" name="Shape 17033"/>
            <p:cNvSpPr/>
            <p:nvPr/>
          </p:nvSpPr>
          <p:spPr>
            <a:xfrm>
              <a:off x="2858008" y="793750"/>
              <a:ext cx="76200" cy="349250"/>
            </a:xfrm>
            <a:custGeom>
              <a:avLst/>
              <a:gdLst/>
              <a:ahLst/>
              <a:cxnLst/>
              <a:rect l="0" t="0" r="0" b="0"/>
              <a:pathLst>
                <a:path w="76200" h="349250">
                  <a:moveTo>
                    <a:pt x="37592" y="0"/>
                  </a:moveTo>
                  <a:cubicBezTo>
                    <a:pt x="41148" y="0"/>
                    <a:pt x="43942" y="2794"/>
                    <a:pt x="43942" y="6350"/>
                  </a:cubicBezTo>
                  <a:lnTo>
                    <a:pt x="44427" y="273029"/>
                  </a:lnTo>
                  <a:lnTo>
                    <a:pt x="76200" y="272923"/>
                  </a:lnTo>
                  <a:lnTo>
                    <a:pt x="38227" y="349250"/>
                  </a:lnTo>
                  <a:lnTo>
                    <a:pt x="0" y="273177"/>
                  </a:lnTo>
                  <a:lnTo>
                    <a:pt x="31727" y="273072"/>
                  </a:lnTo>
                  <a:lnTo>
                    <a:pt x="31242" y="6350"/>
                  </a:lnTo>
                  <a:cubicBezTo>
                    <a:pt x="31242" y="2794"/>
                    <a:pt x="34036" y="0"/>
                    <a:pt x="37592" y="0"/>
                  </a:cubicBezTo>
                  <a:close/>
                </a:path>
              </a:pathLst>
            </a:custGeom>
            <a:ln w="0" cap="rnd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9" name="Shape 17034"/>
            <p:cNvSpPr/>
            <p:nvPr/>
          </p:nvSpPr>
          <p:spPr>
            <a:xfrm>
              <a:off x="5134483" y="793750"/>
              <a:ext cx="76200" cy="349250"/>
            </a:xfrm>
            <a:custGeom>
              <a:avLst/>
              <a:gdLst/>
              <a:ahLst/>
              <a:cxnLst/>
              <a:rect l="0" t="0" r="0" b="0"/>
              <a:pathLst>
                <a:path w="76200" h="349250">
                  <a:moveTo>
                    <a:pt x="37592" y="0"/>
                  </a:moveTo>
                  <a:cubicBezTo>
                    <a:pt x="41148" y="0"/>
                    <a:pt x="43942" y="2794"/>
                    <a:pt x="43942" y="6350"/>
                  </a:cubicBezTo>
                  <a:lnTo>
                    <a:pt x="44427" y="273029"/>
                  </a:lnTo>
                  <a:lnTo>
                    <a:pt x="76200" y="272923"/>
                  </a:lnTo>
                  <a:lnTo>
                    <a:pt x="38227" y="349250"/>
                  </a:lnTo>
                  <a:lnTo>
                    <a:pt x="0" y="273177"/>
                  </a:lnTo>
                  <a:lnTo>
                    <a:pt x="31727" y="273072"/>
                  </a:lnTo>
                  <a:lnTo>
                    <a:pt x="31242" y="6350"/>
                  </a:lnTo>
                  <a:cubicBezTo>
                    <a:pt x="31242" y="2794"/>
                    <a:pt x="34036" y="0"/>
                    <a:pt x="37592" y="0"/>
                  </a:cubicBezTo>
                  <a:close/>
                </a:path>
              </a:pathLst>
            </a:custGeom>
            <a:ln w="0" cap="rnd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0" name="Shape 17035"/>
            <p:cNvSpPr/>
            <p:nvPr/>
          </p:nvSpPr>
          <p:spPr>
            <a:xfrm>
              <a:off x="7010908" y="793750"/>
              <a:ext cx="76200" cy="349250"/>
            </a:xfrm>
            <a:custGeom>
              <a:avLst/>
              <a:gdLst/>
              <a:ahLst/>
              <a:cxnLst/>
              <a:rect l="0" t="0" r="0" b="0"/>
              <a:pathLst>
                <a:path w="76200" h="349250">
                  <a:moveTo>
                    <a:pt x="37592" y="0"/>
                  </a:moveTo>
                  <a:cubicBezTo>
                    <a:pt x="41149" y="0"/>
                    <a:pt x="43942" y="2794"/>
                    <a:pt x="43942" y="6350"/>
                  </a:cubicBezTo>
                  <a:lnTo>
                    <a:pt x="44427" y="273029"/>
                  </a:lnTo>
                  <a:lnTo>
                    <a:pt x="76200" y="272923"/>
                  </a:lnTo>
                  <a:lnTo>
                    <a:pt x="38227" y="349250"/>
                  </a:lnTo>
                  <a:lnTo>
                    <a:pt x="0" y="273177"/>
                  </a:lnTo>
                  <a:lnTo>
                    <a:pt x="31727" y="273072"/>
                  </a:lnTo>
                  <a:lnTo>
                    <a:pt x="31242" y="6350"/>
                  </a:lnTo>
                  <a:cubicBezTo>
                    <a:pt x="31242" y="2794"/>
                    <a:pt x="34036" y="0"/>
                    <a:pt x="37592" y="0"/>
                  </a:cubicBezTo>
                  <a:close/>
                </a:path>
              </a:pathLst>
            </a:custGeom>
            <a:ln w="0" cap="rnd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1" name="Shape 17037"/>
            <p:cNvSpPr/>
            <p:nvPr/>
          </p:nvSpPr>
          <p:spPr>
            <a:xfrm>
              <a:off x="2019300" y="3886201"/>
              <a:ext cx="1714500" cy="571500"/>
            </a:xfrm>
            <a:custGeom>
              <a:avLst/>
              <a:gdLst/>
              <a:ahLst/>
              <a:cxnLst/>
              <a:rect l="0" t="0" r="0" b="0"/>
              <a:pathLst>
                <a:path w="1714500" h="571500">
                  <a:moveTo>
                    <a:pt x="0" y="571500"/>
                  </a:moveTo>
                  <a:lnTo>
                    <a:pt x="1714500" y="571500"/>
                  </a:ln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ln w="19050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2" name="Rectangle 17038"/>
            <p:cNvSpPr/>
            <p:nvPr/>
          </p:nvSpPr>
          <p:spPr>
            <a:xfrm>
              <a:off x="2135378" y="3980755"/>
              <a:ext cx="2030950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Включення ефектів </a:t>
              </a:r>
            </a:p>
          </p:txBody>
        </p:sp>
        <p:sp>
          <p:nvSpPr>
            <p:cNvPr id="33" name="Rectangle 17039"/>
            <p:cNvSpPr/>
            <p:nvPr/>
          </p:nvSpPr>
          <p:spPr>
            <a:xfrm>
              <a:off x="2527427" y="4188019"/>
              <a:ext cx="931287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взаємодії</a:t>
              </a:r>
            </a:p>
          </p:txBody>
        </p:sp>
        <p:sp>
          <p:nvSpPr>
            <p:cNvPr id="34" name="Rectangle 17040"/>
            <p:cNvSpPr/>
            <p:nvPr/>
          </p:nvSpPr>
          <p:spPr>
            <a:xfrm>
              <a:off x="3226943" y="4152778"/>
              <a:ext cx="59288" cy="2625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5" name="Shape 17042"/>
            <p:cNvSpPr/>
            <p:nvPr/>
          </p:nvSpPr>
          <p:spPr>
            <a:xfrm>
              <a:off x="1219200" y="2514601"/>
              <a:ext cx="1257300" cy="571500"/>
            </a:xfrm>
            <a:custGeom>
              <a:avLst/>
              <a:gdLst/>
              <a:ahLst/>
              <a:cxnLst/>
              <a:rect l="0" t="0" r="0" b="0"/>
              <a:pathLst>
                <a:path w="1257300" h="571500">
                  <a:moveTo>
                    <a:pt x="0" y="571500"/>
                  </a:moveTo>
                  <a:lnTo>
                    <a:pt x="1257300" y="571500"/>
                  </a:lnTo>
                  <a:lnTo>
                    <a:pt x="1257300" y="0"/>
                  </a:lnTo>
                  <a:lnTo>
                    <a:pt x="0" y="0"/>
                  </a:lnTo>
                  <a:close/>
                </a:path>
              </a:pathLst>
            </a:custGeom>
            <a:ln w="19050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6" name="Rectangle 17043"/>
            <p:cNvSpPr/>
            <p:nvPr/>
          </p:nvSpPr>
          <p:spPr>
            <a:xfrm>
              <a:off x="1333754" y="2608774"/>
              <a:ext cx="1426692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План другого </a:t>
              </a:r>
            </a:p>
          </p:txBody>
        </p:sp>
        <p:sp>
          <p:nvSpPr>
            <p:cNvPr id="37" name="Rectangle 17044"/>
            <p:cNvSpPr/>
            <p:nvPr/>
          </p:nvSpPr>
          <p:spPr>
            <a:xfrm>
              <a:off x="1537970" y="2816038"/>
              <a:ext cx="826941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порядку</a:t>
              </a:r>
            </a:p>
          </p:txBody>
        </p:sp>
        <p:sp>
          <p:nvSpPr>
            <p:cNvPr id="38" name="Rectangle 17045"/>
            <p:cNvSpPr/>
            <p:nvPr/>
          </p:nvSpPr>
          <p:spPr>
            <a:xfrm>
              <a:off x="2158619" y="2780797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9" name="Shape 17047"/>
            <p:cNvSpPr/>
            <p:nvPr/>
          </p:nvSpPr>
          <p:spPr>
            <a:xfrm>
              <a:off x="2590800" y="2514601"/>
              <a:ext cx="1257300" cy="571500"/>
            </a:xfrm>
            <a:custGeom>
              <a:avLst/>
              <a:gdLst/>
              <a:ahLst/>
              <a:cxnLst/>
              <a:rect l="0" t="0" r="0" b="0"/>
              <a:pathLst>
                <a:path w="1257300" h="571500">
                  <a:moveTo>
                    <a:pt x="0" y="571500"/>
                  </a:moveTo>
                  <a:lnTo>
                    <a:pt x="1257300" y="571500"/>
                  </a:lnTo>
                  <a:lnTo>
                    <a:pt x="1257300" y="0"/>
                  </a:lnTo>
                  <a:lnTo>
                    <a:pt x="0" y="0"/>
                  </a:lnTo>
                  <a:close/>
                </a:path>
              </a:pathLst>
            </a:custGeom>
            <a:ln w="19050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0" name="Rectangle 17048"/>
            <p:cNvSpPr/>
            <p:nvPr/>
          </p:nvSpPr>
          <p:spPr>
            <a:xfrm>
              <a:off x="2972435" y="2608774"/>
              <a:ext cx="717852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Метод </a:t>
              </a:r>
            </a:p>
          </p:txBody>
        </p:sp>
        <p:sp>
          <p:nvSpPr>
            <p:cNvPr id="41" name="Rectangle 17049"/>
            <p:cNvSpPr/>
            <p:nvPr/>
          </p:nvSpPr>
          <p:spPr>
            <a:xfrm>
              <a:off x="2789555" y="2816038"/>
              <a:ext cx="1143773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«перевалу»</a:t>
              </a:r>
            </a:p>
          </p:txBody>
        </p:sp>
        <p:sp>
          <p:nvSpPr>
            <p:cNvPr id="42" name="Rectangle 17050"/>
            <p:cNvSpPr/>
            <p:nvPr/>
          </p:nvSpPr>
          <p:spPr>
            <a:xfrm>
              <a:off x="3649091" y="2780797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3" name="Shape 17052"/>
            <p:cNvSpPr/>
            <p:nvPr/>
          </p:nvSpPr>
          <p:spPr>
            <a:xfrm>
              <a:off x="3962400" y="2514601"/>
              <a:ext cx="1257300" cy="914400"/>
            </a:xfrm>
            <a:custGeom>
              <a:avLst/>
              <a:gdLst/>
              <a:ahLst/>
              <a:cxnLst/>
              <a:rect l="0" t="0" r="0" b="0"/>
              <a:pathLst>
                <a:path w="1257300" h="914400">
                  <a:moveTo>
                    <a:pt x="0" y="914400"/>
                  </a:moveTo>
                  <a:lnTo>
                    <a:pt x="1257300" y="914400"/>
                  </a:lnTo>
                  <a:lnTo>
                    <a:pt x="1257300" y="0"/>
                  </a:lnTo>
                  <a:lnTo>
                    <a:pt x="0" y="0"/>
                  </a:lnTo>
                  <a:close/>
                </a:path>
              </a:pathLst>
            </a:custGeom>
            <a:ln w="19050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4" name="Rectangle 17053"/>
            <p:cNvSpPr/>
            <p:nvPr/>
          </p:nvSpPr>
          <p:spPr>
            <a:xfrm>
              <a:off x="4167251" y="2608774"/>
              <a:ext cx="1187171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Дробовий і </a:t>
              </a:r>
            </a:p>
          </p:txBody>
        </p:sp>
        <p:sp>
          <p:nvSpPr>
            <p:cNvPr id="45" name="Rectangle 17054"/>
            <p:cNvSpPr/>
            <p:nvPr/>
          </p:nvSpPr>
          <p:spPr>
            <a:xfrm>
              <a:off x="4313555" y="2812990"/>
              <a:ext cx="795875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повний </a:t>
              </a:r>
            </a:p>
          </p:txBody>
        </p:sp>
        <p:sp>
          <p:nvSpPr>
            <p:cNvPr id="46" name="Rectangle 17055"/>
            <p:cNvSpPr/>
            <p:nvPr/>
          </p:nvSpPr>
          <p:spPr>
            <a:xfrm>
              <a:off x="4179443" y="3017206"/>
              <a:ext cx="1152547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факторний </a:t>
              </a:r>
            </a:p>
          </p:txBody>
        </p:sp>
        <p:sp>
          <p:nvSpPr>
            <p:cNvPr id="47" name="Rectangle 17056"/>
            <p:cNvSpPr/>
            <p:nvPr/>
          </p:nvSpPr>
          <p:spPr>
            <a:xfrm>
              <a:off x="4107815" y="3221422"/>
              <a:ext cx="1286537" cy="2157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експеримент</a:t>
              </a:r>
            </a:p>
          </p:txBody>
        </p:sp>
        <p:sp>
          <p:nvSpPr>
            <p:cNvPr id="48" name="Rectangle 17057"/>
            <p:cNvSpPr/>
            <p:nvPr/>
          </p:nvSpPr>
          <p:spPr>
            <a:xfrm>
              <a:off x="5074285" y="3186181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72085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9" name="Shape 17058"/>
            <p:cNvSpPr/>
            <p:nvPr/>
          </p:nvSpPr>
          <p:spPr>
            <a:xfrm>
              <a:off x="2819400" y="1714500"/>
              <a:ext cx="0" cy="342900"/>
            </a:xfrm>
            <a:custGeom>
              <a:avLst/>
              <a:gdLst/>
              <a:ahLst/>
              <a:cxnLst/>
              <a:rect l="0" t="0" r="0" b="0"/>
              <a:pathLst>
                <a:path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50" name="Shape 17059"/>
            <p:cNvSpPr/>
            <p:nvPr/>
          </p:nvSpPr>
          <p:spPr>
            <a:xfrm>
              <a:off x="1885950" y="2057400"/>
              <a:ext cx="2743200" cy="635"/>
            </a:xfrm>
            <a:custGeom>
              <a:avLst/>
              <a:gdLst/>
              <a:ahLst/>
              <a:cxnLst/>
              <a:rect l="0" t="0" r="0" b="0"/>
              <a:pathLst>
                <a:path w="2743200" h="635">
                  <a:moveTo>
                    <a:pt x="0" y="0"/>
                  </a:moveTo>
                  <a:lnTo>
                    <a:pt x="2743200" y="635"/>
                  </a:ln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51" name="Shape 17060"/>
            <p:cNvSpPr/>
            <p:nvPr/>
          </p:nvSpPr>
          <p:spPr>
            <a:xfrm>
              <a:off x="1848358" y="2051050"/>
              <a:ext cx="76200" cy="463550"/>
            </a:xfrm>
            <a:custGeom>
              <a:avLst/>
              <a:gdLst/>
              <a:ahLst/>
              <a:cxnLst/>
              <a:rect l="0" t="0" r="0" b="0"/>
              <a:pathLst>
                <a:path w="76200" h="463550">
                  <a:moveTo>
                    <a:pt x="37592" y="0"/>
                  </a:moveTo>
                  <a:cubicBezTo>
                    <a:pt x="41148" y="0"/>
                    <a:pt x="43942" y="2794"/>
                    <a:pt x="43942" y="6350"/>
                  </a:cubicBezTo>
                  <a:lnTo>
                    <a:pt x="44434" y="387350"/>
                  </a:lnTo>
                  <a:lnTo>
                    <a:pt x="76200" y="387350"/>
                  </a:lnTo>
                  <a:lnTo>
                    <a:pt x="38227" y="463550"/>
                  </a:lnTo>
                  <a:lnTo>
                    <a:pt x="0" y="387350"/>
                  </a:lnTo>
                  <a:lnTo>
                    <a:pt x="31734" y="387350"/>
                  </a:lnTo>
                  <a:lnTo>
                    <a:pt x="31242" y="6350"/>
                  </a:lnTo>
                  <a:cubicBezTo>
                    <a:pt x="31242" y="2794"/>
                    <a:pt x="34036" y="0"/>
                    <a:pt x="37592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52" name="Shape 17061"/>
            <p:cNvSpPr/>
            <p:nvPr/>
          </p:nvSpPr>
          <p:spPr>
            <a:xfrm>
              <a:off x="3200908" y="2051050"/>
              <a:ext cx="76200" cy="463550"/>
            </a:xfrm>
            <a:custGeom>
              <a:avLst/>
              <a:gdLst/>
              <a:ahLst/>
              <a:cxnLst/>
              <a:rect l="0" t="0" r="0" b="0"/>
              <a:pathLst>
                <a:path w="76200" h="463550">
                  <a:moveTo>
                    <a:pt x="37592" y="0"/>
                  </a:moveTo>
                  <a:cubicBezTo>
                    <a:pt x="41148" y="0"/>
                    <a:pt x="43942" y="2794"/>
                    <a:pt x="43942" y="6350"/>
                  </a:cubicBezTo>
                  <a:lnTo>
                    <a:pt x="44434" y="387350"/>
                  </a:lnTo>
                  <a:lnTo>
                    <a:pt x="76200" y="387350"/>
                  </a:lnTo>
                  <a:lnTo>
                    <a:pt x="38227" y="463550"/>
                  </a:lnTo>
                  <a:lnTo>
                    <a:pt x="0" y="387350"/>
                  </a:lnTo>
                  <a:lnTo>
                    <a:pt x="31734" y="387350"/>
                  </a:lnTo>
                  <a:lnTo>
                    <a:pt x="31242" y="6350"/>
                  </a:lnTo>
                  <a:cubicBezTo>
                    <a:pt x="31242" y="2794"/>
                    <a:pt x="34036" y="0"/>
                    <a:pt x="37592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53" name="Shape 17062"/>
            <p:cNvSpPr/>
            <p:nvPr/>
          </p:nvSpPr>
          <p:spPr>
            <a:xfrm>
              <a:off x="4591558" y="2051050"/>
              <a:ext cx="76200" cy="463550"/>
            </a:xfrm>
            <a:custGeom>
              <a:avLst/>
              <a:gdLst/>
              <a:ahLst/>
              <a:cxnLst/>
              <a:rect l="0" t="0" r="0" b="0"/>
              <a:pathLst>
                <a:path w="76200" h="463550">
                  <a:moveTo>
                    <a:pt x="37592" y="0"/>
                  </a:moveTo>
                  <a:cubicBezTo>
                    <a:pt x="41148" y="0"/>
                    <a:pt x="43942" y="2794"/>
                    <a:pt x="43942" y="6350"/>
                  </a:cubicBezTo>
                  <a:lnTo>
                    <a:pt x="44434" y="387350"/>
                  </a:lnTo>
                  <a:lnTo>
                    <a:pt x="76200" y="387350"/>
                  </a:lnTo>
                  <a:lnTo>
                    <a:pt x="38227" y="463550"/>
                  </a:lnTo>
                  <a:lnTo>
                    <a:pt x="0" y="387350"/>
                  </a:lnTo>
                  <a:lnTo>
                    <a:pt x="31734" y="387350"/>
                  </a:lnTo>
                  <a:lnTo>
                    <a:pt x="31242" y="6350"/>
                  </a:lnTo>
                  <a:cubicBezTo>
                    <a:pt x="31242" y="2794"/>
                    <a:pt x="34036" y="0"/>
                    <a:pt x="37592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54" name="Shape 17063"/>
            <p:cNvSpPr/>
            <p:nvPr/>
          </p:nvSpPr>
          <p:spPr>
            <a:xfrm>
              <a:off x="1876425" y="3657601"/>
              <a:ext cx="2743200" cy="635"/>
            </a:xfrm>
            <a:custGeom>
              <a:avLst/>
              <a:gdLst/>
              <a:ahLst/>
              <a:cxnLst/>
              <a:rect l="0" t="0" r="0" b="0"/>
              <a:pathLst>
                <a:path w="2743200" h="635">
                  <a:moveTo>
                    <a:pt x="0" y="0"/>
                  </a:moveTo>
                  <a:lnTo>
                    <a:pt x="2743200" y="635"/>
                  </a:ln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55" name="Shape 17064"/>
            <p:cNvSpPr/>
            <p:nvPr/>
          </p:nvSpPr>
          <p:spPr>
            <a:xfrm>
              <a:off x="4622800" y="3429001"/>
              <a:ext cx="635" cy="228600"/>
            </a:xfrm>
            <a:custGeom>
              <a:avLst/>
              <a:gdLst/>
              <a:ahLst/>
              <a:cxnLst/>
              <a:rect l="0" t="0" r="0" b="0"/>
              <a:pathLst>
                <a:path w="635" h="228600">
                  <a:moveTo>
                    <a:pt x="0" y="228600"/>
                  </a:moveTo>
                  <a:lnTo>
                    <a:pt x="635" y="0"/>
                  </a:ln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56" name="Shape 17065"/>
            <p:cNvSpPr/>
            <p:nvPr/>
          </p:nvSpPr>
          <p:spPr>
            <a:xfrm>
              <a:off x="1879600" y="3086101"/>
              <a:ext cx="635" cy="571500"/>
            </a:xfrm>
            <a:custGeom>
              <a:avLst/>
              <a:gdLst/>
              <a:ahLst/>
              <a:cxnLst/>
              <a:rect l="0" t="0" r="0" b="0"/>
              <a:pathLst>
                <a:path w="635" h="571500">
                  <a:moveTo>
                    <a:pt x="0" y="571500"/>
                  </a:moveTo>
                  <a:lnTo>
                    <a:pt x="635" y="0"/>
                  </a:ln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57" name="Shape 17066"/>
            <p:cNvSpPr/>
            <p:nvPr/>
          </p:nvSpPr>
          <p:spPr>
            <a:xfrm>
              <a:off x="3238500" y="3086101"/>
              <a:ext cx="635" cy="571500"/>
            </a:xfrm>
            <a:custGeom>
              <a:avLst/>
              <a:gdLst/>
              <a:ahLst/>
              <a:cxnLst/>
              <a:rect l="0" t="0" r="0" b="0"/>
              <a:pathLst>
                <a:path w="635" h="571500">
                  <a:moveTo>
                    <a:pt x="0" y="571500"/>
                  </a:moveTo>
                  <a:lnTo>
                    <a:pt x="635" y="0"/>
                  </a:ln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58" name="Shape 17067"/>
            <p:cNvSpPr/>
            <p:nvPr/>
          </p:nvSpPr>
          <p:spPr>
            <a:xfrm>
              <a:off x="2781300" y="3651251"/>
              <a:ext cx="76200" cy="234950"/>
            </a:xfrm>
            <a:custGeom>
              <a:avLst/>
              <a:gdLst/>
              <a:ahLst/>
              <a:cxnLst/>
              <a:rect l="0" t="0" r="0" b="0"/>
              <a:pathLst>
                <a:path w="76200" h="234950">
                  <a:moveTo>
                    <a:pt x="38100" y="0"/>
                  </a:moveTo>
                  <a:cubicBezTo>
                    <a:pt x="41656" y="0"/>
                    <a:pt x="44450" y="2794"/>
                    <a:pt x="44450" y="6350"/>
                  </a:cubicBezTo>
                  <a:lnTo>
                    <a:pt x="44450" y="158750"/>
                  </a:lnTo>
                  <a:lnTo>
                    <a:pt x="76200" y="158750"/>
                  </a:lnTo>
                  <a:lnTo>
                    <a:pt x="38100" y="234950"/>
                  </a:lnTo>
                  <a:lnTo>
                    <a:pt x="0" y="158750"/>
                  </a:lnTo>
                  <a:lnTo>
                    <a:pt x="31750" y="158750"/>
                  </a:lnTo>
                  <a:lnTo>
                    <a:pt x="31750" y="6350"/>
                  </a:lnTo>
                  <a:cubicBezTo>
                    <a:pt x="31750" y="2794"/>
                    <a:pt x="34544" y="0"/>
                    <a:pt x="38100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59" name="Shape 17068"/>
            <p:cNvSpPr/>
            <p:nvPr/>
          </p:nvSpPr>
          <p:spPr>
            <a:xfrm>
              <a:off x="869950" y="4184651"/>
              <a:ext cx="1149350" cy="76200"/>
            </a:xfrm>
            <a:custGeom>
              <a:avLst/>
              <a:gdLst/>
              <a:ahLst/>
              <a:cxnLst/>
              <a:rect l="0" t="0" r="0" b="0"/>
              <a:pathLst>
                <a:path w="1149350" h="76200">
                  <a:moveTo>
                    <a:pt x="1073150" y="0"/>
                  </a:moveTo>
                  <a:lnTo>
                    <a:pt x="1149350" y="38100"/>
                  </a:lnTo>
                  <a:lnTo>
                    <a:pt x="1073150" y="76200"/>
                  </a:lnTo>
                  <a:lnTo>
                    <a:pt x="1073150" y="44457"/>
                  </a:lnTo>
                  <a:lnTo>
                    <a:pt x="6350" y="45085"/>
                  </a:lnTo>
                  <a:cubicBezTo>
                    <a:pt x="2794" y="45085"/>
                    <a:pt x="0" y="42291"/>
                    <a:pt x="0" y="38735"/>
                  </a:cubicBezTo>
                  <a:cubicBezTo>
                    <a:pt x="0" y="35179"/>
                    <a:pt x="2794" y="32385"/>
                    <a:pt x="6350" y="32385"/>
                  </a:cubicBezTo>
                  <a:lnTo>
                    <a:pt x="1073150" y="31757"/>
                  </a:lnTo>
                  <a:lnTo>
                    <a:pt x="107315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60" name="Shape 17069"/>
            <p:cNvSpPr/>
            <p:nvPr/>
          </p:nvSpPr>
          <p:spPr>
            <a:xfrm>
              <a:off x="876300" y="1714500"/>
              <a:ext cx="0" cy="2514601"/>
            </a:xfrm>
            <a:custGeom>
              <a:avLst/>
              <a:gdLst/>
              <a:ahLst/>
              <a:cxnLst/>
              <a:rect l="0" t="0" r="0" b="0"/>
              <a:pathLst>
                <a:path h="2514601">
                  <a:moveTo>
                    <a:pt x="0" y="0"/>
                  </a:moveTo>
                  <a:lnTo>
                    <a:pt x="0" y="2514601"/>
                  </a:ln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61" name="Shape 17070"/>
            <p:cNvSpPr/>
            <p:nvPr/>
          </p:nvSpPr>
          <p:spPr>
            <a:xfrm>
              <a:off x="5334000" y="1714500"/>
              <a:ext cx="635" cy="2514601"/>
            </a:xfrm>
            <a:custGeom>
              <a:avLst/>
              <a:gdLst/>
              <a:ahLst/>
              <a:cxnLst/>
              <a:rect l="0" t="0" r="0" b="0"/>
              <a:pathLst>
                <a:path w="635" h="2514601">
                  <a:moveTo>
                    <a:pt x="0" y="0"/>
                  </a:moveTo>
                  <a:lnTo>
                    <a:pt x="635" y="2514601"/>
                  </a:ln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62" name="Shape 17071"/>
            <p:cNvSpPr/>
            <p:nvPr/>
          </p:nvSpPr>
          <p:spPr>
            <a:xfrm>
              <a:off x="7048500" y="1714500"/>
              <a:ext cx="635" cy="2514601"/>
            </a:xfrm>
            <a:custGeom>
              <a:avLst/>
              <a:gdLst/>
              <a:ahLst/>
              <a:cxnLst/>
              <a:rect l="0" t="0" r="0" b="0"/>
              <a:pathLst>
                <a:path w="635" h="2514601">
                  <a:moveTo>
                    <a:pt x="0" y="0"/>
                  </a:moveTo>
                  <a:lnTo>
                    <a:pt x="635" y="2514601"/>
                  </a:ln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63" name="Shape 17072"/>
            <p:cNvSpPr/>
            <p:nvPr/>
          </p:nvSpPr>
          <p:spPr>
            <a:xfrm>
              <a:off x="3733800" y="4191001"/>
              <a:ext cx="3321050" cy="76200"/>
            </a:xfrm>
            <a:custGeom>
              <a:avLst/>
              <a:gdLst/>
              <a:ahLst/>
              <a:cxnLst/>
              <a:rect l="0" t="0" r="0" b="0"/>
              <a:pathLst>
                <a:path w="3321050" h="76200">
                  <a:moveTo>
                    <a:pt x="76200" y="0"/>
                  </a:moveTo>
                  <a:lnTo>
                    <a:pt x="76200" y="31750"/>
                  </a:lnTo>
                  <a:lnTo>
                    <a:pt x="3314700" y="31750"/>
                  </a:lnTo>
                  <a:cubicBezTo>
                    <a:pt x="3318256" y="31750"/>
                    <a:pt x="3321050" y="34544"/>
                    <a:pt x="3321050" y="38100"/>
                  </a:cubicBezTo>
                  <a:cubicBezTo>
                    <a:pt x="3321050" y="41656"/>
                    <a:pt x="3318256" y="44450"/>
                    <a:pt x="3314700" y="44450"/>
                  </a:cubicBezTo>
                  <a:lnTo>
                    <a:pt x="76200" y="44450"/>
                  </a:lnTo>
                  <a:lnTo>
                    <a:pt x="76200" y="76200"/>
                  </a:lnTo>
                  <a:lnTo>
                    <a:pt x="0" y="38100"/>
                  </a:lnTo>
                  <a:lnTo>
                    <a:pt x="7620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72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683" y="1004045"/>
            <a:ext cx="9366937" cy="4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047" y="435709"/>
            <a:ext cx="7571195" cy="600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383" y="624109"/>
            <a:ext cx="9262782" cy="60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820" y="624110"/>
            <a:ext cx="10298993" cy="53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921" y="484094"/>
            <a:ext cx="9570691" cy="63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666" y="1452282"/>
            <a:ext cx="8780494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471" y="995082"/>
            <a:ext cx="8751480" cy="487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617" y="749616"/>
            <a:ext cx="9155000" cy="52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039905"/>
            <a:ext cx="8915400" cy="5242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i="1" dirty="0"/>
              <a:t>При вибиранні факторів </a:t>
            </a:r>
            <a:r>
              <a:rPr lang="uk-UA" sz="2000" b="1" i="1" dirty="0" smtClean="0"/>
              <a:t>для проведення експерименту дотримуються </a:t>
            </a:r>
            <a:r>
              <a:rPr lang="uk-UA" sz="2000" b="1" i="1" dirty="0"/>
              <a:t>таких вимог: </a:t>
            </a:r>
          </a:p>
          <a:p>
            <a:pPr lvl="0" fontAlgn="base"/>
            <a:r>
              <a:rPr lang="uk-UA" sz="2000" dirty="0"/>
              <a:t>фактори повинні бути сумісними, керованими та здатними за волею експериментатора змінювати своє значення; </a:t>
            </a:r>
          </a:p>
          <a:p>
            <a:pPr lvl="0" fontAlgn="base"/>
            <a:r>
              <a:rPr lang="uk-UA" sz="2000" dirty="0"/>
              <a:t>фактори не повинні бути </a:t>
            </a:r>
            <a:r>
              <a:rPr lang="uk-UA" sz="2000" dirty="0" err="1" smtClean="0"/>
              <a:t>корованими</a:t>
            </a:r>
            <a:r>
              <a:rPr lang="uk-UA" sz="2000" dirty="0" smtClean="0"/>
              <a:t> </a:t>
            </a:r>
            <a:r>
              <a:rPr lang="uk-UA" sz="2000" dirty="0"/>
              <a:t>та бути функціями інших факторів; </a:t>
            </a:r>
          </a:p>
          <a:p>
            <a:r>
              <a:rPr lang="uk-UA" sz="2000" dirty="0"/>
              <a:t>точність вимірювання і управління факторів повинна бути відомою та достатньо високою.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uk-UA" b="1" dirty="0" smtClean="0"/>
              <a:t>Кількість </a:t>
            </a:r>
            <a:r>
              <a:rPr lang="uk-UA" b="1" dirty="0"/>
              <a:t>дослідів</a:t>
            </a:r>
            <a:r>
              <a:rPr lang="uk-UA" dirty="0"/>
              <a:t> </a:t>
            </a:r>
            <a:r>
              <a:rPr lang="en-US" dirty="0" smtClean="0"/>
              <a:t>      </a:t>
            </a:r>
            <a:r>
              <a:rPr lang="uk-UA" i="1" dirty="0"/>
              <a:t>N = </a:t>
            </a:r>
            <a:r>
              <a:rPr lang="uk-UA" i="1" dirty="0" err="1"/>
              <a:t>p</a:t>
            </a:r>
            <a:r>
              <a:rPr lang="uk-UA" i="1" baseline="30000" dirty="0" err="1"/>
              <a:t>k</a:t>
            </a:r>
            <a:r>
              <a:rPr lang="uk-UA" baseline="30000" dirty="0"/>
              <a:t> </a:t>
            </a:r>
            <a:r>
              <a:rPr lang="uk-UA" dirty="0" smtClean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uk-UA" b="1" dirty="0" smtClean="0"/>
              <a:t>Лінійна модель:  </a:t>
            </a:r>
            <a:endParaRPr lang="uk-UA" b="1" dirty="0"/>
          </a:p>
          <a:p>
            <a:pPr marL="0" indent="0">
              <a:buNone/>
            </a:pPr>
            <a:r>
              <a:rPr lang="uk-UA" i="1" dirty="0" smtClean="0"/>
              <a:t>                           y </a:t>
            </a:r>
            <a:r>
              <a:rPr lang="uk-UA" i="1" dirty="0"/>
              <a:t>= в</a:t>
            </a:r>
            <a:r>
              <a:rPr lang="uk-UA" i="1" baseline="-25000" dirty="0"/>
              <a:t>0 </a:t>
            </a:r>
            <a:r>
              <a:rPr lang="uk-UA" i="1" dirty="0"/>
              <a:t>+ в</a:t>
            </a:r>
            <a:r>
              <a:rPr lang="uk-UA" i="1" baseline="-25000" dirty="0"/>
              <a:t>1</a:t>
            </a:r>
            <a:r>
              <a:rPr lang="uk-UA" i="1" dirty="0"/>
              <a:t> х</a:t>
            </a:r>
            <a:r>
              <a:rPr lang="uk-UA" i="1" baseline="-25000" dirty="0"/>
              <a:t>1 </a:t>
            </a:r>
            <a:r>
              <a:rPr lang="uk-UA" i="1" dirty="0"/>
              <a:t>+ в</a:t>
            </a:r>
            <a:r>
              <a:rPr lang="uk-UA" i="1" baseline="-25000" dirty="0"/>
              <a:t>2</a:t>
            </a:r>
            <a:r>
              <a:rPr lang="uk-UA" i="1" dirty="0"/>
              <a:t> х</a:t>
            </a:r>
            <a:r>
              <a:rPr lang="uk-UA" i="1" baseline="-25000" dirty="0"/>
              <a:t>2</a:t>
            </a:r>
            <a:r>
              <a:rPr lang="uk-UA" i="1" dirty="0"/>
              <a:t> + … + </a:t>
            </a:r>
            <a:r>
              <a:rPr lang="uk-UA" i="1" dirty="0" err="1"/>
              <a:t>в</a:t>
            </a:r>
            <a:r>
              <a:rPr lang="uk-UA" i="1" baseline="-25000" dirty="0" err="1"/>
              <a:t>n</a:t>
            </a:r>
            <a:r>
              <a:rPr lang="uk-UA" i="1" dirty="0"/>
              <a:t> </a:t>
            </a:r>
            <a:r>
              <a:rPr lang="uk-UA" i="1" dirty="0" err="1"/>
              <a:t>х</a:t>
            </a:r>
            <a:r>
              <a:rPr lang="uk-UA" i="1" baseline="-25000" dirty="0" err="1"/>
              <a:t>n</a:t>
            </a:r>
            <a:r>
              <a:rPr lang="uk-UA" i="1" dirty="0"/>
              <a:t>. </a:t>
            </a:r>
            <a:endParaRPr lang="uk-UA" sz="2000" dirty="0" smtClean="0"/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709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1538" y="269084"/>
            <a:ext cx="7384792" cy="658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ДЯКУЮ ЗА УВАГУ!</a:t>
            </a:r>
            <a:endParaRPr lang="uk-UA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7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2. Апріорне ранжування факторів (метод рангової кореляції)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008094"/>
            <a:ext cx="8915400" cy="4464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Суть апріорного </a:t>
            </a:r>
            <a:r>
              <a:rPr lang="uk-UA" sz="2000" b="1" dirty="0" smtClean="0"/>
              <a:t>ранжування:  </a:t>
            </a:r>
            <a:endParaRPr lang="uk-UA" sz="2000" b="1" dirty="0"/>
          </a:p>
          <a:p>
            <a:pPr lvl="0" fontAlgn="base"/>
            <a:r>
              <a:rPr lang="uk-UA" sz="2000" dirty="0"/>
              <a:t>аналізують апріорну інформацію та складають список факторів, які впливають на вибраний критерій; </a:t>
            </a:r>
          </a:p>
          <a:p>
            <a:pPr lvl="0" fontAlgn="base"/>
            <a:r>
              <a:rPr lang="uk-UA" sz="2000" dirty="0"/>
              <a:t>обґрунтовують область визначення факторів і критеріїв (параметрів оптимізації); </a:t>
            </a:r>
          </a:p>
          <a:p>
            <a:pPr lvl="0" fontAlgn="base"/>
            <a:r>
              <a:rPr lang="uk-UA" sz="2000" dirty="0"/>
              <a:t>заготовляють анкети для опитування експертів, де передбачена можливість </a:t>
            </a:r>
            <a:r>
              <a:rPr lang="uk-UA" sz="2000" dirty="0" err="1"/>
              <a:t>виранжовування</a:t>
            </a:r>
            <a:r>
              <a:rPr lang="uk-UA" sz="2000" dirty="0"/>
              <a:t>, кожним із експертів факторів за значимістю їх впливу на критерії. Надається можливість експертам уточнити область визначення, інтервали варіювання кожного із факторів та вказати їхню розмірність; </a:t>
            </a:r>
          </a:p>
          <a:p>
            <a:pPr lvl="0" fontAlgn="base"/>
            <a:r>
              <a:rPr lang="uk-UA" sz="2000" dirty="0" smtClean="0"/>
              <a:t>ранг </a:t>
            </a:r>
            <a:r>
              <a:rPr lang="uk-UA" sz="2000" dirty="0"/>
              <a:t>кожного із факторів експерт визначає суб’єктивно, за власного припущення.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23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191" y="624110"/>
            <a:ext cx="9380372" cy="55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471" y="699247"/>
            <a:ext cx="9024483" cy="59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1574" y="519952"/>
            <a:ext cx="7459375" cy="62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2666"/>
          </a:xfrm>
        </p:spPr>
        <p:txBody>
          <a:bodyPr/>
          <a:lstStyle/>
          <a:p>
            <a:r>
              <a:rPr lang="uk-UA" b="1" dirty="0"/>
              <a:t>3. Метод випадкового балансу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345" y="1461246"/>
            <a:ext cx="9274427" cy="47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10"/>
            <a:ext cx="8354759" cy="603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2019</TotalTime>
  <Words>588</Words>
  <Application>Microsoft Office PowerPoint</Application>
  <PresentationFormat>Широкоэкранный</PresentationFormat>
  <Paragraphs>114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Century Gothic</vt:lpstr>
      <vt:lpstr>Times New Roman</vt:lpstr>
      <vt:lpstr>Wingdings 3</vt:lpstr>
      <vt:lpstr>Легкий дым</vt:lpstr>
      <vt:lpstr>ПЛАНУВАННЯ ЕкспериментальнИХ дослідженЬ</vt:lpstr>
      <vt:lpstr>1. Попереднє експериментальне дослідження </vt:lpstr>
      <vt:lpstr>Презентация PowerPoint</vt:lpstr>
      <vt:lpstr>2. Апріорне ранжування факторів (метод рангової кореляції) </vt:lpstr>
      <vt:lpstr>Презентация PowerPoint</vt:lpstr>
      <vt:lpstr>Презентация PowerPoint</vt:lpstr>
      <vt:lpstr>Презентация PowerPoint</vt:lpstr>
      <vt:lpstr>3. Метод випадкового балансу </vt:lpstr>
      <vt:lpstr>Презентация PowerPoint</vt:lpstr>
      <vt:lpstr>Презентация PowerPoint</vt:lpstr>
      <vt:lpstr>Презентация PowerPoint</vt:lpstr>
      <vt:lpstr>4. Плани експерименту першого порядку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Блок-схема приймання рішення в оптимальних задачах при адекватній лінійній моделі</vt:lpstr>
      <vt:lpstr>Блок – схема приймання рішення в оптимальних задачах при неадекватних лінійних моделях</vt:lpstr>
      <vt:lpstr>Блок-схема приймання рішення при неадекватній лінійній моделі для отримання інтерполяційної залежності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ПЛАНУВАННЯ ЕкспериментальнИХ дослідженЬ</dc:title>
  <dc:creator>Пользователь Windows</dc:creator>
  <cp:lastModifiedBy>Пользователь Windows</cp:lastModifiedBy>
  <cp:revision>27</cp:revision>
  <dcterms:created xsi:type="dcterms:W3CDTF">2019-10-17T16:06:57Z</dcterms:created>
  <dcterms:modified xsi:type="dcterms:W3CDTF">2019-10-19T18:35:23Z</dcterms:modified>
</cp:coreProperties>
</file>