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 id="299" r:id="rId3"/>
    <p:sldId id="257" r:id="rId4"/>
    <p:sldId id="258" r:id="rId5"/>
    <p:sldId id="262" r:id="rId6"/>
    <p:sldId id="300" r:id="rId7"/>
    <p:sldId id="303" r:id="rId8"/>
    <p:sldId id="302" r:id="rId9"/>
    <p:sldId id="304" r:id="rId10"/>
    <p:sldId id="305" r:id="rId11"/>
    <p:sldId id="306" r:id="rId12"/>
    <p:sldId id="266" r:id="rId13"/>
    <p:sldId id="307" r:id="rId14"/>
    <p:sldId id="308" r:id="rId15"/>
    <p:sldId id="282" r:id="rId16"/>
    <p:sldId id="283" r:id="rId17"/>
    <p:sldId id="284" r:id="rId18"/>
    <p:sldId id="285" r:id="rId19"/>
    <p:sldId id="261" r:id="rId20"/>
    <p:sldId id="263" r:id="rId21"/>
    <p:sldId id="277" r:id="rId22"/>
    <p:sldId id="264" r:id="rId23"/>
    <p:sldId id="269" r:id="rId24"/>
    <p:sldId id="279" r:id="rId25"/>
    <p:sldId id="280" r:id="rId26"/>
    <p:sldId id="281" r:id="rId27"/>
    <p:sldId id="270" r:id="rId28"/>
    <p:sldId id="271" r:id="rId29"/>
    <p:sldId id="272" r:id="rId30"/>
    <p:sldId id="273" r:id="rId31"/>
    <p:sldId id="274" r:id="rId32"/>
    <p:sldId id="275" r:id="rId33"/>
    <p:sldId id="276" r:id="rId34"/>
    <p:sldId id="286" r:id="rId35"/>
    <p:sldId id="287" r:id="rId36"/>
    <p:sldId id="288" r:id="rId37"/>
    <p:sldId id="290" r:id="rId38"/>
    <p:sldId id="291" r:id="rId39"/>
    <p:sldId id="292" r:id="rId40"/>
    <p:sldId id="293" r:id="rId41"/>
    <p:sldId id="294" r:id="rId42"/>
    <p:sldId id="295" r:id="rId43"/>
    <p:sldId id="296" r:id="rId44"/>
    <p:sldId id="297" r:id="rId45"/>
    <p:sldId id="298"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geniy Balukin" initials="EB" lastIdx="1" clrIdx="0">
    <p:extLst>
      <p:ext uri="{19B8F6BF-5375-455C-9EA6-DF929625EA0E}">
        <p15:presenceInfo xmlns:p15="http://schemas.microsoft.com/office/powerpoint/2012/main" userId="ca4f54e2278280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3709" autoAdjust="0"/>
  </p:normalViewPr>
  <p:slideViewPr>
    <p:cSldViewPr snapToGrid="0">
      <p:cViewPr varScale="1">
        <p:scale>
          <a:sx n="79" d="100"/>
          <a:sy n="79"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0FC2676F-F27D-4530-BA83-06DDFC38444E}" type="datetimeFigureOut">
              <a:rPr lang="ru-RU" smtClean="0"/>
              <a:t>02.01.2024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36BA5F-B4E9-4A2B-B56F-4F82E64AE783}"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209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FC2676F-F27D-4530-BA83-06DDFC38444E}" type="datetimeFigureOut">
              <a:rPr lang="ru-RU" smtClean="0"/>
              <a:t>02.01.2024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36BA5F-B4E9-4A2B-B56F-4F82E64AE783}" type="slidenum">
              <a:rPr lang="ru-RU" smtClean="0"/>
              <a:t>‹№›</a:t>
            </a:fld>
            <a:endParaRPr lang="ru-RU"/>
          </a:p>
        </p:txBody>
      </p:sp>
    </p:spTree>
    <p:extLst>
      <p:ext uri="{BB962C8B-B14F-4D97-AF65-F5344CB8AC3E}">
        <p14:creationId xmlns:p14="http://schemas.microsoft.com/office/powerpoint/2010/main" val="140784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FC2676F-F27D-4530-BA83-06DDFC38444E}" type="datetimeFigureOut">
              <a:rPr lang="ru-RU" smtClean="0"/>
              <a:t>02.01.2024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36BA5F-B4E9-4A2B-B56F-4F82E64AE783}" type="slidenum">
              <a:rPr lang="ru-RU" smtClean="0"/>
              <a:t>‹№›</a:t>
            </a:fld>
            <a:endParaRPr lang="ru-RU"/>
          </a:p>
        </p:txBody>
      </p:sp>
    </p:spTree>
    <p:extLst>
      <p:ext uri="{BB962C8B-B14F-4D97-AF65-F5344CB8AC3E}">
        <p14:creationId xmlns:p14="http://schemas.microsoft.com/office/powerpoint/2010/main" val="205359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FC2676F-F27D-4530-BA83-06DDFC38444E}" type="datetimeFigureOut">
              <a:rPr lang="ru-RU" smtClean="0"/>
              <a:t>02.01.2024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36BA5F-B4E9-4A2B-B56F-4F82E64AE783}" type="slidenum">
              <a:rPr lang="ru-RU" smtClean="0"/>
              <a:t>‹№›</a:t>
            </a:fld>
            <a:endParaRPr lang="ru-RU"/>
          </a:p>
        </p:txBody>
      </p:sp>
    </p:spTree>
    <p:extLst>
      <p:ext uri="{BB962C8B-B14F-4D97-AF65-F5344CB8AC3E}">
        <p14:creationId xmlns:p14="http://schemas.microsoft.com/office/powerpoint/2010/main" val="277129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FC2676F-F27D-4530-BA83-06DDFC38444E}" type="datetimeFigureOut">
              <a:rPr lang="ru-RU" smtClean="0"/>
              <a:t>02.01.2024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36BA5F-B4E9-4A2B-B56F-4F82E64AE783}"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588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0FC2676F-F27D-4530-BA83-06DDFC38444E}" type="datetimeFigureOut">
              <a:rPr lang="ru-RU" smtClean="0"/>
              <a:t>02.01.2024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036BA5F-B4E9-4A2B-B56F-4F82E64AE783}" type="slidenum">
              <a:rPr lang="ru-RU" smtClean="0"/>
              <a:t>‹№›</a:t>
            </a:fld>
            <a:endParaRPr lang="ru-RU"/>
          </a:p>
        </p:txBody>
      </p:sp>
    </p:spTree>
    <p:extLst>
      <p:ext uri="{BB962C8B-B14F-4D97-AF65-F5344CB8AC3E}">
        <p14:creationId xmlns:p14="http://schemas.microsoft.com/office/powerpoint/2010/main" val="3505950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097280" y="2582334"/>
            <a:ext cx="4937760" cy="33782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217920" y="2582334"/>
            <a:ext cx="4937760" cy="33782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0FC2676F-F27D-4530-BA83-06DDFC38444E}" type="datetimeFigureOut">
              <a:rPr lang="ru-RU" smtClean="0"/>
              <a:t>02.01.2024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036BA5F-B4E9-4A2B-B56F-4F82E64AE783}" type="slidenum">
              <a:rPr lang="ru-RU" smtClean="0"/>
              <a:t>‹№›</a:t>
            </a:fld>
            <a:endParaRPr lang="ru-RU"/>
          </a:p>
        </p:txBody>
      </p:sp>
    </p:spTree>
    <p:extLst>
      <p:ext uri="{BB962C8B-B14F-4D97-AF65-F5344CB8AC3E}">
        <p14:creationId xmlns:p14="http://schemas.microsoft.com/office/powerpoint/2010/main" val="139293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0FC2676F-F27D-4530-BA83-06DDFC38444E}" type="datetimeFigureOut">
              <a:rPr lang="ru-RU" smtClean="0"/>
              <a:t>02.01.2024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036BA5F-B4E9-4A2B-B56F-4F82E64AE783}" type="slidenum">
              <a:rPr lang="ru-RU" smtClean="0"/>
              <a:t>‹№›</a:t>
            </a:fld>
            <a:endParaRPr lang="ru-RU"/>
          </a:p>
        </p:txBody>
      </p:sp>
    </p:spTree>
    <p:extLst>
      <p:ext uri="{BB962C8B-B14F-4D97-AF65-F5344CB8AC3E}">
        <p14:creationId xmlns:p14="http://schemas.microsoft.com/office/powerpoint/2010/main" val="306426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FC2676F-F27D-4530-BA83-06DDFC38444E}" type="datetimeFigureOut">
              <a:rPr lang="ru-RU" smtClean="0"/>
              <a:t>02.01.2024</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7036BA5F-B4E9-4A2B-B56F-4F82E64AE783}" type="slidenum">
              <a:rPr lang="ru-RU" smtClean="0"/>
              <a:t>‹№›</a:t>
            </a:fld>
            <a:endParaRPr lang="ru-RU"/>
          </a:p>
        </p:txBody>
      </p:sp>
    </p:spTree>
    <p:extLst>
      <p:ext uri="{BB962C8B-B14F-4D97-AF65-F5344CB8AC3E}">
        <p14:creationId xmlns:p14="http://schemas.microsoft.com/office/powerpoint/2010/main" val="1355604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FC2676F-F27D-4530-BA83-06DDFC38444E}" type="datetimeFigureOut">
              <a:rPr lang="ru-RU" smtClean="0"/>
              <a:t>02.01.2024</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036BA5F-B4E9-4A2B-B56F-4F82E64AE783}" type="slidenum">
              <a:rPr lang="ru-RU" smtClean="0"/>
              <a:t>‹№›</a:t>
            </a:fld>
            <a:endParaRPr lang="ru-RU"/>
          </a:p>
        </p:txBody>
      </p:sp>
    </p:spTree>
    <p:extLst>
      <p:ext uri="{BB962C8B-B14F-4D97-AF65-F5344CB8AC3E}">
        <p14:creationId xmlns:p14="http://schemas.microsoft.com/office/powerpoint/2010/main" val="302978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FC2676F-F27D-4530-BA83-06DDFC38444E}" type="datetimeFigureOut">
              <a:rPr lang="ru-RU" smtClean="0"/>
              <a:t>02.01.2024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036BA5F-B4E9-4A2B-B56F-4F82E64AE783}" type="slidenum">
              <a:rPr lang="ru-RU" smtClean="0"/>
              <a:t>‹№›</a:t>
            </a:fld>
            <a:endParaRPr lang="ru-RU"/>
          </a:p>
        </p:txBody>
      </p:sp>
    </p:spTree>
    <p:extLst>
      <p:ext uri="{BB962C8B-B14F-4D97-AF65-F5344CB8AC3E}">
        <p14:creationId xmlns:p14="http://schemas.microsoft.com/office/powerpoint/2010/main" val="4281092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FC2676F-F27D-4530-BA83-06DDFC38444E}" type="datetimeFigureOut">
              <a:rPr lang="ru-RU" smtClean="0"/>
              <a:t>02.01.2024</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036BA5F-B4E9-4A2B-B56F-4F82E64AE783}"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5610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A8B172-DB09-BE24-1131-8D8606D55449}"/>
              </a:ext>
            </a:extLst>
          </p:cNvPr>
          <p:cNvSpPr>
            <a:spLocks noGrp="1"/>
          </p:cNvSpPr>
          <p:nvPr>
            <p:ph type="ctrTitle"/>
          </p:nvPr>
        </p:nvSpPr>
        <p:spPr>
          <a:xfrm>
            <a:off x="1097280" y="758952"/>
            <a:ext cx="10058400" cy="3566160"/>
          </a:xfrm>
        </p:spPr>
        <p:txBody>
          <a:bodyPr>
            <a:normAutofit/>
          </a:bodyPr>
          <a:lstStyle/>
          <a:p>
            <a:pPr algn="ctr"/>
            <a:r>
              <a:rPr lang="uk-UA" sz="3600" dirty="0">
                <a:solidFill>
                  <a:srgbClr val="000000"/>
                </a:solidFill>
                <a:latin typeface="Times New Roman"/>
                <a:cs typeface="Times New Roman"/>
              </a:rPr>
              <a:t>Національний університет біоресурсів і природокористування України</a:t>
            </a:r>
            <a:br>
              <a:rPr lang="ru-RU" sz="3600" dirty="0">
                <a:solidFill>
                  <a:srgbClr val="000000"/>
                </a:solidFill>
                <a:latin typeface="Times New Roman"/>
                <a:cs typeface="Times New Roman"/>
              </a:rPr>
            </a:br>
            <a:br>
              <a:rPr lang="ru-RU" sz="3600" dirty="0">
                <a:solidFill>
                  <a:srgbClr val="000000"/>
                </a:solidFill>
                <a:latin typeface="Times New Roman"/>
                <a:cs typeface="Times New Roman"/>
              </a:rPr>
            </a:br>
            <a:r>
              <a:rPr lang="ru-RU" sz="3600" dirty="0">
                <a:solidFill>
                  <a:srgbClr val="000000"/>
                </a:solidFill>
                <a:latin typeface="Times New Roman"/>
                <a:cs typeface="Times New Roman"/>
              </a:rPr>
              <a:t>ЛЕКЦІЯ 4 : ВИКОНАННЯ ЗЕМЛЯНИХ</a:t>
            </a:r>
            <a:r>
              <a:rPr lang="ru-RU" sz="3600" spc="10" dirty="0">
                <a:solidFill>
                  <a:srgbClr val="000000"/>
                </a:solidFill>
                <a:latin typeface="Times New Roman"/>
                <a:cs typeface="Times New Roman"/>
              </a:rPr>
              <a:t> </a:t>
            </a:r>
            <a:r>
              <a:rPr lang="ru-RU" sz="3600" dirty="0">
                <a:solidFill>
                  <a:srgbClr val="000000"/>
                </a:solidFill>
                <a:latin typeface="Times New Roman"/>
                <a:cs typeface="Times New Roman"/>
              </a:rPr>
              <a:t>РОБІТ</a:t>
            </a:r>
            <a:br>
              <a:rPr lang="ru-RU" sz="4400" dirty="0">
                <a:solidFill>
                  <a:srgbClr val="000000"/>
                </a:solidFill>
                <a:latin typeface="Times New Roman"/>
                <a:cs typeface="Times New Roman"/>
              </a:rPr>
            </a:br>
            <a:endParaRPr lang="ru-RU" dirty="0"/>
          </a:p>
        </p:txBody>
      </p:sp>
      <p:sp>
        <p:nvSpPr>
          <p:cNvPr id="4" name="Підзаголовок 3">
            <a:extLst>
              <a:ext uri="{FF2B5EF4-FFF2-40B4-BE49-F238E27FC236}">
                <a16:creationId xmlns:a16="http://schemas.microsoft.com/office/drawing/2014/main" id="{F501A1BC-7BF1-DFC5-BD10-38777F41285D}"/>
              </a:ext>
            </a:extLst>
          </p:cNvPr>
          <p:cNvSpPr>
            <a:spLocks noGrp="1"/>
          </p:cNvSpPr>
          <p:nvPr>
            <p:ph type="subTitle" idx="1"/>
          </p:nvPr>
        </p:nvSpPr>
        <p:spPr/>
        <p:txBody>
          <a:bodyPr>
            <a:normAutofit/>
          </a:bodyPr>
          <a:lstStyle/>
          <a:p>
            <a:pPr algn="r"/>
            <a:r>
              <a:rPr lang="uk-UA" dirty="0">
                <a:solidFill>
                  <a:schemeClr val="tx1"/>
                </a:solidFill>
              </a:rPr>
              <a:t>Лектор : Валентина </a:t>
            </a:r>
            <a:r>
              <a:rPr lang="uk-UA" dirty="0" err="1">
                <a:solidFill>
                  <a:schemeClr val="tx1"/>
                </a:solidFill>
              </a:rPr>
              <a:t>МихайлівнаБакуліна</a:t>
            </a:r>
            <a:endParaRPr lang="uk-UA" dirty="0">
              <a:solidFill>
                <a:schemeClr val="tx1"/>
              </a:solidFill>
            </a:endParaRPr>
          </a:p>
        </p:txBody>
      </p:sp>
    </p:spTree>
    <p:extLst>
      <p:ext uri="{BB962C8B-B14F-4D97-AF65-F5344CB8AC3E}">
        <p14:creationId xmlns:p14="http://schemas.microsoft.com/office/powerpoint/2010/main" val="1703577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90CB5EF2-1859-4255-9060-5F990231D129}"/>
              </a:ext>
            </a:extLst>
          </p:cNvPr>
          <p:cNvSpPr>
            <a:spLocks noGrp="1"/>
          </p:cNvSpPr>
          <p:nvPr>
            <p:ph type="body" idx="1"/>
          </p:nvPr>
        </p:nvSpPr>
        <p:spPr>
          <a:xfrm>
            <a:off x="1097279" y="4453127"/>
            <a:ext cx="10238127" cy="1837313"/>
          </a:xfrm>
        </p:spPr>
        <p:txBody>
          <a:bodyPr>
            <a:normAutofit fontScale="25000" lnSpcReduction="20000"/>
          </a:bodyPr>
          <a:lstStyle/>
          <a:p>
            <a:r>
              <a:rPr lang="uk-UA" sz="5600" dirty="0">
                <a:effectLst/>
                <a:latin typeface="Times New Roman" panose="02020603050405020304" pitchFamily="18" charset="0"/>
                <a:ea typeface="Calibri" panose="020F0502020204030204" pitchFamily="34" charset="0"/>
                <a:cs typeface="Times New Roman" panose="02020603050405020304" pitchFamily="18" charset="0"/>
              </a:rPr>
              <a:t>Рис. Водозниження за допомогою легких </a:t>
            </a:r>
            <a:r>
              <a:rPr lang="uk-UA" sz="5600" dirty="0" err="1">
                <a:effectLst/>
                <a:latin typeface="Times New Roman" panose="02020603050405020304" pitchFamily="18" charset="0"/>
                <a:ea typeface="Calibri" panose="020F0502020204030204" pitchFamily="34" charset="0"/>
                <a:cs typeface="Times New Roman" panose="02020603050405020304" pitchFamily="18" charset="0"/>
              </a:rPr>
              <a:t>голкофільтрових</a:t>
            </a:r>
            <a:r>
              <a:rPr lang="uk-UA" sz="5600" dirty="0">
                <a:effectLst/>
                <a:latin typeface="Times New Roman" panose="02020603050405020304" pitchFamily="18" charset="0"/>
                <a:ea typeface="Calibri" panose="020F0502020204030204" pitchFamily="34" charset="0"/>
                <a:cs typeface="Times New Roman" panose="02020603050405020304" pitchFamily="18" charset="0"/>
              </a:rPr>
              <a:t> установок: а – котлован із голкофільтрами, встановленими в один ярус; б – встановлення голкофільтрів у два яруси; в – гідравлічне занурення голкофільтра; г – фільтрувальний елемент і схема роботи клапанів під час гідравлічного занурення голкофільтра; д – фільтрувальний елемент і схема роботи клапанів під час відкачування води; 1 – відцентровий насос; 2 – засувка; 3 – колектор; 4 – голкофільтри; 5 – підвідний трубопровід; 6 – насос; 7 – напірний рукав; 8 – хомут для ручного регулювання; 9 – приямок; 10 – усмоктувальний колектор; 11 – фільтрувальна сітка; 12 – захисна сітка; 13 – сталева спіральна обмотка; 14 – зовнішня труба з отворами; 15 – внутрішня труба; 16 – кільцевий клапан; 17 – кульовий клапан; 18 – стопорний болт; 19 – </a:t>
            </a:r>
            <a:r>
              <a:rPr lang="uk-UA" sz="5600" dirty="0" err="1">
                <a:effectLst/>
                <a:latin typeface="Times New Roman" panose="02020603050405020304" pitchFamily="18" charset="0"/>
                <a:ea typeface="Calibri" panose="020F0502020204030204" pitchFamily="34" charset="0"/>
                <a:cs typeface="Times New Roman" panose="02020603050405020304" pitchFamily="18" charset="0"/>
              </a:rPr>
              <a:t>наконеччя</a:t>
            </a:r>
            <a:r>
              <a:rPr lang="uk-UA" sz="5600" dirty="0">
                <a:effectLst/>
                <a:latin typeface="Times New Roman" panose="02020603050405020304" pitchFamily="18" charset="0"/>
                <a:ea typeface="Calibri" panose="020F0502020204030204" pitchFamily="34" charset="0"/>
                <a:cs typeface="Times New Roman" panose="02020603050405020304" pitchFamily="18" charset="0"/>
              </a:rPr>
              <a:t>; 20 – депресійна крива під час відкачування води з першого ярусу; 21 – з другого ярусу</a:t>
            </a:r>
          </a:p>
          <a:p>
            <a:endParaRPr lang="uk-UA" dirty="0"/>
          </a:p>
        </p:txBody>
      </p:sp>
      <p:pic>
        <p:nvPicPr>
          <p:cNvPr id="4" name="Рисунок 3">
            <a:extLst>
              <a:ext uri="{FF2B5EF4-FFF2-40B4-BE49-F238E27FC236}">
                <a16:creationId xmlns:a16="http://schemas.microsoft.com/office/drawing/2014/main" id="{6956AC4F-CA47-492A-B99C-1C2015F818D3}"/>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2461098" y="407380"/>
            <a:ext cx="7187399" cy="3885569"/>
          </a:xfrm>
          <a:prstGeom prst="rect">
            <a:avLst/>
          </a:prstGeom>
        </p:spPr>
      </p:pic>
    </p:spTree>
    <p:extLst>
      <p:ext uri="{BB962C8B-B14F-4D97-AF65-F5344CB8AC3E}">
        <p14:creationId xmlns:p14="http://schemas.microsoft.com/office/powerpoint/2010/main" val="50460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1F0904C1-1EB0-4154-9D2D-979015B4C22A}"/>
              </a:ext>
            </a:extLst>
          </p:cNvPr>
          <p:cNvSpPr>
            <a:spLocks noGrp="1"/>
          </p:cNvSpPr>
          <p:nvPr>
            <p:ph type="body" idx="1"/>
          </p:nvPr>
        </p:nvSpPr>
        <p:spPr>
          <a:xfrm>
            <a:off x="1097279" y="4493172"/>
            <a:ext cx="10632265" cy="1813034"/>
          </a:xfrm>
        </p:spPr>
        <p:txBody>
          <a:bodyPr>
            <a:normAutofit fontScale="62500" lnSpcReduction="20000"/>
          </a:bodyPr>
          <a:lstStyle/>
          <a:p>
            <a:r>
              <a:rPr lang="uk-UA" sz="1900" dirty="0" err="1">
                <a:effectLst/>
                <a:latin typeface="Times New Roman" panose="02020603050405020304" pitchFamily="18" charset="0"/>
                <a:ea typeface="Calibri" panose="020F0502020204030204" pitchFamily="34" charset="0"/>
                <a:cs typeface="Times New Roman" panose="02020603050405020304" pitchFamily="18" charset="0"/>
              </a:rPr>
              <a:t>Рис.Схеми</a:t>
            </a:r>
            <a:r>
              <a:rPr lang="uk-UA"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900" dirty="0" err="1">
                <a:effectLst/>
                <a:latin typeface="Times New Roman" panose="02020603050405020304" pitchFamily="18" charset="0"/>
                <a:ea typeface="Calibri" panose="020F0502020204030204" pitchFamily="34" charset="0"/>
                <a:cs typeface="Times New Roman" panose="02020603050405020304" pitchFamily="18" charset="0"/>
              </a:rPr>
              <a:t>голкофільтрових</a:t>
            </a:r>
            <a:r>
              <a:rPr lang="uk-UA" sz="1900" dirty="0">
                <a:effectLst/>
                <a:latin typeface="Times New Roman" panose="02020603050405020304" pitchFamily="18" charset="0"/>
                <a:ea typeface="Calibri" panose="020F0502020204030204" pitchFamily="34" charset="0"/>
                <a:cs typeface="Times New Roman" panose="02020603050405020304" pitchFamily="18" charset="0"/>
              </a:rPr>
              <a:t> установок з вакуумним водозниженням, </a:t>
            </a:r>
            <a:r>
              <a:rPr lang="uk-UA" sz="1900" dirty="0" err="1">
                <a:effectLst/>
                <a:latin typeface="Times New Roman" panose="02020603050405020304" pitchFamily="18" charset="0"/>
                <a:ea typeface="Calibri" panose="020F0502020204030204" pitchFamily="34" charset="0"/>
                <a:cs typeface="Times New Roman" panose="02020603050405020304" pitchFamily="18" charset="0"/>
              </a:rPr>
              <a:t>електроосушуванням</a:t>
            </a:r>
            <a:r>
              <a:rPr lang="uk-UA" sz="1900" dirty="0">
                <a:effectLst/>
                <a:latin typeface="Times New Roman" panose="02020603050405020304" pitchFamily="18" charset="0"/>
                <a:ea typeface="Calibri" panose="020F0502020204030204" pitchFamily="34" charset="0"/>
                <a:cs typeface="Times New Roman" panose="02020603050405020304" pitchFamily="18" charset="0"/>
              </a:rPr>
              <a:t> ґрунту та ежекторним </a:t>
            </a:r>
            <a:r>
              <a:rPr lang="uk-UA" sz="1900" dirty="0" err="1">
                <a:effectLst/>
                <a:latin typeface="Times New Roman" panose="02020603050405020304" pitchFamily="18" charset="0"/>
                <a:ea typeface="Calibri" panose="020F0502020204030204" pitchFamily="34" charset="0"/>
                <a:cs typeface="Times New Roman" panose="02020603050405020304" pitchFamily="18" charset="0"/>
              </a:rPr>
              <a:t>водопідйомом</a:t>
            </a:r>
            <a:r>
              <a:rPr lang="uk-UA" sz="1900" dirty="0">
                <a:effectLst/>
                <a:latin typeface="Times New Roman" panose="02020603050405020304" pitchFamily="18" charset="0"/>
                <a:ea typeface="Calibri" panose="020F0502020204030204" pitchFamily="34" charset="0"/>
                <a:cs typeface="Times New Roman" panose="02020603050405020304" pitchFamily="18" charset="0"/>
              </a:rPr>
              <a:t>: а – водозниження легкими </a:t>
            </a:r>
            <a:r>
              <a:rPr lang="uk-UA" sz="1900" dirty="0" err="1">
                <a:effectLst/>
                <a:latin typeface="Times New Roman" panose="02020603050405020304" pitchFamily="18" charset="0"/>
                <a:ea typeface="Calibri" panose="020F0502020204030204" pitchFamily="34" charset="0"/>
                <a:cs typeface="Times New Roman" panose="02020603050405020304" pitchFamily="18" charset="0"/>
              </a:rPr>
              <a:t>голкофільтровими</a:t>
            </a:r>
            <a:r>
              <a:rPr lang="uk-UA" sz="1900" dirty="0">
                <a:effectLst/>
                <a:latin typeface="Times New Roman" panose="02020603050405020304" pitchFamily="18" charset="0"/>
                <a:ea typeface="Calibri" panose="020F0502020204030204" pitchFamily="34" charset="0"/>
                <a:cs typeface="Times New Roman" panose="02020603050405020304" pitchFamily="18" charset="0"/>
              </a:rPr>
              <a:t> установками; б – вакуумне водозниження; в – </a:t>
            </a:r>
            <a:r>
              <a:rPr lang="uk-UA" sz="1900" dirty="0" err="1">
                <a:effectLst/>
                <a:latin typeface="Times New Roman" panose="02020603050405020304" pitchFamily="18" charset="0"/>
                <a:ea typeface="Calibri" panose="020F0502020204030204" pitchFamily="34" charset="0"/>
                <a:cs typeface="Times New Roman" panose="02020603050405020304" pitchFamily="18" charset="0"/>
              </a:rPr>
              <a:t>голкофільтрова</a:t>
            </a:r>
            <a:r>
              <a:rPr lang="uk-UA" sz="1900" dirty="0">
                <a:effectLst/>
                <a:latin typeface="Times New Roman" panose="02020603050405020304" pitchFamily="18" charset="0"/>
                <a:ea typeface="Calibri" panose="020F0502020204030204" pitchFamily="34" charset="0"/>
                <a:cs typeface="Times New Roman" panose="02020603050405020304" pitchFamily="18" charset="0"/>
              </a:rPr>
              <a:t> установка з </a:t>
            </a:r>
            <a:r>
              <a:rPr lang="uk-UA" sz="1900" dirty="0" err="1">
                <a:effectLst/>
                <a:latin typeface="Times New Roman" panose="02020603050405020304" pitchFamily="18" charset="0"/>
                <a:ea typeface="Calibri" panose="020F0502020204030204" pitchFamily="34" charset="0"/>
                <a:cs typeface="Times New Roman" panose="02020603050405020304" pitchFamily="18" charset="0"/>
              </a:rPr>
              <a:t>електроосушуванням</a:t>
            </a:r>
            <a:r>
              <a:rPr lang="uk-UA" sz="1900" dirty="0">
                <a:effectLst/>
                <a:latin typeface="Times New Roman" panose="02020603050405020304" pitchFamily="18" charset="0"/>
                <a:ea typeface="Calibri" panose="020F0502020204030204" pitchFamily="34" charset="0"/>
                <a:cs typeface="Times New Roman" panose="02020603050405020304" pitchFamily="18" charset="0"/>
              </a:rPr>
              <a:t>; г – водозниження за допомогою ежекторних голкофільтрів; д – схема ежекторного голкофільтра; 1 – ланка фільтра; 2 – дзеркало ґрунтових вод після зниження їх голкофільтрами; 3 – відцентровий насос; 4 – епюра тиску при зниженні легкими голкофільтрами; 5 – те саме, при вакуумному водозниженні; 6 – вакуум-насос; 7 – сталева труба (анод); 8 – голкофільтр (катод); 9 – дзеркало ґрунтових вод після </a:t>
            </a:r>
            <a:r>
              <a:rPr lang="uk-UA" sz="1900" dirty="0" err="1">
                <a:effectLst/>
                <a:latin typeface="Times New Roman" panose="02020603050405020304" pitchFamily="18" charset="0"/>
                <a:ea typeface="Calibri" panose="020F0502020204030204" pitchFamily="34" charset="0"/>
                <a:cs typeface="Times New Roman" panose="02020603050405020304" pitchFamily="18" charset="0"/>
              </a:rPr>
              <a:t>електроосушення</a:t>
            </a:r>
            <a:r>
              <a:rPr lang="uk-UA" sz="1900" dirty="0">
                <a:effectLst/>
                <a:latin typeface="Times New Roman" panose="02020603050405020304" pitchFamily="18" charset="0"/>
                <a:ea typeface="Calibri" panose="020F0502020204030204" pitchFamily="34" charset="0"/>
                <a:cs typeface="Times New Roman" panose="02020603050405020304" pitchFamily="18" charset="0"/>
              </a:rPr>
              <a:t>; 10 – низьконапірний насос; 11 – водовідвідний колектор; 12 – </a:t>
            </a:r>
            <a:r>
              <a:rPr lang="uk-UA" sz="1900" dirty="0" err="1">
                <a:effectLst/>
                <a:latin typeface="Times New Roman" panose="02020603050405020304" pitchFamily="18" charset="0"/>
                <a:ea typeface="Calibri" panose="020F0502020204030204" pitchFamily="34" charset="0"/>
                <a:cs typeface="Times New Roman" panose="02020603050405020304" pitchFamily="18" charset="0"/>
              </a:rPr>
              <a:t>голкофільтрова</a:t>
            </a:r>
            <a:r>
              <a:rPr lang="uk-UA" sz="1900" dirty="0">
                <a:effectLst/>
                <a:latin typeface="Times New Roman" panose="02020603050405020304" pitchFamily="18" charset="0"/>
                <a:ea typeface="Calibri" panose="020F0502020204030204" pitchFamily="34" charset="0"/>
                <a:cs typeface="Times New Roman" panose="02020603050405020304" pitchFamily="18" charset="0"/>
              </a:rPr>
              <a:t> труба; 13 – внутрішня труба з ежекторним пристроєм; 14 – дифузор; 15 – насадок; 16 – фільтрувальна оболонка з гофрованої сталевої оцинкованої стрічки, що має знижене ущільнення шва; 17 – вікно для пуску ґрунтової води; 18 – шаровий клапан; 19 – </a:t>
            </a:r>
            <a:r>
              <a:rPr lang="uk-UA" sz="1900" dirty="0" err="1">
                <a:effectLst/>
                <a:latin typeface="Times New Roman" panose="02020603050405020304" pitchFamily="18" charset="0"/>
                <a:ea typeface="Calibri" panose="020F0502020204030204" pitchFamily="34" charset="0"/>
                <a:cs typeface="Times New Roman" panose="02020603050405020304" pitchFamily="18" charset="0"/>
              </a:rPr>
              <a:t>водоупор</a:t>
            </a:r>
            <a:endParaRPr lang="uk-UA" sz="19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dirty="0"/>
          </a:p>
        </p:txBody>
      </p:sp>
      <p:pic>
        <p:nvPicPr>
          <p:cNvPr id="6" name="Рисунок 5">
            <a:extLst>
              <a:ext uri="{FF2B5EF4-FFF2-40B4-BE49-F238E27FC236}">
                <a16:creationId xmlns:a16="http://schemas.microsoft.com/office/drawing/2014/main" id="{A9CCF755-851A-4405-9C82-19044CF28ACA}"/>
              </a:ext>
            </a:extLst>
          </p:cNvPr>
          <p:cNvPicPr/>
          <p:nvPr/>
        </p:nvPicPr>
        <p:blipFill>
          <a:blip r:embed="rId2">
            <a:extLst>
              <a:ext uri="{28A0092B-C50C-407E-A947-70E740481C1C}">
                <a14:useLocalDpi xmlns:a14="http://schemas.microsoft.com/office/drawing/2010/main"/>
              </a:ext>
            </a:extLst>
          </a:blip>
          <a:stretch>
            <a:fillRect/>
          </a:stretch>
        </p:blipFill>
        <p:spPr>
          <a:xfrm>
            <a:off x="2089500" y="846501"/>
            <a:ext cx="7836534" cy="3418910"/>
          </a:xfrm>
          <a:prstGeom prst="rect">
            <a:avLst/>
          </a:prstGeom>
        </p:spPr>
      </p:pic>
    </p:spTree>
    <p:extLst>
      <p:ext uri="{BB962C8B-B14F-4D97-AF65-F5344CB8AC3E}">
        <p14:creationId xmlns:p14="http://schemas.microsoft.com/office/powerpoint/2010/main" val="855284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D7541A-E4AC-93BD-F190-BD24BE93156F}"/>
              </a:ext>
            </a:extLst>
          </p:cNvPr>
          <p:cNvSpPr txBox="1"/>
          <p:nvPr/>
        </p:nvSpPr>
        <p:spPr>
          <a:xfrm>
            <a:off x="0" y="1"/>
            <a:ext cx="12192000" cy="2753031"/>
          </a:xfrm>
          <a:prstGeom prst="rect">
            <a:avLst/>
          </a:prstGeom>
          <a:noFill/>
        </p:spPr>
        <p:txBody>
          <a:bodyPr wrap="square">
            <a:spAutoFit/>
          </a:bodyPr>
          <a:lstStyle/>
          <a:p>
            <a:pPr indent="450215"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Водовідлив і пониження рівня ґрунтових вод. Під час влаштування виїмок, розташованих нижче рівня ґрунтових вод, необхідно осушити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водонасичений</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ґрунт і забезпечити його розроблення у звичайних умовах. Крім цього, котловани, траншеї і виробітки у період проведення робіт необхідно убезпечити від потрапляння в них ґрунтових вод. Ефективним технологічним прийомом вирішення таких завдань є відкачування ґрунтової води. У разі невеликого надходження ґрунтових вод котловани й траншеї розробляють із застосуванням відкритого водовідливу, а якщо води надходить багато і товщина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водонасиченого</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шару, що розробляють велика, то до початку виконання робіт рівень ґрунтових вод штучно знижують, використовуючи різноманітні способи закритого водовідливу. Такий процес називається водозниженням. Відкритий водовідлив (рис. 3.3) застосовують під час відкачування плинної води безпосередньо з котлованів або траншей за допомогою насосів.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6">
            <a:extLst>
              <a:ext uri="{FF2B5EF4-FFF2-40B4-BE49-F238E27FC236}">
                <a16:creationId xmlns:a16="http://schemas.microsoft.com/office/drawing/2014/main" id="{7F22827D-9553-6312-30F4-60D24D3F0745}"/>
              </a:ext>
            </a:extLst>
          </p:cNvPr>
          <p:cNvSpPr>
            <a:spLocks noChangeArrowheads="1"/>
          </p:cNvSpPr>
          <p:nvPr/>
        </p:nvSpPr>
        <p:spPr bwMode="auto">
          <a:xfrm flipV="1">
            <a:off x="2074606" y="1450257"/>
            <a:ext cx="47394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10" name="Рисунок 2">
            <a:extLst>
              <a:ext uri="{FF2B5EF4-FFF2-40B4-BE49-F238E27FC236}">
                <a16:creationId xmlns:a16="http://schemas.microsoft.com/office/drawing/2014/main" id="{D2D14F87-9D0E-19A8-99CD-4DC9764DDF0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0800000" flipV="1">
            <a:off x="412643" y="3150862"/>
            <a:ext cx="6065310" cy="308921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7">
            <a:extLst>
              <a:ext uri="{FF2B5EF4-FFF2-40B4-BE49-F238E27FC236}">
                <a16:creationId xmlns:a16="http://schemas.microsoft.com/office/drawing/2014/main" id="{46A57C7F-0576-D731-2E5F-D75285409F25}"/>
              </a:ext>
            </a:extLst>
          </p:cNvPr>
          <p:cNvSpPr>
            <a:spLocks noChangeArrowheads="1"/>
          </p:cNvSpPr>
          <p:nvPr/>
        </p:nvSpPr>
        <p:spPr bwMode="auto">
          <a:xfrm rot="10800000" flipV="1">
            <a:off x="7039896" y="2750753"/>
            <a:ext cx="473946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Рис. 3.3. Схема відкритого водовідливу: а – з котловану; б – з траншеї; 1 – канава дренажна; 2 – приямок (зумпф); 3 – знижений рівень ґрунтових вод; 4 – </a:t>
            </a:r>
            <a:r>
              <a:rPr kumimoji="0" lang="uk-UA" altLang="ru-RU"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привантаження</a:t>
            </a:r>
            <a:r>
              <a:rPr kumimoji="0" lang="uk-UA"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дренажне; 5 – насос; 6 – кріплення шпунтове; 7 – розпірка </a:t>
            </a:r>
            <a:endParaRPr kumimoji="0" lang="uk-UA" altLang="ru-RU"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5098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id="{0BA1B2CC-AD52-489F-8940-055899CBB1FC}"/>
              </a:ext>
            </a:extLst>
          </p:cNvPr>
          <p:cNvSpPr>
            <a:spLocks noGrp="1"/>
          </p:cNvSpPr>
          <p:nvPr>
            <p:ph sz="half" idx="2"/>
          </p:nvPr>
        </p:nvSpPr>
        <p:spPr/>
        <p:txBody>
          <a:bodyPr/>
          <a:lstStyle/>
          <a:p>
            <a:pPr indent="450215" algn="ctr">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Рис. Схема штучного заморожування ґрунтів: а – за близького залягання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водоупору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б – за глибокого залягання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водоупору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 – схема холодильної установки; 1 – колонка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заморожувальна</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2 – труба відвідна; 3 – труба живильна; 4 – колектор; 5 – розподільник; 6 – насос циркуляційний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розсольний</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7 – випарник; 8 – вентиль терморегулювальний; 9 – конденсатор; 10 –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збирник</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олії; 11 – лінія низького тиску аміаку; 12 – компресор; 13 – лінія високого тиску холодоносія; 14 – ґрунт заморожений</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Объект 6">
            <a:extLst>
              <a:ext uri="{FF2B5EF4-FFF2-40B4-BE49-F238E27FC236}">
                <a16:creationId xmlns:a16="http://schemas.microsoft.com/office/drawing/2014/main" id="{22738FCA-55C5-4CCF-963C-B630C0A12C18}"/>
              </a:ext>
            </a:extLst>
          </p:cNvPr>
          <p:cNvPicPr>
            <a:picLocks noGrp="1"/>
          </p:cNvPicPr>
          <p:nvPr>
            <p:ph sz="half" idx="1"/>
          </p:nvPr>
        </p:nvPicPr>
        <p:blipFill>
          <a:blip r:embed="rId2">
            <a:extLst>
              <a:ext uri="{28A0092B-C50C-407E-A947-70E740481C1C}">
                <a14:useLocalDpi xmlns:a14="http://schemas.microsoft.com/office/drawing/2010/main"/>
              </a:ext>
            </a:extLst>
          </a:blip>
          <a:stretch>
            <a:fillRect/>
          </a:stretch>
        </p:blipFill>
        <p:spPr>
          <a:xfrm>
            <a:off x="1097279" y="1845735"/>
            <a:ext cx="4937759" cy="4023360"/>
          </a:xfrm>
          <a:prstGeom prst="rect">
            <a:avLst/>
          </a:prstGeom>
        </p:spPr>
      </p:pic>
    </p:spTree>
    <p:extLst>
      <p:ext uri="{BB962C8B-B14F-4D97-AF65-F5344CB8AC3E}">
        <p14:creationId xmlns:p14="http://schemas.microsoft.com/office/powerpoint/2010/main" val="2578469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DD84E3A9-B85C-4699-82C6-A1305EA57E26}"/>
              </a:ext>
            </a:extLst>
          </p:cNvPr>
          <p:cNvSpPr>
            <a:spLocks noGrp="1"/>
          </p:cNvSpPr>
          <p:nvPr>
            <p:ph type="ctrTitle"/>
          </p:nvPr>
        </p:nvSpPr>
        <p:spPr/>
        <p:txBody>
          <a:bodyPr/>
          <a:lstStyle/>
          <a:p>
            <a:endParaRPr lang="uk-UA" dirty="0"/>
          </a:p>
        </p:txBody>
      </p:sp>
      <p:sp>
        <p:nvSpPr>
          <p:cNvPr id="6" name="Подзаголовок 5">
            <a:extLst>
              <a:ext uri="{FF2B5EF4-FFF2-40B4-BE49-F238E27FC236}">
                <a16:creationId xmlns:a16="http://schemas.microsoft.com/office/drawing/2014/main" id="{D349C196-86B1-477C-951D-011C13D7A6CF}"/>
              </a:ext>
            </a:extLst>
          </p:cNvPr>
          <p:cNvSpPr>
            <a:spLocks noGrp="1"/>
          </p:cNvSpPr>
          <p:nvPr>
            <p:ph type="subTitle" idx="1"/>
          </p:nvPr>
        </p:nvSpPr>
        <p:spPr/>
        <p:txBody>
          <a:bodyPr/>
          <a:lstStyle/>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Рис. Робоче обладнання одноківшового екскаватора: а – пряма лопата; б – зворотна лопата; в – струг; г –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засипник</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д – драглайн; е – грейфер; ж – кран; и – канатно-скребковий; к – копер; л – трамбівка; м –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викорчовувач</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pic>
        <p:nvPicPr>
          <p:cNvPr id="7" name="Рисунок 6">
            <a:extLst>
              <a:ext uri="{FF2B5EF4-FFF2-40B4-BE49-F238E27FC236}">
                <a16:creationId xmlns:a16="http://schemas.microsoft.com/office/drawing/2014/main" id="{A305234E-3A2A-422E-A8E2-0DBAE233CB6E}"/>
              </a:ext>
            </a:extLst>
          </p:cNvPr>
          <p:cNvPicPr/>
          <p:nvPr/>
        </p:nvPicPr>
        <p:blipFill>
          <a:blip r:embed="rId2">
            <a:extLst>
              <a:ext uri="{28A0092B-C50C-407E-A947-70E740481C1C}">
                <a14:useLocalDpi xmlns:a14="http://schemas.microsoft.com/office/drawing/2010/main"/>
              </a:ext>
            </a:extLst>
          </a:blip>
          <a:stretch>
            <a:fillRect/>
          </a:stretch>
        </p:blipFill>
        <p:spPr>
          <a:xfrm>
            <a:off x="1277008" y="882869"/>
            <a:ext cx="7370740" cy="3442243"/>
          </a:xfrm>
          <a:prstGeom prst="rect">
            <a:avLst/>
          </a:prstGeom>
        </p:spPr>
      </p:pic>
    </p:spTree>
    <p:extLst>
      <p:ext uri="{BB962C8B-B14F-4D97-AF65-F5344CB8AC3E}">
        <p14:creationId xmlns:p14="http://schemas.microsoft.com/office/powerpoint/2010/main" val="330711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5B49DD-9FAF-93C8-0B49-602D6DB6D904}"/>
              </a:ext>
            </a:extLst>
          </p:cNvPr>
          <p:cNvSpPr txBox="1"/>
          <p:nvPr/>
        </p:nvSpPr>
        <p:spPr>
          <a:xfrm>
            <a:off x="0" y="0"/>
            <a:ext cx="12192000" cy="4767587"/>
          </a:xfrm>
          <a:prstGeom prst="rect">
            <a:avLst/>
          </a:prstGeom>
          <a:noFill/>
        </p:spPr>
        <p:txBody>
          <a:bodyPr wrap="square">
            <a:spAutoFit/>
          </a:bodyPr>
          <a:lstStyle/>
          <a:p>
            <a:pPr indent="450215" algn="just">
              <a:lnSpc>
                <a:spcPct val="107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Допоміжні процеси під час виконання земляних робіт</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Якщо глибина виїмок у піщаних і великоуламкових ґрунтах не більше ніж 1 м, у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супесях</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 1,25 м, у суглинках і глинах – 1,5 м, а в особливо щільних ґрунтах – 2 м, то вертикальні стінки в ґрунтах природної вологості (за умови відсутності ґрунтових вод) не укріплюють. </a:t>
            </a:r>
          </a:p>
          <a:p>
            <a:pPr indent="450215" algn="just">
              <a:lnSpc>
                <a:spcPct val="107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Тимчасово укріпити стінки земляної споруди можна у вигляді дерев’яного або металевого шпунта за скісного кріпленні стінок – дерев’яних щитів з опорними стояками.</a:t>
            </a:r>
          </a:p>
          <a:p>
            <a:pPr indent="450215" algn="just">
              <a:lnSpc>
                <a:spcPct val="107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Шпунт (металевий або дерев’яний) забивають у ґрунт на глибину, що перевищує глибину майбутнього котловану на 2...3 м. Як металеві стояки використовують прокатні профілі (швелер,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двотавр</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труби) або спеціальний прокат. Розпірне кріплення застосовують у вузьких траншеях 2...4 м завглибшки сухих і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маловологих</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ґрунтів. Воно складається з вертикальних стояків, горизонтальних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дощок</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дощаних щитів і розпірок,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стійок</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і щитів, що притискають до стінок траншеї. Стояки, як і розпірки, встановлюють уздовж траншеї через 1,5...1,7 м одна від одної, по висоті – через 0,6...0,7 м </a:t>
            </a:r>
            <a:r>
              <a:rPr lang="uk-UA" sz="2000" dirty="0">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190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C34B6B4-9E50-2C3A-C077-5B4C3CC0FD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2716" y="81371"/>
            <a:ext cx="11197389" cy="5943191"/>
          </a:xfrm>
          <a:prstGeom prst="rect">
            <a:avLst/>
          </a:prstGeom>
        </p:spPr>
      </p:pic>
    </p:spTree>
    <p:extLst>
      <p:ext uri="{BB962C8B-B14F-4D97-AF65-F5344CB8AC3E}">
        <p14:creationId xmlns:p14="http://schemas.microsoft.com/office/powerpoint/2010/main" val="3414453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F435358-5B66-CFC2-15F6-ABE8E3B619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219825" cy="6240379"/>
          </a:xfrm>
          <a:prstGeom prst="rect">
            <a:avLst/>
          </a:prstGeom>
        </p:spPr>
      </p:pic>
      <p:sp>
        <p:nvSpPr>
          <p:cNvPr id="7" name="TextBox 6">
            <a:extLst>
              <a:ext uri="{FF2B5EF4-FFF2-40B4-BE49-F238E27FC236}">
                <a16:creationId xmlns:a16="http://schemas.microsoft.com/office/drawing/2014/main" id="{39644590-2EE9-ADBD-A70A-E5ADCE0C5F1E}"/>
              </a:ext>
            </a:extLst>
          </p:cNvPr>
          <p:cNvSpPr txBox="1"/>
          <p:nvPr/>
        </p:nvSpPr>
        <p:spPr>
          <a:xfrm>
            <a:off x="6096000" y="1267326"/>
            <a:ext cx="5486400" cy="3416320"/>
          </a:xfrm>
          <a:prstGeom prst="rect">
            <a:avLst/>
          </a:prstGeom>
          <a:noFill/>
        </p:spPr>
        <p:txBody>
          <a:bodyPr wrap="square">
            <a:spAutoFit/>
          </a:bodyPr>
          <a:lstStyle/>
          <a:p>
            <a:r>
              <a:rPr lang="ru-RU" dirty="0"/>
              <a:t>Рис. </a:t>
            </a:r>
            <a:r>
              <a:rPr lang="ru-RU" dirty="0" err="1"/>
              <a:t>Способи</a:t>
            </a:r>
            <a:r>
              <a:rPr lang="ru-RU" dirty="0"/>
              <a:t> </a:t>
            </a:r>
            <a:r>
              <a:rPr lang="ru-RU" dirty="0" err="1"/>
              <a:t>укріплення</a:t>
            </a:r>
            <a:r>
              <a:rPr lang="ru-RU" dirty="0"/>
              <a:t> </a:t>
            </a:r>
            <a:r>
              <a:rPr lang="ru-RU" dirty="0" err="1"/>
              <a:t>стінок</a:t>
            </a:r>
            <a:r>
              <a:rPr lang="ru-RU" dirty="0"/>
              <a:t> </a:t>
            </a:r>
            <a:r>
              <a:rPr lang="ru-RU" dirty="0" err="1"/>
              <a:t>виїмок</a:t>
            </a:r>
            <a:r>
              <a:rPr lang="ru-RU" dirty="0"/>
              <a:t>: а – </a:t>
            </a:r>
            <a:r>
              <a:rPr lang="ru-RU" dirty="0" err="1"/>
              <a:t>підкісне</a:t>
            </a:r>
            <a:r>
              <a:rPr lang="ru-RU" dirty="0"/>
              <a:t>; б – </a:t>
            </a:r>
            <a:r>
              <a:rPr lang="ru-RU" dirty="0" err="1"/>
              <a:t>анкерне</a:t>
            </a:r>
            <a:r>
              <a:rPr lang="ru-RU" dirty="0"/>
              <a:t>; в – </a:t>
            </a:r>
            <a:r>
              <a:rPr lang="ru-RU" dirty="0" err="1"/>
              <a:t>консольне</a:t>
            </a:r>
            <a:r>
              <a:rPr lang="ru-RU" dirty="0"/>
              <a:t>; г – </a:t>
            </a:r>
            <a:r>
              <a:rPr lang="ru-RU" dirty="0" err="1"/>
              <a:t>консольне</a:t>
            </a:r>
            <a:r>
              <a:rPr lang="ru-RU" dirty="0"/>
              <a:t> з </a:t>
            </a:r>
            <a:r>
              <a:rPr lang="ru-RU" dirty="0" err="1"/>
              <a:t>буронабивних</a:t>
            </a:r>
            <a:r>
              <a:rPr lang="ru-RU" dirty="0"/>
              <a:t> паль; д – типи </a:t>
            </a:r>
            <a:r>
              <a:rPr lang="ru-RU" dirty="0" err="1"/>
              <a:t>сталевих</a:t>
            </a:r>
            <a:r>
              <a:rPr lang="ru-RU" dirty="0"/>
              <a:t> </a:t>
            </a:r>
            <a:r>
              <a:rPr lang="ru-RU" dirty="0" err="1"/>
              <a:t>шпунтів</a:t>
            </a:r>
            <a:r>
              <a:rPr lang="ru-RU" dirty="0"/>
              <a:t>; е – </a:t>
            </a:r>
            <a:r>
              <a:rPr lang="ru-RU" dirty="0" err="1"/>
              <a:t>розпірне</a:t>
            </a:r>
            <a:r>
              <a:rPr lang="ru-RU" dirty="0"/>
              <a:t> з </a:t>
            </a:r>
            <a:r>
              <a:rPr lang="ru-RU" dirty="0" err="1"/>
              <a:t>горизонтальними</a:t>
            </a:r>
            <a:r>
              <a:rPr lang="ru-RU" dirty="0"/>
              <a:t> щитами з прозорами; ж – консольно-</a:t>
            </a:r>
            <a:r>
              <a:rPr lang="ru-RU" dirty="0" err="1"/>
              <a:t>розпірне</a:t>
            </a:r>
            <a:r>
              <a:rPr lang="ru-RU" dirty="0"/>
              <a:t>; и – </a:t>
            </a:r>
            <a:r>
              <a:rPr lang="ru-RU" dirty="0" err="1"/>
              <a:t>інвентарна</a:t>
            </a:r>
            <a:r>
              <a:rPr lang="ru-RU" dirty="0"/>
              <a:t> </a:t>
            </a:r>
            <a:r>
              <a:rPr lang="ru-RU" dirty="0" err="1"/>
              <a:t>трубчаста</a:t>
            </a:r>
            <a:r>
              <a:rPr lang="ru-RU" dirty="0"/>
              <a:t> </a:t>
            </a:r>
            <a:r>
              <a:rPr lang="ru-RU" dirty="0" err="1"/>
              <a:t>розпірна</a:t>
            </a:r>
            <a:r>
              <a:rPr lang="ru-RU" dirty="0"/>
              <a:t> рама; к – </a:t>
            </a:r>
            <a:r>
              <a:rPr lang="ru-RU" dirty="0" err="1"/>
              <a:t>інвентарні</a:t>
            </a:r>
            <a:r>
              <a:rPr lang="ru-RU" dirty="0"/>
              <a:t> </a:t>
            </a:r>
            <a:r>
              <a:rPr lang="ru-RU" dirty="0" err="1"/>
              <a:t>щити</a:t>
            </a:r>
            <a:r>
              <a:rPr lang="ru-RU" dirty="0"/>
              <a:t> </a:t>
            </a:r>
            <a:r>
              <a:rPr lang="ru-RU" dirty="0" err="1"/>
              <a:t>обгороджень</a:t>
            </a:r>
            <a:r>
              <a:rPr lang="ru-RU" dirty="0"/>
              <a:t>; 1 – стояк; 2 – закидка з </a:t>
            </a:r>
            <a:r>
              <a:rPr lang="ru-RU" dirty="0" err="1"/>
              <a:t>дошок</a:t>
            </a:r>
            <a:r>
              <a:rPr lang="ru-RU" dirty="0"/>
              <a:t>; 3 – </a:t>
            </a:r>
            <a:r>
              <a:rPr lang="ru-RU" dirty="0" err="1"/>
              <a:t>підкос</a:t>
            </a:r>
            <a:r>
              <a:rPr lang="ru-RU" dirty="0"/>
              <a:t>; 4 – </a:t>
            </a:r>
            <a:r>
              <a:rPr lang="ru-RU" dirty="0" err="1"/>
              <a:t>бобишка</a:t>
            </a:r>
            <a:r>
              <a:rPr lang="ru-RU" dirty="0"/>
              <a:t>; 5 – анкер; 6 – </a:t>
            </a:r>
            <a:r>
              <a:rPr lang="ru-RU" dirty="0" err="1"/>
              <a:t>відтяжка</a:t>
            </a:r>
            <a:r>
              <a:rPr lang="ru-RU" dirty="0"/>
              <a:t>; 7 – </a:t>
            </a:r>
            <a:r>
              <a:rPr lang="ru-RU" dirty="0" err="1"/>
              <a:t>шпунтова</a:t>
            </a:r>
            <a:r>
              <a:rPr lang="ru-RU" dirty="0"/>
              <a:t> </a:t>
            </a:r>
            <a:r>
              <a:rPr lang="ru-RU" dirty="0" err="1"/>
              <a:t>стінка</a:t>
            </a:r>
            <a:r>
              <a:rPr lang="ru-RU" dirty="0"/>
              <a:t>; 8 – </a:t>
            </a:r>
            <a:r>
              <a:rPr lang="ru-RU" dirty="0" err="1"/>
              <a:t>буронабивні</a:t>
            </a:r>
            <a:r>
              <a:rPr lang="ru-RU" dirty="0"/>
              <a:t> </a:t>
            </a:r>
            <a:r>
              <a:rPr lang="ru-RU" dirty="0" err="1"/>
              <a:t>палі</a:t>
            </a:r>
            <a:r>
              <a:rPr lang="ru-RU" dirty="0"/>
              <a:t>; 9 – те </a:t>
            </a:r>
            <a:r>
              <a:rPr lang="ru-RU" dirty="0" err="1"/>
              <a:t>саме</a:t>
            </a:r>
            <a:r>
              <a:rPr lang="ru-RU" dirty="0"/>
              <a:t>, в </a:t>
            </a:r>
            <a:r>
              <a:rPr lang="ru-RU" dirty="0" err="1"/>
              <a:t>обсадній</a:t>
            </a:r>
            <a:r>
              <a:rPr lang="ru-RU" dirty="0"/>
              <a:t> </a:t>
            </a:r>
            <a:r>
              <a:rPr lang="ru-RU" dirty="0" err="1"/>
              <a:t>трубі</a:t>
            </a:r>
            <a:r>
              <a:rPr lang="ru-RU" dirty="0"/>
              <a:t>; 10 – типи шпунта; 11, 13 – </a:t>
            </a:r>
            <a:r>
              <a:rPr lang="ru-RU" dirty="0" err="1"/>
              <a:t>розпірки</a:t>
            </a:r>
            <a:r>
              <a:rPr lang="ru-RU" dirty="0"/>
              <a:t>; 12 – стояк </a:t>
            </a:r>
            <a:r>
              <a:rPr lang="ru-RU" dirty="0" err="1"/>
              <a:t>розпірної</a:t>
            </a:r>
            <a:r>
              <a:rPr lang="ru-RU" dirty="0"/>
              <a:t> рами; 14, 15 – </a:t>
            </a:r>
            <a:r>
              <a:rPr lang="ru-RU" dirty="0" err="1"/>
              <a:t>зовнішня</a:t>
            </a:r>
            <a:r>
              <a:rPr lang="ru-RU" dirty="0"/>
              <a:t> та </a:t>
            </a:r>
            <a:r>
              <a:rPr lang="ru-RU" dirty="0" err="1"/>
              <a:t>внутрішня</a:t>
            </a:r>
            <a:r>
              <a:rPr lang="ru-RU" dirty="0"/>
              <a:t> труби; 16 – </a:t>
            </a:r>
            <a:r>
              <a:rPr lang="ru-RU" dirty="0" err="1"/>
              <a:t>стяжна</a:t>
            </a:r>
            <a:r>
              <a:rPr lang="ru-RU" dirty="0"/>
              <a:t> муфта; 17 – </a:t>
            </a:r>
            <a:r>
              <a:rPr lang="ru-RU" dirty="0" err="1"/>
              <a:t>щити</a:t>
            </a:r>
            <a:r>
              <a:rPr lang="ru-RU" dirty="0"/>
              <a:t> закидки</a:t>
            </a:r>
          </a:p>
        </p:txBody>
      </p:sp>
    </p:spTree>
    <p:extLst>
      <p:ext uri="{BB962C8B-B14F-4D97-AF65-F5344CB8AC3E}">
        <p14:creationId xmlns:p14="http://schemas.microsoft.com/office/powerpoint/2010/main" val="1974003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D78540-9690-9DC4-3EF1-25BD864E5CC1}"/>
              </a:ext>
            </a:extLst>
          </p:cNvPr>
          <p:cNvSpPr txBox="1"/>
          <p:nvPr/>
        </p:nvSpPr>
        <p:spPr>
          <a:xfrm>
            <a:off x="0" y="0"/>
            <a:ext cx="12192000" cy="1477328"/>
          </a:xfrm>
          <a:prstGeom prst="rect">
            <a:avLst/>
          </a:prstGeom>
          <a:noFill/>
        </p:spPr>
        <p:txBody>
          <a:bodyPr wrap="square">
            <a:spAutoFit/>
          </a:bodyPr>
          <a:lstStyle/>
          <a:p>
            <a:r>
              <a:rPr lang="ru-RU" dirty="0" err="1"/>
              <a:t>Консольні</a:t>
            </a:r>
            <a:r>
              <a:rPr lang="ru-RU" dirty="0"/>
              <a:t> </a:t>
            </a:r>
            <a:r>
              <a:rPr lang="ru-RU" dirty="0" err="1"/>
              <a:t>кріплення</a:t>
            </a:r>
            <a:r>
              <a:rPr lang="ru-RU" dirty="0"/>
              <a:t> </a:t>
            </a:r>
            <a:r>
              <a:rPr lang="ru-RU" dirty="0" err="1"/>
              <a:t>влаштовують</a:t>
            </a:r>
            <a:r>
              <a:rPr lang="ru-RU" dirty="0"/>
              <a:t> для </a:t>
            </a:r>
            <a:r>
              <a:rPr lang="ru-RU" dirty="0" err="1"/>
              <a:t>забезпечення</a:t>
            </a:r>
            <a:r>
              <a:rPr lang="ru-RU" dirty="0"/>
              <a:t> </a:t>
            </a:r>
            <a:r>
              <a:rPr lang="ru-RU" dirty="0" err="1"/>
              <a:t>вільного</a:t>
            </a:r>
            <a:r>
              <a:rPr lang="ru-RU" dirty="0"/>
              <a:t> простору </a:t>
            </a:r>
            <a:r>
              <a:rPr lang="ru-RU" dirty="0" err="1"/>
              <a:t>всередині</a:t>
            </a:r>
            <a:r>
              <a:rPr lang="ru-RU" dirty="0"/>
              <a:t> </a:t>
            </a:r>
            <a:r>
              <a:rPr lang="ru-RU" dirty="0" err="1"/>
              <a:t>виїмки</a:t>
            </a:r>
            <a:r>
              <a:rPr lang="ru-RU" dirty="0"/>
              <a:t> в </a:t>
            </a:r>
            <a:r>
              <a:rPr lang="ru-RU" dirty="0" err="1"/>
              <a:t>умовах</a:t>
            </a:r>
            <a:r>
              <a:rPr lang="ru-RU" dirty="0"/>
              <a:t> </a:t>
            </a:r>
            <a:r>
              <a:rPr lang="ru-RU" dirty="0" err="1"/>
              <a:t>обмеженого</a:t>
            </a:r>
            <a:r>
              <a:rPr lang="ru-RU" dirty="0"/>
              <a:t> простору. </a:t>
            </a:r>
            <a:r>
              <a:rPr lang="ru-RU" dirty="0" err="1"/>
              <a:t>Консольні</a:t>
            </a:r>
            <a:r>
              <a:rPr lang="ru-RU" dirty="0"/>
              <a:t> </a:t>
            </a:r>
            <a:r>
              <a:rPr lang="ru-RU" dirty="0" err="1"/>
              <a:t>кріплення</a:t>
            </a:r>
            <a:r>
              <a:rPr lang="ru-RU" dirty="0"/>
              <a:t> </a:t>
            </a:r>
            <a:r>
              <a:rPr lang="ru-RU" dirty="0" err="1"/>
              <a:t>становлять</a:t>
            </a:r>
            <a:r>
              <a:rPr lang="ru-RU" dirty="0"/>
              <a:t> собою </a:t>
            </a:r>
            <a:r>
              <a:rPr lang="ru-RU" dirty="0" err="1"/>
              <a:t>стінку</a:t>
            </a:r>
            <a:r>
              <a:rPr lang="ru-RU" dirty="0"/>
              <a:t> (див. рис. 3.6, в) </a:t>
            </a:r>
            <a:r>
              <a:rPr lang="ru-RU" dirty="0" err="1"/>
              <a:t>або</a:t>
            </a:r>
            <a:r>
              <a:rPr lang="ru-RU" dirty="0"/>
              <a:t> опори, </a:t>
            </a:r>
            <a:r>
              <a:rPr lang="ru-RU" dirty="0" err="1"/>
              <a:t>нижня</a:t>
            </a:r>
            <a:r>
              <a:rPr lang="ru-RU" dirty="0"/>
              <a:t> </a:t>
            </a:r>
            <a:r>
              <a:rPr lang="ru-RU" dirty="0" err="1"/>
              <a:t>частина</a:t>
            </a:r>
            <a:r>
              <a:rPr lang="ru-RU" dirty="0"/>
              <a:t> </a:t>
            </a:r>
            <a:r>
              <a:rPr lang="ru-RU" dirty="0" err="1"/>
              <a:t>яких</a:t>
            </a:r>
            <a:r>
              <a:rPr lang="ru-RU" dirty="0"/>
              <a:t> </a:t>
            </a:r>
            <a:r>
              <a:rPr lang="ru-RU" dirty="0" err="1"/>
              <a:t>затиснена</a:t>
            </a:r>
            <a:r>
              <a:rPr lang="ru-RU" dirty="0"/>
              <a:t> в </a:t>
            </a:r>
            <a:r>
              <a:rPr lang="ru-RU" dirty="0" err="1"/>
              <a:t>ґрунті</a:t>
            </a:r>
            <a:r>
              <a:rPr lang="ru-RU" dirty="0"/>
              <a:t>. </a:t>
            </a:r>
            <a:r>
              <a:rPr lang="ru-RU" dirty="0" err="1"/>
              <a:t>Якщо</a:t>
            </a:r>
            <a:r>
              <a:rPr lang="ru-RU" dirty="0"/>
              <a:t> </a:t>
            </a:r>
            <a:r>
              <a:rPr lang="ru-RU" dirty="0" err="1"/>
              <a:t>глибина</a:t>
            </a:r>
            <a:r>
              <a:rPr lang="ru-RU" dirty="0"/>
              <a:t> </a:t>
            </a:r>
            <a:r>
              <a:rPr lang="ru-RU" dirty="0" err="1"/>
              <a:t>виїмки</a:t>
            </a:r>
            <a:r>
              <a:rPr lang="ru-RU" dirty="0"/>
              <a:t> до 3 м, </a:t>
            </a:r>
            <a:r>
              <a:rPr lang="ru-RU" dirty="0" err="1"/>
              <a:t>консольні</a:t>
            </a:r>
            <a:r>
              <a:rPr lang="ru-RU" dirty="0"/>
              <a:t> </a:t>
            </a:r>
            <a:r>
              <a:rPr lang="ru-RU" dirty="0" err="1"/>
              <a:t>кріплення</a:t>
            </a:r>
            <a:r>
              <a:rPr lang="ru-RU" dirty="0"/>
              <a:t> </a:t>
            </a:r>
            <a:r>
              <a:rPr lang="ru-RU" dirty="0" err="1"/>
              <a:t>виконують</a:t>
            </a:r>
            <a:r>
              <a:rPr lang="ru-RU" dirty="0"/>
              <a:t> </a:t>
            </a:r>
            <a:r>
              <a:rPr lang="ru-RU" dirty="0" err="1"/>
              <a:t>із</a:t>
            </a:r>
            <a:r>
              <a:rPr lang="ru-RU" dirty="0"/>
              <a:t> </a:t>
            </a:r>
            <a:r>
              <a:rPr lang="ru-RU" dirty="0" err="1"/>
              <a:t>дерев’яного</a:t>
            </a:r>
            <a:r>
              <a:rPr lang="ru-RU" dirty="0"/>
              <a:t> шпунта; до 6 м – </a:t>
            </a:r>
            <a:r>
              <a:rPr lang="ru-RU" dirty="0" err="1"/>
              <a:t>із</a:t>
            </a:r>
            <a:r>
              <a:rPr lang="ru-RU" dirty="0"/>
              <a:t> </a:t>
            </a:r>
            <a:r>
              <a:rPr lang="ru-RU" dirty="0" err="1"/>
              <a:t>металевого</a:t>
            </a:r>
            <a:r>
              <a:rPr lang="ru-RU" dirty="0"/>
              <a:t> шпунта; до 5 м – </a:t>
            </a:r>
            <a:r>
              <a:rPr lang="ru-RU" dirty="0" err="1"/>
              <a:t>із</a:t>
            </a:r>
            <a:r>
              <a:rPr lang="ru-RU" dirty="0"/>
              <a:t> </a:t>
            </a:r>
            <a:r>
              <a:rPr lang="ru-RU" dirty="0" err="1"/>
              <a:t>забивних</a:t>
            </a:r>
            <a:r>
              <a:rPr lang="ru-RU" dirty="0"/>
              <a:t> паль; до 10 м – </a:t>
            </a:r>
            <a:r>
              <a:rPr lang="ru-RU" dirty="0" err="1"/>
              <a:t>із</a:t>
            </a:r>
            <a:r>
              <a:rPr lang="ru-RU" dirty="0"/>
              <a:t> </a:t>
            </a:r>
            <a:r>
              <a:rPr lang="ru-RU" dirty="0" err="1"/>
              <a:t>буронабивних</a:t>
            </a:r>
            <a:r>
              <a:rPr lang="ru-RU" dirty="0"/>
              <a:t> паль і </a:t>
            </a:r>
            <a:r>
              <a:rPr lang="ru-RU" dirty="0" err="1"/>
              <a:t>конструкцій</a:t>
            </a:r>
            <a:r>
              <a:rPr lang="ru-RU" dirty="0"/>
              <a:t>, </a:t>
            </a:r>
            <a:r>
              <a:rPr lang="ru-RU" dirty="0" err="1"/>
              <a:t>що</a:t>
            </a:r>
            <a:r>
              <a:rPr lang="ru-RU" dirty="0"/>
              <a:t> </a:t>
            </a:r>
            <a:r>
              <a:rPr lang="ru-RU" dirty="0" err="1"/>
              <a:t>зводяться</a:t>
            </a:r>
            <a:r>
              <a:rPr lang="ru-RU" dirty="0"/>
              <a:t> способом «</a:t>
            </a:r>
            <a:r>
              <a:rPr lang="ru-RU" dirty="0" err="1"/>
              <a:t>стіна</a:t>
            </a:r>
            <a:r>
              <a:rPr lang="ru-RU" dirty="0"/>
              <a:t> в </a:t>
            </a:r>
            <a:r>
              <a:rPr lang="ru-RU" dirty="0" err="1"/>
              <a:t>ґрунті</a:t>
            </a:r>
            <a:r>
              <a:rPr lang="ru-RU" dirty="0"/>
              <a:t>». </a:t>
            </a:r>
            <a:r>
              <a:rPr lang="ru-RU" dirty="0" err="1"/>
              <a:t>Якщо</a:t>
            </a:r>
            <a:r>
              <a:rPr lang="ru-RU" dirty="0"/>
              <a:t> </a:t>
            </a:r>
            <a:r>
              <a:rPr lang="ru-RU" dirty="0" err="1"/>
              <a:t>глибина</a:t>
            </a:r>
            <a:r>
              <a:rPr lang="ru-RU" dirty="0"/>
              <a:t> котловану </a:t>
            </a:r>
            <a:r>
              <a:rPr lang="ru-RU" dirty="0" err="1"/>
              <a:t>понад</a:t>
            </a:r>
            <a:r>
              <a:rPr lang="ru-RU" dirty="0"/>
              <a:t> 8 м, </a:t>
            </a:r>
            <a:r>
              <a:rPr lang="ru-RU" dirty="0" err="1"/>
              <a:t>кріплення</a:t>
            </a:r>
            <a:r>
              <a:rPr lang="ru-RU" dirty="0"/>
              <a:t> </a:t>
            </a:r>
            <a:r>
              <a:rPr lang="ru-RU" dirty="0" err="1"/>
              <a:t>виконують</a:t>
            </a:r>
            <a:r>
              <a:rPr lang="ru-RU" dirty="0"/>
              <a:t> з </a:t>
            </a:r>
            <a:r>
              <a:rPr lang="ru-RU" dirty="0" err="1"/>
              <a:t>двох</a:t>
            </a:r>
            <a:r>
              <a:rPr lang="ru-RU" dirty="0"/>
              <a:t> </a:t>
            </a:r>
            <a:r>
              <a:rPr lang="ru-RU" dirty="0" err="1"/>
              <a:t>рядів</a:t>
            </a:r>
            <a:r>
              <a:rPr lang="ru-RU" dirty="0"/>
              <a:t> </a:t>
            </a:r>
            <a:r>
              <a:rPr lang="ru-RU" dirty="0" err="1"/>
              <a:t>буронабивних</a:t>
            </a:r>
            <a:r>
              <a:rPr lang="ru-RU" dirty="0"/>
              <a:t> паль.</a:t>
            </a:r>
          </a:p>
        </p:txBody>
      </p:sp>
      <p:pic>
        <p:nvPicPr>
          <p:cNvPr id="5" name="Рисунок 4">
            <a:extLst>
              <a:ext uri="{FF2B5EF4-FFF2-40B4-BE49-F238E27FC236}">
                <a16:creationId xmlns:a16="http://schemas.microsoft.com/office/drawing/2014/main" id="{BD08A439-AAE4-9A21-3CED-AFF179AD55C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07111" y="1477328"/>
            <a:ext cx="8224935" cy="4843260"/>
          </a:xfrm>
          <a:prstGeom prst="rect">
            <a:avLst/>
          </a:prstGeom>
        </p:spPr>
      </p:pic>
    </p:spTree>
    <p:extLst>
      <p:ext uri="{BB962C8B-B14F-4D97-AF65-F5344CB8AC3E}">
        <p14:creationId xmlns:p14="http://schemas.microsoft.com/office/powerpoint/2010/main" val="329011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Земляные работы копка траншей, цена в Уфе от компании МакРус+">
            <a:extLst>
              <a:ext uri="{FF2B5EF4-FFF2-40B4-BE49-F238E27FC236}">
                <a16:creationId xmlns:a16="http://schemas.microsoft.com/office/drawing/2014/main" id="{ED4E865C-B6B0-3045-894A-79ADDC64197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675590" y="1040859"/>
            <a:ext cx="3482501" cy="45525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886A93-CD3F-0412-66A9-DDAEE9856D6A}"/>
              </a:ext>
            </a:extLst>
          </p:cNvPr>
          <p:cNvSpPr txBox="1"/>
          <p:nvPr/>
        </p:nvSpPr>
        <p:spPr>
          <a:xfrm>
            <a:off x="2211235" y="364593"/>
            <a:ext cx="8411213" cy="369332"/>
          </a:xfrm>
          <a:prstGeom prst="rect">
            <a:avLst/>
          </a:prstGeom>
          <a:noFill/>
        </p:spPr>
        <p:txBody>
          <a:bodyPr wrap="none" rtlCol="0">
            <a:spAutoFit/>
          </a:bodyPr>
          <a:lstStyle/>
          <a:p>
            <a:r>
              <a:rPr lang="uk-UA" dirty="0"/>
              <a:t>Викопування </a:t>
            </a:r>
            <a:r>
              <a:rPr lang="uk-UA" dirty="0" err="1"/>
              <a:t>ескаватором</a:t>
            </a:r>
            <a:r>
              <a:rPr lang="uk-UA" dirty="0"/>
              <a:t> траншеї і підготовка під заливку стрічкового фундаменту</a:t>
            </a:r>
            <a:endParaRPr lang="ru-RU" dirty="0"/>
          </a:p>
        </p:txBody>
      </p:sp>
    </p:spTree>
    <p:extLst>
      <p:ext uri="{BB962C8B-B14F-4D97-AF65-F5344CB8AC3E}">
        <p14:creationId xmlns:p14="http://schemas.microsoft.com/office/powerpoint/2010/main" val="1680038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C995C5-535A-4434-B9F4-8858EDBF10AA}"/>
              </a:ext>
            </a:extLst>
          </p:cNvPr>
          <p:cNvSpPr>
            <a:spLocks noGrp="1"/>
          </p:cNvSpPr>
          <p:nvPr>
            <p:ph type="title"/>
          </p:nvPr>
        </p:nvSpPr>
        <p:spPr/>
        <p:txBody>
          <a:bodyPr>
            <a:normAutofit/>
          </a:bodyPr>
          <a:lstStyle/>
          <a:p>
            <a:pPr algn="ctr"/>
            <a:r>
              <a:rPr lang="uk-UA" sz="5400" dirty="0">
                <a:solidFill>
                  <a:srgbClr val="7030A0"/>
                </a:solidFill>
              </a:rPr>
              <a:t>ЗМІСТ</a:t>
            </a:r>
          </a:p>
        </p:txBody>
      </p:sp>
      <p:sp>
        <p:nvSpPr>
          <p:cNvPr id="3" name="Объект 2">
            <a:extLst>
              <a:ext uri="{FF2B5EF4-FFF2-40B4-BE49-F238E27FC236}">
                <a16:creationId xmlns:a16="http://schemas.microsoft.com/office/drawing/2014/main" id="{691F4AE8-4BBA-43D1-8FBA-10D49E3AFCA7}"/>
              </a:ext>
            </a:extLst>
          </p:cNvPr>
          <p:cNvSpPr>
            <a:spLocks noGrp="1"/>
          </p:cNvSpPr>
          <p:nvPr>
            <p:ph idx="1"/>
          </p:nvPr>
        </p:nvSpPr>
        <p:spPr/>
        <p:txBody>
          <a:bodyPr>
            <a:normAutofit fontScale="85000" lnSpcReduction="20000"/>
          </a:bodyPr>
          <a:lstStyle/>
          <a:p>
            <a:pPr marL="342900" lvl="0" indent="-342900">
              <a:lnSpc>
                <a:spcPct val="107000"/>
              </a:lnSpc>
              <a:buFont typeface="+mj-lt"/>
              <a:buAutoNum type="arabicPeriod"/>
            </a:pPr>
            <a:r>
              <a:rPr lang="uk-UA" sz="2800" dirty="0">
                <a:effectLst/>
                <a:latin typeface="Times New Roman" panose="02020603050405020304" pitchFamily="18" charset="0"/>
                <a:ea typeface="Calibri" panose="020F0502020204030204" pitchFamily="34" charset="0"/>
                <a:cs typeface="Times New Roman" panose="02020603050405020304" pitchFamily="18" charset="0"/>
              </a:rPr>
              <a:t>Різновиди земляних споруд</a:t>
            </a:r>
            <a:endParaRPr lang="uk-UA"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uk-UA" sz="2800" dirty="0">
                <a:effectLst/>
                <a:latin typeface="Times New Roman" panose="02020603050405020304" pitchFamily="18" charset="0"/>
                <a:ea typeface="Calibri" panose="020F0502020204030204" pitchFamily="34" charset="0"/>
                <a:cs typeface="Times New Roman" panose="02020603050405020304" pitchFamily="18" charset="0"/>
              </a:rPr>
              <a:t>Підготовчі та допоміжні процеси під час виконання земляних робіт</a:t>
            </a:r>
            <a:endParaRPr lang="uk-UA"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uk-UA" sz="2800" dirty="0">
                <a:effectLst/>
                <a:latin typeface="Times New Roman" panose="02020603050405020304" pitchFamily="18" charset="0"/>
                <a:ea typeface="Calibri" panose="020F0502020204030204" pitchFamily="34" charset="0"/>
                <a:cs typeface="Times New Roman" panose="02020603050405020304" pitchFamily="18" charset="0"/>
              </a:rPr>
              <a:t>Розробка ґрунту</a:t>
            </a:r>
            <a:endParaRPr lang="uk-UA"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uk-UA" sz="2800" dirty="0">
                <a:effectLst/>
                <a:latin typeface="Times New Roman" panose="02020603050405020304" pitchFamily="18" charset="0"/>
                <a:ea typeface="Calibri" panose="020F0502020204030204" pitchFamily="34" charset="0"/>
                <a:cs typeface="Times New Roman" panose="02020603050405020304" pitchFamily="18" charset="0"/>
              </a:rPr>
              <a:t>Пониження рівня ґрунтових вод</a:t>
            </a:r>
            <a:endParaRPr lang="uk-UA"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uk-UA" sz="2800" dirty="0">
                <a:effectLst/>
                <a:latin typeface="Times New Roman" panose="02020603050405020304" pitchFamily="18" charset="0"/>
                <a:ea typeface="Calibri" panose="020F0502020204030204" pitchFamily="34" charset="0"/>
                <a:cs typeface="Times New Roman" panose="02020603050405020304" pitchFamily="18" charset="0"/>
              </a:rPr>
              <a:t>Методи виконання земляних робіт</a:t>
            </a:r>
            <a:endParaRPr lang="uk-UA"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uk-UA" sz="2800" dirty="0">
                <a:effectLst/>
                <a:latin typeface="Times New Roman" panose="02020603050405020304" pitchFamily="18" charset="0"/>
                <a:ea typeface="Calibri" panose="020F0502020204030204" pitchFamily="34" charset="0"/>
                <a:cs typeface="Times New Roman" panose="02020603050405020304" pitchFamily="18" charset="0"/>
              </a:rPr>
              <a:t>Безтраншейне розроблення ґрунту</a:t>
            </a:r>
            <a:endParaRPr lang="uk-UA"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uk-UA" sz="2800" dirty="0">
                <a:effectLst/>
                <a:latin typeface="Times New Roman" panose="02020603050405020304" pitchFamily="18" charset="0"/>
                <a:ea typeface="Calibri" panose="020F0502020204030204" pitchFamily="34" charset="0"/>
                <a:cs typeface="Times New Roman" panose="02020603050405020304" pitchFamily="18" charset="0"/>
              </a:rPr>
              <a:t>Допоміжні процеси під час виконання земляних робіт</a:t>
            </a:r>
            <a:endParaRPr lang="uk-UA"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uk-UA" sz="2800" dirty="0">
                <a:effectLst/>
                <a:latin typeface="Times New Roman" panose="02020603050405020304" pitchFamily="18" charset="0"/>
                <a:ea typeface="Calibri" panose="020F0502020204030204" pitchFamily="34" charset="0"/>
                <a:cs typeface="Times New Roman" panose="02020603050405020304" pitchFamily="18" charset="0"/>
              </a:rPr>
              <a:t>Виконання земляних робіт у зимових умовах</a:t>
            </a:r>
            <a:endParaRPr lang="uk-UA"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2777473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C2D687-3BE9-5A48-68CA-921760BBEA3C}"/>
              </a:ext>
            </a:extLst>
          </p:cNvPr>
          <p:cNvSpPr txBox="1"/>
          <p:nvPr/>
        </p:nvSpPr>
        <p:spPr>
          <a:xfrm>
            <a:off x="2181726" y="0"/>
            <a:ext cx="7828547" cy="374077"/>
          </a:xfrm>
          <a:prstGeom prst="rect">
            <a:avLst/>
          </a:prstGeom>
          <a:noFill/>
        </p:spPr>
        <p:txBody>
          <a:bodyPr wrap="square">
            <a:spAutoFit/>
          </a:bodyPr>
          <a:lstStyle/>
          <a:p>
            <a:pPr indent="450215">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Підготовчі та допоміжні процеси під час виконання земляних робіт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E6DFC12E-A1AC-50DA-4375-6C12FC36D7B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67539"/>
            <a:ext cx="6360222" cy="3813008"/>
          </a:xfrm>
          <a:prstGeom prst="rect">
            <a:avLst/>
          </a:prstGeom>
        </p:spPr>
      </p:pic>
      <p:pic>
        <p:nvPicPr>
          <p:cNvPr id="7" name="Рисунок 6">
            <a:extLst>
              <a:ext uri="{FF2B5EF4-FFF2-40B4-BE49-F238E27FC236}">
                <a16:creationId xmlns:a16="http://schemas.microsoft.com/office/drawing/2014/main" id="{33540D8C-1EF1-6977-3125-C7126AB8E6A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60222" y="967539"/>
            <a:ext cx="5758739" cy="3813007"/>
          </a:xfrm>
          <a:prstGeom prst="rect">
            <a:avLst/>
          </a:prstGeom>
        </p:spPr>
      </p:pic>
    </p:spTree>
    <p:extLst>
      <p:ext uri="{BB962C8B-B14F-4D97-AF65-F5344CB8AC3E}">
        <p14:creationId xmlns:p14="http://schemas.microsoft.com/office/powerpoint/2010/main" val="4042226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29432D1-8DC9-CBCB-20F2-ABCCD51D5B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9550"/>
            <a:ext cx="6139706" cy="3429000"/>
          </a:xfrm>
          <a:prstGeom prst="rect">
            <a:avLst/>
          </a:prstGeom>
        </p:spPr>
      </p:pic>
      <p:pic>
        <p:nvPicPr>
          <p:cNvPr id="5" name="Рисунок 4">
            <a:extLst>
              <a:ext uri="{FF2B5EF4-FFF2-40B4-BE49-F238E27FC236}">
                <a16:creationId xmlns:a16="http://schemas.microsoft.com/office/drawing/2014/main" id="{DAFBF5EA-059A-CA0C-E15B-A6E385CA8B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0" y="0"/>
            <a:ext cx="5775158" cy="3638550"/>
          </a:xfrm>
          <a:prstGeom prst="rect">
            <a:avLst/>
          </a:prstGeom>
        </p:spPr>
      </p:pic>
      <p:pic>
        <p:nvPicPr>
          <p:cNvPr id="7" name="Рисунок 6">
            <a:extLst>
              <a:ext uri="{FF2B5EF4-FFF2-40B4-BE49-F238E27FC236}">
                <a16:creationId xmlns:a16="http://schemas.microsoft.com/office/drawing/2014/main" id="{C4EC30BF-9ECA-2C68-13C5-A64E6EEA9DF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1700" y="4569493"/>
            <a:ext cx="7848600" cy="895350"/>
          </a:xfrm>
          <a:prstGeom prst="rect">
            <a:avLst/>
          </a:prstGeom>
        </p:spPr>
      </p:pic>
    </p:spTree>
    <p:extLst>
      <p:ext uri="{BB962C8B-B14F-4D97-AF65-F5344CB8AC3E}">
        <p14:creationId xmlns:p14="http://schemas.microsoft.com/office/powerpoint/2010/main" val="3114251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71F8E5-0EDD-086B-1130-7CA73CCE225C}"/>
              </a:ext>
            </a:extLst>
          </p:cNvPr>
          <p:cNvSpPr txBox="1"/>
          <p:nvPr/>
        </p:nvSpPr>
        <p:spPr>
          <a:xfrm>
            <a:off x="0" y="632663"/>
            <a:ext cx="12192000" cy="2051972"/>
          </a:xfrm>
          <a:prstGeom prst="rect">
            <a:avLst/>
          </a:prstGeom>
          <a:noFill/>
        </p:spPr>
        <p:txBody>
          <a:bodyPr wrap="square">
            <a:spAutoFit/>
          </a:bodyPr>
          <a:lstStyle/>
          <a:p>
            <a:pPr indent="450215">
              <a:lnSpc>
                <a:spcPct val="107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Бульдозером зрізують та переміщують ґрунт, укладаючи його в проміжні валки, які підгортають для завантаження у автосамоскиди екскаватором чи тракторним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навантажувачем</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Грейдером ґрунт зрізують та зсувають убік. Під час наступних проходок збільшений об’єм ґрунту переміщують ще далі, утворюючи поздовжній валик ґрунту, який потім підгортають бульдозером. Скреперами рослинний шар ґрунту після виїмки переміщують у тимчасові відвали чи вивозять та укладають шаром відповідної товщини на площах, які підлягають рекультивації.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2DE14E0-D605-87BC-2D84-373CC9A9D811}"/>
              </a:ext>
            </a:extLst>
          </p:cNvPr>
          <p:cNvSpPr txBox="1"/>
          <p:nvPr/>
        </p:nvSpPr>
        <p:spPr>
          <a:xfrm>
            <a:off x="0" y="2818058"/>
            <a:ext cx="12192000" cy="2381293"/>
          </a:xfrm>
          <a:prstGeom prst="rect">
            <a:avLst/>
          </a:prstGeom>
          <a:noFill/>
        </p:spPr>
        <p:txBody>
          <a:bodyPr wrap="square">
            <a:spAutoFit/>
          </a:bodyPr>
          <a:lstStyle/>
          <a:p>
            <a:pPr indent="450215">
              <a:lnSpc>
                <a:spcPct val="107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Навколо майбутньої виїмки поза її межами влаштовують огорожу (суцільну чи з розривами) із стовпчиків, до яких із зовнішнього боку прибивають горизонтальні дошки 25–30 см завширшки й 5 см товщиною. Верхню межу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дощок</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установлюють за нівеліром. Кінці стовпчиків зрізують у рівень з верхнім ребром дошки. На огорожу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переносять</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за допомогою теодоліта основні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розбивні</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осі і закріплюють їх цвяхами. Між протилежними дошками огорожі по позначених точках натягують дріт (вісь). Опускаючи з перетину осей висок, визначають потрібну точку на дні котловану. Контролювати точність виїмки ґрунту з котловану можна за допомогою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візирок</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(рис. 3.2). Розміри котловану зверху та знизу позначають добре видимими кілочками.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2035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722472D0-5B3A-68B5-4D92-6D743490D5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87845" y="303570"/>
            <a:ext cx="6199238" cy="464942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D0BA5D99-627D-703C-3185-CAE4C0AB8F7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514" y="1315116"/>
            <a:ext cx="4336026" cy="3252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741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7C6E6C3-E034-2DAC-B945-4710F537355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842" y="24945"/>
            <a:ext cx="10796337" cy="6311688"/>
          </a:xfrm>
          <a:prstGeom prst="rect">
            <a:avLst/>
          </a:prstGeom>
        </p:spPr>
      </p:pic>
    </p:spTree>
    <p:extLst>
      <p:ext uri="{BB962C8B-B14F-4D97-AF65-F5344CB8AC3E}">
        <p14:creationId xmlns:p14="http://schemas.microsoft.com/office/powerpoint/2010/main" val="1923432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8DFA65-8252-E354-ACCF-F18D95E57CED}"/>
              </a:ext>
            </a:extLst>
          </p:cNvPr>
          <p:cNvSpPr txBox="1"/>
          <p:nvPr/>
        </p:nvSpPr>
        <p:spPr>
          <a:xfrm>
            <a:off x="0" y="-1"/>
            <a:ext cx="12192000" cy="5324535"/>
          </a:xfrm>
          <a:prstGeom prst="rect">
            <a:avLst/>
          </a:prstGeom>
          <a:noFill/>
        </p:spPr>
        <p:txBody>
          <a:bodyPr wrap="square">
            <a:spAutoFit/>
          </a:bodyPr>
          <a:lstStyle/>
          <a:p>
            <a:pPr algn="ctr"/>
            <a:r>
              <a:rPr lang="ru-RU" sz="2000" dirty="0" err="1"/>
              <a:t>Легкі</a:t>
            </a:r>
            <a:r>
              <a:rPr lang="ru-RU" sz="2000" dirty="0"/>
              <a:t> </a:t>
            </a:r>
            <a:r>
              <a:rPr lang="ru-RU" sz="2000" dirty="0" err="1"/>
              <a:t>голкофільтрові</a:t>
            </a:r>
            <a:r>
              <a:rPr lang="ru-RU" sz="2000" dirty="0"/>
              <a:t> установки. </a:t>
            </a:r>
          </a:p>
          <a:p>
            <a:r>
              <a:rPr lang="ru-RU" sz="2000" dirty="0" err="1"/>
              <a:t>Застосування</a:t>
            </a:r>
            <a:r>
              <a:rPr lang="ru-RU" sz="2000" dirty="0"/>
              <a:t> </a:t>
            </a:r>
            <a:r>
              <a:rPr lang="ru-RU" sz="2000" dirty="0" err="1"/>
              <a:t>голкофільтрів</a:t>
            </a:r>
            <a:r>
              <a:rPr lang="ru-RU" sz="2000" dirty="0"/>
              <a:t> </a:t>
            </a:r>
            <a:r>
              <a:rPr lang="ru-RU" sz="2000" dirty="0" err="1"/>
              <a:t>може</a:t>
            </a:r>
            <a:r>
              <a:rPr lang="ru-RU" sz="2000" dirty="0"/>
              <a:t> </a:t>
            </a:r>
            <a:r>
              <a:rPr lang="ru-RU" sz="2000" dirty="0" err="1"/>
              <a:t>виявитися</a:t>
            </a:r>
            <a:r>
              <a:rPr lang="ru-RU" sz="2000" dirty="0"/>
              <a:t> </a:t>
            </a:r>
            <a:r>
              <a:rPr lang="ru-RU" sz="2000" dirty="0" err="1"/>
              <a:t>ефективним</a:t>
            </a:r>
            <a:r>
              <a:rPr lang="ru-RU" sz="2000" dirty="0"/>
              <a:t> і для </a:t>
            </a:r>
            <a:r>
              <a:rPr lang="ru-RU" sz="2000" dirty="0" err="1"/>
              <a:t>водозниження</a:t>
            </a:r>
            <a:r>
              <a:rPr lang="ru-RU" sz="2000" dirty="0"/>
              <a:t> в </a:t>
            </a:r>
            <a:r>
              <a:rPr lang="ru-RU" sz="2000" dirty="0" err="1"/>
              <a:t>слабопроникних</a:t>
            </a:r>
            <a:r>
              <a:rPr lang="ru-RU" sz="2000" dirty="0"/>
              <a:t> </a:t>
            </a:r>
            <a:r>
              <a:rPr lang="ru-RU" sz="2000" dirty="0" err="1"/>
              <a:t>ґрунтах</a:t>
            </a:r>
            <a:r>
              <a:rPr lang="ru-RU" sz="2000" dirty="0"/>
              <a:t>, </a:t>
            </a:r>
            <a:r>
              <a:rPr lang="ru-RU" sz="2000" dirty="0" err="1"/>
              <a:t>якщо</a:t>
            </a:r>
            <a:r>
              <a:rPr lang="ru-RU" sz="2000" dirty="0"/>
              <a:t> </a:t>
            </a:r>
            <a:r>
              <a:rPr lang="ru-RU" sz="2000" dirty="0" err="1"/>
              <a:t>під</a:t>
            </a:r>
            <a:r>
              <a:rPr lang="ru-RU" sz="2000" dirty="0"/>
              <a:t> ними </a:t>
            </a:r>
            <a:r>
              <a:rPr lang="ru-RU" sz="2000" dirty="0" err="1"/>
              <a:t>залягає</a:t>
            </a:r>
            <a:r>
              <a:rPr lang="ru-RU" sz="2000" dirty="0"/>
              <a:t> </a:t>
            </a:r>
            <a:r>
              <a:rPr lang="ru-RU" sz="2000" dirty="0" err="1"/>
              <a:t>водопроникніший</a:t>
            </a:r>
            <a:r>
              <a:rPr lang="ru-RU" sz="2000" dirty="0"/>
              <a:t> шар. </a:t>
            </a:r>
            <a:r>
              <a:rPr lang="ru-RU" sz="2000" dirty="0" err="1"/>
              <a:t>Під</a:t>
            </a:r>
            <a:r>
              <a:rPr lang="ru-RU" sz="2000" dirty="0"/>
              <a:t> час </a:t>
            </a:r>
            <a:r>
              <a:rPr lang="ru-RU" sz="2000" dirty="0" err="1"/>
              <a:t>цього</a:t>
            </a:r>
            <a:r>
              <a:rPr lang="ru-RU" sz="2000" dirty="0"/>
              <a:t> </a:t>
            </a:r>
            <a:r>
              <a:rPr lang="ru-RU" sz="2000" dirty="0" err="1"/>
              <a:t>голкофільтри</a:t>
            </a:r>
            <a:r>
              <a:rPr lang="ru-RU" sz="2000" dirty="0"/>
              <a:t> </a:t>
            </a:r>
            <a:r>
              <a:rPr lang="ru-RU" sz="2000" dirty="0" err="1"/>
              <a:t>заглиблюють</a:t>
            </a:r>
            <a:r>
              <a:rPr lang="ru-RU" sz="2000" dirty="0"/>
              <a:t> у </a:t>
            </a:r>
            <a:r>
              <a:rPr lang="ru-RU" sz="2000" dirty="0" err="1"/>
              <a:t>нижній</a:t>
            </a:r>
            <a:r>
              <a:rPr lang="ru-RU" sz="2000" dirty="0"/>
              <a:t> шар, </a:t>
            </a:r>
            <a:r>
              <a:rPr lang="ru-RU" sz="2000" dirty="0" err="1"/>
              <a:t>обов’язково</a:t>
            </a:r>
            <a:r>
              <a:rPr lang="ru-RU" sz="2000" dirty="0"/>
              <a:t> </a:t>
            </a:r>
            <a:r>
              <a:rPr lang="ru-RU" sz="2000" dirty="0" err="1"/>
              <a:t>їх</a:t>
            </a:r>
            <a:r>
              <a:rPr lang="ru-RU" sz="2000" dirty="0"/>
              <a:t> </a:t>
            </a:r>
            <a:r>
              <a:rPr lang="ru-RU" sz="2000" dirty="0" err="1"/>
              <a:t>обсипаючи</a:t>
            </a:r>
            <a:r>
              <a:rPr lang="ru-RU" sz="2000" dirty="0"/>
              <a:t> (див. рис. 3.4). </a:t>
            </a:r>
          </a:p>
          <a:p>
            <a:r>
              <a:rPr lang="ru-RU" sz="2000" dirty="0" err="1"/>
              <a:t>Легкі</a:t>
            </a:r>
            <a:r>
              <a:rPr lang="ru-RU" sz="2000" dirty="0"/>
              <a:t> </a:t>
            </a:r>
            <a:r>
              <a:rPr lang="ru-RU" sz="2000" dirty="0" err="1"/>
              <a:t>голкофільтрові</a:t>
            </a:r>
            <a:r>
              <a:rPr lang="ru-RU" sz="2000" dirty="0"/>
              <a:t> установки, </a:t>
            </a:r>
            <a:r>
              <a:rPr lang="ru-RU" sz="2000" dirty="0" err="1"/>
              <a:t>крім</a:t>
            </a:r>
            <a:r>
              <a:rPr lang="ru-RU" sz="2000" dirty="0"/>
              <a:t> </a:t>
            </a:r>
            <a:r>
              <a:rPr lang="ru-RU" sz="2000" dirty="0" err="1"/>
              <a:t>голкофільтрів</a:t>
            </a:r>
            <a:r>
              <a:rPr lang="ru-RU" sz="2000" dirty="0"/>
              <a:t>, </a:t>
            </a:r>
            <a:r>
              <a:rPr lang="ru-RU" sz="2000" dirty="0" err="1"/>
              <a:t>включають</a:t>
            </a:r>
            <a:r>
              <a:rPr lang="ru-RU" sz="2000" dirty="0"/>
              <a:t> також </a:t>
            </a:r>
            <a:r>
              <a:rPr lang="ru-RU" sz="2000" dirty="0" err="1"/>
              <a:t>водозбірний</a:t>
            </a:r>
            <a:r>
              <a:rPr lang="ru-RU" sz="2000" dirty="0"/>
              <a:t> </a:t>
            </a:r>
            <a:r>
              <a:rPr lang="ru-RU" sz="2000" dirty="0" err="1"/>
              <a:t>колектор</a:t>
            </a:r>
            <a:r>
              <a:rPr lang="ru-RU" sz="2000" dirty="0"/>
              <a:t>, </a:t>
            </a:r>
            <a:r>
              <a:rPr lang="ru-RU" sz="2000" dirty="0" err="1"/>
              <a:t>який</a:t>
            </a:r>
            <a:r>
              <a:rPr lang="ru-RU" sz="2000" dirty="0"/>
              <a:t> </a:t>
            </a:r>
            <a:r>
              <a:rPr lang="ru-RU" sz="2000" dirty="0" err="1"/>
              <a:t>об’єднує</a:t>
            </a:r>
            <a:r>
              <a:rPr lang="ru-RU" sz="2000" dirty="0"/>
              <a:t> </a:t>
            </a:r>
            <a:r>
              <a:rPr lang="ru-RU" sz="2000" dirty="0" err="1"/>
              <a:t>їх</a:t>
            </a:r>
            <a:r>
              <a:rPr lang="ru-RU" sz="2000" dirty="0"/>
              <a:t> в одну </a:t>
            </a:r>
            <a:r>
              <a:rPr lang="ru-RU" sz="2000" dirty="0" err="1"/>
              <a:t>водознижувальну</a:t>
            </a:r>
            <a:r>
              <a:rPr lang="ru-RU" sz="2000" dirty="0"/>
              <a:t> систему, </a:t>
            </a:r>
            <a:r>
              <a:rPr lang="ru-RU" sz="2000" dirty="0" err="1"/>
              <a:t>відцентрові</a:t>
            </a:r>
            <a:r>
              <a:rPr lang="ru-RU" sz="2000" dirty="0"/>
              <a:t> </a:t>
            </a:r>
            <a:r>
              <a:rPr lang="ru-RU" sz="2000" dirty="0" err="1"/>
              <a:t>насосні</a:t>
            </a:r>
            <a:r>
              <a:rPr lang="ru-RU" sz="2000" dirty="0"/>
              <a:t> </a:t>
            </a:r>
            <a:r>
              <a:rPr lang="ru-RU" sz="2000" dirty="0" err="1"/>
              <a:t>агрегати</a:t>
            </a:r>
            <a:r>
              <a:rPr lang="ru-RU" sz="2000" dirty="0"/>
              <a:t> та </a:t>
            </a:r>
            <a:r>
              <a:rPr lang="ru-RU" sz="2000" dirty="0" err="1"/>
              <a:t>відвідний</a:t>
            </a:r>
            <a:r>
              <a:rPr lang="ru-RU" sz="2000" dirty="0"/>
              <a:t> </a:t>
            </a:r>
            <a:r>
              <a:rPr lang="ru-RU" sz="2000" dirty="0" err="1"/>
              <a:t>трубопровід</a:t>
            </a:r>
            <a:r>
              <a:rPr lang="ru-RU" sz="2000" dirty="0"/>
              <a:t>. </a:t>
            </a:r>
            <a:r>
              <a:rPr lang="ru-RU" sz="2000" dirty="0" err="1"/>
              <a:t>Голкофільтр</a:t>
            </a:r>
            <a:r>
              <a:rPr lang="ru-RU" sz="2000" dirty="0"/>
              <a:t> </a:t>
            </a:r>
            <a:r>
              <a:rPr lang="ru-RU" sz="2000" dirty="0" err="1"/>
              <a:t>складається</a:t>
            </a:r>
            <a:r>
              <a:rPr lang="ru-RU" sz="2000" dirty="0"/>
              <a:t> з </a:t>
            </a:r>
            <a:r>
              <a:rPr lang="ru-RU" sz="2000" dirty="0" err="1"/>
              <a:t>фільтрової</a:t>
            </a:r>
            <a:r>
              <a:rPr lang="ru-RU" sz="2000" dirty="0"/>
              <a:t> ланки, через яку з </a:t>
            </a:r>
            <a:r>
              <a:rPr lang="ru-RU" sz="2000" dirty="0" err="1"/>
              <a:t>ґрунту</a:t>
            </a:r>
            <a:r>
              <a:rPr lang="ru-RU" sz="2000" dirty="0"/>
              <a:t> </a:t>
            </a:r>
            <a:r>
              <a:rPr lang="ru-RU" sz="2000" dirty="0" err="1"/>
              <a:t>надходить</a:t>
            </a:r>
            <a:r>
              <a:rPr lang="ru-RU" sz="2000" dirty="0"/>
              <a:t> вода, </a:t>
            </a:r>
            <a:r>
              <a:rPr lang="ru-RU" sz="2000" dirty="0" err="1"/>
              <a:t>надфільтрової</a:t>
            </a:r>
            <a:r>
              <a:rPr lang="ru-RU" sz="2000" dirty="0"/>
              <a:t> колони (труби) й наконечника </a:t>
            </a:r>
            <a:r>
              <a:rPr lang="ru-RU" sz="2000" dirty="0" err="1"/>
              <a:t>із</a:t>
            </a:r>
            <a:r>
              <a:rPr lang="ru-RU" sz="2000" dirty="0"/>
              <a:t> </a:t>
            </a:r>
            <a:r>
              <a:rPr lang="ru-RU" sz="2000" dirty="0" err="1"/>
              <a:t>зубчастою</a:t>
            </a:r>
            <a:r>
              <a:rPr lang="ru-RU" sz="2000" dirty="0"/>
              <a:t> коронкою. До </a:t>
            </a:r>
            <a:r>
              <a:rPr lang="ru-RU" sz="2000" dirty="0" err="1"/>
              <a:t>надфільтрової</a:t>
            </a:r>
            <a:r>
              <a:rPr lang="ru-RU" sz="2000" dirty="0"/>
              <a:t> труби </a:t>
            </a:r>
            <a:r>
              <a:rPr lang="ru-RU" sz="2000" dirty="0" err="1"/>
              <a:t>діаметром</a:t>
            </a:r>
            <a:r>
              <a:rPr lang="ru-RU" sz="2000" dirty="0"/>
              <a:t> 50 мм і 7…8,5 м </a:t>
            </a:r>
            <a:r>
              <a:rPr lang="ru-RU" sz="2000" dirty="0" err="1"/>
              <a:t>завдовжки</a:t>
            </a:r>
            <a:r>
              <a:rPr lang="ru-RU" sz="2000" dirty="0"/>
              <a:t> </a:t>
            </a:r>
            <a:r>
              <a:rPr lang="ru-RU" sz="2000" dirty="0" err="1"/>
              <a:t>унизу</a:t>
            </a:r>
            <a:r>
              <a:rPr lang="ru-RU" sz="2000" dirty="0"/>
              <a:t> </a:t>
            </a:r>
            <a:r>
              <a:rPr lang="ru-RU" sz="2000" dirty="0" err="1"/>
              <a:t>приєднують</a:t>
            </a:r>
            <a:r>
              <a:rPr lang="ru-RU" sz="2000" dirty="0"/>
              <a:t> </a:t>
            </a:r>
            <a:r>
              <a:rPr lang="ru-RU" sz="2000" dirty="0" err="1"/>
              <a:t>фільтрову</a:t>
            </a:r>
            <a:r>
              <a:rPr lang="ru-RU" sz="2000" dirty="0"/>
              <a:t> ланку, а </a:t>
            </a:r>
            <a:r>
              <a:rPr lang="ru-RU" sz="2000" dirty="0" err="1"/>
              <a:t>згори</a:t>
            </a:r>
            <a:r>
              <a:rPr lang="ru-RU" sz="2000" dirty="0"/>
              <a:t> – </a:t>
            </a:r>
            <a:r>
              <a:rPr lang="ru-RU" sz="2000" dirty="0" err="1"/>
              <a:t>гнучкий</a:t>
            </a:r>
            <a:r>
              <a:rPr lang="ru-RU" sz="2000" dirty="0"/>
              <a:t> рукав. </a:t>
            </a:r>
            <a:r>
              <a:rPr lang="ru-RU" sz="2000" dirty="0" err="1"/>
              <a:t>Фільтрова</a:t>
            </a:r>
            <a:r>
              <a:rPr lang="ru-RU" sz="2000" dirty="0"/>
              <a:t> ланка </a:t>
            </a:r>
            <a:r>
              <a:rPr lang="ru-RU" sz="2000" dirty="0" err="1"/>
              <a:t>завдовжки</a:t>
            </a:r>
            <a:r>
              <a:rPr lang="ru-RU" sz="2000" dirty="0"/>
              <a:t> 1,25 м </a:t>
            </a:r>
            <a:r>
              <a:rPr lang="ru-RU" sz="2000" dirty="0" err="1"/>
              <a:t>складається</a:t>
            </a:r>
            <a:r>
              <a:rPr lang="ru-RU" sz="2000" dirty="0"/>
              <a:t> з </a:t>
            </a:r>
            <a:r>
              <a:rPr lang="ru-RU" sz="2000" dirty="0" err="1"/>
              <a:t>двох</a:t>
            </a:r>
            <a:r>
              <a:rPr lang="ru-RU" sz="2000" dirty="0"/>
              <a:t> труб: </a:t>
            </a:r>
            <a:r>
              <a:rPr lang="ru-RU" sz="2000" dirty="0" err="1"/>
              <a:t>внутрішньої</a:t>
            </a:r>
            <a:r>
              <a:rPr lang="ru-RU" sz="2000" dirty="0"/>
              <a:t> </a:t>
            </a:r>
            <a:r>
              <a:rPr lang="ru-RU" sz="2000" dirty="0" err="1"/>
              <a:t>діаметром</a:t>
            </a:r>
            <a:r>
              <a:rPr lang="ru-RU" sz="2000" dirty="0"/>
              <a:t> 38 мм </a:t>
            </a:r>
            <a:r>
              <a:rPr lang="ru-RU" sz="2000" dirty="0" err="1"/>
              <a:t>суцільної</a:t>
            </a:r>
            <a:r>
              <a:rPr lang="ru-RU" sz="2000" dirty="0"/>
              <a:t> та </a:t>
            </a:r>
            <a:r>
              <a:rPr lang="ru-RU" sz="2000" dirty="0" err="1"/>
              <a:t>зовнішньої</a:t>
            </a:r>
            <a:r>
              <a:rPr lang="ru-RU" sz="2000" dirty="0"/>
              <a:t> </a:t>
            </a:r>
            <a:r>
              <a:rPr lang="ru-RU" sz="2000" dirty="0" err="1"/>
              <a:t>діаметром</a:t>
            </a:r>
            <a:r>
              <a:rPr lang="ru-RU" sz="2000" dirty="0"/>
              <a:t> 50 мм з </a:t>
            </a:r>
            <a:r>
              <a:rPr lang="ru-RU" sz="2000" dirty="0" err="1"/>
              <a:t>отворами</a:t>
            </a:r>
            <a:r>
              <a:rPr lang="ru-RU" sz="2000" dirty="0"/>
              <a:t>. </a:t>
            </a:r>
            <a:r>
              <a:rPr lang="ru-RU" sz="2000" dirty="0" err="1"/>
              <a:t>Зовнішня</a:t>
            </a:r>
            <a:r>
              <a:rPr lang="ru-RU" sz="2000" dirty="0"/>
              <a:t> труба </a:t>
            </a:r>
            <a:r>
              <a:rPr lang="ru-RU" sz="2000" dirty="0" err="1"/>
              <a:t>обгорнута</a:t>
            </a:r>
            <a:r>
              <a:rPr lang="ru-RU" sz="2000" dirty="0"/>
              <a:t> </a:t>
            </a:r>
            <a:r>
              <a:rPr lang="ru-RU" sz="2000" dirty="0" err="1"/>
              <a:t>фільтрувальною</a:t>
            </a:r>
            <a:r>
              <a:rPr lang="ru-RU" sz="2000" dirty="0"/>
              <a:t> та </a:t>
            </a:r>
            <a:r>
              <a:rPr lang="ru-RU" sz="2000" dirty="0" err="1"/>
              <a:t>захисною</a:t>
            </a:r>
            <a:r>
              <a:rPr lang="ru-RU" sz="2000" dirty="0"/>
              <a:t> </a:t>
            </a:r>
            <a:r>
              <a:rPr lang="ru-RU" sz="2000" dirty="0" err="1"/>
              <a:t>сітками</a:t>
            </a:r>
            <a:r>
              <a:rPr lang="ru-RU" sz="2000" dirty="0"/>
              <a:t> та внизу </a:t>
            </a:r>
            <a:r>
              <a:rPr lang="ru-RU" sz="2000" dirty="0" err="1"/>
              <a:t>виконана</a:t>
            </a:r>
            <a:r>
              <a:rPr lang="ru-RU" sz="2000" dirty="0"/>
              <a:t> у </a:t>
            </a:r>
            <a:r>
              <a:rPr lang="ru-RU" sz="2000" dirty="0" err="1"/>
              <a:t>вигляді</a:t>
            </a:r>
            <a:r>
              <a:rPr lang="ru-RU" sz="2000" dirty="0"/>
              <a:t> наконечника, </a:t>
            </a:r>
            <a:r>
              <a:rPr lang="ru-RU" sz="2000" dirty="0" err="1"/>
              <a:t>усередині</a:t>
            </a:r>
            <a:r>
              <a:rPr lang="ru-RU" sz="2000" dirty="0"/>
              <a:t> </a:t>
            </a:r>
            <a:r>
              <a:rPr lang="ru-RU" sz="2000" dirty="0" err="1"/>
              <a:t>якого</a:t>
            </a:r>
            <a:r>
              <a:rPr lang="ru-RU" sz="2000" dirty="0"/>
              <a:t> </a:t>
            </a:r>
            <a:r>
              <a:rPr lang="ru-RU" sz="2000" dirty="0" err="1"/>
              <a:t>розміщені</a:t>
            </a:r>
            <a:r>
              <a:rPr lang="ru-RU" sz="2000" dirty="0"/>
              <a:t> </a:t>
            </a:r>
            <a:r>
              <a:rPr lang="ru-RU" sz="2000" dirty="0" err="1"/>
              <a:t>кільцевий</a:t>
            </a:r>
            <a:r>
              <a:rPr lang="ru-RU" sz="2000" dirty="0"/>
              <a:t> і </a:t>
            </a:r>
            <a:r>
              <a:rPr lang="ru-RU" sz="2000" dirty="0" err="1"/>
              <a:t>кульовий</a:t>
            </a:r>
            <a:r>
              <a:rPr lang="ru-RU" sz="2000" dirty="0"/>
              <a:t> </a:t>
            </a:r>
            <a:r>
              <a:rPr lang="ru-RU" sz="2000" dirty="0" err="1"/>
              <a:t>клапани</a:t>
            </a:r>
            <a:r>
              <a:rPr lang="ru-RU" sz="2000" dirty="0"/>
              <a:t>.  </a:t>
            </a:r>
          </a:p>
          <a:p>
            <a:r>
              <a:rPr lang="ru-RU" sz="2000" dirty="0" err="1"/>
              <a:t>Занурюють</a:t>
            </a:r>
            <a:r>
              <a:rPr lang="ru-RU" sz="2000" dirty="0"/>
              <a:t> </a:t>
            </a:r>
            <a:r>
              <a:rPr lang="ru-RU" sz="2000" dirty="0" err="1"/>
              <a:t>легкі</a:t>
            </a:r>
            <a:r>
              <a:rPr lang="ru-RU" sz="2000" dirty="0"/>
              <a:t> </a:t>
            </a:r>
            <a:r>
              <a:rPr lang="ru-RU" sz="2000" dirty="0" err="1"/>
              <a:t>голкофільтри</a:t>
            </a:r>
            <a:r>
              <a:rPr lang="ru-RU" sz="2000" dirty="0"/>
              <a:t> на </a:t>
            </a:r>
            <a:r>
              <a:rPr lang="ru-RU" sz="2000" dirty="0" err="1"/>
              <a:t>глибину</a:t>
            </a:r>
            <a:r>
              <a:rPr lang="ru-RU" sz="2000" dirty="0"/>
              <a:t> 7…8 м </a:t>
            </a:r>
            <a:r>
              <a:rPr lang="ru-RU" sz="2000" dirty="0" err="1"/>
              <a:t>гідравлічним</a:t>
            </a:r>
            <a:r>
              <a:rPr lang="ru-RU" sz="2000" dirty="0"/>
              <a:t> способом. </a:t>
            </a:r>
            <a:r>
              <a:rPr lang="ru-RU" sz="2000" dirty="0" err="1"/>
              <a:t>Під</a:t>
            </a:r>
            <a:r>
              <a:rPr lang="ru-RU" sz="2000" dirty="0"/>
              <a:t> час </a:t>
            </a:r>
            <a:r>
              <a:rPr lang="ru-RU" sz="2000" dirty="0" err="1"/>
              <a:t>цього</a:t>
            </a:r>
            <a:r>
              <a:rPr lang="ru-RU" sz="2000" dirty="0"/>
              <a:t> </a:t>
            </a:r>
            <a:r>
              <a:rPr lang="ru-RU" sz="2000" dirty="0" err="1"/>
              <a:t>голкофільтр</a:t>
            </a:r>
            <a:r>
              <a:rPr lang="ru-RU" sz="2000" dirty="0"/>
              <a:t> </a:t>
            </a:r>
            <a:r>
              <a:rPr lang="ru-RU" sz="2000" dirty="0" err="1"/>
              <a:t>із</a:t>
            </a:r>
            <a:r>
              <a:rPr lang="ru-RU" sz="2000" dirty="0"/>
              <a:t> </a:t>
            </a:r>
            <a:r>
              <a:rPr lang="ru-RU" sz="2000" dirty="0" err="1"/>
              <a:t>приєднаним</a:t>
            </a:r>
            <a:r>
              <a:rPr lang="ru-RU" sz="2000" dirty="0"/>
              <a:t> до </a:t>
            </a:r>
            <a:r>
              <a:rPr lang="ru-RU" sz="2000" dirty="0" err="1"/>
              <a:t>нього</a:t>
            </a:r>
            <a:r>
              <a:rPr lang="ru-RU" sz="2000" dirty="0"/>
              <a:t> шлангом </a:t>
            </a:r>
            <a:r>
              <a:rPr lang="ru-RU" sz="2000" dirty="0" err="1"/>
              <a:t>від</a:t>
            </a:r>
            <a:r>
              <a:rPr lang="ru-RU" sz="2000" dirty="0"/>
              <a:t> насоса </a:t>
            </a:r>
            <a:r>
              <a:rPr lang="ru-RU" sz="2000" dirty="0" err="1"/>
              <a:t>піднімають</a:t>
            </a:r>
            <a:r>
              <a:rPr lang="ru-RU" sz="2000" dirty="0"/>
              <a:t> краном у </a:t>
            </a:r>
            <a:r>
              <a:rPr lang="ru-RU" sz="2000" dirty="0" err="1"/>
              <a:t>вертикальне</a:t>
            </a:r>
            <a:r>
              <a:rPr lang="ru-RU" sz="2000" dirty="0"/>
              <a:t> </a:t>
            </a:r>
            <a:r>
              <a:rPr lang="ru-RU" sz="2000" dirty="0" err="1"/>
              <a:t>положення</a:t>
            </a:r>
            <a:r>
              <a:rPr lang="ru-RU" sz="2000" dirty="0"/>
              <a:t>, </a:t>
            </a:r>
            <a:r>
              <a:rPr lang="ru-RU" sz="2000" dirty="0" err="1"/>
              <a:t>після</a:t>
            </a:r>
            <a:r>
              <a:rPr lang="ru-RU" sz="2000" dirty="0"/>
              <a:t> </a:t>
            </a:r>
            <a:r>
              <a:rPr lang="ru-RU" sz="2000" dirty="0" err="1"/>
              <a:t>чого</a:t>
            </a:r>
            <a:r>
              <a:rPr lang="ru-RU" sz="2000" dirty="0"/>
              <a:t> </a:t>
            </a:r>
            <a:r>
              <a:rPr lang="ru-RU" sz="2000" dirty="0" err="1"/>
              <a:t>вимикають</a:t>
            </a:r>
            <a:r>
              <a:rPr lang="ru-RU" sz="2000" dirty="0"/>
              <a:t> насос. Вода, </a:t>
            </a:r>
            <a:r>
              <a:rPr lang="ru-RU" sz="2000" dirty="0" err="1"/>
              <a:t>що</a:t>
            </a:r>
            <a:r>
              <a:rPr lang="ru-RU" sz="2000" dirty="0"/>
              <a:t> </a:t>
            </a:r>
            <a:r>
              <a:rPr lang="ru-RU" sz="2000" dirty="0" err="1"/>
              <a:t>подається</a:t>
            </a:r>
            <a:r>
              <a:rPr lang="ru-RU" sz="2000" dirty="0"/>
              <a:t> по </a:t>
            </a:r>
            <a:r>
              <a:rPr lang="ru-RU" sz="2000" dirty="0" err="1"/>
              <a:t>внутрішній</a:t>
            </a:r>
            <a:r>
              <a:rPr lang="ru-RU" sz="2000" dirty="0"/>
              <a:t> </a:t>
            </a:r>
            <a:r>
              <a:rPr lang="ru-RU" sz="2000" dirty="0" err="1"/>
              <a:t>трубі</a:t>
            </a:r>
            <a:r>
              <a:rPr lang="ru-RU" sz="2000" dirty="0"/>
              <a:t> </a:t>
            </a:r>
            <a:r>
              <a:rPr lang="ru-RU" sz="2000" dirty="0" err="1"/>
              <a:t>голкофільтра</a:t>
            </a:r>
            <a:r>
              <a:rPr lang="ru-RU" sz="2000" dirty="0"/>
              <a:t>, </a:t>
            </a:r>
            <a:r>
              <a:rPr lang="ru-RU" sz="2000" dirty="0" err="1"/>
              <a:t>відштовхує</a:t>
            </a:r>
            <a:r>
              <a:rPr lang="ru-RU" sz="2000" dirty="0"/>
              <a:t> </a:t>
            </a:r>
            <a:r>
              <a:rPr lang="ru-RU" sz="2000" dirty="0" err="1"/>
              <a:t>кульовий</a:t>
            </a:r>
            <a:r>
              <a:rPr lang="ru-RU" sz="2000" dirty="0"/>
              <a:t> клапан (</a:t>
            </a:r>
            <a:r>
              <a:rPr lang="ru-RU" sz="2000" dirty="0" err="1"/>
              <a:t>кільцевий</a:t>
            </a:r>
            <a:r>
              <a:rPr lang="ru-RU" sz="2000" dirty="0"/>
              <a:t> клапан при </a:t>
            </a:r>
            <a:r>
              <a:rPr lang="ru-RU" sz="2000" dirty="0" err="1"/>
              <a:t>цьому</a:t>
            </a:r>
            <a:r>
              <a:rPr lang="ru-RU" sz="2000" dirty="0"/>
              <a:t> </a:t>
            </a:r>
            <a:r>
              <a:rPr lang="ru-RU" sz="2000" dirty="0" err="1"/>
              <a:t>закриває</a:t>
            </a:r>
            <a:r>
              <a:rPr lang="ru-RU" sz="2000" dirty="0"/>
              <a:t> доступ у </a:t>
            </a:r>
            <a:r>
              <a:rPr lang="ru-RU" sz="2000" dirty="0" err="1"/>
              <a:t>простір</a:t>
            </a:r>
            <a:r>
              <a:rPr lang="ru-RU" sz="2000" dirty="0"/>
              <a:t> </a:t>
            </a:r>
            <a:r>
              <a:rPr lang="ru-RU" sz="2000" dirty="0" err="1"/>
              <a:t>між</a:t>
            </a:r>
            <a:r>
              <a:rPr lang="ru-RU" sz="2000" dirty="0"/>
              <a:t> </a:t>
            </a:r>
            <a:r>
              <a:rPr lang="ru-RU" sz="2000" dirty="0" err="1"/>
              <a:t>зовнішньою</a:t>
            </a:r>
            <a:r>
              <a:rPr lang="ru-RU" sz="2000" dirty="0"/>
              <a:t> та </a:t>
            </a:r>
            <a:r>
              <a:rPr lang="ru-RU" sz="2000" dirty="0" err="1"/>
              <a:t>внутрішньою</a:t>
            </a:r>
            <a:r>
              <a:rPr lang="ru-RU" sz="2000" dirty="0"/>
              <a:t> трубами) і </a:t>
            </a:r>
            <a:r>
              <a:rPr lang="ru-RU" sz="2000" dirty="0" err="1"/>
              <a:t>надходить</a:t>
            </a:r>
            <a:r>
              <a:rPr lang="ru-RU" sz="2000" dirty="0"/>
              <a:t> до наконечника, </a:t>
            </a:r>
            <a:r>
              <a:rPr lang="ru-RU" sz="2000" dirty="0" err="1"/>
              <a:t>вийшовши</a:t>
            </a:r>
            <a:r>
              <a:rPr lang="ru-RU" sz="2000" dirty="0"/>
              <a:t> з </a:t>
            </a:r>
            <a:r>
              <a:rPr lang="ru-RU" sz="2000" dirty="0" err="1"/>
              <a:t>якого</a:t>
            </a:r>
            <a:r>
              <a:rPr lang="ru-RU" sz="2000" dirty="0"/>
              <a:t>, </a:t>
            </a:r>
            <a:r>
              <a:rPr lang="ru-RU" sz="2000" dirty="0" err="1"/>
              <a:t>із</a:t>
            </a:r>
            <a:r>
              <a:rPr lang="ru-RU" sz="2000" dirty="0"/>
              <a:t> великою </a:t>
            </a:r>
            <a:r>
              <a:rPr lang="ru-RU" sz="2000" dirty="0" err="1"/>
              <a:t>швидкістю</a:t>
            </a:r>
            <a:r>
              <a:rPr lang="ru-RU" sz="2000" dirty="0"/>
              <a:t> </a:t>
            </a:r>
            <a:r>
              <a:rPr lang="ru-RU" sz="2000" dirty="0" err="1"/>
              <a:t>розмиває</a:t>
            </a:r>
            <a:r>
              <a:rPr lang="ru-RU" sz="2000" dirty="0"/>
              <a:t> </a:t>
            </a:r>
            <a:r>
              <a:rPr lang="ru-RU" sz="2000" dirty="0" err="1"/>
              <a:t>ґрунт</a:t>
            </a:r>
            <a:r>
              <a:rPr lang="ru-RU" sz="2000" dirty="0"/>
              <a:t>.</a:t>
            </a:r>
          </a:p>
        </p:txBody>
      </p:sp>
    </p:spTree>
    <p:extLst>
      <p:ext uri="{BB962C8B-B14F-4D97-AF65-F5344CB8AC3E}">
        <p14:creationId xmlns:p14="http://schemas.microsoft.com/office/powerpoint/2010/main" val="2412649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6243491-6BEB-3F4E-AB0F-860381F9CF8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6096000" cy="6160168"/>
          </a:xfrm>
          <a:prstGeom prst="rect">
            <a:avLst/>
          </a:prstGeom>
        </p:spPr>
      </p:pic>
      <p:sp>
        <p:nvSpPr>
          <p:cNvPr id="5" name="TextBox 4">
            <a:extLst>
              <a:ext uri="{FF2B5EF4-FFF2-40B4-BE49-F238E27FC236}">
                <a16:creationId xmlns:a16="http://schemas.microsoft.com/office/drawing/2014/main" id="{1183F1A1-B450-059F-74CA-011F324AFDE0}"/>
              </a:ext>
            </a:extLst>
          </p:cNvPr>
          <p:cNvSpPr txBox="1"/>
          <p:nvPr/>
        </p:nvSpPr>
        <p:spPr>
          <a:xfrm>
            <a:off x="5951621" y="179435"/>
            <a:ext cx="6096000" cy="6186309"/>
          </a:xfrm>
          <a:prstGeom prst="rect">
            <a:avLst/>
          </a:prstGeom>
          <a:noFill/>
        </p:spPr>
        <p:txBody>
          <a:bodyPr wrap="square">
            <a:spAutoFit/>
          </a:bodyPr>
          <a:lstStyle/>
          <a:p>
            <a:r>
              <a:rPr lang="ru-RU" dirty="0"/>
              <a:t>Рисунок  </a:t>
            </a:r>
            <a:r>
              <a:rPr lang="ru-RU" dirty="0" err="1"/>
              <a:t>Водозниження</a:t>
            </a:r>
            <a:r>
              <a:rPr lang="ru-RU" dirty="0"/>
              <a:t> за </a:t>
            </a:r>
            <a:r>
              <a:rPr lang="ru-RU" dirty="0" err="1"/>
              <a:t>допомогою</a:t>
            </a:r>
            <a:r>
              <a:rPr lang="ru-RU" dirty="0"/>
              <a:t> легких та </a:t>
            </a:r>
            <a:r>
              <a:rPr lang="ru-RU" dirty="0" err="1"/>
              <a:t>ежекторних</a:t>
            </a:r>
            <a:r>
              <a:rPr lang="ru-RU" dirty="0"/>
              <a:t> </a:t>
            </a:r>
            <a:r>
              <a:rPr lang="ru-RU" dirty="0" err="1"/>
              <a:t>голкофільтрів</a:t>
            </a:r>
            <a:r>
              <a:rPr lang="ru-RU" dirty="0"/>
              <a:t>, </a:t>
            </a:r>
            <a:r>
              <a:rPr lang="ru-RU" dirty="0" err="1"/>
              <a:t>вакуумних</a:t>
            </a:r>
            <a:r>
              <a:rPr lang="ru-RU" dirty="0"/>
              <a:t> установок та </a:t>
            </a:r>
            <a:r>
              <a:rPr lang="ru-RU" dirty="0" err="1"/>
              <a:t>електроосушення</a:t>
            </a:r>
            <a:r>
              <a:rPr lang="ru-RU" dirty="0"/>
              <a:t>: а – </a:t>
            </a:r>
            <a:r>
              <a:rPr lang="ru-RU" dirty="0" err="1"/>
              <a:t>пристрій</a:t>
            </a:r>
            <a:r>
              <a:rPr lang="ru-RU" dirty="0"/>
              <a:t> </a:t>
            </a:r>
            <a:r>
              <a:rPr lang="ru-RU" dirty="0" err="1"/>
              <a:t>голкофільтра</a:t>
            </a:r>
            <a:r>
              <a:rPr lang="ru-RU" dirty="0"/>
              <a:t>: </a:t>
            </a:r>
            <a:r>
              <a:rPr lang="en-US" dirty="0"/>
              <a:t>I→II – </a:t>
            </a:r>
            <a:r>
              <a:rPr lang="ru-RU" dirty="0" err="1"/>
              <a:t>положення</a:t>
            </a:r>
            <a:r>
              <a:rPr lang="ru-RU" dirty="0"/>
              <a:t> </a:t>
            </a:r>
            <a:r>
              <a:rPr lang="ru-RU" dirty="0" err="1"/>
              <a:t>голкофільтра</a:t>
            </a:r>
            <a:r>
              <a:rPr lang="ru-RU" dirty="0"/>
              <a:t> </a:t>
            </a:r>
            <a:r>
              <a:rPr lang="ru-RU" dirty="0" err="1"/>
              <a:t>під</a:t>
            </a:r>
            <a:r>
              <a:rPr lang="ru-RU" dirty="0"/>
              <a:t> час </a:t>
            </a:r>
            <a:r>
              <a:rPr lang="ru-RU" dirty="0" err="1"/>
              <a:t>занурення</a:t>
            </a:r>
            <a:r>
              <a:rPr lang="ru-RU" dirty="0"/>
              <a:t> та </a:t>
            </a:r>
            <a:r>
              <a:rPr lang="ru-RU" dirty="0" err="1"/>
              <a:t>відкачування</a:t>
            </a:r>
            <a:r>
              <a:rPr lang="ru-RU" dirty="0"/>
              <a:t> води; 1 – </a:t>
            </a:r>
            <a:r>
              <a:rPr lang="ru-RU" dirty="0" err="1"/>
              <a:t>надфільтрова</a:t>
            </a:r>
            <a:r>
              <a:rPr lang="ru-RU" dirty="0"/>
              <a:t> труба; 2 – </a:t>
            </a:r>
            <a:r>
              <a:rPr lang="ru-RU" dirty="0" err="1"/>
              <a:t>внутрішня</a:t>
            </a:r>
            <a:r>
              <a:rPr lang="ru-RU" dirty="0"/>
              <a:t> труба; 3 – </a:t>
            </a:r>
            <a:r>
              <a:rPr lang="ru-RU" dirty="0" err="1"/>
              <a:t>зовнішня</a:t>
            </a:r>
            <a:r>
              <a:rPr lang="ru-RU" dirty="0"/>
              <a:t> </a:t>
            </a:r>
            <a:r>
              <a:rPr lang="ru-RU" dirty="0" err="1"/>
              <a:t>перфорована</a:t>
            </a:r>
            <a:r>
              <a:rPr lang="ru-RU" dirty="0"/>
              <a:t> труба; 4 – </a:t>
            </a:r>
            <a:r>
              <a:rPr lang="ru-RU" dirty="0" err="1"/>
              <a:t>дротова</a:t>
            </a:r>
            <a:r>
              <a:rPr lang="ru-RU" dirty="0"/>
              <a:t> обмотка; 5 – </a:t>
            </a:r>
            <a:r>
              <a:rPr lang="ru-RU" dirty="0" err="1"/>
              <a:t>сітка</a:t>
            </a:r>
            <a:r>
              <a:rPr lang="ru-RU" dirty="0"/>
              <a:t>; 6 – </a:t>
            </a:r>
            <a:r>
              <a:rPr lang="ru-RU" dirty="0" err="1"/>
              <a:t>кільцевий</a:t>
            </a:r>
            <a:r>
              <a:rPr lang="ru-RU" dirty="0"/>
              <a:t> клапан; 7 – наконечник з </a:t>
            </a:r>
            <a:r>
              <a:rPr lang="ru-RU" dirty="0" err="1"/>
              <a:t>зубчастою</a:t>
            </a:r>
            <a:r>
              <a:rPr lang="ru-RU" dirty="0"/>
              <a:t> коронкою; 8 – </a:t>
            </a:r>
            <a:r>
              <a:rPr lang="ru-RU" dirty="0" err="1"/>
              <a:t>кульовий</a:t>
            </a:r>
            <a:r>
              <a:rPr lang="ru-RU" dirty="0"/>
              <a:t> клапан; 9 – </a:t>
            </a:r>
            <a:r>
              <a:rPr lang="ru-RU" dirty="0" err="1"/>
              <a:t>обмежувач</a:t>
            </a:r>
            <a:r>
              <a:rPr lang="ru-RU" dirty="0"/>
              <a:t>; б – </a:t>
            </a:r>
            <a:r>
              <a:rPr lang="ru-RU" dirty="0" err="1"/>
              <a:t>ежекторна</a:t>
            </a:r>
            <a:r>
              <a:rPr lang="ru-RU" dirty="0"/>
              <a:t> установка: 1 – </a:t>
            </a:r>
            <a:r>
              <a:rPr lang="ru-RU" dirty="0" err="1"/>
              <a:t>низьконапірний</a:t>
            </a:r>
            <a:r>
              <a:rPr lang="ru-RU" dirty="0"/>
              <a:t> насос; 2 – </a:t>
            </a:r>
            <a:r>
              <a:rPr lang="ru-RU" dirty="0" err="1"/>
              <a:t>напірний</a:t>
            </a:r>
            <a:r>
              <a:rPr lang="ru-RU" dirty="0"/>
              <a:t> </a:t>
            </a:r>
            <a:r>
              <a:rPr lang="ru-RU" dirty="0" err="1"/>
              <a:t>трубопровід</a:t>
            </a:r>
            <a:r>
              <a:rPr lang="ru-RU" dirty="0"/>
              <a:t>; 3 – </a:t>
            </a:r>
            <a:r>
              <a:rPr lang="ru-RU" dirty="0" err="1"/>
              <a:t>високонапірний</a:t>
            </a:r>
            <a:r>
              <a:rPr lang="ru-RU" dirty="0"/>
              <a:t> насос; 4 – </a:t>
            </a:r>
            <a:r>
              <a:rPr lang="ru-RU" dirty="0" err="1"/>
              <a:t>усмоктувальний</a:t>
            </a:r>
            <a:r>
              <a:rPr lang="ru-RU" dirty="0"/>
              <a:t> </a:t>
            </a:r>
            <a:r>
              <a:rPr lang="ru-RU" dirty="0" err="1"/>
              <a:t>колектор</a:t>
            </a:r>
            <a:r>
              <a:rPr lang="ru-RU" dirty="0"/>
              <a:t>; 5 – </a:t>
            </a:r>
            <a:r>
              <a:rPr lang="ru-RU" dirty="0" err="1"/>
              <a:t>розподільний</a:t>
            </a:r>
            <a:r>
              <a:rPr lang="ru-RU" dirty="0"/>
              <a:t> </a:t>
            </a:r>
            <a:r>
              <a:rPr lang="ru-RU" dirty="0" err="1"/>
              <a:t>трубопровід</a:t>
            </a:r>
            <a:r>
              <a:rPr lang="ru-RU" dirty="0"/>
              <a:t>; 6 – шланг </a:t>
            </a:r>
            <a:r>
              <a:rPr lang="ru-RU" dirty="0" err="1"/>
              <a:t>викидний</a:t>
            </a:r>
            <a:r>
              <a:rPr lang="ru-RU" dirty="0"/>
              <a:t>; 7 – шланг </a:t>
            </a:r>
            <a:r>
              <a:rPr lang="ru-RU" dirty="0" err="1"/>
              <a:t>з’єднувальний</a:t>
            </a:r>
            <a:r>
              <a:rPr lang="ru-RU" dirty="0"/>
              <a:t>; 8 – </a:t>
            </a:r>
            <a:r>
              <a:rPr lang="ru-RU" dirty="0" err="1"/>
              <a:t>ежекторний</a:t>
            </a:r>
            <a:r>
              <a:rPr lang="ru-RU" dirty="0"/>
              <a:t> </a:t>
            </a:r>
            <a:r>
              <a:rPr lang="ru-RU" dirty="0" err="1"/>
              <a:t>голкофільтр</a:t>
            </a:r>
            <a:r>
              <a:rPr lang="ru-RU" dirty="0"/>
              <a:t>; в – </a:t>
            </a:r>
            <a:r>
              <a:rPr lang="ru-RU" dirty="0" err="1"/>
              <a:t>ежекторна</a:t>
            </a:r>
            <a:r>
              <a:rPr lang="ru-RU" dirty="0"/>
              <a:t> ланка: 1 – насадка </a:t>
            </a:r>
            <a:r>
              <a:rPr lang="ru-RU" dirty="0" err="1"/>
              <a:t>ежектора</a:t>
            </a:r>
            <a:r>
              <a:rPr lang="ru-RU" dirty="0"/>
              <a:t>; 2 – </a:t>
            </a:r>
            <a:r>
              <a:rPr lang="ru-RU" dirty="0" err="1"/>
              <a:t>порожнина</a:t>
            </a:r>
            <a:r>
              <a:rPr lang="ru-RU" dirty="0"/>
              <a:t> для проходу </a:t>
            </a:r>
            <a:r>
              <a:rPr lang="ru-RU" dirty="0" err="1"/>
              <a:t>відкачуваної</a:t>
            </a:r>
            <a:r>
              <a:rPr lang="ru-RU" dirty="0"/>
              <a:t> води; 3 – скоба, приварена до </a:t>
            </a:r>
            <a:r>
              <a:rPr lang="ru-RU" dirty="0" err="1"/>
              <a:t>стінок</a:t>
            </a:r>
            <a:r>
              <a:rPr lang="ru-RU" dirty="0"/>
              <a:t> труби; 4 – </a:t>
            </a:r>
            <a:r>
              <a:rPr lang="ru-RU" dirty="0" err="1"/>
              <a:t>вікна</a:t>
            </a:r>
            <a:r>
              <a:rPr lang="ru-RU" dirty="0"/>
              <a:t> патрубка; 5 – </a:t>
            </a:r>
            <a:r>
              <a:rPr lang="ru-RU" dirty="0" err="1"/>
              <a:t>сітка</a:t>
            </a:r>
            <a:r>
              <a:rPr lang="ru-RU" dirty="0"/>
              <a:t>; 6 – </a:t>
            </a:r>
            <a:r>
              <a:rPr lang="ru-RU" dirty="0" err="1"/>
              <a:t>опорне</a:t>
            </a:r>
            <a:r>
              <a:rPr lang="ru-RU" dirty="0"/>
              <a:t> </a:t>
            </a:r>
            <a:r>
              <a:rPr lang="ru-RU" dirty="0" err="1"/>
              <a:t>кільце</a:t>
            </a:r>
            <a:r>
              <a:rPr lang="ru-RU" dirty="0"/>
              <a:t>; 7 – </a:t>
            </a:r>
            <a:r>
              <a:rPr lang="ru-RU" dirty="0" err="1"/>
              <a:t>сідло</a:t>
            </a:r>
            <a:r>
              <a:rPr lang="ru-RU" dirty="0"/>
              <a:t>; 8 – </a:t>
            </a:r>
            <a:r>
              <a:rPr lang="ru-RU" dirty="0" err="1"/>
              <a:t>приймальний</a:t>
            </a:r>
            <a:r>
              <a:rPr lang="ru-RU" dirty="0"/>
              <a:t> патрубок; 9 – </a:t>
            </a:r>
            <a:r>
              <a:rPr lang="ru-RU" dirty="0" err="1"/>
              <a:t>дифузор</a:t>
            </a:r>
            <a:r>
              <a:rPr lang="ru-RU" dirty="0"/>
              <a:t> </a:t>
            </a:r>
            <a:r>
              <a:rPr lang="ru-RU" dirty="0" err="1"/>
              <a:t>гумовий</a:t>
            </a:r>
            <a:r>
              <a:rPr lang="ru-RU" dirty="0"/>
              <a:t>; 10 – камера </a:t>
            </a:r>
            <a:r>
              <a:rPr lang="ru-RU" dirty="0" err="1"/>
              <a:t>зміщення</a:t>
            </a:r>
            <a:r>
              <a:rPr lang="ru-RU" dirty="0"/>
              <a:t>; 11 – вода </a:t>
            </a:r>
            <a:r>
              <a:rPr lang="ru-RU" dirty="0" err="1"/>
              <a:t>під</a:t>
            </a:r>
            <a:r>
              <a:rPr lang="ru-RU" dirty="0"/>
              <a:t> </a:t>
            </a:r>
            <a:r>
              <a:rPr lang="ru-RU" dirty="0" err="1"/>
              <a:t>тиском</a:t>
            </a:r>
            <a:r>
              <a:rPr lang="ru-RU" dirty="0"/>
              <a:t>; г – установка вакуумного </a:t>
            </a:r>
            <a:r>
              <a:rPr lang="ru-RU" dirty="0" err="1"/>
              <a:t>водозниження</a:t>
            </a:r>
            <a:r>
              <a:rPr lang="ru-RU" dirty="0"/>
              <a:t>: 1 – </a:t>
            </a:r>
            <a:r>
              <a:rPr lang="ru-RU" dirty="0" err="1"/>
              <a:t>вакуумна</a:t>
            </a:r>
            <a:r>
              <a:rPr lang="ru-RU" dirty="0"/>
              <a:t> камера; 2 – </a:t>
            </a:r>
            <a:r>
              <a:rPr lang="ru-RU" dirty="0" err="1"/>
              <a:t>насосна</a:t>
            </a:r>
            <a:r>
              <a:rPr lang="ru-RU" dirty="0"/>
              <a:t> установка; 3 – </a:t>
            </a:r>
            <a:r>
              <a:rPr lang="ru-RU" dirty="0" err="1"/>
              <a:t>скидна</a:t>
            </a:r>
            <a:r>
              <a:rPr lang="ru-RU" dirty="0"/>
              <a:t> </a:t>
            </a:r>
            <a:r>
              <a:rPr lang="ru-RU" dirty="0" err="1"/>
              <a:t>лінія</a:t>
            </a:r>
            <a:r>
              <a:rPr lang="ru-RU" dirty="0"/>
              <a:t>; 4 – </a:t>
            </a:r>
            <a:r>
              <a:rPr lang="ru-RU" dirty="0" err="1"/>
              <a:t>колектор</a:t>
            </a:r>
            <a:r>
              <a:rPr lang="ru-RU" dirty="0"/>
              <a:t>; 5 – </a:t>
            </a:r>
            <a:r>
              <a:rPr lang="ru-RU" dirty="0" err="1"/>
              <a:t>голкофільтр</a:t>
            </a:r>
            <a:r>
              <a:rPr lang="ru-RU" dirty="0"/>
              <a:t>; д – схема </a:t>
            </a:r>
            <a:r>
              <a:rPr lang="ru-RU" dirty="0" err="1"/>
              <a:t>електроосушення</a:t>
            </a:r>
            <a:r>
              <a:rPr lang="ru-RU" dirty="0"/>
              <a:t>; 1 – </a:t>
            </a:r>
            <a:r>
              <a:rPr lang="ru-RU" dirty="0" err="1"/>
              <a:t>голкофільтрові</a:t>
            </a:r>
            <a:r>
              <a:rPr lang="ru-RU" dirty="0"/>
              <a:t> ланки; 2 – </a:t>
            </a:r>
            <a:r>
              <a:rPr lang="ru-RU" dirty="0" err="1"/>
              <a:t>надфільтрова</a:t>
            </a:r>
            <a:r>
              <a:rPr lang="ru-RU" dirty="0"/>
              <a:t> труба (катод); 3 – </a:t>
            </a:r>
            <a:r>
              <a:rPr lang="ru-RU" dirty="0" err="1"/>
              <a:t>металеві</a:t>
            </a:r>
            <a:r>
              <a:rPr lang="ru-RU" dirty="0"/>
              <a:t> </a:t>
            </a:r>
            <a:r>
              <a:rPr lang="ru-RU" dirty="0" err="1"/>
              <a:t>стрижні</a:t>
            </a:r>
            <a:r>
              <a:rPr lang="ru-RU" dirty="0"/>
              <a:t> (анод); 4 – </a:t>
            </a:r>
            <a:r>
              <a:rPr lang="ru-RU" dirty="0" err="1"/>
              <a:t>усмоктувальний</a:t>
            </a:r>
            <a:r>
              <a:rPr lang="ru-RU" dirty="0"/>
              <a:t> </a:t>
            </a:r>
            <a:r>
              <a:rPr lang="ru-RU" dirty="0" err="1"/>
              <a:t>колектор</a:t>
            </a:r>
            <a:r>
              <a:rPr lang="ru-RU" dirty="0"/>
              <a:t> </a:t>
            </a:r>
          </a:p>
        </p:txBody>
      </p:sp>
    </p:spTree>
    <p:extLst>
      <p:ext uri="{BB962C8B-B14F-4D97-AF65-F5344CB8AC3E}">
        <p14:creationId xmlns:p14="http://schemas.microsoft.com/office/powerpoint/2010/main" val="1698002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0B5776-25E0-0D02-BD77-C1397E700145}"/>
              </a:ext>
            </a:extLst>
          </p:cNvPr>
          <p:cNvSpPr txBox="1"/>
          <p:nvPr/>
        </p:nvSpPr>
        <p:spPr>
          <a:xfrm>
            <a:off x="-78658" y="0"/>
            <a:ext cx="12270658" cy="1662122"/>
          </a:xfrm>
          <a:prstGeom prst="rect">
            <a:avLst/>
          </a:prstGeom>
          <a:noFill/>
        </p:spPr>
        <p:txBody>
          <a:bodyPr wrap="square">
            <a:spAutoFit/>
          </a:bodyPr>
          <a:lstStyle/>
          <a:p>
            <a:pPr indent="450215"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Розроблення ґрунту механічним способом. У разі застосування механічного способу на ґрунт діють різальні зусилля машин, унаслідок чого частину ґрунту відокремлюють від масиву, переміщують й укладають у насип. Машина, що тільки ріже ґрунт, називається землерийна.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Землерийно</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-транспортна машина розробляє і переміщує ґрунт. Землерийними машинами є екскаватори різних типів: одноківшові (пряма і зворотна лопата, драглайн, грейфер),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багатоківшові</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(ланцюгові, роторні) і фрезерні.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4" name="Picture 4" descr="Класифікація багатоковшових екскаваторів. Статті компанії «ТОВ  &quot;БФ-Логістик&quot;»">
            <a:extLst>
              <a:ext uri="{FF2B5EF4-FFF2-40B4-BE49-F238E27FC236}">
                <a16:creationId xmlns:a16="http://schemas.microsoft.com/office/drawing/2014/main" id="{4DAFE27D-5D92-22FE-291A-A7582D45E2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05737" y="1662122"/>
            <a:ext cx="6301867" cy="4360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292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6BA6D1-EC53-7727-44E0-55C25B5B51E9}"/>
              </a:ext>
            </a:extLst>
          </p:cNvPr>
          <p:cNvSpPr txBox="1"/>
          <p:nvPr/>
        </p:nvSpPr>
        <p:spPr>
          <a:xfrm>
            <a:off x="0" y="304800"/>
            <a:ext cx="12192000" cy="1102353"/>
          </a:xfrm>
          <a:prstGeom prst="rect">
            <a:avLst/>
          </a:prstGeom>
          <a:noFill/>
        </p:spPr>
        <p:txBody>
          <a:bodyPr wrap="square">
            <a:spAutoFit/>
          </a:bodyPr>
          <a:lstStyle/>
          <a:p>
            <a:pPr indent="450215"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Залежно від ходового пристрою розрізняють гусеничні, пневмоколісні, автомобільні та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крокувальні</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екскаватори, а також обладнані гідравлічною, пневматичною та електричної системами керування.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07000"/>
              </a:lnSpc>
              <a:spcAft>
                <a:spcPts val="800"/>
              </a:spcAft>
            </a:pPr>
            <a:r>
              <a:rPr lang="ru-RU" sz="2000" dirty="0" err="1">
                <a:effectLst/>
                <a:latin typeface="Calibri" panose="020F0502020204030204" pitchFamily="34" charset="0"/>
                <a:ea typeface="Calibri" panose="020F0502020204030204" pitchFamily="34" charset="0"/>
                <a:cs typeface="Times New Roman" panose="02020603050405020304" pitchFamily="18" charset="0"/>
              </a:rPr>
              <a:t>Гусеничні</a:t>
            </a: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ескаватори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Гусеничний екскаватор Volvo EC380DL ᐈ замовити за доступною ціною від  дистриб'ютора | ets-group.com.ua">
            <a:extLst>
              <a:ext uri="{FF2B5EF4-FFF2-40B4-BE49-F238E27FC236}">
                <a16:creationId xmlns:a16="http://schemas.microsoft.com/office/drawing/2014/main" id="{947398BB-20A7-1C3E-8D98-5A0C6D7587E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33750" y="1407153"/>
            <a:ext cx="55245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203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8C739C-54DE-7B0A-13C6-740FEC1BC3D9}"/>
              </a:ext>
            </a:extLst>
          </p:cNvPr>
          <p:cNvSpPr txBox="1"/>
          <p:nvPr/>
        </p:nvSpPr>
        <p:spPr>
          <a:xfrm>
            <a:off x="2796049" y="302874"/>
            <a:ext cx="6096000" cy="375552"/>
          </a:xfrm>
          <a:prstGeom prst="rect">
            <a:avLst/>
          </a:prstGeom>
          <a:noFill/>
        </p:spPr>
        <p:txBody>
          <a:bodyPr wrap="square">
            <a:spAutoFit/>
          </a:bodyPr>
          <a:lstStyle/>
          <a:p>
            <a:pPr indent="450215" algn="ctr">
              <a:lnSpc>
                <a:spcPct val="107000"/>
              </a:lnSpc>
              <a:spcAft>
                <a:spcPts val="800"/>
              </a:spcAft>
            </a:pPr>
            <a:r>
              <a:rPr lang="ru-RU" sz="1800" dirty="0" err="1">
                <a:effectLst/>
                <a:latin typeface="Calibri" panose="020F0502020204030204" pitchFamily="34" charset="0"/>
                <a:ea typeface="Calibri" panose="020F0502020204030204" pitchFamily="34" charset="0"/>
                <a:cs typeface="Times New Roman" panose="02020603050405020304" pitchFamily="18" charset="0"/>
              </a:rPr>
              <a:t>Пневмоколісні</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ескаватори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2" name="Picture 4" descr="Купити екскаватор EW-1400 в Україні">
            <a:extLst>
              <a:ext uri="{FF2B5EF4-FFF2-40B4-BE49-F238E27FC236}">
                <a16:creationId xmlns:a16="http://schemas.microsoft.com/office/drawing/2014/main" id="{1985341B-0FC2-DAAC-E3BA-6A7580348C7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0" y="1394791"/>
            <a:ext cx="6095999" cy="406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79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0E6AD5-BB47-722E-8989-D8A14AC5E51F}"/>
              </a:ext>
            </a:extLst>
          </p:cNvPr>
          <p:cNvSpPr>
            <a:spLocks noGrp="1"/>
          </p:cNvSpPr>
          <p:nvPr>
            <p:ph type="title"/>
          </p:nvPr>
        </p:nvSpPr>
        <p:spPr/>
        <p:txBody>
          <a:bodyPr/>
          <a:lstStyle/>
          <a:p>
            <a:r>
              <a:rPr lang="ru-RU" sz="4400" dirty="0">
                <a:solidFill>
                  <a:srgbClr val="000000"/>
                </a:solidFill>
                <a:latin typeface="Times New Roman"/>
                <a:cs typeface="Times New Roman"/>
              </a:rPr>
              <a:t>1. </a:t>
            </a:r>
            <a:r>
              <a:rPr lang="ru-RU" sz="4400" dirty="0" err="1">
                <a:solidFill>
                  <a:srgbClr val="000000"/>
                </a:solidFill>
                <a:latin typeface="Times New Roman"/>
                <a:cs typeface="Times New Roman"/>
              </a:rPr>
              <a:t>Різновиди</a:t>
            </a:r>
            <a:r>
              <a:rPr lang="ru-RU" sz="4400" dirty="0">
                <a:solidFill>
                  <a:srgbClr val="000000"/>
                </a:solidFill>
                <a:latin typeface="Times New Roman"/>
                <a:cs typeface="Times New Roman"/>
              </a:rPr>
              <a:t> </a:t>
            </a:r>
            <a:r>
              <a:rPr lang="ru-RU" sz="4400" dirty="0" err="1">
                <a:solidFill>
                  <a:srgbClr val="000000"/>
                </a:solidFill>
                <a:latin typeface="Times New Roman"/>
                <a:cs typeface="Times New Roman"/>
              </a:rPr>
              <a:t>земляних</a:t>
            </a:r>
            <a:r>
              <a:rPr lang="ru-RU" sz="4400" dirty="0">
                <a:solidFill>
                  <a:srgbClr val="000000"/>
                </a:solidFill>
                <a:latin typeface="Times New Roman"/>
                <a:cs typeface="Times New Roman"/>
              </a:rPr>
              <a:t> </a:t>
            </a:r>
            <a:r>
              <a:rPr lang="ru-RU" sz="4400" dirty="0" err="1">
                <a:solidFill>
                  <a:srgbClr val="000000"/>
                </a:solidFill>
                <a:latin typeface="Times New Roman"/>
                <a:cs typeface="Times New Roman"/>
              </a:rPr>
              <a:t>споруд</a:t>
            </a:r>
            <a:endParaRPr lang="ru-RU" dirty="0"/>
          </a:p>
        </p:txBody>
      </p:sp>
      <p:sp>
        <p:nvSpPr>
          <p:cNvPr id="3" name="Місце для вмісту 2">
            <a:extLst>
              <a:ext uri="{FF2B5EF4-FFF2-40B4-BE49-F238E27FC236}">
                <a16:creationId xmlns:a16="http://schemas.microsoft.com/office/drawing/2014/main" id="{75BE196D-C0F4-7142-1FFE-D34F8B6A6EF2}"/>
              </a:ext>
            </a:extLst>
          </p:cNvPr>
          <p:cNvSpPr>
            <a:spLocks noGrp="1"/>
          </p:cNvSpPr>
          <p:nvPr>
            <p:ph idx="1"/>
          </p:nvPr>
        </p:nvSpPr>
        <p:spPr>
          <a:xfrm>
            <a:off x="173421" y="1737360"/>
            <a:ext cx="12018579" cy="5120639"/>
          </a:xfrm>
        </p:spPr>
        <p:txBody>
          <a:bodyPr>
            <a:normAutofit/>
          </a:bodyPr>
          <a:lstStyle/>
          <a:p>
            <a:pPr indent="0">
              <a:lnSpc>
                <a:spcPct val="107000"/>
              </a:lnSpc>
              <a:spcBef>
                <a:spcPts val="600"/>
              </a:spcBef>
              <a:spcAft>
                <a:spcPts val="600"/>
              </a:spcAft>
              <a:buNone/>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Результатом розроблення ґрунту є земляне спорудження. Земляне спорудження- інженерна споруда з ґрунту в ґрунтовому масиві або на поверхні ґрунту. </a:t>
            </a:r>
          </a:p>
          <a:p>
            <a:pPr indent="0">
              <a:lnSpc>
                <a:spcPct val="107000"/>
              </a:lnSpc>
              <a:spcBef>
                <a:spcPts val="600"/>
              </a:spcBef>
              <a:spcAft>
                <a:spcPts val="600"/>
              </a:spcAft>
              <a:buNone/>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Земляні споруди класифікують:</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 за розміщенням щодо поверхні ґрунту (виїмки, насипи, підземні виробітки, зворотні засипання);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 за терміном використання ( постійні й тимчасові)</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r>
              <a:rPr lang="uk-UA" sz="2000" b="1" dirty="0">
                <a:effectLst/>
                <a:latin typeface="Times New Roman" panose="02020603050405020304" pitchFamily="18" charset="0"/>
                <a:ea typeface="Calibri" panose="020F0502020204030204" pitchFamily="34" charset="0"/>
                <a:cs typeface="Times New Roman" panose="02020603050405020304" pitchFamily="18" charset="0"/>
              </a:rPr>
              <a:t>Постійні</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 це споруди, що експлуатуються протягом тривалого періоду часу. Це сплановані майданчики, земляне полотно доріг, греблі, дамби, канали, штучні водойми, відстійники тощо.</a:t>
            </a:r>
          </a:p>
          <a:p>
            <a:pPr indent="0">
              <a:lnSpc>
                <a:spcPct val="107000"/>
              </a:lnSpc>
              <a:spcAft>
                <a:spcPts val="800"/>
              </a:spcAft>
              <a:buNone/>
            </a:pPr>
            <a:r>
              <a:rPr lang="uk-UA" sz="2000" b="1" dirty="0">
                <a:effectLst/>
                <a:latin typeface="Times New Roman" panose="02020603050405020304" pitchFamily="18" charset="0"/>
                <a:ea typeface="Calibri" panose="020F0502020204030204" pitchFamily="34" charset="0"/>
                <a:cs typeface="Times New Roman" panose="02020603050405020304" pitchFamily="18" charset="0"/>
              </a:rPr>
              <a:t>Тимчасові</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земляні споруди влаштовують до початку наступних будівельно-монтажних робіт. До них належать котловани, траншеї, перемички, тимчасові нагірні та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водоперехоплювальні</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канави тощо.</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908355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Крокувальні екскаватори за найкращою ціною в Україні">
            <a:extLst>
              <a:ext uri="{FF2B5EF4-FFF2-40B4-BE49-F238E27FC236}">
                <a16:creationId xmlns:a16="http://schemas.microsoft.com/office/drawing/2014/main" id="{14BF4A40-C5BD-3BEA-A5F7-196E444421D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69445" y="2014679"/>
            <a:ext cx="5112004" cy="28286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3D589D-4752-0325-3C3F-8A8105CF853D}"/>
              </a:ext>
            </a:extLst>
          </p:cNvPr>
          <p:cNvSpPr txBox="1"/>
          <p:nvPr/>
        </p:nvSpPr>
        <p:spPr>
          <a:xfrm>
            <a:off x="2618454" y="264508"/>
            <a:ext cx="6213986" cy="375552"/>
          </a:xfrm>
          <a:prstGeom prst="rect">
            <a:avLst/>
          </a:prstGeom>
          <a:noFill/>
        </p:spPr>
        <p:txBody>
          <a:bodyPr wrap="square">
            <a:spAutoFit/>
          </a:bodyPr>
          <a:lstStyle/>
          <a:p>
            <a:pPr indent="450215" algn="ctr">
              <a:lnSpc>
                <a:spcPct val="107000"/>
              </a:lnSpc>
              <a:spcAft>
                <a:spcPts val="800"/>
              </a:spcAft>
            </a:pPr>
            <a:r>
              <a:rPr lang="ru-RU" sz="1800" dirty="0" err="1">
                <a:effectLst/>
                <a:latin typeface="Calibri" panose="020F0502020204030204" pitchFamily="34" charset="0"/>
                <a:ea typeface="Calibri" panose="020F0502020204030204" pitchFamily="34" charset="0"/>
                <a:cs typeface="Times New Roman" panose="02020603050405020304" pitchFamily="18" charset="0"/>
              </a:rPr>
              <a:t>Крокувільні</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ескаватори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2552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C781BD-D0DF-6C72-961A-B78C24935F6A}"/>
              </a:ext>
            </a:extLst>
          </p:cNvPr>
          <p:cNvSpPr txBox="1"/>
          <p:nvPr/>
        </p:nvSpPr>
        <p:spPr>
          <a:xfrm>
            <a:off x="-68826" y="5132440"/>
            <a:ext cx="12192000" cy="1268360"/>
          </a:xfrm>
          <a:prstGeom prst="rect">
            <a:avLst/>
          </a:prstGeom>
          <a:noFill/>
        </p:spPr>
        <p:txBody>
          <a:bodyPr wrap="square">
            <a:spAutoFit/>
          </a:bodyPr>
          <a:lstStyle/>
          <a:p>
            <a:pPr indent="450215"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Грейфер (див. рис. 3.5, е) – це ківш із двома або більше лопатями і канатним приводом, що примусово змикає ці лопаті. Грейфер навішують на таку саму стрілу, що й драглайн. За допомогою грейфера можна розробляти виїмки з вертикальними стінками. Під час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поверту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стріли ківш переміщують до місця розвантаження й спорожняють під час примусового розкриття лопатей. Грейфер занурюється в ґрунт внаслідок тільки власної маси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ковша</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218" name="Picture 2" descr="ᐈ Грейферный ковш для экскаватора Днепр, цена в Украине">
            <a:extLst>
              <a:ext uri="{FF2B5EF4-FFF2-40B4-BE49-F238E27FC236}">
                <a16:creationId xmlns:a16="http://schemas.microsoft.com/office/drawing/2014/main" id="{15A0B607-959F-12B9-40B0-574C86F0BFE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02763" y="321314"/>
            <a:ext cx="4220411" cy="280849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Грейфер на экскаватор MB Crusher MB-G1500 S4 - Купить в Украине">
            <a:extLst>
              <a:ext uri="{FF2B5EF4-FFF2-40B4-BE49-F238E27FC236}">
                <a16:creationId xmlns:a16="http://schemas.microsoft.com/office/drawing/2014/main" id="{E964251D-0D19-59F1-C276-168C71F61A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268" y="611439"/>
            <a:ext cx="6778113" cy="452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195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CE0D02-B0FD-B500-C708-16CE23E40DCA}"/>
              </a:ext>
            </a:extLst>
          </p:cNvPr>
          <p:cNvSpPr txBox="1"/>
          <p:nvPr/>
        </p:nvSpPr>
        <p:spPr>
          <a:xfrm>
            <a:off x="0" y="2793198"/>
            <a:ext cx="12192000" cy="966803"/>
          </a:xfrm>
          <a:prstGeom prst="rect">
            <a:avLst/>
          </a:prstGeom>
          <a:noFill/>
        </p:spPr>
        <p:txBody>
          <a:bodyPr wrap="square">
            <a:spAutoFit/>
          </a:bodyPr>
          <a:lstStyle/>
          <a:p>
            <a:pPr indent="450215"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Розроблення ґрунту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землерийно</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-транспортними машинами. Різновидами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землерийно</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-транспортних машин є скрепери, бульдозери та грейдери, які за один цикл розробляють ґрунт, переміщують його, розвантажують у насип і повертаються в забій порожніми.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2" name="Picture 2" descr="Скреперы: технические характеристики, классификация, модельный ряд">
            <a:extLst>
              <a:ext uri="{FF2B5EF4-FFF2-40B4-BE49-F238E27FC236}">
                <a16:creationId xmlns:a16="http://schemas.microsoft.com/office/drawing/2014/main" id="{21C132A4-7F65-7274-825B-E539BBCCB6E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02858" y="3886200"/>
            <a:ext cx="5481484" cy="189446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Гусеничные бульдозеры | Liebherr">
            <a:extLst>
              <a:ext uri="{FF2B5EF4-FFF2-40B4-BE49-F238E27FC236}">
                <a16:creationId xmlns:a16="http://schemas.microsoft.com/office/drawing/2014/main" id="{F3D6F9DA-EE4C-600F-E4C3-FBA5DDE6A51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Гусеничные бульдозеры | Liebherr">
            <a:extLst>
              <a:ext uri="{FF2B5EF4-FFF2-40B4-BE49-F238E27FC236}">
                <a16:creationId xmlns:a16="http://schemas.microsoft.com/office/drawing/2014/main" id="{4329C8FF-7E21-18DD-ED9D-A4C72A0B361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961475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FC31DD-C64B-3FE1-E9AE-E22C1B524CC2}"/>
              </a:ext>
            </a:extLst>
          </p:cNvPr>
          <p:cNvSpPr txBox="1"/>
          <p:nvPr/>
        </p:nvSpPr>
        <p:spPr>
          <a:xfrm>
            <a:off x="0" y="0"/>
            <a:ext cx="12192000" cy="5693866"/>
          </a:xfrm>
          <a:prstGeom prst="rect">
            <a:avLst/>
          </a:prstGeom>
          <a:noFill/>
        </p:spPr>
        <p:txBody>
          <a:bodyPr wrap="square">
            <a:spAutoFit/>
          </a:bodyPr>
          <a:lstStyle/>
          <a:p>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2400" b="1" dirty="0" err="1"/>
              <a:t>Методи</a:t>
            </a:r>
            <a:r>
              <a:rPr lang="ru-RU" sz="2400" b="1" dirty="0"/>
              <a:t> </a:t>
            </a:r>
            <a:r>
              <a:rPr lang="ru-RU" sz="2400" b="1" dirty="0" err="1"/>
              <a:t>розроблення</a:t>
            </a:r>
            <a:r>
              <a:rPr lang="ru-RU" sz="2400" b="1" dirty="0"/>
              <a:t> </a:t>
            </a:r>
            <a:r>
              <a:rPr lang="ru-RU" sz="2400" b="1" dirty="0" err="1"/>
              <a:t>ґрунту</a:t>
            </a:r>
            <a:r>
              <a:rPr lang="ru-RU" sz="2400" b="1" dirty="0"/>
              <a:t> у зимовий </a:t>
            </a:r>
            <a:r>
              <a:rPr lang="ru-RU" sz="2400" b="1" dirty="0" err="1"/>
              <a:t>період</a:t>
            </a:r>
            <a:r>
              <a:rPr lang="ru-RU" sz="2400" b="1" dirty="0"/>
              <a:t> </a:t>
            </a:r>
            <a:endParaRPr lang="uk-UA" sz="2400" b="1" dirty="0">
              <a:latin typeface="Times New Roman" panose="02020603050405020304" pitchFamily="18" charset="0"/>
              <a:ea typeface="Calibri" panose="020F0502020204030204" pitchFamily="34" charset="0"/>
              <a:cs typeface="Times New Roman" panose="02020603050405020304" pitchFamily="18" charset="0"/>
            </a:endParaRPr>
          </a:p>
          <a:p>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Приблизно 15 % загального обсягу земляних робіт доводиться виконувати в зимовий період. У таких умовах трудомісткість розроблення ґрунту значно зростає (ручних робіт у 4...7 разів, механізованих – у 3...5 разів), деякі механізовані засоби застосовуються обмежено – екскаватори, бульдозери, скрепери, грейдери, хоча виїмки взимку можна влаштовувати без укосин. Вода, яка ускладнює проведення робіт у теплу пору року, замерзаючи сприяє їхньому перебігу. Відпадає необхідність у шпунтових огородженнях й у водовідливі.</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sz="2000" dirty="0"/>
          </a:p>
          <a:p>
            <a:r>
              <a:rPr lang="ru-RU" sz="2000" dirty="0" err="1"/>
              <a:t>Залежно</a:t>
            </a:r>
            <a:r>
              <a:rPr lang="ru-RU" sz="2000" dirty="0"/>
              <a:t> </a:t>
            </a:r>
            <a:r>
              <a:rPr lang="ru-RU" sz="2000" dirty="0" err="1"/>
              <a:t>від</a:t>
            </a:r>
            <a:r>
              <a:rPr lang="ru-RU" sz="2000" dirty="0"/>
              <a:t> </a:t>
            </a:r>
            <a:r>
              <a:rPr lang="ru-RU" sz="2000" dirty="0" err="1"/>
              <a:t>певних</a:t>
            </a:r>
            <a:r>
              <a:rPr lang="ru-RU" sz="2000" dirty="0"/>
              <a:t> </a:t>
            </a:r>
            <a:r>
              <a:rPr lang="ru-RU" sz="2000" dirty="0" err="1"/>
              <a:t>місцевих</a:t>
            </a:r>
            <a:r>
              <a:rPr lang="ru-RU" sz="2000" dirty="0"/>
              <a:t> умов </a:t>
            </a:r>
            <a:r>
              <a:rPr lang="ru-RU" sz="2000" dirty="0" err="1"/>
              <a:t>використовують</a:t>
            </a:r>
            <a:r>
              <a:rPr lang="ru-RU" sz="2000" dirty="0"/>
              <a:t> </a:t>
            </a:r>
            <a:r>
              <a:rPr lang="ru-RU" sz="2000" dirty="0" err="1"/>
              <a:t>такі</a:t>
            </a:r>
            <a:r>
              <a:rPr lang="ru-RU" sz="2000" dirty="0"/>
              <a:t> </a:t>
            </a:r>
            <a:r>
              <a:rPr lang="ru-RU" sz="2000" dirty="0" err="1"/>
              <a:t>методи</a:t>
            </a:r>
            <a:r>
              <a:rPr lang="ru-RU" sz="2000" dirty="0"/>
              <a:t> </a:t>
            </a:r>
            <a:r>
              <a:rPr lang="ru-RU" sz="2000" dirty="0" err="1"/>
              <a:t>розроблення</a:t>
            </a:r>
            <a:r>
              <a:rPr lang="ru-RU" sz="2000" dirty="0"/>
              <a:t> </a:t>
            </a:r>
            <a:r>
              <a:rPr lang="ru-RU" sz="2000" dirty="0" err="1"/>
              <a:t>ґрунту</a:t>
            </a:r>
            <a:r>
              <a:rPr lang="ru-RU" sz="2000" dirty="0"/>
              <a:t>:</a:t>
            </a:r>
          </a:p>
          <a:p>
            <a:r>
              <a:rPr lang="ru-RU" sz="2000" dirty="0"/>
              <a:t> – </a:t>
            </a:r>
            <a:r>
              <a:rPr lang="ru-RU" sz="2000" dirty="0" err="1"/>
              <a:t>убезпечення</a:t>
            </a:r>
            <a:r>
              <a:rPr lang="ru-RU" sz="2000" dirty="0"/>
              <a:t> </a:t>
            </a:r>
            <a:r>
              <a:rPr lang="ru-RU" sz="2000" dirty="0" err="1"/>
              <a:t>ґрунту</a:t>
            </a:r>
            <a:r>
              <a:rPr lang="ru-RU" sz="2000" dirty="0"/>
              <a:t> </a:t>
            </a:r>
            <a:r>
              <a:rPr lang="ru-RU" sz="2000" dirty="0" err="1"/>
              <a:t>від</a:t>
            </a:r>
            <a:r>
              <a:rPr lang="ru-RU" sz="2000" dirty="0"/>
              <a:t> </a:t>
            </a:r>
            <a:r>
              <a:rPr lang="ru-RU" sz="2000" dirty="0" err="1"/>
              <a:t>промерзання</a:t>
            </a:r>
            <a:r>
              <a:rPr lang="ru-RU" sz="2000" dirty="0"/>
              <a:t> з </a:t>
            </a:r>
            <a:r>
              <a:rPr lang="ru-RU" sz="2000" dirty="0" err="1"/>
              <a:t>подальшим</a:t>
            </a:r>
            <a:r>
              <a:rPr lang="ru-RU" sz="2000" dirty="0"/>
              <a:t> </a:t>
            </a:r>
            <a:r>
              <a:rPr lang="ru-RU" sz="2000" dirty="0" err="1"/>
              <a:t>розробленням</a:t>
            </a:r>
            <a:r>
              <a:rPr lang="ru-RU" sz="2000" dirty="0"/>
              <a:t> за </a:t>
            </a:r>
            <a:r>
              <a:rPr lang="ru-RU" sz="2000" dirty="0" err="1"/>
              <a:t>допомогою</a:t>
            </a:r>
            <a:r>
              <a:rPr lang="ru-RU" sz="2000" dirty="0"/>
              <a:t> </a:t>
            </a:r>
            <a:r>
              <a:rPr lang="ru-RU" sz="2000" dirty="0" err="1"/>
              <a:t>звичайних</a:t>
            </a:r>
            <a:r>
              <a:rPr lang="ru-RU" sz="2000" dirty="0"/>
              <a:t> </a:t>
            </a:r>
            <a:r>
              <a:rPr lang="ru-RU" sz="2000" dirty="0" err="1"/>
              <a:t>методів</a:t>
            </a:r>
            <a:r>
              <a:rPr lang="ru-RU" sz="2000" dirty="0"/>
              <a:t>;</a:t>
            </a:r>
          </a:p>
          <a:p>
            <a:r>
              <a:rPr lang="ru-RU" sz="2000" dirty="0"/>
              <a:t> – </a:t>
            </a:r>
            <a:r>
              <a:rPr lang="ru-RU" sz="2000" dirty="0" err="1"/>
              <a:t>відтавання</a:t>
            </a:r>
            <a:r>
              <a:rPr lang="ru-RU" sz="2000" dirty="0"/>
              <a:t> </a:t>
            </a:r>
            <a:r>
              <a:rPr lang="ru-RU" sz="2000" dirty="0" err="1"/>
              <a:t>ґрунту</a:t>
            </a:r>
            <a:r>
              <a:rPr lang="ru-RU" sz="2000" dirty="0"/>
              <a:t> та </a:t>
            </a:r>
            <a:r>
              <a:rPr lang="ru-RU" sz="2000" dirty="0" err="1"/>
              <a:t>його</a:t>
            </a:r>
            <a:r>
              <a:rPr lang="ru-RU" sz="2000" dirty="0"/>
              <a:t> </a:t>
            </a:r>
            <a:r>
              <a:rPr lang="ru-RU" sz="2000" dirty="0" err="1"/>
              <a:t>розроблення</a:t>
            </a:r>
            <a:r>
              <a:rPr lang="ru-RU" sz="2000" dirty="0"/>
              <a:t> в талому </a:t>
            </a:r>
            <a:r>
              <a:rPr lang="ru-RU" sz="2000" dirty="0" err="1"/>
              <a:t>стані</a:t>
            </a:r>
            <a:r>
              <a:rPr lang="ru-RU" sz="2000" dirty="0"/>
              <a:t>;</a:t>
            </a:r>
          </a:p>
          <a:p>
            <a:r>
              <a:rPr lang="ru-RU" sz="2000" dirty="0"/>
              <a:t> – </a:t>
            </a:r>
            <a:r>
              <a:rPr lang="ru-RU" sz="2000" dirty="0" err="1"/>
              <a:t>розроблення</a:t>
            </a:r>
            <a:r>
              <a:rPr lang="ru-RU" sz="2000" dirty="0"/>
              <a:t> </a:t>
            </a:r>
            <a:r>
              <a:rPr lang="ru-RU" sz="2000" dirty="0" err="1"/>
              <a:t>ґрунту</a:t>
            </a:r>
            <a:r>
              <a:rPr lang="ru-RU" sz="2000" dirty="0"/>
              <a:t> в мерзлому </a:t>
            </a:r>
            <a:r>
              <a:rPr lang="ru-RU" sz="2000" dirty="0" err="1"/>
              <a:t>стані</a:t>
            </a:r>
            <a:r>
              <a:rPr lang="ru-RU" sz="2000" dirty="0"/>
              <a:t> з </a:t>
            </a:r>
            <a:r>
              <a:rPr lang="ru-RU" sz="2000" dirty="0" err="1"/>
              <a:t>попереднім</a:t>
            </a:r>
            <a:r>
              <a:rPr lang="ru-RU" sz="2000" dirty="0"/>
              <a:t> </a:t>
            </a:r>
            <a:r>
              <a:rPr lang="ru-RU" sz="2000" dirty="0" err="1"/>
              <a:t>його</a:t>
            </a:r>
            <a:r>
              <a:rPr lang="ru-RU" sz="2000" dirty="0"/>
              <a:t> </a:t>
            </a:r>
            <a:r>
              <a:rPr lang="ru-RU" sz="2000" dirty="0" err="1"/>
              <a:t>розпушенням</a:t>
            </a:r>
            <a:r>
              <a:rPr lang="ru-RU" sz="2000" dirty="0"/>
              <a:t>;</a:t>
            </a:r>
          </a:p>
          <a:p>
            <a:r>
              <a:rPr lang="ru-RU" sz="2000" dirty="0"/>
              <a:t> – </a:t>
            </a:r>
            <a:r>
              <a:rPr lang="ru-RU" sz="2000" dirty="0" err="1"/>
              <a:t>безпосереднє</a:t>
            </a:r>
            <a:r>
              <a:rPr lang="ru-RU" sz="2000" dirty="0"/>
              <a:t> </a:t>
            </a:r>
            <a:r>
              <a:rPr lang="ru-RU" sz="2000" dirty="0" err="1"/>
              <a:t>розроблення</a:t>
            </a:r>
            <a:r>
              <a:rPr lang="ru-RU" sz="2000" dirty="0"/>
              <a:t> мерзлого </a:t>
            </a:r>
            <a:r>
              <a:rPr lang="ru-RU" sz="2000" dirty="0" err="1"/>
              <a:t>ґрунту</a:t>
            </a:r>
            <a:r>
              <a:rPr lang="ru-RU" sz="2000" dirty="0"/>
              <a:t>.</a:t>
            </a:r>
          </a:p>
          <a:p>
            <a:r>
              <a:rPr lang="ru-RU" sz="2000" dirty="0" err="1"/>
              <a:t>Убезпечення</a:t>
            </a:r>
            <a:r>
              <a:rPr lang="ru-RU" sz="2000" dirty="0"/>
              <a:t> </a:t>
            </a:r>
            <a:r>
              <a:rPr lang="ru-RU" sz="2000" dirty="0" err="1"/>
              <a:t>ґрунту</a:t>
            </a:r>
            <a:r>
              <a:rPr lang="ru-RU" sz="2000" dirty="0"/>
              <a:t> </a:t>
            </a:r>
            <a:r>
              <a:rPr lang="ru-RU" sz="2000" dirty="0" err="1"/>
              <a:t>від</a:t>
            </a:r>
            <a:r>
              <a:rPr lang="ru-RU" sz="2000" dirty="0"/>
              <a:t> </a:t>
            </a:r>
            <a:r>
              <a:rPr lang="ru-RU" sz="2000" dirty="0" err="1"/>
              <a:t>промерзання</a:t>
            </a:r>
            <a:r>
              <a:rPr lang="ru-RU" sz="2000" dirty="0"/>
              <a:t>. </a:t>
            </a:r>
            <a:r>
              <a:rPr lang="ru-RU" sz="2000" dirty="0" err="1"/>
              <a:t>Цей</a:t>
            </a:r>
            <a:r>
              <a:rPr lang="ru-RU" sz="2000" dirty="0"/>
              <a:t> метод </a:t>
            </a:r>
            <a:r>
              <a:rPr lang="ru-RU" sz="2000" dirty="0" err="1"/>
              <a:t>базується</a:t>
            </a:r>
            <a:r>
              <a:rPr lang="ru-RU" sz="2000" dirty="0"/>
              <a:t> на штучному </a:t>
            </a:r>
            <a:r>
              <a:rPr lang="ru-RU" sz="2000" dirty="0" err="1"/>
              <a:t>створенні</a:t>
            </a:r>
            <a:r>
              <a:rPr lang="ru-RU" sz="2000" dirty="0"/>
              <a:t> на </a:t>
            </a:r>
            <a:r>
              <a:rPr lang="ru-RU" sz="2000" dirty="0" err="1"/>
              <a:t>поверхні</a:t>
            </a:r>
            <a:r>
              <a:rPr lang="ru-RU" sz="2000" dirty="0"/>
              <a:t> </a:t>
            </a:r>
            <a:r>
              <a:rPr lang="ru-RU" sz="2000" dirty="0" err="1"/>
              <a:t>ділянки</a:t>
            </a:r>
            <a:r>
              <a:rPr lang="ru-RU" sz="2000" dirty="0"/>
              <a:t>, </a:t>
            </a:r>
            <a:r>
              <a:rPr lang="ru-RU" sz="2000" dirty="0" err="1"/>
              <a:t>визначеної</a:t>
            </a:r>
            <a:r>
              <a:rPr lang="ru-RU" sz="2000" dirty="0"/>
              <a:t> для </a:t>
            </a:r>
            <a:r>
              <a:rPr lang="ru-RU" sz="2000" dirty="0" err="1"/>
              <a:t>розроблення</a:t>
            </a:r>
            <a:r>
              <a:rPr lang="ru-RU" sz="2000" dirty="0"/>
              <a:t> в зимовий </a:t>
            </a:r>
            <a:r>
              <a:rPr lang="ru-RU" sz="2000" dirty="0" err="1"/>
              <a:t>період</a:t>
            </a:r>
            <a:r>
              <a:rPr lang="ru-RU" sz="2000" dirty="0"/>
              <a:t>, </a:t>
            </a:r>
            <a:r>
              <a:rPr lang="ru-RU" sz="2000" dirty="0" err="1"/>
              <a:t>термоізоляційного</a:t>
            </a:r>
            <a:r>
              <a:rPr lang="ru-RU" sz="2000" dirty="0"/>
              <a:t> </a:t>
            </a:r>
            <a:r>
              <a:rPr lang="ru-RU" sz="2000" dirty="0" err="1"/>
              <a:t>покриття</a:t>
            </a:r>
            <a:r>
              <a:rPr lang="ru-RU" sz="2000" dirty="0"/>
              <a:t> та </a:t>
            </a:r>
            <a:r>
              <a:rPr lang="ru-RU" sz="2000" dirty="0" err="1"/>
              <a:t>розробленні</a:t>
            </a:r>
            <a:r>
              <a:rPr lang="ru-RU" sz="2000" dirty="0"/>
              <a:t> </a:t>
            </a:r>
            <a:r>
              <a:rPr lang="ru-RU" sz="2000" dirty="0" err="1"/>
              <a:t>ґрунту</a:t>
            </a:r>
            <a:r>
              <a:rPr lang="ru-RU" sz="2000" dirty="0"/>
              <a:t> в талому </a:t>
            </a:r>
            <a:r>
              <a:rPr lang="ru-RU" sz="2000" dirty="0" err="1"/>
              <a:t>стані</a:t>
            </a:r>
            <a:r>
              <a:rPr lang="ru-RU" sz="2000" dirty="0"/>
              <a:t>. </a:t>
            </a:r>
            <a:r>
              <a:rPr lang="ru-RU" sz="2000" dirty="0" err="1"/>
              <a:t>Убезпечення</a:t>
            </a:r>
            <a:r>
              <a:rPr lang="ru-RU" sz="2000" dirty="0"/>
              <a:t> </a:t>
            </a:r>
            <a:r>
              <a:rPr lang="ru-RU" sz="2000" dirty="0" err="1"/>
              <a:t>здійснюється</a:t>
            </a:r>
            <a:r>
              <a:rPr lang="ru-RU" sz="2000" dirty="0"/>
              <a:t> до </a:t>
            </a:r>
            <a:r>
              <a:rPr lang="ru-RU" sz="2000" dirty="0" err="1"/>
              <a:t>встановлення</a:t>
            </a:r>
            <a:r>
              <a:rPr lang="ru-RU" sz="2000" dirty="0"/>
              <a:t> </a:t>
            </a:r>
            <a:r>
              <a:rPr lang="ru-RU" sz="2000" dirty="0" err="1"/>
              <a:t>стійких</a:t>
            </a:r>
            <a:r>
              <a:rPr lang="ru-RU" sz="2000" dirty="0"/>
              <a:t> </a:t>
            </a:r>
            <a:r>
              <a:rPr lang="ru-RU" sz="2000" dirty="0" err="1"/>
              <a:t>від’ємних</a:t>
            </a:r>
            <a:r>
              <a:rPr lang="ru-RU" sz="2000" dirty="0"/>
              <a:t> температур, </a:t>
            </a:r>
            <a:r>
              <a:rPr lang="ru-RU" sz="2000" dirty="0" err="1"/>
              <a:t>із</a:t>
            </a:r>
            <a:r>
              <a:rPr lang="ru-RU" sz="2000" dirty="0"/>
              <a:t> </a:t>
            </a:r>
            <a:r>
              <a:rPr lang="ru-RU" sz="2000" dirty="0" err="1"/>
              <a:t>утеплюваної</a:t>
            </a:r>
            <a:r>
              <a:rPr lang="ru-RU" sz="2000" dirty="0"/>
              <a:t> </a:t>
            </a:r>
            <a:r>
              <a:rPr lang="ru-RU" sz="2000" dirty="0" err="1"/>
              <a:t>ділянки</a:t>
            </a:r>
            <a:r>
              <a:rPr lang="ru-RU" sz="2000" dirty="0"/>
              <a:t> </a:t>
            </a:r>
            <a:r>
              <a:rPr lang="ru-RU" sz="2000" dirty="0" err="1"/>
              <a:t>попередньо</a:t>
            </a:r>
            <a:r>
              <a:rPr lang="ru-RU" sz="2000" dirty="0"/>
              <a:t> </a:t>
            </a:r>
            <a:r>
              <a:rPr lang="ru-RU" sz="2000" dirty="0" err="1"/>
              <a:t>відводять</a:t>
            </a:r>
            <a:r>
              <a:rPr lang="ru-RU" sz="2000" dirty="0"/>
              <a:t> </a:t>
            </a:r>
            <a:r>
              <a:rPr lang="ru-RU" sz="2000" dirty="0" err="1"/>
              <a:t>поверхневі</a:t>
            </a:r>
            <a:r>
              <a:rPr lang="ru-RU" sz="2000" dirty="0"/>
              <a:t> води. </a:t>
            </a:r>
          </a:p>
        </p:txBody>
      </p:sp>
    </p:spTree>
    <p:extLst>
      <p:ext uri="{BB962C8B-B14F-4D97-AF65-F5344CB8AC3E}">
        <p14:creationId xmlns:p14="http://schemas.microsoft.com/office/powerpoint/2010/main" val="1486134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EED945-B7CE-8E03-F297-3C495B43F470}"/>
              </a:ext>
            </a:extLst>
          </p:cNvPr>
          <p:cNvSpPr txBox="1"/>
          <p:nvPr/>
        </p:nvSpPr>
        <p:spPr>
          <a:xfrm>
            <a:off x="-1" y="0"/>
            <a:ext cx="12320337" cy="2031325"/>
          </a:xfrm>
          <a:prstGeom prst="rect">
            <a:avLst/>
          </a:prstGeom>
          <a:noFill/>
        </p:spPr>
        <p:txBody>
          <a:bodyPr wrap="square">
            <a:spAutoFit/>
          </a:bodyPr>
          <a:lstStyle/>
          <a:p>
            <a:r>
              <a:rPr lang="ru-RU" dirty="0" err="1"/>
              <a:t>Попереднє</a:t>
            </a:r>
            <a:r>
              <a:rPr lang="ru-RU" dirty="0"/>
              <a:t> </a:t>
            </a:r>
            <a:r>
              <a:rPr lang="ru-RU" dirty="0" err="1"/>
              <a:t>розпушування</a:t>
            </a:r>
            <a:r>
              <a:rPr lang="ru-RU" dirty="0"/>
              <a:t> </a:t>
            </a:r>
            <a:r>
              <a:rPr lang="ru-RU" dirty="0" err="1"/>
              <a:t>ґрунту</a:t>
            </a:r>
            <a:r>
              <a:rPr lang="ru-RU" dirty="0"/>
              <a:t>, а також </a:t>
            </a:r>
            <a:r>
              <a:rPr lang="ru-RU" dirty="0" err="1"/>
              <a:t>зорювання</a:t>
            </a:r>
            <a:r>
              <a:rPr lang="ru-RU" dirty="0"/>
              <a:t> й </a:t>
            </a:r>
            <a:r>
              <a:rPr lang="ru-RU" dirty="0" err="1"/>
              <a:t>боронування</a:t>
            </a:r>
            <a:r>
              <a:rPr lang="ru-RU" dirty="0"/>
              <a:t> </a:t>
            </a:r>
            <a:r>
              <a:rPr lang="ru-RU" dirty="0" err="1"/>
              <a:t>проводять</a:t>
            </a:r>
            <a:r>
              <a:rPr lang="ru-RU" dirty="0"/>
              <a:t> до </a:t>
            </a:r>
            <a:r>
              <a:rPr lang="ru-RU" dirty="0" err="1"/>
              <a:t>настання</a:t>
            </a:r>
            <a:r>
              <a:rPr lang="ru-RU" dirty="0"/>
              <a:t> </a:t>
            </a:r>
            <a:r>
              <a:rPr lang="ru-RU" dirty="0" err="1"/>
              <a:t>зимового</a:t>
            </a:r>
            <a:r>
              <a:rPr lang="ru-RU" dirty="0"/>
              <a:t> </a:t>
            </a:r>
            <a:r>
              <a:rPr lang="ru-RU" dirty="0" err="1"/>
              <a:t>періоду</a:t>
            </a:r>
            <a:r>
              <a:rPr lang="ru-RU" dirty="0"/>
              <a:t> на </a:t>
            </a:r>
            <a:r>
              <a:rPr lang="ru-RU" dirty="0" err="1"/>
              <a:t>ділянці</a:t>
            </a:r>
            <a:r>
              <a:rPr lang="ru-RU" dirty="0"/>
              <a:t>, </a:t>
            </a:r>
            <a:r>
              <a:rPr lang="ru-RU" dirty="0" err="1"/>
              <a:t>призначеній</a:t>
            </a:r>
            <a:r>
              <a:rPr lang="ru-RU" dirty="0"/>
              <a:t> для </a:t>
            </a:r>
            <a:r>
              <a:rPr lang="ru-RU" dirty="0" err="1"/>
              <a:t>розроблення</a:t>
            </a:r>
            <a:r>
              <a:rPr lang="ru-RU" dirty="0"/>
              <a:t> в </a:t>
            </a:r>
            <a:r>
              <a:rPr lang="ru-RU" dirty="0" err="1"/>
              <a:t>зимових</a:t>
            </a:r>
            <a:r>
              <a:rPr lang="ru-RU" dirty="0"/>
              <a:t> </a:t>
            </a:r>
            <a:r>
              <a:rPr lang="ru-RU" dirty="0" err="1"/>
              <a:t>умовах</a:t>
            </a:r>
            <a:r>
              <a:rPr lang="ru-RU" dirty="0"/>
              <a:t>. </a:t>
            </a:r>
            <a:r>
              <a:rPr lang="ru-RU" dirty="0" err="1"/>
              <a:t>Зорюють</a:t>
            </a:r>
            <a:r>
              <a:rPr lang="ru-RU" dirty="0"/>
              <a:t> </a:t>
            </a:r>
            <a:r>
              <a:rPr lang="ru-RU" dirty="0" err="1"/>
              <a:t>ґрунт</a:t>
            </a:r>
            <a:r>
              <a:rPr lang="ru-RU" dirty="0"/>
              <a:t> за </a:t>
            </a:r>
            <a:r>
              <a:rPr lang="ru-RU" dirty="0" err="1"/>
              <a:t>допомогою</a:t>
            </a:r>
            <a:r>
              <a:rPr lang="ru-RU" dirty="0"/>
              <a:t> </a:t>
            </a:r>
            <a:r>
              <a:rPr lang="ru-RU" dirty="0" err="1"/>
              <a:t>тракторних</a:t>
            </a:r>
            <a:r>
              <a:rPr lang="ru-RU" dirty="0"/>
              <a:t> </a:t>
            </a:r>
            <a:r>
              <a:rPr lang="ru-RU" dirty="0" err="1"/>
              <a:t>плугів</a:t>
            </a:r>
            <a:r>
              <a:rPr lang="ru-RU" dirty="0"/>
              <a:t> </a:t>
            </a:r>
            <a:r>
              <a:rPr lang="ru-RU" dirty="0" err="1"/>
              <a:t>або</a:t>
            </a:r>
            <a:r>
              <a:rPr lang="ru-RU" dirty="0"/>
              <a:t> </a:t>
            </a:r>
            <a:r>
              <a:rPr lang="ru-RU" dirty="0" err="1"/>
              <a:t>розпушувачів</a:t>
            </a:r>
            <a:r>
              <a:rPr lang="ru-RU" dirty="0"/>
              <a:t> на </a:t>
            </a:r>
            <a:r>
              <a:rPr lang="ru-RU" dirty="0" err="1"/>
              <a:t>глибину</a:t>
            </a:r>
            <a:r>
              <a:rPr lang="ru-RU" dirty="0"/>
              <a:t> 30...35 см, </a:t>
            </a:r>
            <a:r>
              <a:rPr lang="ru-RU" dirty="0" err="1"/>
              <a:t>із</a:t>
            </a:r>
            <a:r>
              <a:rPr lang="ru-RU" dirty="0"/>
              <a:t> </a:t>
            </a:r>
            <a:r>
              <a:rPr lang="ru-RU" dirty="0" err="1"/>
              <a:t>подальшим</a:t>
            </a:r>
            <a:r>
              <a:rPr lang="ru-RU" dirty="0"/>
              <a:t> </a:t>
            </a:r>
            <a:r>
              <a:rPr lang="ru-RU" dirty="0" err="1"/>
              <a:t>боронуванням</a:t>
            </a:r>
            <a:r>
              <a:rPr lang="ru-RU" dirty="0"/>
              <a:t> на </a:t>
            </a:r>
            <a:r>
              <a:rPr lang="ru-RU" dirty="0" err="1"/>
              <a:t>глибину</a:t>
            </a:r>
            <a:r>
              <a:rPr lang="ru-RU" dirty="0"/>
              <a:t> 15...20 см. </a:t>
            </a:r>
            <a:r>
              <a:rPr lang="ru-RU" dirty="0" err="1"/>
              <a:t>Таке</a:t>
            </a:r>
            <a:r>
              <a:rPr lang="ru-RU" dirty="0"/>
              <a:t> </a:t>
            </a:r>
            <a:r>
              <a:rPr lang="ru-RU" dirty="0" err="1"/>
              <a:t>оброблення</a:t>
            </a:r>
            <a:r>
              <a:rPr lang="ru-RU" dirty="0"/>
              <a:t> разом </a:t>
            </a:r>
            <a:r>
              <a:rPr lang="ru-RU" dirty="0" err="1"/>
              <a:t>із</a:t>
            </a:r>
            <a:r>
              <a:rPr lang="ru-RU" dirty="0"/>
              <a:t> </a:t>
            </a:r>
            <a:r>
              <a:rPr lang="ru-RU" dirty="0" err="1"/>
              <a:t>природним</a:t>
            </a:r>
            <a:r>
              <a:rPr lang="ru-RU" dirty="0"/>
              <a:t> </a:t>
            </a:r>
            <a:r>
              <a:rPr lang="ru-RU" dirty="0" err="1"/>
              <a:t>сніговим</a:t>
            </a:r>
            <a:r>
              <a:rPr lang="ru-RU" dirty="0"/>
              <a:t> </a:t>
            </a:r>
            <a:r>
              <a:rPr lang="ru-RU" dirty="0" err="1"/>
              <a:t>покривом</a:t>
            </a:r>
            <a:r>
              <a:rPr lang="ru-RU" dirty="0"/>
              <a:t>, </a:t>
            </a:r>
            <a:r>
              <a:rPr lang="ru-RU" dirty="0" err="1"/>
              <a:t>що</a:t>
            </a:r>
            <a:r>
              <a:rPr lang="ru-RU" dirty="0"/>
              <a:t> </a:t>
            </a:r>
            <a:r>
              <a:rPr lang="ru-RU" dirty="0" err="1"/>
              <a:t>утворюється</a:t>
            </a:r>
            <a:r>
              <a:rPr lang="ru-RU" dirty="0"/>
              <a:t>, </a:t>
            </a:r>
            <a:r>
              <a:rPr lang="ru-RU" dirty="0" err="1"/>
              <a:t>відтерміновують</a:t>
            </a:r>
            <a:r>
              <a:rPr lang="ru-RU" dirty="0"/>
              <a:t> початок </a:t>
            </a:r>
            <a:r>
              <a:rPr lang="ru-RU" dirty="0" err="1"/>
              <a:t>промерзання</a:t>
            </a:r>
            <a:r>
              <a:rPr lang="ru-RU" dirty="0"/>
              <a:t> </a:t>
            </a:r>
            <a:r>
              <a:rPr lang="ru-RU" dirty="0" err="1"/>
              <a:t>ґрунту</a:t>
            </a:r>
            <a:r>
              <a:rPr lang="ru-RU" dirty="0"/>
              <a:t> на 1,5 </a:t>
            </a:r>
            <a:r>
              <a:rPr lang="ru-RU" dirty="0" err="1"/>
              <a:t>місяці</a:t>
            </a:r>
            <a:r>
              <a:rPr lang="ru-RU" dirty="0"/>
              <a:t>. </a:t>
            </a:r>
            <a:r>
              <a:rPr lang="ru-RU" dirty="0" err="1"/>
              <a:t>Товщина</a:t>
            </a:r>
            <a:r>
              <a:rPr lang="ru-RU" dirty="0"/>
              <a:t> </a:t>
            </a:r>
            <a:r>
              <a:rPr lang="ru-RU" dirty="0" err="1"/>
              <a:t>снігового</a:t>
            </a:r>
            <a:r>
              <a:rPr lang="ru-RU" dirty="0"/>
              <a:t> покрову </a:t>
            </a:r>
            <a:r>
              <a:rPr lang="ru-RU" dirty="0" err="1"/>
              <a:t>може</a:t>
            </a:r>
            <a:r>
              <a:rPr lang="ru-RU" dirty="0"/>
              <a:t> бути </a:t>
            </a:r>
            <a:r>
              <a:rPr lang="ru-RU" dirty="0" err="1"/>
              <a:t>збільшена</a:t>
            </a:r>
            <a:r>
              <a:rPr lang="ru-RU" dirty="0"/>
              <a:t> </a:t>
            </a:r>
            <a:r>
              <a:rPr lang="ru-RU" dirty="0" err="1"/>
              <a:t>внаслідок</a:t>
            </a:r>
            <a:r>
              <a:rPr lang="ru-RU" dirty="0"/>
              <a:t> </a:t>
            </a:r>
            <a:r>
              <a:rPr lang="ru-RU" dirty="0" err="1"/>
              <a:t>переміщення</a:t>
            </a:r>
            <a:r>
              <a:rPr lang="ru-RU" dirty="0"/>
              <a:t> на </a:t>
            </a:r>
            <a:r>
              <a:rPr lang="ru-RU" dirty="0" err="1"/>
              <a:t>ділянку</a:t>
            </a:r>
            <a:r>
              <a:rPr lang="ru-RU" dirty="0"/>
              <a:t> </a:t>
            </a:r>
            <a:r>
              <a:rPr lang="ru-RU" dirty="0" err="1"/>
              <a:t>снігу</a:t>
            </a:r>
            <a:r>
              <a:rPr lang="ru-RU" dirty="0"/>
              <a:t> бульдозерами </a:t>
            </a:r>
            <a:r>
              <a:rPr lang="ru-RU" dirty="0" err="1"/>
              <a:t>або</a:t>
            </a:r>
            <a:r>
              <a:rPr lang="ru-RU" dirty="0"/>
              <a:t> автогрейдерами, а також шляхом </a:t>
            </a:r>
            <a:r>
              <a:rPr lang="ru-RU" dirty="0" err="1"/>
              <a:t>установлення</a:t>
            </a:r>
            <a:r>
              <a:rPr lang="ru-RU" dirty="0"/>
              <a:t> перпендикулярно до </a:t>
            </a:r>
            <a:r>
              <a:rPr lang="ru-RU" dirty="0" err="1"/>
              <a:t>напряму</a:t>
            </a:r>
            <a:r>
              <a:rPr lang="ru-RU" dirty="0"/>
              <a:t> </a:t>
            </a:r>
            <a:r>
              <a:rPr lang="ru-RU" dirty="0" err="1"/>
              <a:t>вітру</a:t>
            </a:r>
            <a:r>
              <a:rPr lang="ru-RU" dirty="0"/>
              <a:t> </a:t>
            </a:r>
            <a:r>
              <a:rPr lang="ru-RU" dirty="0" err="1"/>
              <a:t>декількох</a:t>
            </a:r>
            <a:r>
              <a:rPr lang="ru-RU" dirty="0"/>
              <a:t> </a:t>
            </a:r>
            <a:r>
              <a:rPr lang="ru-RU" dirty="0" err="1"/>
              <a:t>рядів</a:t>
            </a:r>
            <a:r>
              <a:rPr lang="ru-RU" dirty="0"/>
              <a:t> </a:t>
            </a:r>
            <a:r>
              <a:rPr lang="ru-RU" dirty="0" err="1"/>
              <a:t>снігозахисних</a:t>
            </a:r>
            <a:r>
              <a:rPr lang="ru-RU" dirty="0"/>
              <a:t> </a:t>
            </a:r>
            <a:r>
              <a:rPr lang="ru-RU" dirty="0" err="1"/>
              <a:t>огорож</a:t>
            </a:r>
            <a:r>
              <a:rPr lang="ru-RU" dirty="0"/>
              <a:t> </a:t>
            </a:r>
            <a:r>
              <a:rPr lang="ru-RU" dirty="0" err="1"/>
              <a:t>із</a:t>
            </a:r>
            <a:r>
              <a:rPr lang="ru-RU" dirty="0"/>
              <a:t> </a:t>
            </a:r>
            <a:r>
              <a:rPr lang="ru-RU" dirty="0" err="1"/>
              <a:t>ґратчастих</a:t>
            </a:r>
            <a:r>
              <a:rPr lang="ru-RU" dirty="0"/>
              <a:t> </a:t>
            </a:r>
            <a:r>
              <a:rPr lang="ru-RU" dirty="0" err="1"/>
              <a:t>щитів</a:t>
            </a:r>
            <a:r>
              <a:rPr lang="ru-RU" dirty="0"/>
              <a:t> </a:t>
            </a:r>
            <a:r>
              <a:rPr lang="ru-RU" dirty="0" err="1"/>
              <a:t>розміром</a:t>
            </a:r>
            <a:r>
              <a:rPr lang="ru-RU" dirty="0"/>
              <a:t> 2×2 м на </a:t>
            </a:r>
            <a:r>
              <a:rPr lang="ru-RU" dirty="0" err="1"/>
              <a:t>відстані</a:t>
            </a:r>
            <a:r>
              <a:rPr lang="ru-RU" dirty="0"/>
              <a:t> 20...30 м ряд </a:t>
            </a:r>
            <a:r>
              <a:rPr lang="ru-RU" dirty="0" err="1"/>
              <a:t>від</a:t>
            </a:r>
            <a:r>
              <a:rPr lang="ru-RU" dirty="0"/>
              <a:t> ряду.</a:t>
            </a:r>
          </a:p>
        </p:txBody>
      </p:sp>
      <p:sp>
        <p:nvSpPr>
          <p:cNvPr id="7" name="TextBox 6">
            <a:extLst>
              <a:ext uri="{FF2B5EF4-FFF2-40B4-BE49-F238E27FC236}">
                <a16:creationId xmlns:a16="http://schemas.microsoft.com/office/drawing/2014/main" id="{8F5B389F-306C-E812-B3D4-D10C7944B28D}"/>
              </a:ext>
            </a:extLst>
          </p:cNvPr>
          <p:cNvSpPr txBox="1"/>
          <p:nvPr/>
        </p:nvSpPr>
        <p:spPr>
          <a:xfrm>
            <a:off x="0" y="2031325"/>
            <a:ext cx="12192000" cy="1477328"/>
          </a:xfrm>
          <a:prstGeom prst="rect">
            <a:avLst/>
          </a:prstGeom>
          <a:noFill/>
        </p:spPr>
        <p:txBody>
          <a:bodyPr wrap="square">
            <a:spAutoFit/>
          </a:bodyPr>
          <a:lstStyle/>
          <a:p>
            <a:r>
              <a:rPr lang="ru-RU" dirty="0" err="1"/>
              <a:t>Глибинне</a:t>
            </a:r>
            <a:r>
              <a:rPr lang="ru-RU" dirty="0"/>
              <a:t> </a:t>
            </a:r>
            <a:r>
              <a:rPr lang="ru-RU" dirty="0" err="1"/>
              <a:t>розпушування</a:t>
            </a:r>
            <a:r>
              <a:rPr lang="ru-RU" dirty="0"/>
              <a:t> </a:t>
            </a:r>
            <a:r>
              <a:rPr lang="ru-RU" dirty="0" err="1"/>
              <a:t>здійсняють</a:t>
            </a:r>
            <a:r>
              <a:rPr lang="ru-RU" dirty="0"/>
              <a:t> за </a:t>
            </a:r>
            <a:r>
              <a:rPr lang="ru-RU" dirty="0" err="1"/>
              <a:t>допомогою</a:t>
            </a:r>
            <a:r>
              <a:rPr lang="ru-RU" dirty="0"/>
              <a:t> </a:t>
            </a:r>
            <a:r>
              <a:rPr lang="ru-RU" dirty="0" err="1"/>
              <a:t>екскаваторів</a:t>
            </a:r>
            <a:r>
              <a:rPr lang="ru-RU" dirty="0"/>
              <a:t> на </a:t>
            </a:r>
            <a:r>
              <a:rPr lang="ru-RU" dirty="0" err="1"/>
              <a:t>глибину</a:t>
            </a:r>
            <a:r>
              <a:rPr lang="ru-RU" dirty="0"/>
              <a:t> 1,3...1,5 м шляхом </a:t>
            </a:r>
            <a:r>
              <a:rPr lang="ru-RU" dirty="0" err="1"/>
              <a:t>перекидання</a:t>
            </a:r>
            <a:r>
              <a:rPr lang="ru-RU" dirty="0"/>
              <a:t> </a:t>
            </a:r>
            <a:r>
              <a:rPr lang="ru-RU" dirty="0" err="1"/>
              <a:t>розроблюваного</a:t>
            </a:r>
            <a:r>
              <a:rPr lang="ru-RU" dirty="0"/>
              <a:t> </a:t>
            </a:r>
            <a:r>
              <a:rPr lang="ru-RU" dirty="0" err="1"/>
              <a:t>ґрунту</a:t>
            </a:r>
            <a:r>
              <a:rPr lang="ru-RU" dirty="0"/>
              <a:t> на </a:t>
            </a:r>
            <a:r>
              <a:rPr lang="ru-RU" dirty="0" err="1"/>
              <a:t>ділянку</a:t>
            </a:r>
            <a:r>
              <a:rPr lang="ru-RU" dirty="0"/>
              <a:t>, де буде </a:t>
            </a:r>
            <a:r>
              <a:rPr lang="ru-RU" dirty="0" err="1"/>
              <a:t>розташовуватися</a:t>
            </a:r>
            <a:r>
              <a:rPr lang="ru-RU" dirty="0"/>
              <a:t> </a:t>
            </a:r>
            <a:r>
              <a:rPr lang="ru-RU" dirty="0" err="1"/>
              <a:t>земляна</a:t>
            </a:r>
            <a:r>
              <a:rPr lang="ru-RU" dirty="0"/>
              <a:t> </a:t>
            </a:r>
            <a:r>
              <a:rPr lang="ru-RU" dirty="0" err="1"/>
              <a:t>споруда</a:t>
            </a:r>
            <a:r>
              <a:rPr lang="ru-RU" dirty="0"/>
              <a:t>. </a:t>
            </a:r>
          </a:p>
          <a:p>
            <a:r>
              <a:rPr lang="ru-RU" dirty="0" err="1"/>
              <a:t>Перехресне</a:t>
            </a:r>
            <a:r>
              <a:rPr lang="ru-RU" dirty="0"/>
              <a:t> </a:t>
            </a:r>
            <a:r>
              <a:rPr lang="ru-RU" dirty="0" err="1"/>
              <a:t>розпушування</a:t>
            </a:r>
            <a:r>
              <a:rPr lang="ru-RU" dirty="0"/>
              <a:t> </a:t>
            </a:r>
            <a:r>
              <a:rPr lang="ru-RU" dirty="0" err="1"/>
              <a:t>поверхні</a:t>
            </a:r>
            <a:r>
              <a:rPr lang="ru-RU" dirty="0"/>
              <a:t> </a:t>
            </a:r>
            <a:r>
              <a:rPr lang="ru-RU" dirty="0" err="1"/>
              <a:t>здійснюють</a:t>
            </a:r>
            <a:r>
              <a:rPr lang="ru-RU" dirty="0"/>
              <a:t> на </a:t>
            </a:r>
            <a:r>
              <a:rPr lang="ru-RU" dirty="0" err="1"/>
              <a:t>глибину</a:t>
            </a:r>
            <a:r>
              <a:rPr lang="ru-RU" dirty="0"/>
              <a:t> 30...40 см. </a:t>
            </a:r>
            <a:r>
              <a:rPr lang="ru-RU" dirty="0" err="1"/>
              <a:t>Кожен</a:t>
            </a:r>
            <a:r>
              <a:rPr lang="ru-RU" dirty="0"/>
              <a:t> </a:t>
            </a:r>
            <a:r>
              <a:rPr lang="ru-RU" dirty="0" err="1"/>
              <a:t>наступний</a:t>
            </a:r>
            <a:r>
              <a:rPr lang="ru-RU" dirty="0"/>
              <a:t> шар </a:t>
            </a:r>
            <a:r>
              <a:rPr lang="ru-RU" dirty="0" err="1"/>
              <a:t>розташовують</a:t>
            </a:r>
            <a:r>
              <a:rPr lang="ru-RU" dirty="0"/>
              <a:t> </a:t>
            </a:r>
            <a:r>
              <a:rPr lang="ru-RU" dirty="0" err="1"/>
              <a:t>під</a:t>
            </a:r>
            <a:r>
              <a:rPr lang="ru-RU" dirty="0"/>
              <a:t> кутом 60...90°, а </a:t>
            </a:r>
            <a:r>
              <a:rPr lang="ru-RU" dirty="0" err="1"/>
              <a:t>кожне</a:t>
            </a:r>
            <a:r>
              <a:rPr lang="ru-RU" dirty="0"/>
              <a:t> </a:t>
            </a:r>
            <a:r>
              <a:rPr lang="ru-RU" dirty="0" err="1"/>
              <a:t>наступне</a:t>
            </a:r>
            <a:r>
              <a:rPr lang="ru-RU" dirty="0"/>
              <a:t> </a:t>
            </a:r>
            <a:r>
              <a:rPr lang="ru-RU" dirty="0" err="1"/>
              <a:t>проходження</a:t>
            </a:r>
            <a:r>
              <a:rPr lang="ru-RU" dirty="0"/>
              <a:t> </a:t>
            </a:r>
            <a:r>
              <a:rPr lang="ru-RU" dirty="0" err="1"/>
              <a:t>виконують</a:t>
            </a:r>
            <a:r>
              <a:rPr lang="ru-RU" dirty="0"/>
              <a:t> </a:t>
            </a:r>
            <a:r>
              <a:rPr lang="ru-RU" dirty="0" err="1"/>
              <a:t>навхлист</a:t>
            </a:r>
            <a:r>
              <a:rPr lang="ru-RU" dirty="0"/>
              <a:t> на 20 см. </a:t>
            </a:r>
            <a:r>
              <a:rPr lang="ru-RU" dirty="0" err="1"/>
              <a:t>Такі</a:t>
            </a:r>
            <a:r>
              <a:rPr lang="ru-RU" dirty="0"/>
              <a:t> заходи, </a:t>
            </a:r>
            <a:r>
              <a:rPr lang="ru-RU" dirty="0" err="1"/>
              <a:t>зокрема</a:t>
            </a:r>
            <a:r>
              <a:rPr lang="ru-RU" dirty="0"/>
              <a:t> й </a:t>
            </a:r>
            <a:r>
              <a:rPr lang="ru-RU" dirty="0" err="1"/>
              <a:t>захист</a:t>
            </a:r>
            <a:r>
              <a:rPr lang="ru-RU" dirty="0"/>
              <a:t> </a:t>
            </a:r>
            <a:r>
              <a:rPr lang="ru-RU" dirty="0" err="1"/>
              <a:t>снігово</a:t>
            </a:r>
            <a:r>
              <a:rPr lang="ru-RU" dirty="0"/>
              <a:t>- 148 го </a:t>
            </a:r>
            <a:r>
              <a:rPr lang="ru-RU" dirty="0" err="1"/>
              <a:t>покриву</a:t>
            </a:r>
            <a:r>
              <a:rPr lang="ru-RU" dirty="0"/>
              <a:t>, </a:t>
            </a:r>
            <a:r>
              <a:rPr lang="ru-RU" dirty="0" err="1"/>
              <a:t>відтерміновують</a:t>
            </a:r>
            <a:r>
              <a:rPr lang="ru-RU" dirty="0"/>
              <a:t> початок </a:t>
            </a:r>
            <a:r>
              <a:rPr lang="ru-RU" dirty="0" err="1"/>
              <a:t>промерзання</a:t>
            </a:r>
            <a:r>
              <a:rPr lang="ru-RU" dirty="0"/>
              <a:t> </a:t>
            </a:r>
            <a:r>
              <a:rPr lang="ru-RU" dirty="0" err="1"/>
              <a:t>ґрунту</a:t>
            </a:r>
            <a:r>
              <a:rPr lang="ru-RU" dirty="0"/>
              <a:t> на 2,5...3,5 </a:t>
            </a:r>
            <a:r>
              <a:rPr lang="ru-RU" dirty="0" err="1"/>
              <a:t>місяці</a:t>
            </a:r>
            <a:r>
              <a:rPr lang="ru-RU" dirty="0"/>
              <a:t>, </a:t>
            </a:r>
            <a:r>
              <a:rPr lang="ru-RU" dirty="0" err="1"/>
              <a:t>значно</a:t>
            </a:r>
            <a:r>
              <a:rPr lang="ru-RU" dirty="0"/>
              <a:t> </a:t>
            </a:r>
            <a:r>
              <a:rPr lang="ru-RU" dirty="0" err="1"/>
              <a:t>зменшується</a:t>
            </a:r>
            <a:r>
              <a:rPr lang="ru-RU" dirty="0"/>
              <a:t> </a:t>
            </a:r>
            <a:r>
              <a:rPr lang="ru-RU" dirty="0" err="1"/>
              <a:t>глибина</a:t>
            </a:r>
            <a:r>
              <a:rPr lang="ru-RU" dirty="0"/>
              <a:t> </a:t>
            </a:r>
            <a:r>
              <a:rPr lang="ru-RU" dirty="0" err="1"/>
              <a:t>промерзання</a:t>
            </a:r>
            <a:r>
              <a:rPr lang="ru-RU" dirty="0"/>
              <a:t>.</a:t>
            </a:r>
          </a:p>
        </p:txBody>
      </p:sp>
      <p:sp>
        <p:nvSpPr>
          <p:cNvPr id="9" name="TextBox 8">
            <a:extLst>
              <a:ext uri="{FF2B5EF4-FFF2-40B4-BE49-F238E27FC236}">
                <a16:creationId xmlns:a16="http://schemas.microsoft.com/office/drawing/2014/main" id="{0316B473-16A7-B48E-8324-957B15748295}"/>
              </a:ext>
            </a:extLst>
          </p:cNvPr>
          <p:cNvSpPr txBox="1"/>
          <p:nvPr/>
        </p:nvSpPr>
        <p:spPr>
          <a:xfrm>
            <a:off x="-1" y="3508651"/>
            <a:ext cx="12079705" cy="1200329"/>
          </a:xfrm>
          <a:prstGeom prst="rect">
            <a:avLst/>
          </a:prstGeom>
          <a:noFill/>
        </p:spPr>
        <p:txBody>
          <a:bodyPr wrap="square">
            <a:spAutoFit/>
          </a:bodyPr>
          <a:lstStyle/>
          <a:p>
            <a:r>
              <a:rPr lang="ru-RU" dirty="0" err="1"/>
              <a:t>Розморожування</a:t>
            </a:r>
            <a:r>
              <a:rPr lang="ru-RU" dirty="0"/>
              <a:t> </a:t>
            </a:r>
            <a:r>
              <a:rPr lang="ru-RU" dirty="0" err="1"/>
              <a:t>ґрунту</a:t>
            </a:r>
            <a:r>
              <a:rPr lang="ru-RU" dirty="0"/>
              <a:t> </a:t>
            </a:r>
            <a:r>
              <a:rPr lang="ru-RU" dirty="0" err="1"/>
              <a:t>зверху</a:t>
            </a:r>
            <a:r>
              <a:rPr lang="ru-RU" dirty="0"/>
              <a:t> вниз. Тепло </a:t>
            </a:r>
            <a:r>
              <a:rPr lang="ru-RU" dirty="0" err="1"/>
              <a:t>поширюється</a:t>
            </a:r>
            <a:r>
              <a:rPr lang="ru-RU" dirty="0"/>
              <a:t> у вертикальному </a:t>
            </a:r>
            <a:r>
              <a:rPr lang="ru-RU" dirty="0" err="1"/>
              <a:t>напрямі</a:t>
            </a:r>
            <a:r>
              <a:rPr lang="ru-RU" dirty="0"/>
              <a:t> – </a:t>
            </a:r>
            <a:r>
              <a:rPr lang="ru-RU" dirty="0" err="1"/>
              <a:t>поверхні</a:t>
            </a:r>
            <a:r>
              <a:rPr lang="ru-RU" dirty="0"/>
              <a:t> </a:t>
            </a:r>
            <a:r>
              <a:rPr lang="ru-RU" dirty="0" err="1"/>
              <a:t>вглиб</a:t>
            </a:r>
            <a:r>
              <a:rPr lang="ru-RU" dirty="0"/>
              <a:t> </a:t>
            </a:r>
            <a:r>
              <a:rPr lang="ru-RU" dirty="0" err="1"/>
              <a:t>ґрунту</a:t>
            </a:r>
            <a:r>
              <a:rPr lang="ru-RU" dirty="0"/>
              <a:t>. </a:t>
            </a:r>
            <a:r>
              <a:rPr lang="ru-RU" dirty="0" err="1"/>
              <a:t>Цей</a:t>
            </a:r>
            <a:r>
              <a:rPr lang="ru-RU" dirty="0"/>
              <a:t> </a:t>
            </a:r>
            <a:r>
              <a:rPr lang="ru-RU" dirty="0" err="1"/>
              <a:t>спосіб</a:t>
            </a:r>
            <a:r>
              <a:rPr lang="ru-RU" dirty="0"/>
              <a:t> </a:t>
            </a:r>
            <a:r>
              <a:rPr lang="ru-RU" dirty="0" err="1"/>
              <a:t>найпростіший</a:t>
            </a:r>
            <a:r>
              <a:rPr lang="ru-RU" dirty="0"/>
              <a:t>, не </a:t>
            </a:r>
            <a:r>
              <a:rPr lang="ru-RU" dirty="0" err="1"/>
              <a:t>потребує</a:t>
            </a:r>
            <a:r>
              <a:rPr lang="ru-RU" dirty="0"/>
              <a:t> </a:t>
            </a:r>
            <a:r>
              <a:rPr lang="ru-RU" dirty="0" err="1"/>
              <a:t>підготувальних</a:t>
            </a:r>
            <a:r>
              <a:rPr lang="ru-RU" dirty="0"/>
              <a:t> </a:t>
            </a:r>
            <a:r>
              <a:rPr lang="ru-RU" dirty="0" err="1"/>
              <a:t>робіт</a:t>
            </a:r>
            <a:r>
              <a:rPr lang="ru-RU" dirty="0"/>
              <a:t>. </a:t>
            </a:r>
            <a:r>
              <a:rPr lang="ru-RU" dirty="0" err="1"/>
              <a:t>Його</a:t>
            </a:r>
            <a:r>
              <a:rPr lang="ru-RU" dirty="0"/>
              <a:t> </a:t>
            </a:r>
            <a:r>
              <a:rPr lang="ru-RU" dirty="0" err="1"/>
              <a:t>використовують</a:t>
            </a:r>
            <a:r>
              <a:rPr lang="ru-RU" dirty="0"/>
              <a:t> </a:t>
            </a:r>
            <a:r>
              <a:rPr lang="ru-RU" dirty="0" err="1"/>
              <a:t>найчастіше</a:t>
            </a:r>
            <a:r>
              <a:rPr lang="ru-RU" dirty="0"/>
              <a:t>, </a:t>
            </a:r>
            <a:r>
              <a:rPr lang="ru-RU" dirty="0" err="1"/>
              <a:t>хоча</a:t>
            </a:r>
            <a:r>
              <a:rPr lang="ru-RU" dirty="0"/>
              <a:t> з </a:t>
            </a:r>
            <a:r>
              <a:rPr lang="ru-RU" dirty="0" err="1"/>
              <a:t>погляду</a:t>
            </a:r>
            <a:r>
              <a:rPr lang="ru-RU" dirty="0"/>
              <a:t> </a:t>
            </a:r>
            <a:r>
              <a:rPr lang="ru-RU" dirty="0" err="1"/>
              <a:t>економічної</a:t>
            </a:r>
            <a:r>
              <a:rPr lang="ru-RU" dirty="0"/>
              <a:t> </a:t>
            </a:r>
            <a:r>
              <a:rPr lang="ru-RU" dirty="0" err="1"/>
              <a:t>доцільності</a:t>
            </a:r>
            <a:r>
              <a:rPr lang="ru-RU" dirty="0"/>
              <a:t> </a:t>
            </a:r>
            <a:r>
              <a:rPr lang="ru-RU" dirty="0" err="1"/>
              <a:t>витрат</a:t>
            </a:r>
            <a:r>
              <a:rPr lang="ru-RU" dirty="0"/>
              <a:t> </a:t>
            </a:r>
            <a:r>
              <a:rPr lang="ru-RU" dirty="0" err="1"/>
              <a:t>енергії</a:t>
            </a:r>
            <a:r>
              <a:rPr lang="ru-RU" dirty="0"/>
              <a:t> </a:t>
            </a:r>
            <a:r>
              <a:rPr lang="ru-RU" dirty="0" err="1"/>
              <a:t>він</a:t>
            </a:r>
            <a:r>
              <a:rPr lang="ru-RU" dirty="0"/>
              <a:t> </a:t>
            </a:r>
            <a:r>
              <a:rPr lang="ru-RU" dirty="0" err="1"/>
              <a:t>найбільш</a:t>
            </a:r>
            <a:r>
              <a:rPr lang="ru-RU" dirty="0"/>
              <a:t> </a:t>
            </a:r>
            <a:r>
              <a:rPr lang="ru-RU" dirty="0" err="1"/>
              <a:t>недосконалий</a:t>
            </a:r>
            <a:r>
              <a:rPr lang="ru-RU" dirty="0"/>
              <a:t>, </a:t>
            </a:r>
            <a:r>
              <a:rPr lang="ru-RU" dirty="0" err="1"/>
              <a:t>оскільки</a:t>
            </a:r>
            <a:r>
              <a:rPr lang="ru-RU" dirty="0"/>
              <a:t> </a:t>
            </a:r>
            <a:r>
              <a:rPr lang="ru-RU" dirty="0" err="1"/>
              <a:t>джерело</a:t>
            </a:r>
            <a:r>
              <a:rPr lang="ru-RU" dirty="0"/>
              <a:t> тепла </a:t>
            </a:r>
            <a:r>
              <a:rPr lang="ru-RU" dirty="0" err="1"/>
              <a:t>розташовується</a:t>
            </a:r>
            <a:r>
              <a:rPr lang="ru-RU" dirty="0"/>
              <a:t> в </a:t>
            </a:r>
            <a:r>
              <a:rPr lang="ru-RU" dirty="0" err="1"/>
              <a:t>зоні</a:t>
            </a:r>
            <a:r>
              <a:rPr lang="ru-RU" dirty="0"/>
              <a:t> холодного </a:t>
            </a:r>
            <a:r>
              <a:rPr lang="ru-RU" dirty="0" err="1"/>
              <a:t>повітря</a:t>
            </a:r>
            <a:r>
              <a:rPr lang="ru-RU" dirty="0"/>
              <a:t> й </a:t>
            </a:r>
            <a:r>
              <a:rPr lang="ru-RU" dirty="0" err="1"/>
              <a:t>частина</a:t>
            </a:r>
            <a:r>
              <a:rPr lang="ru-RU" dirty="0"/>
              <a:t> </a:t>
            </a:r>
            <a:r>
              <a:rPr lang="ru-RU" dirty="0" err="1"/>
              <a:t>енергії</a:t>
            </a:r>
            <a:r>
              <a:rPr lang="ru-RU" dirty="0"/>
              <a:t> </a:t>
            </a:r>
            <a:r>
              <a:rPr lang="ru-RU" dirty="0" err="1"/>
              <a:t>витрачається</a:t>
            </a:r>
            <a:r>
              <a:rPr lang="ru-RU" dirty="0"/>
              <a:t> в </a:t>
            </a:r>
            <a:r>
              <a:rPr lang="ru-RU" dirty="0" err="1"/>
              <a:t>навколишній</a:t>
            </a:r>
            <a:r>
              <a:rPr lang="ru-RU" dirty="0"/>
              <a:t> </a:t>
            </a:r>
            <a:r>
              <a:rPr lang="ru-RU" dirty="0" err="1"/>
              <a:t>простір</a:t>
            </a:r>
            <a:r>
              <a:rPr lang="ru-RU" dirty="0"/>
              <a:t> (рис. 6.1).</a:t>
            </a:r>
          </a:p>
        </p:txBody>
      </p:sp>
    </p:spTree>
    <p:extLst>
      <p:ext uri="{BB962C8B-B14F-4D97-AF65-F5344CB8AC3E}">
        <p14:creationId xmlns:p14="http://schemas.microsoft.com/office/powerpoint/2010/main" val="3694355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636B3CA-DD25-2C8C-C822-45A8C8CCA0E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1157" y="498689"/>
            <a:ext cx="11309685" cy="5860622"/>
          </a:xfrm>
          <a:prstGeom prst="rect">
            <a:avLst/>
          </a:prstGeom>
        </p:spPr>
      </p:pic>
    </p:spTree>
    <p:extLst>
      <p:ext uri="{BB962C8B-B14F-4D97-AF65-F5344CB8AC3E}">
        <p14:creationId xmlns:p14="http://schemas.microsoft.com/office/powerpoint/2010/main" val="2980188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5B8E2F-1EB9-D8A4-D25E-B13DF61E7F89}"/>
              </a:ext>
            </a:extLst>
          </p:cNvPr>
          <p:cNvSpPr txBox="1"/>
          <p:nvPr/>
        </p:nvSpPr>
        <p:spPr>
          <a:xfrm>
            <a:off x="0" y="3429000"/>
            <a:ext cx="11839074" cy="2031325"/>
          </a:xfrm>
          <a:prstGeom prst="rect">
            <a:avLst/>
          </a:prstGeom>
          <a:noFill/>
        </p:spPr>
        <p:txBody>
          <a:bodyPr wrap="square">
            <a:spAutoFit/>
          </a:bodyPr>
          <a:lstStyle/>
          <a:p>
            <a:r>
              <a:rPr lang="ru-RU" dirty="0" err="1"/>
              <a:t>Розморожування</a:t>
            </a:r>
            <a:r>
              <a:rPr lang="ru-RU" dirty="0"/>
              <a:t> </a:t>
            </a:r>
            <a:r>
              <a:rPr lang="ru-RU" dirty="0" err="1"/>
              <a:t>ґрунту</a:t>
            </a:r>
            <a:r>
              <a:rPr lang="ru-RU" dirty="0"/>
              <a:t> за </a:t>
            </a:r>
            <a:r>
              <a:rPr lang="ru-RU" dirty="0" err="1"/>
              <a:t>допомогою</a:t>
            </a:r>
            <a:r>
              <a:rPr lang="ru-RU" dirty="0"/>
              <a:t> </a:t>
            </a:r>
            <a:r>
              <a:rPr lang="ru-RU" dirty="0" err="1"/>
              <a:t>стрижневих</a:t>
            </a:r>
            <a:r>
              <a:rPr lang="ru-RU" dirty="0"/>
              <a:t> </a:t>
            </a:r>
            <a:r>
              <a:rPr lang="ru-RU" dirty="0" err="1"/>
              <a:t>електродів</a:t>
            </a:r>
            <a:r>
              <a:rPr lang="ru-RU" dirty="0"/>
              <a:t>. </a:t>
            </a:r>
            <a:r>
              <a:rPr lang="ru-RU" dirty="0" err="1"/>
              <a:t>Цим</a:t>
            </a:r>
            <a:r>
              <a:rPr lang="ru-RU" dirty="0"/>
              <a:t> способом </a:t>
            </a:r>
            <a:r>
              <a:rPr lang="ru-RU" dirty="0" err="1"/>
              <a:t>ґрунт</a:t>
            </a:r>
            <a:r>
              <a:rPr lang="ru-RU" dirty="0"/>
              <a:t> </a:t>
            </a:r>
            <a:r>
              <a:rPr lang="ru-RU" dirty="0" err="1"/>
              <a:t>розморожують</a:t>
            </a:r>
            <a:r>
              <a:rPr lang="ru-RU" dirty="0"/>
              <a:t> </a:t>
            </a:r>
            <a:r>
              <a:rPr lang="ru-RU" dirty="0" err="1"/>
              <a:t>зверху</a:t>
            </a:r>
            <a:r>
              <a:rPr lang="ru-RU" dirty="0"/>
              <a:t> вниз, </a:t>
            </a:r>
            <a:r>
              <a:rPr lang="ru-RU" dirty="0" err="1"/>
              <a:t>знизу</a:t>
            </a:r>
            <a:r>
              <a:rPr lang="ru-RU" dirty="0"/>
              <a:t> вверх і </a:t>
            </a:r>
            <a:r>
              <a:rPr lang="ru-RU" dirty="0" err="1"/>
              <a:t>комбінуючи</a:t>
            </a:r>
            <a:r>
              <a:rPr lang="ru-RU" dirty="0"/>
              <a:t> </a:t>
            </a:r>
            <a:r>
              <a:rPr lang="ru-RU" dirty="0" err="1"/>
              <a:t>ці</a:t>
            </a:r>
            <a:r>
              <a:rPr lang="ru-RU" dirty="0"/>
              <a:t> </a:t>
            </a:r>
            <a:r>
              <a:rPr lang="ru-RU" dirty="0" err="1"/>
              <a:t>напрями</a:t>
            </a:r>
            <a:r>
              <a:rPr lang="ru-RU" dirty="0"/>
              <a:t> (див. рис. 6.2). </a:t>
            </a:r>
            <a:r>
              <a:rPr lang="ru-RU" dirty="0" err="1"/>
              <a:t>Якщо</a:t>
            </a:r>
            <a:r>
              <a:rPr lang="ru-RU" dirty="0"/>
              <a:t> </a:t>
            </a:r>
            <a:r>
              <a:rPr lang="ru-RU" dirty="0" err="1"/>
              <a:t>ґрунт</a:t>
            </a:r>
            <a:r>
              <a:rPr lang="ru-RU" dirty="0"/>
              <a:t> </a:t>
            </a:r>
            <a:r>
              <a:rPr lang="ru-RU" dirty="0" err="1"/>
              <a:t>розморожують</a:t>
            </a:r>
            <a:r>
              <a:rPr lang="ru-RU" dirty="0"/>
              <a:t> за </a:t>
            </a:r>
            <a:r>
              <a:rPr lang="ru-RU" dirty="0" err="1"/>
              <a:t>допомогою</a:t>
            </a:r>
            <a:r>
              <a:rPr lang="ru-RU" dirty="0"/>
              <a:t> </a:t>
            </a:r>
            <a:r>
              <a:rPr lang="ru-RU" dirty="0" err="1"/>
              <a:t>вертикальних</a:t>
            </a:r>
            <a:r>
              <a:rPr lang="ru-RU" dirty="0"/>
              <a:t> </a:t>
            </a:r>
            <a:r>
              <a:rPr lang="ru-RU" dirty="0" err="1"/>
              <a:t>електродів</a:t>
            </a:r>
            <a:r>
              <a:rPr lang="ru-RU" dirty="0"/>
              <a:t>, то </a:t>
            </a:r>
            <a:r>
              <a:rPr lang="ru-RU" dirty="0" err="1"/>
              <a:t>стрижні</a:t>
            </a:r>
            <a:r>
              <a:rPr lang="ru-RU" dirty="0"/>
              <a:t> з арматурного </a:t>
            </a:r>
            <a:r>
              <a:rPr lang="ru-RU" dirty="0" err="1"/>
              <a:t>заліза</a:t>
            </a:r>
            <a:r>
              <a:rPr lang="ru-RU" dirty="0"/>
              <a:t> </a:t>
            </a:r>
            <a:r>
              <a:rPr lang="ru-RU" dirty="0" err="1"/>
              <a:t>із</a:t>
            </a:r>
            <a:r>
              <a:rPr lang="ru-RU" dirty="0"/>
              <a:t> </a:t>
            </a:r>
            <a:r>
              <a:rPr lang="ru-RU" dirty="0" err="1"/>
              <a:t>загостреним</a:t>
            </a:r>
            <a:r>
              <a:rPr lang="ru-RU" dirty="0"/>
              <a:t> </a:t>
            </a:r>
            <a:r>
              <a:rPr lang="ru-RU" dirty="0" err="1"/>
              <a:t>нижнім</a:t>
            </a:r>
            <a:r>
              <a:rPr lang="ru-RU" dirty="0"/>
              <a:t> </a:t>
            </a:r>
            <a:r>
              <a:rPr lang="ru-RU" dirty="0" err="1"/>
              <a:t>кінцем</a:t>
            </a:r>
            <a:r>
              <a:rPr lang="ru-RU" dirty="0"/>
              <a:t> </a:t>
            </a:r>
            <a:r>
              <a:rPr lang="ru-RU" dirty="0" err="1"/>
              <a:t>забивають</a:t>
            </a:r>
            <a:r>
              <a:rPr lang="ru-RU" dirty="0"/>
              <a:t> у </a:t>
            </a:r>
            <a:r>
              <a:rPr lang="ru-RU" dirty="0" err="1"/>
              <a:t>ґрунт</a:t>
            </a:r>
            <a:r>
              <a:rPr lang="ru-RU" dirty="0"/>
              <a:t> у </a:t>
            </a:r>
            <a:r>
              <a:rPr lang="ru-RU" dirty="0" err="1"/>
              <a:t>шаховому</a:t>
            </a:r>
            <a:r>
              <a:rPr lang="ru-RU" dirty="0"/>
              <a:t> порядку, </a:t>
            </a:r>
            <a:r>
              <a:rPr lang="ru-RU" dirty="0" err="1"/>
              <a:t>зазвичай</a:t>
            </a:r>
            <a:r>
              <a:rPr lang="ru-RU" dirty="0"/>
              <a:t> </a:t>
            </a:r>
            <a:r>
              <a:rPr lang="ru-RU" dirty="0" err="1"/>
              <a:t>використовуючи</a:t>
            </a:r>
            <a:r>
              <a:rPr lang="ru-RU" dirty="0"/>
              <a:t> рамку 4×4 м 150 </a:t>
            </a:r>
            <a:r>
              <a:rPr lang="ru-RU" dirty="0" err="1"/>
              <a:t>із</a:t>
            </a:r>
            <a:r>
              <a:rPr lang="ru-RU" dirty="0"/>
              <a:t> </a:t>
            </a:r>
            <a:r>
              <a:rPr lang="ru-RU" dirty="0" err="1"/>
              <a:t>хрестоподібно</a:t>
            </a:r>
            <a:r>
              <a:rPr lang="ru-RU" dirty="0"/>
              <a:t> </a:t>
            </a:r>
            <a:r>
              <a:rPr lang="ru-RU" dirty="0" err="1"/>
              <a:t>натягнутими</a:t>
            </a:r>
            <a:r>
              <a:rPr lang="ru-RU" dirty="0"/>
              <a:t> дротами; </a:t>
            </a:r>
            <a:r>
              <a:rPr lang="ru-RU" dirty="0" err="1"/>
              <a:t>відстань</a:t>
            </a:r>
            <a:r>
              <a:rPr lang="ru-RU" dirty="0"/>
              <a:t> </a:t>
            </a:r>
            <a:r>
              <a:rPr lang="ru-RU" dirty="0" err="1"/>
              <a:t>між</a:t>
            </a:r>
            <a:r>
              <a:rPr lang="ru-RU" dirty="0"/>
              <a:t> </a:t>
            </a:r>
            <a:r>
              <a:rPr lang="ru-RU" dirty="0" err="1"/>
              <a:t>електродами</a:t>
            </a:r>
            <a:r>
              <a:rPr lang="ru-RU" dirty="0"/>
              <a:t> повинна </a:t>
            </a:r>
            <a:r>
              <a:rPr lang="ru-RU" dirty="0" err="1"/>
              <a:t>перебувати</a:t>
            </a:r>
            <a:r>
              <a:rPr lang="ru-RU" dirty="0"/>
              <a:t> в межах 0,5...0,8 м. У </a:t>
            </a:r>
            <a:r>
              <a:rPr lang="ru-RU" dirty="0" err="1"/>
              <a:t>разі</a:t>
            </a:r>
            <a:r>
              <a:rPr lang="ru-RU" dirty="0"/>
              <a:t> </a:t>
            </a:r>
            <a:r>
              <a:rPr lang="ru-RU" dirty="0" err="1"/>
              <a:t>застосування</a:t>
            </a:r>
            <a:r>
              <a:rPr lang="ru-RU" dirty="0"/>
              <a:t> </a:t>
            </a:r>
            <a:r>
              <a:rPr lang="ru-RU" dirty="0" err="1"/>
              <a:t>прогрівання</a:t>
            </a:r>
            <a:r>
              <a:rPr lang="ru-RU" dirty="0"/>
              <a:t> </a:t>
            </a:r>
            <a:r>
              <a:rPr lang="ru-RU" dirty="0" err="1"/>
              <a:t>зверху</a:t>
            </a:r>
            <a:r>
              <a:rPr lang="ru-RU" dirty="0"/>
              <a:t> вниз </a:t>
            </a:r>
            <a:r>
              <a:rPr lang="ru-RU" dirty="0" err="1"/>
              <a:t>поверхню</a:t>
            </a:r>
            <a:r>
              <a:rPr lang="ru-RU" dirty="0"/>
              <a:t> </a:t>
            </a:r>
            <a:r>
              <a:rPr lang="ru-RU" dirty="0" err="1"/>
              <a:t>попередньо</a:t>
            </a:r>
            <a:r>
              <a:rPr lang="ru-RU" dirty="0"/>
              <a:t> </a:t>
            </a:r>
            <a:r>
              <a:rPr lang="ru-RU" dirty="0" err="1"/>
              <a:t>очищують</a:t>
            </a:r>
            <a:r>
              <a:rPr lang="ru-RU" dirty="0"/>
              <a:t> </a:t>
            </a:r>
            <a:r>
              <a:rPr lang="ru-RU" dirty="0" err="1"/>
              <a:t>від</a:t>
            </a:r>
            <a:r>
              <a:rPr lang="ru-RU" dirty="0"/>
              <a:t> </a:t>
            </a:r>
            <a:r>
              <a:rPr lang="ru-RU" dirty="0" err="1"/>
              <a:t>снігу</a:t>
            </a:r>
            <a:r>
              <a:rPr lang="ru-RU" dirty="0"/>
              <a:t> й </a:t>
            </a:r>
            <a:r>
              <a:rPr lang="ru-RU" dirty="0" err="1"/>
              <a:t>криги</a:t>
            </a:r>
            <a:r>
              <a:rPr lang="ru-RU" dirty="0"/>
              <a:t>, </a:t>
            </a:r>
            <a:r>
              <a:rPr lang="ru-RU" dirty="0" err="1"/>
              <a:t>стрижні</a:t>
            </a:r>
            <a:r>
              <a:rPr lang="ru-RU" dirty="0"/>
              <a:t> </a:t>
            </a:r>
            <a:r>
              <a:rPr lang="ru-RU" dirty="0" err="1"/>
              <a:t>забивають</a:t>
            </a:r>
            <a:r>
              <a:rPr lang="ru-RU" dirty="0"/>
              <a:t> у </a:t>
            </a:r>
            <a:r>
              <a:rPr lang="ru-RU" dirty="0" err="1"/>
              <a:t>ґрунт</a:t>
            </a:r>
            <a:r>
              <a:rPr lang="ru-RU" dirty="0"/>
              <a:t> на 20...25 см, </a:t>
            </a:r>
            <a:r>
              <a:rPr lang="ru-RU" dirty="0" err="1"/>
              <a:t>укладають</a:t>
            </a:r>
            <a:r>
              <a:rPr lang="ru-RU" dirty="0"/>
              <a:t> шар </a:t>
            </a:r>
            <a:r>
              <a:rPr lang="ru-RU" dirty="0" err="1"/>
              <a:t>тирси</a:t>
            </a:r>
            <a:r>
              <a:rPr lang="ru-RU" dirty="0"/>
              <a:t>, </a:t>
            </a:r>
            <a:r>
              <a:rPr lang="ru-RU" dirty="0" err="1"/>
              <a:t>просочюючи</a:t>
            </a:r>
            <a:r>
              <a:rPr lang="ru-RU" dirty="0"/>
              <a:t> </a:t>
            </a:r>
            <a:r>
              <a:rPr lang="ru-RU" dirty="0" err="1"/>
              <a:t>його</a:t>
            </a:r>
            <a:r>
              <a:rPr lang="ru-RU" dirty="0"/>
              <a:t> </a:t>
            </a:r>
            <a:r>
              <a:rPr lang="ru-RU" dirty="0" err="1"/>
              <a:t>розчином</a:t>
            </a:r>
            <a:r>
              <a:rPr lang="ru-RU" dirty="0"/>
              <a:t> солей. У </a:t>
            </a:r>
            <a:r>
              <a:rPr lang="ru-RU" dirty="0" err="1"/>
              <a:t>процесі</a:t>
            </a:r>
            <a:r>
              <a:rPr lang="ru-RU" dirty="0"/>
              <a:t> </a:t>
            </a:r>
            <a:r>
              <a:rPr lang="ru-RU" dirty="0" err="1"/>
              <a:t>прогрівання</a:t>
            </a:r>
            <a:r>
              <a:rPr lang="ru-RU" dirty="0"/>
              <a:t> </a:t>
            </a:r>
            <a:r>
              <a:rPr lang="ru-RU" dirty="0" err="1"/>
              <a:t>ґрунту</a:t>
            </a:r>
            <a:r>
              <a:rPr lang="ru-RU" dirty="0"/>
              <a:t> </a:t>
            </a:r>
            <a:r>
              <a:rPr lang="ru-RU" dirty="0" err="1"/>
              <a:t>електроди</a:t>
            </a:r>
            <a:r>
              <a:rPr lang="ru-RU" dirty="0"/>
              <a:t> </a:t>
            </a:r>
            <a:r>
              <a:rPr lang="ru-RU" dirty="0" err="1"/>
              <a:t>забивають</a:t>
            </a:r>
            <a:r>
              <a:rPr lang="ru-RU" dirty="0"/>
              <a:t> у </a:t>
            </a:r>
            <a:r>
              <a:rPr lang="ru-RU" dirty="0" err="1"/>
              <a:t>ґрунт</a:t>
            </a:r>
            <a:r>
              <a:rPr lang="ru-RU" dirty="0"/>
              <a:t> </a:t>
            </a:r>
            <a:r>
              <a:rPr lang="ru-RU" dirty="0" err="1"/>
              <a:t>глибше</a:t>
            </a:r>
            <a:r>
              <a:rPr lang="ru-RU" dirty="0"/>
              <a:t>. Оптимальна </a:t>
            </a:r>
            <a:r>
              <a:rPr lang="ru-RU" dirty="0" err="1"/>
              <a:t>глибина</a:t>
            </a:r>
            <a:r>
              <a:rPr lang="ru-RU" dirty="0"/>
              <a:t> </a:t>
            </a:r>
            <a:r>
              <a:rPr lang="ru-RU" dirty="0" err="1"/>
              <a:t>прогрівання</a:t>
            </a:r>
            <a:r>
              <a:rPr lang="ru-RU" dirty="0"/>
              <a:t> – у межах 0,7...1,5 м.</a:t>
            </a:r>
          </a:p>
        </p:txBody>
      </p:sp>
      <p:sp>
        <p:nvSpPr>
          <p:cNvPr id="5" name="TextBox 4">
            <a:extLst>
              <a:ext uri="{FF2B5EF4-FFF2-40B4-BE49-F238E27FC236}">
                <a16:creationId xmlns:a16="http://schemas.microsoft.com/office/drawing/2014/main" id="{CF3FD666-8848-ACC8-5804-BAFFE4BD1C9A}"/>
              </a:ext>
            </a:extLst>
          </p:cNvPr>
          <p:cNvSpPr txBox="1"/>
          <p:nvPr/>
        </p:nvSpPr>
        <p:spPr>
          <a:xfrm>
            <a:off x="0" y="433137"/>
            <a:ext cx="12192000" cy="2585323"/>
          </a:xfrm>
          <a:prstGeom prst="rect">
            <a:avLst/>
          </a:prstGeom>
          <a:noFill/>
        </p:spPr>
        <p:txBody>
          <a:bodyPr wrap="square">
            <a:spAutoFit/>
          </a:bodyPr>
          <a:lstStyle/>
          <a:p>
            <a:r>
              <a:rPr lang="ru-RU" dirty="0" err="1"/>
              <a:t>Електричне</a:t>
            </a:r>
            <a:r>
              <a:rPr lang="ru-RU" dirty="0"/>
              <a:t> </a:t>
            </a:r>
            <a:r>
              <a:rPr lang="ru-RU" dirty="0" err="1"/>
              <a:t>прогрівання</a:t>
            </a:r>
            <a:r>
              <a:rPr lang="ru-RU" dirty="0"/>
              <a:t>. </a:t>
            </a:r>
            <a:r>
              <a:rPr lang="ru-RU" dirty="0" err="1"/>
              <a:t>Сутність</a:t>
            </a:r>
            <a:r>
              <a:rPr lang="ru-RU" dirty="0"/>
              <a:t> </a:t>
            </a:r>
            <a:r>
              <a:rPr lang="ru-RU" dirty="0" err="1"/>
              <a:t>цього</a:t>
            </a:r>
            <a:r>
              <a:rPr lang="ru-RU" dirty="0"/>
              <a:t> методу </a:t>
            </a:r>
            <a:r>
              <a:rPr lang="ru-RU" dirty="0" err="1"/>
              <a:t>полягає</a:t>
            </a:r>
            <a:r>
              <a:rPr lang="ru-RU" dirty="0"/>
              <a:t> в </a:t>
            </a:r>
            <a:r>
              <a:rPr lang="ru-RU" dirty="0" err="1"/>
              <a:t>пропусканні</a:t>
            </a:r>
            <a:r>
              <a:rPr lang="ru-RU" dirty="0"/>
              <a:t> </a:t>
            </a:r>
            <a:r>
              <a:rPr lang="ru-RU" dirty="0" err="1"/>
              <a:t>електричного</a:t>
            </a:r>
            <a:r>
              <a:rPr lang="ru-RU" dirty="0"/>
              <a:t> струму через </a:t>
            </a:r>
            <a:r>
              <a:rPr lang="ru-RU" dirty="0" err="1"/>
              <a:t>ґрунт</a:t>
            </a:r>
            <a:r>
              <a:rPr lang="ru-RU" dirty="0"/>
              <a:t>, </a:t>
            </a:r>
            <a:r>
              <a:rPr lang="ru-RU" dirty="0" err="1"/>
              <a:t>унаслідок</a:t>
            </a:r>
            <a:r>
              <a:rPr lang="ru-RU" dirty="0"/>
              <a:t> </a:t>
            </a:r>
            <a:r>
              <a:rPr lang="ru-RU" dirty="0" err="1"/>
              <a:t>чого</a:t>
            </a:r>
            <a:r>
              <a:rPr lang="ru-RU" dirty="0"/>
              <a:t> </a:t>
            </a:r>
            <a:r>
              <a:rPr lang="ru-RU" dirty="0" err="1"/>
              <a:t>він</a:t>
            </a:r>
            <a:r>
              <a:rPr lang="ru-RU" dirty="0"/>
              <a:t> </a:t>
            </a:r>
            <a:r>
              <a:rPr lang="ru-RU" dirty="0" err="1"/>
              <a:t>нагрівається</a:t>
            </a:r>
            <a:r>
              <a:rPr lang="ru-RU" dirty="0"/>
              <a:t>. </a:t>
            </a:r>
            <a:r>
              <a:rPr lang="ru-RU" dirty="0" err="1"/>
              <a:t>Використовують</a:t>
            </a:r>
            <a:r>
              <a:rPr lang="ru-RU" dirty="0"/>
              <a:t> </a:t>
            </a:r>
            <a:r>
              <a:rPr lang="ru-RU" dirty="0" err="1"/>
              <a:t>горизонтальні</a:t>
            </a:r>
            <a:r>
              <a:rPr lang="ru-RU" dirty="0"/>
              <a:t> й </a:t>
            </a:r>
            <a:r>
              <a:rPr lang="ru-RU" dirty="0" err="1"/>
              <a:t>вертикальні</a:t>
            </a:r>
            <a:r>
              <a:rPr lang="ru-RU" dirty="0"/>
              <a:t> </a:t>
            </a:r>
            <a:r>
              <a:rPr lang="ru-RU" dirty="0" err="1"/>
              <a:t>електроди</a:t>
            </a:r>
            <a:r>
              <a:rPr lang="ru-RU" dirty="0"/>
              <a:t> у </a:t>
            </a:r>
            <a:r>
              <a:rPr lang="ru-RU" dirty="0" err="1"/>
              <a:t>вигляді</a:t>
            </a:r>
            <a:r>
              <a:rPr lang="ru-RU" dirty="0"/>
              <a:t> </a:t>
            </a:r>
            <a:r>
              <a:rPr lang="ru-RU" dirty="0" err="1"/>
              <a:t>стрижнів</a:t>
            </a:r>
            <a:r>
              <a:rPr lang="ru-RU" dirty="0"/>
              <a:t> </a:t>
            </a:r>
            <a:r>
              <a:rPr lang="ru-RU" dirty="0" err="1"/>
              <a:t>або</a:t>
            </a:r>
            <a:r>
              <a:rPr lang="ru-RU" dirty="0"/>
              <a:t> </a:t>
            </a:r>
            <a:r>
              <a:rPr lang="ru-RU" dirty="0" err="1"/>
              <a:t>смугової</a:t>
            </a:r>
            <a:r>
              <a:rPr lang="ru-RU" dirty="0"/>
              <a:t> </a:t>
            </a:r>
            <a:r>
              <a:rPr lang="ru-RU" dirty="0" err="1"/>
              <a:t>сталі</a:t>
            </a:r>
            <a:r>
              <a:rPr lang="ru-RU" dirty="0"/>
              <a:t>. </a:t>
            </a:r>
            <a:r>
              <a:rPr lang="ru-RU" dirty="0" err="1"/>
              <a:t>Щоб</a:t>
            </a:r>
            <a:r>
              <a:rPr lang="ru-RU" dirty="0"/>
              <a:t> </a:t>
            </a:r>
            <a:r>
              <a:rPr lang="ru-RU" dirty="0" err="1"/>
              <a:t>електричний</a:t>
            </a:r>
            <a:r>
              <a:rPr lang="ru-RU" dirty="0"/>
              <a:t> струм </a:t>
            </a:r>
            <a:r>
              <a:rPr lang="ru-RU" dirty="0" err="1"/>
              <a:t>рухався</a:t>
            </a:r>
            <a:r>
              <a:rPr lang="ru-RU" dirty="0"/>
              <a:t> </a:t>
            </a:r>
            <a:r>
              <a:rPr lang="ru-RU" dirty="0" err="1"/>
              <a:t>між</a:t>
            </a:r>
            <a:r>
              <a:rPr lang="ru-RU" dirty="0"/>
              <a:t> </a:t>
            </a:r>
            <a:r>
              <a:rPr lang="ru-RU" dirty="0" err="1"/>
              <a:t>стрижнями</a:t>
            </a:r>
            <a:r>
              <a:rPr lang="ru-RU" dirty="0"/>
              <a:t>, </a:t>
            </a:r>
            <a:r>
              <a:rPr lang="ru-RU" dirty="0" err="1"/>
              <a:t>необхідно</a:t>
            </a:r>
            <a:r>
              <a:rPr lang="ru-RU" dirty="0"/>
              <a:t> </a:t>
            </a:r>
            <a:r>
              <a:rPr lang="ru-RU" dirty="0" err="1"/>
              <a:t>створити</a:t>
            </a:r>
            <a:r>
              <a:rPr lang="ru-RU" dirty="0"/>
              <a:t> </a:t>
            </a:r>
            <a:r>
              <a:rPr lang="ru-RU" dirty="0" err="1"/>
              <a:t>струмопровідне</a:t>
            </a:r>
            <a:r>
              <a:rPr lang="ru-RU" dirty="0"/>
              <a:t> </a:t>
            </a:r>
            <a:r>
              <a:rPr lang="ru-RU" dirty="0" err="1"/>
              <a:t>середовище</a:t>
            </a:r>
            <a:r>
              <a:rPr lang="ru-RU" dirty="0"/>
              <a:t>. </a:t>
            </a:r>
            <a:r>
              <a:rPr lang="ru-RU" dirty="0" err="1"/>
              <a:t>Під</a:t>
            </a:r>
            <a:r>
              <a:rPr lang="ru-RU" dirty="0"/>
              <a:t> </a:t>
            </a:r>
            <a:r>
              <a:rPr lang="ru-RU" dirty="0" err="1"/>
              <a:t>впливом</a:t>
            </a:r>
            <a:r>
              <a:rPr lang="ru-RU" dirty="0"/>
              <a:t> тепла </a:t>
            </a:r>
            <a:r>
              <a:rPr lang="ru-RU" dirty="0" err="1"/>
              <a:t>нижні</a:t>
            </a:r>
            <a:r>
              <a:rPr lang="ru-RU" dirty="0"/>
              <a:t> </a:t>
            </a:r>
            <a:r>
              <a:rPr lang="ru-RU" dirty="0" err="1"/>
              <a:t>шари</a:t>
            </a:r>
            <a:r>
              <a:rPr lang="ru-RU" dirty="0"/>
              <a:t> </a:t>
            </a:r>
            <a:r>
              <a:rPr lang="ru-RU" dirty="0" err="1"/>
              <a:t>ґрунту</a:t>
            </a:r>
            <a:r>
              <a:rPr lang="ru-RU" dirty="0"/>
              <a:t> </a:t>
            </a:r>
            <a:r>
              <a:rPr lang="ru-RU" dirty="0" err="1"/>
              <a:t>розмерзаються</a:t>
            </a:r>
            <a:r>
              <a:rPr lang="ru-RU" dirty="0"/>
              <a:t>. </a:t>
            </a:r>
            <a:r>
              <a:rPr lang="ru-RU" dirty="0" err="1"/>
              <a:t>Цей</a:t>
            </a:r>
            <a:r>
              <a:rPr lang="ru-RU" dirty="0"/>
              <a:t> </a:t>
            </a:r>
            <a:r>
              <a:rPr lang="ru-RU" dirty="0" err="1"/>
              <a:t>спосіб</a:t>
            </a:r>
            <a:r>
              <a:rPr lang="ru-RU" dirty="0"/>
              <a:t> </a:t>
            </a:r>
            <a:r>
              <a:rPr lang="ru-RU" dirty="0" err="1"/>
              <a:t>ефективний</a:t>
            </a:r>
            <a:r>
              <a:rPr lang="ru-RU" dirty="0"/>
              <a:t>, </a:t>
            </a:r>
            <a:r>
              <a:rPr lang="ru-RU" dirty="0" err="1"/>
              <a:t>якщо</a:t>
            </a:r>
            <a:r>
              <a:rPr lang="ru-RU" dirty="0"/>
              <a:t> </a:t>
            </a:r>
            <a:r>
              <a:rPr lang="ru-RU" dirty="0" err="1"/>
              <a:t>глибина</a:t>
            </a:r>
            <a:r>
              <a:rPr lang="ru-RU" dirty="0"/>
              <a:t> </a:t>
            </a:r>
            <a:r>
              <a:rPr lang="ru-RU" dirty="0" err="1"/>
              <a:t>промерзання</a:t>
            </a:r>
            <a:r>
              <a:rPr lang="ru-RU" dirty="0"/>
              <a:t> </a:t>
            </a:r>
            <a:r>
              <a:rPr lang="ru-RU" dirty="0" err="1"/>
              <a:t>ґрунту</a:t>
            </a:r>
            <a:r>
              <a:rPr lang="ru-RU" dirty="0"/>
              <a:t> – до 0,7 м. </a:t>
            </a:r>
            <a:r>
              <a:rPr lang="ru-RU" dirty="0" err="1"/>
              <a:t>Витрати</a:t>
            </a:r>
            <a:r>
              <a:rPr lang="ru-RU" dirty="0"/>
              <a:t> </a:t>
            </a:r>
            <a:r>
              <a:rPr lang="ru-RU" dirty="0" err="1"/>
              <a:t>електроенергії</a:t>
            </a:r>
            <a:r>
              <a:rPr lang="ru-RU" dirty="0"/>
              <a:t> на </a:t>
            </a:r>
            <a:r>
              <a:rPr lang="ru-RU" dirty="0" err="1"/>
              <a:t>відігрівання</a:t>
            </a:r>
            <a:r>
              <a:rPr lang="ru-RU" dirty="0"/>
              <a:t> 1 м³ </a:t>
            </a:r>
            <a:r>
              <a:rPr lang="ru-RU" dirty="0" err="1"/>
              <a:t>ґрунту</a:t>
            </a:r>
            <a:r>
              <a:rPr lang="ru-RU" dirty="0"/>
              <a:t> – 150..300 кВт/год., температура </a:t>
            </a:r>
            <a:r>
              <a:rPr lang="ru-RU" dirty="0" err="1"/>
              <a:t>нагрітої</a:t>
            </a:r>
            <a:r>
              <a:rPr lang="ru-RU" dirty="0"/>
              <a:t> </a:t>
            </a:r>
            <a:r>
              <a:rPr lang="ru-RU" dirty="0" err="1"/>
              <a:t>тирси</a:t>
            </a:r>
            <a:r>
              <a:rPr lang="ru-RU" dirty="0"/>
              <a:t> не повинна </a:t>
            </a:r>
            <a:r>
              <a:rPr lang="ru-RU" dirty="0" err="1"/>
              <a:t>перевищувати</a:t>
            </a:r>
            <a:r>
              <a:rPr lang="ru-RU" dirty="0"/>
              <a:t> 80...90 °С. </a:t>
            </a:r>
            <a:r>
              <a:rPr lang="ru-RU" dirty="0" err="1"/>
              <a:t>Ґрунт</a:t>
            </a:r>
            <a:r>
              <a:rPr lang="ru-RU" dirty="0"/>
              <a:t> </a:t>
            </a:r>
            <a:r>
              <a:rPr lang="ru-RU" dirty="0" err="1"/>
              <a:t>розморожують</a:t>
            </a:r>
            <a:r>
              <a:rPr lang="ru-RU" dirty="0"/>
              <a:t> за </a:t>
            </a:r>
            <a:r>
              <a:rPr lang="ru-RU" dirty="0" err="1"/>
              <a:t>допомогою</a:t>
            </a:r>
            <a:r>
              <a:rPr lang="ru-RU" dirty="0"/>
              <a:t> </a:t>
            </a:r>
            <a:r>
              <a:rPr lang="ru-RU" dirty="0" err="1"/>
              <a:t>смугових</a:t>
            </a:r>
            <a:r>
              <a:rPr lang="ru-RU" dirty="0"/>
              <a:t> </a:t>
            </a:r>
            <a:r>
              <a:rPr lang="ru-RU" dirty="0" err="1"/>
              <a:t>електродів</a:t>
            </a:r>
            <a:r>
              <a:rPr lang="ru-RU" dirty="0"/>
              <a:t>, </a:t>
            </a:r>
            <a:r>
              <a:rPr lang="ru-RU" dirty="0" err="1"/>
              <a:t>що</a:t>
            </a:r>
            <a:r>
              <a:rPr lang="ru-RU" dirty="0"/>
              <a:t> </a:t>
            </a:r>
            <a:r>
              <a:rPr lang="ru-RU" dirty="0" err="1"/>
              <a:t>укладають</a:t>
            </a:r>
            <a:r>
              <a:rPr lang="ru-RU" dirty="0"/>
              <a:t> на </a:t>
            </a:r>
            <a:r>
              <a:rPr lang="ru-RU" dirty="0" err="1"/>
              <a:t>поверхню</a:t>
            </a:r>
            <a:r>
              <a:rPr lang="ru-RU" dirty="0"/>
              <a:t> </a:t>
            </a:r>
            <a:r>
              <a:rPr lang="ru-RU" dirty="0" err="1"/>
              <a:t>ґрунту</a:t>
            </a:r>
            <a:r>
              <a:rPr lang="ru-RU" dirty="0"/>
              <a:t>, очистивши </a:t>
            </a:r>
            <a:r>
              <a:rPr lang="ru-RU" dirty="0" err="1"/>
              <a:t>його</a:t>
            </a:r>
            <a:r>
              <a:rPr lang="ru-RU" dirty="0"/>
              <a:t> </a:t>
            </a:r>
            <a:r>
              <a:rPr lang="ru-RU" dirty="0" err="1"/>
              <a:t>від</a:t>
            </a:r>
            <a:r>
              <a:rPr lang="ru-RU" dirty="0"/>
              <a:t> </a:t>
            </a:r>
            <a:r>
              <a:rPr lang="ru-RU" dirty="0" err="1"/>
              <a:t>снігу</a:t>
            </a:r>
            <a:r>
              <a:rPr lang="ru-RU" dirty="0"/>
              <a:t> й </a:t>
            </a:r>
            <a:r>
              <a:rPr lang="ru-RU" dirty="0" err="1"/>
              <a:t>сміття</a:t>
            </a:r>
            <a:r>
              <a:rPr lang="ru-RU" dirty="0"/>
              <a:t>, </a:t>
            </a:r>
            <a:r>
              <a:rPr lang="ru-RU" dirty="0" err="1"/>
              <a:t>якщо</a:t>
            </a:r>
            <a:r>
              <a:rPr lang="ru-RU" dirty="0"/>
              <a:t> </a:t>
            </a:r>
            <a:r>
              <a:rPr lang="ru-RU" dirty="0" err="1"/>
              <a:t>це</a:t>
            </a:r>
            <a:r>
              <a:rPr lang="ru-RU" dirty="0"/>
              <a:t> </a:t>
            </a:r>
            <a:r>
              <a:rPr lang="ru-RU" dirty="0" err="1"/>
              <a:t>можливо</a:t>
            </a:r>
            <a:r>
              <a:rPr lang="ru-RU" dirty="0"/>
              <a:t>, </a:t>
            </a:r>
            <a:r>
              <a:rPr lang="ru-RU" dirty="0" err="1"/>
              <a:t>розрівнявши</a:t>
            </a:r>
            <a:r>
              <a:rPr lang="ru-RU" dirty="0"/>
              <a:t>. </a:t>
            </a:r>
            <a:r>
              <a:rPr lang="ru-RU" dirty="0" err="1"/>
              <a:t>Кінці</a:t>
            </a:r>
            <a:r>
              <a:rPr lang="ru-RU" dirty="0"/>
              <a:t> </a:t>
            </a:r>
            <a:r>
              <a:rPr lang="ru-RU" dirty="0" err="1"/>
              <a:t>смугового</a:t>
            </a:r>
            <a:r>
              <a:rPr lang="ru-RU" dirty="0"/>
              <a:t> </a:t>
            </a:r>
            <a:r>
              <a:rPr lang="ru-RU" dirty="0" err="1"/>
              <a:t>заліза</a:t>
            </a:r>
            <a:r>
              <a:rPr lang="ru-RU" dirty="0"/>
              <a:t> </a:t>
            </a:r>
            <a:r>
              <a:rPr lang="ru-RU" dirty="0" err="1"/>
              <a:t>загинають</a:t>
            </a:r>
            <a:r>
              <a:rPr lang="ru-RU" dirty="0"/>
              <a:t> догори на 15...20 см для </a:t>
            </a:r>
            <a:r>
              <a:rPr lang="ru-RU" dirty="0" err="1"/>
              <a:t>підімкнення</a:t>
            </a:r>
            <a:r>
              <a:rPr lang="ru-RU" dirty="0"/>
              <a:t> до </a:t>
            </a:r>
            <a:r>
              <a:rPr lang="ru-RU" dirty="0" err="1"/>
              <a:t>електропроводів</a:t>
            </a:r>
            <a:r>
              <a:rPr lang="ru-RU" dirty="0"/>
              <a:t>. </a:t>
            </a:r>
            <a:r>
              <a:rPr lang="ru-RU" dirty="0" err="1"/>
              <a:t>Цей</a:t>
            </a:r>
            <a:r>
              <a:rPr lang="ru-RU" dirty="0"/>
              <a:t> </a:t>
            </a:r>
            <a:r>
              <a:rPr lang="ru-RU" dirty="0" err="1"/>
              <a:t>спосіб</a:t>
            </a:r>
            <a:r>
              <a:rPr lang="ru-RU" dirty="0"/>
              <a:t> </a:t>
            </a:r>
            <a:r>
              <a:rPr lang="ru-RU" dirty="0" err="1"/>
              <a:t>застосовують</a:t>
            </a:r>
            <a:r>
              <a:rPr lang="ru-RU" dirty="0"/>
              <a:t>, </a:t>
            </a:r>
            <a:r>
              <a:rPr lang="ru-RU" dirty="0" err="1"/>
              <a:t>якщо</a:t>
            </a:r>
            <a:r>
              <a:rPr lang="ru-RU" dirty="0"/>
              <a:t> </a:t>
            </a:r>
            <a:r>
              <a:rPr lang="ru-RU" dirty="0" err="1"/>
              <a:t>глибина</a:t>
            </a:r>
            <a:r>
              <a:rPr lang="ru-RU" dirty="0"/>
              <a:t> </a:t>
            </a:r>
            <a:r>
              <a:rPr lang="ru-RU" dirty="0" err="1"/>
              <a:t>відігрівання</a:t>
            </a:r>
            <a:r>
              <a:rPr lang="ru-RU" dirty="0"/>
              <a:t> – до 0,6...0,7 м, </a:t>
            </a:r>
            <a:r>
              <a:rPr lang="ru-RU" dirty="0" err="1"/>
              <a:t>оскільки</a:t>
            </a:r>
            <a:r>
              <a:rPr lang="ru-RU" dirty="0"/>
              <a:t> на </a:t>
            </a:r>
            <a:r>
              <a:rPr lang="ru-RU" dirty="0" err="1"/>
              <a:t>великій</a:t>
            </a:r>
            <a:r>
              <a:rPr lang="ru-RU" dirty="0"/>
              <a:t> </a:t>
            </a:r>
            <a:r>
              <a:rPr lang="ru-RU" dirty="0" err="1"/>
              <a:t>глибині</a:t>
            </a:r>
            <a:r>
              <a:rPr lang="ru-RU" dirty="0"/>
              <a:t> </a:t>
            </a:r>
            <a:r>
              <a:rPr lang="ru-RU" dirty="0" err="1"/>
              <a:t>напруга</a:t>
            </a:r>
            <a:r>
              <a:rPr lang="ru-RU" dirty="0"/>
              <a:t> </a:t>
            </a:r>
            <a:r>
              <a:rPr lang="ru-RU" dirty="0" err="1"/>
              <a:t>падає</a:t>
            </a:r>
            <a:r>
              <a:rPr lang="ru-RU" dirty="0"/>
              <a:t>, </a:t>
            </a:r>
            <a:r>
              <a:rPr lang="ru-RU" dirty="0" err="1"/>
              <a:t>ґрунти</a:t>
            </a:r>
            <a:r>
              <a:rPr lang="ru-RU" dirty="0"/>
              <a:t> </a:t>
            </a:r>
            <a:r>
              <a:rPr lang="ru-RU" dirty="0" err="1"/>
              <a:t>менш</a:t>
            </a:r>
            <a:r>
              <a:rPr lang="ru-RU" dirty="0"/>
              <a:t> </a:t>
            </a:r>
            <a:r>
              <a:rPr lang="ru-RU" dirty="0" err="1"/>
              <a:t>інтенсивно</a:t>
            </a:r>
            <a:r>
              <a:rPr lang="ru-RU" dirty="0"/>
              <a:t> </a:t>
            </a:r>
            <a:r>
              <a:rPr lang="ru-RU" dirty="0" err="1"/>
              <a:t>залучаються</a:t>
            </a:r>
            <a:r>
              <a:rPr lang="ru-RU" dirty="0"/>
              <a:t> до </a:t>
            </a:r>
            <a:r>
              <a:rPr lang="ru-RU" dirty="0" err="1"/>
              <a:t>роботи</a:t>
            </a:r>
            <a:r>
              <a:rPr lang="ru-RU" dirty="0"/>
              <a:t> та </a:t>
            </a:r>
            <a:r>
              <a:rPr lang="ru-RU" dirty="0" err="1"/>
              <a:t>повільніше</a:t>
            </a:r>
            <a:r>
              <a:rPr lang="ru-RU" dirty="0"/>
              <a:t> </a:t>
            </a:r>
            <a:r>
              <a:rPr lang="ru-RU" dirty="0" err="1"/>
              <a:t>нагріваються</a:t>
            </a:r>
            <a:r>
              <a:rPr lang="ru-RU" dirty="0"/>
              <a:t>.</a:t>
            </a:r>
          </a:p>
        </p:txBody>
      </p:sp>
    </p:spTree>
    <p:extLst>
      <p:ext uri="{BB962C8B-B14F-4D97-AF65-F5344CB8AC3E}">
        <p14:creationId xmlns:p14="http://schemas.microsoft.com/office/powerpoint/2010/main" val="1264820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3F01B02-8ED1-3F66-D74D-0EC78824B64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9285" y="305690"/>
            <a:ext cx="9593429" cy="5925777"/>
          </a:xfrm>
          <a:prstGeom prst="rect">
            <a:avLst/>
          </a:prstGeom>
        </p:spPr>
      </p:pic>
    </p:spTree>
    <p:extLst>
      <p:ext uri="{BB962C8B-B14F-4D97-AF65-F5344CB8AC3E}">
        <p14:creationId xmlns:p14="http://schemas.microsoft.com/office/powerpoint/2010/main" val="1786944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5D8A80-555F-C792-7C02-F306B7A5C22A}"/>
              </a:ext>
            </a:extLst>
          </p:cNvPr>
          <p:cNvSpPr txBox="1"/>
          <p:nvPr/>
        </p:nvSpPr>
        <p:spPr>
          <a:xfrm>
            <a:off x="0" y="753979"/>
            <a:ext cx="12192000" cy="4401205"/>
          </a:xfrm>
          <a:prstGeom prst="rect">
            <a:avLst/>
          </a:prstGeom>
          <a:noFill/>
        </p:spPr>
        <p:txBody>
          <a:bodyPr wrap="square">
            <a:spAutoFit/>
          </a:bodyPr>
          <a:lstStyle/>
          <a:p>
            <a:r>
              <a:rPr lang="ru-RU" dirty="0"/>
              <a:t>   </a:t>
            </a:r>
            <a:r>
              <a:rPr lang="ru-RU" sz="2000" dirty="0" err="1"/>
              <a:t>Розморожування</a:t>
            </a:r>
            <a:r>
              <a:rPr lang="ru-RU" sz="2000" dirty="0"/>
              <a:t> за </a:t>
            </a:r>
            <a:r>
              <a:rPr lang="ru-RU" sz="2000" dirty="0" err="1"/>
              <a:t>допомогою</a:t>
            </a:r>
            <a:r>
              <a:rPr lang="ru-RU" sz="2000" dirty="0"/>
              <a:t> </a:t>
            </a:r>
            <a:r>
              <a:rPr lang="ru-RU" sz="2000" dirty="0" err="1"/>
              <a:t>струмів</a:t>
            </a:r>
            <a:r>
              <a:rPr lang="ru-RU" sz="2000" dirty="0"/>
              <a:t> </a:t>
            </a:r>
            <a:r>
              <a:rPr lang="ru-RU" sz="2000" dirty="0" err="1"/>
              <a:t>високої</a:t>
            </a:r>
            <a:r>
              <a:rPr lang="ru-RU" sz="2000" dirty="0"/>
              <a:t> </a:t>
            </a:r>
            <a:r>
              <a:rPr lang="ru-RU" sz="2000" dirty="0" err="1"/>
              <a:t>частоти</a:t>
            </a:r>
            <a:r>
              <a:rPr lang="ru-RU" sz="2000" dirty="0"/>
              <a:t>. </a:t>
            </a:r>
            <a:r>
              <a:rPr lang="ru-RU" sz="2000" dirty="0" err="1"/>
              <a:t>Цей</a:t>
            </a:r>
            <a:r>
              <a:rPr lang="ru-RU" sz="2000" dirty="0"/>
              <a:t> метод </a:t>
            </a:r>
            <a:r>
              <a:rPr lang="ru-RU" sz="2000" dirty="0" err="1"/>
              <a:t>призводить</a:t>
            </a:r>
            <a:r>
              <a:rPr lang="ru-RU" sz="2000" dirty="0"/>
              <a:t> до </a:t>
            </a:r>
            <a:r>
              <a:rPr lang="ru-RU" sz="2000" dirty="0" err="1"/>
              <a:t>значного</a:t>
            </a:r>
            <a:r>
              <a:rPr lang="ru-RU" sz="2000" dirty="0"/>
              <a:t> </a:t>
            </a:r>
            <a:r>
              <a:rPr lang="ru-RU" sz="2000" dirty="0" err="1"/>
              <a:t>зменшення</a:t>
            </a:r>
            <a:r>
              <a:rPr lang="ru-RU" sz="2000" dirty="0"/>
              <a:t> часу </a:t>
            </a:r>
            <a:r>
              <a:rPr lang="ru-RU" sz="2000" dirty="0" err="1"/>
              <a:t>проведення</a:t>
            </a:r>
            <a:r>
              <a:rPr lang="ru-RU" sz="2000" dirty="0"/>
              <a:t> </a:t>
            </a:r>
            <a:r>
              <a:rPr lang="ru-RU" sz="2000" dirty="0" err="1"/>
              <a:t>підготувальних</a:t>
            </a:r>
            <a:r>
              <a:rPr lang="ru-RU" sz="2000" dirty="0"/>
              <a:t> </a:t>
            </a:r>
            <a:r>
              <a:rPr lang="ru-RU" sz="2000" dirty="0" err="1"/>
              <a:t>робіт</a:t>
            </a:r>
            <a:r>
              <a:rPr lang="ru-RU" sz="2000" dirty="0"/>
              <a:t>, </a:t>
            </a:r>
            <a:r>
              <a:rPr lang="ru-RU" sz="2000" dirty="0" err="1"/>
              <a:t>оскільки</a:t>
            </a:r>
            <a:r>
              <a:rPr lang="ru-RU" sz="2000" dirty="0"/>
              <a:t> </a:t>
            </a:r>
            <a:r>
              <a:rPr lang="ru-RU" sz="2000" dirty="0" err="1"/>
              <a:t>мерзлий</a:t>
            </a:r>
            <a:r>
              <a:rPr lang="ru-RU" sz="2000" dirty="0"/>
              <a:t> </a:t>
            </a:r>
            <a:r>
              <a:rPr lang="ru-RU" sz="2000" dirty="0" err="1"/>
              <a:t>ґрунт</a:t>
            </a:r>
            <a:r>
              <a:rPr lang="ru-RU" sz="2000" dirty="0"/>
              <a:t> добре проводить </a:t>
            </a:r>
            <a:r>
              <a:rPr lang="ru-RU" sz="2000" dirty="0" err="1"/>
              <a:t>струми</a:t>
            </a:r>
            <a:r>
              <a:rPr lang="ru-RU" sz="2000" dirty="0"/>
              <a:t> </a:t>
            </a:r>
            <a:r>
              <a:rPr lang="ru-RU" sz="2000" dirty="0" err="1"/>
              <a:t>високої</a:t>
            </a:r>
            <a:r>
              <a:rPr lang="ru-RU" sz="2000" dirty="0"/>
              <a:t> </a:t>
            </a:r>
            <a:r>
              <a:rPr lang="ru-RU" sz="2000" dirty="0" err="1"/>
              <a:t>частоти</a:t>
            </a:r>
            <a:r>
              <a:rPr lang="ru-RU" sz="2000" dirty="0"/>
              <a:t>, а </a:t>
            </a:r>
            <a:r>
              <a:rPr lang="ru-RU" sz="2000" dirty="0" err="1"/>
              <a:t>отже</a:t>
            </a:r>
            <a:r>
              <a:rPr lang="ru-RU" sz="2000" dirty="0"/>
              <a:t>, </a:t>
            </a:r>
            <a:r>
              <a:rPr lang="ru-RU" sz="2000" dirty="0" err="1"/>
              <a:t>заглиблювати</a:t>
            </a:r>
            <a:r>
              <a:rPr lang="ru-RU" sz="2000" dirty="0"/>
              <a:t> </a:t>
            </a:r>
            <a:r>
              <a:rPr lang="ru-RU" sz="2000" dirty="0" err="1"/>
              <a:t>електроди</a:t>
            </a:r>
            <a:r>
              <a:rPr lang="ru-RU" sz="2000" dirty="0"/>
              <a:t> в </a:t>
            </a:r>
            <a:r>
              <a:rPr lang="ru-RU" sz="2000" dirty="0" err="1"/>
              <a:t>ґрунт</a:t>
            </a:r>
            <a:r>
              <a:rPr lang="ru-RU" sz="2000" dirty="0"/>
              <a:t> і </a:t>
            </a:r>
            <a:r>
              <a:rPr lang="ru-RU" sz="2000" dirty="0" err="1"/>
              <a:t>влаштовувати</a:t>
            </a:r>
            <a:r>
              <a:rPr lang="ru-RU" sz="2000" dirty="0"/>
              <a:t> </a:t>
            </a:r>
            <a:r>
              <a:rPr lang="ru-RU" sz="2000" dirty="0" err="1"/>
              <a:t>тирсову</a:t>
            </a:r>
            <a:r>
              <a:rPr lang="ru-RU" sz="2000" dirty="0"/>
              <a:t> </a:t>
            </a:r>
            <a:r>
              <a:rPr lang="ru-RU" sz="2000" dirty="0" err="1"/>
              <a:t>засипку</a:t>
            </a:r>
            <a:r>
              <a:rPr lang="ru-RU" sz="2000" dirty="0"/>
              <a:t> не </a:t>
            </a:r>
            <a:r>
              <a:rPr lang="ru-RU" sz="2000" dirty="0" err="1"/>
              <a:t>потрібно</a:t>
            </a:r>
            <a:r>
              <a:rPr lang="ru-RU" sz="2000" dirty="0"/>
              <a:t>. </a:t>
            </a:r>
            <a:r>
              <a:rPr lang="ru-RU" sz="2000" dirty="0" err="1"/>
              <a:t>Розморожування</a:t>
            </a:r>
            <a:r>
              <a:rPr lang="ru-RU" sz="2000" dirty="0"/>
              <a:t> </a:t>
            </a:r>
            <a:r>
              <a:rPr lang="ru-RU" sz="2000" dirty="0" err="1"/>
              <a:t>ґрунту</a:t>
            </a:r>
            <a:r>
              <a:rPr lang="ru-RU" sz="2000" dirty="0"/>
              <a:t> </a:t>
            </a:r>
            <a:r>
              <a:rPr lang="ru-RU" sz="2000" dirty="0" err="1"/>
              <a:t>відбувається</a:t>
            </a:r>
            <a:r>
              <a:rPr lang="ru-RU" sz="2000" dirty="0"/>
              <a:t> </a:t>
            </a:r>
            <a:r>
              <a:rPr lang="ru-RU" sz="2000" dirty="0" err="1"/>
              <a:t>порівняно</a:t>
            </a:r>
            <a:r>
              <a:rPr lang="ru-RU" sz="2000" dirty="0"/>
              <a:t> </a:t>
            </a:r>
            <a:r>
              <a:rPr lang="ru-RU" sz="2000" dirty="0" err="1"/>
              <a:t>швидко</a:t>
            </a:r>
            <a:r>
              <a:rPr lang="ru-RU" sz="2000" dirty="0"/>
              <a:t>. </a:t>
            </a:r>
          </a:p>
          <a:p>
            <a:r>
              <a:rPr lang="ru-RU" sz="2000" dirty="0"/>
              <a:t>   </a:t>
            </a:r>
            <a:r>
              <a:rPr lang="ru-RU" sz="2000" dirty="0" err="1"/>
              <a:t>Розморожування</a:t>
            </a:r>
            <a:r>
              <a:rPr lang="ru-RU" sz="2000" dirty="0"/>
              <a:t> </a:t>
            </a:r>
            <a:r>
              <a:rPr lang="ru-RU" sz="2000" dirty="0" err="1"/>
              <a:t>ґрунту</a:t>
            </a:r>
            <a:r>
              <a:rPr lang="ru-RU" sz="2000" dirty="0"/>
              <a:t> за </a:t>
            </a:r>
            <a:r>
              <a:rPr lang="ru-RU" sz="2000" dirty="0" err="1"/>
              <a:t>допомогою</a:t>
            </a:r>
            <a:r>
              <a:rPr lang="ru-RU" sz="2000" dirty="0"/>
              <a:t> </a:t>
            </a:r>
            <a:r>
              <a:rPr lang="ru-RU" sz="2000" dirty="0" err="1"/>
              <a:t>теплових</a:t>
            </a:r>
            <a:r>
              <a:rPr lang="ru-RU" sz="2000" dirty="0"/>
              <a:t> </a:t>
            </a:r>
            <a:r>
              <a:rPr lang="ru-RU" sz="2000" dirty="0" err="1"/>
              <a:t>електричних</a:t>
            </a:r>
            <a:r>
              <a:rPr lang="ru-RU" sz="2000" dirty="0"/>
              <a:t> </a:t>
            </a:r>
            <a:r>
              <a:rPr lang="ru-RU" sz="2000" dirty="0" err="1"/>
              <a:t>нагрівачів</a:t>
            </a:r>
            <a:r>
              <a:rPr lang="ru-RU" sz="2000" dirty="0"/>
              <a:t>. </a:t>
            </a:r>
            <a:r>
              <a:rPr lang="ru-RU" sz="2000" dirty="0" err="1"/>
              <a:t>Цей</a:t>
            </a:r>
            <a:r>
              <a:rPr lang="ru-RU" sz="2000" dirty="0"/>
              <a:t> метод </a:t>
            </a:r>
            <a:r>
              <a:rPr lang="ru-RU" sz="2000" dirty="0" err="1"/>
              <a:t>базується</a:t>
            </a:r>
            <a:r>
              <a:rPr lang="ru-RU" sz="2000" dirty="0"/>
              <a:t> на </a:t>
            </a:r>
            <a:r>
              <a:rPr lang="ru-RU" sz="2000" dirty="0" err="1"/>
              <a:t>властивості</a:t>
            </a:r>
            <a:r>
              <a:rPr lang="ru-RU" sz="2000" dirty="0"/>
              <a:t> </a:t>
            </a:r>
            <a:r>
              <a:rPr lang="ru-RU" sz="2000" dirty="0" err="1"/>
              <a:t>передавати</a:t>
            </a:r>
            <a:r>
              <a:rPr lang="ru-RU" sz="2000" dirty="0"/>
              <a:t> тепло </a:t>
            </a:r>
            <a:r>
              <a:rPr lang="ru-RU" sz="2000" dirty="0" err="1"/>
              <a:t>від</a:t>
            </a:r>
            <a:r>
              <a:rPr lang="ru-RU" sz="2000" dirty="0"/>
              <a:t> </a:t>
            </a:r>
            <a:r>
              <a:rPr lang="ru-RU" sz="2000" dirty="0" err="1"/>
              <a:t>електричних</a:t>
            </a:r>
            <a:r>
              <a:rPr lang="ru-RU" sz="2000" dirty="0"/>
              <a:t> </a:t>
            </a:r>
            <a:r>
              <a:rPr lang="ru-RU" sz="2000" dirty="0" err="1"/>
              <a:t>нагрівачів</a:t>
            </a:r>
            <a:r>
              <a:rPr lang="ru-RU" sz="2000" dirty="0"/>
              <a:t> до мерзлого </a:t>
            </a:r>
            <a:r>
              <a:rPr lang="ru-RU" sz="2000" dirty="0" err="1"/>
              <a:t>ґрунту</a:t>
            </a:r>
            <a:r>
              <a:rPr lang="ru-RU" sz="2000" dirty="0"/>
              <a:t> </a:t>
            </a:r>
            <a:r>
              <a:rPr lang="ru-RU" sz="2000" dirty="0" err="1"/>
              <a:t>контактним</a:t>
            </a:r>
            <a:r>
              <a:rPr lang="ru-RU" sz="2000" dirty="0"/>
              <a:t> способом. Як </a:t>
            </a:r>
            <a:r>
              <a:rPr lang="ru-RU" sz="2000" dirty="0" err="1"/>
              <a:t>технічні</a:t>
            </a:r>
            <a:r>
              <a:rPr lang="ru-RU" sz="2000" dirty="0"/>
              <a:t> </a:t>
            </a:r>
            <a:r>
              <a:rPr lang="ru-RU" sz="2000" dirty="0" err="1"/>
              <a:t>засоби</a:t>
            </a:r>
            <a:r>
              <a:rPr lang="ru-RU" sz="2000" dirty="0"/>
              <a:t> </a:t>
            </a:r>
            <a:r>
              <a:rPr lang="ru-RU" sz="2000" dirty="0" err="1"/>
              <a:t>використовують</a:t>
            </a:r>
            <a:r>
              <a:rPr lang="ru-RU" sz="2000" dirty="0"/>
              <a:t> </a:t>
            </a:r>
            <a:r>
              <a:rPr lang="ru-RU" sz="2000" dirty="0" err="1"/>
              <a:t>електричні</a:t>
            </a:r>
            <a:r>
              <a:rPr lang="ru-RU" sz="2000" dirty="0"/>
              <a:t> </a:t>
            </a:r>
            <a:r>
              <a:rPr lang="ru-RU" sz="2000" dirty="0" err="1"/>
              <a:t>мати</a:t>
            </a:r>
            <a:r>
              <a:rPr lang="ru-RU" sz="2000" dirty="0"/>
              <a:t>, </a:t>
            </a:r>
            <a:r>
              <a:rPr lang="ru-RU" sz="2000" dirty="0" err="1"/>
              <a:t>що</a:t>
            </a:r>
            <a:r>
              <a:rPr lang="ru-RU" sz="2000" dirty="0"/>
              <a:t> </a:t>
            </a:r>
            <a:r>
              <a:rPr lang="ru-RU" sz="2000" dirty="0" err="1"/>
              <a:t>виготовляють</a:t>
            </a:r>
            <a:r>
              <a:rPr lang="ru-RU" sz="2000" dirty="0"/>
              <a:t> </a:t>
            </a:r>
            <a:r>
              <a:rPr lang="ru-RU" sz="2000" dirty="0" err="1"/>
              <a:t>зі</a:t>
            </a:r>
            <a:r>
              <a:rPr lang="ru-RU" sz="2000" dirty="0"/>
              <a:t> </a:t>
            </a:r>
            <a:r>
              <a:rPr lang="ru-RU" sz="2000" dirty="0" err="1"/>
              <a:t>спеціального</a:t>
            </a:r>
            <a:r>
              <a:rPr lang="ru-RU" sz="2000" dirty="0"/>
              <a:t> </a:t>
            </a:r>
            <a:r>
              <a:rPr lang="ru-RU" sz="2000" dirty="0" err="1"/>
              <a:t>матеріалу</a:t>
            </a:r>
            <a:r>
              <a:rPr lang="ru-RU" sz="2000" dirty="0"/>
              <a:t>, </a:t>
            </a:r>
            <a:r>
              <a:rPr lang="ru-RU" sz="2000" dirty="0" err="1"/>
              <a:t>який</a:t>
            </a:r>
            <a:r>
              <a:rPr lang="ru-RU" sz="2000" dirty="0"/>
              <a:t> добре проводить тепло, і через них </a:t>
            </a:r>
            <a:r>
              <a:rPr lang="ru-RU" sz="2000" dirty="0" err="1"/>
              <a:t>пропускають</a:t>
            </a:r>
            <a:r>
              <a:rPr lang="ru-RU" sz="2000" dirty="0"/>
              <a:t> </a:t>
            </a:r>
            <a:r>
              <a:rPr lang="ru-RU" sz="2000" dirty="0" err="1"/>
              <a:t>електричний</a:t>
            </a:r>
            <a:r>
              <a:rPr lang="ru-RU" sz="2000" dirty="0"/>
              <a:t> струм. </a:t>
            </a:r>
            <a:r>
              <a:rPr lang="ru-RU" sz="2000" dirty="0" err="1"/>
              <a:t>Тривалість</a:t>
            </a:r>
            <a:r>
              <a:rPr lang="ru-RU" sz="2000" dirty="0"/>
              <a:t> </a:t>
            </a:r>
            <a:r>
              <a:rPr lang="ru-RU" sz="2000" dirty="0" err="1"/>
              <a:t>розморожування</a:t>
            </a:r>
            <a:r>
              <a:rPr lang="ru-RU" sz="2000" dirty="0"/>
              <a:t> </a:t>
            </a:r>
            <a:r>
              <a:rPr lang="ru-RU" sz="2000" dirty="0" err="1"/>
              <a:t>залежить</a:t>
            </a:r>
            <a:r>
              <a:rPr lang="ru-RU" sz="2000" dirty="0"/>
              <a:t> </a:t>
            </a:r>
            <a:r>
              <a:rPr lang="ru-RU" sz="2000" dirty="0" err="1"/>
              <a:t>від</a:t>
            </a:r>
            <a:r>
              <a:rPr lang="ru-RU" sz="2000" dirty="0"/>
              <a:t> </a:t>
            </a:r>
            <a:r>
              <a:rPr lang="ru-RU" sz="2000" dirty="0" err="1"/>
              <a:t>температури</a:t>
            </a:r>
            <a:r>
              <a:rPr lang="ru-RU" sz="2000" dirty="0"/>
              <a:t> </a:t>
            </a:r>
            <a:r>
              <a:rPr lang="ru-RU" sz="2000" dirty="0" err="1"/>
              <a:t>навколишнього</a:t>
            </a:r>
            <a:r>
              <a:rPr lang="ru-RU" sz="2000" dirty="0"/>
              <a:t> </a:t>
            </a:r>
            <a:r>
              <a:rPr lang="ru-RU" sz="2000" dirty="0" err="1"/>
              <a:t>повітря</a:t>
            </a:r>
            <a:r>
              <a:rPr lang="ru-RU" sz="2000" dirty="0"/>
              <a:t> та </a:t>
            </a:r>
            <a:r>
              <a:rPr lang="ru-RU" sz="2000" dirty="0" err="1"/>
              <a:t>від</a:t>
            </a:r>
            <a:r>
              <a:rPr lang="ru-RU" sz="2000" dirty="0"/>
              <a:t> </a:t>
            </a:r>
            <a:r>
              <a:rPr lang="ru-RU" sz="2000" dirty="0" err="1"/>
              <a:t>глибини</a:t>
            </a:r>
            <a:r>
              <a:rPr lang="ru-RU" sz="2000" dirty="0"/>
              <a:t> </a:t>
            </a:r>
            <a:r>
              <a:rPr lang="ru-RU" sz="2000" dirty="0" err="1"/>
              <a:t>промерзання</a:t>
            </a:r>
            <a:r>
              <a:rPr lang="ru-RU" sz="2000" dirty="0"/>
              <a:t> </a:t>
            </a:r>
            <a:r>
              <a:rPr lang="ru-RU" sz="2000" dirty="0" err="1"/>
              <a:t>ґрунту</a:t>
            </a:r>
            <a:r>
              <a:rPr lang="ru-RU" sz="2000" dirty="0"/>
              <a:t> і становить 15…20 годин. </a:t>
            </a:r>
          </a:p>
          <a:p>
            <a:r>
              <a:rPr lang="ru-RU" sz="2000" dirty="0"/>
              <a:t>   </a:t>
            </a:r>
            <a:r>
              <a:rPr lang="ru-RU" sz="2000" dirty="0" err="1"/>
              <a:t>Розроблення</a:t>
            </a:r>
            <a:r>
              <a:rPr lang="ru-RU" sz="2000" dirty="0"/>
              <a:t> мерзлого </a:t>
            </a:r>
            <a:r>
              <a:rPr lang="ru-RU" sz="2000" dirty="0" err="1"/>
              <a:t>ґрунту</a:t>
            </a:r>
            <a:r>
              <a:rPr lang="ru-RU" sz="2000" dirty="0"/>
              <a:t> з </a:t>
            </a:r>
            <a:r>
              <a:rPr lang="ru-RU" sz="2000" dirty="0" err="1"/>
              <a:t>попереднім</a:t>
            </a:r>
            <a:r>
              <a:rPr lang="ru-RU" sz="2000" dirty="0"/>
              <a:t> </a:t>
            </a:r>
            <a:r>
              <a:rPr lang="ru-RU" sz="2000" dirty="0" err="1"/>
              <a:t>його</a:t>
            </a:r>
            <a:r>
              <a:rPr lang="ru-RU" sz="2000" dirty="0"/>
              <a:t> </a:t>
            </a:r>
            <a:r>
              <a:rPr lang="ru-RU" sz="2000" dirty="0" err="1"/>
              <a:t>розпушуванням</a:t>
            </a:r>
            <a:r>
              <a:rPr lang="ru-RU" sz="2000" dirty="0"/>
              <a:t>. </a:t>
            </a:r>
            <a:r>
              <a:rPr lang="ru-RU" sz="2000" dirty="0" err="1"/>
              <a:t>Мерзлий</a:t>
            </a:r>
            <a:r>
              <a:rPr lang="ru-RU" sz="2000" dirty="0"/>
              <a:t> </a:t>
            </a:r>
            <a:r>
              <a:rPr lang="ru-RU" sz="2000" dirty="0" err="1"/>
              <a:t>ґрунт</a:t>
            </a:r>
            <a:r>
              <a:rPr lang="ru-RU" sz="2000" dirty="0"/>
              <a:t> </a:t>
            </a:r>
            <a:r>
              <a:rPr lang="ru-RU" sz="2000" dirty="0" err="1"/>
              <a:t>розпушують</a:t>
            </a:r>
            <a:r>
              <a:rPr lang="ru-RU" sz="2000" dirty="0"/>
              <a:t>, а </a:t>
            </a:r>
            <a:r>
              <a:rPr lang="ru-RU" sz="2000" dirty="0" err="1"/>
              <a:t>потім</a:t>
            </a:r>
            <a:r>
              <a:rPr lang="ru-RU" sz="2000" dirty="0"/>
              <a:t> </a:t>
            </a:r>
            <a:r>
              <a:rPr lang="ru-RU" sz="2000" dirty="0" err="1"/>
              <a:t>розробляють</a:t>
            </a:r>
            <a:r>
              <a:rPr lang="ru-RU" sz="2000" dirty="0"/>
              <a:t> за </a:t>
            </a:r>
            <a:r>
              <a:rPr lang="ru-RU" sz="2000" dirty="0" err="1"/>
              <a:t>допомогою</a:t>
            </a:r>
            <a:r>
              <a:rPr lang="ru-RU" sz="2000" dirty="0"/>
              <a:t> </a:t>
            </a:r>
            <a:r>
              <a:rPr lang="ru-RU" sz="2000" dirty="0" err="1"/>
              <a:t>землерийних</a:t>
            </a:r>
            <a:r>
              <a:rPr lang="ru-RU" sz="2000" dirty="0"/>
              <a:t> і </a:t>
            </a:r>
            <a:r>
              <a:rPr lang="ru-RU" sz="2000" dirty="0" err="1"/>
              <a:t>землерийно-транспортних</a:t>
            </a:r>
            <a:r>
              <a:rPr lang="ru-RU" sz="2000" dirty="0"/>
              <a:t> машин, </a:t>
            </a:r>
            <a:r>
              <a:rPr lang="ru-RU" sz="2000" dirty="0" err="1"/>
              <a:t>застосовуючи</a:t>
            </a:r>
            <a:r>
              <a:rPr lang="ru-RU" sz="2000" dirty="0"/>
              <a:t> </a:t>
            </a:r>
            <a:r>
              <a:rPr lang="ru-RU" sz="2000" dirty="0" err="1"/>
              <a:t>механічний</a:t>
            </a:r>
            <a:r>
              <a:rPr lang="ru-RU" sz="2000" dirty="0"/>
              <a:t> </a:t>
            </a:r>
            <a:r>
              <a:rPr lang="ru-RU" sz="2000" dirty="0" err="1"/>
              <a:t>або</a:t>
            </a:r>
            <a:r>
              <a:rPr lang="ru-RU" sz="2000" dirty="0"/>
              <a:t> </a:t>
            </a:r>
            <a:r>
              <a:rPr lang="ru-RU" sz="2000" dirty="0" err="1"/>
              <a:t>вибуховий</a:t>
            </a:r>
            <a:r>
              <a:rPr lang="ru-RU" sz="2000" dirty="0"/>
              <a:t> метод. </a:t>
            </a:r>
            <a:r>
              <a:rPr lang="ru-RU" sz="2000" dirty="0" err="1"/>
              <a:t>Відповідно</a:t>
            </a:r>
            <a:r>
              <a:rPr lang="ru-RU" sz="2000" dirty="0"/>
              <a:t> до норм </a:t>
            </a:r>
            <a:r>
              <a:rPr lang="ru-RU" sz="2000" dirty="0" err="1"/>
              <a:t>екологічної</a:t>
            </a:r>
            <a:r>
              <a:rPr lang="ru-RU" sz="2000" dirty="0"/>
              <a:t> </a:t>
            </a:r>
            <a:r>
              <a:rPr lang="ru-RU" sz="2000" dirty="0" err="1"/>
              <a:t>безпеки</a:t>
            </a:r>
            <a:r>
              <a:rPr lang="ru-RU" sz="2000" dirty="0"/>
              <a:t> до </a:t>
            </a:r>
            <a:r>
              <a:rPr lang="ru-RU" sz="2000" dirty="0" err="1"/>
              <a:t>зимового</a:t>
            </a:r>
            <a:r>
              <a:rPr lang="ru-RU" sz="2000" dirty="0"/>
              <a:t> </a:t>
            </a:r>
            <a:r>
              <a:rPr lang="ru-RU" sz="2000" dirty="0" err="1"/>
              <a:t>розроблення</a:t>
            </a:r>
            <a:r>
              <a:rPr lang="ru-RU" sz="2000" dirty="0"/>
              <a:t> </a:t>
            </a:r>
            <a:r>
              <a:rPr lang="ru-RU" sz="2000" dirty="0" err="1"/>
              <a:t>ґрунту</a:t>
            </a:r>
            <a:r>
              <a:rPr lang="ru-RU" sz="2000" dirty="0"/>
              <a:t> </a:t>
            </a:r>
            <a:r>
              <a:rPr lang="ru-RU" sz="2000" dirty="0" err="1"/>
              <a:t>восени</a:t>
            </a:r>
            <a:r>
              <a:rPr lang="ru-RU" sz="2000" dirty="0"/>
              <a:t> </a:t>
            </a:r>
            <a:r>
              <a:rPr lang="ru-RU" sz="2000" dirty="0" err="1"/>
              <a:t>необхідно</a:t>
            </a:r>
            <a:r>
              <a:rPr lang="ru-RU" sz="2000" dirty="0"/>
              <a:t> </a:t>
            </a:r>
            <a:r>
              <a:rPr lang="ru-RU" sz="2000" dirty="0" err="1"/>
              <a:t>зняти</a:t>
            </a:r>
            <a:r>
              <a:rPr lang="ru-RU" sz="2000" dirty="0"/>
              <a:t> бульдозером шар </a:t>
            </a:r>
            <a:r>
              <a:rPr lang="ru-RU" sz="2000" dirty="0" err="1"/>
              <a:t>ґрунту</a:t>
            </a:r>
            <a:r>
              <a:rPr lang="ru-RU" sz="2000" dirty="0"/>
              <a:t> з </a:t>
            </a:r>
            <a:r>
              <a:rPr lang="ru-RU" sz="2000" dirty="0" err="1"/>
              <a:t>ділянки</a:t>
            </a:r>
            <a:r>
              <a:rPr lang="ru-RU" sz="2000" dirty="0"/>
              <a:t>, </a:t>
            </a:r>
            <a:r>
              <a:rPr lang="ru-RU" sz="2000" dirty="0" err="1"/>
              <a:t>обраної</a:t>
            </a:r>
            <a:r>
              <a:rPr lang="ru-RU" sz="2000" dirty="0"/>
              <a:t> для </a:t>
            </a:r>
            <a:r>
              <a:rPr lang="ru-RU" sz="2000" dirty="0" err="1"/>
              <a:t>розроблення</a:t>
            </a:r>
            <a:r>
              <a:rPr lang="ru-RU" sz="2000" dirty="0"/>
              <a:t>. </a:t>
            </a:r>
            <a:r>
              <a:rPr lang="ru-RU" sz="2000" dirty="0" err="1"/>
              <a:t>Під</a:t>
            </a:r>
            <a:r>
              <a:rPr lang="ru-RU" sz="2000" dirty="0"/>
              <a:t> час </a:t>
            </a:r>
            <a:r>
              <a:rPr lang="ru-RU" sz="2000" dirty="0" err="1"/>
              <a:t>механічного</a:t>
            </a:r>
            <a:r>
              <a:rPr lang="ru-RU" sz="2000" dirty="0"/>
              <a:t> </a:t>
            </a:r>
            <a:r>
              <a:rPr lang="ru-RU" sz="2000" dirty="0" err="1"/>
              <a:t>розпушування</a:t>
            </a:r>
            <a:r>
              <a:rPr lang="ru-RU" sz="2000" dirty="0"/>
              <a:t> </a:t>
            </a:r>
            <a:r>
              <a:rPr lang="ru-RU" sz="2000" dirty="0" err="1"/>
              <a:t>мерзлий</a:t>
            </a:r>
            <a:r>
              <a:rPr lang="ru-RU" sz="2000" dirty="0"/>
              <a:t> </a:t>
            </a:r>
            <a:r>
              <a:rPr lang="ru-RU" sz="2000" dirty="0" err="1"/>
              <a:t>ґрунт</a:t>
            </a:r>
            <a:r>
              <a:rPr lang="ru-RU" sz="2000" dirty="0"/>
              <a:t> </a:t>
            </a:r>
            <a:r>
              <a:rPr lang="ru-RU" sz="2000" dirty="0" err="1"/>
              <a:t>ріжуть</a:t>
            </a:r>
            <a:r>
              <a:rPr lang="ru-RU" sz="2000" dirty="0"/>
              <a:t>, </a:t>
            </a:r>
            <a:r>
              <a:rPr lang="ru-RU" sz="2000" dirty="0" err="1"/>
              <a:t>розколюють</a:t>
            </a:r>
            <a:r>
              <a:rPr lang="ru-RU" sz="2000" dirty="0"/>
              <a:t> </a:t>
            </a:r>
            <a:r>
              <a:rPr lang="ru-RU" sz="2000" dirty="0" err="1"/>
              <a:t>або</a:t>
            </a:r>
            <a:r>
              <a:rPr lang="ru-RU" sz="2000" dirty="0"/>
              <a:t> </a:t>
            </a:r>
            <a:r>
              <a:rPr lang="ru-RU" sz="2000" dirty="0" err="1"/>
              <a:t>сколюють</a:t>
            </a:r>
            <a:r>
              <a:rPr lang="ru-RU" sz="2000" dirty="0"/>
              <a:t> за </a:t>
            </a:r>
            <a:r>
              <a:rPr lang="ru-RU" sz="2000" dirty="0" err="1"/>
              <a:t>допомогою</a:t>
            </a:r>
            <a:r>
              <a:rPr lang="ru-RU" sz="2000" dirty="0"/>
              <a:t> </a:t>
            </a:r>
            <a:r>
              <a:rPr lang="ru-RU" sz="2000" dirty="0" err="1"/>
              <a:t>статичних</a:t>
            </a:r>
            <a:r>
              <a:rPr lang="ru-RU" sz="2000" dirty="0"/>
              <a:t> (рис. 6.3) </a:t>
            </a:r>
            <a:r>
              <a:rPr lang="ru-RU" sz="2000" dirty="0" err="1"/>
              <a:t>або</a:t>
            </a:r>
            <a:r>
              <a:rPr lang="ru-RU" sz="2000" dirty="0"/>
              <a:t> </a:t>
            </a:r>
            <a:r>
              <a:rPr lang="ru-RU" sz="2000" dirty="0" err="1"/>
              <a:t>динамічних</a:t>
            </a:r>
            <a:r>
              <a:rPr lang="ru-RU" sz="2000" dirty="0"/>
              <a:t> </a:t>
            </a:r>
            <a:r>
              <a:rPr lang="ru-RU" sz="2000" dirty="0" err="1"/>
              <a:t>засобів</a:t>
            </a:r>
            <a:r>
              <a:rPr lang="ru-RU" sz="2000" dirty="0"/>
              <a:t>. </a:t>
            </a:r>
          </a:p>
        </p:txBody>
      </p:sp>
    </p:spTree>
    <p:extLst>
      <p:ext uri="{BB962C8B-B14F-4D97-AF65-F5344CB8AC3E}">
        <p14:creationId xmlns:p14="http://schemas.microsoft.com/office/powerpoint/2010/main" val="3500380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D29E9B5-9EC6-121B-3636-2870440C8A5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5222" y="945584"/>
            <a:ext cx="10801851" cy="4607992"/>
          </a:xfrm>
          <a:prstGeom prst="rect">
            <a:avLst/>
          </a:prstGeom>
        </p:spPr>
      </p:pic>
    </p:spTree>
    <p:extLst>
      <p:ext uri="{BB962C8B-B14F-4D97-AF65-F5344CB8AC3E}">
        <p14:creationId xmlns:p14="http://schemas.microsoft.com/office/powerpoint/2010/main" val="306174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3A8143-431B-C099-2A44-31FABF5FA9F2}"/>
              </a:ext>
            </a:extLst>
          </p:cNvPr>
          <p:cNvSpPr txBox="1"/>
          <p:nvPr/>
        </p:nvSpPr>
        <p:spPr>
          <a:xfrm>
            <a:off x="-1" y="0"/>
            <a:ext cx="12192000" cy="1999650"/>
          </a:xfrm>
          <a:prstGeom prst="rect">
            <a:avLst/>
          </a:prstGeom>
          <a:noFill/>
        </p:spPr>
        <p:txBody>
          <a:bodyPr wrap="square">
            <a:spAutoFit/>
          </a:bodyPr>
          <a:lstStyle/>
          <a:p>
            <a:pPr marL="450215">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за функційним призначенням – котловани, траншеї, ями, свердловини, відвали, греблі, дамби, дорожні полотна, тунелі, планувальні майданчики; </a:t>
            </a:r>
          </a:p>
          <a:p>
            <a:pPr marL="450215">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Котловани – це тимчасові виїмки для зведення фундаментів, окремих частин будівель чи споруд, розташованих нижче поверхні землі. Котловани бувають із вертикальними або похилими стінами (укосами), з установленим кріпленням чи без нього.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450215">
              <a:lnSpc>
                <a:spcPct val="107000"/>
              </a:lnSpc>
              <a:spcAft>
                <a:spcPts val="80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undefined">
            <a:extLst>
              <a:ext uri="{FF2B5EF4-FFF2-40B4-BE49-F238E27FC236}">
                <a16:creationId xmlns:a16="http://schemas.microsoft.com/office/drawing/2014/main" id="{5F275500-4C07-2347-6487-0B070E7B6EF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017" y="1717530"/>
            <a:ext cx="5208275" cy="39062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8FBDB1D-73A8-D23F-F9A4-331E39CF549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82511" y="2507564"/>
            <a:ext cx="5208275" cy="335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283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5AC382-12FD-3163-6495-764B26497469}"/>
              </a:ext>
            </a:extLst>
          </p:cNvPr>
          <p:cNvSpPr txBox="1"/>
          <p:nvPr/>
        </p:nvSpPr>
        <p:spPr>
          <a:xfrm>
            <a:off x="0" y="3542217"/>
            <a:ext cx="12047620" cy="2308324"/>
          </a:xfrm>
          <a:prstGeom prst="rect">
            <a:avLst/>
          </a:prstGeom>
          <a:noFill/>
        </p:spPr>
        <p:txBody>
          <a:bodyPr wrap="square">
            <a:spAutoFit/>
          </a:bodyPr>
          <a:lstStyle/>
          <a:p>
            <a:r>
              <a:rPr lang="ru-RU" dirty="0" err="1"/>
              <a:t>Якщо</a:t>
            </a:r>
            <a:r>
              <a:rPr lang="ru-RU" dirty="0"/>
              <a:t> </a:t>
            </a:r>
            <a:r>
              <a:rPr lang="ru-RU" dirty="0" err="1"/>
              <a:t>статичний</a:t>
            </a:r>
            <a:r>
              <a:rPr lang="ru-RU" dirty="0"/>
              <a:t> </a:t>
            </a:r>
            <a:r>
              <a:rPr lang="ru-RU" dirty="0" err="1"/>
              <a:t>розпушувач</a:t>
            </a:r>
            <a:r>
              <a:rPr lang="ru-RU" dirty="0"/>
              <a:t> </a:t>
            </a:r>
            <a:r>
              <a:rPr lang="ru-RU" dirty="0" err="1"/>
              <a:t>розміщений</a:t>
            </a:r>
            <a:r>
              <a:rPr lang="ru-RU" dirty="0"/>
              <a:t> на </a:t>
            </a:r>
            <a:r>
              <a:rPr lang="ru-RU" dirty="0" err="1"/>
              <a:t>тракторі</a:t>
            </a:r>
            <a:r>
              <a:rPr lang="ru-RU" dirty="0"/>
              <a:t>, то як </a:t>
            </a:r>
            <a:r>
              <a:rPr lang="ru-RU" dirty="0" err="1"/>
              <a:t>навісне</a:t>
            </a:r>
            <a:r>
              <a:rPr lang="ru-RU" dirty="0"/>
              <a:t> </a:t>
            </a:r>
            <a:r>
              <a:rPr lang="ru-RU" dirty="0" err="1"/>
              <a:t>обладнання</a:t>
            </a:r>
            <a:r>
              <a:rPr lang="ru-RU" dirty="0"/>
              <a:t> </a:t>
            </a:r>
            <a:r>
              <a:rPr lang="ru-RU" dirty="0" err="1"/>
              <a:t>використовують</a:t>
            </a:r>
            <a:r>
              <a:rPr lang="ru-RU" dirty="0"/>
              <a:t> </a:t>
            </a:r>
            <a:r>
              <a:rPr lang="ru-RU" dirty="0" err="1"/>
              <a:t>спеціальний</a:t>
            </a:r>
            <a:r>
              <a:rPr lang="ru-RU" dirty="0"/>
              <a:t> </a:t>
            </a:r>
            <a:r>
              <a:rPr lang="ru-RU" dirty="0" err="1"/>
              <a:t>ніж</a:t>
            </a:r>
            <a:r>
              <a:rPr lang="ru-RU" dirty="0"/>
              <a:t> (</a:t>
            </a:r>
            <a:r>
              <a:rPr lang="ru-RU" dirty="0" err="1"/>
              <a:t>зубець</a:t>
            </a:r>
            <a:r>
              <a:rPr lang="ru-RU" dirty="0"/>
              <a:t>), </a:t>
            </a:r>
            <a:r>
              <a:rPr lang="ru-RU" dirty="0" err="1"/>
              <a:t>різальне</a:t>
            </a:r>
            <a:r>
              <a:rPr lang="ru-RU" dirty="0"/>
              <a:t> </a:t>
            </a:r>
            <a:r>
              <a:rPr lang="ru-RU" dirty="0" err="1"/>
              <a:t>зусилля</a:t>
            </a:r>
            <a:r>
              <a:rPr lang="ru-RU" dirty="0"/>
              <a:t> </a:t>
            </a:r>
            <a:r>
              <a:rPr lang="ru-RU" dirty="0" err="1"/>
              <a:t>якого</a:t>
            </a:r>
            <a:r>
              <a:rPr lang="ru-RU" dirty="0"/>
              <a:t> </a:t>
            </a:r>
            <a:r>
              <a:rPr lang="ru-RU" dirty="0" err="1"/>
              <a:t>створюється</a:t>
            </a:r>
            <a:r>
              <a:rPr lang="ru-RU" dirty="0"/>
              <a:t> </a:t>
            </a:r>
            <a:r>
              <a:rPr lang="ru-RU" dirty="0" err="1"/>
              <a:t>внаслідок</a:t>
            </a:r>
            <a:r>
              <a:rPr lang="ru-RU" dirty="0"/>
              <a:t> тягового </a:t>
            </a:r>
            <a:r>
              <a:rPr lang="ru-RU" dirty="0" err="1"/>
              <a:t>зусилля</a:t>
            </a:r>
            <a:r>
              <a:rPr lang="ru-RU" dirty="0"/>
              <a:t> трактора. </a:t>
            </a:r>
            <a:r>
              <a:rPr lang="ru-RU" dirty="0" err="1"/>
              <a:t>Такий</a:t>
            </a:r>
            <a:r>
              <a:rPr lang="ru-RU" dirty="0"/>
              <a:t> </a:t>
            </a:r>
            <a:r>
              <a:rPr lang="ru-RU" dirty="0" err="1"/>
              <a:t>різновид</a:t>
            </a:r>
            <a:r>
              <a:rPr lang="ru-RU" dirty="0"/>
              <a:t> машин </a:t>
            </a:r>
            <a:r>
              <a:rPr lang="ru-RU" dirty="0" err="1"/>
              <a:t>призначений</a:t>
            </a:r>
            <a:r>
              <a:rPr lang="ru-RU" dirty="0"/>
              <a:t> для </a:t>
            </a:r>
            <a:r>
              <a:rPr lang="ru-RU" dirty="0" err="1"/>
              <a:t>пошарового</a:t>
            </a:r>
            <a:r>
              <a:rPr lang="ru-RU" dirty="0"/>
              <a:t> </a:t>
            </a:r>
            <a:r>
              <a:rPr lang="ru-RU" dirty="0" err="1"/>
              <a:t>розпушування</a:t>
            </a:r>
            <a:r>
              <a:rPr lang="ru-RU" dirty="0"/>
              <a:t> </a:t>
            </a:r>
            <a:r>
              <a:rPr lang="ru-RU" dirty="0" err="1"/>
              <a:t>ґрунту</a:t>
            </a:r>
            <a:r>
              <a:rPr lang="ru-RU" dirty="0"/>
              <a:t> на </a:t>
            </a:r>
            <a:r>
              <a:rPr lang="ru-RU" dirty="0" err="1"/>
              <a:t>глибину</a:t>
            </a:r>
            <a:r>
              <a:rPr lang="ru-RU" dirty="0"/>
              <a:t> 0,3...0,4 м. </a:t>
            </a:r>
            <a:r>
              <a:rPr lang="ru-RU" dirty="0" err="1"/>
              <a:t>Ґрунт</a:t>
            </a:r>
            <a:r>
              <a:rPr lang="ru-RU" dirty="0"/>
              <a:t> </a:t>
            </a:r>
            <a:r>
              <a:rPr lang="ru-RU" dirty="0" err="1"/>
              <a:t>розпушують</a:t>
            </a:r>
            <a:r>
              <a:rPr lang="ru-RU" dirty="0"/>
              <a:t> шляхом </a:t>
            </a:r>
            <a:r>
              <a:rPr lang="ru-RU" dirty="0" err="1"/>
              <a:t>паралельного</a:t>
            </a:r>
            <a:r>
              <a:rPr lang="ru-RU" dirty="0"/>
              <a:t> </a:t>
            </a:r>
            <a:r>
              <a:rPr lang="ru-RU" dirty="0" err="1"/>
              <a:t>пошарового</a:t>
            </a:r>
            <a:r>
              <a:rPr lang="ru-RU" dirty="0"/>
              <a:t> </a:t>
            </a:r>
            <a:r>
              <a:rPr lang="ru-RU" dirty="0" err="1"/>
              <a:t>проходження</a:t>
            </a:r>
            <a:r>
              <a:rPr lang="ru-RU" dirty="0"/>
              <a:t> через 0,5 м </a:t>
            </a:r>
            <a:r>
              <a:rPr lang="ru-RU" dirty="0" err="1"/>
              <a:t>із</a:t>
            </a:r>
            <a:r>
              <a:rPr lang="ru-RU" dirty="0"/>
              <a:t> </a:t>
            </a:r>
            <a:r>
              <a:rPr lang="ru-RU" dirty="0" err="1"/>
              <a:t>подальшим</a:t>
            </a:r>
            <a:r>
              <a:rPr lang="ru-RU" dirty="0"/>
              <a:t> </a:t>
            </a:r>
            <a:r>
              <a:rPr lang="ru-RU" dirty="0" err="1"/>
              <a:t>поперечним</a:t>
            </a:r>
            <a:r>
              <a:rPr lang="ru-RU" dirty="0"/>
              <a:t> </a:t>
            </a:r>
            <a:r>
              <a:rPr lang="ru-RU" dirty="0" err="1"/>
              <a:t>проходженням</a:t>
            </a:r>
            <a:r>
              <a:rPr lang="ru-RU" dirty="0"/>
              <a:t> </a:t>
            </a:r>
            <a:r>
              <a:rPr lang="ru-RU" dirty="0" err="1"/>
              <a:t>під</a:t>
            </a:r>
            <a:r>
              <a:rPr lang="ru-RU" dirty="0"/>
              <a:t> кутом 60...90° </a:t>
            </a:r>
            <a:r>
              <a:rPr lang="ru-RU" dirty="0" err="1"/>
              <a:t>щодо</a:t>
            </a:r>
            <a:r>
              <a:rPr lang="ru-RU" dirty="0"/>
              <a:t> </a:t>
            </a:r>
            <a:r>
              <a:rPr lang="ru-RU" dirty="0" err="1"/>
              <a:t>попередніх</a:t>
            </a:r>
            <a:r>
              <a:rPr lang="ru-RU" dirty="0"/>
              <a:t> </a:t>
            </a:r>
            <a:r>
              <a:rPr lang="ru-RU" dirty="0" err="1"/>
              <a:t>шарів</a:t>
            </a:r>
            <a:r>
              <a:rPr lang="ru-RU" dirty="0"/>
              <a:t>. </a:t>
            </a:r>
            <a:r>
              <a:rPr lang="ru-RU" dirty="0" err="1"/>
              <a:t>Розпушений</a:t>
            </a:r>
            <a:r>
              <a:rPr lang="ru-RU" dirty="0"/>
              <a:t> </a:t>
            </a:r>
            <a:r>
              <a:rPr lang="ru-RU" dirty="0" err="1"/>
              <a:t>ґрунт</a:t>
            </a:r>
            <a:r>
              <a:rPr lang="ru-RU" dirty="0"/>
              <a:t> у </a:t>
            </a:r>
            <a:r>
              <a:rPr lang="ru-RU" dirty="0" err="1"/>
              <a:t>відвал</a:t>
            </a:r>
            <a:r>
              <a:rPr lang="ru-RU" dirty="0"/>
              <a:t> </a:t>
            </a:r>
            <a:r>
              <a:rPr lang="ru-RU" dirty="0" err="1"/>
              <a:t>переміщують</a:t>
            </a:r>
            <a:r>
              <a:rPr lang="ru-RU" dirty="0"/>
              <a:t> за </a:t>
            </a:r>
            <a:r>
              <a:rPr lang="ru-RU" dirty="0" err="1"/>
              <a:t>допомогою</a:t>
            </a:r>
            <a:r>
              <a:rPr lang="ru-RU" dirty="0"/>
              <a:t> бульдозера. </a:t>
            </a:r>
          </a:p>
          <a:p>
            <a:r>
              <a:rPr lang="ru-RU" dirty="0"/>
              <a:t>   </a:t>
            </a:r>
            <a:r>
              <a:rPr lang="ru-RU" dirty="0" err="1"/>
              <a:t>Здатність</a:t>
            </a:r>
            <a:r>
              <a:rPr lang="ru-RU" dirty="0"/>
              <a:t> </a:t>
            </a:r>
            <a:r>
              <a:rPr lang="ru-RU" dirty="0" err="1"/>
              <a:t>статичних</a:t>
            </a:r>
            <a:r>
              <a:rPr lang="ru-RU" dirty="0"/>
              <a:t> </a:t>
            </a:r>
            <a:r>
              <a:rPr lang="ru-RU" dirty="0" err="1"/>
              <a:t>розпушувачів</a:t>
            </a:r>
            <a:r>
              <a:rPr lang="ru-RU" dirty="0"/>
              <a:t> до </a:t>
            </a:r>
            <a:r>
              <a:rPr lang="ru-RU" dirty="0" err="1"/>
              <a:t>пошарового</a:t>
            </a:r>
            <a:r>
              <a:rPr lang="ru-RU" dirty="0"/>
              <a:t> </a:t>
            </a:r>
            <a:r>
              <a:rPr lang="ru-RU" dirty="0" err="1"/>
              <a:t>розпушування</a:t>
            </a:r>
            <a:r>
              <a:rPr lang="ru-RU" dirty="0"/>
              <a:t> мерзлого </a:t>
            </a:r>
            <a:r>
              <a:rPr lang="ru-RU" dirty="0" err="1"/>
              <a:t>ґрунту</a:t>
            </a:r>
            <a:r>
              <a:rPr lang="ru-RU" dirty="0"/>
              <a:t> </a:t>
            </a:r>
            <a:r>
              <a:rPr lang="ru-RU" dirty="0" err="1"/>
              <a:t>обумовлює</a:t>
            </a:r>
            <a:r>
              <a:rPr lang="ru-RU" dirty="0"/>
              <a:t> </a:t>
            </a:r>
            <a:r>
              <a:rPr lang="ru-RU" dirty="0" err="1"/>
              <a:t>можливість</a:t>
            </a:r>
            <a:r>
              <a:rPr lang="ru-RU" dirty="0"/>
              <a:t> </a:t>
            </a:r>
            <a:r>
              <a:rPr lang="ru-RU" dirty="0" err="1"/>
              <a:t>їхнього</a:t>
            </a:r>
            <a:r>
              <a:rPr lang="ru-RU" dirty="0"/>
              <a:t> </a:t>
            </a:r>
            <a:r>
              <a:rPr lang="ru-RU" dirty="0" err="1"/>
              <a:t>використання</a:t>
            </a:r>
            <a:r>
              <a:rPr lang="ru-RU" dirty="0"/>
              <a:t> на будь-яку </a:t>
            </a:r>
            <a:r>
              <a:rPr lang="ru-RU" dirty="0" err="1"/>
              <a:t>глибину</a:t>
            </a:r>
            <a:r>
              <a:rPr lang="ru-RU" dirty="0"/>
              <a:t> промерзлого </a:t>
            </a:r>
            <a:r>
              <a:rPr lang="ru-RU" dirty="0" err="1"/>
              <a:t>ґрунту</a:t>
            </a:r>
            <a:r>
              <a:rPr lang="ru-RU" dirty="0"/>
              <a:t>. </a:t>
            </a:r>
            <a:r>
              <a:rPr lang="ru-RU" dirty="0" err="1"/>
              <a:t>Технологічні</a:t>
            </a:r>
            <a:r>
              <a:rPr lang="ru-RU" dirty="0"/>
              <a:t> </a:t>
            </a:r>
            <a:r>
              <a:rPr lang="ru-RU" dirty="0" err="1"/>
              <a:t>особливості</a:t>
            </a:r>
            <a:r>
              <a:rPr lang="ru-RU" dirty="0"/>
              <a:t> та </a:t>
            </a:r>
            <a:r>
              <a:rPr lang="ru-RU" dirty="0" err="1"/>
              <a:t>економність</a:t>
            </a:r>
            <a:r>
              <a:rPr lang="ru-RU" dirty="0"/>
              <a:t> </a:t>
            </a:r>
            <a:r>
              <a:rPr lang="ru-RU" dirty="0" err="1"/>
              <a:t>сучасних</a:t>
            </a:r>
            <a:r>
              <a:rPr lang="ru-RU" dirty="0"/>
              <a:t> </a:t>
            </a:r>
            <a:r>
              <a:rPr lang="ru-RU" dirty="0" err="1"/>
              <a:t>розпушувачів</a:t>
            </a:r>
            <a:r>
              <a:rPr lang="ru-RU" dirty="0"/>
              <a:t>, </a:t>
            </a:r>
            <a:r>
              <a:rPr lang="ru-RU" dirty="0" err="1"/>
              <a:t>закріплених</a:t>
            </a:r>
            <a:r>
              <a:rPr lang="ru-RU" dirty="0"/>
              <a:t> на тракторах </a:t>
            </a:r>
            <a:r>
              <a:rPr lang="ru-RU" dirty="0" err="1"/>
              <a:t>із</a:t>
            </a:r>
            <a:r>
              <a:rPr lang="ru-RU" dirty="0"/>
              <a:t> </a:t>
            </a:r>
            <a:r>
              <a:rPr lang="ru-RU" dirty="0" err="1"/>
              <a:t>бульдозерним</a:t>
            </a:r>
            <a:r>
              <a:rPr lang="ru-RU" dirty="0"/>
              <a:t> </a:t>
            </a:r>
            <a:r>
              <a:rPr lang="ru-RU" dirty="0" err="1"/>
              <a:t>обладнанням</a:t>
            </a:r>
            <a:r>
              <a:rPr lang="ru-RU" dirty="0"/>
              <a:t>, </a:t>
            </a:r>
            <a:r>
              <a:rPr lang="ru-RU" dirty="0" err="1"/>
              <a:t>обумовлюють</a:t>
            </a:r>
            <a:r>
              <a:rPr lang="ru-RU" dirty="0"/>
              <a:t> </a:t>
            </a:r>
            <a:r>
              <a:rPr lang="ru-RU" dirty="0" err="1"/>
              <a:t>їхнє</a:t>
            </a:r>
            <a:r>
              <a:rPr lang="ru-RU" dirty="0"/>
              <a:t> </a:t>
            </a:r>
            <a:r>
              <a:rPr lang="ru-RU" dirty="0" err="1"/>
              <a:t>широке</a:t>
            </a:r>
            <a:r>
              <a:rPr lang="ru-RU" dirty="0"/>
              <a:t> </a:t>
            </a:r>
            <a:r>
              <a:rPr lang="ru-RU" dirty="0" err="1"/>
              <a:t>використання</a:t>
            </a:r>
            <a:r>
              <a:rPr lang="ru-RU" dirty="0"/>
              <a:t> у </a:t>
            </a:r>
            <a:r>
              <a:rPr lang="ru-RU" dirty="0" err="1"/>
              <a:t>будівництві</a:t>
            </a:r>
            <a:r>
              <a:rPr lang="ru-RU" dirty="0"/>
              <a:t>.</a:t>
            </a:r>
          </a:p>
        </p:txBody>
      </p:sp>
      <p:sp>
        <p:nvSpPr>
          <p:cNvPr id="5" name="TextBox 4">
            <a:extLst>
              <a:ext uri="{FF2B5EF4-FFF2-40B4-BE49-F238E27FC236}">
                <a16:creationId xmlns:a16="http://schemas.microsoft.com/office/drawing/2014/main" id="{321C18F6-56B3-DC20-BE2B-CF885C10B199}"/>
              </a:ext>
            </a:extLst>
          </p:cNvPr>
          <p:cNvSpPr txBox="1"/>
          <p:nvPr/>
        </p:nvSpPr>
        <p:spPr>
          <a:xfrm>
            <a:off x="0" y="176463"/>
            <a:ext cx="12192000" cy="3139321"/>
          </a:xfrm>
          <a:prstGeom prst="rect">
            <a:avLst/>
          </a:prstGeom>
          <a:noFill/>
        </p:spPr>
        <p:txBody>
          <a:bodyPr wrap="square">
            <a:spAutoFit/>
          </a:bodyPr>
          <a:lstStyle/>
          <a:p>
            <a:r>
              <a:rPr lang="ru-RU" dirty="0"/>
              <a:t>   </a:t>
            </a:r>
            <a:r>
              <a:rPr lang="ru-RU" dirty="0" err="1"/>
              <a:t>Динамічні</a:t>
            </a:r>
            <a:r>
              <a:rPr lang="ru-RU" dirty="0"/>
              <a:t> </a:t>
            </a:r>
            <a:r>
              <a:rPr lang="ru-RU" dirty="0" err="1"/>
              <a:t>засоби</a:t>
            </a:r>
            <a:r>
              <a:rPr lang="ru-RU" dirty="0"/>
              <a:t> </a:t>
            </a:r>
            <a:r>
              <a:rPr lang="ru-RU" dirty="0" err="1"/>
              <a:t>використовують</a:t>
            </a:r>
            <a:r>
              <a:rPr lang="ru-RU" dirty="0"/>
              <a:t> для </a:t>
            </a:r>
            <a:r>
              <a:rPr lang="ru-RU" dirty="0" err="1"/>
              <a:t>розколювання</a:t>
            </a:r>
            <a:r>
              <a:rPr lang="ru-RU" dirty="0"/>
              <a:t> </a:t>
            </a:r>
            <a:r>
              <a:rPr lang="ru-RU" dirty="0" err="1"/>
              <a:t>або</a:t>
            </a:r>
            <a:r>
              <a:rPr lang="ru-RU" dirty="0"/>
              <a:t> </a:t>
            </a:r>
            <a:r>
              <a:rPr lang="ru-RU" dirty="0" err="1"/>
              <a:t>відколювання</a:t>
            </a:r>
            <a:r>
              <a:rPr lang="ru-RU" dirty="0"/>
              <a:t> </a:t>
            </a:r>
            <a:r>
              <a:rPr lang="ru-RU" dirty="0" err="1"/>
              <a:t>ґрунту</a:t>
            </a:r>
            <a:r>
              <a:rPr lang="ru-RU" dirty="0"/>
              <a:t> молотами </a:t>
            </a:r>
            <a:r>
              <a:rPr lang="ru-RU" dirty="0" err="1"/>
              <a:t>вільного</a:t>
            </a:r>
            <a:r>
              <a:rPr lang="ru-RU" dirty="0"/>
              <a:t> </a:t>
            </a:r>
            <a:r>
              <a:rPr lang="ru-RU" dirty="0" err="1"/>
              <a:t>падіння</a:t>
            </a:r>
            <a:r>
              <a:rPr lang="ru-RU" dirty="0"/>
              <a:t> та </a:t>
            </a:r>
            <a:r>
              <a:rPr lang="ru-RU" dirty="0" err="1"/>
              <a:t>спрямованої</a:t>
            </a:r>
            <a:r>
              <a:rPr lang="ru-RU" dirty="0"/>
              <a:t> </a:t>
            </a:r>
            <a:r>
              <a:rPr lang="ru-RU" dirty="0" err="1"/>
              <a:t>дії</a:t>
            </a:r>
            <a:r>
              <a:rPr lang="ru-RU" dirty="0"/>
              <a:t>. Молоти </a:t>
            </a:r>
            <a:r>
              <a:rPr lang="ru-RU" dirty="0" err="1"/>
              <a:t>вільного</a:t>
            </a:r>
            <a:r>
              <a:rPr lang="ru-RU" dirty="0"/>
              <a:t> </a:t>
            </a:r>
            <a:r>
              <a:rPr lang="ru-RU" dirty="0" err="1"/>
              <a:t>падіння</a:t>
            </a:r>
            <a:r>
              <a:rPr lang="ru-RU" dirty="0"/>
              <a:t> (</a:t>
            </a:r>
            <a:r>
              <a:rPr lang="ru-RU" dirty="0" err="1"/>
              <a:t>кульові</a:t>
            </a:r>
            <a:r>
              <a:rPr lang="ru-RU" dirty="0"/>
              <a:t> й клин-молоти) </a:t>
            </a:r>
            <a:r>
              <a:rPr lang="ru-RU" dirty="0" err="1"/>
              <a:t>підвішують</a:t>
            </a:r>
            <a:r>
              <a:rPr lang="ru-RU" dirty="0"/>
              <a:t> на канатах до </a:t>
            </a:r>
            <a:r>
              <a:rPr lang="ru-RU" dirty="0" err="1"/>
              <a:t>стріли</a:t>
            </a:r>
            <a:r>
              <a:rPr lang="ru-RU" dirty="0"/>
              <a:t> </a:t>
            </a:r>
            <a:r>
              <a:rPr lang="ru-RU" dirty="0" err="1"/>
              <a:t>екскаватора</a:t>
            </a:r>
            <a:r>
              <a:rPr lang="ru-RU" dirty="0"/>
              <a:t> і за </a:t>
            </a:r>
            <a:r>
              <a:rPr lang="ru-RU" dirty="0" err="1"/>
              <a:t>допомогою</a:t>
            </a:r>
            <a:r>
              <a:rPr lang="ru-RU" dirty="0"/>
              <a:t> </a:t>
            </a:r>
            <a:r>
              <a:rPr lang="ru-RU" dirty="0" err="1"/>
              <a:t>молотів</a:t>
            </a:r>
            <a:r>
              <a:rPr lang="ru-RU" dirty="0"/>
              <a:t> </a:t>
            </a:r>
            <a:r>
              <a:rPr lang="ru-RU" dirty="0" err="1"/>
              <a:t>спрямованої</a:t>
            </a:r>
            <a:r>
              <a:rPr lang="ru-RU" dirty="0"/>
              <a:t> </a:t>
            </a:r>
            <a:r>
              <a:rPr lang="ru-RU" dirty="0" err="1"/>
              <a:t>дії</a:t>
            </a:r>
            <a:r>
              <a:rPr lang="ru-RU" dirty="0"/>
              <a:t> коли </a:t>
            </a:r>
            <a:r>
              <a:rPr lang="ru-RU" dirty="0" err="1"/>
              <a:t>відколюють</a:t>
            </a:r>
            <a:r>
              <a:rPr lang="ru-RU" dirty="0"/>
              <a:t> </a:t>
            </a:r>
            <a:r>
              <a:rPr lang="ru-RU" dirty="0" err="1"/>
              <a:t>ґрунт</a:t>
            </a:r>
            <a:r>
              <a:rPr lang="ru-RU" dirty="0"/>
              <a:t> (див. рис. 6.4). </a:t>
            </a:r>
          </a:p>
          <a:p>
            <a:r>
              <a:rPr lang="ru-RU" dirty="0"/>
              <a:t>   </a:t>
            </a:r>
            <a:r>
              <a:rPr lang="ru-RU" dirty="0" err="1"/>
              <a:t>Механічний</a:t>
            </a:r>
            <a:r>
              <a:rPr lang="ru-RU" dirty="0"/>
              <a:t> </a:t>
            </a:r>
            <a:r>
              <a:rPr lang="ru-RU" dirty="0" err="1"/>
              <a:t>спосіб</a:t>
            </a:r>
            <a:r>
              <a:rPr lang="ru-RU" dirty="0"/>
              <a:t> </a:t>
            </a:r>
            <a:r>
              <a:rPr lang="ru-RU" dirty="0" err="1"/>
              <a:t>розпушування</a:t>
            </a:r>
            <a:r>
              <a:rPr lang="ru-RU" dirty="0"/>
              <a:t> </a:t>
            </a:r>
            <a:r>
              <a:rPr lang="ru-RU" dirty="0" err="1"/>
              <a:t>передбачає</a:t>
            </a:r>
            <a:r>
              <a:rPr lang="ru-RU" dirty="0"/>
              <a:t> </a:t>
            </a:r>
            <a:r>
              <a:rPr lang="ru-RU" dirty="0" err="1"/>
              <a:t>використання</a:t>
            </a:r>
            <a:r>
              <a:rPr lang="ru-RU" dirty="0"/>
              <a:t> </a:t>
            </a:r>
            <a:r>
              <a:rPr lang="ru-RU" dirty="0" err="1"/>
              <a:t>землерийних</a:t>
            </a:r>
            <a:r>
              <a:rPr lang="ru-RU" dirty="0"/>
              <a:t> і </a:t>
            </a:r>
            <a:r>
              <a:rPr lang="ru-RU" dirty="0" err="1"/>
              <a:t>землерийно-транспортних</a:t>
            </a:r>
            <a:r>
              <a:rPr lang="ru-RU" dirty="0"/>
              <a:t> машин. </a:t>
            </a:r>
            <a:r>
              <a:rPr lang="ru-RU" dirty="0" err="1"/>
              <a:t>Застосовують</a:t>
            </a:r>
            <a:r>
              <a:rPr lang="ru-RU" dirty="0"/>
              <a:t> молоти з </a:t>
            </a:r>
            <a:r>
              <a:rPr lang="ru-RU" dirty="0" err="1"/>
              <a:t>масою</a:t>
            </a:r>
            <a:r>
              <a:rPr lang="ru-RU" dirty="0"/>
              <a:t> до 5 т, </a:t>
            </a:r>
            <a:r>
              <a:rPr lang="ru-RU" dirty="0" err="1"/>
              <a:t>які</a:t>
            </a:r>
            <a:r>
              <a:rPr lang="ru-RU" dirty="0"/>
              <a:t> </a:t>
            </a:r>
            <a:r>
              <a:rPr lang="ru-RU" dirty="0" err="1"/>
              <a:t>опускають</a:t>
            </a:r>
            <a:r>
              <a:rPr lang="ru-RU" dirty="0"/>
              <a:t> </a:t>
            </a:r>
            <a:r>
              <a:rPr lang="ru-RU" dirty="0" err="1"/>
              <a:t>із</a:t>
            </a:r>
            <a:r>
              <a:rPr lang="ru-RU" dirty="0"/>
              <a:t> </a:t>
            </a:r>
            <a:r>
              <a:rPr lang="ru-RU" dirty="0" err="1"/>
              <a:t>висоти</a:t>
            </a:r>
            <a:r>
              <a:rPr lang="ru-RU" dirty="0"/>
              <a:t> 5...8 м: </a:t>
            </a:r>
            <a:r>
              <a:rPr lang="ru-RU" dirty="0" err="1"/>
              <a:t>кульові</a:t>
            </a:r>
            <a:r>
              <a:rPr lang="ru-RU" dirty="0"/>
              <a:t> молоти – </a:t>
            </a:r>
            <a:r>
              <a:rPr lang="ru-RU" dirty="0" err="1"/>
              <a:t>під</a:t>
            </a:r>
            <a:r>
              <a:rPr lang="ru-RU" dirty="0"/>
              <a:t> час </a:t>
            </a:r>
            <a:r>
              <a:rPr lang="ru-RU" dirty="0" err="1"/>
              <a:t>розпушування</a:t>
            </a:r>
            <a:r>
              <a:rPr lang="ru-RU" dirty="0"/>
              <a:t> </a:t>
            </a:r>
            <a:r>
              <a:rPr lang="ru-RU" dirty="0" err="1"/>
              <a:t>піщаних</a:t>
            </a:r>
            <a:r>
              <a:rPr lang="ru-RU" dirty="0"/>
              <a:t> і </a:t>
            </a:r>
            <a:r>
              <a:rPr lang="ru-RU" dirty="0" err="1"/>
              <a:t>супіщаних</a:t>
            </a:r>
            <a:r>
              <a:rPr lang="ru-RU" dirty="0"/>
              <a:t> </a:t>
            </a:r>
            <a:r>
              <a:rPr lang="ru-RU" dirty="0" err="1"/>
              <a:t>ґрунтів</a:t>
            </a:r>
            <a:r>
              <a:rPr lang="ru-RU" dirty="0"/>
              <a:t>, клин-молоти – </a:t>
            </a:r>
            <a:r>
              <a:rPr lang="ru-RU" dirty="0" err="1"/>
              <a:t>глинястих</a:t>
            </a:r>
            <a:r>
              <a:rPr lang="ru-RU" dirty="0"/>
              <a:t> (</a:t>
            </a:r>
            <a:r>
              <a:rPr lang="ru-RU" dirty="0" err="1"/>
              <a:t>якщо</a:t>
            </a:r>
            <a:r>
              <a:rPr lang="ru-RU" dirty="0"/>
              <a:t> </a:t>
            </a:r>
            <a:r>
              <a:rPr lang="ru-RU" dirty="0" err="1"/>
              <a:t>глибина</a:t>
            </a:r>
            <a:r>
              <a:rPr lang="ru-RU" dirty="0"/>
              <a:t> </a:t>
            </a:r>
            <a:r>
              <a:rPr lang="ru-RU" dirty="0" err="1"/>
              <a:t>промерзання</a:t>
            </a:r>
            <a:r>
              <a:rPr lang="ru-RU" dirty="0"/>
              <a:t> – 0,5...0,7 м). Як молоти </a:t>
            </a:r>
            <a:r>
              <a:rPr lang="ru-RU" dirty="0" err="1"/>
              <a:t>спрямованої</a:t>
            </a:r>
            <a:r>
              <a:rPr lang="ru-RU" dirty="0"/>
              <a:t> </a:t>
            </a:r>
            <a:r>
              <a:rPr lang="ru-RU" dirty="0" err="1"/>
              <a:t>дії</a:t>
            </a:r>
            <a:r>
              <a:rPr lang="ru-RU" dirty="0"/>
              <a:t> широко </a:t>
            </a:r>
            <a:r>
              <a:rPr lang="ru-RU" dirty="0" err="1"/>
              <a:t>застосовують</a:t>
            </a:r>
            <a:r>
              <a:rPr lang="ru-RU" dirty="0"/>
              <a:t> дизель-молоти на </a:t>
            </a:r>
            <a:r>
              <a:rPr lang="ru-RU" dirty="0" err="1"/>
              <a:t>екскаваторах</a:t>
            </a:r>
            <a:r>
              <a:rPr lang="ru-RU" dirty="0"/>
              <a:t> </a:t>
            </a:r>
            <a:r>
              <a:rPr lang="ru-RU" dirty="0" err="1"/>
              <a:t>або</a:t>
            </a:r>
            <a:r>
              <a:rPr lang="ru-RU" dirty="0"/>
              <a:t> тракторах: вони </a:t>
            </a:r>
            <a:r>
              <a:rPr lang="ru-RU" dirty="0" err="1"/>
              <a:t>дають</a:t>
            </a:r>
            <a:r>
              <a:rPr lang="ru-RU" dirty="0"/>
              <a:t> </a:t>
            </a:r>
            <a:r>
              <a:rPr lang="ru-RU" dirty="0" err="1"/>
              <a:t>змогу</a:t>
            </a:r>
            <a:r>
              <a:rPr lang="ru-RU" dirty="0"/>
              <a:t> </a:t>
            </a:r>
            <a:r>
              <a:rPr lang="ru-RU" dirty="0" err="1"/>
              <a:t>руйнувати</a:t>
            </a:r>
            <a:r>
              <a:rPr lang="ru-RU" dirty="0"/>
              <a:t> </a:t>
            </a:r>
            <a:r>
              <a:rPr lang="ru-RU" dirty="0" err="1"/>
              <a:t>промерзлий</a:t>
            </a:r>
            <a:r>
              <a:rPr lang="ru-RU" dirty="0"/>
              <a:t> </a:t>
            </a:r>
            <a:r>
              <a:rPr lang="ru-RU" dirty="0" err="1"/>
              <a:t>ґрунт</a:t>
            </a:r>
            <a:r>
              <a:rPr lang="ru-RU" dirty="0"/>
              <a:t> на </a:t>
            </a:r>
            <a:r>
              <a:rPr lang="ru-RU" dirty="0" err="1"/>
              <a:t>глибину</a:t>
            </a:r>
            <a:r>
              <a:rPr lang="ru-RU" dirty="0"/>
              <a:t> до 1,3 м. </a:t>
            </a:r>
          </a:p>
          <a:p>
            <a:r>
              <a:rPr lang="ru-RU" dirty="0"/>
              <a:t>   </a:t>
            </a:r>
            <a:r>
              <a:rPr lang="ru-RU" dirty="0" err="1"/>
              <a:t>Вплив</a:t>
            </a:r>
            <a:r>
              <a:rPr lang="ru-RU" dirty="0"/>
              <a:t> </a:t>
            </a:r>
            <a:r>
              <a:rPr lang="ru-RU" dirty="0" err="1"/>
              <a:t>статичних</a:t>
            </a:r>
            <a:r>
              <a:rPr lang="ru-RU" dirty="0"/>
              <a:t> </a:t>
            </a:r>
            <a:r>
              <a:rPr lang="ru-RU" dirty="0" err="1"/>
              <a:t>засобів</a:t>
            </a:r>
            <a:r>
              <a:rPr lang="ru-RU" dirty="0"/>
              <a:t> </a:t>
            </a:r>
            <a:r>
              <a:rPr lang="ru-RU" dirty="0" err="1"/>
              <a:t>базується</a:t>
            </a:r>
            <a:r>
              <a:rPr lang="ru-RU" dirty="0"/>
              <a:t> на </a:t>
            </a:r>
            <a:r>
              <a:rPr lang="ru-RU" dirty="0" err="1"/>
              <a:t>використанні</a:t>
            </a:r>
            <a:r>
              <a:rPr lang="ru-RU" dirty="0"/>
              <a:t> в мерзлому </a:t>
            </a:r>
            <a:r>
              <a:rPr lang="ru-RU" dirty="0" err="1"/>
              <a:t>ґрунті</a:t>
            </a:r>
            <a:r>
              <a:rPr lang="ru-RU" dirty="0"/>
              <a:t> </a:t>
            </a:r>
            <a:r>
              <a:rPr lang="ru-RU" dirty="0" err="1"/>
              <a:t>безперервного</a:t>
            </a:r>
            <a:r>
              <a:rPr lang="ru-RU" dirty="0"/>
              <a:t> </a:t>
            </a:r>
            <a:r>
              <a:rPr lang="ru-RU" dirty="0" err="1"/>
              <a:t>різального</a:t>
            </a:r>
            <a:r>
              <a:rPr lang="ru-RU" dirty="0"/>
              <a:t> </a:t>
            </a:r>
            <a:r>
              <a:rPr lang="ru-RU" dirty="0" err="1"/>
              <a:t>зусилля</a:t>
            </a:r>
            <a:r>
              <a:rPr lang="ru-RU" dirty="0"/>
              <a:t> </a:t>
            </a:r>
            <a:r>
              <a:rPr lang="ru-RU" dirty="0" err="1"/>
              <a:t>спеціальної</a:t>
            </a:r>
            <a:r>
              <a:rPr lang="ru-RU" dirty="0"/>
              <a:t> </a:t>
            </a:r>
            <a:r>
              <a:rPr lang="ru-RU" dirty="0" err="1"/>
              <a:t>робочої</a:t>
            </a:r>
            <a:r>
              <a:rPr lang="ru-RU" dirty="0"/>
              <a:t> </a:t>
            </a:r>
            <a:r>
              <a:rPr lang="ru-RU" dirty="0" err="1"/>
              <a:t>частини</a:t>
            </a:r>
            <a:r>
              <a:rPr lang="ru-RU" dirty="0"/>
              <a:t> – </a:t>
            </a:r>
            <a:r>
              <a:rPr lang="ru-RU" dirty="0" err="1"/>
              <a:t>зубцярозпушувача</a:t>
            </a:r>
            <a:r>
              <a:rPr lang="ru-RU" dirty="0"/>
              <a:t>, </a:t>
            </a:r>
            <a:r>
              <a:rPr lang="ru-RU" dirty="0" err="1"/>
              <a:t>яким</a:t>
            </a:r>
            <a:r>
              <a:rPr lang="ru-RU" dirty="0"/>
              <a:t> </a:t>
            </a:r>
            <a:r>
              <a:rPr lang="ru-RU" dirty="0" err="1"/>
              <a:t>обладнують</a:t>
            </a:r>
            <a:r>
              <a:rPr lang="ru-RU" dirty="0"/>
              <a:t> </a:t>
            </a:r>
            <a:r>
              <a:rPr lang="ru-RU" dirty="0" err="1"/>
              <a:t>гідравлічний</a:t>
            </a:r>
            <a:r>
              <a:rPr lang="ru-RU" dirty="0"/>
              <a:t> </a:t>
            </a:r>
            <a:r>
              <a:rPr lang="ru-RU" dirty="0" err="1"/>
              <a:t>екскаватор</a:t>
            </a:r>
            <a:r>
              <a:rPr lang="ru-RU" dirty="0"/>
              <a:t> (так звана «</a:t>
            </a:r>
            <a:r>
              <a:rPr lang="ru-RU" dirty="0" err="1"/>
              <a:t>зворотна</a:t>
            </a:r>
            <a:r>
              <a:rPr lang="ru-RU" dirty="0"/>
              <a:t> лопата») </a:t>
            </a:r>
            <a:r>
              <a:rPr lang="ru-RU" dirty="0" err="1"/>
              <a:t>або</a:t>
            </a:r>
            <a:r>
              <a:rPr lang="ru-RU" dirty="0"/>
              <a:t> </a:t>
            </a:r>
            <a:r>
              <a:rPr lang="ru-RU" dirty="0" err="1"/>
              <a:t>потужні</a:t>
            </a:r>
            <a:r>
              <a:rPr lang="ru-RU" dirty="0"/>
              <a:t> </a:t>
            </a:r>
            <a:r>
              <a:rPr lang="ru-RU" dirty="0" err="1"/>
              <a:t>трактори</a:t>
            </a:r>
            <a:r>
              <a:rPr lang="ru-RU" dirty="0"/>
              <a:t>.</a:t>
            </a:r>
          </a:p>
        </p:txBody>
      </p:sp>
    </p:spTree>
    <p:extLst>
      <p:ext uri="{BB962C8B-B14F-4D97-AF65-F5344CB8AC3E}">
        <p14:creationId xmlns:p14="http://schemas.microsoft.com/office/powerpoint/2010/main" val="3987128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32D99CA-11B7-D624-338C-62E90B405B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6274" y="274473"/>
            <a:ext cx="10192752" cy="5934824"/>
          </a:xfrm>
          <a:prstGeom prst="rect">
            <a:avLst/>
          </a:prstGeom>
        </p:spPr>
      </p:pic>
    </p:spTree>
    <p:extLst>
      <p:ext uri="{BB962C8B-B14F-4D97-AF65-F5344CB8AC3E}">
        <p14:creationId xmlns:p14="http://schemas.microsoft.com/office/powerpoint/2010/main" val="1966269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7658F9-8A61-A1FA-2D49-8A55BB421DD7}"/>
              </a:ext>
            </a:extLst>
          </p:cNvPr>
          <p:cNvSpPr txBox="1"/>
          <p:nvPr/>
        </p:nvSpPr>
        <p:spPr>
          <a:xfrm>
            <a:off x="0" y="-1"/>
            <a:ext cx="12192000" cy="646331"/>
          </a:xfrm>
          <a:prstGeom prst="rect">
            <a:avLst/>
          </a:prstGeom>
          <a:noFill/>
        </p:spPr>
        <p:txBody>
          <a:bodyPr wrap="square">
            <a:spAutoFit/>
          </a:bodyPr>
          <a:lstStyle/>
          <a:p>
            <a:r>
              <a:rPr lang="ru-RU" dirty="0" err="1"/>
              <a:t>Отже</a:t>
            </a:r>
            <a:r>
              <a:rPr lang="ru-RU" dirty="0"/>
              <a:t> </a:t>
            </a:r>
            <a:r>
              <a:rPr lang="ru-RU" dirty="0" err="1"/>
              <a:t>вартість</a:t>
            </a:r>
            <a:r>
              <a:rPr lang="ru-RU" dirty="0"/>
              <a:t> </a:t>
            </a:r>
            <a:r>
              <a:rPr lang="ru-RU" dirty="0" err="1"/>
              <a:t>розроблення</a:t>
            </a:r>
            <a:r>
              <a:rPr lang="ru-RU" dirty="0"/>
              <a:t> </a:t>
            </a:r>
            <a:r>
              <a:rPr lang="ru-RU" dirty="0" err="1"/>
              <a:t>ґрунту</a:t>
            </a:r>
            <a:r>
              <a:rPr lang="ru-RU" dirty="0"/>
              <a:t> в </a:t>
            </a:r>
            <a:r>
              <a:rPr lang="ru-RU" dirty="0" err="1"/>
              <a:t>разі</a:t>
            </a:r>
            <a:r>
              <a:rPr lang="ru-RU" dirty="0"/>
              <a:t> </a:t>
            </a:r>
            <a:r>
              <a:rPr lang="ru-RU" dirty="0" err="1"/>
              <a:t>застосування</a:t>
            </a:r>
            <a:r>
              <a:rPr lang="ru-RU" dirty="0"/>
              <a:t> </a:t>
            </a:r>
            <a:r>
              <a:rPr lang="ru-RU" dirty="0" err="1"/>
              <a:t>розпушувачів</a:t>
            </a:r>
            <a:r>
              <a:rPr lang="ru-RU" dirty="0"/>
              <a:t> в 2...3 рази </a:t>
            </a:r>
            <a:r>
              <a:rPr lang="ru-RU" dirty="0" err="1"/>
              <a:t>менша</a:t>
            </a:r>
            <a:r>
              <a:rPr lang="ru-RU" dirty="0"/>
              <a:t> </a:t>
            </a:r>
            <a:r>
              <a:rPr lang="ru-RU" dirty="0" err="1"/>
              <a:t>порівняно</a:t>
            </a:r>
            <a:r>
              <a:rPr lang="ru-RU" dirty="0"/>
              <a:t> з </a:t>
            </a:r>
            <a:r>
              <a:rPr lang="ru-RU" dirty="0" err="1"/>
              <a:t>вибуховим</a:t>
            </a:r>
            <a:r>
              <a:rPr lang="ru-RU" dirty="0"/>
              <a:t> способом </a:t>
            </a:r>
            <a:r>
              <a:rPr lang="ru-RU" dirty="0" err="1"/>
              <a:t>розпушування</a:t>
            </a:r>
            <a:r>
              <a:rPr lang="ru-RU" dirty="0"/>
              <a:t>. </a:t>
            </a:r>
            <a:r>
              <a:rPr lang="ru-RU" dirty="0" err="1"/>
              <a:t>Глибина</a:t>
            </a:r>
            <a:r>
              <a:rPr lang="ru-RU" dirty="0"/>
              <a:t> </a:t>
            </a:r>
            <a:r>
              <a:rPr lang="ru-RU" dirty="0" err="1"/>
              <a:t>розпушування</a:t>
            </a:r>
            <a:r>
              <a:rPr lang="ru-RU" dirty="0"/>
              <a:t> такими машинами становить 0,7...1,4 м (рис. 6.5).</a:t>
            </a:r>
          </a:p>
        </p:txBody>
      </p:sp>
      <p:pic>
        <p:nvPicPr>
          <p:cNvPr id="7" name="Рисунок 6">
            <a:extLst>
              <a:ext uri="{FF2B5EF4-FFF2-40B4-BE49-F238E27FC236}">
                <a16:creationId xmlns:a16="http://schemas.microsoft.com/office/drawing/2014/main" id="{2004F421-443F-72A0-58BE-F0C6DEABB7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14018" y="574141"/>
            <a:ext cx="5865778" cy="3316070"/>
          </a:xfrm>
          <a:prstGeom prst="rect">
            <a:avLst/>
          </a:prstGeom>
        </p:spPr>
      </p:pic>
      <p:sp>
        <p:nvSpPr>
          <p:cNvPr id="9" name="TextBox 8">
            <a:extLst>
              <a:ext uri="{FF2B5EF4-FFF2-40B4-BE49-F238E27FC236}">
                <a16:creationId xmlns:a16="http://schemas.microsoft.com/office/drawing/2014/main" id="{88D48C8D-75E8-B0DC-BBEB-EF810449F376}"/>
              </a:ext>
            </a:extLst>
          </p:cNvPr>
          <p:cNvSpPr txBox="1"/>
          <p:nvPr/>
        </p:nvSpPr>
        <p:spPr>
          <a:xfrm>
            <a:off x="1" y="3818022"/>
            <a:ext cx="12191999" cy="2585323"/>
          </a:xfrm>
          <a:prstGeom prst="rect">
            <a:avLst/>
          </a:prstGeom>
          <a:noFill/>
        </p:spPr>
        <p:txBody>
          <a:bodyPr wrap="square">
            <a:spAutoFit/>
          </a:bodyPr>
          <a:lstStyle/>
          <a:p>
            <a:r>
              <a:rPr lang="ru-RU" dirty="0" err="1"/>
              <a:t>Мерзлі</a:t>
            </a:r>
            <a:r>
              <a:rPr lang="ru-RU" dirty="0"/>
              <a:t> </a:t>
            </a:r>
            <a:r>
              <a:rPr lang="ru-RU" dirty="0" err="1"/>
              <a:t>ґрунти</a:t>
            </a:r>
            <a:r>
              <a:rPr lang="ru-RU" dirty="0"/>
              <a:t> </a:t>
            </a:r>
            <a:r>
              <a:rPr lang="ru-RU" dirty="0" err="1"/>
              <a:t>розпушують</a:t>
            </a:r>
            <a:r>
              <a:rPr lang="ru-RU" dirty="0"/>
              <a:t> за </a:t>
            </a:r>
            <a:r>
              <a:rPr lang="ru-RU" dirty="0" err="1"/>
              <a:t>допомогою</a:t>
            </a:r>
            <a:r>
              <a:rPr lang="ru-RU" dirty="0"/>
              <a:t> </a:t>
            </a:r>
            <a:r>
              <a:rPr lang="ru-RU" dirty="0" err="1"/>
              <a:t>вибуху</a:t>
            </a:r>
            <a:r>
              <a:rPr lang="ru-RU" dirty="0"/>
              <a:t>, </a:t>
            </a:r>
            <a:r>
              <a:rPr lang="ru-RU" dirty="0" err="1"/>
              <a:t>якщо</a:t>
            </a:r>
            <a:r>
              <a:rPr lang="ru-RU" dirty="0"/>
              <a:t> </a:t>
            </a:r>
            <a:r>
              <a:rPr lang="ru-RU" dirty="0" err="1"/>
              <a:t>обсяги</a:t>
            </a:r>
            <a:r>
              <a:rPr lang="ru-RU" dirty="0"/>
              <a:t> </a:t>
            </a:r>
            <a:r>
              <a:rPr lang="ru-RU" dirty="0" err="1"/>
              <a:t>розроблення</a:t>
            </a:r>
            <a:r>
              <a:rPr lang="ru-RU" dirty="0"/>
              <a:t> мерзлого </a:t>
            </a:r>
            <a:r>
              <a:rPr lang="ru-RU" dirty="0" err="1"/>
              <a:t>ґрунту</a:t>
            </a:r>
            <a:r>
              <a:rPr lang="ru-RU" dirty="0"/>
              <a:t> </a:t>
            </a:r>
            <a:r>
              <a:rPr lang="ru-RU" dirty="0" err="1"/>
              <a:t>значні</a:t>
            </a:r>
            <a:r>
              <a:rPr lang="ru-RU" dirty="0"/>
              <a:t>. </a:t>
            </a:r>
            <a:r>
              <a:rPr lang="ru-RU" dirty="0" err="1"/>
              <a:t>Цей</a:t>
            </a:r>
            <a:r>
              <a:rPr lang="ru-RU" dirty="0"/>
              <a:t> метод </a:t>
            </a:r>
            <a:r>
              <a:rPr lang="ru-RU" dirty="0" err="1"/>
              <a:t>застосовують</a:t>
            </a:r>
            <a:r>
              <a:rPr lang="ru-RU" dirty="0"/>
              <a:t> </a:t>
            </a:r>
            <a:r>
              <a:rPr lang="ru-RU" dirty="0" err="1"/>
              <a:t>переважно</a:t>
            </a:r>
            <a:r>
              <a:rPr lang="ru-RU" dirty="0"/>
              <a:t> на </a:t>
            </a:r>
            <a:r>
              <a:rPr lang="ru-RU" dirty="0" err="1"/>
              <a:t>незабудованих</a:t>
            </a:r>
            <a:r>
              <a:rPr lang="ru-RU" dirty="0"/>
              <a:t> </a:t>
            </a:r>
            <a:r>
              <a:rPr lang="ru-RU" dirty="0" err="1"/>
              <a:t>або</a:t>
            </a:r>
            <a:r>
              <a:rPr lang="ru-RU" dirty="0"/>
              <a:t> </a:t>
            </a:r>
            <a:r>
              <a:rPr lang="ru-RU" dirty="0" err="1"/>
              <a:t>частково</a:t>
            </a:r>
            <a:r>
              <a:rPr lang="ru-RU" dirty="0"/>
              <a:t> </a:t>
            </a:r>
            <a:r>
              <a:rPr lang="ru-RU" dirty="0" err="1"/>
              <a:t>забудованих</a:t>
            </a:r>
            <a:r>
              <a:rPr lang="ru-RU" dirty="0"/>
              <a:t> </a:t>
            </a:r>
            <a:r>
              <a:rPr lang="ru-RU" dirty="0" err="1"/>
              <a:t>ділянках</a:t>
            </a:r>
            <a:r>
              <a:rPr lang="ru-RU" dirty="0"/>
              <a:t>, </a:t>
            </a:r>
            <a:r>
              <a:rPr lang="ru-RU" dirty="0" err="1"/>
              <a:t>використовуючи</a:t>
            </a:r>
            <a:r>
              <a:rPr lang="ru-RU" dirty="0"/>
              <a:t> </a:t>
            </a:r>
            <a:r>
              <a:rPr lang="ru-RU" dirty="0" err="1"/>
              <a:t>укриття</a:t>
            </a:r>
            <a:r>
              <a:rPr lang="ru-RU" dirty="0"/>
              <a:t> й </a:t>
            </a:r>
            <a:r>
              <a:rPr lang="ru-RU" dirty="0" err="1"/>
              <a:t>локалізатори</a:t>
            </a:r>
            <a:r>
              <a:rPr lang="ru-RU" dirty="0"/>
              <a:t> </a:t>
            </a:r>
            <a:r>
              <a:rPr lang="ru-RU" dirty="0" err="1"/>
              <a:t>вибуху</a:t>
            </a:r>
            <a:r>
              <a:rPr lang="ru-RU" dirty="0"/>
              <a:t> – </a:t>
            </a:r>
            <a:r>
              <a:rPr lang="ru-RU" dirty="0" err="1"/>
              <a:t>важкі</a:t>
            </a:r>
            <a:r>
              <a:rPr lang="ru-RU" dirty="0"/>
              <a:t> </a:t>
            </a:r>
            <a:r>
              <a:rPr lang="ru-RU" dirty="0" err="1"/>
              <a:t>привантажувальні</a:t>
            </a:r>
            <a:r>
              <a:rPr lang="ru-RU" dirty="0"/>
              <a:t> </a:t>
            </a:r>
            <a:r>
              <a:rPr lang="ru-RU" dirty="0" err="1"/>
              <a:t>плити</a:t>
            </a:r>
            <a:r>
              <a:rPr lang="ru-RU" dirty="0"/>
              <a:t>. </a:t>
            </a:r>
            <a:r>
              <a:rPr lang="ru-RU" dirty="0" err="1"/>
              <a:t>Залежно</a:t>
            </a:r>
            <a:r>
              <a:rPr lang="ru-RU" dirty="0"/>
              <a:t> </a:t>
            </a:r>
            <a:r>
              <a:rPr lang="ru-RU" dirty="0" err="1"/>
              <a:t>від</a:t>
            </a:r>
            <a:r>
              <a:rPr lang="ru-RU" dirty="0"/>
              <a:t> </a:t>
            </a:r>
            <a:r>
              <a:rPr lang="ru-RU" dirty="0" err="1"/>
              <a:t>глибини</a:t>
            </a:r>
            <a:r>
              <a:rPr lang="ru-RU" dirty="0"/>
              <a:t> </a:t>
            </a:r>
            <a:r>
              <a:rPr lang="ru-RU" dirty="0" err="1"/>
              <a:t>промерзання</a:t>
            </a:r>
            <a:r>
              <a:rPr lang="ru-RU" dirty="0"/>
              <a:t> </a:t>
            </a:r>
            <a:r>
              <a:rPr lang="ru-RU" dirty="0" err="1"/>
              <a:t>ґрунту</a:t>
            </a:r>
            <a:r>
              <a:rPr lang="ru-RU" dirty="0"/>
              <a:t> </a:t>
            </a:r>
            <a:r>
              <a:rPr lang="ru-RU" dirty="0" err="1"/>
              <a:t>вибухові</a:t>
            </a:r>
            <a:r>
              <a:rPr lang="ru-RU" dirty="0"/>
              <a:t> </a:t>
            </a:r>
            <a:r>
              <a:rPr lang="ru-RU" dirty="0" err="1"/>
              <a:t>роботи</a:t>
            </a:r>
            <a:r>
              <a:rPr lang="ru-RU" dirty="0"/>
              <a:t> </a:t>
            </a:r>
            <a:r>
              <a:rPr lang="ru-RU" dirty="0" err="1"/>
              <a:t>проводять</a:t>
            </a:r>
            <a:r>
              <a:rPr lang="ru-RU" dirty="0"/>
              <a:t> так: </a:t>
            </a:r>
            <a:r>
              <a:rPr lang="ru-RU" dirty="0" err="1"/>
              <a:t>шпурові</a:t>
            </a:r>
            <a:r>
              <a:rPr lang="ru-RU" dirty="0"/>
              <a:t> й </a:t>
            </a:r>
            <a:r>
              <a:rPr lang="ru-RU" dirty="0" err="1"/>
              <a:t>щілинні</a:t>
            </a:r>
            <a:r>
              <a:rPr lang="ru-RU" dirty="0"/>
              <a:t> заряди </a:t>
            </a:r>
            <a:r>
              <a:rPr lang="ru-RU" dirty="0" err="1"/>
              <a:t>використовують</a:t>
            </a:r>
            <a:r>
              <a:rPr lang="ru-RU" dirty="0"/>
              <a:t> у </a:t>
            </a:r>
            <a:r>
              <a:rPr lang="ru-RU" dirty="0" err="1"/>
              <a:t>разі</a:t>
            </a:r>
            <a:r>
              <a:rPr lang="ru-RU" dirty="0"/>
              <a:t> </a:t>
            </a:r>
            <a:r>
              <a:rPr lang="ru-RU" dirty="0" err="1"/>
              <a:t>промерзання</a:t>
            </a:r>
            <a:r>
              <a:rPr lang="ru-RU" dirty="0"/>
              <a:t> </a:t>
            </a:r>
            <a:r>
              <a:rPr lang="ru-RU" dirty="0" err="1"/>
              <a:t>ґрунту</a:t>
            </a:r>
            <a:r>
              <a:rPr lang="ru-RU" dirty="0"/>
              <a:t> до 2 м; </a:t>
            </a:r>
            <a:r>
              <a:rPr lang="ru-RU" dirty="0" err="1"/>
              <a:t>свердловинні</a:t>
            </a:r>
            <a:r>
              <a:rPr lang="ru-RU" dirty="0"/>
              <a:t> й </a:t>
            </a:r>
            <a:r>
              <a:rPr lang="ru-RU" dirty="0" err="1"/>
              <a:t>щілинні</a:t>
            </a:r>
            <a:r>
              <a:rPr lang="ru-RU" dirty="0"/>
              <a:t> заряди – у </a:t>
            </a:r>
            <a:r>
              <a:rPr lang="ru-RU" dirty="0" err="1"/>
              <a:t>разі</a:t>
            </a:r>
            <a:r>
              <a:rPr lang="ru-RU" dirty="0"/>
              <a:t> </a:t>
            </a:r>
            <a:r>
              <a:rPr lang="ru-RU" dirty="0" err="1"/>
              <a:t>його</a:t>
            </a:r>
            <a:r>
              <a:rPr lang="ru-RU" dirty="0"/>
              <a:t> </a:t>
            </a:r>
            <a:r>
              <a:rPr lang="ru-RU" dirty="0" err="1"/>
              <a:t>промерзання</a:t>
            </a:r>
            <a:r>
              <a:rPr lang="ru-RU" dirty="0"/>
              <a:t> </a:t>
            </a:r>
            <a:r>
              <a:rPr lang="ru-RU" dirty="0" err="1"/>
              <a:t>понад</a:t>
            </a:r>
            <a:r>
              <a:rPr lang="ru-RU" dirty="0"/>
              <a:t> 2 м. </a:t>
            </a:r>
            <a:r>
              <a:rPr lang="ru-RU" dirty="0" err="1"/>
              <a:t>Якщо</a:t>
            </a:r>
            <a:r>
              <a:rPr lang="ru-RU" dirty="0"/>
              <a:t> </a:t>
            </a:r>
            <a:r>
              <a:rPr lang="ru-RU" dirty="0" err="1"/>
              <a:t>підготувальні</a:t>
            </a:r>
            <a:r>
              <a:rPr lang="ru-RU" dirty="0"/>
              <a:t> </a:t>
            </a:r>
            <a:r>
              <a:rPr lang="ru-RU" dirty="0" err="1"/>
              <a:t>роботи</a:t>
            </a:r>
            <a:r>
              <a:rPr lang="ru-RU" dirty="0"/>
              <a:t> були </a:t>
            </a:r>
            <a:r>
              <a:rPr lang="ru-RU" dirty="0" err="1"/>
              <a:t>виконані</a:t>
            </a:r>
            <a:r>
              <a:rPr lang="ru-RU" dirty="0"/>
              <a:t> </a:t>
            </a:r>
            <a:r>
              <a:rPr lang="ru-RU" dirty="0" err="1"/>
              <a:t>якісно</a:t>
            </a:r>
            <a:r>
              <a:rPr lang="ru-RU" dirty="0"/>
              <a:t>, то </a:t>
            </a:r>
            <a:r>
              <a:rPr lang="ru-RU" dirty="0" err="1"/>
              <a:t>під</a:t>
            </a:r>
            <a:r>
              <a:rPr lang="ru-RU" dirty="0"/>
              <a:t> час </a:t>
            </a:r>
            <a:r>
              <a:rPr lang="ru-RU" dirty="0" err="1"/>
              <a:t>вибуху</a:t>
            </a:r>
            <a:r>
              <a:rPr lang="ru-RU" dirty="0"/>
              <a:t> </a:t>
            </a:r>
            <a:r>
              <a:rPr lang="ru-RU" dirty="0" err="1"/>
              <a:t>мерзлий</a:t>
            </a:r>
            <a:r>
              <a:rPr lang="ru-RU" dirty="0"/>
              <a:t> </a:t>
            </a:r>
            <a:r>
              <a:rPr lang="ru-RU" dirty="0" err="1"/>
              <a:t>ґрунт</a:t>
            </a:r>
            <a:r>
              <a:rPr lang="ru-RU" dirty="0"/>
              <a:t> </a:t>
            </a:r>
            <a:r>
              <a:rPr lang="ru-RU" dirty="0" err="1"/>
              <a:t>повністю</a:t>
            </a:r>
            <a:r>
              <a:rPr lang="ru-RU" dirty="0"/>
              <a:t> </a:t>
            </a:r>
            <a:r>
              <a:rPr lang="ru-RU" dirty="0" err="1"/>
              <a:t>роздроблюється</a:t>
            </a:r>
            <a:r>
              <a:rPr lang="ru-RU" dirty="0"/>
              <a:t>, не </a:t>
            </a:r>
            <a:r>
              <a:rPr lang="ru-RU" dirty="0" err="1"/>
              <a:t>пошкоджуючи</a:t>
            </a:r>
            <a:r>
              <a:rPr lang="ru-RU" dirty="0"/>
              <a:t> </a:t>
            </a:r>
            <a:r>
              <a:rPr lang="ru-RU" dirty="0" err="1"/>
              <a:t>стінок</a:t>
            </a:r>
            <a:r>
              <a:rPr lang="ru-RU" dirty="0"/>
              <a:t> котловану </a:t>
            </a:r>
            <a:r>
              <a:rPr lang="ru-RU" dirty="0" err="1"/>
              <a:t>або</a:t>
            </a:r>
            <a:r>
              <a:rPr lang="ru-RU" dirty="0"/>
              <a:t> </a:t>
            </a:r>
            <a:r>
              <a:rPr lang="ru-RU" dirty="0" err="1"/>
              <a:t>траншеї</a:t>
            </a:r>
            <a:r>
              <a:rPr lang="ru-RU" dirty="0"/>
              <a:t>. </a:t>
            </a:r>
            <a:r>
              <a:rPr lang="ru-RU" dirty="0" err="1"/>
              <a:t>Розпушений</a:t>
            </a:r>
            <a:r>
              <a:rPr lang="ru-RU" dirty="0"/>
              <a:t> </a:t>
            </a:r>
            <a:r>
              <a:rPr lang="ru-RU" dirty="0" err="1"/>
              <a:t>вибухами</a:t>
            </a:r>
            <a:r>
              <a:rPr lang="ru-RU" dirty="0"/>
              <a:t> </a:t>
            </a:r>
            <a:r>
              <a:rPr lang="ru-RU" dirty="0" err="1"/>
              <a:t>ґрунт</a:t>
            </a:r>
            <a:r>
              <a:rPr lang="ru-RU" dirty="0"/>
              <a:t> </a:t>
            </a:r>
            <a:r>
              <a:rPr lang="ru-RU" dirty="0" err="1"/>
              <a:t>розробляють</a:t>
            </a:r>
            <a:r>
              <a:rPr lang="ru-RU" dirty="0"/>
              <a:t> </a:t>
            </a:r>
            <a:r>
              <a:rPr lang="ru-RU" dirty="0" err="1"/>
              <a:t>екскаваторами</a:t>
            </a:r>
            <a:r>
              <a:rPr lang="ru-RU" dirty="0"/>
              <a:t> </a:t>
            </a:r>
            <a:r>
              <a:rPr lang="ru-RU" dirty="0" err="1"/>
              <a:t>або</a:t>
            </a:r>
            <a:r>
              <a:rPr lang="ru-RU" dirty="0"/>
              <a:t> </a:t>
            </a:r>
            <a:r>
              <a:rPr lang="ru-RU" dirty="0" err="1"/>
              <a:t>землерийно-транспортними</a:t>
            </a:r>
            <a:r>
              <a:rPr lang="ru-RU" dirty="0"/>
              <a:t> машинами. </a:t>
            </a:r>
          </a:p>
          <a:p>
            <a:r>
              <a:rPr lang="ru-RU" dirty="0" err="1"/>
              <a:t>Безпосереднє</a:t>
            </a:r>
            <a:r>
              <a:rPr lang="ru-RU" dirty="0"/>
              <a:t> </a:t>
            </a:r>
            <a:r>
              <a:rPr lang="ru-RU" dirty="0" err="1"/>
              <a:t>розроблення</a:t>
            </a:r>
            <a:r>
              <a:rPr lang="ru-RU" dirty="0"/>
              <a:t> мерзлого </a:t>
            </a:r>
            <a:r>
              <a:rPr lang="ru-RU" dirty="0" err="1"/>
              <a:t>ґрунту</a:t>
            </a:r>
            <a:r>
              <a:rPr lang="ru-RU" dirty="0"/>
              <a:t>. </a:t>
            </a:r>
            <a:r>
              <a:rPr lang="ru-RU" dirty="0" err="1"/>
              <a:t>Ґрунт</a:t>
            </a:r>
            <a:r>
              <a:rPr lang="ru-RU" dirty="0"/>
              <a:t> </a:t>
            </a:r>
            <a:r>
              <a:rPr lang="ru-RU" dirty="0" err="1"/>
              <a:t>розробляють</a:t>
            </a:r>
            <a:r>
              <a:rPr lang="ru-RU" dirty="0"/>
              <a:t> (без </a:t>
            </a:r>
            <a:r>
              <a:rPr lang="ru-RU" dirty="0" err="1"/>
              <a:t>попереднього</a:t>
            </a:r>
            <a:r>
              <a:rPr lang="ru-RU" dirty="0"/>
              <a:t> </a:t>
            </a:r>
            <a:r>
              <a:rPr lang="ru-RU" dirty="0" err="1"/>
              <a:t>розпушування</a:t>
            </a:r>
            <a:r>
              <a:rPr lang="ru-RU" dirty="0"/>
              <a:t>) за </a:t>
            </a:r>
            <a:r>
              <a:rPr lang="ru-RU" dirty="0" err="1"/>
              <a:t>допомогою</a:t>
            </a:r>
            <a:r>
              <a:rPr lang="ru-RU" dirty="0"/>
              <a:t> </a:t>
            </a:r>
            <a:r>
              <a:rPr lang="ru-RU" dirty="0" err="1"/>
              <a:t>двох</a:t>
            </a:r>
            <a:r>
              <a:rPr lang="ru-RU" dirty="0"/>
              <a:t> </a:t>
            </a:r>
            <a:r>
              <a:rPr lang="ru-RU" dirty="0" err="1"/>
              <a:t>методів</a:t>
            </a:r>
            <a:r>
              <a:rPr lang="ru-RU" dirty="0"/>
              <a:t> – блокового й </a:t>
            </a:r>
            <a:r>
              <a:rPr lang="ru-RU" dirty="0" err="1"/>
              <a:t>механічного</a:t>
            </a:r>
            <a:r>
              <a:rPr lang="ru-RU" dirty="0"/>
              <a:t>.</a:t>
            </a:r>
          </a:p>
        </p:txBody>
      </p:sp>
    </p:spTree>
    <p:extLst>
      <p:ext uri="{BB962C8B-B14F-4D97-AF65-F5344CB8AC3E}">
        <p14:creationId xmlns:p14="http://schemas.microsoft.com/office/powerpoint/2010/main" val="1697479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EEEB356-9154-6A56-D734-D09768ACC01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249" r="1533"/>
          <a:stretch/>
        </p:blipFill>
        <p:spPr>
          <a:xfrm>
            <a:off x="437745" y="118061"/>
            <a:ext cx="10496144" cy="6234613"/>
          </a:xfrm>
          <a:prstGeom prst="rect">
            <a:avLst/>
          </a:prstGeom>
        </p:spPr>
      </p:pic>
    </p:spTree>
    <p:extLst>
      <p:ext uri="{BB962C8B-B14F-4D97-AF65-F5344CB8AC3E}">
        <p14:creationId xmlns:p14="http://schemas.microsoft.com/office/powerpoint/2010/main" val="1655558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79AB68-A11C-EA37-1B96-C4CA082EDC72}"/>
              </a:ext>
            </a:extLst>
          </p:cNvPr>
          <p:cNvSpPr txBox="1"/>
          <p:nvPr/>
        </p:nvSpPr>
        <p:spPr>
          <a:xfrm>
            <a:off x="0" y="1"/>
            <a:ext cx="12192000" cy="1754326"/>
          </a:xfrm>
          <a:prstGeom prst="rect">
            <a:avLst/>
          </a:prstGeom>
          <a:noFill/>
        </p:spPr>
        <p:txBody>
          <a:bodyPr wrap="square">
            <a:spAutoFit/>
          </a:bodyPr>
          <a:lstStyle/>
          <a:p>
            <a:r>
              <a:rPr lang="ru-RU" dirty="0" err="1"/>
              <a:t>Механічний</a:t>
            </a:r>
            <a:r>
              <a:rPr lang="ru-RU" dirty="0"/>
              <a:t> метод </a:t>
            </a:r>
            <a:r>
              <a:rPr lang="ru-RU" dirty="0" err="1"/>
              <a:t>базується</a:t>
            </a:r>
            <a:r>
              <a:rPr lang="ru-RU" dirty="0"/>
              <a:t> на </a:t>
            </a:r>
            <a:r>
              <a:rPr lang="ru-RU" dirty="0" err="1"/>
              <a:t>використанні</a:t>
            </a:r>
            <a:r>
              <a:rPr lang="ru-RU" dirty="0"/>
              <a:t> </a:t>
            </a:r>
            <a:r>
              <a:rPr lang="ru-RU" dirty="0" err="1"/>
              <a:t>сили</a:t>
            </a:r>
            <a:r>
              <a:rPr lang="ru-RU" dirty="0"/>
              <a:t> та </a:t>
            </a:r>
            <a:r>
              <a:rPr lang="ru-RU" dirty="0" err="1"/>
              <a:t>поєднується</a:t>
            </a:r>
            <a:r>
              <a:rPr lang="ru-RU" dirty="0"/>
              <a:t> з </a:t>
            </a:r>
            <a:r>
              <a:rPr lang="ru-RU" dirty="0" err="1"/>
              <a:t>ударним</a:t>
            </a:r>
            <a:r>
              <a:rPr lang="ru-RU" dirty="0"/>
              <a:t> </a:t>
            </a:r>
            <a:r>
              <a:rPr lang="ru-RU" dirty="0" err="1"/>
              <a:t>або</a:t>
            </a:r>
            <a:r>
              <a:rPr lang="ru-RU" dirty="0"/>
              <a:t> </a:t>
            </a:r>
            <a:r>
              <a:rPr lang="ru-RU" dirty="0" err="1"/>
              <a:t>вібраційним</a:t>
            </a:r>
            <a:r>
              <a:rPr lang="ru-RU" dirty="0"/>
              <a:t> </a:t>
            </a:r>
            <a:r>
              <a:rPr lang="ru-RU" dirty="0" err="1"/>
              <a:t>впливом</a:t>
            </a:r>
            <a:r>
              <a:rPr lang="ru-RU" dirty="0"/>
              <a:t> на </a:t>
            </a:r>
            <a:r>
              <a:rPr lang="ru-RU" dirty="0" err="1"/>
              <a:t>масив</a:t>
            </a:r>
            <a:r>
              <a:rPr lang="ru-RU" dirty="0"/>
              <a:t> мерзлого </a:t>
            </a:r>
            <a:r>
              <a:rPr lang="ru-RU" dirty="0" err="1"/>
              <a:t>ґрунту</a:t>
            </a:r>
            <a:r>
              <a:rPr lang="ru-RU" dirty="0"/>
              <a:t>. Метод </a:t>
            </a:r>
            <a:r>
              <a:rPr lang="ru-RU" dirty="0" err="1"/>
              <a:t>передбачає</a:t>
            </a:r>
            <a:r>
              <a:rPr lang="ru-RU" dirty="0"/>
              <a:t> </a:t>
            </a:r>
            <a:r>
              <a:rPr lang="ru-RU" dirty="0" err="1"/>
              <a:t>використання</a:t>
            </a:r>
            <a:r>
              <a:rPr lang="ru-RU" dirty="0"/>
              <a:t> </a:t>
            </a:r>
            <a:r>
              <a:rPr lang="ru-RU" dirty="0" err="1"/>
              <a:t>землерийних</a:t>
            </a:r>
            <a:r>
              <a:rPr lang="ru-RU" dirty="0"/>
              <a:t> і </a:t>
            </a:r>
            <a:r>
              <a:rPr lang="ru-RU" dirty="0" err="1"/>
              <a:t>землерийно-транспортних</a:t>
            </a:r>
            <a:r>
              <a:rPr lang="ru-RU" dirty="0"/>
              <a:t> машин, а також машин </a:t>
            </a:r>
            <a:r>
              <a:rPr lang="ru-RU" dirty="0" err="1"/>
              <a:t>зі</a:t>
            </a:r>
            <a:r>
              <a:rPr lang="ru-RU" dirty="0"/>
              <a:t> </a:t>
            </a:r>
            <a:r>
              <a:rPr lang="ru-RU" dirty="0" err="1"/>
              <a:t>спеціально</a:t>
            </a:r>
            <a:r>
              <a:rPr lang="ru-RU" dirty="0"/>
              <a:t> </a:t>
            </a:r>
            <a:r>
              <a:rPr lang="ru-RU" dirty="0" err="1"/>
              <a:t>розробленими</a:t>
            </a:r>
            <a:r>
              <a:rPr lang="ru-RU" dirty="0"/>
              <a:t> для </a:t>
            </a:r>
            <a:r>
              <a:rPr lang="ru-RU" dirty="0" err="1"/>
              <a:t>зимових</a:t>
            </a:r>
            <a:r>
              <a:rPr lang="ru-RU" dirty="0"/>
              <a:t> умов </a:t>
            </a:r>
            <a:r>
              <a:rPr lang="ru-RU" dirty="0" err="1"/>
              <a:t>робочими</a:t>
            </a:r>
            <a:r>
              <a:rPr lang="ru-RU" dirty="0"/>
              <a:t> </a:t>
            </a:r>
            <a:r>
              <a:rPr lang="ru-RU" dirty="0" err="1"/>
              <a:t>частинами</a:t>
            </a:r>
            <a:r>
              <a:rPr lang="ru-RU" dirty="0"/>
              <a:t>. </a:t>
            </a:r>
            <a:r>
              <a:rPr lang="ru-RU" dirty="0" err="1"/>
              <a:t>Звичайні</a:t>
            </a:r>
            <a:r>
              <a:rPr lang="ru-RU" dirty="0"/>
              <a:t> </a:t>
            </a:r>
            <a:r>
              <a:rPr lang="ru-RU" dirty="0" err="1"/>
              <a:t>серійні</a:t>
            </a:r>
            <a:r>
              <a:rPr lang="ru-RU" dirty="0"/>
              <a:t> </a:t>
            </a:r>
            <a:r>
              <a:rPr lang="ru-RU" dirty="0" err="1"/>
              <a:t>машини</a:t>
            </a:r>
            <a:r>
              <a:rPr lang="ru-RU" dirty="0"/>
              <a:t> </a:t>
            </a:r>
            <a:r>
              <a:rPr lang="ru-RU" dirty="0" err="1"/>
              <a:t>застосовують</a:t>
            </a:r>
            <a:r>
              <a:rPr lang="ru-RU" dirty="0"/>
              <a:t> </a:t>
            </a:r>
            <a:r>
              <a:rPr lang="ru-RU" dirty="0" err="1"/>
              <a:t>під</a:t>
            </a:r>
            <a:r>
              <a:rPr lang="ru-RU" dirty="0"/>
              <a:t> час початкового </a:t>
            </a:r>
            <a:r>
              <a:rPr lang="ru-RU" dirty="0" err="1"/>
              <a:t>періоду</a:t>
            </a:r>
            <a:r>
              <a:rPr lang="ru-RU" dirty="0"/>
              <a:t> </a:t>
            </a:r>
            <a:r>
              <a:rPr lang="ru-RU" dirty="0" err="1"/>
              <a:t>зими</a:t>
            </a:r>
            <a:r>
              <a:rPr lang="ru-RU" dirty="0"/>
              <a:t>, коли </a:t>
            </a:r>
            <a:r>
              <a:rPr lang="ru-RU" dirty="0" err="1"/>
              <a:t>глибина</a:t>
            </a:r>
            <a:r>
              <a:rPr lang="ru-RU" dirty="0"/>
              <a:t> </a:t>
            </a:r>
            <a:r>
              <a:rPr lang="ru-RU" dirty="0" err="1"/>
              <a:t>промерзання</a:t>
            </a:r>
            <a:r>
              <a:rPr lang="ru-RU" dirty="0"/>
              <a:t> </a:t>
            </a:r>
            <a:r>
              <a:rPr lang="ru-RU" dirty="0" err="1"/>
              <a:t>ґрунту</a:t>
            </a:r>
            <a:r>
              <a:rPr lang="ru-RU" dirty="0"/>
              <a:t> </a:t>
            </a:r>
            <a:r>
              <a:rPr lang="ru-RU" dirty="0" err="1"/>
              <a:t>незначна</a:t>
            </a:r>
            <a:r>
              <a:rPr lang="ru-RU" dirty="0"/>
              <a:t> (рис. 6.7). Пряма й </a:t>
            </a:r>
            <a:r>
              <a:rPr lang="ru-RU" dirty="0" err="1"/>
              <a:t>зворотна</a:t>
            </a:r>
            <a:r>
              <a:rPr lang="ru-RU" dirty="0"/>
              <a:t> </a:t>
            </a:r>
            <a:r>
              <a:rPr lang="ru-RU" dirty="0" err="1"/>
              <a:t>лопати</a:t>
            </a:r>
            <a:r>
              <a:rPr lang="ru-RU" dirty="0"/>
              <a:t> </a:t>
            </a:r>
            <a:r>
              <a:rPr lang="ru-RU" dirty="0" err="1"/>
              <a:t>можуть</a:t>
            </a:r>
            <a:r>
              <a:rPr lang="ru-RU" dirty="0"/>
              <a:t> </a:t>
            </a:r>
            <a:r>
              <a:rPr lang="ru-RU" dirty="0" err="1"/>
              <a:t>розробляти</a:t>
            </a:r>
            <a:r>
              <a:rPr lang="ru-RU" dirty="0"/>
              <a:t> </a:t>
            </a:r>
            <a:r>
              <a:rPr lang="ru-RU" dirty="0" err="1"/>
              <a:t>ґрунт</a:t>
            </a:r>
            <a:r>
              <a:rPr lang="ru-RU" dirty="0"/>
              <a:t>, </a:t>
            </a:r>
            <a:r>
              <a:rPr lang="ru-RU" dirty="0" err="1"/>
              <a:t>якщо</a:t>
            </a:r>
            <a:r>
              <a:rPr lang="ru-RU" dirty="0"/>
              <a:t> </a:t>
            </a:r>
            <a:r>
              <a:rPr lang="ru-RU" dirty="0" err="1"/>
              <a:t>глибина</a:t>
            </a:r>
            <a:r>
              <a:rPr lang="ru-RU" dirty="0"/>
              <a:t> </a:t>
            </a:r>
            <a:r>
              <a:rPr lang="ru-RU" dirty="0" err="1"/>
              <a:t>промерзання</a:t>
            </a:r>
            <a:r>
              <a:rPr lang="ru-RU" dirty="0"/>
              <a:t> становить 0,25...0,3 м; </a:t>
            </a:r>
            <a:r>
              <a:rPr lang="ru-RU" dirty="0" err="1"/>
              <a:t>ківш</a:t>
            </a:r>
            <a:r>
              <a:rPr lang="ru-RU" dirty="0"/>
              <a:t> </a:t>
            </a:r>
            <a:r>
              <a:rPr lang="ru-RU" dirty="0" err="1"/>
              <a:t>ємністю</a:t>
            </a:r>
            <a:r>
              <a:rPr lang="ru-RU" dirty="0"/>
              <a:t> </a:t>
            </a:r>
            <a:r>
              <a:rPr lang="ru-RU" dirty="0" err="1"/>
              <a:t>понад</a:t>
            </a:r>
            <a:r>
              <a:rPr lang="ru-RU" dirty="0"/>
              <a:t> 0,65 м³ – 0,4 м; </a:t>
            </a:r>
            <a:r>
              <a:rPr lang="ru-RU" dirty="0" err="1"/>
              <a:t>екскаватор</a:t>
            </a:r>
            <a:r>
              <a:rPr lang="ru-RU" dirty="0"/>
              <a:t>-драглайн – до 0,15 м; </a:t>
            </a:r>
            <a:r>
              <a:rPr lang="ru-RU" dirty="0" err="1"/>
              <a:t>бульдозери</a:t>
            </a:r>
            <a:r>
              <a:rPr lang="ru-RU" dirty="0"/>
              <a:t> та </a:t>
            </a:r>
            <a:r>
              <a:rPr lang="ru-RU" dirty="0" err="1"/>
              <a:t>скрепери</a:t>
            </a:r>
            <a:r>
              <a:rPr lang="ru-RU" dirty="0"/>
              <a:t> </a:t>
            </a:r>
            <a:r>
              <a:rPr lang="ru-RU" dirty="0" err="1"/>
              <a:t>здатні</a:t>
            </a:r>
            <a:r>
              <a:rPr lang="ru-RU" dirty="0"/>
              <a:t> </a:t>
            </a:r>
            <a:r>
              <a:rPr lang="ru-RU" dirty="0" err="1"/>
              <a:t>розробляти</a:t>
            </a:r>
            <a:r>
              <a:rPr lang="ru-RU" dirty="0"/>
              <a:t> </a:t>
            </a:r>
            <a:r>
              <a:rPr lang="ru-RU" dirty="0" err="1"/>
              <a:t>промерзлий</a:t>
            </a:r>
            <a:r>
              <a:rPr lang="ru-RU" dirty="0"/>
              <a:t> </a:t>
            </a:r>
            <a:r>
              <a:rPr lang="ru-RU" dirty="0" err="1"/>
              <a:t>ґрунт</a:t>
            </a:r>
            <a:r>
              <a:rPr lang="ru-RU" dirty="0"/>
              <a:t> на </a:t>
            </a:r>
            <a:r>
              <a:rPr lang="ru-RU" dirty="0" err="1"/>
              <a:t>глибину</a:t>
            </a:r>
            <a:r>
              <a:rPr lang="ru-RU" dirty="0"/>
              <a:t> до 0,15 м</a:t>
            </a:r>
          </a:p>
        </p:txBody>
      </p:sp>
      <p:pic>
        <p:nvPicPr>
          <p:cNvPr id="5" name="Рисунок 4">
            <a:extLst>
              <a:ext uri="{FF2B5EF4-FFF2-40B4-BE49-F238E27FC236}">
                <a16:creationId xmlns:a16="http://schemas.microsoft.com/office/drawing/2014/main" id="{DEFBC914-E669-4EF1-9468-A5133A75A0D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124" t="3359" r="1002"/>
          <a:stretch/>
        </p:blipFill>
        <p:spPr>
          <a:xfrm>
            <a:off x="1206229" y="1906621"/>
            <a:ext cx="10048673" cy="4381884"/>
          </a:xfrm>
          <a:prstGeom prst="rect">
            <a:avLst/>
          </a:prstGeom>
        </p:spPr>
      </p:pic>
    </p:spTree>
    <p:extLst>
      <p:ext uri="{BB962C8B-B14F-4D97-AF65-F5344CB8AC3E}">
        <p14:creationId xmlns:p14="http://schemas.microsoft.com/office/powerpoint/2010/main" val="2307621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64AF4D-3CCC-47F7-75D4-7DFAC7A22B1A}"/>
              </a:ext>
            </a:extLst>
          </p:cNvPr>
          <p:cNvSpPr txBox="1"/>
          <p:nvPr/>
        </p:nvSpPr>
        <p:spPr>
          <a:xfrm>
            <a:off x="0" y="0"/>
            <a:ext cx="12192000" cy="1754326"/>
          </a:xfrm>
          <a:prstGeom prst="rect">
            <a:avLst/>
          </a:prstGeom>
          <a:noFill/>
        </p:spPr>
        <p:txBody>
          <a:bodyPr wrap="square">
            <a:spAutoFit/>
          </a:bodyPr>
          <a:lstStyle/>
          <a:p>
            <a:r>
              <a:rPr lang="ru-RU" dirty="0"/>
              <a:t>Для </a:t>
            </a:r>
            <a:r>
              <a:rPr lang="ru-RU" dirty="0" err="1"/>
              <a:t>зимового</a:t>
            </a:r>
            <a:r>
              <a:rPr lang="ru-RU" dirty="0"/>
              <a:t> </a:t>
            </a:r>
            <a:r>
              <a:rPr lang="ru-RU" dirty="0" err="1"/>
              <a:t>періоду</a:t>
            </a:r>
            <a:r>
              <a:rPr lang="ru-RU" dirty="0"/>
              <a:t> </a:t>
            </a:r>
            <a:r>
              <a:rPr lang="ru-RU" dirty="0" err="1"/>
              <a:t>розроблено</a:t>
            </a:r>
            <a:r>
              <a:rPr lang="ru-RU" dirty="0"/>
              <a:t> </a:t>
            </a:r>
            <a:r>
              <a:rPr lang="ru-RU" dirty="0" err="1"/>
              <a:t>спеціальне</a:t>
            </a:r>
            <a:r>
              <a:rPr lang="ru-RU" dirty="0"/>
              <a:t> </a:t>
            </a:r>
            <a:r>
              <a:rPr lang="ru-RU" dirty="0" err="1"/>
              <a:t>обладнання</a:t>
            </a:r>
            <a:r>
              <a:rPr lang="ru-RU" dirty="0"/>
              <a:t> для </a:t>
            </a:r>
            <a:r>
              <a:rPr lang="ru-RU" dirty="0" err="1"/>
              <a:t>одноківшевих</a:t>
            </a:r>
            <a:r>
              <a:rPr lang="ru-RU" dirty="0"/>
              <a:t> </a:t>
            </a:r>
            <a:r>
              <a:rPr lang="ru-RU" dirty="0" err="1"/>
              <a:t>екскаваторів</a:t>
            </a:r>
            <a:r>
              <a:rPr lang="ru-RU" dirty="0"/>
              <a:t> – </a:t>
            </a:r>
            <a:r>
              <a:rPr lang="ru-RU" dirty="0" err="1"/>
              <a:t>ковші</a:t>
            </a:r>
            <a:r>
              <a:rPr lang="ru-RU" dirty="0"/>
              <a:t> з </a:t>
            </a:r>
            <a:r>
              <a:rPr lang="ru-RU" dirty="0" err="1"/>
              <a:t>віброударними</a:t>
            </a:r>
            <a:r>
              <a:rPr lang="ru-RU" dirty="0"/>
              <a:t> </a:t>
            </a:r>
            <a:r>
              <a:rPr lang="ru-RU" dirty="0" err="1"/>
              <a:t>активними</a:t>
            </a:r>
            <a:r>
              <a:rPr lang="ru-RU" dirty="0"/>
              <a:t> </a:t>
            </a:r>
            <a:r>
              <a:rPr lang="ru-RU" dirty="0" err="1"/>
              <a:t>зубцями</a:t>
            </a:r>
            <a:r>
              <a:rPr lang="ru-RU" dirty="0"/>
              <a:t> </a:t>
            </a:r>
            <a:r>
              <a:rPr lang="ru-RU" dirty="0" err="1"/>
              <a:t>ковші</a:t>
            </a:r>
            <a:r>
              <a:rPr lang="ru-RU" dirty="0"/>
              <a:t> </a:t>
            </a:r>
            <a:r>
              <a:rPr lang="ru-RU" dirty="0" err="1"/>
              <a:t>із</a:t>
            </a:r>
            <a:r>
              <a:rPr lang="ru-RU" dirty="0"/>
              <a:t> </a:t>
            </a:r>
            <a:r>
              <a:rPr lang="ru-RU" dirty="0" err="1"/>
              <a:t>захоплювально-кліщовим</a:t>
            </a:r>
            <a:r>
              <a:rPr lang="ru-RU" dirty="0"/>
              <a:t> </a:t>
            </a:r>
            <a:r>
              <a:rPr lang="ru-RU" dirty="0" err="1"/>
              <a:t>пристроєм</a:t>
            </a:r>
            <a:r>
              <a:rPr lang="ru-RU" dirty="0"/>
              <a:t>. </a:t>
            </a:r>
            <a:r>
              <a:rPr lang="ru-RU" dirty="0" err="1"/>
              <a:t>Енергії</a:t>
            </a:r>
            <a:r>
              <a:rPr lang="ru-RU" dirty="0"/>
              <a:t> на </a:t>
            </a:r>
            <a:r>
              <a:rPr lang="ru-RU" dirty="0" err="1"/>
              <a:t>різання</a:t>
            </a:r>
            <a:r>
              <a:rPr lang="ru-RU" dirty="0"/>
              <a:t> </a:t>
            </a:r>
            <a:r>
              <a:rPr lang="ru-RU" dirty="0" err="1"/>
              <a:t>ґрунту</a:t>
            </a:r>
            <a:r>
              <a:rPr lang="ru-RU" dirty="0"/>
              <a:t> </a:t>
            </a:r>
            <a:r>
              <a:rPr lang="ru-RU" dirty="0" err="1"/>
              <a:t>витрачається</a:t>
            </a:r>
            <a:r>
              <a:rPr lang="ru-RU" dirty="0"/>
              <a:t> </a:t>
            </a:r>
            <a:r>
              <a:rPr lang="ru-RU" dirty="0" err="1"/>
              <a:t>приблизно</a:t>
            </a:r>
            <a:r>
              <a:rPr lang="ru-RU" dirty="0"/>
              <a:t> в 10 </a:t>
            </a:r>
            <a:r>
              <a:rPr lang="ru-RU" dirty="0" err="1"/>
              <a:t>разів</a:t>
            </a:r>
            <a:r>
              <a:rPr lang="ru-RU" dirty="0"/>
              <a:t> </a:t>
            </a:r>
            <a:r>
              <a:rPr lang="ru-RU" dirty="0" err="1"/>
              <a:t>більше</a:t>
            </a:r>
            <a:r>
              <a:rPr lang="ru-RU" dirty="0"/>
              <a:t>, </a:t>
            </a:r>
            <a:r>
              <a:rPr lang="ru-RU" dirty="0" err="1"/>
              <a:t>ніж</a:t>
            </a:r>
            <a:r>
              <a:rPr lang="ru-RU" dirty="0"/>
              <a:t> на </a:t>
            </a:r>
            <a:r>
              <a:rPr lang="ru-RU" dirty="0" err="1"/>
              <a:t>сколювання</a:t>
            </a:r>
            <a:r>
              <a:rPr lang="ru-RU" dirty="0"/>
              <a:t>. </a:t>
            </a:r>
            <a:r>
              <a:rPr lang="ru-RU" dirty="0" err="1"/>
              <a:t>Монтування</a:t>
            </a:r>
            <a:r>
              <a:rPr lang="ru-RU" dirty="0"/>
              <a:t> в </a:t>
            </a:r>
            <a:r>
              <a:rPr lang="ru-RU" dirty="0" err="1"/>
              <a:t>різальний</a:t>
            </a:r>
            <a:r>
              <a:rPr lang="ru-RU" dirty="0"/>
              <a:t> </a:t>
            </a:r>
            <a:r>
              <a:rPr lang="ru-RU" dirty="0" err="1"/>
              <a:t>окрайок</a:t>
            </a:r>
            <a:r>
              <a:rPr lang="ru-RU" dirty="0"/>
              <a:t> ковша </a:t>
            </a:r>
            <a:r>
              <a:rPr lang="ru-RU" dirty="0" err="1"/>
              <a:t>екскаватора</a:t>
            </a:r>
            <a:r>
              <a:rPr lang="ru-RU" dirty="0"/>
              <a:t> </a:t>
            </a:r>
            <a:r>
              <a:rPr lang="ru-RU" dirty="0" err="1"/>
              <a:t>віброударних</a:t>
            </a:r>
            <a:r>
              <a:rPr lang="ru-RU" dirty="0"/>
              <a:t> </a:t>
            </a:r>
            <a:r>
              <a:rPr lang="ru-RU" dirty="0" err="1"/>
              <a:t>механізмів</a:t>
            </a:r>
            <a:r>
              <a:rPr lang="ru-RU" dirty="0"/>
              <a:t>, </a:t>
            </a:r>
            <a:r>
              <a:rPr lang="ru-RU" dirty="0" err="1"/>
              <a:t>які</a:t>
            </a:r>
            <a:r>
              <a:rPr lang="ru-RU" dirty="0"/>
              <a:t> </a:t>
            </a:r>
            <a:r>
              <a:rPr lang="ru-RU" dirty="0" err="1"/>
              <a:t>працюють</a:t>
            </a:r>
            <a:r>
              <a:rPr lang="ru-RU" dirty="0"/>
              <a:t> як </a:t>
            </a:r>
            <a:r>
              <a:rPr lang="ru-RU" dirty="0" err="1"/>
              <a:t>відбійні</a:t>
            </a:r>
            <a:r>
              <a:rPr lang="ru-RU" dirty="0"/>
              <a:t> молотки, </a:t>
            </a:r>
            <a:r>
              <a:rPr lang="ru-RU" dirty="0" err="1"/>
              <a:t>збільшує</a:t>
            </a:r>
            <a:r>
              <a:rPr lang="ru-RU" dirty="0"/>
              <a:t> </a:t>
            </a:r>
            <a:r>
              <a:rPr lang="ru-RU" dirty="0" err="1"/>
              <a:t>їхні</a:t>
            </a:r>
            <a:r>
              <a:rPr lang="ru-RU" dirty="0"/>
              <a:t> </a:t>
            </a:r>
            <a:r>
              <a:rPr lang="ru-RU" dirty="0" err="1"/>
              <a:t>можливості</a:t>
            </a:r>
            <a:r>
              <a:rPr lang="ru-RU" dirty="0"/>
              <a:t>. </a:t>
            </a:r>
            <a:r>
              <a:rPr lang="ru-RU" dirty="0" err="1"/>
              <a:t>Унаслідок</a:t>
            </a:r>
            <a:r>
              <a:rPr lang="ru-RU" dirty="0"/>
              <a:t> </a:t>
            </a:r>
            <a:r>
              <a:rPr lang="ru-RU" dirty="0" err="1"/>
              <a:t>використання</a:t>
            </a:r>
            <a:r>
              <a:rPr lang="ru-RU" dirty="0"/>
              <a:t> </a:t>
            </a:r>
            <a:r>
              <a:rPr lang="ru-RU" dirty="0" err="1"/>
              <a:t>надлишкового</a:t>
            </a:r>
            <a:r>
              <a:rPr lang="ru-RU" dirty="0"/>
              <a:t> </a:t>
            </a:r>
            <a:r>
              <a:rPr lang="ru-RU" dirty="0" err="1"/>
              <a:t>різального</a:t>
            </a:r>
            <a:r>
              <a:rPr lang="ru-RU" dirty="0"/>
              <a:t> </a:t>
            </a:r>
            <a:r>
              <a:rPr lang="ru-RU" dirty="0" err="1"/>
              <a:t>зусилля</a:t>
            </a:r>
            <a:r>
              <a:rPr lang="ru-RU" dirty="0"/>
              <a:t> </a:t>
            </a:r>
            <a:r>
              <a:rPr lang="ru-RU" dirty="0" err="1"/>
              <a:t>такі</a:t>
            </a:r>
            <a:r>
              <a:rPr lang="ru-RU" dirty="0"/>
              <a:t> </a:t>
            </a:r>
            <a:r>
              <a:rPr lang="ru-RU" dirty="0" err="1"/>
              <a:t>одноківшеві</a:t>
            </a:r>
            <a:r>
              <a:rPr lang="ru-RU" dirty="0"/>
              <a:t> </a:t>
            </a:r>
            <a:r>
              <a:rPr lang="ru-RU" dirty="0" err="1"/>
              <a:t>екскаватори</a:t>
            </a:r>
            <a:r>
              <a:rPr lang="ru-RU" dirty="0"/>
              <a:t> </a:t>
            </a:r>
            <a:r>
              <a:rPr lang="ru-RU" dirty="0" err="1"/>
              <a:t>можуть</a:t>
            </a:r>
            <a:r>
              <a:rPr lang="ru-RU" dirty="0"/>
              <a:t> </a:t>
            </a:r>
            <a:r>
              <a:rPr lang="ru-RU" dirty="0" err="1"/>
              <a:t>пошарово</a:t>
            </a:r>
            <a:r>
              <a:rPr lang="ru-RU" dirty="0"/>
              <a:t> </a:t>
            </a:r>
            <a:r>
              <a:rPr lang="ru-RU" dirty="0" err="1"/>
              <a:t>розробляти</a:t>
            </a:r>
            <a:r>
              <a:rPr lang="ru-RU" dirty="0"/>
              <a:t> </a:t>
            </a:r>
            <a:r>
              <a:rPr lang="ru-RU" dirty="0" err="1"/>
              <a:t>масив</a:t>
            </a:r>
            <a:r>
              <a:rPr lang="ru-RU" dirty="0"/>
              <a:t> мерзлого </a:t>
            </a:r>
            <a:r>
              <a:rPr lang="ru-RU" dirty="0" err="1"/>
              <a:t>ґрунту</a:t>
            </a:r>
            <a:r>
              <a:rPr lang="ru-RU" dirty="0"/>
              <a:t>. </a:t>
            </a:r>
            <a:r>
              <a:rPr lang="ru-RU" dirty="0" err="1"/>
              <a:t>Процеси</a:t>
            </a:r>
            <a:r>
              <a:rPr lang="ru-RU" dirty="0"/>
              <a:t> </a:t>
            </a:r>
            <a:r>
              <a:rPr lang="ru-RU" dirty="0" err="1"/>
              <a:t>розпушування</a:t>
            </a:r>
            <a:r>
              <a:rPr lang="ru-RU" dirty="0"/>
              <a:t> й </a:t>
            </a:r>
            <a:r>
              <a:rPr lang="ru-RU" dirty="0" err="1"/>
              <a:t>екскавації</a:t>
            </a:r>
            <a:r>
              <a:rPr lang="ru-RU" dirty="0"/>
              <a:t> </a:t>
            </a:r>
            <a:r>
              <a:rPr lang="ru-RU" dirty="0" err="1"/>
              <a:t>ґрунту</a:t>
            </a:r>
            <a:r>
              <a:rPr lang="ru-RU" dirty="0"/>
              <a:t> </a:t>
            </a:r>
            <a:r>
              <a:rPr lang="ru-RU" dirty="0" err="1"/>
              <a:t>поєднуються</a:t>
            </a:r>
            <a:r>
              <a:rPr lang="ru-RU" dirty="0"/>
              <a:t> (рис. 6.8). </a:t>
            </a:r>
          </a:p>
        </p:txBody>
      </p:sp>
      <p:pic>
        <p:nvPicPr>
          <p:cNvPr id="5" name="Рисунок 4">
            <a:extLst>
              <a:ext uri="{FF2B5EF4-FFF2-40B4-BE49-F238E27FC236}">
                <a16:creationId xmlns:a16="http://schemas.microsoft.com/office/drawing/2014/main" id="{11D4E1DC-2283-2384-0605-426FA0F7E0D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9847" y="2073272"/>
            <a:ext cx="5739319" cy="4247317"/>
          </a:xfrm>
          <a:prstGeom prst="rect">
            <a:avLst/>
          </a:prstGeom>
        </p:spPr>
      </p:pic>
      <p:sp>
        <p:nvSpPr>
          <p:cNvPr id="7" name="TextBox 6">
            <a:extLst>
              <a:ext uri="{FF2B5EF4-FFF2-40B4-BE49-F238E27FC236}">
                <a16:creationId xmlns:a16="http://schemas.microsoft.com/office/drawing/2014/main" id="{03F7026E-A2A3-B23E-AA0A-4AD50D578915}"/>
              </a:ext>
            </a:extLst>
          </p:cNvPr>
          <p:cNvSpPr txBox="1"/>
          <p:nvPr/>
        </p:nvSpPr>
        <p:spPr>
          <a:xfrm>
            <a:off x="7299158" y="1622719"/>
            <a:ext cx="4543926" cy="4247317"/>
          </a:xfrm>
          <a:prstGeom prst="rect">
            <a:avLst/>
          </a:prstGeom>
          <a:noFill/>
        </p:spPr>
        <p:txBody>
          <a:bodyPr wrap="square">
            <a:spAutoFit/>
          </a:bodyPr>
          <a:lstStyle/>
          <a:p>
            <a:r>
              <a:rPr lang="ru-RU" dirty="0" err="1"/>
              <a:t>Ґрунт</a:t>
            </a:r>
            <a:r>
              <a:rPr lang="ru-RU" dirty="0"/>
              <a:t> </a:t>
            </a:r>
            <a:r>
              <a:rPr lang="ru-RU" dirty="0" err="1"/>
              <a:t>розробляють</a:t>
            </a:r>
            <a:r>
              <a:rPr lang="ru-RU" dirty="0"/>
              <a:t> також за </a:t>
            </a:r>
            <a:r>
              <a:rPr lang="ru-RU" dirty="0" err="1"/>
              <a:t>допомогою</a:t>
            </a:r>
            <a:r>
              <a:rPr lang="ru-RU" dirty="0"/>
              <a:t> </a:t>
            </a:r>
            <a:r>
              <a:rPr lang="ru-RU" dirty="0" err="1"/>
              <a:t>багатоківшевих</a:t>
            </a:r>
            <a:r>
              <a:rPr lang="ru-RU" dirty="0"/>
              <a:t> </a:t>
            </a:r>
            <a:r>
              <a:rPr lang="ru-RU" dirty="0" err="1"/>
              <a:t>екскаваторів</a:t>
            </a:r>
            <a:r>
              <a:rPr lang="ru-RU" dirty="0"/>
              <a:t>, </a:t>
            </a:r>
            <a:r>
              <a:rPr lang="ru-RU" dirty="0" err="1"/>
              <a:t>спеціально</a:t>
            </a:r>
            <a:r>
              <a:rPr lang="ru-RU" dirty="0"/>
              <a:t> </a:t>
            </a:r>
            <a:r>
              <a:rPr lang="ru-RU" dirty="0" err="1"/>
              <a:t>розроблених</a:t>
            </a:r>
            <a:r>
              <a:rPr lang="ru-RU" dirty="0"/>
              <a:t> для </a:t>
            </a:r>
            <a:r>
              <a:rPr lang="ru-RU" dirty="0" err="1"/>
              <a:t>прокладання</a:t>
            </a:r>
            <a:r>
              <a:rPr lang="ru-RU" dirty="0"/>
              <a:t> траншей у мерзлому </a:t>
            </a:r>
            <a:r>
              <a:rPr lang="ru-RU" dirty="0" err="1"/>
              <a:t>ґрунті</a:t>
            </a:r>
            <a:r>
              <a:rPr lang="ru-RU" dirty="0"/>
              <a:t>. З </a:t>
            </a:r>
            <a:r>
              <a:rPr lang="ru-RU" dirty="0" err="1"/>
              <a:t>цією</a:t>
            </a:r>
            <a:r>
              <a:rPr lang="ru-RU" dirty="0"/>
              <a:t> метою </a:t>
            </a:r>
            <a:r>
              <a:rPr lang="ru-RU" dirty="0" err="1"/>
              <a:t>використовують</a:t>
            </a:r>
            <a:r>
              <a:rPr lang="ru-RU" dirty="0"/>
              <a:t> </a:t>
            </a:r>
            <a:r>
              <a:rPr lang="ru-RU" dirty="0" err="1"/>
              <a:t>спеціальний</a:t>
            </a:r>
            <a:r>
              <a:rPr lang="ru-RU" dirty="0"/>
              <a:t> </a:t>
            </a:r>
            <a:r>
              <a:rPr lang="ru-RU" dirty="0" err="1"/>
              <a:t>різальний</a:t>
            </a:r>
            <a:r>
              <a:rPr lang="ru-RU" dirty="0"/>
              <a:t> </a:t>
            </a:r>
            <a:r>
              <a:rPr lang="ru-RU" dirty="0" err="1"/>
              <a:t>інструмент</a:t>
            </a:r>
            <a:r>
              <a:rPr lang="ru-RU" dirty="0"/>
              <a:t> у </a:t>
            </a:r>
            <a:r>
              <a:rPr lang="ru-RU" dirty="0" err="1"/>
              <a:t>вигляді</a:t>
            </a:r>
            <a:r>
              <a:rPr lang="ru-RU" dirty="0"/>
              <a:t> </a:t>
            </a:r>
            <a:r>
              <a:rPr lang="ru-RU" dirty="0" err="1"/>
              <a:t>іклів</a:t>
            </a:r>
            <a:r>
              <a:rPr lang="ru-RU" dirty="0"/>
              <a:t>, </a:t>
            </a:r>
            <a:r>
              <a:rPr lang="ru-RU" dirty="0" err="1"/>
              <a:t>зубців</a:t>
            </a:r>
            <a:r>
              <a:rPr lang="ru-RU" dirty="0"/>
              <a:t> </a:t>
            </a:r>
            <a:r>
              <a:rPr lang="ru-RU" dirty="0" err="1"/>
              <a:t>або</a:t>
            </a:r>
            <a:r>
              <a:rPr lang="ru-RU" dirty="0"/>
              <a:t> коронок </a:t>
            </a:r>
            <a:r>
              <a:rPr lang="ru-RU" dirty="0" err="1"/>
              <a:t>зі</a:t>
            </a:r>
            <a:r>
              <a:rPr lang="ru-RU" dirty="0"/>
              <a:t> вставками з твердого </a:t>
            </a:r>
            <a:r>
              <a:rPr lang="ru-RU" dirty="0" err="1"/>
              <a:t>металу</a:t>
            </a:r>
            <a:r>
              <a:rPr lang="ru-RU" dirty="0"/>
              <a:t>, </a:t>
            </a:r>
            <a:r>
              <a:rPr lang="ru-RU" dirty="0" err="1"/>
              <a:t>що</a:t>
            </a:r>
            <a:r>
              <a:rPr lang="ru-RU" dirty="0"/>
              <a:t> </a:t>
            </a:r>
            <a:r>
              <a:rPr lang="ru-RU" dirty="0" err="1"/>
              <a:t>прикріплюються</a:t>
            </a:r>
            <a:r>
              <a:rPr lang="ru-RU" dirty="0"/>
              <a:t> до </a:t>
            </a:r>
            <a:r>
              <a:rPr lang="ru-RU" dirty="0" err="1"/>
              <a:t>ковшів</a:t>
            </a:r>
            <a:r>
              <a:rPr lang="ru-RU" dirty="0"/>
              <a:t>. </a:t>
            </a:r>
            <a:r>
              <a:rPr lang="ru-RU" dirty="0" err="1"/>
              <a:t>Пошарово</a:t>
            </a:r>
            <a:r>
              <a:rPr lang="ru-RU" dirty="0"/>
              <a:t> </a:t>
            </a:r>
            <a:r>
              <a:rPr lang="ru-RU" dirty="0" err="1"/>
              <a:t>ґрунт</a:t>
            </a:r>
            <a:r>
              <a:rPr lang="ru-RU" dirty="0"/>
              <a:t> </a:t>
            </a:r>
            <a:r>
              <a:rPr lang="ru-RU" dirty="0" err="1"/>
              <a:t>розробляють</a:t>
            </a:r>
            <a:r>
              <a:rPr lang="ru-RU" dirty="0"/>
              <a:t> за </a:t>
            </a:r>
            <a:r>
              <a:rPr lang="ru-RU" dirty="0" err="1"/>
              <a:t>допомогою</a:t>
            </a:r>
            <a:r>
              <a:rPr lang="ru-RU" dirty="0"/>
              <a:t> </a:t>
            </a:r>
            <a:r>
              <a:rPr lang="ru-RU" dirty="0" err="1"/>
              <a:t>спеціалізованої</a:t>
            </a:r>
            <a:r>
              <a:rPr lang="ru-RU" dirty="0"/>
              <a:t> </a:t>
            </a:r>
            <a:r>
              <a:rPr lang="ru-RU" dirty="0" err="1"/>
              <a:t>землерийнофрезерної</a:t>
            </a:r>
            <a:r>
              <a:rPr lang="ru-RU" dirty="0"/>
              <a:t> </a:t>
            </a:r>
            <a:r>
              <a:rPr lang="ru-RU" dirty="0" err="1"/>
              <a:t>машини</a:t>
            </a:r>
            <a:r>
              <a:rPr lang="ru-RU" dirty="0"/>
              <a:t>, </a:t>
            </a:r>
            <a:r>
              <a:rPr lang="ru-RU" dirty="0" err="1"/>
              <a:t>що</a:t>
            </a:r>
            <a:r>
              <a:rPr lang="ru-RU" dirty="0"/>
              <a:t> </a:t>
            </a:r>
            <a:r>
              <a:rPr lang="ru-RU" dirty="0" err="1"/>
              <a:t>знімає</a:t>
            </a:r>
            <a:r>
              <a:rPr lang="ru-RU" dirty="0"/>
              <a:t> стружку до 0,3 м </a:t>
            </a:r>
            <a:r>
              <a:rPr lang="ru-RU" dirty="0" err="1"/>
              <a:t>завглибшки</a:t>
            </a:r>
            <a:r>
              <a:rPr lang="ru-RU" dirty="0"/>
              <a:t> і 2,6 м </a:t>
            </a:r>
            <a:r>
              <a:rPr lang="ru-RU" dirty="0" err="1"/>
              <a:t>завширшки</a:t>
            </a:r>
            <a:r>
              <a:rPr lang="ru-RU" dirty="0"/>
              <a:t>. </a:t>
            </a:r>
            <a:r>
              <a:rPr lang="ru-RU" dirty="0" err="1"/>
              <a:t>Розроблений</a:t>
            </a:r>
            <a:r>
              <a:rPr lang="ru-RU" dirty="0"/>
              <a:t> </a:t>
            </a:r>
            <a:r>
              <a:rPr lang="ru-RU" dirty="0" err="1"/>
              <a:t>мерзлий</a:t>
            </a:r>
            <a:r>
              <a:rPr lang="ru-RU" dirty="0"/>
              <a:t> </a:t>
            </a:r>
            <a:r>
              <a:rPr lang="ru-RU" dirty="0" err="1"/>
              <a:t>ґрунт</a:t>
            </a:r>
            <a:r>
              <a:rPr lang="ru-RU" dirty="0"/>
              <a:t> </a:t>
            </a:r>
            <a:r>
              <a:rPr lang="ru-RU" dirty="0" err="1"/>
              <a:t>переміщують</a:t>
            </a:r>
            <a:r>
              <a:rPr lang="ru-RU" dirty="0"/>
              <a:t> за </a:t>
            </a:r>
            <a:r>
              <a:rPr lang="ru-RU" dirty="0" err="1"/>
              <a:t>допомогою</a:t>
            </a:r>
            <a:r>
              <a:rPr lang="ru-RU" dirty="0"/>
              <a:t> бульдозерного </a:t>
            </a:r>
            <a:r>
              <a:rPr lang="ru-RU" dirty="0" err="1"/>
              <a:t>обладнання</a:t>
            </a:r>
            <a:r>
              <a:rPr lang="ru-RU" dirty="0"/>
              <a:t>, </a:t>
            </a:r>
            <a:r>
              <a:rPr lang="ru-RU" dirty="0" err="1"/>
              <a:t>що</a:t>
            </a:r>
            <a:r>
              <a:rPr lang="ru-RU" dirty="0"/>
              <a:t> входить до комплекту машин.</a:t>
            </a:r>
          </a:p>
        </p:txBody>
      </p:sp>
    </p:spTree>
    <p:extLst>
      <p:ext uri="{BB962C8B-B14F-4D97-AF65-F5344CB8AC3E}">
        <p14:creationId xmlns:p14="http://schemas.microsoft.com/office/powerpoint/2010/main" val="1842007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8DCFE5-8737-BA9A-DF8E-F2BB037AA3B5}"/>
              </a:ext>
            </a:extLst>
          </p:cNvPr>
          <p:cNvSpPr txBox="1"/>
          <p:nvPr/>
        </p:nvSpPr>
        <p:spPr>
          <a:xfrm>
            <a:off x="0" y="1"/>
            <a:ext cx="12192000" cy="1258421"/>
          </a:xfrm>
          <a:prstGeom prst="rect">
            <a:avLst/>
          </a:prstGeom>
          <a:noFill/>
        </p:spPr>
        <p:txBody>
          <a:bodyPr wrap="square">
            <a:spAutoFit/>
          </a:bodyPr>
          <a:lstStyle/>
          <a:p>
            <a:pPr indent="450215">
              <a:lnSpc>
                <a:spcPct val="107000"/>
              </a:lnSpc>
              <a:spcAft>
                <a:spcPts val="800"/>
              </a:spcAft>
            </a:pPr>
            <a:r>
              <a:rPr lang="uk-UA" sz="2400" b="1" dirty="0">
                <a:effectLst/>
                <a:latin typeface="Times New Roman" panose="02020603050405020304" pitchFamily="18" charset="0"/>
                <a:ea typeface="Calibri" panose="020F0502020204030204" pitchFamily="34" charset="0"/>
                <a:cs typeface="Times New Roman" panose="02020603050405020304" pitchFamily="18" charset="0"/>
              </a:rPr>
              <a:t>Траншеї </a:t>
            </a: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 тимчасові виїмки для укладання труб та інших інженерних мереж, а також зведення стрічкових фундаментів. Улаштовують траншеї з вертикальними закріпленими або незакріпленими стінками, з укосами та змішаного профілю.</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descr="Копання траншеї під фундамент Київ">
            <a:extLst>
              <a:ext uri="{FF2B5EF4-FFF2-40B4-BE49-F238E27FC236}">
                <a16:creationId xmlns:a16="http://schemas.microsoft.com/office/drawing/2014/main" id="{A470FBB5-17F1-DAE6-2978-5647756900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3138" y="2245138"/>
            <a:ext cx="6096000" cy="37064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Копка траншеи">
            <a:extLst>
              <a:ext uri="{FF2B5EF4-FFF2-40B4-BE49-F238E27FC236}">
                <a16:creationId xmlns:a16="http://schemas.microsoft.com/office/drawing/2014/main" id="{944DD2FE-B550-4C3A-1801-21488B28406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29138" y="1755128"/>
            <a:ext cx="5570120" cy="4196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124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F8FE6D3-FD12-40C5-8A17-C6DAFD4B7219}"/>
              </a:ext>
            </a:extLst>
          </p:cNvPr>
          <p:cNvSpPr>
            <a:spLocks noGrp="1"/>
          </p:cNvSpPr>
          <p:nvPr>
            <p:ph type="ctrTitle"/>
          </p:nvPr>
        </p:nvSpPr>
        <p:spPr/>
        <p:txBody>
          <a:bodyPr/>
          <a:lstStyle/>
          <a:p>
            <a:endParaRPr lang="uk-UA" dirty="0"/>
          </a:p>
        </p:txBody>
      </p:sp>
      <p:sp>
        <p:nvSpPr>
          <p:cNvPr id="5" name="Подзаголовок 4">
            <a:extLst>
              <a:ext uri="{FF2B5EF4-FFF2-40B4-BE49-F238E27FC236}">
                <a16:creationId xmlns:a16="http://schemas.microsoft.com/office/drawing/2014/main" id="{E62175AF-5906-4E83-AD0A-C68DF3ED00F1}"/>
              </a:ext>
            </a:extLst>
          </p:cNvPr>
          <p:cNvSpPr>
            <a:spLocks noGrp="1"/>
          </p:cNvSpPr>
          <p:nvPr>
            <p:ph type="subTitle" idx="1"/>
          </p:nvPr>
        </p:nvSpPr>
        <p:spPr>
          <a:xfrm>
            <a:off x="189186" y="4918841"/>
            <a:ext cx="12002813" cy="1324303"/>
          </a:xfrm>
        </p:spPr>
        <p:txBody>
          <a:bodyPr>
            <a:normAutofit fontScale="25000" lnSpcReduction="20000"/>
          </a:bodyPr>
          <a:lstStyle/>
          <a:p>
            <a:endParaRPr lang="uk-UA" sz="1600" dirty="0"/>
          </a:p>
          <a:p>
            <a:r>
              <a:rPr lang="uk-UA" sz="7200" cap="small" dirty="0">
                <a:latin typeface="Times New Roman" panose="02020603050405020304" pitchFamily="18" charset="0"/>
                <a:cs typeface="Times New Roman" panose="02020603050405020304" pitchFamily="18" charset="0"/>
              </a:rPr>
              <a:t>Рис. Схема розбивання котлованів і траншей: а- схема розроблення котловану; б- схема обнесення; в-елементи обнесення разового </a:t>
            </a:r>
            <a:r>
              <a:rPr lang="uk-UA" sz="7200" cap="small" dirty="0" err="1">
                <a:latin typeface="Times New Roman" panose="02020603050405020304" pitchFamily="18" charset="0"/>
                <a:cs typeface="Times New Roman" panose="02020603050405020304" pitchFamily="18" charset="0"/>
              </a:rPr>
              <a:t>використання;г</a:t>
            </a:r>
            <a:r>
              <a:rPr lang="uk-UA" sz="7200" cap="small" dirty="0">
                <a:latin typeface="Times New Roman" panose="02020603050405020304" pitchFamily="18" charset="0"/>
                <a:cs typeface="Times New Roman" panose="02020603050405020304" pitchFamily="18" charset="0"/>
              </a:rPr>
              <a:t>- інвентарне металеве обнесення; д- схема розбивання траншеї; І-І і ІІ-ІІ головні осі будівлі; ІІІ-ІІІ – осі стін будівлі; 1 –межі котловану» 2- обнесення; 3- дріт (</a:t>
            </a:r>
            <a:r>
              <a:rPr lang="uk-UA" sz="7200" cap="small" dirty="0" err="1">
                <a:latin typeface="Times New Roman" panose="02020603050405020304" pitchFamily="18" charset="0"/>
                <a:cs typeface="Times New Roman" panose="02020603050405020304" pitchFamily="18" charset="0"/>
              </a:rPr>
              <a:t>причалка</a:t>
            </a:r>
            <a:r>
              <a:rPr lang="uk-UA" sz="7200" cap="small" dirty="0">
                <a:latin typeface="Times New Roman" panose="02020603050405020304" pitchFamily="18" charset="0"/>
                <a:cs typeface="Times New Roman" panose="02020603050405020304" pitchFamily="18" charset="0"/>
              </a:rPr>
              <a:t>);  4-схили;  5- дошка; 6- цвях; 7 -стояк</a:t>
            </a:r>
          </a:p>
          <a:p>
            <a:endParaRPr lang="uk-UA" sz="1600" dirty="0"/>
          </a:p>
          <a:p>
            <a:r>
              <a:rPr lang="uk-UA" sz="1600" dirty="0"/>
              <a:t>-</a:t>
            </a:r>
          </a:p>
        </p:txBody>
      </p:sp>
      <p:pic>
        <p:nvPicPr>
          <p:cNvPr id="8" name="Рисунок 7">
            <a:extLst>
              <a:ext uri="{FF2B5EF4-FFF2-40B4-BE49-F238E27FC236}">
                <a16:creationId xmlns:a16="http://schemas.microsoft.com/office/drawing/2014/main" id="{7E9201ED-6F89-4EE2-8D0F-65D549C8BBF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3770" y="-23368"/>
            <a:ext cx="11149262" cy="5099865"/>
          </a:xfrm>
          <a:prstGeom prst="rect">
            <a:avLst/>
          </a:prstGeom>
        </p:spPr>
      </p:pic>
    </p:spTree>
    <p:extLst>
      <p:ext uri="{BB962C8B-B14F-4D97-AF65-F5344CB8AC3E}">
        <p14:creationId xmlns:p14="http://schemas.microsoft.com/office/powerpoint/2010/main" val="1611435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DB818A9D-4BAD-42D6-8060-F7B07DB0CC60}"/>
              </a:ext>
            </a:extLst>
          </p:cNvPr>
          <p:cNvSpPr>
            <a:spLocks noGrp="1"/>
          </p:cNvSpPr>
          <p:nvPr>
            <p:ph type="body" idx="1"/>
          </p:nvPr>
        </p:nvSpPr>
        <p:spPr>
          <a:xfrm>
            <a:off x="1097280" y="4453128"/>
            <a:ext cx="10058400" cy="1645920"/>
          </a:xfrm>
        </p:spPr>
        <p:txBody>
          <a:bodyPr>
            <a:normAutofit fontScale="92500" lnSpcReduction="10000"/>
          </a:bodyPr>
          <a:lstStyle/>
          <a:p>
            <a:pPr algn="ctr"/>
            <a:r>
              <a:rPr lang="uk-UA" sz="1700" dirty="0">
                <a:effectLst/>
                <a:latin typeface="Times New Roman" panose="02020603050405020304" pitchFamily="18" charset="0"/>
                <a:ea typeface="Calibri" panose="020F0502020204030204" pitchFamily="34" charset="0"/>
                <a:cs typeface="Times New Roman" panose="02020603050405020304" pitchFamily="18" charset="0"/>
              </a:rPr>
              <a:t>Рис. Схема розбивання виїмки та контроль глибини за допомогою </a:t>
            </a:r>
            <a:r>
              <a:rPr lang="uk-UA" sz="1700" dirty="0" err="1">
                <a:effectLst/>
                <a:latin typeface="Times New Roman" panose="02020603050405020304" pitchFamily="18" charset="0"/>
                <a:ea typeface="Calibri" panose="020F0502020204030204" pitchFamily="34" charset="0"/>
                <a:cs typeface="Times New Roman" panose="02020603050405020304" pitchFamily="18" charset="0"/>
              </a:rPr>
              <a:t>візирок</a:t>
            </a:r>
            <a:r>
              <a:rPr lang="uk-UA" sz="1700" dirty="0">
                <a:effectLst/>
                <a:latin typeface="Times New Roman" panose="02020603050405020304" pitchFamily="18" charset="0"/>
                <a:ea typeface="Calibri" panose="020F0502020204030204" pitchFamily="34" charset="0"/>
                <a:cs typeface="Times New Roman" panose="02020603050405020304" pitchFamily="18" charset="0"/>
              </a:rPr>
              <a:t>: а – план виїмки (котловану); б – елемент огорожі; в – контроль глибини за умови, що рівень верху </a:t>
            </a:r>
            <a:r>
              <a:rPr lang="uk-UA" sz="1700" dirty="0" err="1">
                <a:effectLst/>
                <a:latin typeface="Times New Roman" panose="02020603050405020304" pitchFamily="18" charset="0"/>
                <a:ea typeface="Calibri" panose="020F0502020204030204" pitchFamily="34" charset="0"/>
                <a:cs typeface="Times New Roman" panose="02020603050405020304" pitchFamily="18" charset="0"/>
              </a:rPr>
              <a:t>дощок</a:t>
            </a:r>
            <a:r>
              <a:rPr lang="uk-UA" sz="1700" dirty="0">
                <a:effectLst/>
                <a:latin typeface="Times New Roman" panose="02020603050405020304" pitchFamily="18" charset="0"/>
                <a:ea typeface="Calibri" panose="020F0502020204030204" pitchFamily="34" charset="0"/>
                <a:cs typeface="Times New Roman" panose="02020603050405020304" pitchFamily="18" charset="0"/>
              </a:rPr>
              <a:t> огорожі відповідає рівню підлоги першого поверху; г – те саме, за умови, що рівні верху </a:t>
            </a:r>
            <a:r>
              <a:rPr lang="uk-UA" sz="1700" dirty="0" err="1">
                <a:effectLst/>
                <a:latin typeface="Times New Roman" panose="02020603050405020304" pitchFamily="18" charset="0"/>
                <a:ea typeface="Calibri" panose="020F0502020204030204" pitchFamily="34" charset="0"/>
                <a:cs typeface="Times New Roman" panose="02020603050405020304" pitchFamily="18" charset="0"/>
              </a:rPr>
              <a:t>дощок</a:t>
            </a:r>
            <a:r>
              <a:rPr lang="uk-UA" sz="1700" dirty="0">
                <a:effectLst/>
                <a:latin typeface="Times New Roman" panose="02020603050405020304" pitchFamily="18" charset="0"/>
                <a:ea typeface="Calibri" panose="020F0502020204030204" pitchFamily="34" charset="0"/>
                <a:cs typeface="Times New Roman" panose="02020603050405020304" pitchFamily="18" charset="0"/>
              </a:rPr>
              <a:t> огорожі та підлоги першого поверху різняться висотою, кратною 0,5 м; 1 – виїмка; 2 – споруда; 3 – огорожа; 4 – </a:t>
            </a:r>
            <a:r>
              <a:rPr lang="uk-UA" sz="1700" dirty="0" err="1">
                <a:effectLst/>
                <a:latin typeface="Times New Roman" panose="02020603050405020304" pitchFamily="18" charset="0"/>
                <a:ea typeface="Calibri" panose="020F0502020204030204" pitchFamily="34" charset="0"/>
                <a:cs typeface="Times New Roman" panose="02020603050405020304" pitchFamily="18" charset="0"/>
              </a:rPr>
              <a:t>створні</a:t>
            </a:r>
            <a:r>
              <a:rPr lang="uk-UA" sz="1700" dirty="0">
                <a:effectLst/>
                <a:latin typeface="Times New Roman" panose="02020603050405020304" pitchFamily="18" charset="0"/>
                <a:ea typeface="Calibri" panose="020F0502020204030204" pitchFamily="34" charset="0"/>
                <a:cs typeface="Times New Roman" panose="02020603050405020304" pitchFamily="18" charset="0"/>
              </a:rPr>
              <a:t> знаки; 5 – основні </a:t>
            </a:r>
            <a:r>
              <a:rPr lang="uk-UA" sz="1700" dirty="0" err="1">
                <a:effectLst/>
                <a:latin typeface="Times New Roman" panose="02020603050405020304" pitchFamily="18" charset="0"/>
                <a:ea typeface="Calibri" panose="020F0502020204030204" pitchFamily="34" charset="0"/>
                <a:cs typeface="Times New Roman" panose="02020603050405020304" pitchFamily="18" charset="0"/>
              </a:rPr>
              <a:t>розбивні</a:t>
            </a:r>
            <a:r>
              <a:rPr lang="uk-UA" sz="1700" dirty="0">
                <a:effectLst/>
                <a:latin typeface="Times New Roman" panose="02020603050405020304" pitchFamily="18" charset="0"/>
                <a:ea typeface="Calibri" panose="020F0502020204030204" pitchFamily="34" charset="0"/>
                <a:cs typeface="Times New Roman" panose="02020603050405020304" pitchFamily="18" charset="0"/>
              </a:rPr>
              <a:t> осі; 6 – стовп; 7 – цвях; 8 – поздовжня дошка</a:t>
            </a:r>
          </a:p>
          <a:p>
            <a:endParaRPr lang="uk-UA" dirty="0"/>
          </a:p>
        </p:txBody>
      </p:sp>
      <p:pic>
        <p:nvPicPr>
          <p:cNvPr id="6" name="Рисунок 5">
            <a:extLst>
              <a:ext uri="{FF2B5EF4-FFF2-40B4-BE49-F238E27FC236}">
                <a16:creationId xmlns:a16="http://schemas.microsoft.com/office/drawing/2014/main" id="{050B90F9-1E20-4684-9DF9-D3EFFB10C1B1}"/>
              </a:ext>
            </a:extLst>
          </p:cNvPr>
          <p:cNvPicPr/>
          <p:nvPr/>
        </p:nvPicPr>
        <p:blipFill rotWithShape="1">
          <a:blip r:embed="rId2" cstate="email">
            <a:extLst>
              <a:ext uri="{28A0092B-C50C-407E-A947-70E740481C1C}">
                <a14:useLocalDpi xmlns:a14="http://schemas.microsoft.com/office/drawing/2010/main"/>
              </a:ext>
            </a:extLst>
          </a:blip>
          <a:srcRect l="4085" r="3676"/>
          <a:stretch/>
        </p:blipFill>
        <p:spPr bwMode="auto">
          <a:xfrm>
            <a:off x="2431915" y="404873"/>
            <a:ext cx="7422204" cy="38521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6409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3C8393B1-6AF8-478C-B1EA-C7FBA6CB919D}"/>
              </a:ext>
            </a:extLst>
          </p:cNvPr>
          <p:cNvSpPr>
            <a:spLocks noGrp="1"/>
          </p:cNvSpPr>
          <p:nvPr>
            <p:ph type="title"/>
          </p:nvPr>
        </p:nvSpPr>
        <p:spPr>
          <a:xfrm>
            <a:off x="1097280" y="758952"/>
            <a:ext cx="10058400" cy="4396372"/>
          </a:xfrm>
        </p:spPr>
        <p:txBody>
          <a:bodyPr>
            <a:normAutofit fontScale="90000"/>
          </a:bodyPr>
          <a:lstStyle/>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3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Основними процесами перероблення ґрунту, унаслідок яких зводяться земляні споруди заданих параметрів, є такі</a:t>
            </a:r>
            <a:r>
              <a:rPr lang="uk-UA"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uk-UA"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br>
              <a:rPr lang="uk-UA" sz="2400" dirty="0">
                <a:effectLst/>
                <a:latin typeface="Times New Roman" panose="02020603050405020304" pitchFamily="18" charset="0"/>
                <a:ea typeface="Calibri" panose="020F0502020204030204" pitchFamily="34" charset="0"/>
                <a:cs typeface="Times New Roman" panose="02020603050405020304" pitchFamily="18" charset="0"/>
              </a:rPr>
            </a:br>
            <a:r>
              <a:rPr lang="uk-UA" sz="3100" dirty="0">
                <a:effectLst/>
                <a:latin typeface="Times New Roman" panose="02020603050405020304" pitchFamily="18" charset="0"/>
                <a:ea typeface="Calibri" panose="020F0502020204030204" pitchFamily="34" charset="0"/>
                <a:cs typeface="Times New Roman" panose="02020603050405020304" pitchFamily="18" charset="0"/>
              </a:rPr>
              <a:t>- розроблення ґрунту у виїмках, </a:t>
            </a:r>
            <a:br>
              <a:rPr lang="uk-UA" sz="3100" dirty="0">
                <a:effectLst/>
                <a:latin typeface="Times New Roman" panose="02020603050405020304" pitchFamily="18" charset="0"/>
                <a:ea typeface="Calibri" panose="020F0502020204030204" pitchFamily="34" charset="0"/>
                <a:cs typeface="Times New Roman" panose="02020603050405020304" pitchFamily="18" charset="0"/>
              </a:rPr>
            </a:br>
            <a:r>
              <a:rPr lang="uk-UA" sz="3100" dirty="0">
                <a:effectLst/>
                <a:latin typeface="Times New Roman" panose="02020603050405020304" pitchFamily="18" charset="0"/>
                <a:ea typeface="Calibri" panose="020F0502020204030204" pitchFamily="34" charset="0"/>
                <a:cs typeface="Times New Roman" panose="02020603050405020304" pitchFamily="18" charset="0"/>
              </a:rPr>
              <a:t>- укладання ґрунту в насип, навантаження і переміщення його в межах будівельного майданчика; </a:t>
            </a:r>
            <a:br>
              <a:rPr lang="uk-UA" sz="3100" dirty="0">
                <a:effectLst/>
                <a:latin typeface="Times New Roman" panose="02020603050405020304" pitchFamily="18" charset="0"/>
                <a:ea typeface="Calibri" panose="020F0502020204030204" pitchFamily="34" charset="0"/>
                <a:cs typeface="Times New Roman" panose="02020603050405020304" pitchFamily="18" charset="0"/>
              </a:rPr>
            </a:br>
            <a:r>
              <a:rPr lang="uk-UA" sz="3100" dirty="0">
                <a:effectLst/>
                <a:latin typeface="Times New Roman" panose="02020603050405020304" pitchFamily="18" charset="0"/>
                <a:ea typeface="Calibri" panose="020F0502020204030204" pitchFamily="34" charset="0"/>
                <a:cs typeface="Times New Roman" panose="02020603050405020304" pitchFamily="18" charset="0"/>
              </a:rPr>
              <a:t>- транспортування ґрунту за його межі;</a:t>
            </a:r>
            <a:br>
              <a:rPr lang="uk-UA" sz="3100" dirty="0">
                <a:effectLst/>
                <a:latin typeface="Times New Roman" panose="02020603050405020304" pitchFamily="18" charset="0"/>
                <a:ea typeface="Calibri" panose="020F0502020204030204" pitchFamily="34" charset="0"/>
                <a:cs typeface="Times New Roman" panose="02020603050405020304" pitchFamily="18" charset="0"/>
              </a:rPr>
            </a:br>
            <a:r>
              <a:rPr lang="uk-UA" sz="3100" dirty="0">
                <a:effectLst/>
                <a:latin typeface="Times New Roman" panose="02020603050405020304" pitchFamily="18" charset="0"/>
                <a:ea typeface="Calibri" panose="020F0502020204030204" pitchFamily="34" charset="0"/>
                <a:cs typeface="Times New Roman" panose="02020603050405020304" pitchFamily="18" charset="0"/>
              </a:rPr>
              <a:t>-  пошарове розрівнювання та ущільнення ґрунту;</a:t>
            </a:r>
            <a:br>
              <a:rPr lang="uk-UA" sz="3100" dirty="0">
                <a:effectLst/>
                <a:latin typeface="Times New Roman" panose="02020603050405020304" pitchFamily="18" charset="0"/>
                <a:ea typeface="Calibri" panose="020F0502020204030204" pitchFamily="34" charset="0"/>
                <a:cs typeface="Times New Roman" panose="02020603050405020304" pitchFamily="18" charset="0"/>
              </a:rPr>
            </a:br>
            <a:r>
              <a:rPr lang="uk-UA" sz="3100" dirty="0">
                <a:effectLst/>
                <a:latin typeface="Times New Roman" panose="02020603050405020304" pitchFamily="18" charset="0"/>
                <a:ea typeface="Calibri" panose="020F0502020204030204" pitchFamily="34" charset="0"/>
                <a:cs typeface="Times New Roman" panose="02020603050405020304" pitchFamily="18" charset="0"/>
              </a:rPr>
              <a:t>-  розпушування мерзлих і важко розроблюваних ґрунтів; </a:t>
            </a:r>
            <a:br>
              <a:rPr lang="uk-UA" sz="3100" dirty="0">
                <a:effectLst/>
                <a:latin typeface="Times New Roman" panose="02020603050405020304" pitchFamily="18" charset="0"/>
                <a:ea typeface="Calibri" panose="020F0502020204030204" pitchFamily="34" charset="0"/>
                <a:cs typeface="Times New Roman" panose="02020603050405020304" pitchFamily="18" charset="0"/>
              </a:rPr>
            </a:br>
            <a:r>
              <a:rPr lang="uk-UA" sz="3100" dirty="0">
                <a:effectLst/>
                <a:latin typeface="Times New Roman" panose="02020603050405020304" pitchFamily="18" charset="0"/>
                <a:ea typeface="Calibri" panose="020F0502020204030204" pitchFamily="34" charset="0"/>
                <a:cs typeface="Times New Roman" panose="02020603050405020304" pitchFamily="18" charset="0"/>
              </a:rPr>
              <a:t>- зворотне засипання пазух земляної споруди</a:t>
            </a: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 </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endParaRPr lang="uk-UA" dirty="0"/>
          </a:p>
        </p:txBody>
      </p:sp>
    </p:spTree>
    <p:extLst>
      <p:ext uri="{BB962C8B-B14F-4D97-AF65-F5344CB8AC3E}">
        <p14:creationId xmlns:p14="http://schemas.microsoft.com/office/powerpoint/2010/main" val="357229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1A00E49C-4C9D-4A9B-BFF6-0659C8B7B477}"/>
              </a:ext>
            </a:extLst>
          </p:cNvPr>
          <p:cNvSpPr>
            <a:spLocks noGrp="1"/>
          </p:cNvSpPr>
          <p:nvPr>
            <p:ph type="body" idx="1"/>
          </p:nvPr>
        </p:nvSpPr>
        <p:spPr>
          <a:xfrm>
            <a:off x="1066800" y="4403309"/>
            <a:ext cx="10058400" cy="1143000"/>
          </a:xfrm>
        </p:spPr>
        <p:txBody>
          <a:bodyPr>
            <a:normAutofit fontScale="92500" lnSpcReduction="20000"/>
          </a:bodyPr>
          <a:lstStyle/>
          <a:p>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Рис.Схема</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відкритого водовідливу: а – з котловану; б – з траншеї; 1 – канава дренажна; 2 – приямок (зумпф); 3 – знижений рівень ґрунтових вод; 4 –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привантаження</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дренажне; 5 – насос; 6 – кріплення шпунтове; 7 – розпірка інвентарна; 8 – рукав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всмоктуючий</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з сіткою (фільтром); Н – висота всмоктування</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pic>
        <p:nvPicPr>
          <p:cNvPr id="4" name="Рисунок 3">
            <a:extLst>
              <a:ext uri="{FF2B5EF4-FFF2-40B4-BE49-F238E27FC236}">
                <a16:creationId xmlns:a16="http://schemas.microsoft.com/office/drawing/2014/main" id="{C38C42E2-6816-4A75-9528-BF5590CFA3E7}"/>
              </a:ext>
            </a:extLst>
          </p:cNvPr>
          <p:cNvPicPr/>
          <p:nvPr/>
        </p:nvPicPr>
        <p:blipFill>
          <a:blip r:embed="rId2">
            <a:extLst>
              <a:ext uri="{28A0092B-C50C-407E-A947-70E740481C1C}">
                <a14:useLocalDpi xmlns:a14="http://schemas.microsoft.com/office/drawing/2010/main"/>
              </a:ext>
            </a:extLst>
          </a:blip>
          <a:stretch>
            <a:fillRect/>
          </a:stretch>
        </p:blipFill>
        <p:spPr>
          <a:xfrm>
            <a:off x="1213945" y="1001110"/>
            <a:ext cx="9941735" cy="3324002"/>
          </a:xfrm>
          <a:prstGeom prst="rect">
            <a:avLst/>
          </a:prstGeom>
        </p:spPr>
      </p:pic>
    </p:spTree>
    <p:extLst>
      <p:ext uri="{BB962C8B-B14F-4D97-AF65-F5344CB8AC3E}">
        <p14:creationId xmlns:p14="http://schemas.microsoft.com/office/powerpoint/2010/main" val="1312891483"/>
      </p:ext>
    </p:extLst>
  </p:cSld>
  <p:clrMapOvr>
    <a:masterClrMapping/>
  </p:clrMapOvr>
</p:sld>
</file>

<file path=ppt/theme/theme1.xml><?xml version="1.0" encoding="utf-8"?>
<a:theme xmlns:a="http://schemas.openxmlformats.org/drawingml/2006/main" name="Ретроспектива">
  <a:themeElements>
    <a:clrScheme name="Ретроспектива">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спектива">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спектива">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14852</TotalTime>
  <Words>4212</Words>
  <Application>Microsoft Office PowerPoint</Application>
  <PresentationFormat>Широкий екран</PresentationFormat>
  <Paragraphs>89</Paragraphs>
  <Slides>45</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45</vt:i4>
      </vt:variant>
    </vt:vector>
  </HeadingPairs>
  <TitlesOfParts>
    <vt:vector size="50" baseType="lpstr">
      <vt:lpstr>Arial</vt:lpstr>
      <vt:lpstr>Calibri</vt:lpstr>
      <vt:lpstr>Calibri Light</vt:lpstr>
      <vt:lpstr>Times New Roman</vt:lpstr>
      <vt:lpstr>Ретроспектива</vt:lpstr>
      <vt:lpstr>Національний університет біоресурсів і природокористування України  ЛЕКЦІЯ 4 : ВИКОНАННЯ ЗЕМЛЯНИХ РОБІТ </vt:lpstr>
      <vt:lpstr>ЗМІСТ</vt:lpstr>
      <vt:lpstr>1. Різновиди земляних споруд</vt:lpstr>
      <vt:lpstr>Презентація PowerPoint</vt:lpstr>
      <vt:lpstr>Презентація PowerPoint</vt:lpstr>
      <vt:lpstr>Презентація PowerPoint</vt:lpstr>
      <vt:lpstr>Презентація PowerPoint</vt:lpstr>
      <vt:lpstr> Основними процесами перероблення ґрунту, унаслідок яких зводяться земляні споруди заданих параметрів, є такі:   - розроблення ґрунту у виїмках,  - укладання ґрунту в насип, навантаження і переміщення його в межах будівельного майданчика;  - транспортування ґрунту за його межі; -  пошарове розрівнювання та ущільнення ґрунту; -  розпушування мерзлих і важко розроблюваних ґрунтів;  - зворотне засипання пазух земляної споруди.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3. ВИКОНАННЯ ЗЕМЛЯНИХ РОБІТ</dc:title>
  <dc:creator>Андрій Сосюра</dc:creator>
  <cp:lastModifiedBy>Макс Майстренко</cp:lastModifiedBy>
  <cp:revision>42</cp:revision>
  <dcterms:created xsi:type="dcterms:W3CDTF">2023-11-14T19:33:45Z</dcterms:created>
  <dcterms:modified xsi:type="dcterms:W3CDTF">2024-01-02T01:53:10Z</dcterms:modified>
</cp:coreProperties>
</file>