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7" r:id="rId10"/>
    <p:sldId id="263" r:id="rId11"/>
    <p:sldId id="264" r:id="rId12"/>
    <p:sldId id="265" r:id="rId13"/>
    <p:sldId id="278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0" autoAdjust="0"/>
    <p:restoredTop sz="88075" autoAdjust="0"/>
  </p:normalViewPr>
  <p:slideViewPr>
    <p:cSldViewPr snapToGrid="0">
      <p:cViewPr varScale="1">
        <p:scale>
          <a:sx n="64" d="100"/>
          <a:sy n="64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21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003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060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5461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484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776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034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944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851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4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99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63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165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937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233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>
          <a:xfrm>
            <a:off x="800100" y="752475"/>
            <a:ext cx="9494838" cy="518318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l">
              <a:buNone/>
              <a:defRPr sz="1800"/>
            </a:lvl2pPr>
            <a:lvl3pPr marL="914400" indent="0" algn="l">
              <a:buNone/>
              <a:defRPr sz="1800"/>
            </a:lvl3pPr>
            <a:lvl4pPr marL="1371600" indent="0" algn="l">
              <a:buNone/>
              <a:defRPr sz="1800"/>
            </a:lvl4pPr>
            <a:lvl5pPr marL="1828800" indent="0" algn="l">
              <a:buNone/>
              <a:defRPr sz="1800"/>
            </a:lvl5pPr>
          </a:lstStyle>
          <a:p>
            <a:pPr lvl="0"/>
            <a:r>
              <a:rPr lang="ru-RU" dirty="0" smtClean="0"/>
              <a:t>Образец текста</a:t>
            </a:r>
            <a:endParaRPr lang="en-US" dirty="0" smtClean="0"/>
          </a:p>
          <a:p>
            <a:pPr lvl="0"/>
            <a:r>
              <a:rPr lang="ru-RU" dirty="0" smtClean="0"/>
              <a:t>Второй уровень</a:t>
            </a:r>
            <a:endParaRPr lang="en-US" dirty="0" smtClean="0"/>
          </a:p>
          <a:p>
            <a:pPr lvl="0"/>
            <a:r>
              <a:rPr lang="ru-RU" dirty="0" smtClean="0"/>
              <a:t>Третий уровень</a:t>
            </a:r>
            <a:endParaRPr lang="en-US" dirty="0" smtClean="0"/>
          </a:p>
          <a:p>
            <a:pPr lvl="0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0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192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011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963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3C5BC-B1AF-4F76-AE4F-1D0328A5DAD1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5882E-B79A-41A2-9ED4-1FA4CD002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225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21920" y="1254035"/>
            <a:ext cx="9004663" cy="3361507"/>
          </a:xfrm>
        </p:spPr>
        <p:txBody>
          <a:bodyPr>
            <a:normAutofit/>
          </a:bodyPr>
          <a:lstStyle/>
          <a:p>
            <a:r>
              <a:rPr lang="uk-UA" sz="46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Лекція </a:t>
            </a:r>
            <a:r>
              <a:rPr lang="uk-UA" sz="46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sz="18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18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779" y="4298245"/>
            <a:ext cx="8144134" cy="1117687"/>
          </a:xfrm>
        </p:spPr>
        <p:txBody>
          <a:bodyPr/>
          <a:lstStyle/>
          <a:p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</a:rPr>
              <a:t>з курсу </a:t>
            </a: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</a:rPr>
              <a:t>«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Нейроінформаційні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 керування 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біотехнічними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єктами</a:t>
            </a: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</a:rPr>
              <a:t>»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09166" y="3474720"/>
            <a:ext cx="2952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Автор : </a:t>
            </a:r>
          </a:p>
          <a:p>
            <a:r>
              <a:rPr lang="uk-UA" dirty="0" smtClean="0"/>
              <a:t>доцент, </a:t>
            </a:r>
            <a:r>
              <a:rPr lang="uk-UA" dirty="0" err="1" smtClean="0"/>
              <a:t>к.т.н</a:t>
            </a:r>
            <a:r>
              <a:rPr lang="uk-UA" dirty="0" smtClean="0"/>
              <a:t>. Заєць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58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uk-UA" b="0" i="0" u="none" strike="noStrike" baseline="0" dirty="0" smtClean="0">
                <a:latin typeface="+mj-lt"/>
              </a:rPr>
              <a:t>У багатошарових мережах нейрони об'єднуються в шари. Шар містить сукупність нейронів з єдиними вхідними сигналами. Число нейронів в кожному шарі може бути будь-ким і ніяк наперед не пов'язане з кількістю нейронів в інших шарах. У загальному випадку мережа складається з </a:t>
            </a:r>
            <a:r>
              <a:rPr lang="en-US" b="0" i="1" u="none" strike="noStrike" baseline="0" dirty="0" smtClean="0">
                <a:latin typeface="+mj-lt"/>
              </a:rPr>
              <a:t>Q </a:t>
            </a:r>
            <a:r>
              <a:rPr lang="uk-UA" b="0" i="0" u="none" strike="noStrike" baseline="0" dirty="0" smtClean="0">
                <a:latin typeface="+mj-lt"/>
              </a:rPr>
              <a:t>шарів, пронумерованих зліва направо. Зовнішні вхідні сигнали подаються на входи нейронів першого шару (вхідний шар часто нумерують як нульовий), а виходами мережі є вихідні сигнали останнього шару. Вхід нейронної мережі можна розглядати як вихід «нульового шару» </a:t>
            </a:r>
            <a:r>
              <a:rPr lang="uk-UA" b="0" i="0" u="none" strike="noStrike" baseline="0" dirty="0" err="1" smtClean="0">
                <a:latin typeface="+mj-lt"/>
              </a:rPr>
              <a:t>вирождених</a:t>
            </a:r>
            <a:r>
              <a:rPr lang="uk-UA" b="0" i="0" u="none" strike="noStrike" baseline="0" dirty="0" smtClean="0">
                <a:latin typeface="+mj-lt"/>
              </a:rPr>
              <a:t> нейронів, які служать лише як розподільчі пункти, підсумовування і перетворення сигналів тут не проводиться. Окрім вхідного і вихідного шарів в багатошаровій нейронній мережі є один або декілька проміжних (прихованих) шарів. Зв'язки від виходів нейронів деякого шару </a:t>
            </a:r>
            <a:r>
              <a:rPr lang="en-US" b="0" i="1" u="none" strike="noStrike" baseline="0" dirty="0" smtClean="0">
                <a:latin typeface="+mj-lt"/>
              </a:rPr>
              <a:t>q</a:t>
            </a:r>
            <a:r>
              <a:rPr lang="en-US" b="0" i="0" u="none" strike="noStrike" baseline="0" dirty="0" smtClean="0">
                <a:latin typeface="+mj-lt"/>
              </a:rPr>
              <a:t> </a:t>
            </a:r>
            <a:r>
              <a:rPr lang="uk-UA" b="0" i="0" u="none" strike="noStrike" baseline="0" dirty="0" smtClean="0">
                <a:latin typeface="+mj-lt"/>
              </a:rPr>
              <a:t>до входів </a:t>
            </a:r>
            <a:r>
              <a:rPr lang="ru-RU" b="0" i="0" u="none" strike="noStrike" baseline="0" dirty="0" smtClean="0">
                <a:latin typeface="+mj-lt"/>
              </a:rPr>
              <a:t>нейрон</a:t>
            </a:r>
            <a:r>
              <a:rPr lang="uk-UA" b="0" i="0" u="none" strike="noStrike" baseline="0" dirty="0" smtClean="0">
                <a:latin typeface="+mj-lt"/>
              </a:rPr>
              <a:t>і</a:t>
            </a:r>
            <a:r>
              <a:rPr lang="ru-RU" b="0" i="0" u="none" strike="noStrike" baseline="0" dirty="0" smtClean="0">
                <a:latin typeface="+mj-lt"/>
              </a:rPr>
              <a:t>в </a:t>
            </a:r>
            <a:r>
              <a:rPr lang="ru-RU" b="0" i="0" u="none" strike="noStrike" baseline="0" dirty="0" err="1" smtClean="0">
                <a:latin typeface="+mj-lt"/>
              </a:rPr>
              <a:t>наступного</a:t>
            </a:r>
            <a:r>
              <a:rPr lang="ru-RU" b="0" i="0" u="none" strike="noStrike" baseline="0" dirty="0" smtClean="0">
                <a:latin typeface="+mj-lt"/>
              </a:rPr>
              <a:t> шару </a:t>
            </a:r>
            <a:r>
              <a:rPr lang="ru-RU" b="0" i="1" u="none" strike="noStrike" baseline="0" dirty="0" smtClean="0">
                <a:latin typeface="+mj-lt"/>
              </a:rPr>
              <a:t>(q + +1)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називаються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послідовними</a:t>
            </a:r>
            <a:r>
              <a:rPr lang="ru-RU" b="0" i="0" u="none" strike="noStrike" baseline="0" dirty="0" smtClean="0">
                <a:latin typeface="+mj-lt"/>
              </a:rPr>
              <a:t>.</a:t>
            </a:r>
          </a:p>
          <a:p>
            <a:pPr marR="0" lvl="0" rtl="0"/>
            <a:r>
              <a:rPr lang="ru-RU" b="0" i="0" u="none" strike="noStrike" baseline="0" dirty="0" smtClean="0">
                <a:latin typeface="+mj-lt"/>
              </a:rPr>
              <a:t>У свою </a:t>
            </a:r>
            <a:r>
              <a:rPr lang="ru-RU" b="0" i="0" u="none" strike="noStrike" baseline="0" dirty="0" err="1" smtClean="0">
                <a:latin typeface="+mj-lt"/>
              </a:rPr>
              <a:t>чергу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серед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багатошарових</a:t>
            </a:r>
            <a:r>
              <a:rPr lang="ru-RU" b="0" i="0" u="none" strike="noStrike" baseline="0" dirty="0" smtClean="0">
                <a:latin typeface="+mj-lt"/>
              </a:rPr>
              <a:t> мереж </a:t>
            </a:r>
            <a:r>
              <a:rPr lang="ru-RU" b="0" i="0" u="none" strike="noStrike" baseline="0" dirty="0" err="1" smtClean="0">
                <a:latin typeface="+mj-lt"/>
              </a:rPr>
              <a:t>виділяють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наступні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типи</a:t>
            </a:r>
            <a:r>
              <a:rPr lang="ru-RU" b="0" i="0" u="none" strike="noStrike" baseline="0" dirty="0" smtClean="0">
                <a:latin typeface="+mj-lt"/>
              </a:rPr>
              <a:t>.</a:t>
            </a:r>
          </a:p>
          <a:p>
            <a:pPr marR="0" lvl="0" rtl="0"/>
            <a:endParaRPr lang="uk-UA" b="0" i="1" u="none" strike="noStrike" baseline="0" dirty="0" smtClean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5247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ru-RU" b="0" i="0" u="none" strike="noStrike" baseline="0" dirty="0" smtClean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0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uk-UA" b="0" i="1" u="none" strike="noStrike" baseline="0" dirty="0" smtClean="0">
                <a:latin typeface="+mj-lt"/>
              </a:rPr>
              <a:t>Монотонні.</a:t>
            </a:r>
            <a:r>
              <a:rPr lang="uk-UA" b="0" i="0" u="none" strike="noStrike" baseline="0" dirty="0" smtClean="0">
                <a:latin typeface="+mj-lt"/>
              </a:rPr>
              <a:t> </a:t>
            </a:r>
            <a:endParaRPr lang="en-US" b="0" i="0" u="none" strike="noStrike" baseline="0" dirty="0" smtClean="0">
              <a:latin typeface="+mj-lt"/>
            </a:endParaRP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Це спеціальний окремий випадок мереж з додатковими умовами на зв'язки і елементи. Кожний шар, окрім останнього (вихідного), розбитий на два блоки: збурення </a:t>
            </a:r>
            <a:r>
              <a:rPr lang="uk-UA" b="0" i="1" u="none" strike="noStrike" baseline="0" dirty="0" smtClean="0">
                <a:latin typeface="+mj-lt"/>
              </a:rPr>
              <a:t>(В)</a:t>
            </a:r>
            <a:r>
              <a:rPr lang="uk-UA" b="0" i="0" u="none" strike="noStrike" baseline="0" dirty="0" smtClean="0">
                <a:latin typeface="+mj-lt"/>
              </a:rPr>
              <a:t> і гальмівний </a:t>
            </a:r>
            <a:r>
              <a:rPr lang="uk-UA" b="0" i="1" u="none" strike="noStrike" baseline="0" dirty="0" smtClean="0">
                <a:latin typeface="+mj-lt"/>
              </a:rPr>
              <a:t>(Т).</a:t>
            </a:r>
            <a:r>
              <a:rPr lang="uk-UA" b="0" i="0" u="none" strike="noStrike" baseline="0" dirty="0" smtClean="0">
                <a:latin typeface="+mj-lt"/>
              </a:rPr>
              <a:t> Зв'язки між блоками теж розділяються на гальмівні і </a:t>
            </a:r>
            <a:r>
              <a:rPr lang="uk-UA" b="0" i="0" u="none" strike="noStrike" baseline="0" dirty="0" err="1" smtClean="0">
                <a:latin typeface="+mj-lt"/>
              </a:rPr>
              <a:t>збурюючі</a:t>
            </a:r>
            <a:r>
              <a:rPr lang="uk-UA" b="0" i="0" u="none" strike="noStrike" baseline="0" dirty="0" smtClean="0">
                <a:latin typeface="+mj-lt"/>
              </a:rPr>
              <a:t>. Якщо від блоку </a:t>
            </a:r>
            <a:r>
              <a:rPr lang="uk-UA" b="0" i="1" u="none" strike="noStrike" baseline="0" dirty="0" smtClean="0">
                <a:latin typeface="+mj-lt"/>
              </a:rPr>
              <a:t>А</a:t>
            </a:r>
            <a:r>
              <a:rPr lang="uk-UA" b="0" i="0" u="none" strike="noStrike" baseline="0" dirty="0" smtClean="0">
                <a:latin typeface="+mj-lt"/>
              </a:rPr>
              <a:t> до блоку </a:t>
            </a:r>
            <a:r>
              <a:rPr lang="uk-UA" b="0" i="1" u="none" strike="noStrike" baseline="0" dirty="0" smtClean="0">
                <a:latin typeface="+mj-lt"/>
              </a:rPr>
              <a:t>С</a:t>
            </a:r>
            <a:r>
              <a:rPr lang="uk-UA" b="0" i="0" u="none" strike="noStrike" baseline="0" dirty="0" smtClean="0">
                <a:latin typeface="+mj-lt"/>
              </a:rPr>
              <a:t> ведуть тільки </a:t>
            </a:r>
            <a:r>
              <a:rPr lang="uk-UA" b="0" i="0" u="none" strike="noStrike" baseline="0" dirty="0" err="1" smtClean="0">
                <a:latin typeface="+mj-lt"/>
              </a:rPr>
              <a:t>збурюючі</a:t>
            </a:r>
            <a:r>
              <a:rPr lang="uk-UA" b="0" i="0" u="none" strike="noStrike" baseline="0" dirty="0" smtClean="0">
                <a:latin typeface="+mj-lt"/>
              </a:rPr>
              <a:t> зв'язки, то це означає, що будь-який вихідний сигнал блоку є монотонною неспадаючою функцією будь-якого вихідного сигналу блоку </a:t>
            </a:r>
            <a:r>
              <a:rPr lang="uk-UA" b="0" i="1" u="none" strike="noStrike" baseline="0" dirty="0" smtClean="0">
                <a:latin typeface="+mj-lt"/>
              </a:rPr>
              <a:t>А</a:t>
            </a:r>
            <a:r>
              <a:rPr lang="uk-UA" b="0" i="0" u="none" strike="noStrike" baseline="0" dirty="0" smtClean="0">
                <a:latin typeface="+mj-lt"/>
              </a:rPr>
              <a:t>. Якщо ж ці зв'язки тільки гальмуючі, то будь-який вихідний сигнал блоку </a:t>
            </a:r>
            <a:r>
              <a:rPr lang="uk-UA" b="0" i="1" u="none" strike="noStrike" baseline="0" dirty="0" smtClean="0">
                <a:latin typeface="+mj-lt"/>
              </a:rPr>
              <a:t>С</a:t>
            </a:r>
            <a:r>
              <a:rPr lang="uk-UA" b="0" i="0" u="none" strike="noStrike" baseline="0" dirty="0" smtClean="0">
                <a:latin typeface="+mj-lt"/>
              </a:rPr>
              <a:t> є незростаючою функцією будь-якого вихідного сигналу блоку </a:t>
            </a:r>
            <a:r>
              <a:rPr lang="uk-UA" b="0" i="1" u="none" strike="noStrike" baseline="0" dirty="0" smtClean="0">
                <a:latin typeface="+mj-lt"/>
              </a:rPr>
              <a:t>А</a:t>
            </a:r>
            <a:r>
              <a:rPr lang="uk-UA" b="0" i="0" u="none" strike="noStrike" baseline="0" dirty="0" smtClean="0">
                <a:latin typeface="+mj-lt"/>
              </a:rPr>
              <a:t>. Для елементів монотонних мереж необхідна монотонна залежність вихідного сигналу елемента від параметрів вхідних сигналів.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718925" y="619125"/>
            <a:ext cx="473075" cy="206375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52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800100" y="752475"/>
            <a:ext cx="9494838" cy="5937574"/>
          </a:xfrm>
        </p:spPr>
        <p:txBody>
          <a:bodyPr>
            <a:normAutofit/>
          </a:bodyPr>
          <a:lstStyle/>
          <a:p>
            <a:pPr marR="0" lvl="0" rtl="0"/>
            <a:r>
              <a:rPr lang="uk-UA" b="0" i="1" u="none" strike="noStrike" baseline="0" dirty="0" smtClean="0">
                <a:latin typeface="+mj-lt"/>
              </a:rPr>
              <a:t>2. Мережі без зворотних </a:t>
            </a:r>
            <a:r>
              <a:rPr lang="uk-UA" b="0" i="1" u="none" strike="noStrike" baseline="0" dirty="0" err="1" smtClean="0">
                <a:latin typeface="+mj-lt"/>
              </a:rPr>
              <a:t>зв'язків</a:t>
            </a:r>
            <a:r>
              <a:rPr lang="uk-UA" b="0" i="0" u="none" strike="noStrike" baseline="0" dirty="0" smtClean="0">
                <a:latin typeface="+mj-lt"/>
              </a:rPr>
              <a:t>. У таких мережах нейрони вхідного шару одержують вхідні сигнали, </a:t>
            </a:r>
            <a:r>
              <a:rPr lang="uk-UA" b="0" i="0" u="none" strike="noStrike" baseline="0" dirty="0" err="1" smtClean="0">
                <a:latin typeface="+mj-lt"/>
              </a:rPr>
              <a:t>перетворють</a:t>
            </a:r>
            <a:r>
              <a:rPr lang="uk-UA" b="0" i="0" u="none" strike="noStrike" baseline="0" dirty="0" smtClean="0">
                <a:latin typeface="+mj-lt"/>
              </a:rPr>
              <a:t> їх і передають нейронам 1-го прихованого шару, далі спрацьовує 1-й прихований шар і </a:t>
            </a:r>
            <a:r>
              <a:rPr lang="uk-UA" b="0" i="0" u="none" strike="noStrike" baseline="0" dirty="0" err="1" smtClean="0">
                <a:latin typeface="+mj-lt"/>
              </a:rPr>
              <a:t>т.д</a:t>
            </a:r>
            <a:r>
              <a:rPr lang="uk-UA" b="0" i="0" u="none" strike="noStrike" baseline="0" dirty="0" smtClean="0">
                <a:latin typeface="+mj-lt"/>
              </a:rPr>
              <a:t>. до </a:t>
            </a:r>
            <a:r>
              <a:rPr lang="en-US" b="0" i="1" u="none" strike="noStrike" baseline="0" dirty="0" smtClean="0">
                <a:latin typeface="+mj-lt"/>
              </a:rPr>
              <a:t>Q</a:t>
            </a:r>
            <a:r>
              <a:rPr lang="en-US" b="0" i="0" u="none" strike="noStrike" baseline="0" dirty="0" smtClean="0">
                <a:latin typeface="+mj-lt"/>
              </a:rPr>
              <a:t>-</a:t>
            </a:r>
            <a:r>
              <a:rPr lang="uk-UA" b="0" i="0" u="none" strike="noStrike" baseline="0" dirty="0" smtClean="0">
                <a:latin typeface="+mj-lt"/>
              </a:rPr>
              <a:t>г</a:t>
            </a:r>
            <a:r>
              <a:rPr lang="en-US" b="0" i="0" u="none" strike="noStrike" baseline="0" dirty="0" smtClean="0">
                <a:latin typeface="+mj-lt"/>
              </a:rPr>
              <a:t>o, </a:t>
            </a:r>
            <a:r>
              <a:rPr lang="uk-UA" b="0" i="0" u="none" strike="noStrike" baseline="0" dirty="0" smtClean="0">
                <a:latin typeface="+mj-lt"/>
              </a:rPr>
              <a:t>який видає вихідні сигнали для інтерпретатора і користувача (рис. 4.2). Якщо не обумовлене інше, то кожний вихідний сигнал </a:t>
            </a:r>
            <a:r>
              <a:rPr lang="uk-UA" b="0" i="1" u="none" strike="noStrike" baseline="0" dirty="0" smtClean="0">
                <a:latin typeface="+mj-lt"/>
              </a:rPr>
              <a:t>і</a:t>
            </a:r>
            <a:r>
              <a:rPr lang="uk-UA" b="0" i="0" u="none" strike="noStrike" baseline="0" dirty="0" smtClean="0">
                <a:latin typeface="+mj-lt"/>
              </a:rPr>
              <a:t>-го шару подається на вхід всіх нейронів -го шару; проте можливий варіант з'єднання -го шару з довільним -м шаром.</a:t>
            </a:r>
            <a:endParaRPr lang="en-US" b="0" i="0" u="none" strike="noStrike" baseline="0" dirty="0" smtClean="0">
              <a:latin typeface="+mj-lt"/>
            </a:endParaRPr>
          </a:p>
          <a:p>
            <a:pPr marR="0" lvl="0" rtl="0"/>
            <a:endParaRPr lang="en-US" dirty="0">
              <a:latin typeface="+mj-lt"/>
            </a:endParaRPr>
          </a:p>
          <a:p>
            <a:pPr marR="0" lvl="0" rtl="0"/>
            <a:endParaRPr lang="en-US" b="0" i="0" u="none" strike="noStrike" baseline="0" dirty="0" smtClean="0">
              <a:latin typeface="+mj-lt"/>
            </a:endParaRPr>
          </a:p>
          <a:p>
            <a:pPr marR="0" lvl="0" rtl="0"/>
            <a:endParaRPr lang="en-US" dirty="0">
              <a:latin typeface="+mj-lt"/>
            </a:endParaRPr>
          </a:p>
          <a:p>
            <a:pPr marR="0" lvl="0" rtl="0"/>
            <a:endParaRPr lang="uk-UA" b="0" i="0" u="none" strike="noStrike" baseline="0" dirty="0" smtClean="0">
              <a:latin typeface="+mj-lt"/>
            </a:endParaRPr>
          </a:p>
          <a:p>
            <a:pPr marR="0" lvl="0" rtl="0"/>
            <a:endParaRPr lang="uk-UA" b="0" i="0" u="none" strike="noStrike" baseline="0" dirty="0" smtClean="0">
              <a:latin typeface="+mj-lt"/>
            </a:endParaRPr>
          </a:p>
          <a:p>
            <a:pPr marR="0" lvl="0" rtl="0"/>
            <a:endParaRPr lang="uk-UA" b="0" i="0" u="none" strike="noStrike" baseline="0" dirty="0" smtClean="0">
              <a:latin typeface="+mj-lt"/>
            </a:endParaRPr>
          </a:p>
          <a:p>
            <a:pPr marR="0" lvl="0" rtl="0"/>
            <a:endParaRPr lang="en-US" b="0" i="0" u="none" strike="noStrike" baseline="0" dirty="0" smtClean="0">
              <a:latin typeface="+mj-lt"/>
            </a:endParaRPr>
          </a:p>
          <a:p>
            <a:pPr marR="0" lvl="0" algn="ctr" rtl="0"/>
            <a:r>
              <a:rPr lang="ru-RU" sz="1600" b="0" i="0" u="none" strike="noStrike" baseline="0" dirty="0" smtClean="0">
                <a:latin typeface="+mj-lt"/>
              </a:rPr>
              <a:t>Рис. 4.2. </a:t>
            </a:r>
            <a:r>
              <a:rPr lang="ru-RU" sz="1600" b="0" i="0" u="none" strike="noStrike" baseline="0" dirty="0" err="1" smtClean="0">
                <a:latin typeface="+mj-lt"/>
              </a:rPr>
              <a:t>Багатошарова</a:t>
            </a:r>
            <a:r>
              <a:rPr lang="ru-RU" sz="1600" b="0" i="0" u="none" strike="noStrike" baseline="0" dirty="0" smtClean="0">
                <a:latin typeface="+mj-lt"/>
              </a:rPr>
              <a:t> (</a:t>
            </a:r>
            <a:r>
              <a:rPr lang="ru-RU" sz="1600" b="0" i="0" u="none" strike="noStrike" baseline="0" dirty="0" err="1" smtClean="0">
                <a:latin typeface="+mj-lt"/>
              </a:rPr>
              <a:t>двошарова</a:t>
            </a:r>
            <a:r>
              <a:rPr lang="ru-RU" sz="1600" b="0" i="0" u="none" strike="noStrike" baseline="0" dirty="0" smtClean="0">
                <a:latin typeface="+mj-lt"/>
              </a:rPr>
              <a:t>) мережа прямого </a:t>
            </a:r>
            <a:r>
              <a:rPr lang="ru-RU" sz="1600" b="0" i="0" u="none" strike="noStrike" baseline="0" dirty="0" err="1" smtClean="0">
                <a:latin typeface="+mj-lt"/>
              </a:rPr>
              <a:t>розповсюдження</a:t>
            </a:r>
            <a:endParaRPr lang="ru-RU" sz="1600" b="0" i="0" u="none" strike="noStrike" baseline="0" dirty="0" smtClean="0">
              <a:latin typeface="+mj-lt"/>
            </a:endParaRP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Слід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зазначити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що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класичним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варіантом</a:t>
            </a:r>
            <a:r>
              <a:rPr lang="ru-RU" b="0" i="0" u="none" strike="noStrike" baseline="0" dirty="0" smtClean="0">
                <a:latin typeface="+mj-lt"/>
              </a:rPr>
              <a:t> таких мереж є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прямого </a:t>
            </a:r>
            <a:r>
              <a:rPr lang="ru-RU" b="0" i="0" u="none" strike="noStrike" baseline="0" dirty="0" err="1" smtClean="0">
                <a:latin typeface="+mj-lt"/>
              </a:rPr>
              <a:t>розповсюдження</a:t>
            </a:r>
            <a:r>
              <a:rPr lang="ru-RU" b="0" i="0" u="none" strike="noStrike" baseline="0" dirty="0" smtClean="0">
                <a:latin typeface="+mj-lt"/>
              </a:rPr>
              <a:t> (рис. 4.2).</a:t>
            </a:r>
          </a:p>
          <a:p>
            <a:pPr marR="0" lvl="0" rtl="0"/>
            <a:endParaRPr lang="uk-UA" b="0" i="1" u="none" strike="noStrike" baseline="0" dirty="0" smtClean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526838" y="619125"/>
            <a:ext cx="665162" cy="161925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uk-UA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lum bright="-24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532" y="2601134"/>
            <a:ext cx="7165974" cy="2408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416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65110"/>
            <a:ext cx="9613861" cy="1069056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зворотними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зв'язками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680321" y="2052736"/>
            <a:ext cx="9613861" cy="4562668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dirty="0" err="1" smtClean="0">
                <a:latin typeface="+mj-lt"/>
              </a:rPr>
              <a:t>Це</a:t>
            </a:r>
            <a:r>
              <a:rPr lang="ru-RU" dirty="0" smtClean="0">
                <a:latin typeface="+mj-lt"/>
              </a:rPr>
              <a:t> </a:t>
            </a:r>
            <a:r>
              <a:rPr lang="ru-RU" dirty="0" err="1">
                <a:latin typeface="+mj-lt"/>
              </a:rPr>
              <a:t>мережі</a:t>
            </a:r>
            <a:r>
              <a:rPr lang="ru-RU" dirty="0">
                <a:latin typeface="+mj-lt"/>
              </a:rPr>
              <a:t>, у </a:t>
            </a:r>
            <a:r>
              <a:rPr lang="ru-RU" dirty="0" err="1">
                <a:latin typeface="+mj-lt"/>
              </a:rPr>
              <a:t>яких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інформац</a:t>
            </a:r>
            <a:r>
              <a:rPr lang="uk-UA" dirty="0">
                <a:latin typeface="+mj-lt"/>
              </a:rPr>
              <a:t>і</a:t>
            </a:r>
            <a:r>
              <a:rPr lang="ru-RU" dirty="0">
                <a:latin typeface="+mj-lt"/>
              </a:rPr>
              <a:t>я з </a:t>
            </a:r>
            <a:r>
              <a:rPr lang="ru-RU" dirty="0" err="1">
                <a:latin typeface="+mj-lt"/>
              </a:rPr>
              <a:t>подальших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шарів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передається</a:t>
            </a:r>
            <a:r>
              <a:rPr lang="ru-RU" dirty="0">
                <a:latin typeface="+mj-lt"/>
              </a:rPr>
              <a:t> на </a:t>
            </a:r>
            <a:r>
              <a:rPr lang="ru-RU" dirty="0" err="1">
                <a:latin typeface="+mj-lt"/>
              </a:rPr>
              <a:t>попередні</a:t>
            </a:r>
            <a:r>
              <a:rPr lang="ru-RU" dirty="0">
                <a:latin typeface="+mj-lt"/>
              </a:rPr>
              <a:t>.</a:t>
            </a:r>
          </a:p>
          <a:p>
            <a:pPr marL="0" lvl="0" indent="0">
              <a:buNone/>
            </a:pPr>
            <a:r>
              <a:rPr lang="ru-RU" dirty="0">
                <a:latin typeface="+mj-lt"/>
              </a:rPr>
              <a:t>Як приклад мереж </a:t>
            </a:r>
            <a:r>
              <a:rPr lang="ru-RU" dirty="0" err="1">
                <a:latin typeface="+mj-lt"/>
              </a:rPr>
              <a:t>із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зворотними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зв'язками</a:t>
            </a:r>
            <a:r>
              <a:rPr lang="ru-RU" dirty="0">
                <a:latin typeface="+mj-lt"/>
              </a:rPr>
              <a:t> на рисунку 4.3 </a:t>
            </a:r>
            <a:r>
              <a:rPr lang="ru-RU" dirty="0" err="1">
                <a:latin typeface="+mj-lt"/>
              </a:rPr>
              <a:t>представлені</a:t>
            </a:r>
            <a:r>
              <a:rPr lang="ru-RU" dirty="0">
                <a:latin typeface="+mj-lt"/>
              </a:rPr>
              <a:t> так </a:t>
            </a:r>
            <a:r>
              <a:rPr lang="ru-RU" dirty="0" err="1">
                <a:latin typeface="+mj-lt"/>
              </a:rPr>
              <a:t>звані</a:t>
            </a:r>
            <a:r>
              <a:rPr lang="ru-RU" dirty="0">
                <a:latin typeface="+mj-lt"/>
              </a:rPr>
              <a:t> част</a:t>
            </a:r>
            <a:r>
              <a:rPr lang="uk-UA" dirty="0" err="1">
                <a:latin typeface="+mj-lt"/>
              </a:rPr>
              <a:t>ково</a:t>
            </a:r>
            <a:r>
              <a:rPr lang="ru-RU" dirty="0">
                <a:latin typeface="+mj-lt"/>
              </a:rPr>
              <a:t>-</a:t>
            </a:r>
            <a:r>
              <a:rPr lang="ru-RU" dirty="0" err="1">
                <a:latin typeface="+mj-lt"/>
              </a:rPr>
              <a:t>рекурентні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мережі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Елмана</a:t>
            </a:r>
            <a:r>
              <a:rPr lang="ru-RU" dirty="0">
                <a:latin typeface="+mj-lt"/>
              </a:rPr>
              <a:t> і </a:t>
            </a:r>
            <a:r>
              <a:rPr lang="ru-RU" dirty="0" err="1">
                <a:latin typeface="+mj-lt"/>
              </a:rPr>
              <a:t>Жордана</a:t>
            </a:r>
            <a:r>
              <a:rPr lang="ru-RU" dirty="0">
                <a:latin typeface="+mj-lt"/>
              </a:rPr>
              <a:t>.</a:t>
            </a:r>
          </a:p>
          <a:p>
            <a:pPr marL="0" lvl="0" indent="0">
              <a:buNone/>
            </a:pPr>
            <a:r>
              <a:rPr lang="uk-UA" dirty="0">
                <a:latin typeface="+mj-lt"/>
              </a:rPr>
              <a:t>Відомі мережі можна розділити </a:t>
            </a:r>
            <a:r>
              <a:rPr lang="uk-UA" i="1" dirty="0">
                <a:latin typeface="+mj-lt"/>
              </a:rPr>
              <a:t>за принципом структури нейронів</a:t>
            </a:r>
            <a:r>
              <a:rPr lang="uk-UA" dirty="0">
                <a:latin typeface="+mj-lt"/>
              </a:rPr>
              <a:t> в них на </a:t>
            </a:r>
            <a:r>
              <a:rPr lang="uk-UA" i="1" dirty="0">
                <a:latin typeface="+mj-lt"/>
              </a:rPr>
              <a:t>гомогенні</a:t>
            </a:r>
            <a:r>
              <a:rPr lang="uk-UA" dirty="0">
                <a:latin typeface="+mj-lt"/>
              </a:rPr>
              <a:t> або однорідні і </a:t>
            </a:r>
            <a:r>
              <a:rPr lang="uk-UA" i="1" dirty="0">
                <a:latin typeface="+mj-lt"/>
              </a:rPr>
              <a:t>гетерогенні</a:t>
            </a:r>
            <a:r>
              <a:rPr lang="uk-UA" dirty="0">
                <a:latin typeface="+mj-lt"/>
              </a:rPr>
              <a:t>. Гомогенні мережі складаються з нейронів одного типу з єдиною функцією активації. У гетерогенну мережу входять нейрони з різними функціями активації</a:t>
            </a:r>
            <a:r>
              <a:rPr lang="uk-UA" dirty="0" smtClean="0">
                <a:latin typeface="+mj-lt"/>
              </a:rPr>
              <a:t>.</a:t>
            </a:r>
            <a:endParaRPr lang="en-US" dirty="0" smtClean="0">
              <a:latin typeface="+mj-lt"/>
            </a:endParaRPr>
          </a:p>
          <a:p>
            <a:pPr lvl="0"/>
            <a:endParaRPr lang="en-US" dirty="0">
              <a:latin typeface="+mj-lt"/>
            </a:endParaRPr>
          </a:p>
          <a:p>
            <a:pPr lvl="0"/>
            <a:endParaRPr lang="en-US" dirty="0" smtClean="0">
              <a:latin typeface="+mj-lt"/>
            </a:endParaRPr>
          </a:p>
          <a:p>
            <a:pPr lvl="0"/>
            <a:endParaRPr lang="uk-UA" dirty="0">
              <a:latin typeface="+mj-lt"/>
            </a:endParaRPr>
          </a:p>
          <a:p>
            <a:pPr lvl="0"/>
            <a:endParaRPr lang="uk-UA" dirty="0">
              <a:latin typeface="+mj-lt"/>
            </a:endParaRPr>
          </a:p>
          <a:p>
            <a:pPr lvl="0"/>
            <a:endParaRPr lang="uk-UA" dirty="0">
              <a:latin typeface="+mj-lt"/>
            </a:endParaRPr>
          </a:p>
          <a:p>
            <a:pPr marL="0" lvl="0" indent="0">
              <a:buNone/>
            </a:pPr>
            <a:endParaRPr lang="en-US" sz="2100" dirty="0" smtClean="0">
              <a:latin typeface="+mj-lt"/>
            </a:endParaRPr>
          </a:p>
          <a:p>
            <a:pPr marL="0" lvl="0" indent="0" algn="ctr">
              <a:buNone/>
            </a:pPr>
            <a:endParaRPr lang="en-US" sz="1900" dirty="0" smtClean="0">
              <a:latin typeface="+mj-lt"/>
            </a:endParaRPr>
          </a:p>
          <a:p>
            <a:pPr marL="0" lvl="0" indent="0" algn="ctr">
              <a:buNone/>
            </a:pPr>
            <a:r>
              <a:rPr lang="uk-UA" sz="1900" dirty="0" smtClean="0">
                <a:latin typeface="+mj-lt"/>
              </a:rPr>
              <a:t>Рис</a:t>
            </a:r>
            <a:r>
              <a:rPr lang="uk-UA" sz="1900" dirty="0">
                <a:latin typeface="+mj-lt"/>
              </a:rPr>
              <a:t>. 4.3. Ч</a:t>
            </a:r>
            <a:r>
              <a:rPr lang="ru-RU" sz="1900" dirty="0" err="1">
                <a:latin typeface="+mj-lt"/>
              </a:rPr>
              <a:t>аст</a:t>
            </a:r>
            <a:r>
              <a:rPr lang="uk-UA" sz="1900" dirty="0" err="1">
                <a:latin typeface="+mj-lt"/>
              </a:rPr>
              <a:t>ково</a:t>
            </a:r>
            <a:r>
              <a:rPr lang="ru-RU" sz="1900" dirty="0">
                <a:latin typeface="+mj-lt"/>
              </a:rPr>
              <a:t>-</a:t>
            </a:r>
            <a:r>
              <a:rPr lang="ru-RU" sz="1900" dirty="0" err="1">
                <a:latin typeface="+mj-lt"/>
              </a:rPr>
              <a:t>рекурентн</a:t>
            </a:r>
            <a:r>
              <a:rPr lang="uk-UA" sz="1900" dirty="0">
                <a:latin typeface="+mj-lt"/>
              </a:rPr>
              <a:t>і мережі </a:t>
            </a:r>
            <a:r>
              <a:rPr lang="uk-UA" sz="1900" dirty="0" err="1">
                <a:latin typeface="+mj-lt"/>
              </a:rPr>
              <a:t>Елмана</a:t>
            </a:r>
            <a:r>
              <a:rPr lang="uk-UA" sz="1900" dirty="0">
                <a:latin typeface="+mj-lt"/>
              </a:rPr>
              <a:t> </a:t>
            </a:r>
          </a:p>
          <a:p>
            <a:endParaRPr lang="ru-RU" sz="2100" dirty="0"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lum bright="-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722" y="4156937"/>
            <a:ext cx="5219057" cy="20385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19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uk-UA" b="0" i="0" u="none" strike="noStrike" baseline="0" dirty="0" smtClean="0">
                <a:latin typeface="+mj-lt"/>
              </a:rPr>
              <a:t>Важливо відзначити існування </a:t>
            </a:r>
            <a:r>
              <a:rPr lang="uk-UA" b="0" i="1" u="none" strike="noStrike" baseline="0" dirty="0" smtClean="0">
                <a:latin typeface="+mj-lt"/>
              </a:rPr>
              <a:t>бінарних</a:t>
            </a:r>
            <a:r>
              <a:rPr lang="uk-UA" b="0" i="0" u="none" strike="noStrike" baseline="0" dirty="0" smtClean="0">
                <a:latin typeface="+mj-lt"/>
              </a:rPr>
              <a:t> і </a:t>
            </a:r>
            <a:r>
              <a:rPr lang="uk-UA" b="0" i="1" u="none" strike="noStrike" baseline="0" dirty="0" smtClean="0">
                <a:latin typeface="+mj-lt"/>
              </a:rPr>
              <a:t>аналогових</a:t>
            </a:r>
            <a:r>
              <a:rPr lang="uk-UA" b="0" i="0" u="none" strike="noStrike" baseline="0" dirty="0" smtClean="0">
                <a:latin typeface="+mj-lt"/>
              </a:rPr>
              <a:t> мереж. Перші з них оперують з двійковими сигналами, і вихід кожного нейрона може приймати тільки два значення: логічний нуль («загальмований» стан) або логічна одиниця («збуджений» стан).</a:t>
            </a: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Ще</a:t>
            </a:r>
            <a:r>
              <a:rPr lang="ru-RU" b="0" i="0" u="none" strike="noStrike" baseline="0" dirty="0" smtClean="0">
                <a:latin typeface="+mj-lt"/>
              </a:rPr>
              <a:t> одна </a:t>
            </a:r>
            <a:r>
              <a:rPr lang="ru-RU" b="0" i="0" u="none" strike="noStrike" baseline="0" dirty="0" err="1" smtClean="0">
                <a:latin typeface="+mj-lt"/>
              </a:rPr>
              <a:t>класифікація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ділить</a:t>
            </a:r>
            <a:r>
              <a:rPr lang="ru-RU" b="0" i="0" u="none" strike="noStrike" baseline="0" dirty="0" smtClean="0">
                <a:latin typeface="+mj-lt"/>
              </a:rPr>
              <a:t> НМ на </a:t>
            </a:r>
            <a:r>
              <a:rPr lang="ru-RU" b="0" i="1" u="none" strike="noStrike" baseline="0" dirty="0" err="1" smtClean="0">
                <a:latin typeface="+mj-lt"/>
              </a:rPr>
              <a:t>асинхронні</a:t>
            </a:r>
            <a:r>
              <a:rPr lang="ru-RU" b="0" i="0" u="none" strike="noStrike" baseline="0" dirty="0" smtClean="0">
                <a:latin typeface="+mj-lt"/>
              </a:rPr>
              <a:t> і </a:t>
            </a:r>
            <a:r>
              <a:rPr lang="ru-RU" b="0" i="1" u="none" strike="noStrike" baseline="0" dirty="0" err="1" smtClean="0">
                <a:latin typeface="+mj-lt"/>
              </a:rPr>
              <a:t>синхронні</a:t>
            </a:r>
            <a:r>
              <a:rPr lang="ru-RU" b="0" i="0" u="none" strike="noStrike" baseline="0" dirty="0" smtClean="0">
                <a:latin typeface="+mj-lt"/>
              </a:rPr>
              <a:t>. У </a:t>
            </a:r>
            <a:r>
              <a:rPr lang="ru-RU" b="0" i="0" u="none" strike="noStrike" baseline="0" dirty="0" err="1" smtClean="0">
                <a:latin typeface="+mj-lt"/>
              </a:rPr>
              <a:t>першому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випадку</a:t>
            </a:r>
            <a:r>
              <a:rPr lang="ru-RU" b="0" i="0" u="none" strike="noStrike" baseline="0" dirty="0" smtClean="0">
                <a:latin typeface="+mj-lt"/>
              </a:rPr>
              <a:t> в </a:t>
            </a:r>
            <a:r>
              <a:rPr lang="ru-RU" b="0" i="0" u="none" strike="noStrike" baseline="0" dirty="0" err="1" smtClean="0">
                <a:latin typeface="+mj-lt"/>
              </a:rPr>
              <a:t>кожний</a:t>
            </a:r>
            <a:r>
              <a:rPr lang="ru-RU" b="0" i="0" u="none" strike="noStrike" baseline="0" dirty="0" smtClean="0">
                <a:latin typeface="+mj-lt"/>
              </a:rPr>
              <a:t> момент часу </a:t>
            </a:r>
            <a:r>
              <a:rPr lang="ru-RU" b="0" i="0" u="none" strike="noStrike" baseline="0" dirty="0" err="1" smtClean="0">
                <a:latin typeface="+mj-lt"/>
              </a:rPr>
              <a:t>свій</a:t>
            </a:r>
            <a:r>
              <a:rPr lang="ru-RU" b="0" i="0" u="none" strike="noStrike" baseline="0" dirty="0" smtClean="0">
                <a:latin typeface="+mj-lt"/>
              </a:rPr>
              <a:t> стан </a:t>
            </a:r>
            <a:r>
              <a:rPr lang="ru-RU" b="0" i="0" u="none" strike="noStrike" baseline="0" dirty="0" err="1" smtClean="0">
                <a:latin typeface="+mj-lt"/>
              </a:rPr>
              <a:t>змінює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лише</a:t>
            </a:r>
            <a:r>
              <a:rPr lang="ru-RU" b="0" i="0" u="none" strike="noStrike" baseline="0" dirty="0" smtClean="0">
                <a:latin typeface="+mj-lt"/>
              </a:rPr>
              <a:t> один нейрон.</a:t>
            </a:r>
          </a:p>
          <a:p>
            <a:pPr marR="0" lvl="0" rtl="0"/>
            <a:r>
              <a:rPr lang="ru-RU" b="0" i="0" u="none" strike="noStrike" baseline="0" dirty="0" smtClean="0">
                <a:latin typeface="+mj-lt"/>
              </a:rPr>
              <a:t>У другому – стан </a:t>
            </a:r>
            <a:r>
              <a:rPr lang="ru-RU" b="0" i="0" u="none" strike="noStrike" baseline="0" dirty="0" err="1" smtClean="0">
                <a:latin typeface="+mj-lt"/>
              </a:rPr>
              <a:t>змінюється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відразу</a:t>
            </a:r>
            <a:r>
              <a:rPr lang="ru-RU" b="0" i="0" u="none" strike="noStrike" baseline="0" dirty="0" smtClean="0">
                <a:latin typeface="+mj-lt"/>
              </a:rPr>
              <a:t> у </a:t>
            </a:r>
            <a:r>
              <a:rPr lang="ru-RU" b="0" i="0" u="none" strike="noStrike" baseline="0" dirty="0" err="1" smtClean="0">
                <a:latin typeface="+mj-lt"/>
              </a:rPr>
              <a:t>цілої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групи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нейронів</a:t>
            </a:r>
            <a:r>
              <a:rPr lang="ru-RU" b="0" i="0" u="none" strike="noStrike" baseline="0" dirty="0" smtClean="0">
                <a:latin typeface="+mj-lt"/>
              </a:rPr>
              <a:t>, як правило, у </a:t>
            </a:r>
            <a:r>
              <a:rPr lang="ru-RU" b="0" i="0" u="none" strike="noStrike" baseline="0" dirty="0" err="1" smtClean="0">
                <a:latin typeface="+mj-lt"/>
              </a:rPr>
              <a:t>всього</a:t>
            </a:r>
            <a:r>
              <a:rPr lang="ru-RU" b="0" i="0" u="none" strike="noStrike" baseline="0" dirty="0" smtClean="0">
                <a:latin typeface="+mj-lt"/>
              </a:rPr>
              <a:t> шару. </a:t>
            </a:r>
            <a:r>
              <a:rPr lang="ru-RU" b="0" i="0" u="none" strike="noStrike" baseline="0" dirty="0" err="1" smtClean="0">
                <a:latin typeface="+mj-lt"/>
              </a:rPr>
              <a:t>Далі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розглядатимуться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тільки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синхронні</a:t>
            </a:r>
            <a:r>
              <a:rPr lang="ru-RU" b="0" i="0" u="none" strike="noStrike" baseline="0" dirty="0" smtClean="0">
                <a:latin typeface="+mj-lt"/>
              </a:rPr>
              <a:t> НМ.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5247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можна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класифікувати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також</a:t>
            </a:r>
            <a:r>
              <a:rPr lang="ru-RU" b="0" i="0" u="none" strike="noStrike" baseline="0" dirty="0" smtClean="0">
                <a:latin typeface="+mj-lt"/>
              </a:rPr>
              <a:t> по числу </a:t>
            </a:r>
            <a:r>
              <a:rPr lang="ru-RU" b="0" i="0" u="none" strike="noStrike" baseline="0" dirty="0" err="1" smtClean="0">
                <a:latin typeface="+mj-lt"/>
              </a:rPr>
              <a:t>шарів</a:t>
            </a:r>
            <a:r>
              <a:rPr lang="ru-RU" b="0" i="0" u="none" strike="noStrike" baseline="0" dirty="0" smtClean="0">
                <a:latin typeface="+mj-lt"/>
              </a:rPr>
              <a:t>. Теоретично число </a:t>
            </a:r>
            <a:r>
              <a:rPr lang="ru-RU" b="0" i="0" u="none" strike="noStrike" baseline="0" dirty="0" err="1" smtClean="0">
                <a:latin typeface="+mj-lt"/>
              </a:rPr>
              <a:t>шарів</a:t>
            </a:r>
            <a:r>
              <a:rPr lang="ru-RU" b="0" i="0" u="none" strike="noStrike" baseline="0" dirty="0" smtClean="0">
                <a:latin typeface="+mj-lt"/>
              </a:rPr>
              <a:t> і число </a:t>
            </a:r>
            <a:r>
              <a:rPr lang="ru-RU" b="0" i="0" u="none" strike="noStrike" baseline="0" dirty="0" err="1" smtClean="0">
                <a:latin typeface="+mj-lt"/>
              </a:rPr>
              <a:t>нейронів</a:t>
            </a:r>
            <a:r>
              <a:rPr lang="ru-RU" b="0" i="0" u="none" strike="noStrike" baseline="0" dirty="0" smtClean="0">
                <a:latin typeface="+mj-lt"/>
              </a:rPr>
              <a:t> в кожному </a:t>
            </a:r>
            <a:r>
              <a:rPr lang="ru-RU" b="0" i="0" u="none" strike="noStrike" baseline="0" dirty="0" err="1" smtClean="0">
                <a:latin typeface="+mj-lt"/>
              </a:rPr>
              <a:t>шарі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може</a:t>
            </a:r>
            <a:r>
              <a:rPr lang="ru-RU" b="0" i="0" u="none" strike="noStrike" baseline="0" dirty="0" smtClean="0">
                <a:latin typeface="+mj-lt"/>
              </a:rPr>
              <a:t> бути </a:t>
            </a:r>
            <a:r>
              <a:rPr lang="ru-RU" b="0" i="0" u="none" strike="noStrike" baseline="0" dirty="0" err="1" smtClean="0">
                <a:latin typeface="+mj-lt"/>
              </a:rPr>
              <a:t>довільним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проте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err="1" smtClean="0">
                <a:latin typeface="+mj-lt"/>
              </a:rPr>
              <a:t>фактично</a:t>
            </a:r>
            <a:r>
              <a:rPr lang="ru-RU" b="0" i="1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err="1" smtClean="0">
                <a:latin typeface="+mj-lt"/>
              </a:rPr>
              <a:t>воно</a:t>
            </a:r>
            <a:r>
              <a:rPr lang="ru-RU" b="0" i="1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err="1" smtClean="0">
                <a:latin typeface="+mj-lt"/>
              </a:rPr>
              <a:t>обмежено</a:t>
            </a:r>
            <a:r>
              <a:rPr lang="ru-RU" b="0" i="1" u="none" strike="noStrike" baseline="0" dirty="0" smtClean="0">
                <a:latin typeface="+mj-lt"/>
              </a:rPr>
              <a:t> ресурсами</a:t>
            </a:r>
            <a:r>
              <a:rPr lang="uk-UA" b="0" i="1" u="none" strike="noStrike" baseline="0" dirty="0" smtClean="0">
                <a:latin typeface="+mj-lt"/>
              </a:rPr>
              <a:t> комп'ютера</a:t>
            </a:r>
            <a:r>
              <a:rPr lang="uk-UA" b="0" i="0" u="none" strike="noStrike" baseline="0" dirty="0" smtClean="0">
                <a:latin typeface="+mj-lt"/>
              </a:rPr>
              <a:t> або спеціалізованою мікросхемою, на котрих звичайно реалізується ШНМ. Чим складніше ШНМ, тим масштабніші задачі, підвладні їй.</a:t>
            </a: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Вибір структури ШНМ здійснюється відповідно до особливостей і складності задачі. Для вирішення деяких окремих типів задач вже існують оптимальні, на сьогоднішній день, конфігурації. Якщо ж задача не може бути зведена ні до одного з відомих типів, розробнику доводиться вирішувати складну проблему синтезу нової </a:t>
            </a:r>
            <a:r>
              <a:rPr lang="ru-RU" b="0" i="0" u="none" strike="noStrike" baseline="0" dirty="0" err="1" smtClean="0">
                <a:latin typeface="+mj-lt"/>
              </a:rPr>
              <a:t>конф</a:t>
            </a:r>
            <a:r>
              <a:rPr lang="uk-UA" b="0" i="0" u="none" strike="noStrike" baseline="0" dirty="0" smtClean="0">
                <a:latin typeface="+mj-lt"/>
              </a:rPr>
              <a:t>і</a:t>
            </a:r>
            <a:r>
              <a:rPr lang="ru-RU" b="0" i="0" u="none" strike="noStrike" baseline="0" dirty="0" err="1" smtClean="0">
                <a:latin typeface="+mj-lt"/>
              </a:rPr>
              <a:t>гурац</a:t>
            </a:r>
            <a:r>
              <a:rPr lang="uk-UA" b="0" i="0" u="none" strike="noStrike" baseline="0" dirty="0" err="1" smtClean="0">
                <a:latin typeface="+mj-lt"/>
              </a:rPr>
              <a:t>ії</a:t>
            </a:r>
            <a:r>
              <a:rPr lang="uk-UA" b="0" i="0" u="none" strike="noStrike" baseline="0" dirty="0" smtClean="0">
                <a:latin typeface="+mj-lt"/>
              </a:rPr>
              <a:t>.</a:t>
            </a:r>
          </a:p>
          <a:p>
            <a:pPr marR="0" lvl="0" rtl="0"/>
            <a:r>
              <a:rPr lang="ru-RU" b="0" i="0" u="none" strike="noStrike" baseline="0" dirty="0" smtClean="0">
                <a:latin typeface="+mj-lt"/>
              </a:rPr>
              <a:t>При </a:t>
            </a:r>
            <a:r>
              <a:rPr lang="ru-RU" b="0" i="0" u="none" strike="noStrike" baseline="0" dirty="0" err="1" smtClean="0">
                <a:latin typeface="+mj-lt"/>
              </a:rPr>
              <a:t>цьому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він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керується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декількома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основоположними</a:t>
            </a:r>
            <a:r>
              <a:rPr lang="ru-RU" b="0" i="0" u="none" strike="noStrike" baseline="0" dirty="0" smtClean="0">
                <a:latin typeface="+mj-lt"/>
              </a:rPr>
              <a:t> принципами:</a:t>
            </a: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можливості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зростають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із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збільшенням</a:t>
            </a:r>
            <a:r>
              <a:rPr lang="ru-RU" b="0" i="0" u="none" strike="noStrike" baseline="0" dirty="0" smtClean="0">
                <a:latin typeface="+mj-lt"/>
              </a:rPr>
              <a:t> числа </a:t>
            </a:r>
            <a:r>
              <a:rPr lang="ru-RU" b="0" i="0" u="none" strike="noStrike" baseline="0" dirty="0" err="1" smtClean="0">
                <a:latin typeface="+mj-lt"/>
              </a:rPr>
              <a:t>шарів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і числа </a:t>
            </a:r>
            <a:r>
              <a:rPr lang="ru-RU" b="0" i="0" u="none" strike="noStrike" baseline="0" dirty="0" err="1" smtClean="0">
                <a:latin typeface="+mj-lt"/>
              </a:rPr>
              <a:t>нейронів</a:t>
            </a:r>
            <a:r>
              <a:rPr lang="ru-RU" b="0" i="0" u="none" strike="noStrike" baseline="0" dirty="0" smtClean="0">
                <a:latin typeface="+mj-lt"/>
              </a:rPr>
              <a:t> в них;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5247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ru-RU" b="0" i="0" u="none" strike="noStrike" baseline="0" dirty="0" smtClean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49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uk-UA" b="0" i="0" u="none" strike="noStrike" baseline="0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B</a:t>
            </a:r>
            <a:r>
              <a:rPr lang="uk-UA" b="0" i="0" u="none" strike="noStrike" baseline="0" dirty="0" smtClean="0">
                <a:latin typeface="+mj-lt"/>
              </a:rPr>
              <a:t>ведення зворотних </a:t>
            </a:r>
            <a:r>
              <a:rPr lang="uk-UA" b="0" i="0" u="none" strike="noStrike" baseline="0" dirty="0" err="1" smtClean="0">
                <a:latin typeface="+mj-lt"/>
              </a:rPr>
              <a:t>зв'язків</a:t>
            </a:r>
            <a:r>
              <a:rPr lang="uk-UA" b="0" i="0" u="none" strike="noStrike" baseline="0" dirty="0" smtClean="0">
                <a:latin typeface="+mj-lt"/>
              </a:rPr>
              <a:t> разом із збільшенням можливостей мережі піднімає питання про динамічну стійкість мережі;</a:t>
            </a: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 складність алгоритмів функціонування мережі (у тому числі, наприклад, введення декількох типів синапсів – </a:t>
            </a:r>
            <a:r>
              <a:rPr lang="uk-UA" b="0" i="0" u="none" strike="noStrike" baseline="0" dirty="0" err="1" smtClean="0">
                <a:latin typeface="+mj-lt"/>
              </a:rPr>
              <a:t>збурюючих</a:t>
            </a:r>
            <a:r>
              <a:rPr lang="uk-UA" b="0" i="0" u="none" strike="noStrike" baseline="0" dirty="0" smtClean="0">
                <a:latin typeface="+mj-lt"/>
              </a:rPr>
              <a:t>, гальмуючих і ін.) також сприяє посиленню потужності ШНМ.</a:t>
            </a: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Питання</a:t>
            </a:r>
            <a:r>
              <a:rPr lang="ru-RU" b="0" i="0" u="none" strike="noStrike" baseline="0" dirty="0" smtClean="0">
                <a:latin typeface="+mj-lt"/>
              </a:rPr>
              <a:t> про </a:t>
            </a:r>
            <a:r>
              <a:rPr lang="ru-RU" b="0" i="0" u="none" strike="noStrike" baseline="0" dirty="0" err="1" smtClean="0">
                <a:latin typeface="+mj-lt"/>
              </a:rPr>
              <a:t>необхідні</a:t>
            </a:r>
            <a:r>
              <a:rPr lang="ru-RU" b="0" i="0" u="none" strike="noStrike" baseline="0" dirty="0" smtClean="0">
                <a:latin typeface="+mj-lt"/>
              </a:rPr>
              <a:t> і </a:t>
            </a:r>
            <a:r>
              <a:rPr lang="ru-RU" b="0" i="0" u="none" strike="noStrike" baseline="0" dirty="0" err="1" smtClean="0">
                <a:latin typeface="+mj-lt"/>
              </a:rPr>
              <a:t>достатні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властивості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для вир</a:t>
            </a:r>
            <a:r>
              <a:rPr lang="uk-UA" b="0" i="0" u="none" strike="noStrike" baseline="0" dirty="0" smtClean="0">
                <a:latin typeface="+mj-lt"/>
              </a:rPr>
              <a:t>і</a:t>
            </a:r>
            <a:r>
              <a:rPr lang="ru-RU" b="0" i="0" u="none" strike="noStrike" baseline="0" dirty="0" err="1" smtClean="0">
                <a:latin typeface="+mj-lt"/>
              </a:rPr>
              <a:t>шен</a:t>
            </a:r>
            <a:r>
              <a:rPr lang="uk-UA" b="0" i="0" u="none" strike="noStrike" baseline="0" dirty="0" smtClean="0">
                <a:latin typeface="+mj-lt"/>
              </a:rPr>
              <a:t>н</a:t>
            </a:r>
            <a:r>
              <a:rPr lang="ru-RU" b="0" i="0" u="none" strike="noStrike" baseline="0" dirty="0" smtClean="0">
                <a:latin typeface="+mj-lt"/>
              </a:rPr>
              <a:t>я того </a:t>
            </a:r>
            <a:r>
              <a:rPr lang="ru-RU" b="0" i="0" u="none" strike="noStrike" baseline="0" dirty="0" err="1" smtClean="0">
                <a:latin typeface="+mj-lt"/>
              </a:rPr>
              <a:t>або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іншого</a:t>
            </a:r>
            <a:r>
              <a:rPr lang="ru-RU" b="0" i="0" u="none" strike="noStrike" baseline="0" dirty="0" smtClean="0">
                <a:latin typeface="+mj-lt"/>
              </a:rPr>
              <a:t> роду задач </a:t>
            </a:r>
            <a:r>
              <a:rPr lang="ru-RU" b="0" i="0" u="none" strike="noStrike" baseline="0" dirty="0" err="1" smtClean="0">
                <a:latin typeface="+mj-lt"/>
              </a:rPr>
              <a:t>являє</a:t>
            </a:r>
            <a:r>
              <a:rPr lang="ru-RU" b="0" i="0" u="none" strike="noStrike" baseline="0" dirty="0" smtClean="0">
                <a:latin typeface="+mj-lt"/>
              </a:rPr>
              <a:t> собою </a:t>
            </a:r>
            <a:r>
              <a:rPr lang="ru-RU" b="0" i="0" u="none" strike="noStrike" baseline="0" dirty="0" err="1" smtClean="0">
                <a:latin typeface="+mj-lt"/>
              </a:rPr>
              <a:t>цілий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розділ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нейрокомпьютерної</a:t>
            </a:r>
            <a:r>
              <a:rPr lang="ru-RU" b="0" i="0" u="none" strike="noStrike" baseline="0" dirty="0" smtClean="0">
                <a:latin typeface="+mj-lt"/>
              </a:rPr>
              <a:t> науки. </a:t>
            </a:r>
            <a:r>
              <a:rPr lang="ru-RU" b="0" i="0" u="none" strike="noStrike" baseline="0" dirty="0" err="1" smtClean="0">
                <a:latin typeface="+mj-lt"/>
              </a:rPr>
              <a:t>Оскільки</a:t>
            </a:r>
            <a:r>
              <a:rPr lang="ru-RU" b="0" i="0" u="none" strike="noStrike" baseline="0" dirty="0" smtClean="0">
                <a:latin typeface="+mj-lt"/>
              </a:rPr>
              <a:t> проблема синтезу ШНМ сильно </a:t>
            </a:r>
            <a:r>
              <a:rPr lang="ru-RU" b="0" i="0" u="none" strike="noStrike" baseline="0" dirty="0" err="1" smtClean="0">
                <a:latin typeface="+mj-lt"/>
              </a:rPr>
              <a:t>залежить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від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вирішуваної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задачі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дати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загальні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докладні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рекомендації</a:t>
            </a:r>
            <a:r>
              <a:rPr lang="ru-RU" b="0" i="0" u="none" strike="noStrike" baseline="0" dirty="0" smtClean="0">
                <a:latin typeface="+mj-lt"/>
              </a:rPr>
              <a:t> тяжко. </a:t>
            </a: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У більшості випадків </a:t>
            </a:r>
            <a:r>
              <a:rPr lang="ru-RU" b="0" i="0" u="none" strike="noStrike" baseline="0" dirty="0" err="1" smtClean="0">
                <a:latin typeface="+mj-lt"/>
              </a:rPr>
              <a:t>оптимальн</a:t>
            </a:r>
            <a:r>
              <a:rPr lang="uk-UA" b="0" i="0" u="none" strike="noStrike" baseline="0" dirty="0" smtClean="0">
                <a:latin typeface="+mj-lt"/>
              </a:rPr>
              <a:t>и</a:t>
            </a:r>
            <a:r>
              <a:rPr lang="ru-RU" b="0" i="0" u="none" strike="noStrike" baseline="0" dirty="0" smtClean="0">
                <a:latin typeface="+mj-lt"/>
              </a:rPr>
              <a:t>й </a:t>
            </a:r>
            <a:r>
              <a:rPr lang="ru-RU" b="0" i="0" u="none" strike="noStrike" baseline="0" dirty="0" err="1" smtClean="0">
                <a:latin typeface="+mj-lt"/>
              </a:rPr>
              <a:t>варіант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виходить</a:t>
            </a:r>
            <a:r>
              <a:rPr lang="ru-RU" b="0" i="0" u="none" strike="noStrike" baseline="0" dirty="0" smtClean="0">
                <a:latin typeface="+mj-lt"/>
              </a:rPr>
              <a:t> на </a:t>
            </a:r>
            <a:r>
              <a:rPr lang="ru-RU" b="0" i="0" u="none" strike="noStrike" baseline="0" dirty="0" err="1" smtClean="0">
                <a:latin typeface="+mj-lt"/>
              </a:rPr>
              <a:t>основі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інтуїтивного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вибору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хоча</a:t>
            </a:r>
            <a:r>
              <a:rPr lang="ru-RU" b="0" i="0" u="none" strike="noStrike" baseline="0" dirty="0" smtClean="0">
                <a:latin typeface="+mj-lt"/>
              </a:rPr>
              <a:t> в </a:t>
            </a:r>
            <a:r>
              <a:rPr lang="ru-RU" b="0" i="0" u="none" strike="noStrike" baseline="0" dirty="0" err="1" smtClean="0">
                <a:latin typeface="+mj-lt"/>
              </a:rPr>
              <a:t>літературі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приведені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докази</a:t>
            </a:r>
            <a:r>
              <a:rPr lang="ru-RU" b="0" i="0" u="none" strike="noStrike" baseline="0" dirty="0" smtClean="0">
                <a:latin typeface="+mj-lt"/>
              </a:rPr>
              <a:t> того, </a:t>
            </a:r>
            <a:r>
              <a:rPr lang="ru-RU" b="0" i="0" u="none" strike="noStrike" baseline="0" dirty="0" err="1" smtClean="0">
                <a:latin typeface="+mj-lt"/>
              </a:rPr>
              <a:t>що</a:t>
            </a:r>
            <a:r>
              <a:rPr lang="ru-RU" b="0" i="0" u="none" strike="noStrike" baseline="0" dirty="0" smtClean="0">
                <a:latin typeface="+mj-lt"/>
              </a:rPr>
              <a:t> для будь-</a:t>
            </a:r>
            <a:r>
              <a:rPr lang="ru-RU" b="0" i="0" u="none" strike="noStrike" baseline="0" dirty="0" err="1" smtClean="0">
                <a:latin typeface="+mj-lt"/>
              </a:rPr>
              <a:t>якого</a:t>
            </a:r>
            <a:r>
              <a:rPr lang="ru-RU" b="0" i="0" u="none" strike="noStrike" baseline="0" dirty="0" smtClean="0">
                <a:latin typeface="+mj-lt"/>
              </a:rPr>
              <a:t> алгоритму </a:t>
            </a:r>
            <a:r>
              <a:rPr lang="ru-RU" b="0" i="0" u="none" strike="noStrike" baseline="0" dirty="0" err="1" smtClean="0">
                <a:latin typeface="+mj-lt"/>
              </a:rPr>
              <a:t>існує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нейронна</a:t>
            </a:r>
            <a:r>
              <a:rPr lang="ru-RU" b="0" i="0" u="none" strike="noStrike" baseline="0" dirty="0" smtClean="0">
                <a:latin typeface="+mj-lt"/>
              </a:rPr>
              <a:t> мережа, яка </a:t>
            </a:r>
            <a:r>
              <a:rPr lang="ru-RU" b="0" i="0" u="none" strike="noStrike" baseline="0" dirty="0" err="1" smtClean="0">
                <a:latin typeface="+mj-lt"/>
              </a:rPr>
              <a:t>може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його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реалізувати</a:t>
            </a:r>
            <a:r>
              <a:rPr lang="ru-RU" b="0" i="0" u="none" strike="noStrike" baseline="0" dirty="0" smtClean="0">
                <a:latin typeface="+mj-lt"/>
              </a:rPr>
              <a:t>. </a:t>
            </a:r>
            <a:r>
              <a:rPr lang="ru-RU" b="0" i="0" u="none" strike="noStrike" baseline="0" dirty="0" err="1" smtClean="0">
                <a:latin typeface="+mj-lt"/>
              </a:rPr>
              <a:t>Зупинимося</a:t>
            </a:r>
            <a:r>
              <a:rPr lang="ru-RU" b="0" i="0" u="none" strike="noStrike" baseline="0" dirty="0" smtClean="0">
                <a:latin typeface="+mj-lt"/>
              </a:rPr>
              <a:t> на </a:t>
            </a:r>
            <a:r>
              <a:rPr lang="ru-RU" b="0" i="0" u="none" strike="noStrike" baseline="0" dirty="0" err="1" smtClean="0">
                <a:latin typeface="+mj-lt"/>
              </a:rPr>
              <a:t>цьому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докладніше</a:t>
            </a:r>
            <a:r>
              <a:rPr lang="ru-RU" b="0" i="0" u="none" strike="noStrike" baseline="0" dirty="0" smtClean="0">
                <a:latin typeface="+mj-lt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061325" y="619125"/>
            <a:ext cx="4130675" cy="265113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984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uk-UA" b="0" i="0" u="none" strike="noStrike" baseline="0" dirty="0" smtClean="0">
                <a:latin typeface="+mj-lt"/>
              </a:rPr>
              <a:t>Багато задач: розпізнавання образів (зорових, </a:t>
            </a:r>
            <a:r>
              <a:rPr lang="uk-UA" b="0" i="0" u="none" strike="noStrike" baseline="0" dirty="0" err="1" smtClean="0">
                <a:latin typeface="+mj-lt"/>
              </a:rPr>
              <a:t>мовних</a:t>
            </a:r>
            <a:r>
              <a:rPr lang="uk-UA" b="0" i="0" u="none" strike="noStrike" baseline="0" dirty="0" smtClean="0">
                <a:latin typeface="+mj-lt"/>
              </a:rPr>
              <a:t> і </a:t>
            </a:r>
            <a:r>
              <a:rPr lang="uk-UA" b="0" i="0" u="none" strike="noStrike" baseline="0" dirty="0" err="1" smtClean="0">
                <a:latin typeface="+mj-lt"/>
              </a:rPr>
              <a:t>т.д</a:t>
            </a:r>
            <a:r>
              <a:rPr lang="uk-UA" b="0" i="0" u="none" strike="noStrike" baseline="0" dirty="0" smtClean="0">
                <a:latin typeface="+mj-lt"/>
              </a:rPr>
              <a:t>.), виконання функціональних перетворень при обробці сигналів, управління, прогнозування, ідентифікації складних систем і </a:t>
            </a:r>
            <a:r>
              <a:rPr lang="uk-UA" b="0" i="0" u="none" strike="noStrike" baseline="0" dirty="0" err="1" smtClean="0">
                <a:latin typeface="+mj-lt"/>
              </a:rPr>
              <a:t>т.д</a:t>
            </a:r>
            <a:r>
              <a:rPr lang="uk-UA" b="0" i="0" u="none" strike="noStrike" baseline="0" dirty="0" smtClean="0">
                <a:latin typeface="+mj-lt"/>
              </a:rPr>
              <a:t>., зводяться до наступної математичної постановки.</a:t>
            </a: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Необхідно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побудувати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таке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відображення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smtClean="0">
                <a:latin typeface="+mj-lt"/>
              </a:rPr>
              <a:t>X</a:t>
            </a:r>
            <a:r>
              <a:rPr lang="en-US" b="0" i="1" u="none" strike="noStrike" baseline="0" dirty="0" smtClean="0">
                <a:latin typeface="+mj-lt"/>
              </a:rPr>
              <a:t>Y</a:t>
            </a:r>
            <a:r>
              <a:rPr lang="ru-RU" b="0" i="0" u="none" strike="noStrike" baseline="0" dirty="0" smtClean="0">
                <a:latin typeface="+mj-lt"/>
              </a:rPr>
              <a:t> , </a:t>
            </a:r>
            <a:r>
              <a:rPr lang="ru-RU" b="0" i="0" u="none" strike="noStrike" baseline="0" dirty="0" err="1" smtClean="0">
                <a:latin typeface="+mj-lt"/>
              </a:rPr>
              <a:t>щоб</a:t>
            </a:r>
            <a:r>
              <a:rPr lang="ru-RU" b="0" i="0" u="none" strike="noStrike" baseline="0" dirty="0" smtClean="0">
                <a:latin typeface="+mj-lt"/>
              </a:rPr>
              <a:t> на </a:t>
            </a:r>
            <a:r>
              <a:rPr lang="ru-RU" b="0" i="0" u="none" strike="noStrike" baseline="0" dirty="0" err="1" smtClean="0">
                <a:latin typeface="+mj-lt"/>
              </a:rPr>
              <a:t>кожний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можливий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вхідний</a:t>
            </a:r>
            <a:r>
              <a:rPr lang="ru-RU" b="0" i="0" u="none" strike="noStrike" baseline="0" dirty="0" smtClean="0">
                <a:latin typeface="+mj-lt"/>
              </a:rPr>
              <a:t> сигнал </a:t>
            </a:r>
            <a:r>
              <a:rPr lang="ru-RU" b="0" i="1" u="none" strike="noStrike" baseline="0" dirty="0" smtClean="0">
                <a:latin typeface="+mj-lt"/>
              </a:rPr>
              <a:t>X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формувався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правильний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вихідний</a:t>
            </a:r>
            <a:r>
              <a:rPr lang="ru-RU" b="0" i="0" u="none" strike="noStrike" baseline="0" dirty="0" smtClean="0">
                <a:latin typeface="+mj-lt"/>
              </a:rPr>
              <a:t> сигнал </a:t>
            </a:r>
            <a:r>
              <a:rPr lang="en-US" b="0" i="1" u="none" strike="noStrike" baseline="0" dirty="0" smtClean="0">
                <a:latin typeface="+mj-lt"/>
              </a:rPr>
              <a:t>Y</a:t>
            </a:r>
            <a:r>
              <a:rPr lang="ru-RU" b="0" i="0" u="none" strike="noStrike" baseline="0" dirty="0" smtClean="0">
                <a:latin typeface="+mj-lt"/>
              </a:rPr>
              <a:t>. </a:t>
            </a:r>
            <a:r>
              <a:rPr lang="ru-RU" b="0" i="0" u="none" strike="noStrike" baseline="0" dirty="0" err="1" smtClean="0">
                <a:latin typeface="+mj-lt"/>
              </a:rPr>
              <a:t>Відображення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задається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кінцевим</a:t>
            </a:r>
            <a:r>
              <a:rPr lang="ru-RU" b="0" i="0" u="none" strike="noStrike" baseline="0" dirty="0" smtClean="0">
                <a:latin typeface="+mj-lt"/>
              </a:rPr>
              <a:t> набором пар ((</a:t>
            </a:r>
            <a:r>
              <a:rPr lang="ru-RU" b="0" i="0" u="none" strike="noStrike" baseline="0" dirty="0" err="1" smtClean="0">
                <a:latin typeface="+mj-lt"/>
              </a:rPr>
              <a:t>вхід</a:t>
            </a:r>
            <a:r>
              <a:rPr lang="ru-RU" b="0" i="0" u="none" strike="noStrike" baseline="0" dirty="0" smtClean="0">
                <a:latin typeface="+mj-lt"/>
              </a:rPr>
              <a:t>)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(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відомий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вихід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)). Число таких пар (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навчальних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прикладів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)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істотно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менше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за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загальне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число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можливих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поєднань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значень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вхідних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і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вихідних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 </a:t>
            </a:r>
            <a:r>
              <a:rPr lang="ru-RU" b="0" i="0" u="none" strike="noStrike" baseline="0" dirty="0" err="1" smtClean="0">
                <a:latin typeface="+mj-lt"/>
                <a:sym typeface="Symbol" panose="05050102010706020507" pitchFamily="18" charset="2"/>
              </a:rPr>
              <a:t>сигналів</a:t>
            </a:r>
            <a:r>
              <a:rPr lang="ru-RU" b="0" i="0" u="none" strike="noStrike" baseline="0" dirty="0" smtClean="0">
                <a:latin typeface="+mj-lt"/>
                <a:sym typeface="Symbol" panose="05050102010706020507" pitchFamily="18" charset="2"/>
              </a:rPr>
              <a:t>.</a:t>
            </a: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Сукупність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всіх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навчальних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прикладів</a:t>
            </a:r>
            <a:r>
              <a:rPr lang="ru-RU" b="0" i="0" u="none" strike="noStrike" baseline="0" dirty="0" smtClean="0">
                <a:latin typeface="+mj-lt"/>
              </a:rPr>
              <a:t> носить </a:t>
            </a:r>
            <a:r>
              <a:rPr lang="ru-RU" b="0" i="0" u="none" strike="noStrike" baseline="0" dirty="0" err="1" smtClean="0">
                <a:latin typeface="+mj-lt"/>
              </a:rPr>
              <a:t>назву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err="1" smtClean="0">
                <a:latin typeface="+mj-lt"/>
              </a:rPr>
              <a:t>навчальної</a:t>
            </a:r>
            <a:r>
              <a:rPr lang="ru-RU" b="0" i="1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err="1" smtClean="0">
                <a:latin typeface="+mj-lt"/>
              </a:rPr>
              <a:t>вибірки</a:t>
            </a:r>
            <a:r>
              <a:rPr lang="ru-RU" b="0" i="0" u="none" strike="noStrike" baseline="0" dirty="0" smtClean="0">
                <a:latin typeface="+mj-lt"/>
              </a:rPr>
              <a:t>.</a:t>
            </a:r>
          </a:p>
          <a:p>
            <a:pPr marR="0" lvl="0" rtl="0"/>
            <a:r>
              <a:rPr lang="ru-RU" b="0" i="0" u="none" strike="noStrike" baseline="0" dirty="0" smtClean="0">
                <a:latin typeface="+mj-lt"/>
              </a:rPr>
              <a:t>У задачах </a:t>
            </a:r>
            <a:r>
              <a:rPr lang="ru-RU" b="0" i="0" u="none" strike="noStrike" baseline="0" dirty="0" err="1" smtClean="0">
                <a:latin typeface="+mj-lt"/>
              </a:rPr>
              <a:t>розпізнавання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образів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smtClean="0">
                <a:latin typeface="+mj-lt"/>
              </a:rPr>
              <a:t>X</a:t>
            </a:r>
            <a:r>
              <a:rPr lang="ru-RU" b="0" i="0" u="none" strike="noStrike" baseline="0" dirty="0" smtClean="0">
                <a:latin typeface="+mj-lt"/>
              </a:rPr>
              <a:t> – </a:t>
            </a:r>
            <a:r>
              <a:rPr lang="ru-RU" b="0" i="0" u="none" strike="noStrike" baseline="0" dirty="0" err="1" smtClean="0">
                <a:latin typeface="+mj-lt"/>
              </a:rPr>
              <a:t>деяке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представлення</a:t>
            </a:r>
            <a:r>
              <a:rPr lang="ru-RU" b="0" i="0" u="none" strike="noStrike" baseline="0" dirty="0" smtClean="0">
                <a:latin typeface="+mj-lt"/>
              </a:rPr>
              <a:t> образу (</a:t>
            </a:r>
            <a:r>
              <a:rPr lang="ru-RU" b="0" i="0" u="none" strike="noStrike" baseline="0" dirty="0" err="1" smtClean="0">
                <a:latin typeface="+mj-lt"/>
              </a:rPr>
              <a:t>зображення</a:t>
            </a:r>
            <a:r>
              <a:rPr lang="ru-RU" b="0" i="0" u="none" strike="noStrike" baseline="0" dirty="0" smtClean="0">
                <a:latin typeface="+mj-lt"/>
              </a:rPr>
              <a:t>, вектор чисел і т. д.), </a:t>
            </a:r>
            <a:r>
              <a:rPr lang="ru-RU" b="0" i="1" u="none" strike="noStrike" baseline="0" dirty="0" smtClean="0">
                <a:latin typeface="+mj-lt"/>
              </a:rPr>
              <a:t>Y</a:t>
            </a:r>
            <a:r>
              <a:rPr lang="ru-RU" b="0" i="0" u="none" strike="noStrike" baseline="0" dirty="0" smtClean="0">
                <a:latin typeface="+mj-lt"/>
              </a:rPr>
              <a:t> – номер </a:t>
            </a:r>
            <a:r>
              <a:rPr lang="ru-RU" b="0" i="0" u="none" strike="noStrike" baseline="0" dirty="0" err="1" smtClean="0">
                <a:latin typeface="+mj-lt"/>
              </a:rPr>
              <a:t>класу</a:t>
            </a:r>
            <a:r>
              <a:rPr lang="ru-RU" b="0" i="0" u="none" strike="noStrike" baseline="0" dirty="0" smtClean="0">
                <a:latin typeface="+mj-lt"/>
              </a:rPr>
              <a:t>, до </a:t>
            </a:r>
            <a:r>
              <a:rPr lang="ru-RU" b="0" i="0" u="none" strike="noStrike" baseline="0" dirty="0" err="1" smtClean="0">
                <a:latin typeface="+mj-lt"/>
              </a:rPr>
              <a:t>якого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належить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вхідний</a:t>
            </a:r>
            <a:r>
              <a:rPr lang="ru-RU" b="0" i="0" u="none" strike="noStrike" baseline="0" dirty="0" smtClean="0">
                <a:latin typeface="+mj-lt"/>
              </a:rPr>
              <a:t> образ.</a:t>
            </a:r>
          </a:p>
          <a:p>
            <a:pPr marR="0" lvl="0" rtl="0"/>
            <a:r>
              <a:rPr lang="ru-RU" b="0" i="0" u="none" strike="noStrike" baseline="0" dirty="0" smtClean="0">
                <a:latin typeface="+mj-lt"/>
              </a:rPr>
              <a:t>У задачах </a:t>
            </a:r>
            <a:r>
              <a:rPr lang="ru-RU" b="0" i="0" u="none" strike="noStrike" baseline="0" dirty="0" err="1" smtClean="0">
                <a:latin typeface="+mj-lt"/>
              </a:rPr>
              <a:t>управління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smtClean="0">
                <a:latin typeface="+mj-lt"/>
              </a:rPr>
              <a:t>X</a:t>
            </a:r>
            <a:r>
              <a:rPr lang="ru-RU" b="0" i="0" u="none" strike="noStrike" baseline="0" dirty="0" smtClean="0">
                <a:latin typeface="+mj-lt"/>
              </a:rPr>
              <a:t> – </a:t>
            </a:r>
            <a:r>
              <a:rPr lang="ru-RU" b="0" i="0" u="none" strike="noStrike" baseline="0" dirty="0" err="1" smtClean="0">
                <a:latin typeface="+mj-lt"/>
              </a:rPr>
              <a:t>набір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контрольованих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параметрів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керованого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об'єкту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1" u="none" strike="noStrike" baseline="0" dirty="0" smtClean="0">
                <a:latin typeface="+mj-lt"/>
              </a:rPr>
              <a:t>Y</a:t>
            </a:r>
            <a:r>
              <a:rPr lang="ru-RU" b="0" i="0" u="none" strike="noStrike" baseline="0" dirty="0" smtClean="0">
                <a:latin typeface="+mj-lt"/>
              </a:rPr>
              <a:t> – код, </a:t>
            </a:r>
            <a:r>
              <a:rPr lang="ru-RU" b="0" i="0" u="none" strike="noStrike" baseline="0" dirty="0" err="1" smtClean="0">
                <a:latin typeface="+mj-lt"/>
              </a:rPr>
              <a:t>що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визначає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управляючу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дію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відповідно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поточним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значенням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контрольованих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технологічних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параметрів</a:t>
            </a:r>
            <a:r>
              <a:rPr lang="ru-RU" b="0" i="0" u="none" strike="noStrike" baseline="0" dirty="0" smtClean="0">
                <a:latin typeface="+mj-lt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365875" y="619125"/>
            <a:ext cx="5826125" cy="1003300"/>
          </a:xfrm>
        </p:spPr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uk-UA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2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ru-RU" b="0" i="0" u="none" strike="noStrike" baseline="0" dirty="0" smtClean="0">
                <a:latin typeface="+mj-lt"/>
              </a:rPr>
              <a:t>У задачах </a:t>
            </a:r>
            <a:r>
              <a:rPr lang="ru-RU" b="0" i="0" u="none" strike="noStrike" baseline="0" dirty="0" err="1" smtClean="0">
                <a:latin typeface="+mj-lt"/>
              </a:rPr>
              <a:t>прогнозування</a:t>
            </a:r>
            <a:r>
              <a:rPr lang="ru-RU" b="0" i="0" u="none" strike="noStrike" baseline="0" dirty="0" smtClean="0">
                <a:latin typeface="+mj-lt"/>
              </a:rPr>
              <a:t> в </a:t>
            </a:r>
            <a:r>
              <a:rPr lang="ru-RU" b="0" i="0" u="none" strike="noStrike" baseline="0" dirty="0" err="1" smtClean="0">
                <a:latin typeface="+mj-lt"/>
              </a:rPr>
              <a:t>якості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вхідних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сигналів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використовуються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тимчасові</a:t>
            </a:r>
            <a:r>
              <a:rPr lang="ru-RU" b="0" i="0" u="none" strike="noStrike" baseline="0" dirty="0" smtClean="0">
                <a:latin typeface="+mj-lt"/>
              </a:rPr>
              <a:t> ряди, </a:t>
            </a:r>
            <a:r>
              <a:rPr lang="ru-RU" b="0" i="0" u="none" strike="noStrike" baseline="0" dirty="0" err="1" smtClean="0">
                <a:latin typeface="+mj-lt"/>
              </a:rPr>
              <a:t>що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представляють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значення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контрол</a:t>
            </a:r>
            <a:r>
              <a:rPr lang="uk-UA" b="0" i="0" u="none" strike="noStrike" baseline="0" dirty="0" err="1" smtClean="0">
                <a:latin typeface="+mj-lt"/>
              </a:rPr>
              <a:t>ьованих</a:t>
            </a:r>
            <a:r>
              <a:rPr lang="uk-UA" b="0" i="0" u="none" strike="noStrike" baseline="0" dirty="0" smtClean="0">
                <a:latin typeface="+mj-lt"/>
              </a:rPr>
              <a:t> змінних на деякому інтервалі часу. Вихідний сигнал – множина змінних, які є підмножиною змінних вхідного сигналу.</a:t>
            </a: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При ідентифікації </a:t>
            </a:r>
            <a:r>
              <a:rPr lang="en-US" b="0" i="1" u="none" strike="noStrike" baseline="0" dirty="0" smtClean="0">
                <a:latin typeface="+mj-lt"/>
              </a:rPr>
              <a:t>X</a:t>
            </a:r>
            <a:r>
              <a:rPr lang="en-US" b="0" i="0" u="none" strike="noStrike" baseline="0" dirty="0" smtClean="0">
                <a:latin typeface="+mj-lt"/>
              </a:rPr>
              <a:t> </a:t>
            </a:r>
            <a:r>
              <a:rPr lang="uk-UA" b="0" i="0" u="none" strike="noStrike" baseline="0" dirty="0" smtClean="0">
                <a:latin typeface="+mj-lt"/>
              </a:rPr>
              <a:t>і </a:t>
            </a:r>
            <a:r>
              <a:rPr lang="en-US" b="0" i="1" u="none" strike="noStrike" baseline="0" dirty="0" smtClean="0">
                <a:latin typeface="+mj-lt"/>
              </a:rPr>
              <a:t>Y</a:t>
            </a:r>
            <a:r>
              <a:rPr lang="en-US" b="0" i="0" u="none" strike="noStrike" baseline="0" dirty="0" smtClean="0">
                <a:latin typeface="+mj-lt"/>
              </a:rPr>
              <a:t> </a:t>
            </a:r>
            <a:r>
              <a:rPr lang="uk-UA" b="0" i="0" u="none" strike="noStrike" baseline="0" dirty="0" smtClean="0">
                <a:latin typeface="+mj-lt"/>
              </a:rPr>
              <a:t>представляють вхідні і вихідні сигнали системи відповідно.</a:t>
            </a: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Взагалі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кажучи</a:t>
            </a:r>
            <a:r>
              <a:rPr lang="ru-RU" b="0" i="0" u="none" strike="noStrike" baseline="0" dirty="0" smtClean="0">
                <a:latin typeface="+mj-lt"/>
              </a:rPr>
              <a:t>, велика </a:t>
            </a:r>
            <a:r>
              <a:rPr lang="ru-RU" b="0" i="0" u="none" strike="noStrike" baseline="0" dirty="0" err="1" smtClean="0">
                <a:latin typeface="+mj-lt"/>
              </a:rPr>
              <a:t>частина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прикладних</a:t>
            </a:r>
            <a:r>
              <a:rPr lang="ru-RU" b="0" i="0" u="none" strike="noStrike" baseline="0" dirty="0" smtClean="0">
                <a:latin typeface="+mj-lt"/>
              </a:rPr>
              <a:t> задач </a:t>
            </a:r>
            <a:r>
              <a:rPr lang="ru-RU" b="0" i="0" u="none" strike="noStrike" baseline="0" dirty="0" err="1" smtClean="0">
                <a:latin typeface="+mj-lt"/>
              </a:rPr>
              <a:t>може</a:t>
            </a:r>
            <a:r>
              <a:rPr lang="ru-RU" b="0" i="0" u="none" strike="noStrike" baseline="0" dirty="0" smtClean="0">
                <a:latin typeface="+mj-lt"/>
              </a:rPr>
              <a:t> бути </a:t>
            </a:r>
            <a:r>
              <a:rPr lang="ru-RU" b="0" i="0" u="none" strike="noStrike" baseline="0" dirty="0" err="1" smtClean="0">
                <a:latin typeface="+mj-lt"/>
              </a:rPr>
              <a:t>зведена</a:t>
            </a:r>
            <a:r>
              <a:rPr lang="ru-RU" b="0" i="0" u="none" strike="noStrike" baseline="0" dirty="0" smtClean="0">
                <a:latin typeface="+mj-lt"/>
              </a:rPr>
              <a:t> до </a:t>
            </a:r>
            <a:r>
              <a:rPr lang="ru-RU" b="0" i="0" u="none" strike="noStrike" baseline="0" dirty="0" err="1" smtClean="0">
                <a:latin typeface="+mj-lt"/>
              </a:rPr>
              <a:t>реалізації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деякого</a:t>
            </a:r>
            <a:r>
              <a:rPr lang="ru-RU" b="0" i="0" u="none" strike="noStrike" baseline="0" dirty="0" smtClean="0">
                <a:latin typeface="+mj-lt"/>
              </a:rPr>
              <a:t> складного </a:t>
            </a:r>
            <a:r>
              <a:rPr lang="ru-RU" b="0" i="0" u="none" strike="noStrike" baseline="0" dirty="0" err="1" smtClean="0">
                <a:latin typeface="+mj-lt"/>
              </a:rPr>
              <a:t>багатовимірного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функц</a:t>
            </a:r>
            <a:r>
              <a:rPr lang="uk-UA" b="0" i="0" u="none" strike="noStrike" baseline="0" dirty="0" smtClean="0">
                <a:latin typeface="+mj-lt"/>
              </a:rPr>
              <a:t>і</a:t>
            </a:r>
            <a:r>
              <a:rPr lang="ru-RU" b="0" i="0" u="none" strike="noStrike" baseline="0" dirty="0" err="1" smtClean="0">
                <a:latin typeface="+mj-lt"/>
              </a:rPr>
              <a:t>онального</a:t>
            </a:r>
            <a:r>
              <a:rPr lang="uk-UA" b="0" i="0" u="none" strike="noStrike" baseline="0" dirty="0" smtClean="0">
                <a:latin typeface="+mj-lt"/>
              </a:rPr>
              <a:t> перетворення.</a:t>
            </a:r>
          </a:p>
          <a:p>
            <a:pPr marR="0" lvl="0" rtl="0"/>
            <a:r>
              <a:rPr lang="ru-RU" b="0" i="0" u="none" strike="noStrike" baseline="0" dirty="0" smtClean="0">
                <a:latin typeface="+mj-lt"/>
              </a:rPr>
              <a:t>У </a:t>
            </a:r>
            <a:r>
              <a:rPr lang="ru-RU" b="0" i="0" u="none" strike="noStrike" baseline="0" dirty="0" err="1" smtClean="0">
                <a:latin typeface="+mj-lt"/>
              </a:rPr>
              <a:t>результаті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побудови</a:t>
            </a:r>
            <a:r>
              <a:rPr lang="ru-RU" b="0" i="0" u="none" strike="noStrike" baseline="0" dirty="0" smtClean="0">
                <a:latin typeface="+mj-lt"/>
              </a:rPr>
              <a:t> такого </a:t>
            </a:r>
            <a:r>
              <a:rPr lang="ru-RU" b="0" i="0" u="none" strike="noStrike" baseline="0" dirty="0" err="1" smtClean="0">
                <a:latin typeface="+mj-lt"/>
              </a:rPr>
              <a:t>відображення</a:t>
            </a:r>
            <a:r>
              <a:rPr lang="ru-RU" b="0" i="0" u="none" strike="noStrike" baseline="0" dirty="0" smtClean="0">
                <a:latin typeface="+mj-lt"/>
              </a:rPr>
              <a:t> (</a:t>
            </a:r>
            <a:r>
              <a:rPr lang="ru-RU" b="0" i="0" u="none" strike="noStrike" baseline="0" dirty="0" err="1" smtClean="0">
                <a:latin typeface="+mj-lt"/>
              </a:rPr>
              <a:t>тобто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smtClean="0">
                <a:latin typeface="+mj-lt"/>
              </a:rPr>
              <a:t>X  Y</a:t>
            </a:r>
            <a:r>
              <a:rPr lang="ru-RU" b="0" i="0" u="none" strike="noStrike" baseline="0" dirty="0" smtClean="0">
                <a:latin typeface="+mj-lt"/>
              </a:rPr>
              <a:t>) </a:t>
            </a:r>
            <a:r>
              <a:rPr lang="ru-RU" b="0" i="1" u="none" strike="noStrike" baseline="0" dirty="0" err="1" smtClean="0">
                <a:latin typeface="+mj-lt"/>
              </a:rPr>
              <a:t>необхідно</a:t>
            </a:r>
            <a:r>
              <a:rPr lang="ru-RU" b="0" i="1" u="none" strike="noStrike" baseline="0" dirty="0" smtClean="0">
                <a:latin typeface="+mj-lt"/>
              </a:rPr>
              <a:t> </a:t>
            </a:r>
            <a:r>
              <a:rPr lang="ru-RU" b="0" i="1" u="none" strike="noStrike" baseline="0" dirty="0" err="1" smtClean="0">
                <a:latin typeface="+mj-lt"/>
              </a:rPr>
              <a:t>добитися</a:t>
            </a:r>
            <a:r>
              <a:rPr lang="ru-RU" b="0" i="1" u="none" strike="noStrike" baseline="0" dirty="0" smtClean="0">
                <a:latin typeface="+mj-lt"/>
              </a:rPr>
              <a:t> того, </a:t>
            </a:r>
            <a:r>
              <a:rPr lang="ru-RU" b="0" i="1" u="none" strike="noStrike" baseline="0" dirty="0" err="1" smtClean="0">
                <a:latin typeface="+mj-lt"/>
              </a:rPr>
              <a:t>щоб</a:t>
            </a:r>
            <a:r>
              <a:rPr lang="ru-RU" b="0" i="1" u="none" strike="noStrike" baseline="0" dirty="0" smtClean="0">
                <a:latin typeface="+mj-lt"/>
              </a:rPr>
              <a:t>:</a:t>
            </a: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забезпечувалося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формування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правильних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вихідних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сигналів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відповідно</a:t>
            </a:r>
            <a:r>
              <a:rPr lang="ru-RU" b="0" i="0" u="none" strike="noStrike" baseline="0" dirty="0" smtClean="0">
                <a:latin typeface="+mj-lt"/>
              </a:rPr>
              <a:t> до </a:t>
            </a:r>
            <a:r>
              <a:rPr lang="ru-RU" b="0" i="0" u="none" strike="noStrike" baseline="0" dirty="0" err="1" smtClean="0">
                <a:latin typeface="+mj-lt"/>
              </a:rPr>
              <a:t>всіх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прикладів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навчальної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вибірки</a:t>
            </a:r>
            <a:r>
              <a:rPr lang="ru-RU" b="0" i="0" u="none" strike="noStrike" baseline="0" dirty="0" smtClean="0">
                <a:latin typeface="+mj-lt"/>
              </a:rPr>
              <a:t>;</a:t>
            </a: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забезпечувалося формування правильних вихідних сигналів відповідно до всіх можливих вхідних сигналів, які не увійшли до навчальної вибірки.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5247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800100" y="603185"/>
            <a:ext cx="9494838" cy="5183188"/>
          </a:xfrm>
        </p:spPr>
        <p:txBody>
          <a:bodyPr/>
          <a:lstStyle/>
          <a:p>
            <a:pPr lvl="0"/>
            <a:r>
              <a:rPr lang="uk-UA" dirty="0">
                <a:latin typeface="+mj-lt"/>
              </a:rPr>
              <a:t>Друга вимога в значній мірі ускладнює задачу формування навчальної вибірки. В загальному вигляді ця задача в даний час ще не вирішена, проте у всіх відомих випадках було знайдено окреме рішення. Подальші міркування припускають, що навчальна вибірка вже сформована.</a:t>
            </a:r>
          </a:p>
          <a:p>
            <a:pPr lvl="0"/>
            <a:r>
              <a:rPr lang="ru-RU" dirty="0" err="1">
                <a:latin typeface="+mj-lt"/>
              </a:rPr>
              <a:t>Відзначимо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що</a:t>
            </a:r>
            <a:r>
              <a:rPr lang="ru-RU" dirty="0">
                <a:latin typeface="+mj-lt"/>
              </a:rPr>
              <a:t> теоретичною основою для </a:t>
            </a:r>
            <a:r>
              <a:rPr lang="ru-RU" dirty="0" err="1">
                <a:latin typeface="+mj-lt"/>
              </a:rPr>
              <a:t>побудови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нейронних</a:t>
            </a:r>
            <a:r>
              <a:rPr lang="ru-RU" dirty="0">
                <a:latin typeface="+mj-lt"/>
              </a:rPr>
              <a:t> мереж є </a:t>
            </a:r>
            <a:r>
              <a:rPr lang="ru-RU" dirty="0" err="1">
                <a:latin typeface="+mj-lt"/>
              </a:rPr>
              <a:t>наступне</a:t>
            </a:r>
            <a:r>
              <a:rPr lang="ru-RU" dirty="0" smtClean="0">
                <a:latin typeface="+mj-lt"/>
              </a:rPr>
              <a:t>:</a:t>
            </a:r>
            <a:endParaRPr lang="en-US" dirty="0" smtClean="0">
              <a:latin typeface="+mj-lt"/>
            </a:endParaRPr>
          </a:p>
          <a:p>
            <a:r>
              <a:rPr lang="uk-UA" i="1" dirty="0">
                <a:latin typeface="+mj-lt"/>
              </a:rPr>
              <a:t>Твердження.</a:t>
            </a:r>
            <a:r>
              <a:rPr lang="uk-UA" dirty="0">
                <a:latin typeface="+mj-lt"/>
              </a:rPr>
              <a:t> </a:t>
            </a:r>
            <a:r>
              <a:rPr lang="uk-UA" i="1" dirty="0">
                <a:latin typeface="+mj-lt"/>
              </a:rPr>
              <a:t>Для будь-якої кількості пар вхідних-вихідних векторів довільної розмірності {</a:t>
            </a:r>
            <a:r>
              <a:rPr lang="en-US" i="1" dirty="0" err="1">
                <a:latin typeface="+mj-lt"/>
              </a:rPr>
              <a:t>X</a:t>
            </a:r>
            <a:r>
              <a:rPr lang="en-US" i="1" baseline="-25000" dirty="0" err="1">
                <a:latin typeface="+mj-lt"/>
              </a:rPr>
              <a:t>k</a:t>
            </a:r>
            <a:r>
              <a:rPr lang="en-US" i="1" baseline="-25000" dirty="0">
                <a:latin typeface="+mj-lt"/>
              </a:rPr>
              <a:t> </a:t>
            </a:r>
            <a:r>
              <a:rPr lang="en-US" i="1" dirty="0">
                <a:latin typeface="+mj-lt"/>
              </a:rPr>
              <a:t>, </a:t>
            </a:r>
            <a:r>
              <a:rPr lang="en-US" i="1" dirty="0" err="1">
                <a:latin typeface="+mj-lt"/>
              </a:rPr>
              <a:t>Y</a:t>
            </a:r>
            <a:r>
              <a:rPr lang="en-US" i="1" baseline="-25000" dirty="0" err="1">
                <a:latin typeface="+mj-lt"/>
              </a:rPr>
              <a:t>k</a:t>
            </a:r>
            <a:r>
              <a:rPr lang="uk-UA" i="1" dirty="0">
                <a:latin typeface="+mj-lt"/>
                <a:sym typeface="Symbol" panose="05050102010706020507" pitchFamily="18" charset="2"/>
              </a:rPr>
              <a:t>, </a:t>
            </a:r>
            <a:r>
              <a:rPr lang="en-US" i="1" dirty="0">
                <a:latin typeface="+mj-lt"/>
                <a:sym typeface="Symbol" panose="05050102010706020507" pitchFamily="18" charset="2"/>
              </a:rPr>
              <a:t>k</a:t>
            </a:r>
            <a:r>
              <a:rPr lang="uk-UA" i="1" dirty="0">
                <a:latin typeface="+mj-lt"/>
                <a:sym typeface="Symbol" panose="05050102010706020507" pitchFamily="18" charset="2"/>
              </a:rPr>
              <a:t>=1...</a:t>
            </a:r>
            <a:r>
              <a:rPr lang="en-US" i="1" dirty="0">
                <a:latin typeface="+mj-lt"/>
                <a:sym typeface="Symbol" panose="05050102010706020507" pitchFamily="18" charset="2"/>
              </a:rPr>
              <a:t>N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існує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двошарова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однорідна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нейронна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мережа з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послідовними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зв’язками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, з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сигмоїдальними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передаточними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функціями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і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кінцевим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числом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нейронів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, яка для кожного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вхідного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вектору X</a:t>
            </a:r>
            <a:r>
              <a:rPr lang="en-US" i="1" baseline="-25000" dirty="0">
                <a:latin typeface="+mj-lt"/>
                <a:sym typeface="Symbol" panose="05050102010706020507" pitchFamily="18" charset="2"/>
              </a:rPr>
              <a:t>k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формує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відповідний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йому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</a:t>
            </a:r>
            <a:r>
              <a:rPr lang="ru-RU" i="1" dirty="0" err="1">
                <a:latin typeface="+mj-lt"/>
                <a:sym typeface="Symbol" panose="05050102010706020507" pitchFamily="18" charset="2"/>
              </a:rPr>
              <a:t>вихідний</a:t>
            </a:r>
            <a:r>
              <a:rPr lang="ru-RU" i="1" dirty="0">
                <a:latin typeface="+mj-lt"/>
                <a:sym typeface="Symbol" panose="05050102010706020507" pitchFamily="18" charset="2"/>
              </a:rPr>
              <a:t> вектор Y</a:t>
            </a:r>
            <a:r>
              <a:rPr lang="en-US" i="1" baseline="-25000" dirty="0">
                <a:latin typeface="+mj-lt"/>
                <a:sym typeface="Symbol" panose="05050102010706020507" pitchFamily="18" charset="2"/>
              </a:rPr>
              <a:t>k</a:t>
            </a:r>
            <a:r>
              <a:rPr lang="uk-UA" i="1" dirty="0">
                <a:latin typeface="+mj-lt"/>
                <a:sym typeface="Symbol" panose="05050102010706020507" pitchFamily="18" charset="2"/>
              </a:rPr>
              <a:t>.</a:t>
            </a:r>
          </a:p>
          <a:p>
            <a:pPr lvl="0"/>
            <a:endParaRPr lang="ru-RU" dirty="0">
              <a:latin typeface="+mj-lt"/>
            </a:endParaRPr>
          </a:p>
          <a:p>
            <a:pPr marR="0" lvl="0" rtl="0"/>
            <a:endParaRPr lang="ru-RU" b="0" i="0" u="none" strike="noStrike" baseline="0" dirty="0" smtClean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0318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05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Властивості нейронних мереж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ru-RU" sz="1800" b="0" i="0" u="none" strike="noStrike" baseline="0" dirty="0" smtClean="0"/>
              <a:t>Як </a:t>
            </a:r>
            <a:r>
              <a:rPr lang="ru-RU" sz="1800" b="0" i="0" u="none" strike="noStrike" baseline="0" dirty="0" err="1" smtClean="0"/>
              <a:t>наголошувалося</a:t>
            </a:r>
            <a:r>
              <a:rPr lang="ru-RU" sz="1800" b="0" i="0" u="none" strike="noStrike" baseline="0" dirty="0" smtClean="0"/>
              <a:t>, </a:t>
            </a:r>
            <a:r>
              <a:rPr lang="ru-RU" sz="1800" b="0" i="1" u="none" strike="noStrike" baseline="0" dirty="0" err="1" smtClean="0"/>
              <a:t>штучна</a:t>
            </a:r>
            <a:r>
              <a:rPr lang="ru-RU" sz="1800" b="0" i="1" u="none" strike="noStrike" baseline="0" dirty="0" smtClean="0"/>
              <a:t> </a:t>
            </a:r>
            <a:r>
              <a:rPr lang="ru-RU" sz="1800" b="0" i="1" u="none" strike="noStrike" baseline="0" dirty="0" err="1" smtClean="0"/>
              <a:t>нейронна</a:t>
            </a:r>
            <a:r>
              <a:rPr lang="ru-RU" sz="1800" b="0" i="1" u="none" strike="noStrike" baseline="0" dirty="0" smtClean="0"/>
              <a:t> мережа</a:t>
            </a:r>
            <a:r>
              <a:rPr lang="ru-RU" sz="1800" b="0" i="0" u="none" strike="noStrike" baseline="0" dirty="0" smtClean="0"/>
              <a:t> (ШНМ, </a:t>
            </a:r>
            <a:r>
              <a:rPr lang="ru-RU" sz="1800" b="0" i="0" u="none" strike="noStrike" baseline="0" dirty="0" err="1" smtClean="0"/>
              <a:t>нейро</a:t>
            </a:r>
            <a:r>
              <a:rPr lang="uk-UA" sz="1800" b="0" i="0" u="none" strike="noStrike" baseline="0" dirty="0" smtClean="0"/>
              <a:t>мережа) – це набір нейронів, сполучених між собою. Як правило, передавальні (активаційні) функції всіх нейронів у мережі фіксовані, а вага є параметрами мережі і може змінюватися.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/>
              <a:t>Деякі входи нейронів помічені як зовнішні входи мережі, а деякі виходи – як зовнішні виходи мережі. Подаючи будь-які числа на входи мережі, ми одержуємо якийсь набір чисел на виходах мережі.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/>
              <a:t>Таким чином, </a:t>
            </a:r>
            <a:r>
              <a:rPr lang="uk-UA" sz="1800" b="0" i="1" u="none" strike="noStrike" baseline="0" dirty="0" smtClean="0"/>
              <a:t>робота </a:t>
            </a:r>
            <a:r>
              <a:rPr lang="ru-RU" sz="1800" b="0" i="1" u="none" strike="noStrike" baseline="0" dirty="0" err="1" smtClean="0"/>
              <a:t>нейромережі</a:t>
            </a:r>
            <a:r>
              <a:rPr lang="ru-RU" sz="1800" b="0" i="1" u="none" strike="noStrike" baseline="0" dirty="0" smtClean="0"/>
              <a:t> </a:t>
            </a:r>
            <a:r>
              <a:rPr lang="ru-RU" sz="1800" b="0" i="1" u="none" strike="noStrike" baseline="0" dirty="0" err="1" smtClean="0"/>
              <a:t>полягає</a:t>
            </a:r>
            <a:r>
              <a:rPr lang="ru-RU" sz="1800" b="0" i="0" u="none" strike="noStrike" baseline="0" dirty="0" smtClean="0"/>
              <a:t> у </a:t>
            </a:r>
            <a:r>
              <a:rPr lang="ru-RU" sz="1800" b="0" i="0" u="none" strike="noStrike" baseline="0" dirty="0" err="1" smtClean="0"/>
              <a:t>перетворенні</a:t>
            </a:r>
            <a:r>
              <a:rPr lang="ru-RU" sz="1800" b="0" i="0" u="none" strike="noStrike" baseline="0" dirty="0" smtClean="0"/>
              <a:t> </a:t>
            </a:r>
            <a:r>
              <a:rPr lang="ru-RU" sz="1800" b="0" i="0" u="none" strike="noStrike" baseline="0" dirty="0" err="1" smtClean="0"/>
              <a:t>вхідного</a:t>
            </a:r>
            <a:r>
              <a:rPr lang="ru-RU" sz="1800" b="0" i="0" u="none" strike="noStrike" baseline="0" dirty="0" smtClean="0"/>
              <a:t> вектора </a:t>
            </a:r>
            <a:r>
              <a:rPr lang="ru-RU" sz="1800" b="0" i="1" u="none" strike="noStrike" baseline="0" dirty="0" smtClean="0"/>
              <a:t>X</a:t>
            </a:r>
            <a:r>
              <a:rPr lang="ru-RU" sz="1800" b="0" i="0" u="none" strike="noStrike" baseline="0" dirty="0" smtClean="0"/>
              <a:t> у </a:t>
            </a:r>
            <a:r>
              <a:rPr lang="ru-RU" sz="1800" b="0" i="0" u="none" strike="noStrike" baseline="0" dirty="0" err="1" smtClean="0"/>
              <a:t>вихідний</a:t>
            </a:r>
            <a:r>
              <a:rPr lang="ru-RU" sz="1800" b="0" i="0" u="none" strike="noStrike" baseline="0" dirty="0" smtClean="0"/>
              <a:t> вектор </a:t>
            </a:r>
            <a:r>
              <a:rPr lang="en-US" sz="1800" b="0" i="1" u="none" strike="noStrike" baseline="0" dirty="0" smtClean="0"/>
              <a:t>Y</a:t>
            </a:r>
            <a:r>
              <a:rPr lang="uk-UA" sz="1800" b="0" i="0" u="none" strike="noStrike" baseline="0" dirty="0" smtClean="0"/>
              <a:t>, </a:t>
            </a:r>
            <a:r>
              <a:rPr lang="ru-RU" sz="1800" b="0" i="0" u="none" strike="noStrike" baseline="0" dirty="0" err="1" smtClean="0"/>
              <a:t>причому</a:t>
            </a:r>
            <a:r>
              <a:rPr lang="ru-RU" sz="1800" b="0" i="0" u="none" strike="noStrike" baseline="0" dirty="0" smtClean="0"/>
              <a:t> </a:t>
            </a:r>
            <a:r>
              <a:rPr lang="ru-RU" sz="1800" b="0" i="0" u="none" strike="noStrike" baseline="0" dirty="0" err="1" smtClean="0"/>
              <a:t>це</a:t>
            </a:r>
            <a:r>
              <a:rPr lang="ru-RU" sz="1800" b="0" i="0" u="none" strike="noStrike" baseline="0" dirty="0" smtClean="0"/>
              <a:t> </a:t>
            </a:r>
            <a:r>
              <a:rPr lang="ru-RU" sz="1800" b="0" i="0" u="none" strike="noStrike" baseline="0" dirty="0" err="1" smtClean="0"/>
              <a:t>перетворення</a:t>
            </a:r>
            <a:r>
              <a:rPr lang="ru-RU" sz="1800" b="0" i="0" u="none" strike="noStrike" baseline="0" dirty="0" smtClean="0"/>
              <a:t> </a:t>
            </a:r>
            <a:r>
              <a:rPr lang="ru-RU" sz="1800" b="0" i="0" u="none" strike="noStrike" baseline="0" dirty="0" err="1" smtClean="0"/>
              <a:t>задається</a:t>
            </a:r>
            <a:r>
              <a:rPr lang="ru-RU" sz="1800" b="0" i="0" u="none" strike="noStrike" baseline="0" dirty="0" smtClean="0"/>
              <a:t> вагами </a:t>
            </a:r>
            <a:r>
              <a:rPr lang="ru-RU" sz="1800" b="0" i="0" u="none" strike="noStrike" baseline="0" dirty="0" err="1" smtClean="0"/>
              <a:t>мережі</a:t>
            </a:r>
            <a:r>
              <a:rPr lang="ru-RU" sz="1800" b="0" i="0" u="none" strike="noStrike" baseline="0" dirty="0" smtClean="0"/>
              <a:t>.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/>
              <a:t>Практично будь-яку задачу </a:t>
            </a:r>
            <a:r>
              <a:rPr lang="ru-RU" sz="1800" b="0" i="0" u="none" strike="noStrike" baseline="0" dirty="0" err="1" smtClean="0"/>
              <a:t>можна</a:t>
            </a:r>
            <a:r>
              <a:rPr lang="ru-RU" sz="1800" b="0" i="0" u="none" strike="noStrike" baseline="0" dirty="0" smtClean="0"/>
              <a:t> </a:t>
            </a:r>
            <a:r>
              <a:rPr lang="ru-RU" sz="1800" b="0" i="0" u="none" strike="noStrike" baseline="0" dirty="0" err="1" smtClean="0"/>
              <a:t>звести</a:t>
            </a:r>
            <a:r>
              <a:rPr lang="ru-RU" sz="1800" b="0" i="0" u="none" strike="noStrike" baseline="0" dirty="0" smtClean="0"/>
              <a:t> до </a:t>
            </a:r>
            <a:r>
              <a:rPr lang="ru-RU" sz="1800" b="0" i="0" u="none" strike="noStrike" baseline="0" dirty="0" err="1" smtClean="0"/>
              <a:t>задачі</a:t>
            </a:r>
            <a:r>
              <a:rPr lang="ru-RU" sz="1800" b="0" i="0" u="none" strike="noStrike" baseline="0" dirty="0" smtClean="0"/>
              <a:t>, </a:t>
            </a:r>
            <a:r>
              <a:rPr lang="ru-RU" sz="1800" b="0" i="0" u="none" strike="noStrike" baseline="0" dirty="0" err="1" smtClean="0"/>
              <a:t>вирішуваної</a:t>
            </a:r>
            <a:r>
              <a:rPr lang="ru-RU" sz="1800" b="0" i="0" u="none" strike="noStrike" baseline="0" dirty="0" smtClean="0"/>
              <a:t> </a:t>
            </a:r>
            <a:r>
              <a:rPr lang="ru-RU" sz="1800" b="0" i="0" u="none" strike="noStrike" baseline="0" dirty="0" err="1" smtClean="0"/>
              <a:t>нейро</a:t>
            </a:r>
            <a:r>
              <a:rPr lang="uk-UA" sz="1800" b="0" i="0" u="none" strike="noStrike" baseline="0" dirty="0" smtClean="0"/>
              <a:t>мережею. В </a:t>
            </a:r>
            <a:r>
              <a:rPr lang="ru-RU" sz="1800" b="0" i="0" u="none" strike="noStrike" baseline="0" dirty="0" err="1" smtClean="0"/>
              <a:t>таблці</a:t>
            </a:r>
            <a:r>
              <a:rPr lang="ru-RU" sz="1800" b="0" i="0" u="none" strike="noStrike" baseline="0" dirty="0" smtClean="0"/>
              <a:t> 3.1 показано, </a:t>
            </a:r>
            <a:r>
              <a:rPr lang="ru-RU" sz="1800" b="0" i="0" u="none" strike="noStrike" baseline="0" dirty="0" err="1" smtClean="0"/>
              <a:t>яким</a:t>
            </a:r>
            <a:r>
              <a:rPr lang="ru-RU" sz="1800" b="0" i="0" u="none" strike="noStrike" baseline="0" dirty="0" smtClean="0"/>
              <a:t> чином </a:t>
            </a:r>
            <a:r>
              <a:rPr lang="ru-RU" sz="1800" b="0" i="0" u="none" strike="noStrike" baseline="0" dirty="0" err="1" smtClean="0"/>
              <a:t>потрібно</a:t>
            </a:r>
            <a:r>
              <a:rPr lang="ru-RU" sz="1800" b="0" i="0" u="none" strike="noStrike" baseline="0" dirty="0" smtClean="0"/>
              <a:t> </a:t>
            </a:r>
            <a:r>
              <a:rPr lang="ru-RU" sz="1800" b="0" i="0" u="none" strike="noStrike" baseline="0" dirty="0" err="1" smtClean="0"/>
              <a:t>сформул</a:t>
            </a:r>
            <a:r>
              <a:rPr lang="uk-UA" sz="1800" b="0" i="0" u="none" strike="noStrike" baseline="0" dirty="0" err="1" smtClean="0"/>
              <a:t>ювати</a:t>
            </a:r>
            <a:r>
              <a:rPr lang="uk-UA" sz="1800" b="0" i="0" u="none" strike="noStrike" baseline="0" dirty="0" smtClean="0"/>
              <a:t> у термінах </a:t>
            </a:r>
            <a:r>
              <a:rPr lang="ru-RU" sz="1800" b="0" i="0" u="none" strike="noStrike" baseline="0" dirty="0" err="1" smtClean="0"/>
              <a:t>нейромережі</a:t>
            </a:r>
            <a:r>
              <a:rPr lang="ru-RU" sz="1800" b="0" i="0" u="none" strike="noStrike" baseline="0" dirty="0" smtClean="0"/>
              <a:t> задачу </a:t>
            </a:r>
            <a:r>
              <a:rPr lang="ru-RU" sz="1800" b="0" i="0" u="none" strike="noStrike" baseline="0" dirty="0" err="1" smtClean="0"/>
              <a:t>розпізнавання</a:t>
            </a:r>
            <a:r>
              <a:rPr lang="ru-RU" sz="1800" b="0" i="0" u="none" strike="noStrike" baseline="0" dirty="0" smtClean="0"/>
              <a:t> </a:t>
            </a:r>
            <a:r>
              <a:rPr lang="ru-RU" sz="1800" b="0" i="0" u="none" strike="noStrike" baseline="0" dirty="0" err="1" smtClean="0"/>
              <a:t>рукописних</a:t>
            </a:r>
            <a:r>
              <a:rPr lang="ru-RU" sz="1800" b="0" i="0" u="none" strike="noStrike" baseline="0" dirty="0" smtClean="0"/>
              <a:t> букв.</a:t>
            </a:r>
          </a:p>
        </p:txBody>
      </p:sp>
    </p:spTree>
    <p:extLst>
      <p:ext uri="{BB962C8B-B14F-4D97-AF65-F5344CB8AC3E}">
        <p14:creationId xmlns:p14="http://schemas.microsoft.com/office/powerpoint/2010/main" val="23594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endParaRPr lang="uk-UA" b="0" i="0" u="none" strike="noStrike" baseline="0" dirty="0" smtClean="0">
              <a:latin typeface="+mj-lt"/>
            </a:endParaRPr>
          </a:p>
          <a:p>
            <a:pPr marR="0" lvl="0" rtl="0"/>
            <a:r>
              <a:rPr lang="ru-RU" b="0" i="0" u="none" strike="noStrike" baseline="0" dirty="0" smtClean="0">
                <a:latin typeface="+mj-lt"/>
              </a:rPr>
              <a:t>Таким чином, для </a:t>
            </a:r>
            <a:r>
              <a:rPr lang="ru-RU" b="0" i="0" u="none" strike="noStrike" baseline="0" dirty="0" err="1" smtClean="0">
                <a:latin typeface="+mj-lt"/>
              </a:rPr>
              <a:t>представлення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багатовимірних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функцій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багатьох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змінних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може</a:t>
            </a:r>
            <a:r>
              <a:rPr lang="ru-RU" b="0" i="0" u="none" strike="noStrike" baseline="0" dirty="0" smtClean="0">
                <a:latin typeface="+mj-lt"/>
              </a:rPr>
              <a:t> бути </a:t>
            </a:r>
            <a:r>
              <a:rPr lang="ru-RU" b="0" i="0" u="none" strike="noStrike" baseline="0" dirty="0" err="1" smtClean="0">
                <a:latin typeface="+mj-lt"/>
              </a:rPr>
              <a:t>використана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однорідна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нейронна</a:t>
            </a:r>
            <a:r>
              <a:rPr lang="ru-RU" b="0" i="0" u="none" strike="noStrike" baseline="0" dirty="0" smtClean="0">
                <a:latin typeface="+mj-lt"/>
              </a:rPr>
              <a:t> мережа, </a:t>
            </a:r>
            <a:r>
              <a:rPr lang="ru-RU" b="0" i="0" u="none" strike="noStrike" baseline="0" dirty="0" err="1" smtClean="0">
                <a:latin typeface="+mj-lt"/>
              </a:rPr>
              <a:t>що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має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всього</a:t>
            </a:r>
            <a:r>
              <a:rPr lang="ru-RU" b="0" i="0" u="none" strike="noStrike" baseline="0" dirty="0" smtClean="0">
                <a:latin typeface="+mj-lt"/>
              </a:rPr>
              <a:t> один </a:t>
            </a:r>
            <a:r>
              <a:rPr lang="ru-RU" b="0" i="0" u="none" strike="noStrike" baseline="0" dirty="0" err="1" smtClean="0">
                <a:latin typeface="+mj-lt"/>
              </a:rPr>
              <a:t>прихований</a:t>
            </a:r>
            <a:r>
              <a:rPr lang="ru-RU" b="0" i="0" u="none" strike="noStrike" baseline="0" dirty="0" smtClean="0">
                <a:latin typeface="+mj-lt"/>
              </a:rPr>
              <a:t> шар, з </a:t>
            </a:r>
            <a:r>
              <a:rPr lang="ru-RU" b="0" i="0" u="none" strike="noStrike" baseline="0" dirty="0" err="1" smtClean="0">
                <a:latin typeface="+mj-lt"/>
              </a:rPr>
              <a:t>сигмо</a:t>
            </a:r>
            <a:r>
              <a:rPr lang="uk-UA" b="0" i="0" u="none" strike="noStrike" baseline="0" dirty="0" smtClean="0">
                <a:latin typeface="+mj-lt"/>
              </a:rPr>
              <a:t>ї</a:t>
            </a:r>
            <a:r>
              <a:rPr lang="ru-RU" b="0" i="0" u="none" strike="noStrike" baseline="0" dirty="0" err="1" smtClean="0">
                <a:latin typeface="+mj-lt"/>
              </a:rPr>
              <a:t>дальн</a:t>
            </a:r>
            <a:r>
              <a:rPr lang="uk-UA" b="0" i="0" u="none" strike="noStrike" baseline="0" dirty="0" smtClean="0">
                <a:latin typeface="+mj-lt"/>
              </a:rPr>
              <a:t>и</a:t>
            </a:r>
            <a:r>
              <a:rPr lang="ru-RU" b="0" i="0" u="none" strike="noStrike" baseline="0" dirty="0" smtClean="0">
                <a:latin typeface="+mj-lt"/>
              </a:rPr>
              <a:t>ми</a:t>
            </a:r>
            <a:r>
              <a:rPr lang="uk-UA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передаточн</a:t>
            </a:r>
            <a:r>
              <a:rPr lang="uk-UA" b="0" i="0" u="none" strike="noStrike" baseline="0" dirty="0" smtClean="0">
                <a:latin typeface="+mj-lt"/>
              </a:rPr>
              <a:t>и</a:t>
            </a:r>
            <a:r>
              <a:rPr lang="ru-RU" b="0" i="0" u="none" strike="noStrike" baseline="0" dirty="0" smtClean="0">
                <a:latin typeface="+mj-lt"/>
              </a:rPr>
              <a:t>ми</a:t>
            </a:r>
            <a:r>
              <a:rPr lang="uk-UA" b="0" i="0" u="none" strike="noStrike" baseline="0" dirty="0" smtClean="0">
                <a:latin typeface="+mj-lt"/>
              </a:rPr>
              <a:t> функціями нейронів.</a:t>
            </a:r>
          </a:p>
          <a:p>
            <a:pPr marR="0" lvl="0" rtl="0"/>
            <a:r>
              <a:rPr lang="ru-RU" b="0" i="0" u="none" strike="noStrike" baseline="0" dirty="0" smtClean="0">
                <a:latin typeface="+mj-lt"/>
              </a:rPr>
              <a:t>Для </a:t>
            </a:r>
            <a:r>
              <a:rPr lang="ru-RU" b="0" i="0" u="none" strike="noStrike" baseline="0" dirty="0" err="1" smtClean="0">
                <a:latin typeface="+mj-lt"/>
              </a:rPr>
              <a:t>оцінки</a:t>
            </a:r>
            <a:r>
              <a:rPr lang="ru-RU" b="0" i="0" u="none" strike="noStrike" baseline="0" dirty="0" smtClean="0">
                <a:latin typeface="+mj-lt"/>
              </a:rPr>
              <a:t> числа </a:t>
            </a:r>
            <a:r>
              <a:rPr lang="ru-RU" b="0" i="0" u="none" strike="noStrike" baseline="0" dirty="0" err="1" smtClean="0">
                <a:latin typeface="+mj-lt"/>
              </a:rPr>
              <a:t>нейронів</a:t>
            </a:r>
            <a:r>
              <a:rPr lang="ru-RU" b="0" i="0" u="none" strike="noStrike" baseline="0" dirty="0" smtClean="0">
                <a:latin typeface="+mj-lt"/>
              </a:rPr>
              <a:t> в </a:t>
            </a:r>
            <a:r>
              <a:rPr lang="ru-RU" b="0" i="0" u="none" strike="noStrike" baseline="0" dirty="0" err="1" smtClean="0">
                <a:latin typeface="+mj-lt"/>
              </a:rPr>
              <a:t>прихованих</a:t>
            </a:r>
            <a:r>
              <a:rPr lang="ru-RU" b="0" i="0" u="none" strike="noStrike" baseline="0" dirty="0" smtClean="0">
                <a:latin typeface="+mj-lt"/>
              </a:rPr>
              <a:t> шарах </a:t>
            </a:r>
            <a:r>
              <a:rPr lang="ru-RU" b="0" i="0" u="none" strike="noStrike" baseline="0" dirty="0" err="1" smtClean="0">
                <a:latin typeface="+mj-lt"/>
              </a:rPr>
              <a:t>однорідних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нейронн</a:t>
            </a:r>
            <a:r>
              <a:rPr lang="uk-UA" b="0" i="0" u="none" strike="noStrike" baseline="0" dirty="0" smtClean="0">
                <a:latin typeface="+mj-lt"/>
              </a:rPr>
              <a:t>и</a:t>
            </a:r>
            <a:r>
              <a:rPr lang="ru-RU" b="0" i="0" u="none" strike="noStrike" baseline="0" dirty="0" smtClean="0">
                <a:latin typeface="+mj-lt"/>
              </a:rPr>
              <a:t>х мереж </a:t>
            </a:r>
            <a:r>
              <a:rPr lang="ru-RU" b="0" i="0" u="none" strike="noStrike" baseline="0" dirty="0" err="1" smtClean="0">
                <a:latin typeface="+mj-lt"/>
              </a:rPr>
              <a:t>можна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скористатися</a:t>
            </a:r>
            <a:r>
              <a:rPr lang="ru-RU" b="0" i="0" u="none" strike="noStrike" baseline="0" dirty="0" smtClean="0">
                <a:latin typeface="+mj-lt"/>
              </a:rPr>
              <a:t> формулою для </a:t>
            </a:r>
            <a:r>
              <a:rPr lang="ru-RU" b="0" i="0" u="none" strike="noStrike" baseline="0" dirty="0" err="1" smtClean="0">
                <a:latin typeface="+mj-lt"/>
              </a:rPr>
              <a:t>оцінки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необхідного</a:t>
            </a:r>
            <a:r>
              <a:rPr lang="ru-RU" b="0" i="0" u="none" strike="noStrike" baseline="0" dirty="0" smtClean="0">
                <a:latin typeface="+mj-lt"/>
              </a:rPr>
              <a:t> числа </a:t>
            </a:r>
            <a:r>
              <a:rPr lang="ru-RU" b="0" i="0" u="none" strike="noStrike" baseline="0" dirty="0" err="1" smtClean="0">
                <a:latin typeface="+mj-lt"/>
              </a:rPr>
              <a:t>синаптич</a:t>
            </a:r>
            <a:r>
              <a:rPr lang="uk-UA" b="0" i="0" u="none" strike="noStrike" baseline="0" dirty="0" smtClean="0">
                <a:latin typeface="+mj-lt"/>
              </a:rPr>
              <a:t>н</a:t>
            </a:r>
            <a:r>
              <a:rPr lang="ru-RU" b="0" i="0" u="none" strike="noStrike" baseline="0" dirty="0" smtClean="0">
                <a:latin typeface="+mj-lt"/>
              </a:rPr>
              <a:t>их ваг </a:t>
            </a:r>
            <a:r>
              <a:rPr lang="ru-RU" b="0" i="1" u="none" strike="noStrike" baseline="0" dirty="0" err="1" smtClean="0">
                <a:latin typeface="+mj-lt"/>
              </a:rPr>
              <a:t>L</a:t>
            </a:r>
            <a:r>
              <a:rPr lang="ru-RU" b="0" i="1" u="none" strike="noStrike" baseline="-25000" dirty="0" err="1" smtClean="0">
                <a:latin typeface="+mj-lt"/>
              </a:rPr>
              <a:t>w</a:t>
            </a:r>
            <a:r>
              <a:rPr lang="ru-RU" b="0" i="0" u="none" strike="noStrike" baseline="0" dirty="0" smtClean="0">
                <a:latin typeface="+mj-lt"/>
              </a:rPr>
              <a:t> (у </a:t>
            </a:r>
            <a:r>
              <a:rPr lang="ru-RU" b="0" i="0" u="none" strike="noStrike" baseline="0" dirty="0" err="1" smtClean="0">
                <a:latin typeface="+mj-lt"/>
              </a:rPr>
              <a:t>багатошаровій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з </a:t>
            </a:r>
            <a:r>
              <a:rPr lang="ru-RU" b="0" i="0" u="none" strike="noStrike" baseline="0" dirty="0" err="1" smtClean="0">
                <a:latin typeface="+mj-lt"/>
              </a:rPr>
              <a:t>сигмо</a:t>
            </a:r>
            <a:r>
              <a:rPr lang="uk-UA" b="0" i="0" u="none" strike="noStrike" baseline="0" dirty="0" smtClean="0">
                <a:latin typeface="+mj-lt"/>
              </a:rPr>
              <a:t>ї</a:t>
            </a:r>
            <a:r>
              <a:rPr lang="ru-RU" b="0" i="0" u="none" strike="noStrike" baseline="0" dirty="0" err="1" smtClean="0">
                <a:latin typeface="+mj-lt"/>
              </a:rPr>
              <a:t>дальн</a:t>
            </a:r>
            <a:r>
              <a:rPr lang="uk-UA" b="0" i="0" u="none" strike="noStrike" baseline="0" dirty="0" smtClean="0">
                <a:latin typeface="+mj-lt"/>
              </a:rPr>
              <a:t>и</a:t>
            </a:r>
            <a:r>
              <a:rPr lang="ru-RU" b="0" i="0" u="none" strike="noStrike" baseline="0" dirty="0" smtClean="0">
                <a:latin typeface="+mj-lt"/>
              </a:rPr>
              <a:t>ми</a:t>
            </a:r>
            <a:r>
              <a:rPr lang="uk-UA" b="0" i="0" u="none" strike="noStrike" baseline="0" dirty="0" smtClean="0">
                <a:latin typeface="+mj-lt"/>
              </a:rPr>
              <a:t> передаточними функціями):</a:t>
            </a:r>
          </a:p>
          <a:p>
            <a:pPr marR="0" lvl="0" algn="ctr" rtl="0"/>
            <a:r>
              <a:rPr lang="en-US" b="0" i="0" u="none" strike="noStrike" baseline="0" dirty="0" smtClean="0">
                <a:latin typeface="+mj-lt"/>
              </a:rPr>
              <a:t>                                   </a:t>
            </a:r>
          </a:p>
          <a:p>
            <a:pPr marR="0" lvl="0" algn="ctr" rtl="0"/>
            <a:r>
              <a:rPr lang="en-US" dirty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			</a:t>
            </a:r>
            <a:r>
              <a:rPr lang="uk-UA" b="0" i="0" u="none" strike="noStrike" baseline="0" dirty="0" smtClean="0">
                <a:latin typeface="+mj-lt"/>
              </a:rPr>
              <a:t>(4.1)</a:t>
            </a:r>
          </a:p>
          <a:p>
            <a:pPr marR="0" lvl="0" rtl="0"/>
            <a:endParaRPr lang="uk-UA" b="0" i="0" u="none" strike="noStrike" baseline="0" dirty="0" smtClean="0">
              <a:latin typeface="+mj-lt"/>
            </a:endParaRPr>
          </a:p>
          <a:p>
            <a:pPr marR="0" lvl="0" rtl="0"/>
            <a:endParaRPr lang="en-US" b="0" i="0" u="none" strike="noStrike" baseline="0" dirty="0" smtClean="0">
              <a:latin typeface="+mj-lt"/>
            </a:endParaRPr>
          </a:p>
          <a:p>
            <a:pPr marR="0" lvl="0" rtl="0"/>
            <a:endParaRPr lang="en-US" dirty="0">
              <a:latin typeface="+mj-lt"/>
            </a:endParaRPr>
          </a:p>
          <a:p>
            <a:pPr marR="0" lvl="0" rtl="0"/>
            <a:endParaRPr lang="en-US" b="0" i="0" u="none" strike="noStrike" baseline="0" dirty="0" smtClean="0">
              <a:latin typeface="+mj-lt"/>
            </a:endParaRP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де: </a:t>
            </a:r>
            <a:r>
              <a:rPr lang="en-US" b="0" i="1" u="none" strike="noStrike" baseline="0" dirty="0" smtClean="0">
                <a:latin typeface="+mj-lt"/>
              </a:rPr>
              <a:t>n</a:t>
            </a:r>
            <a:r>
              <a:rPr lang="en-US" b="0" i="0" u="none" strike="noStrike" baseline="0" dirty="0" smtClean="0">
                <a:latin typeface="+mj-lt"/>
              </a:rPr>
              <a:t> – </a:t>
            </a:r>
            <a:r>
              <a:rPr lang="uk-UA" b="0" i="0" u="none" strike="noStrike" baseline="0" dirty="0" smtClean="0">
                <a:latin typeface="+mj-lt"/>
              </a:rPr>
              <a:t>розмірність вхідного сигналу,</a:t>
            </a:r>
            <a:r>
              <a:rPr lang="uk-UA" b="0" i="1" u="none" strike="noStrike" baseline="0" dirty="0" smtClean="0">
                <a:latin typeface="+mj-lt"/>
              </a:rPr>
              <a:t> </a:t>
            </a:r>
            <a:r>
              <a:rPr lang="en-US" b="0" i="1" u="none" strike="noStrike" baseline="0" dirty="0" smtClean="0">
                <a:latin typeface="+mj-lt"/>
              </a:rPr>
              <a:t>m</a:t>
            </a:r>
            <a:r>
              <a:rPr lang="en-US" b="0" i="0" u="none" strike="noStrike" baseline="0" dirty="0" smtClean="0">
                <a:latin typeface="+mj-lt"/>
              </a:rPr>
              <a:t> – </a:t>
            </a:r>
            <a:r>
              <a:rPr lang="uk-UA" b="0" i="0" u="none" strike="noStrike" baseline="0" dirty="0" smtClean="0">
                <a:latin typeface="+mj-lt"/>
              </a:rPr>
              <a:t>розмірність вихідного сигналу,</a:t>
            </a:r>
          </a:p>
          <a:p>
            <a:pPr marR="0" lvl="0" rtl="0"/>
            <a:r>
              <a:rPr lang="ru-RU" b="0" i="1" u="none" strike="noStrike" baseline="0" dirty="0" smtClean="0">
                <a:latin typeface="+mj-lt"/>
              </a:rPr>
              <a:t>N</a:t>
            </a:r>
            <a:r>
              <a:rPr lang="ru-RU" b="0" i="0" u="none" strike="noStrike" baseline="0" dirty="0" smtClean="0">
                <a:latin typeface="+mj-lt"/>
              </a:rPr>
              <a:t> – число </a:t>
            </a:r>
            <a:r>
              <a:rPr lang="ru-RU" b="0" i="0" u="none" strike="noStrike" baseline="0" dirty="0" err="1" smtClean="0">
                <a:latin typeface="+mj-lt"/>
              </a:rPr>
              <a:t>елементів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навчальної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вибірки</a:t>
            </a:r>
            <a:r>
              <a:rPr lang="ru-RU" b="0" i="0" u="none" strike="noStrike" baseline="0" dirty="0" smtClean="0">
                <a:latin typeface="+mj-lt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99913" y="619125"/>
            <a:ext cx="192087" cy="471488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96413" y="4513005"/>
            <a:ext cx="150796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91561"/>
              </p:ext>
            </p:extLst>
          </p:nvPr>
        </p:nvGraphicFramePr>
        <p:xfrm>
          <a:off x="1482213" y="3070185"/>
          <a:ext cx="5194550" cy="811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Уравнение" r:id="rId3" imgW="3175000" imgH="495300" progId="Equation.3">
                  <p:embed/>
                </p:oleObj>
              </mc:Choice>
              <mc:Fallback>
                <p:oleObj name="Уравнение" r:id="rId3" imgW="3175000" imgH="495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213" y="3070185"/>
                        <a:ext cx="5194550" cy="8111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95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Оцінивши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необхідну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кількість</a:t>
            </a:r>
            <a:r>
              <a:rPr lang="ru-RU" b="0" i="0" u="none" strike="noStrike" baseline="0" dirty="0" smtClean="0">
                <a:latin typeface="+mj-lt"/>
              </a:rPr>
              <a:t> ваг, </a:t>
            </a:r>
            <a:r>
              <a:rPr lang="ru-RU" b="0" i="0" u="none" strike="noStrike" baseline="0" dirty="0" err="1" smtClean="0">
                <a:latin typeface="+mj-lt"/>
              </a:rPr>
              <a:t>можна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розрахувати</a:t>
            </a:r>
            <a:r>
              <a:rPr lang="ru-RU" b="0" i="0" u="none" strike="noStrike" baseline="0" dirty="0" smtClean="0">
                <a:latin typeface="+mj-lt"/>
              </a:rPr>
              <a:t> число нейрон</a:t>
            </a:r>
            <a:r>
              <a:rPr lang="uk-UA" b="0" i="0" u="none" strike="noStrike" baseline="0" dirty="0" smtClean="0">
                <a:latin typeface="+mj-lt"/>
              </a:rPr>
              <a:t>і</a:t>
            </a:r>
            <a:r>
              <a:rPr lang="ru-RU" b="0" i="0" u="none" strike="noStrike" baseline="0" dirty="0" smtClean="0">
                <a:latin typeface="+mj-lt"/>
              </a:rPr>
              <a:t>в у </a:t>
            </a:r>
            <a:r>
              <a:rPr lang="ru-RU" b="0" i="0" u="none" strike="noStrike" baseline="0" dirty="0" err="1" smtClean="0">
                <a:latin typeface="+mj-lt"/>
              </a:rPr>
              <a:t>прихованих</a:t>
            </a:r>
            <a:r>
              <a:rPr lang="ru-RU" b="0" i="0" u="none" strike="noStrike" baseline="0" dirty="0" smtClean="0">
                <a:latin typeface="+mj-lt"/>
              </a:rPr>
              <a:t> шарах. </a:t>
            </a:r>
            <a:r>
              <a:rPr lang="ru-RU" b="0" i="0" u="none" strike="noStrike" baseline="0" dirty="0" err="1" smtClean="0">
                <a:latin typeface="+mj-lt"/>
              </a:rPr>
              <a:t>Наприклад</a:t>
            </a:r>
            <a:r>
              <a:rPr lang="ru-RU" b="0" i="0" u="none" strike="noStrike" baseline="0" dirty="0" smtClean="0">
                <a:latin typeface="+mj-lt"/>
              </a:rPr>
              <a:t>, число </a:t>
            </a:r>
            <a:r>
              <a:rPr lang="ru-RU" b="0" i="0" u="none" strike="noStrike" baseline="0" dirty="0" err="1" smtClean="0">
                <a:latin typeface="+mj-lt"/>
              </a:rPr>
              <a:t>нейронів</a:t>
            </a:r>
            <a:r>
              <a:rPr lang="ru-RU" b="0" i="0" u="none" strike="noStrike" baseline="0" dirty="0" smtClean="0">
                <a:latin typeface="+mj-lt"/>
              </a:rPr>
              <a:t> у </a:t>
            </a:r>
            <a:r>
              <a:rPr lang="ru-RU" b="0" i="0" u="none" strike="noStrike" baseline="0" dirty="0" err="1" smtClean="0">
                <a:latin typeface="+mj-lt"/>
              </a:rPr>
              <a:t>двошаровій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складе:</a:t>
            </a:r>
          </a:p>
          <a:p>
            <a:pPr marR="0" lvl="0" algn="ctr" rtl="0"/>
            <a:endParaRPr lang="en-US" b="0" i="0" u="none" strike="noStrike" baseline="0" dirty="0" smtClean="0">
              <a:latin typeface="+mj-lt"/>
            </a:endParaRPr>
          </a:p>
          <a:p>
            <a:pPr marR="0" lvl="0" algn="ctr" rtl="0"/>
            <a:r>
              <a:rPr lang="uk-UA" b="0" i="0" u="none" strike="noStrike" baseline="0" dirty="0" smtClean="0">
                <a:latin typeface="+mj-lt"/>
              </a:rPr>
              <a:t>(4.2)</a:t>
            </a:r>
          </a:p>
          <a:p>
            <a:pPr marR="0" lvl="0" rtl="0"/>
            <a:endParaRPr lang="uk-UA" b="0" i="0" u="none" strike="noStrike" baseline="0" dirty="0" smtClean="0">
              <a:latin typeface="+mj-lt"/>
            </a:endParaRPr>
          </a:p>
          <a:p>
            <a:pPr marR="0" lvl="0" rtl="0"/>
            <a:endParaRPr lang="en-US" b="0" i="0" u="none" strike="noStrike" baseline="0" dirty="0" smtClean="0">
              <a:latin typeface="+mj-lt"/>
            </a:endParaRPr>
          </a:p>
          <a:p>
            <a:pPr marR="0" lvl="0" rtl="0"/>
            <a:endParaRPr lang="en-US" dirty="0">
              <a:latin typeface="+mj-lt"/>
            </a:endParaRPr>
          </a:p>
          <a:p>
            <a:pPr marR="0" lvl="0" rtl="0"/>
            <a:r>
              <a:rPr lang="ru-RU" b="0" i="0" u="none" strike="noStrike" baseline="0" dirty="0" err="1" smtClean="0">
                <a:latin typeface="+mj-lt"/>
              </a:rPr>
              <a:t>Відомі</a:t>
            </a:r>
            <a:r>
              <a:rPr lang="ru-RU" b="0" i="0" u="none" strike="noStrike" baseline="0" dirty="0" smtClean="0">
                <a:latin typeface="+mj-lt"/>
              </a:rPr>
              <a:t> і </a:t>
            </a:r>
            <a:r>
              <a:rPr lang="ru-RU" b="0" i="0" u="none" strike="noStrike" baseline="0" dirty="0" err="1" smtClean="0">
                <a:latin typeface="+mj-lt"/>
              </a:rPr>
              <a:t>інші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подібні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формули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наприклад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вигляду</a:t>
            </a:r>
            <a:r>
              <a:rPr lang="ru-RU" b="0" i="0" u="none" strike="noStrike" baseline="0" dirty="0" smtClean="0">
                <a:latin typeface="+mj-lt"/>
              </a:rPr>
              <a:t>:</a:t>
            </a:r>
          </a:p>
          <a:p>
            <a:pPr marR="0" lvl="0" algn="ctr" rtl="0"/>
            <a:endParaRPr lang="en-US" b="0" i="0" u="none" strike="noStrike" baseline="0" dirty="0" smtClean="0">
              <a:latin typeface="+mj-lt"/>
            </a:endParaRPr>
          </a:p>
          <a:p>
            <a:pPr marR="0" lvl="0" algn="ctr" rtl="0"/>
            <a:endParaRPr lang="en-US" dirty="0">
              <a:latin typeface="+mj-lt"/>
            </a:endParaRPr>
          </a:p>
          <a:p>
            <a:pPr marR="0" lvl="0" algn="ctr" rtl="0"/>
            <a:r>
              <a:rPr lang="uk-UA" b="0" i="0" u="none" strike="noStrike" baseline="0" dirty="0" smtClean="0">
                <a:latin typeface="+mj-lt"/>
              </a:rPr>
              <a:t>(4.3)</a:t>
            </a:r>
          </a:p>
          <a:p>
            <a:pPr marR="0" lvl="0" rtl="0"/>
            <a:endParaRPr lang="uk-UA" b="0" i="0" u="none" strike="noStrike" baseline="0" dirty="0" smtClean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718925" y="619125"/>
            <a:ext cx="473075" cy="133350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/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61807"/>
            <a:ext cx="167080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+mj-lt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352378"/>
              </p:ext>
            </p:extLst>
          </p:nvPr>
        </p:nvGraphicFramePr>
        <p:xfrm>
          <a:off x="3542378" y="1429228"/>
          <a:ext cx="1425929" cy="822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Уравнение" r:id="rId3" imgW="812447" imgH="469696" progId="Equation.3">
                  <p:embed/>
                </p:oleObj>
              </mc:Choice>
              <mc:Fallback>
                <p:oleObj name="Уравнение" r:id="rId3" imgW="812447" imgH="46969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2378" y="1429228"/>
                        <a:ext cx="1425929" cy="8220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-161807"/>
            <a:ext cx="167080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+mj-lt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886547"/>
              </p:ext>
            </p:extLst>
          </p:nvPr>
        </p:nvGraphicFramePr>
        <p:xfrm>
          <a:off x="1512325" y="4057649"/>
          <a:ext cx="3589240" cy="1017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Уравнение" r:id="rId5" imgW="2476500" imgH="698500" progId="Equation.3">
                  <p:embed/>
                </p:oleObj>
              </mc:Choice>
              <mc:Fallback>
                <p:oleObj name="Уравнение" r:id="rId5" imgW="2476500" imgH="698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325" y="4057649"/>
                        <a:ext cx="3589240" cy="1017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4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uk-UA" b="0" i="0" u="none" strike="noStrike" baseline="0" dirty="0" smtClean="0">
                <a:latin typeface="+mj-lt"/>
              </a:rPr>
              <a:t>Так само можна розрахувати число нейронів у мережах з великою кількістю шарів, які іноді доцільно використовувати: такі багатошарові нейронні мережі можуть мати менші розмірності матриць </a:t>
            </a:r>
            <a:r>
              <a:rPr lang="uk-UA" b="0" i="0" u="none" strike="noStrike" baseline="0" dirty="0" err="1" smtClean="0">
                <a:latin typeface="+mj-lt"/>
              </a:rPr>
              <a:t>синаптичних</a:t>
            </a:r>
            <a:r>
              <a:rPr lang="uk-UA" b="0" i="0" u="none" strike="noStrike" baseline="0" dirty="0" smtClean="0">
                <a:latin typeface="+mj-lt"/>
              </a:rPr>
              <a:t> ваг нейронів одного шару, ніж двошарові мережі, що реалізовують те ж саме відображення. На жаль, методики побудови таких мереж поки не існує.</a:t>
            </a: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Відзначимо, що вітчизняному фахівцеві приведені </a:t>
            </a:r>
            <a:r>
              <a:rPr lang="ru-RU" b="0" i="0" u="none" strike="noStrike" baseline="0" dirty="0" err="1" smtClean="0">
                <a:latin typeface="+mj-lt"/>
              </a:rPr>
              <a:t>результати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звичайно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відомі</a:t>
            </a:r>
            <a:r>
              <a:rPr lang="ru-RU" b="0" i="0" u="none" strike="noStrike" baseline="0" dirty="0" smtClean="0">
                <a:latin typeface="+mj-lt"/>
              </a:rPr>
              <a:t> у </a:t>
            </a:r>
            <a:r>
              <a:rPr lang="ru-RU" b="0" i="0" u="none" strike="noStrike" baseline="0" dirty="0" err="1" smtClean="0">
                <a:latin typeface="+mj-lt"/>
              </a:rPr>
              <a:t>вигляді</a:t>
            </a:r>
            <a:r>
              <a:rPr lang="ru-RU" b="0" i="0" u="none" strike="noStrike" baseline="0" dirty="0" smtClean="0">
                <a:latin typeface="+mj-lt"/>
              </a:rPr>
              <a:t> так </a:t>
            </a:r>
            <a:r>
              <a:rPr lang="ru-RU" b="0" i="0" u="none" strike="noStrike" baseline="0" dirty="0" err="1" smtClean="0">
                <a:latin typeface="+mj-lt"/>
              </a:rPr>
              <a:t>званої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теореми</a:t>
            </a:r>
            <a:r>
              <a:rPr lang="ru-RU" b="0" i="0" u="none" strike="noStrike" baseline="0" dirty="0" smtClean="0">
                <a:latin typeface="+mj-lt"/>
              </a:rPr>
              <a:t> про </a:t>
            </a:r>
            <a:r>
              <a:rPr lang="ru-RU" b="0" i="0" u="none" strike="noStrike" baseline="0" dirty="0" err="1" smtClean="0">
                <a:latin typeface="+mj-lt"/>
              </a:rPr>
              <a:t>повноту</a:t>
            </a:r>
            <a:r>
              <a:rPr lang="ru-RU" b="0" i="0" u="none" strike="noStrike" baseline="0" dirty="0" smtClean="0">
                <a:latin typeface="+mj-lt"/>
              </a:rPr>
              <a:t>.</a:t>
            </a:r>
          </a:p>
          <a:p>
            <a:pPr marR="0" lvl="0" rtl="0"/>
            <a:r>
              <a:rPr lang="uk-UA" b="0" i="1" u="none" strike="noStrike" baseline="0" dirty="0" smtClean="0">
                <a:latin typeface="+mj-lt"/>
              </a:rPr>
              <a:t>Теорема про повноту</a:t>
            </a:r>
            <a:r>
              <a:rPr lang="uk-UA" b="0" i="0" u="none" strike="noStrike" baseline="0" dirty="0" smtClean="0">
                <a:latin typeface="+mj-lt"/>
              </a:rPr>
              <a:t>. </a:t>
            </a:r>
            <a:r>
              <a:rPr lang="uk-UA" b="0" i="1" u="none" strike="noStrike" baseline="0" dirty="0" smtClean="0">
                <a:latin typeface="+mj-lt"/>
              </a:rPr>
              <a:t>Будь-яка безперервна функція на замкнутій обмеженій множині може бути рівномірно наближена функціями, обчислюваними нейронними мережами, якщо функція активації нейрона двічі безперервно диференційована.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5247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905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ru-RU" b="0" i="0" u="none" strike="noStrike" baseline="0" dirty="0" smtClean="0">
                <a:latin typeface="+mj-lt"/>
              </a:rPr>
              <a:t>Таким чином, </a:t>
            </a:r>
            <a:r>
              <a:rPr lang="ru-RU" b="0" i="0" u="none" strike="noStrike" baseline="0" dirty="0" err="1" smtClean="0">
                <a:latin typeface="+mj-lt"/>
              </a:rPr>
              <a:t>нейронні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є </a:t>
            </a:r>
            <a:r>
              <a:rPr lang="ru-RU" b="0" i="0" u="none" strike="noStrike" baseline="0" dirty="0" err="1" smtClean="0">
                <a:latin typeface="+mj-lt"/>
              </a:rPr>
              <a:t>універсальними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апроксимую</a:t>
            </a:r>
            <a:r>
              <a:rPr lang="uk-UA" b="0" i="0" u="none" strike="noStrike" baseline="0" dirty="0" smtClean="0">
                <a:latin typeface="+mj-lt"/>
              </a:rPr>
              <a:t>ч</a:t>
            </a:r>
            <a:r>
              <a:rPr lang="ru-RU" b="0" i="0" u="none" strike="noStrike" baseline="0" dirty="0" smtClean="0">
                <a:latin typeface="+mj-lt"/>
              </a:rPr>
              <a:t>ими</a:t>
            </a:r>
            <a:r>
              <a:rPr lang="uk-UA" b="0" i="0" u="none" strike="noStrike" baseline="0" dirty="0" smtClean="0">
                <a:latin typeface="+mj-lt"/>
              </a:rPr>
              <a:t> системами.</a:t>
            </a: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Очевидно, що процес функціонування ШНМ залежить від величин </a:t>
            </a:r>
            <a:r>
              <a:rPr lang="uk-UA" b="0" i="0" u="none" strike="noStrike" baseline="0" dirty="0" err="1" smtClean="0">
                <a:latin typeface="+mj-lt"/>
              </a:rPr>
              <a:t>синаптичних</a:t>
            </a:r>
            <a:r>
              <a:rPr lang="uk-UA" b="0" i="0" u="none" strike="noStrike" baseline="0" dirty="0" smtClean="0">
                <a:latin typeface="+mj-lt"/>
              </a:rPr>
              <a:t> </a:t>
            </a:r>
            <a:r>
              <a:rPr lang="uk-UA" b="0" i="0" u="none" strike="noStrike" baseline="0" dirty="0" err="1" smtClean="0">
                <a:latin typeface="+mj-lt"/>
              </a:rPr>
              <a:t>зв'язків</a:t>
            </a:r>
            <a:r>
              <a:rPr lang="uk-UA" b="0" i="0" u="none" strike="noStrike" baseline="0" dirty="0" smtClean="0">
                <a:latin typeface="+mj-lt"/>
              </a:rPr>
              <a:t>, тому, задавшись визначеною структурою ШНМ, розробник мережі повинен знайти оптимальні значення всіх змінних вагових коефіцієнтів (деякі </a:t>
            </a:r>
            <a:r>
              <a:rPr lang="uk-UA" b="0" i="0" u="none" strike="noStrike" baseline="0" dirty="0" err="1" smtClean="0">
                <a:latin typeface="+mj-lt"/>
              </a:rPr>
              <a:t>синаптичні</a:t>
            </a:r>
            <a:r>
              <a:rPr lang="uk-UA" b="0" i="0" u="none" strike="noStrike" baseline="0" dirty="0" smtClean="0">
                <a:latin typeface="+mj-lt"/>
              </a:rPr>
              <a:t> зв'язки можуть бути постійними).</a:t>
            </a:r>
          </a:p>
          <a:p>
            <a:pPr marR="0" lvl="0" rtl="0"/>
            <a:r>
              <a:rPr lang="uk-UA" b="0" i="0" u="none" strike="noStrike" baseline="0" dirty="0" smtClean="0">
                <a:latin typeface="+mj-lt"/>
              </a:rPr>
              <a:t>Цей етап називається </a:t>
            </a:r>
            <a:r>
              <a:rPr lang="uk-UA" b="0" i="1" u="none" strike="noStrike" baseline="0" dirty="0" smtClean="0">
                <a:latin typeface="+mj-lt"/>
              </a:rPr>
              <a:t>навчанням ШНМ</a:t>
            </a:r>
            <a:r>
              <a:rPr lang="uk-UA" b="0" i="0" u="none" strike="noStrike" baseline="0" dirty="0" smtClean="0">
                <a:latin typeface="+mj-lt"/>
              </a:rPr>
              <a:t>, і від того наскільки якісно він буде виконаний, залежить здатність мережі вирішувати поставлені перед нею проблеми під час функціонування.</a:t>
            </a:r>
          </a:p>
          <a:p>
            <a:pPr marR="0" lvl="0" rtl="0"/>
            <a:endParaRPr lang="uk-UA" b="0" i="0" u="none" strike="noStrike" baseline="0" dirty="0" smtClean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5247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3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Контрольні питання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/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Основні топологічні типи </a:t>
            </a:r>
            <a:r>
              <a:rPr lang="uk-UA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нейромереж</a:t>
            </a:r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?</a:t>
            </a:r>
          </a:p>
          <a:p>
            <a:pPr marR="0" lvl="0"/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Типи багатошарових мереж?</a:t>
            </a:r>
          </a:p>
          <a:p>
            <a:pPr marR="0" lvl="0"/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Підхід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вибору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структури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нейромережі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?</a:t>
            </a:r>
          </a:p>
          <a:p>
            <a:pPr marR="0" lvl="0"/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Дайте визначення навчальної вибірки?</a:t>
            </a:r>
          </a:p>
          <a:p>
            <a:pPr marR="0" lvl="0"/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Сформулюйте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твердження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нейромережеве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представлення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багатовимірних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функцій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R="0" lvl="0"/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Сформулюйте теорему про повноту.</a:t>
            </a:r>
          </a:p>
          <a:p>
            <a:pPr marR="0" lvl="0" rtl="0"/>
            <a:endParaRPr lang="uk-UA" b="0" i="0" u="none" strike="noStrike" baseline="0" dirty="0" smtClean="0">
              <a:solidFill>
                <a:srgbClr val="E7E6E6"/>
              </a:solidFill>
              <a:latin typeface="+mj-lt"/>
            </a:endParaRPr>
          </a:p>
          <a:p>
            <a:pPr marR="0" lvl="0" rtl="0"/>
            <a:endParaRPr lang="ru-RU" b="0" i="0" u="none" strike="noStrike" baseline="0" dirty="0" smtClean="0">
              <a:solidFill>
                <a:srgbClr val="E7E6E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078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Пояснимо</a:t>
            </a:r>
            <a:r>
              <a:rPr lang="ru-RU" dirty="0"/>
              <a:t>, </a:t>
            </a:r>
            <a:r>
              <a:rPr lang="ru-RU" dirty="0" err="1"/>
              <a:t>навіщо</a:t>
            </a:r>
            <a:r>
              <a:rPr lang="ru-RU" dirty="0"/>
              <a:t> </a:t>
            </a:r>
            <a:r>
              <a:rPr lang="ru-RU" dirty="0" err="1"/>
              <a:t>вимагається</a:t>
            </a:r>
            <a:r>
              <a:rPr lang="ru-RU" dirty="0"/>
              <a:t> </a:t>
            </a:r>
            <a:r>
              <a:rPr lang="ru-RU" dirty="0" err="1"/>
              <a:t>вибирати</a:t>
            </a:r>
            <a:r>
              <a:rPr lang="ru-RU" dirty="0"/>
              <a:t> </a:t>
            </a:r>
            <a:r>
              <a:rPr lang="ru-RU" dirty="0" err="1"/>
              <a:t>вихід</a:t>
            </a:r>
            <a:r>
              <a:rPr lang="ru-RU" dirty="0"/>
              <a:t> з </a:t>
            </a:r>
            <a:r>
              <a:rPr lang="ru-RU" dirty="0" err="1"/>
              <a:t>максимальним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сигналу. </a:t>
            </a:r>
            <a:r>
              <a:rPr lang="ru-RU" dirty="0" err="1"/>
              <a:t>Річ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вихідного</a:t>
            </a:r>
            <a:r>
              <a:rPr lang="ru-RU" dirty="0"/>
              <a:t> сигналу, як правило,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з </a:t>
            </a:r>
            <a:r>
              <a:rPr lang="ru-RU" dirty="0" err="1"/>
              <a:t>якогось</a:t>
            </a:r>
            <a:r>
              <a:rPr lang="ru-RU" dirty="0"/>
              <a:t> </a:t>
            </a:r>
            <a:r>
              <a:rPr lang="ru-RU" dirty="0" err="1"/>
              <a:t>відрізка</a:t>
            </a:r>
            <a:r>
              <a:rPr lang="ru-RU" dirty="0"/>
              <a:t>.</a:t>
            </a:r>
          </a:p>
          <a:p>
            <a:r>
              <a:rPr lang="uk-UA" dirty="0"/>
              <a:t>Проте в даній задачі нас цікавить не аналогова відповідь, а всього лише номер категорії (номер букви в алфавіті). Тому використовується наступний підхід – кожній категорії зіставляється свій вихід, а відповіддю мережі вважається та категорія, на чиєму виході рівень сигналу максимальний. У певному значенні </a:t>
            </a:r>
            <a:r>
              <a:rPr lang="ru-RU" dirty="0"/>
              <a:t>р</a:t>
            </a:r>
            <a:r>
              <a:rPr lang="uk-UA" dirty="0"/>
              <a:t>і</a:t>
            </a:r>
            <a:r>
              <a:rPr lang="ru-RU" dirty="0" err="1"/>
              <a:t>вень</a:t>
            </a:r>
            <a:r>
              <a:rPr lang="ru-RU" dirty="0"/>
              <a:t> сигналу на </a:t>
            </a:r>
            <a:r>
              <a:rPr lang="ru-RU" dirty="0" err="1"/>
              <a:t>виході</a:t>
            </a:r>
            <a:r>
              <a:rPr lang="ru-RU" dirty="0"/>
              <a:t> «А»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достовірність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вхід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подана </a:t>
            </a:r>
            <a:r>
              <a:rPr lang="ru-RU" dirty="0" err="1"/>
              <a:t>рукописна</a:t>
            </a:r>
            <a:r>
              <a:rPr lang="ru-RU" dirty="0"/>
              <a:t> буква «A»</a:t>
            </a:r>
            <a:r>
              <a:rPr lang="uk-UA" dirty="0"/>
              <a:t>. </a:t>
            </a:r>
          </a:p>
          <a:p>
            <a:r>
              <a:rPr lang="ru-RU" dirty="0" err="1"/>
              <a:t>Задачі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 </a:t>
            </a:r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до </a:t>
            </a:r>
            <a:r>
              <a:rPr lang="ru-RU" dirty="0" err="1"/>
              <a:t>однієї</a:t>
            </a:r>
            <a:r>
              <a:rPr lang="ru-RU" dirty="0"/>
              <a:t> з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dirty="0"/>
              <a:t> задачами </a:t>
            </a:r>
            <a:r>
              <a:rPr lang="ru-RU" dirty="0" err="1"/>
              <a:t>класифікації</a:t>
            </a:r>
            <a:r>
              <a:rPr lang="ru-RU" dirty="0"/>
              <a:t>.</a:t>
            </a:r>
          </a:p>
          <a:p>
            <a:r>
              <a:rPr lang="ru-RU" dirty="0" err="1"/>
              <a:t>Висловлений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– </a:t>
            </a:r>
            <a:r>
              <a:rPr lang="ru-RU" dirty="0" err="1"/>
              <a:t>стандартний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нейронних</a:t>
            </a:r>
            <a:r>
              <a:rPr lang="ru-RU" dirty="0"/>
              <a:t> мереж.</a:t>
            </a:r>
          </a:p>
          <a:p>
            <a:pPr marL="0" marR="0" lvl="0" indent="0" rtl="0">
              <a:buNone/>
            </a:pPr>
            <a:endParaRPr lang="uk-UA" b="0" i="0" u="none" strike="noStrike" baseline="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693525" y="619125"/>
            <a:ext cx="498475" cy="44450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ru-RU" b="0" i="0" u="none" strike="noStrike" baseline="0" dirty="0" smtClean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094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835819" y="603185"/>
            <a:ext cx="9494838" cy="5183188"/>
          </a:xfrm>
        </p:spPr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ru-RU" sz="1600" b="0" i="0" u="none" strike="noStrike" baseline="0" dirty="0" err="1" smtClean="0"/>
              <a:t>Таблиця</a:t>
            </a:r>
            <a:r>
              <a:rPr lang="ru-RU" sz="1600" b="0" i="0" u="none" strike="noStrike" baseline="0" dirty="0" smtClean="0"/>
              <a:t>  3.1. Задача </a:t>
            </a:r>
            <a:r>
              <a:rPr lang="ru-RU" sz="1600" b="0" i="0" u="none" strike="noStrike" baseline="0" dirty="0" err="1" smtClean="0"/>
              <a:t>розпізнавання</a:t>
            </a:r>
            <a:r>
              <a:rPr lang="ru-RU" sz="1600" b="0" i="0" u="none" strike="noStrike" baseline="0" dirty="0" smtClean="0"/>
              <a:t> </a:t>
            </a:r>
            <a:r>
              <a:rPr lang="ru-RU" sz="1600" b="0" i="0" u="none" strike="noStrike" baseline="0" dirty="0" err="1" smtClean="0"/>
              <a:t>рукописних</a:t>
            </a:r>
            <a:r>
              <a:rPr lang="ru-RU" sz="1600" b="0" i="0" u="none" strike="noStrike" baseline="0" dirty="0" smtClean="0"/>
              <a:t> букв в </a:t>
            </a:r>
            <a:r>
              <a:rPr lang="ru-RU" sz="1600" b="0" i="0" u="none" strike="noStrike" baseline="0" dirty="0" err="1" smtClean="0"/>
              <a:t>термінах</a:t>
            </a:r>
            <a:r>
              <a:rPr lang="ru-RU" sz="1600" b="0" i="0" u="none" strike="noStrike" baseline="0" dirty="0" smtClean="0"/>
              <a:t> </a:t>
            </a:r>
            <a:r>
              <a:rPr lang="ru-RU" sz="1600" b="0" i="0" u="none" strike="noStrike" baseline="0" dirty="0" err="1" smtClean="0"/>
              <a:t>нейро</a:t>
            </a:r>
            <a:r>
              <a:rPr lang="uk-UA" sz="1600" b="0" i="0" u="none" strike="noStrike" baseline="0" dirty="0" smtClean="0"/>
              <a:t>мереж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5247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503969"/>
              </p:ext>
            </p:extLst>
          </p:nvPr>
        </p:nvGraphicFramePr>
        <p:xfrm>
          <a:off x="424657" y="1181334"/>
          <a:ext cx="9906000" cy="5406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3386693201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1845021007"/>
                    </a:ext>
                  </a:extLst>
                </a:gridCol>
              </a:tblGrid>
              <a:tr h="89487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розпізнавання рукописних букв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043676"/>
                  </a:ext>
                </a:extLst>
              </a:tr>
              <a:tr h="10785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Дано:</a:t>
                      </a: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растрове чорно-біле зображення букви розміром 30</a:t>
                      </a: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пікселів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Потрібно:</a:t>
                      </a:r>
                      <a:r>
                        <a:rPr lang="uk-UA" sz="18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визначити яка буква представлена (у алфавіті 32 букви)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7122886"/>
                  </a:ext>
                </a:extLst>
              </a:tr>
              <a:tr h="89487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Формулювання для нейромережі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231409"/>
                  </a:ext>
                </a:extLst>
              </a:tr>
              <a:tr h="2538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Дано:</a:t>
                      </a:r>
                      <a:r>
                        <a:rPr lang="uk-UA" sz="18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вхідний вектор з 900 двійкових символів (900 = 30</a:t>
                      </a:r>
                      <a:r>
                        <a:rPr lang="uk-UA" sz="1800" b="1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uk-UA" sz="18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30)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b="1" i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Потрібно:</a:t>
                      </a:r>
                      <a:r>
                        <a:rPr lang="uk-UA" sz="18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побудувати</a:t>
                      </a: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нейромережу</a:t>
                      </a: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із 900 входами і 33 виходами, які помічені буквами. Якщо на вході мережі – зображення букви «А», то максимальне значення вихідного сигналу має встановлюватись на виході «А»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373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28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ru-RU" sz="1800" b="0" i="1" u="none" strike="noStrike" baseline="0" dirty="0" smtClean="0">
                <a:latin typeface="+mj-lt"/>
              </a:rPr>
              <a:t>На </a:t>
            </a:r>
            <a:r>
              <a:rPr lang="ru-RU" sz="1800" b="0" i="1" u="none" strike="noStrike" baseline="0" dirty="0" err="1" smtClean="0">
                <a:latin typeface="+mj-lt"/>
              </a:rPr>
              <a:t>першому</a:t>
            </a:r>
            <a:r>
              <a:rPr lang="ru-RU" sz="1800" b="0" i="1" u="none" strike="noStrike" baseline="0" dirty="0" smtClean="0">
                <a:latin typeface="+mj-lt"/>
              </a:rPr>
              <a:t> </a:t>
            </a:r>
            <a:r>
              <a:rPr lang="ru-RU" sz="1800" b="0" i="1" u="none" strike="noStrike" baseline="0" dirty="0" err="1" smtClean="0">
                <a:latin typeface="+mj-lt"/>
              </a:rPr>
              <a:t>етапі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слід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вибрати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наступне</a:t>
            </a:r>
            <a:r>
              <a:rPr lang="ru-RU" sz="1800" b="0" i="0" u="none" strike="noStrike" baseline="0" dirty="0" smtClean="0">
                <a:latin typeface="+mj-lt"/>
              </a:rPr>
              <a:t>:</a:t>
            </a:r>
          </a:p>
          <a:p>
            <a:pPr marR="0" lvl="0" rtl="0"/>
            <a:r>
              <a:rPr lang="ru-RU" sz="1800" b="0" i="0" u="none" strike="noStrike" baseline="0" dirty="0" err="1" smtClean="0">
                <a:latin typeface="+mj-lt"/>
              </a:rPr>
              <a:t>які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нейрони</a:t>
            </a:r>
            <a:r>
              <a:rPr lang="ru-RU" sz="1800" b="0" i="0" u="none" strike="noStrike" baseline="0" dirty="0" smtClean="0">
                <a:latin typeface="+mj-lt"/>
              </a:rPr>
              <a:t> ми </a:t>
            </a:r>
            <a:r>
              <a:rPr lang="ru-RU" sz="1800" b="0" i="0" u="none" strike="noStrike" baseline="0" dirty="0" err="1" smtClean="0">
                <a:latin typeface="+mj-lt"/>
              </a:rPr>
              <a:t>хочемо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використовувати</a:t>
            </a:r>
            <a:r>
              <a:rPr lang="ru-RU" sz="1800" b="0" i="0" u="none" strike="noStrike" baseline="0" dirty="0" smtClean="0">
                <a:latin typeface="+mj-lt"/>
              </a:rPr>
              <a:t> (число </a:t>
            </a:r>
            <a:r>
              <a:rPr lang="ru-RU" sz="1800" b="0" i="0" u="none" strike="noStrike" baseline="0" dirty="0" err="1" smtClean="0">
                <a:latin typeface="+mj-lt"/>
              </a:rPr>
              <a:t>входів</a:t>
            </a:r>
            <a:r>
              <a:rPr lang="ru-RU" sz="1800" b="0" i="0" u="none" strike="noStrike" baseline="0" dirty="0" smtClean="0"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latin typeface="+mj-lt"/>
              </a:rPr>
              <a:t>передаточн</a:t>
            </a:r>
            <a:r>
              <a:rPr lang="uk-UA" sz="1800" b="0" i="0" u="none" strike="noStrike" baseline="0" dirty="0" smtClean="0">
                <a:latin typeface="+mj-lt"/>
              </a:rPr>
              <a:t>і функції);</a:t>
            </a:r>
          </a:p>
          <a:p>
            <a:pPr marR="0" lvl="0" rtl="0"/>
            <a:r>
              <a:rPr lang="ru-RU" sz="1800" b="0" i="0" u="none" strike="noStrike" baseline="0" dirty="0" err="1" smtClean="0">
                <a:latin typeface="+mj-lt"/>
              </a:rPr>
              <a:t>яким</a:t>
            </a:r>
            <a:r>
              <a:rPr lang="ru-RU" sz="1800" b="0" i="0" u="none" strike="noStrike" baseline="0" dirty="0" smtClean="0">
                <a:latin typeface="+mj-lt"/>
              </a:rPr>
              <a:t> чином </a:t>
            </a:r>
            <a:r>
              <a:rPr lang="ru-RU" sz="1800" b="0" i="0" u="none" strike="noStrike" baseline="0" dirty="0" err="1" smtClean="0">
                <a:latin typeface="+mj-lt"/>
              </a:rPr>
              <a:t>слід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з'єднати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їх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між</a:t>
            </a:r>
            <a:r>
              <a:rPr lang="ru-RU" sz="1800" b="0" i="0" u="none" strike="noStrike" baseline="0" dirty="0" smtClean="0">
                <a:latin typeface="+mj-lt"/>
              </a:rPr>
              <a:t> собою;</a:t>
            </a:r>
          </a:p>
          <a:p>
            <a:pPr marR="0" lvl="0" rtl="0"/>
            <a:r>
              <a:rPr lang="ru-RU" sz="1800" b="0" i="0" u="none" strike="noStrike" baseline="0" dirty="0" err="1" smtClean="0">
                <a:latin typeface="+mj-lt"/>
              </a:rPr>
              <a:t>що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узяти</a:t>
            </a:r>
            <a:r>
              <a:rPr lang="ru-RU" sz="1800" b="0" i="0" u="none" strike="noStrike" baseline="0" dirty="0" smtClean="0">
                <a:latin typeface="+mj-lt"/>
              </a:rPr>
              <a:t> як входи і </a:t>
            </a:r>
            <a:r>
              <a:rPr lang="ru-RU" sz="1800" b="0" i="0" u="none" strike="noStrike" baseline="0" dirty="0" err="1" smtClean="0">
                <a:latin typeface="+mj-lt"/>
              </a:rPr>
              <a:t>виходи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мережі</a:t>
            </a:r>
            <a:r>
              <a:rPr lang="ru-RU" sz="1800" b="0" i="0" u="none" strike="noStrike" baseline="0" dirty="0" smtClean="0">
                <a:latin typeface="+mj-lt"/>
              </a:rPr>
              <a:t>.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err="1" smtClean="0">
                <a:latin typeface="+mj-lt"/>
              </a:rPr>
              <a:t>Ця</a:t>
            </a:r>
            <a:r>
              <a:rPr lang="ru-RU" sz="1800" b="0" i="0" u="none" strike="noStrike" baseline="0" dirty="0" smtClean="0">
                <a:latin typeface="+mj-lt"/>
              </a:rPr>
              <a:t> задача на перший </a:t>
            </a:r>
            <a:r>
              <a:rPr lang="ru-RU" sz="1800" b="0" i="0" u="none" strike="noStrike" baseline="0" dirty="0" err="1" smtClean="0">
                <a:latin typeface="+mj-lt"/>
              </a:rPr>
              <a:t>погляд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здається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невирішуваною</a:t>
            </a:r>
            <a:r>
              <a:rPr lang="ru-RU" sz="1800" b="0" i="0" u="none" strike="noStrike" baseline="0" dirty="0" smtClean="0">
                <a:latin typeface="+mj-lt"/>
              </a:rPr>
              <a:t>, але, нам не </a:t>
            </a:r>
            <a:r>
              <a:rPr lang="ru-RU" sz="1800" b="0" i="0" u="none" strike="noStrike" baseline="0" dirty="0" err="1" smtClean="0">
                <a:latin typeface="+mj-lt"/>
              </a:rPr>
              <a:t>обов'язково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придумувати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нейромережу</a:t>
            </a:r>
            <a:r>
              <a:rPr lang="ru-RU" sz="1800" b="0" i="0" u="none" strike="noStrike" baseline="0" dirty="0" smtClean="0">
                <a:latin typeface="+mj-lt"/>
              </a:rPr>
              <a:t> «з нуля» – </a:t>
            </a:r>
            <a:r>
              <a:rPr lang="ru-RU" sz="1800" b="0" i="0" u="none" strike="noStrike" baseline="0" dirty="0" err="1" smtClean="0">
                <a:latin typeface="+mj-lt"/>
              </a:rPr>
              <a:t>існує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декілька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десятків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різних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нейромережевих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архітектур</a:t>
            </a:r>
            <a:r>
              <a:rPr lang="ru-RU" sz="1800" b="0" i="0" u="none" strike="noStrike" baseline="0" dirty="0" smtClean="0"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latin typeface="+mj-lt"/>
              </a:rPr>
              <a:t>причому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ефективність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багатьох</a:t>
            </a:r>
            <a:r>
              <a:rPr lang="ru-RU" sz="1800" b="0" i="0" u="none" strike="noStrike" baseline="0" dirty="0" smtClean="0">
                <a:latin typeface="+mj-lt"/>
              </a:rPr>
              <a:t> з них доведена </a:t>
            </a:r>
            <a:r>
              <a:rPr lang="ru-RU" sz="1800" b="0" i="0" u="none" strike="noStrike" baseline="0" dirty="0" err="1" smtClean="0">
                <a:latin typeface="+mj-lt"/>
              </a:rPr>
              <a:t>математично</a:t>
            </a:r>
            <a:r>
              <a:rPr lang="ru-RU" sz="1800" b="0" i="0" u="none" strike="noStrike" baseline="0" dirty="0" smtClean="0">
                <a:latin typeface="+mj-lt"/>
              </a:rPr>
              <a:t>.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latin typeface="+mj-lt"/>
              </a:rPr>
              <a:t>Найпопулярніші і </a:t>
            </a:r>
            <a:r>
              <a:rPr lang="uk-UA" sz="1800" b="0" i="0" u="none" strike="noStrike" baseline="0" dirty="0" err="1" smtClean="0">
                <a:latin typeface="+mj-lt"/>
              </a:rPr>
              <a:t>найвивченіші</a:t>
            </a:r>
            <a:r>
              <a:rPr lang="uk-UA" sz="1800" b="0" i="0" u="none" strike="noStrike" baseline="0" dirty="0" smtClean="0">
                <a:latin typeface="+mj-lt"/>
              </a:rPr>
              <a:t> архітектура – це багатошаровий </a:t>
            </a:r>
            <a:r>
              <a:rPr lang="uk-UA" sz="1800" b="0" i="0" u="none" strike="noStrike" baseline="0" dirty="0" err="1" smtClean="0">
                <a:latin typeface="+mj-lt"/>
              </a:rPr>
              <a:t>персептрон</a:t>
            </a:r>
            <a:r>
              <a:rPr lang="uk-UA" sz="1800" b="0" i="0" u="none" strike="noStrike" baseline="0" dirty="0" smtClean="0">
                <a:latin typeface="+mj-lt"/>
              </a:rPr>
              <a:t>, </a:t>
            </a:r>
            <a:r>
              <a:rPr lang="uk-UA" sz="1800" b="0" i="0" u="none" strike="noStrike" baseline="0" dirty="0" err="1" smtClean="0">
                <a:latin typeface="+mj-lt"/>
              </a:rPr>
              <a:t>нейромережа</a:t>
            </a:r>
            <a:r>
              <a:rPr lang="uk-UA" sz="1800" b="0" i="0" u="none" strike="noStrike" baseline="0" dirty="0" smtClean="0">
                <a:latin typeface="+mj-lt"/>
              </a:rPr>
              <a:t> із загальною регресією, мережі </a:t>
            </a:r>
            <a:r>
              <a:rPr lang="uk-UA" sz="1800" b="0" i="0" u="none" strike="noStrike" baseline="0" dirty="0" err="1" smtClean="0">
                <a:latin typeface="+mj-lt"/>
              </a:rPr>
              <a:t>Кохонена</a:t>
            </a:r>
            <a:r>
              <a:rPr lang="uk-UA" sz="1800" b="0" i="0" u="none" strike="noStrike" baseline="0" dirty="0" smtClean="0">
                <a:latin typeface="+mj-lt"/>
              </a:rPr>
              <a:t>.</a:t>
            </a:r>
          </a:p>
          <a:p>
            <a:pPr marL="0" marR="0" lvl="0" indent="0" rtl="0">
              <a:buNone/>
            </a:pPr>
            <a:r>
              <a:rPr lang="ru-RU" sz="1800" b="0" i="1" u="none" strike="noStrike" baseline="0" dirty="0" smtClean="0">
                <a:latin typeface="+mj-lt"/>
              </a:rPr>
              <a:t>На другому </a:t>
            </a:r>
            <a:r>
              <a:rPr lang="ru-RU" sz="1800" b="0" i="1" u="none" strike="noStrike" baseline="0" dirty="0" err="1" smtClean="0">
                <a:latin typeface="+mj-lt"/>
              </a:rPr>
              <a:t>етапі</a:t>
            </a:r>
            <a:r>
              <a:rPr lang="ru-RU" sz="1800" b="0" i="0" u="none" strike="noStrike" baseline="0" dirty="0" smtClean="0">
                <a:latin typeface="+mj-lt"/>
              </a:rPr>
              <a:t> нам </a:t>
            </a:r>
            <a:r>
              <a:rPr lang="ru-RU" sz="1800" b="0" i="0" u="none" strike="noStrike" baseline="0" dirty="0" err="1" smtClean="0">
                <a:latin typeface="+mj-lt"/>
              </a:rPr>
              <a:t>слід</a:t>
            </a:r>
            <a:r>
              <a:rPr lang="ru-RU" sz="1800" b="0" i="0" u="none" strike="noStrike" baseline="0" dirty="0" smtClean="0">
                <a:latin typeface="+mj-lt"/>
              </a:rPr>
              <a:t> «</a:t>
            </a:r>
            <a:r>
              <a:rPr lang="ru-RU" sz="1800" b="0" i="0" u="none" strike="noStrike" baseline="0" dirty="0" err="1" smtClean="0">
                <a:latin typeface="+mj-lt"/>
              </a:rPr>
              <a:t>навчити</a:t>
            </a:r>
            <a:r>
              <a:rPr lang="ru-RU" sz="1800" b="0" i="0" u="none" strike="noStrike" baseline="0" dirty="0" smtClean="0">
                <a:latin typeface="+mj-lt"/>
              </a:rPr>
              <a:t>» </a:t>
            </a:r>
            <a:r>
              <a:rPr lang="ru-RU" sz="1800" b="0" i="0" u="none" strike="noStrike" baseline="0" dirty="0" err="1" smtClean="0">
                <a:latin typeface="+mj-lt"/>
              </a:rPr>
              <a:t>вибрану</a:t>
            </a:r>
            <a:r>
              <a:rPr lang="ru-RU" sz="1800" b="0" i="0" u="none" strike="noStrike" baseline="0" dirty="0" smtClean="0">
                <a:latin typeface="+mj-lt"/>
              </a:rPr>
              <a:t> мережу, </a:t>
            </a:r>
            <a:r>
              <a:rPr lang="ru-RU" sz="1800" b="0" i="0" u="none" strike="noStrike" baseline="0" dirty="0" err="1" smtClean="0">
                <a:latin typeface="+mj-lt"/>
              </a:rPr>
              <a:t>тобто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підібрати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такі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значення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її</a:t>
            </a:r>
            <a:r>
              <a:rPr lang="ru-RU" sz="1800" b="0" i="0" u="none" strike="noStrike" baseline="0" dirty="0" smtClean="0">
                <a:latin typeface="+mj-lt"/>
              </a:rPr>
              <a:t> ваг, </a:t>
            </a:r>
            <a:r>
              <a:rPr lang="ru-RU" sz="1800" b="0" i="0" u="none" strike="noStrike" baseline="0" dirty="0" err="1" smtClean="0">
                <a:latin typeface="+mj-lt"/>
              </a:rPr>
              <a:t>щоб</a:t>
            </a:r>
            <a:r>
              <a:rPr lang="ru-RU" sz="1800" b="0" i="0" u="none" strike="noStrike" baseline="0" dirty="0" smtClean="0">
                <a:latin typeface="+mj-lt"/>
              </a:rPr>
              <a:t> мережа </a:t>
            </a:r>
            <a:r>
              <a:rPr lang="ru-RU" sz="1800" b="0" i="0" u="none" strike="noStrike" baseline="0" dirty="0" err="1" smtClean="0">
                <a:latin typeface="+mj-lt"/>
              </a:rPr>
              <a:t>працювала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потрібним</a:t>
            </a:r>
            <a:r>
              <a:rPr lang="ru-RU" sz="1800" b="0" i="0" u="none" strike="noStrike" baseline="0" dirty="0" smtClean="0">
                <a:latin typeface="+mj-lt"/>
              </a:rPr>
              <a:t> чином. </a:t>
            </a:r>
            <a:r>
              <a:rPr lang="ru-RU" sz="1800" b="0" i="0" u="none" strike="noStrike" baseline="0" dirty="0" err="1" smtClean="0">
                <a:latin typeface="+mj-lt"/>
              </a:rPr>
              <a:t>Ненавчена</a:t>
            </a:r>
            <a:r>
              <a:rPr lang="ru-RU" sz="1800" b="0" i="0" u="none" strike="noStrike" baseline="0" dirty="0" smtClean="0">
                <a:latin typeface="+mj-lt"/>
              </a:rPr>
              <a:t> мережа </a:t>
            </a:r>
            <a:r>
              <a:rPr lang="ru-RU" sz="1800" b="0" i="0" u="none" strike="noStrike" baseline="0" dirty="0" err="1" smtClean="0">
                <a:latin typeface="+mj-lt"/>
              </a:rPr>
              <a:t>подібна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дитині</a:t>
            </a:r>
            <a:r>
              <a:rPr lang="ru-RU" sz="1800" b="0" i="0" u="none" strike="noStrike" baseline="0" dirty="0" smtClean="0">
                <a:latin typeface="+mj-lt"/>
              </a:rPr>
              <a:t> – </a:t>
            </a:r>
            <a:r>
              <a:rPr lang="ru-RU" sz="1800" b="0" i="0" u="none" strike="noStrike" baseline="0" dirty="0" err="1" smtClean="0">
                <a:latin typeface="+mj-lt"/>
              </a:rPr>
              <a:t>її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можна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навчити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чому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завгодно</a:t>
            </a:r>
            <a:r>
              <a:rPr lang="ru-RU" sz="1800" b="0" i="0" u="none" strike="noStrike" baseline="0" dirty="0" smtClean="0">
                <a:latin typeface="+mj-lt"/>
              </a:rPr>
              <a:t>. У тих </a:t>
            </a:r>
            <a:r>
              <a:rPr lang="ru-RU" sz="1800" b="0" i="0" u="none" strike="noStrike" baseline="0" dirty="0" err="1" smtClean="0">
                <a:latin typeface="+mj-lt"/>
              </a:rPr>
              <a:t>нейромережах</a:t>
            </a:r>
            <a:r>
              <a:rPr lang="ru-RU" sz="1800" b="0" i="0" u="none" strike="noStrike" baseline="0" dirty="0" smtClean="0"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latin typeface="+mj-lt"/>
              </a:rPr>
              <a:t>що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використовуються</a:t>
            </a:r>
            <a:r>
              <a:rPr lang="ru-RU" sz="1800" b="0" i="0" u="none" strike="noStrike" baseline="0" dirty="0" smtClean="0">
                <a:latin typeface="+mj-lt"/>
              </a:rPr>
              <a:t> на </a:t>
            </a:r>
            <a:r>
              <a:rPr lang="ru-RU" sz="1800" b="0" i="0" u="none" strike="noStrike" baseline="0" dirty="0" err="1" smtClean="0">
                <a:latin typeface="+mj-lt"/>
              </a:rPr>
              <a:t>практиці</a:t>
            </a:r>
            <a:r>
              <a:rPr lang="ru-RU" sz="1800" b="0" i="0" u="none" strike="noStrike" baseline="0" dirty="0" smtClean="0"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latin typeface="+mj-lt"/>
              </a:rPr>
              <a:t>кількість</a:t>
            </a:r>
            <a:r>
              <a:rPr lang="ru-RU" sz="1800" b="0" i="0" u="none" strike="noStrike" baseline="0" dirty="0" smtClean="0">
                <a:latin typeface="+mj-lt"/>
              </a:rPr>
              <a:t> ваг </a:t>
            </a:r>
            <a:r>
              <a:rPr lang="ru-RU" sz="1800" b="0" i="0" u="none" strike="noStrike" baseline="0" dirty="0" err="1" smtClean="0">
                <a:latin typeface="+mj-lt"/>
              </a:rPr>
              <a:t>може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складати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декілька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десятків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тисяч</a:t>
            </a:r>
            <a:r>
              <a:rPr lang="ru-RU" sz="1800" b="0" i="0" u="none" strike="noStrike" baseline="0" dirty="0" smtClean="0">
                <a:latin typeface="+mj-lt"/>
              </a:rPr>
              <a:t>, тому </a:t>
            </a:r>
            <a:r>
              <a:rPr lang="ru-RU" sz="1800" b="0" i="0" u="none" strike="noStrike" baseline="0" dirty="0" err="1" smtClean="0">
                <a:latin typeface="+mj-lt"/>
              </a:rPr>
              <a:t>навчання</a:t>
            </a:r>
            <a:r>
              <a:rPr lang="ru-RU" sz="1800" b="0" i="0" u="none" strike="noStrike" baseline="0" dirty="0" smtClean="0">
                <a:latin typeface="+mj-lt"/>
              </a:rPr>
              <a:t> – </a:t>
            </a:r>
            <a:r>
              <a:rPr lang="ru-RU" sz="1800" b="0" i="0" u="none" strike="noStrike" baseline="0" dirty="0" err="1" smtClean="0">
                <a:latin typeface="+mj-lt"/>
              </a:rPr>
              <a:t>складний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процес</a:t>
            </a:r>
            <a:r>
              <a:rPr lang="ru-RU" sz="1800" b="0" i="0" u="none" strike="noStrike" baseline="0" dirty="0" smtClean="0">
                <a:latin typeface="+mj-lt"/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512550" y="619125"/>
            <a:ext cx="679450" cy="325438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8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ru-RU" b="0" i="0" u="none" strike="noStrike" baseline="0" dirty="0" smtClean="0">
                <a:latin typeface="+mj-lt"/>
              </a:rPr>
              <a:t>Для </a:t>
            </a:r>
            <a:r>
              <a:rPr lang="ru-RU" b="0" i="0" u="none" strike="noStrike" baseline="0" dirty="0" err="1" smtClean="0">
                <a:latin typeface="+mj-lt"/>
              </a:rPr>
              <a:t>багатьох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архітектур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розроблені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спеціальні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алгоритми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навчання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які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дозволяють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налаштувати</a:t>
            </a:r>
            <a:r>
              <a:rPr lang="ru-RU" b="0" i="0" u="none" strike="noStrike" baseline="0" dirty="0" smtClean="0">
                <a:latin typeface="+mj-lt"/>
              </a:rPr>
              <a:t> ваги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певним</a:t>
            </a:r>
            <a:r>
              <a:rPr lang="ru-RU" b="0" i="0" u="none" strike="noStrike" baseline="0" dirty="0" smtClean="0">
                <a:latin typeface="+mj-lt"/>
              </a:rPr>
              <a:t> чином.</a:t>
            </a:r>
          </a:p>
          <a:p>
            <a:pPr marL="0" marR="0" lvl="0" indent="0" rtl="0">
              <a:buNone/>
            </a:pPr>
            <a:r>
              <a:rPr lang="ru-RU" b="0" i="0" u="none" strike="noStrike" baseline="0" dirty="0" err="1" smtClean="0">
                <a:latin typeface="+mj-lt"/>
              </a:rPr>
              <a:t>Залежно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від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функцій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виконуваних</a:t>
            </a:r>
            <a:r>
              <a:rPr lang="ru-RU" b="0" i="0" u="none" strike="noStrike" baseline="0" dirty="0" smtClean="0">
                <a:latin typeface="+mj-lt"/>
              </a:rPr>
              <a:t> нейронами в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можна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виділити</a:t>
            </a:r>
            <a:r>
              <a:rPr lang="ru-RU" b="0" i="0" u="none" strike="noStrike" baseline="0" dirty="0" smtClean="0">
                <a:latin typeface="+mj-lt"/>
              </a:rPr>
              <a:t> три </a:t>
            </a:r>
            <a:r>
              <a:rPr lang="ru-RU" b="0" i="0" u="none" strike="noStrike" baseline="0" dirty="0" err="1" smtClean="0">
                <a:latin typeface="+mj-lt"/>
              </a:rPr>
              <a:t>їх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типи</a:t>
            </a:r>
            <a:r>
              <a:rPr lang="ru-RU" b="0" i="0" u="none" strike="noStrike" baseline="0" dirty="0" smtClean="0">
                <a:latin typeface="+mj-lt"/>
              </a:rPr>
              <a:t>:</a:t>
            </a:r>
          </a:p>
          <a:p>
            <a:pPr marL="0" marR="0" lvl="0" indent="0" rtl="0">
              <a:buNone/>
            </a:pPr>
            <a:r>
              <a:rPr lang="uk-UA" b="0" i="0" u="none" strike="noStrike" baseline="0" dirty="0" smtClean="0">
                <a:latin typeface="+mj-lt"/>
              </a:rPr>
              <a:t>вхідні нейрони – це нейрони, на які подається </a:t>
            </a:r>
            <a:r>
              <a:rPr lang="uk-UA" b="0" i="0" u="none" strike="noStrike" baseline="0" dirty="0" err="1" smtClean="0">
                <a:latin typeface="+mj-lt"/>
              </a:rPr>
              <a:t>вхідной</a:t>
            </a:r>
            <a:r>
              <a:rPr lang="uk-UA" b="0" i="0" u="none" strike="noStrike" baseline="0" dirty="0" smtClean="0">
                <a:latin typeface="+mj-lt"/>
              </a:rPr>
              <a:t> вектор, що кодує вхідну дію або образ зовнішнього середовища; у них звичайно не здійснюється обчислювальних процедур, інформація передається з входу на вихід нейрона шляхом змінення його активації;</a:t>
            </a:r>
          </a:p>
          <a:p>
            <a:pPr marL="0" marR="0" lvl="0" indent="0" rtl="0">
              <a:buNone/>
            </a:pPr>
            <a:r>
              <a:rPr lang="ru-RU" b="0" i="0" u="none" strike="noStrike" baseline="0" dirty="0" err="1" smtClean="0">
                <a:latin typeface="+mj-lt"/>
              </a:rPr>
              <a:t>вихідні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нейрони</a:t>
            </a:r>
            <a:r>
              <a:rPr lang="ru-RU" b="0" i="0" u="none" strike="noStrike" baseline="0" dirty="0" smtClean="0">
                <a:latin typeface="+mj-lt"/>
              </a:rPr>
              <a:t> – </a:t>
            </a:r>
            <a:r>
              <a:rPr lang="ru-RU" b="0" i="0" u="none" strike="noStrike" baseline="0" dirty="0" err="1" smtClean="0">
                <a:latin typeface="+mj-lt"/>
              </a:rPr>
              <a:t>це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нейрони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вихідні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значення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яких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представляють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вихід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;</a:t>
            </a:r>
          </a:p>
          <a:p>
            <a:pPr marL="0" marR="0" lvl="0" indent="0" rtl="0">
              <a:buNone/>
            </a:pPr>
            <a:r>
              <a:rPr lang="ru-RU" b="0" i="0" u="none" strike="noStrike" baseline="0" dirty="0" err="1" smtClean="0">
                <a:latin typeface="+mj-lt"/>
              </a:rPr>
              <a:t>проміжні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нейрони</a:t>
            </a:r>
            <a:r>
              <a:rPr lang="ru-RU" b="0" i="0" u="none" strike="noStrike" baseline="0" dirty="0" smtClean="0">
                <a:latin typeface="+mj-lt"/>
              </a:rPr>
              <a:t> – </a:t>
            </a:r>
            <a:r>
              <a:rPr lang="ru-RU" b="0" i="0" u="none" strike="noStrike" baseline="0" dirty="0" err="1" smtClean="0">
                <a:latin typeface="+mj-lt"/>
              </a:rPr>
              <a:t>це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нейрони</a:t>
            </a:r>
            <a:r>
              <a:rPr lang="ru-RU" b="0" i="0" u="none" strike="noStrike" baseline="0" dirty="0" smtClean="0">
                <a:latin typeface="+mj-lt"/>
              </a:rPr>
              <a:t>, </a:t>
            </a:r>
            <a:r>
              <a:rPr lang="ru-RU" b="0" i="0" u="none" strike="noStrike" baseline="0" dirty="0" err="1" smtClean="0">
                <a:latin typeface="+mj-lt"/>
              </a:rPr>
              <a:t>що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становлять</a:t>
            </a:r>
            <a:r>
              <a:rPr lang="ru-RU" b="0" i="0" u="none" strike="noStrike" baseline="0" dirty="0" smtClean="0">
                <a:latin typeface="+mj-lt"/>
              </a:rPr>
              <a:t> основу</a:t>
            </a:r>
            <a:r>
              <a:rPr lang="uk-UA" b="0" i="0" u="none" strike="noStrike" baseline="0" dirty="0" smtClean="0">
                <a:latin typeface="+mj-lt"/>
              </a:rPr>
              <a:t> штучних нейронних мереж.</a:t>
            </a:r>
          </a:p>
          <a:p>
            <a:pPr marL="0" marR="0" lvl="0" indent="0" rtl="0">
              <a:buNone/>
            </a:pPr>
            <a:r>
              <a:rPr lang="uk-UA" b="0" i="0" u="none" strike="noStrike" baseline="0" dirty="0" smtClean="0">
                <a:latin typeface="+mj-lt"/>
              </a:rPr>
              <a:t>У більшості нейронних моделей тип нейрона пов'язаний з його розміщенням в мережі. Якщо нейрон має тільки вихідні зв'язки, то це вхідний нейрон, якщо навпаки – вихідний нейрон. </a:t>
            </a:r>
          </a:p>
          <a:p>
            <a:pPr marL="0" marR="0" lvl="0" indent="0" rtl="0">
              <a:buNone/>
            </a:pPr>
            <a:r>
              <a:rPr lang="ru-RU" b="0" i="0" u="none" strike="noStrike" baseline="0" dirty="0" err="1" smtClean="0">
                <a:latin typeface="+mj-lt"/>
              </a:rPr>
              <a:t>Проте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може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зустрітися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випадок</a:t>
            </a:r>
            <a:r>
              <a:rPr lang="ru-RU" b="0" i="0" u="none" strike="noStrike" baseline="0" dirty="0" smtClean="0">
                <a:latin typeface="+mj-lt"/>
              </a:rPr>
              <a:t>, коли </a:t>
            </a:r>
            <a:r>
              <a:rPr lang="ru-RU" b="0" i="0" u="none" strike="noStrike" baseline="0" dirty="0" err="1" smtClean="0">
                <a:latin typeface="+mj-lt"/>
              </a:rPr>
              <a:t>вихід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топологічно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внутр</a:t>
            </a:r>
            <a:r>
              <a:rPr lang="uk-UA" b="0" i="0" u="none" strike="noStrike" baseline="0" dirty="0" err="1" smtClean="0">
                <a:latin typeface="+mj-lt"/>
              </a:rPr>
              <a:t>ішньо</a:t>
            </a:r>
            <a:r>
              <a:rPr lang="ru-RU" b="0" i="0" u="none" strike="noStrike" baseline="0" dirty="0" err="1" smtClean="0">
                <a:latin typeface="+mj-lt"/>
              </a:rPr>
              <a:t>го</a:t>
            </a:r>
            <a:r>
              <a:rPr lang="ru-RU" b="0" i="0" u="none" strike="noStrike" baseline="0" dirty="0" smtClean="0">
                <a:latin typeface="+mj-lt"/>
              </a:rPr>
              <a:t> нейрона </a:t>
            </a:r>
            <a:r>
              <a:rPr lang="ru-RU" b="0" i="0" u="none" strike="noStrike" baseline="0" dirty="0" err="1" smtClean="0">
                <a:latin typeface="+mj-lt"/>
              </a:rPr>
              <a:t>розглядається</a:t>
            </a:r>
            <a:r>
              <a:rPr lang="ru-RU" b="0" i="0" u="none" strike="noStrike" baseline="0" dirty="0" smtClean="0">
                <a:latin typeface="+mj-lt"/>
              </a:rPr>
              <a:t> як </a:t>
            </a:r>
            <a:r>
              <a:rPr lang="ru-RU" b="0" i="0" u="none" strike="noStrike" baseline="0" dirty="0" err="1" smtClean="0">
                <a:latin typeface="+mj-lt"/>
              </a:rPr>
              <a:t>частина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виходу</a:t>
            </a:r>
            <a:r>
              <a:rPr lang="ru-RU" b="0" i="0" u="none" strike="noStrike" baseline="0" dirty="0" smtClean="0">
                <a:latin typeface="+mj-lt"/>
              </a:rPr>
              <a:t> </a:t>
            </a:r>
            <a:r>
              <a:rPr lang="ru-RU" b="0" i="0" u="none" strike="noStrike" baseline="0" dirty="0" err="1" smtClean="0">
                <a:latin typeface="+mj-lt"/>
              </a:rPr>
              <a:t>мережі</a:t>
            </a:r>
            <a:r>
              <a:rPr lang="ru-RU" b="0" i="0" u="none" strike="noStrike" baseline="0" dirty="0" smtClean="0">
                <a:latin typeface="+mj-lt"/>
              </a:rPr>
              <a:t>. У </a:t>
            </a:r>
            <a:r>
              <a:rPr lang="ru-RU" b="0" i="0" u="none" strike="noStrike" baseline="0" dirty="0" err="1" smtClean="0">
                <a:latin typeface="+mj-lt"/>
              </a:rPr>
              <a:t>процес</a:t>
            </a:r>
            <a:r>
              <a:rPr lang="uk-UA" b="0" i="0" u="none" strike="noStrike" baseline="0" dirty="0" smtClean="0">
                <a:latin typeface="+mj-lt"/>
              </a:rPr>
              <a:t>і функціонування (еволюції стану) мережі здійснюється перетворення вхідного </a:t>
            </a:r>
            <a:r>
              <a:rPr lang="uk-UA" b="0" i="0" u="none" strike="noStrike" baseline="0" dirty="0" err="1" smtClean="0">
                <a:latin typeface="+mj-lt"/>
              </a:rPr>
              <a:t>вектора</a:t>
            </a:r>
            <a:r>
              <a:rPr lang="uk-UA" b="0" i="0" u="none" strike="noStrike" baseline="0" dirty="0" smtClean="0">
                <a:latin typeface="+mj-lt"/>
              </a:rPr>
              <a:t> у вихідний, тобто деяка переробка інформації.</a:t>
            </a:r>
          </a:p>
          <a:p>
            <a:pPr marL="0" marR="0" lvl="0" indent="0" rtl="0">
              <a:buNone/>
            </a:pPr>
            <a:endParaRPr lang="uk-UA" b="0" i="1" u="none" strike="noStrike" baseline="0" dirty="0" smtClean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15625" y="619125"/>
            <a:ext cx="1476375" cy="222250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buFont typeface="Arial" panose="020B0604020202020204" pitchFamily="34" charset="0"/>
            </a:pP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Контрольні питання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таке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штучна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нейронна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мережа?</a:t>
            </a:r>
          </a:p>
          <a:p>
            <a:pPr marR="0" lvl="0" rtl="0"/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чім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робота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штучної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нейронної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мережі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?</a:t>
            </a:r>
          </a:p>
          <a:p>
            <a:pPr marR="0" lvl="0" rtl="0"/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Наведіть етапи побудови </a:t>
            </a:r>
            <a:r>
              <a:rPr lang="uk-UA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нейромереж</a:t>
            </a:r>
            <a:r>
              <a: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R="0" lvl="0" rtl="0"/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Класифікуйте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нейрони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функціонально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топологічно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R="0" lvl="0" rtl="0"/>
            <a:endParaRPr lang="uk-UA" sz="1800" b="0" i="0" u="none" strike="noStrike" baseline="0" dirty="0" smtClean="0">
              <a:solidFill>
                <a:srgbClr val="E7E6E6"/>
              </a:solidFill>
              <a:latin typeface="+mj-lt"/>
            </a:endParaRPr>
          </a:p>
          <a:p>
            <a:pPr marR="0" lvl="0" rtl="0"/>
            <a:endParaRPr lang="uk-UA" sz="1800" b="0" i="0" u="none" strike="noStrike" baseline="0" dirty="0" smtClean="0">
              <a:solidFill>
                <a:srgbClr val="E7E6E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640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buFont typeface="Arial" panose="020B0604020202020204" pitchFamily="34" charset="0"/>
            </a:pP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Топологія нейронних мереж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latin typeface="+mj-lt"/>
              </a:rPr>
              <a:t>З погляду топології, серед нейронних мереж, сформованих на основі </a:t>
            </a:r>
            <a:r>
              <a:rPr lang="uk-UA" sz="1800" b="0" i="0" u="none" strike="noStrike" baseline="0" dirty="0" err="1" smtClean="0">
                <a:latin typeface="+mj-lt"/>
              </a:rPr>
              <a:t>нейроподібних</a:t>
            </a:r>
            <a:r>
              <a:rPr lang="uk-UA" sz="1800" b="0" i="0" u="none" strike="noStrike" baseline="0" dirty="0" smtClean="0">
                <a:latin typeface="+mj-lt"/>
              </a:rPr>
              <a:t> елементів, можна виділити три основні типи: </a:t>
            </a:r>
            <a:r>
              <a:rPr lang="uk-UA" sz="1800" b="0" i="0" u="none" strike="noStrike" baseline="0" dirty="0" err="1" smtClean="0">
                <a:latin typeface="+mj-lt"/>
              </a:rPr>
              <a:t>повнозв'язні</a:t>
            </a:r>
            <a:r>
              <a:rPr lang="uk-UA" sz="1800" b="0" i="0" u="none" strike="noStrike" baseline="0" dirty="0" smtClean="0">
                <a:latin typeface="+mj-lt"/>
              </a:rPr>
              <a:t> мережі (рис. 4.1</a:t>
            </a:r>
            <a:r>
              <a:rPr lang="uk-UA" sz="1800" b="0" i="1" u="none" strike="noStrike" baseline="0" dirty="0" smtClean="0">
                <a:latin typeface="+mj-lt"/>
              </a:rPr>
              <a:t>а</a:t>
            </a:r>
            <a:r>
              <a:rPr lang="uk-UA" sz="1800" b="0" i="0" u="none" strike="noStrike" baseline="0" dirty="0" smtClean="0">
                <a:latin typeface="+mj-lt"/>
              </a:rPr>
              <a:t>); багатошарові мережі (рис. 4.1</a:t>
            </a:r>
            <a:r>
              <a:rPr lang="uk-UA" sz="1800" b="0" i="1" u="none" strike="noStrike" baseline="0" dirty="0" smtClean="0">
                <a:latin typeface="+mj-lt"/>
              </a:rPr>
              <a:t>б</a:t>
            </a:r>
            <a:r>
              <a:rPr lang="uk-UA" sz="1800" b="0" i="0" u="none" strike="noStrike" baseline="0" dirty="0" smtClean="0">
                <a:latin typeface="+mj-lt"/>
              </a:rPr>
              <a:t>); </a:t>
            </a:r>
            <a:r>
              <a:rPr lang="uk-UA" sz="1800" b="0" i="0" u="none" strike="noStrike" baseline="0" dirty="0" err="1" smtClean="0">
                <a:latin typeface="+mj-lt"/>
              </a:rPr>
              <a:t>слабозв’язні</a:t>
            </a:r>
            <a:r>
              <a:rPr lang="uk-UA" sz="1800" b="0" i="0" u="none" strike="noStrike" baseline="0" dirty="0" smtClean="0">
                <a:latin typeface="+mj-lt"/>
              </a:rPr>
              <a:t> мережі (нейронні мережі з локальними зв'язками) (рис. 4.1</a:t>
            </a:r>
            <a:r>
              <a:rPr lang="uk-UA" sz="1800" b="0" i="1" u="none" strike="noStrike" baseline="0" dirty="0" smtClean="0">
                <a:latin typeface="+mj-lt"/>
              </a:rPr>
              <a:t>в</a:t>
            </a:r>
            <a:r>
              <a:rPr lang="uk-UA" sz="1800" b="0" i="0" u="none" strike="noStrike" baseline="0" dirty="0" smtClean="0">
                <a:latin typeface="+mj-lt"/>
              </a:rPr>
              <a:t>).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err="1" smtClean="0">
                <a:latin typeface="+mj-lt"/>
              </a:rPr>
              <a:t>Повнозв'язні</a:t>
            </a:r>
            <a:r>
              <a:rPr lang="uk-UA" sz="1800" b="0" i="0" u="none" strike="noStrike" baseline="0" dirty="0" smtClean="0">
                <a:latin typeface="+mj-lt"/>
              </a:rPr>
              <a:t> мережі представляють собою ШНМ, кожний нейрон якої передає свій вихідний сигнал решті нейронів, у тому числі і самому собі. Всі вхідні сигнали подаються всім нейронам. Вихідними сигналами мережі можуть бути всі або деякі вихідні сигнали нейронів після декількох тактів функціонування мережі.</a:t>
            </a:r>
          </a:p>
          <a:p>
            <a:pPr marL="0" marR="0" lvl="0" indent="0" rtl="0">
              <a:buNone/>
            </a:pPr>
            <a:endParaRPr lang="ru-RU" sz="1800" b="0" i="0" u="none" strike="noStrike" baseline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11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1600" dirty="0">
                <a:effectLst/>
              </a:rPr>
              <a:t>Рис. 4.1. Архітектура нейронних мереж</a:t>
            </a:r>
            <a:endParaRPr lang="ru-RU" sz="1600" dirty="0">
              <a:effectLst/>
            </a:endParaRPr>
          </a:p>
          <a:p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 flipH="1">
            <a:off x="11779250" y="619125"/>
            <a:ext cx="412750" cy="59055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294" y="1633761"/>
            <a:ext cx="7030884" cy="43750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12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Другая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Override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2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2360</Words>
  <Application>Microsoft Office PowerPoint</Application>
  <PresentationFormat>Широкоэкранный</PresentationFormat>
  <Paragraphs>146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Trebuchet MS</vt:lpstr>
      <vt:lpstr>Берлин</vt:lpstr>
      <vt:lpstr>Уравнение</vt:lpstr>
      <vt:lpstr>Лекція 2  </vt:lpstr>
      <vt:lpstr>Властивості нейронних мереж</vt:lpstr>
      <vt:lpstr> </vt:lpstr>
      <vt:lpstr> </vt:lpstr>
      <vt:lpstr> </vt:lpstr>
      <vt:lpstr> </vt:lpstr>
      <vt:lpstr>Контрольні питання</vt:lpstr>
      <vt:lpstr> Топологія нейронних мереж</vt:lpstr>
      <vt:lpstr> </vt:lpstr>
      <vt:lpstr> </vt:lpstr>
      <vt:lpstr> </vt:lpstr>
      <vt:lpstr> </vt:lpstr>
      <vt:lpstr> Мережі із зворотними зв'язками.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Контрольні питання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Властивості нейронних мереж</dc:title>
  <dc:creator>Марія Самойленко</dc:creator>
  <cp:lastModifiedBy>Tomas</cp:lastModifiedBy>
  <cp:revision>9</cp:revision>
  <dcterms:created xsi:type="dcterms:W3CDTF">2017-04-08T19:36:56Z</dcterms:created>
  <dcterms:modified xsi:type="dcterms:W3CDTF">2017-09-05T07:30:27Z</dcterms:modified>
</cp:coreProperties>
</file>