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BF"/>
    <a:srgbClr val="03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EA23B-D0C1-486C-84FC-A09D4963FB26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4DD0AB04-D1CF-4CF3-92F7-9B2399FD406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2400" dirty="0">
              <a:solidFill>
                <a:schemeClr val="bg1"/>
              </a:solidFill>
              <a:latin typeface="Georgia" panose="02040502050405020303" pitchFamily="18" charset="0"/>
            </a:rPr>
            <a:t>1</a:t>
          </a:r>
        </a:p>
      </dgm:t>
    </dgm:pt>
    <dgm:pt modelId="{1C119C8B-A3A5-4592-A364-7666DBB2CFDF}" type="parTrans" cxnId="{6490DC07-5133-4523-A45B-79601DD2E3A9}">
      <dgm:prSet/>
      <dgm:spPr/>
      <dgm:t>
        <a:bodyPr/>
        <a:lstStyle/>
        <a:p>
          <a:endParaRPr lang="uk-UA"/>
        </a:p>
      </dgm:t>
    </dgm:pt>
    <dgm:pt modelId="{68476746-F4F3-486E-9183-7D40643D76E0}" type="sibTrans" cxnId="{6490DC07-5133-4523-A45B-79601DD2E3A9}">
      <dgm:prSet/>
      <dgm:spPr/>
      <dgm:t>
        <a:bodyPr/>
        <a:lstStyle/>
        <a:p>
          <a:endParaRPr lang="uk-UA"/>
        </a:p>
      </dgm:t>
    </dgm:pt>
    <dgm:pt modelId="{48E3F4FB-C40D-45C3-95AB-15162426F2FC}">
      <dgm:prSet phldrT="[Текст]" custT="1"/>
      <dgm:spPr/>
      <dgm:t>
        <a:bodyPr/>
        <a:lstStyle/>
        <a:p>
          <a:pPr>
            <a:buNone/>
          </a:pPr>
          <a:r>
            <a:rPr lang="uk-UA" sz="2800" b="1" i="1" dirty="0"/>
            <a:t>форми й геометричних параметрів об’єкта</a:t>
          </a:r>
          <a:endParaRPr lang="uk-UA" sz="2800" b="1" dirty="0"/>
        </a:p>
      </dgm:t>
    </dgm:pt>
    <dgm:pt modelId="{6C8E15A1-B330-4D19-8E39-DEEC1E46D2EA}" type="parTrans" cxnId="{04689034-07B7-4A14-86BE-537804D676FF}">
      <dgm:prSet/>
      <dgm:spPr/>
      <dgm:t>
        <a:bodyPr/>
        <a:lstStyle/>
        <a:p>
          <a:endParaRPr lang="uk-UA"/>
        </a:p>
      </dgm:t>
    </dgm:pt>
    <dgm:pt modelId="{79629C36-859C-4C51-A251-AC225630C19D}" type="sibTrans" cxnId="{04689034-07B7-4A14-86BE-537804D676FF}">
      <dgm:prSet/>
      <dgm:spPr/>
      <dgm:t>
        <a:bodyPr/>
        <a:lstStyle/>
        <a:p>
          <a:endParaRPr lang="uk-UA"/>
        </a:p>
      </dgm:t>
    </dgm:pt>
    <dgm:pt modelId="{F2894171-C175-4D52-82C6-D3CC6D97940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2400" dirty="0">
              <a:solidFill>
                <a:schemeClr val="bg1"/>
              </a:solidFill>
              <a:latin typeface="Georgia" panose="02040502050405020303" pitchFamily="18" charset="0"/>
            </a:rPr>
            <a:t>2</a:t>
          </a:r>
        </a:p>
      </dgm:t>
    </dgm:pt>
    <dgm:pt modelId="{74EDBA1F-7E62-4625-B778-1D0B37C8D6AD}" type="parTrans" cxnId="{D31FA114-8A1C-45CE-8775-2BC65A381BBA}">
      <dgm:prSet/>
      <dgm:spPr/>
      <dgm:t>
        <a:bodyPr/>
        <a:lstStyle/>
        <a:p>
          <a:endParaRPr lang="uk-UA"/>
        </a:p>
      </dgm:t>
    </dgm:pt>
    <dgm:pt modelId="{4EDB9B56-4C90-4D75-9961-1AEF97B99BDE}" type="sibTrans" cxnId="{D31FA114-8A1C-45CE-8775-2BC65A381BBA}">
      <dgm:prSet/>
      <dgm:spPr/>
      <dgm:t>
        <a:bodyPr/>
        <a:lstStyle/>
        <a:p>
          <a:endParaRPr lang="uk-UA"/>
        </a:p>
      </dgm:t>
    </dgm:pt>
    <dgm:pt modelId="{A82AE699-575D-4ABD-A2D4-A2C12C6E34E0}">
      <dgm:prSet phldrT="[Текст]" custT="1"/>
      <dgm:spPr/>
      <dgm:t>
        <a:bodyPr/>
        <a:lstStyle/>
        <a:p>
          <a:pPr>
            <a:buNone/>
          </a:pPr>
          <a:r>
            <a:rPr lang="uk-UA" sz="2800" b="1" i="1" dirty="0"/>
            <a:t>умов обпирання та вузлових з’єднань</a:t>
          </a:r>
          <a:endParaRPr lang="uk-UA" sz="2800" b="1" dirty="0"/>
        </a:p>
      </dgm:t>
    </dgm:pt>
    <dgm:pt modelId="{2181BE22-CFDA-4E4B-B975-DD324F94ED95}" type="parTrans" cxnId="{406DD5AF-4B2C-4A6A-8A90-8FA243759B34}">
      <dgm:prSet/>
      <dgm:spPr/>
      <dgm:t>
        <a:bodyPr/>
        <a:lstStyle/>
        <a:p>
          <a:endParaRPr lang="uk-UA"/>
        </a:p>
      </dgm:t>
    </dgm:pt>
    <dgm:pt modelId="{CE5B58F2-0F74-40DB-B448-A4AD8A2A91BF}" type="sibTrans" cxnId="{406DD5AF-4B2C-4A6A-8A90-8FA243759B34}">
      <dgm:prSet/>
      <dgm:spPr/>
      <dgm:t>
        <a:bodyPr/>
        <a:lstStyle/>
        <a:p>
          <a:endParaRPr lang="uk-UA"/>
        </a:p>
      </dgm:t>
    </dgm:pt>
    <dgm:pt modelId="{D41F5C82-56D4-4082-BB34-CB50BD597E4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2400" dirty="0">
              <a:solidFill>
                <a:schemeClr val="bg1"/>
              </a:solidFill>
              <a:latin typeface="Georgia" panose="02040502050405020303" pitchFamily="18" charset="0"/>
            </a:rPr>
            <a:t>3</a:t>
          </a:r>
        </a:p>
      </dgm:t>
    </dgm:pt>
    <dgm:pt modelId="{A4142A5F-35CF-4944-9CE3-BA3BC7E8BB9D}" type="parTrans" cxnId="{9B2F525E-C0CF-4222-8144-54C16BEC39A1}">
      <dgm:prSet/>
      <dgm:spPr/>
      <dgm:t>
        <a:bodyPr/>
        <a:lstStyle/>
        <a:p>
          <a:endParaRPr lang="uk-UA"/>
        </a:p>
      </dgm:t>
    </dgm:pt>
    <dgm:pt modelId="{D403AC9B-E019-48A6-AE95-20AEC24B6CA0}" type="sibTrans" cxnId="{9B2F525E-C0CF-4222-8144-54C16BEC39A1}">
      <dgm:prSet/>
      <dgm:spPr/>
      <dgm:t>
        <a:bodyPr/>
        <a:lstStyle/>
        <a:p>
          <a:endParaRPr lang="uk-UA"/>
        </a:p>
      </dgm:t>
    </dgm:pt>
    <dgm:pt modelId="{7F25DE5C-FE4C-4B35-8851-9BCCC3B4BE84}">
      <dgm:prSet phldrT="[Текст]" custT="1"/>
      <dgm:spPr/>
      <dgm:t>
        <a:bodyPr/>
        <a:lstStyle/>
        <a:p>
          <a:pPr>
            <a:buNone/>
          </a:pPr>
          <a:r>
            <a:rPr lang="uk-UA" sz="2800" b="1" i="1" dirty="0"/>
            <a:t>фізичних властивостей матеріалів</a:t>
          </a:r>
          <a:endParaRPr lang="uk-UA" sz="2800" b="1" dirty="0"/>
        </a:p>
      </dgm:t>
    </dgm:pt>
    <dgm:pt modelId="{3C056837-1C2B-4C54-A214-C6EDCF558C87}" type="parTrans" cxnId="{90388A19-9DA6-4640-B6C8-776D087EA1E7}">
      <dgm:prSet/>
      <dgm:spPr/>
      <dgm:t>
        <a:bodyPr/>
        <a:lstStyle/>
        <a:p>
          <a:endParaRPr lang="uk-UA"/>
        </a:p>
      </dgm:t>
    </dgm:pt>
    <dgm:pt modelId="{1682B633-5F1D-4C70-A4BF-CBD7BA952678}" type="sibTrans" cxnId="{90388A19-9DA6-4640-B6C8-776D087EA1E7}">
      <dgm:prSet/>
      <dgm:spPr/>
      <dgm:t>
        <a:bodyPr/>
        <a:lstStyle/>
        <a:p>
          <a:endParaRPr lang="uk-UA"/>
        </a:p>
      </dgm:t>
    </dgm:pt>
    <dgm:pt modelId="{43D6BE85-296F-495F-B757-290E8E8638E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2400" dirty="0">
              <a:solidFill>
                <a:schemeClr val="bg1"/>
              </a:solidFill>
              <a:latin typeface="Georgia" panose="02040502050405020303" pitchFamily="18" charset="0"/>
            </a:rPr>
            <a:t>4</a:t>
          </a:r>
        </a:p>
      </dgm:t>
    </dgm:pt>
    <dgm:pt modelId="{9346E1DC-6E3D-4031-93EC-54E5D727BCFE}" type="parTrans" cxnId="{ED3F7E3D-0569-4E24-8277-D5CF351DC680}">
      <dgm:prSet/>
      <dgm:spPr/>
      <dgm:t>
        <a:bodyPr/>
        <a:lstStyle/>
        <a:p>
          <a:endParaRPr lang="uk-UA"/>
        </a:p>
      </dgm:t>
    </dgm:pt>
    <dgm:pt modelId="{CD6A5380-DADB-4FFD-92D5-DC44FD6406AC}" type="sibTrans" cxnId="{ED3F7E3D-0569-4E24-8277-D5CF351DC680}">
      <dgm:prSet/>
      <dgm:spPr/>
      <dgm:t>
        <a:bodyPr/>
        <a:lstStyle/>
        <a:p>
          <a:endParaRPr lang="uk-UA"/>
        </a:p>
      </dgm:t>
    </dgm:pt>
    <dgm:pt modelId="{7416BCED-3664-4B0F-9571-63C0934E476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2400" dirty="0">
              <a:solidFill>
                <a:schemeClr val="bg1"/>
              </a:solidFill>
              <a:latin typeface="Georgia" panose="02040502050405020303" pitchFamily="18" charset="0"/>
            </a:rPr>
            <a:t>5</a:t>
          </a:r>
        </a:p>
      </dgm:t>
    </dgm:pt>
    <dgm:pt modelId="{4A4A43D6-7014-4E3A-B39A-D6DFFF46BDB8}" type="parTrans" cxnId="{7E9ED3B5-07B3-4170-B833-57D3B3870477}">
      <dgm:prSet/>
      <dgm:spPr/>
      <dgm:t>
        <a:bodyPr/>
        <a:lstStyle/>
        <a:p>
          <a:endParaRPr lang="uk-UA"/>
        </a:p>
      </dgm:t>
    </dgm:pt>
    <dgm:pt modelId="{03EE3E1E-7C06-4555-B544-3301FAAAE577}" type="sibTrans" cxnId="{7E9ED3B5-07B3-4170-B833-57D3B3870477}">
      <dgm:prSet/>
      <dgm:spPr/>
      <dgm:t>
        <a:bodyPr/>
        <a:lstStyle/>
        <a:p>
          <a:endParaRPr lang="uk-UA"/>
        </a:p>
      </dgm:t>
    </dgm:pt>
    <dgm:pt modelId="{75D8239F-E8D1-4A02-8DC4-D25DBF96F0EB}">
      <dgm:prSet custT="1"/>
      <dgm:spPr/>
      <dgm:t>
        <a:bodyPr/>
        <a:lstStyle/>
        <a:p>
          <a:pPr>
            <a:buNone/>
          </a:pPr>
          <a:r>
            <a:rPr lang="uk-UA" sz="2800" b="1" i="1" dirty="0"/>
            <a:t>навантажень і впливів на об’єкт</a:t>
          </a:r>
          <a:endParaRPr lang="uk-UA" sz="2800" b="1" dirty="0"/>
        </a:p>
      </dgm:t>
    </dgm:pt>
    <dgm:pt modelId="{8DE296D7-C0F7-4D0A-B059-45F46C746122}" type="parTrans" cxnId="{B31DD8B3-DC8B-4E9F-9E6D-539B8DF07142}">
      <dgm:prSet/>
      <dgm:spPr/>
      <dgm:t>
        <a:bodyPr/>
        <a:lstStyle/>
        <a:p>
          <a:endParaRPr lang="uk-UA"/>
        </a:p>
      </dgm:t>
    </dgm:pt>
    <dgm:pt modelId="{6C2F74A8-46CD-48B3-BC60-5D374331648F}" type="sibTrans" cxnId="{B31DD8B3-DC8B-4E9F-9E6D-539B8DF07142}">
      <dgm:prSet/>
      <dgm:spPr/>
      <dgm:t>
        <a:bodyPr/>
        <a:lstStyle/>
        <a:p>
          <a:endParaRPr lang="uk-UA"/>
        </a:p>
      </dgm:t>
    </dgm:pt>
    <dgm:pt modelId="{DD12E4F2-EDF1-41BB-B43A-F76B152002D2}">
      <dgm:prSet custT="1"/>
      <dgm:spPr/>
      <dgm:t>
        <a:bodyPr/>
        <a:lstStyle/>
        <a:p>
          <a:pPr>
            <a:buNone/>
          </a:pPr>
          <a:r>
            <a:rPr lang="uk-UA" sz="2800" b="1" i="1" dirty="0"/>
            <a:t>конструктивних рішень</a:t>
          </a:r>
          <a:endParaRPr lang="uk-UA" sz="2800" b="1" dirty="0"/>
        </a:p>
      </dgm:t>
    </dgm:pt>
    <dgm:pt modelId="{1CEE7726-C71F-48FE-B556-3DF0DDE1A272}" type="parTrans" cxnId="{A98895EA-E4FF-4BA3-937C-0168EFF7BD0C}">
      <dgm:prSet/>
      <dgm:spPr/>
      <dgm:t>
        <a:bodyPr/>
        <a:lstStyle/>
        <a:p>
          <a:endParaRPr lang="uk-UA"/>
        </a:p>
      </dgm:t>
    </dgm:pt>
    <dgm:pt modelId="{5A988F3C-A8FA-4FFC-89EC-07C3C31F66A2}" type="sibTrans" cxnId="{A98895EA-E4FF-4BA3-937C-0168EFF7BD0C}">
      <dgm:prSet/>
      <dgm:spPr/>
      <dgm:t>
        <a:bodyPr/>
        <a:lstStyle/>
        <a:p>
          <a:endParaRPr lang="uk-UA"/>
        </a:p>
      </dgm:t>
    </dgm:pt>
    <dgm:pt modelId="{7FA50CE9-A329-41D7-8535-C2C98E612BAF}" type="pres">
      <dgm:prSet presAssocID="{6A9EA23B-D0C1-486C-84FC-A09D4963FB26}" presName="linearFlow" presStyleCnt="0">
        <dgm:presLayoutVars>
          <dgm:dir/>
          <dgm:animLvl val="lvl"/>
          <dgm:resizeHandles val="exact"/>
        </dgm:presLayoutVars>
      </dgm:prSet>
      <dgm:spPr/>
    </dgm:pt>
    <dgm:pt modelId="{94E5AAD5-D919-4D03-9587-E18DCE3DD4BE}" type="pres">
      <dgm:prSet presAssocID="{4DD0AB04-D1CF-4CF3-92F7-9B2399FD406F}" presName="composite" presStyleCnt="0"/>
      <dgm:spPr/>
    </dgm:pt>
    <dgm:pt modelId="{D8B40527-0E22-43F3-84E5-2CC3A0EC7B3A}" type="pres">
      <dgm:prSet presAssocID="{4DD0AB04-D1CF-4CF3-92F7-9B2399FD406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95FE3B4-FC01-4645-9496-757EBC3A685B}" type="pres">
      <dgm:prSet presAssocID="{4DD0AB04-D1CF-4CF3-92F7-9B2399FD406F}" presName="descendantText" presStyleLbl="alignAcc1" presStyleIdx="0" presStyleCnt="5">
        <dgm:presLayoutVars>
          <dgm:bulletEnabled val="1"/>
        </dgm:presLayoutVars>
      </dgm:prSet>
      <dgm:spPr/>
    </dgm:pt>
    <dgm:pt modelId="{377B7243-F4E3-44E2-B782-424AD8B447B6}" type="pres">
      <dgm:prSet presAssocID="{68476746-F4F3-486E-9183-7D40643D76E0}" presName="sp" presStyleCnt="0"/>
      <dgm:spPr/>
    </dgm:pt>
    <dgm:pt modelId="{A211B45E-6D2B-434F-8439-8A952B3908B4}" type="pres">
      <dgm:prSet presAssocID="{F2894171-C175-4D52-82C6-D3CC6D97940B}" presName="composite" presStyleCnt="0"/>
      <dgm:spPr/>
    </dgm:pt>
    <dgm:pt modelId="{11872864-FB0F-46C8-9231-237CF29E8E29}" type="pres">
      <dgm:prSet presAssocID="{F2894171-C175-4D52-82C6-D3CC6D97940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B068BD2-64A6-4E7F-9FF5-C5CE7D4069DB}" type="pres">
      <dgm:prSet presAssocID="{F2894171-C175-4D52-82C6-D3CC6D97940B}" presName="descendantText" presStyleLbl="alignAcc1" presStyleIdx="1" presStyleCnt="5">
        <dgm:presLayoutVars>
          <dgm:bulletEnabled val="1"/>
        </dgm:presLayoutVars>
      </dgm:prSet>
      <dgm:spPr/>
    </dgm:pt>
    <dgm:pt modelId="{7660FB73-5FF8-4C41-8DB7-E90B0932EC55}" type="pres">
      <dgm:prSet presAssocID="{4EDB9B56-4C90-4D75-9961-1AEF97B99BDE}" presName="sp" presStyleCnt="0"/>
      <dgm:spPr/>
    </dgm:pt>
    <dgm:pt modelId="{A870F1BD-A37C-4C14-873E-C09411B4ACB4}" type="pres">
      <dgm:prSet presAssocID="{D41F5C82-56D4-4082-BB34-CB50BD597E46}" presName="composite" presStyleCnt="0"/>
      <dgm:spPr/>
    </dgm:pt>
    <dgm:pt modelId="{25984444-8D31-4486-AA5F-F5A10059F3B8}" type="pres">
      <dgm:prSet presAssocID="{D41F5C82-56D4-4082-BB34-CB50BD597E4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4EDBA92-69A2-4C35-BA24-E83329DF07AC}" type="pres">
      <dgm:prSet presAssocID="{D41F5C82-56D4-4082-BB34-CB50BD597E46}" presName="descendantText" presStyleLbl="alignAcc1" presStyleIdx="2" presStyleCnt="5">
        <dgm:presLayoutVars>
          <dgm:bulletEnabled val="1"/>
        </dgm:presLayoutVars>
      </dgm:prSet>
      <dgm:spPr/>
    </dgm:pt>
    <dgm:pt modelId="{63B8969A-FFD3-429C-9056-BA2453BBC030}" type="pres">
      <dgm:prSet presAssocID="{D403AC9B-E019-48A6-AE95-20AEC24B6CA0}" presName="sp" presStyleCnt="0"/>
      <dgm:spPr/>
    </dgm:pt>
    <dgm:pt modelId="{46B26FA6-1C47-4F02-B17A-DE47AD3377D7}" type="pres">
      <dgm:prSet presAssocID="{43D6BE85-296F-495F-B757-290E8E8638EB}" presName="composite" presStyleCnt="0"/>
      <dgm:spPr/>
    </dgm:pt>
    <dgm:pt modelId="{91A7B4F6-9F7D-4169-99E3-5DFD4917E5C9}" type="pres">
      <dgm:prSet presAssocID="{43D6BE85-296F-495F-B757-290E8E8638E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9B7052A-8691-4B1D-9A13-696B53B0AD26}" type="pres">
      <dgm:prSet presAssocID="{43D6BE85-296F-495F-B757-290E8E8638EB}" presName="descendantText" presStyleLbl="alignAcc1" presStyleIdx="3" presStyleCnt="5">
        <dgm:presLayoutVars>
          <dgm:bulletEnabled val="1"/>
        </dgm:presLayoutVars>
      </dgm:prSet>
      <dgm:spPr/>
    </dgm:pt>
    <dgm:pt modelId="{C97BAB41-C9F1-4425-B8A0-899DDE1D1345}" type="pres">
      <dgm:prSet presAssocID="{CD6A5380-DADB-4FFD-92D5-DC44FD6406AC}" presName="sp" presStyleCnt="0"/>
      <dgm:spPr/>
    </dgm:pt>
    <dgm:pt modelId="{C912E6D2-FC5A-4963-A97A-FE2DE0987493}" type="pres">
      <dgm:prSet presAssocID="{7416BCED-3664-4B0F-9571-63C0934E4761}" presName="composite" presStyleCnt="0"/>
      <dgm:spPr/>
    </dgm:pt>
    <dgm:pt modelId="{5CC084C4-AC7A-43F2-AE25-A555F5EE5734}" type="pres">
      <dgm:prSet presAssocID="{7416BCED-3664-4B0F-9571-63C0934E476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A75C24D-3F66-420B-B7B4-197F673A3002}" type="pres">
      <dgm:prSet presAssocID="{7416BCED-3664-4B0F-9571-63C0934E476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490DC07-5133-4523-A45B-79601DD2E3A9}" srcId="{6A9EA23B-D0C1-486C-84FC-A09D4963FB26}" destId="{4DD0AB04-D1CF-4CF3-92F7-9B2399FD406F}" srcOrd="0" destOrd="0" parTransId="{1C119C8B-A3A5-4592-A364-7666DBB2CFDF}" sibTransId="{68476746-F4F3-486E-9183-7D40643D76E0}"/>
    <dgm:cxn modelId="{D31FA114-8A1C-45CE-8775-2BC65A381BBA}" srcId="{6A9EA23B-D0C1-486C-84FC-A09D4963FB26}" destId="{F2894171-C175-4D52-82C6-D3CC6D97940B}" srcOrd="1" destOrd="0" parTransId="{74EDBA1F-7E62-4625-B778-1D0B37C8D6AD}" sibTransId="{4EDB9B56-4C90-4D75-9961-1AEF97B99BDE}"/>
    <dgm:cxn modelId="{A37AA416-2C4E-42DF-A7CB-BFB1040229E0}" type="presOf" srcId="{F2894171-C175-4D52-82C6-D3CC6D97940B}" destId="{11872864-FB0F-46C8-9231-237CF29E8E29}" srcOrd="0" destOrd="0" presId="urn:microsoft.com/office/officeart/2005/8/layout/chevron2"/>
    <dgm:cxn modelId="{90388A19-9DA6-4640-B6C8-776D087EA1E7}" srcId="{D41F5C82-56D4-4082-BB34-CB50BD597E46}" destId="{7F25DE5C-FE4C-4B35-8851-9BCCC3B4BE84}" srcOrd="0" destOrd="0" parTransId="{3C056837-1C2B-4C54-A214-C6EDCF558C87}" sibTransId="{1682B633-5F1D-4C70-A4BF-CBD7BA952678}"/>
    <dgm:cxn modelId="{2B034421-8268-4F3D-9CE4-43AA3C48141B}" type="presOf" srcId="{48E3F4FB-C40D-45C3-95AB-15162426F2FC}" destId="{095FE3B4-FC01-4645-9496-757EBC3A685B}" srcOrd="0" destOrd="0" presId="urn:microsoft.com/office/officeart/2005/8/layout/chevron2"/>
    <dgm:cxn modelId="{9671CC30-9989-4BDA-8037-E124C212D4AF}" type="presOf" srcId="{75D8239F-E8D1-4A02-8DC4-D25DBF96F0EB}" destId="{59B7052A-8691-4B1D-9A13-696B53B0AD26}" srcOrd="0" destOrd="0" presId="urn:microsoft.com/office/officeart/2005/8/layout/chevron2"/>
    <dgm:cxn modelId="{04689034-07B7-4A14-86BE-537804D676FF}" srcId="{4DD0AB04-D1CF-4CF3-92F7-9B2399FD406F}" destId="{48E3F4FB-C40D-45C3-95AB-15162426F2FC}" srcOrd="0" destOrd="0" parTransId="{6C8E15A1-B330-4D19-8E39-DEEC1E46D2EA}" sibTransId="{79629C36-859C-4C51-A251-AC225630C19D}"/>
    <dgm:cxn modelId="{ED3F7E3D-0569-4E24-8277-D5CF351DC680}" srcId="{6A9EA23B-D0C1-486C-84FC-A09D4963FB26}" destId="{43D6BE85-296F-495F-B757-290E8E8638EB}" srcOrd="3" destOrd="0" parTransId="{9346E1DC-6E3D-4031-93EC-54E5D727BCFE}" sibTransId="{CD6A5380-DADB-4FFD-92D5-DC44FD6406AC}"/>
    <dgm:cxn modelId="{9B2F525E-C0CF-4222-8144-54C16BEC39A1}" srcId="{6A9EA23B-D0C1-486C-84FC-A09D4963FB26}" destId="{D41F5C82-56D4-4082-BB34-CB50BD597E46}" srcOrd="2" destOrd="0" parTransId="{A4142A5F-35CF-4944-9CE3-BA3BC7E8BB9D}" sibTransId="{D403AC9B-E019-48A6-AE95-20AEC24B6CA0}"/>
    <dgm:cxn modelId="{77866862-20F1-45D6-857F-353D38D49F1D}" type="presOf" srcId="{A82AE699-575D-4ABD-A2D4-A2C12C6E34E0}" destId="{8B068BD2-64A6-4E7F-9FF5-C5CE7D4069DB}" srcOrd="0" destOrd="0" presId="urn:microsoft.com/office/officeart/2005/8/layout/chevron2"/>
    <dgm:cxn modelId="{2613386B-65C8-4669-A13D-EAD7464051B5}" type="presOf" srcId="{4DD0AB04-D1CF-4CF3-92F7-9B2399FD406F}" destId="{D8B40527-0E22-43F3-84E5-2CC3A0EC7B3A}" srcOrd="0" destOrd="0" presId="urn:microsoft.com/office/officeart/2005/8/layout/chevron2"/>
    <dgm:cxn modelId="{40743677-F6F5-468E-A4F4-4B884F83A2CC}" type="presOf" srcId="{7416BCED-3664-4B0F-9571-63C0934E4761}" destId="{5CC084C4-AC7A-43F2-AE25-A555F5EE5734}" srcOrd="0" destOrd="0" presId="urn:microsoft.com/office/officeart/2005/8/layout/chevron2"/>
    <dgm:cxn modelId="{41764A7C-8F8F-4BDE-86BA-7B255796462C}" type="presOf" srcId="{43D6BE85-296F-495F-B757-290E8E8638EB}" destId="{91A7B4F6-9F7D-4169-99E3-5DFD4917E5C9}" srcOrd="0" destOrd="0" presId="urn:microsoft.com/office/officeart/2005/8/layout/chevron2"/>
    <dgm:cxn modelId="{2CF06EA6-928C-4B36-9FF8-89BFA4FD29E3}" type="presOf" srcId="{DD12E4F2-EDF1-41BB-B43A-F76B152002D2}" destId="{BA75C24D-3F66-420B-B7B4-197F673A3002}" srcOrd="0" destOrd="0" presId="urn:microsoft.com/office/officeart/2005/8/layout/chevron2"/>
    <dgm:cxn modelId="{19BE4DAF-DFDA-4C50-ADF7-E6B80BB41712}" type="presOf" srcId="{D41F5C82-56D4-4082-BB34-CB50BD597E46}" destId="{25984444-8D31-4486-AA5F-F5A10059F3B8}" srcOrd="0" destOrd="0" presId="urn:microsoft.com/office/officeart/2005/8/layout/chevron2"/>
    <dgm:cxn modelId="{406DD5AF-4B2C-4A6A-8A90-8FA243759B34}" srcId="{F2894171-C175-4D52-82C6-D3CC6D97940B}" destId="{A82AE699-575D-4ABD-A2D4-A2C12C6E34E0}" srcOrd="0" destOrd="0" parTransId="{2181BE22-CFDA-4E4B-B975-DD324F94ED95}" sibTransId="{CE5B58F2-0F74-40DB-B448-A4AD8A2A91BF}"/>
    <dgm:cxn modelId="{B31DD8B3-DC8B-4E9F-9E6D-539B8DF07142}" srcId="{43D6BE85-296F-495F-B757-290E8E8638EB}" destId="{75D8239F-E8D1-4A02-8DC4-D25DBF96F0EB}" srcOrd="0" destOrd="0" parTransId="{8DE296D7-C0F7-4D0A-B059-45F46C746122}" sibTransId="{6C2F74A8-46CD-48B3-BC60-5D374331648F}"/>
    <dgm:cxn modelId="{7E9ED3B5-07B3-4170-B833-57D3B3870477}" srcId="{6A9EA23B-D0C1-486C-84FC-A09D4963FB26}" destId="{7416BCED-3664-4B0F-9571-63C0934E4761}" srcOrd="4" destOrd="0" parTransId="{4A4A43D6-7014-4E3A-B39A-D6DFFF46BDB8}" sibTransId="{03EE3E1E-7C06-4555-B544-3301FAAAE577}"/>
    <dgm:cxn modelId="{7D3A15D1-0E2D-4F2F-94F9-0EC802E49BAF}" type="presOf" srcId="{7F25DE5C-FE4C-4B35-8851-9BCCC3B4BE84}" destId="{A4EDBA92-69A2-4C35-BA24-E83329DF07AC}" srcOrd="0" destOrd="0" presId="urn:microsoft.com/office/officeart/2005/8/layout/chevron2"/>
    <dgm:cxn modelId="{BB7F49DE-C613-498F-8E68-EC642B766F57}" type="presOf" srcId="{6A9EA23B-D0C1-486C-84FC-A09D4963FB26}" destId="{7FA50CE9-A329-41D7-8535-C2C98E612BAF}" srcOrd="0" destOrd="0" presId="urn:microsoft.com/office/officeart/2005/8/layout/chevron2"/>
    <dgm:cxn modelId="{A98895EA-E4FF-4BA3-937C-0168EFF7BD0C}" srcId="{7416BCED-3664-4B0F-9571-63C0934E4761}" destId="{DD12E4F2-EDF1-41BB-B43A-F76B152002D2}" srcOrd="0" destOrd="0" parTransId="{1CEE7726-C71F-48FE-B556-3DF0DDE1A272}" sibTransId="{5A988F3C-A8FA-4FFC-89EC-07C3C31F66A2}"/>
    <dgm:cxn modelId="{1E1F9E77-54A8-44DA-BB79-4E6A89C207B8}" type="presParOf" srcId="{7FA50CE9-A329-41D7-8535-C2C98E612BAF}" destId="{94E5AAD5-D919-4D03-9587-E18DCE3DD4BE}" srcOrd="0" destOrd="0" presId="urn:microsoft.com/office/officeart/2005/8/layout/chevron2"/>
    <dgm:cxn modelId="{6BE4C9B9-C2D9-4316-8B91-BEECC13AD037}" type="presParOf" srcId="{94E5AAD5-D919-4D03-9587-E18DCE3DD4BE}" destId="{D8B40527-0E22-43F3-84E5-2CC3A0EC7B3A}" srcOrd="0" destOrd="0" presId="urn:microsoft.com/office/officeart/2005/8/layout/chevron2"/>
    <dgm:cxn modelId="{29BB66CB-D9C2-4431-A034-76C38F47FA7B}" type="presParOf" srcId="{94E5AAD5-D919-4D03-9587-E18DCE3DD4BE}" destId="{095FE3B4-FC01-4645-9496-757EBC3A685B}" srcOrd="1" destOrd="0" presId="urn:microsoft.com/office/officeart/2005/8/layout/chevron2"/>
    <dgm:cxn modelId="{50AB7CF0-809F-443C-BE83-0BA0151C7245}" type="presParOf" srcId="{7FA50CE9-A329-41D7-8535-C2C98E612BAF}" destId="{377B7243-F4E3-44E2-B782-424AD8B447B6}" srcOrd="1" destOrd="0" presId="urn:microsoft.com/office/officeart/2005/8/layout/chevron2"/>
    <dgm:cxn modelId="{EB6C0F99-A45C-4122-B8C0-BF57ED5F6C94}" type="presParOf" srcId="{7FA50CE9-A329-41D7-8535-C2C98E612BAF}" destId="{A211B45E-6D2B-434F-8439-8A952B3908B4}" srcOrd="2" destOrd="0" presId="urn:microsoft.com/office/officeart/2005/8/layout/chevron2"/>
    <dgm:cxn modelId="{AB84AA1E-3DB1-47F0-A58D-13ACA8ED831A}" type="presParOf" srcId="{A211B45E-6D2B-434F-8439-8A952B3908B4}" destId="{11872864-FB0F-46C8-9231-237CF29E8E29}" srcOrd="0" destOrd="0" presId="urn:microsoft.com/office/officeart/2005/8/layout/chevron2"/>
    <dgm:cxn modelId="{D3060172-074F-4358-B86C-2247AB0159C3}" type="presParOf" srcId="{A211B45E-6D2B-434F-8439-8A952B3908B4}" destId="{8B068BD2-64A6-4E7F-9FF5-C5CE7D4069DB}" srcOrd="1" destOrd="0" presId="urn:microsoft.com/office/officeart/2005/8/layout/chevron2"/>
    <dgm:cxn modelId="{80A9DC8D-E6A4-468F-9720-F90B296CE2F7}" type="presParOf" srcId="{7FA50CE9-A329-41D7-8535-C2C98E612BAF}" destId="{7660FB73-5FF8-4C41-8DB7-E90B0932EC55}" srcOrd="3" destOrd="0" presId="urn:microsoft.com/office/officeart/2005/8/layout/chevron2"/>
    <dgm:cxn modelId="{65219B20-4C8E-401C-8BD8-F87A674A7B78}" type="presParOf" srcId="{7FA50CE9-A329-41D7-8535-C2C98E612BAF}" destId="{A870F1BD-A37C-4C14-873E-C09411B4ACB4}" srcOrd="4" destOrd="0" presId="urn:microsoft.com/office/officeart/2005/8/layout/chevron2"/>
    <dgm:cxn modelId="{34351F30-8BA0-4322-AE68-36BAF0439930}" type="presParOf" srcId="{A870F1BD-A37C-4C14-873E-C09411B4ACB4}" destId="{25984444-8D31-4486-AA5F-F5A10059F3B8}" srcOrd="0" destOrd="0" presId="urn:microsoft.com/office/officeart/2005/8/layout/chevron2"/>
    <dgm:cxn modelId="{34200B5D-13CC-4969-B737-63A532E76C5C}" type="presParOf" srcId="{A870F1BD-A37C-4C14-873E-C09411B4ACB4}" destId="{A4EDBA92-69A2-4C35-BA24-E83329DF07AC}" srcOrd="1" destOrd="0" presId="urn:microsoft.com/office/officeart/2005/8/layout/chevron2"/>
    <dgm:cxn modelId="{8C99A067-6328-4F06-B011-2C5D7148219C}" type="presParOf" srcId="{7FA50CE9-A329-41D7-8535-C2C98E612BAF}" destId="{63B8969A-FFD3-429C-9056-BA2453BBC030}" srcOrd="5" destOrd="0" presId="urn:microsoft.com/office/officeart/2005/8/layout/chevron2"/>
    <dgm:cxn modelId="{E0B4A3CA-3821-4FFF-8220-ACB51E6D2C7F}" type="presParOf" srcId="{7FA50CE9-A329-41D7-8535-C2C98E612BAF}" destId="{46B26FA6-1C47-4F02-B17A-DE47AD3377D7}" srcOrd="6" destOrd="0" presId="urn:microsoft.com/office/officeart/2005/8/layout/chevron2"/>
    <dgm:cxn modelId="{459FEB3B-7BCA-4971-AEEF-41BA47576ECD}" type="presParOf" srcId="{46B26FA6-1C47-4F02-B17A-DE47AD3377D7}" destId="{91A7B4F6-9F7D-4169-99E3-5DFD4917E5C9}" srcOrd="0" destOrd="0" presId="urn:microsoft.com/office/officeart/2005/8/layout/chevron2"/>
    <dgm:cxn modelId="{403C6522-D9B1-43CC-8140-AA62E2AA4211}" type="presParOf" srcId="{46B26FA6-1C47-4F02-B17A-DE47AD3377D7}" destId="{59B7052A-8691-4B1D-9A13-696B53B0AD26}" srcOrd="1" destOrd="0" presId="urn:microsoft.com/office/officeart/2005/8/layout/chevron2"/>
    <dgm:cxn modelId="{46A5EB6F-B662-4B33-9A8B-787152DB8048}" type="presParOf" srcId="{7FA50CE9-A329-41D7-8535-C2C98E612BAF}" destId="{C97BAB41-C9F1-4425-B8A0-899DDE1D1345}" srcOrd="7" destOrd="0" presId="urn:microsoft.com/office/officeart/2005/8/layout/chevron2"/>
    <dgm:cxn modelId="{E6C6A368-C5FD-4985-A563-7071ACCFF234}" type="presParOf" srcId="{7FA50CE9-A329-41D7-8535-C2C98E612BAF}" destId="{C912E6D2-FC5A-4963-A97A-FE2DE0987493}" srcOrd="8" destOrd="0" presId="urn:microsoft.com/office/officeart/2005/8/layout/chevron2"/>
    <dgm:cxn modelId="{42DC8B3B-FEFD-424C-8C10-F0D3EC60204B}" type="presParOf" srcId="{C912E6D2-FC5A-4963-A97A-FE2DE0987493}" destId="{5CC084C4-AC7A-43F2-AE25-A555F5EE5734}" srcOrd="0" destOrd="0" presId="urn:microsoft.com/office/officeart/2005/8/layout/chevron2"/>
    <dgm:cxn modelId="{30809644-78ED-497C-9DFD-F01FF5A32F86}" type="presParOf" srcId="{C912E6D2-FC5A-4963-A97A-FE2DE0987493}" destId="{BA75C24D-3F66-420B-B7B4-197F673A30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40527-0E22-43F3-84E5-2CC3A0EC7B3A}">
      <dsp:nvSpPr>
        <dsp:cNvPr id="0" name=""/>
        <dsp:cNvSpPr/>
      </dsp:nvSpPr>
      <dsp:spPr>
        <a:xfrm rot="5400000">
          <a:off x="-167831" y="172519"/>
          <a:ext cx="1118879" cy="78321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Georgia" panose="02040502050405020303" pitchFamily="18" charset="0"/>
            </a:rPr>
            <a:t>1</a:t>
          </a:r>
        </a:p>
      </dsp:txBody>
      <dsp:txXfrm rot="-5400000">
        <a:off x="2" y="396295"/>
        <a:ext cx="783215" cy="335664"/>
      </dsp:txXfrm>
    </dsp:sp>
    <dsp:sp modelId="{095FE3B4-FC01-4645-9496-757EBC3A685B}">
      <dsp:nvSpPr>
        <dsp:cNvPr id="0" name=""/>
        <dsp:cNvSpPr/>
      </dsp:nvSpPr>
      <dsp:spPr>
        <a:xfrm rot="5400000">
          <a:off x="3036900" y="-2248997"/>
          <a:ext cx="727654" cy="52350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b="1" i="1" kern="1200" dirty="0"/>
            <a:t>форми й геометричних параметрів об’єкта</a:t>
          </a:r>
          <a:endParaRPr lang="uk-UA" sz="2800" b="1" kern="1200" dirty="0"/>
        </a:p>
      </dsp:txBody>
      <dsp:txXfrm rot="-5400000">
        <a:off x="783216" y="40208"/>
        <a:ext cx="5199502" cy="656612"/>
      </dsp:txXfrm>
    </dsp:sp>
    <dsp:sp modelId="{11872864-FB0F-46C8-9231-237CF29E8E29}">
      <dsp:nvSpPr>
        <dsp:cNvPr id="0" name=""/>
        <dsp:cNvSpPr/>
      </dsp:nvSpPr>
      <dsp:spPr>
        <a:xfrm rot="5400000">
          <a:off x="-167831" y="1174724"/>
          <a:ext cx="1118879" cy="78321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Georgia" panose="02040502050405020303" pitchFamily="18" charset="0"/>
            </a:rPr>
            <a:t>2</a:t>
          </a:r>
        </a:p>
      </dsp:txBody>
      <dsp:txXfrm rot="-5400000">
        <a:off x="2" y="1398500"/>
        <a:ext cx="783215" cy="335664"/>
      </dsp:txXfrm>
    </dsp:sp>
    <dsp:sp modelId="{8B068BD2-64A6-4E7F-9FF5-C5CE7D4069DB}">
      <dsp:nvSpPr>
        <dsp:cNvPr id="0" name=""/>
        <dsp:cNvSpPr/>
      </dsp:nvSpPr>
      <dsp:spPr>
        <a:xfrm rot="5400000">
          <a:off x="3037091" y="-1246982"/>
          <a:ext cx="727271" cy="52350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b="1" i="1" kern="1200" dirty="0"/>
            <a:t>умов обпирання та вузлових з’єднань</a:t>
          </a:r>
          <a:endParaRPr lang="uk-UA" sz="2800" b="1" kern="1200" dirty="0"/>
        </a:p>
      </dsp:txBody>
      <dsp:txXfrm rot="-5400000">
        <a:off x="783215" y="1042396"/>
        <a:ext cx="5199521" cy="656267"/>
      </dsp:txXfrm>
    </dsp:sp>
    <dsp:sp modelId="{25984444-8D31-4486-AA5F-F5A10059F3B8}">
      <dsp:nvSpPr>
        <dsp:cNvPr id="0" name=""/>
        <dsp:cNvSpPr/>
      </dsp:nvSpPr>
      <dsp:spPr>
        <a:xfrm rot="5400000">
          <a:off x="-167831" y="2176930"/>
          <a:ext cx="1118879" cy="78321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Georgia" panose="02040502050405020303" pitchFamily="18" charset="0"/>
            </a:rPr>
            <a:t>3</a:t>
          </a:r>
        </a:p>
      </dsp:txBody>
      <dsp:txXfrm rot="-5400000">
        <a:off x="2" y="2400706"/>
        <a:ext cx="783215" cy="335664"/>
      </dsp:txXfrm>
    </dsp:sp>
    <dsp:sp modelId="{A4EDBA92-69A2-4C35-BA24-E83329DF07AC}">
      <dsp:nvSpPr>
        <dsp:cNvPr id="0" name=""/>
        <dsp:cNvSpPr/>
      </dsp:nvSpPr>
      <dsp:spPr>
        <a:xfrm rot="5400000">
          <a:off x="3037091" y="-244777"/>
          <a:ext cx="727271" cy="52350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b="1" i="1" kern="1200" dirty="0"/>
            <a:t>фізичних властивостей матеріалів</a:t>
          </a:r>
          <a:endParaRPr lang="uk-UA" sz="2800" b="1" kern="1200" dirty="0"/>
        </a:p>
      </dsp:txBody>
      <dsp:txXfrm rot="-5400000">
        <a:off x="783215" y="2044601"/>
        <a:ext cx="5199521" cy="656267"/>
      </dsp:txXfrm>
    </dsp:sp>
    <dsp:sp modelId="{91A7B4F6-9F7D-4169-99E3-5DFD4917E5C9}">
      <dsp:nvSpPr>
        <dsp:cNvPr id="0" name=""/>
        <dsp:cNvSpPr/>
      </dsp:nvSpPr>
      <dsp:spPr>
        <a:xfrm rot="5400000">
          <a:off x="-167831" y="3179136"/>
          <a:ext cx="1118879" cy="78321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Georgia" panose="02040502050405020303" pitchFamily="18" charset="0"/>
            </a:rPr>
            <a:t>4</a:t>
          </a:r>
        </a:p>
      </dsp:txBody>
      <dsp:txXfrm rot="-5400000">
        <a:off x="2" y="3402912"/>
        <a:ext cx="783215" cy="335664"/>
      </dsp:txXfrm>
    </dsp:sp>
    <dsp:sp modelId="{59B7052A-8691-4B1D-9A13-696B53B0AD26}">
      <dsp:nvSpPr>
        <dsp:cNvPr id="0" name=""/>
        <dsp:cNvSpPr/>
      </dsp:nvSpPr>
      <dsp:spPr>
        <a:xfrm rot="5400000">
          <a:off x="3037091" y="757428"/>
          <a:ext cx="727271" cy="52350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b="1" i="1" kern="1200" dirty="0"/>
            <a:t>навантажень і впливів на об’єкт</a:t>
          </a:r>
          <a:endParaRPr lang="uk-UA" sz="2800" b="1" kern="1200" dirty="0"/>
        </a:p>
      </dsp:txBody>
      <dsp:txXfrm rot="-5400000">
        <a:off x="783215" y="3046806"/>
        <a:ext cx="5199521" cy="656267"/>
      </dsp:txXfrm>
    </dsp:sp>
    <dsp:sp modelId="{5CC084C4-AC7A-43F2-AE25-A555F5EE5734}">
      <dsp:nvSpPr>
        <dsp:cNvPr id="0" name=""/>
        <dsp:cNvSpPr/>
      </dsp:nvSpPr>
      <dsp:spPr>
        <a:xfrm rot="5400000">
          <a:off x="-167831" y="4181342"/>
          <a:ext cx="1118879" cy="78321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Georgia" panose="02040502050405020303" pitchFamily="18" charset="0"/>
            </a:rPr>
            <a:t>5</a:t>
          </a:r>
        </a:p>
      </dsp:txBody>
      <dsp:txXfrm rot="-5400000">
        <a:off x="2" y="4405118"/>
        <a:ext cx="783215" cy="335664"/>
      </dsp:txXfrm>
    </dsp:sp>
    <dsp:sp modelId="{BA75C24D-3F66-420B-B7B4-197F673A3002}">
      <dsp:nvSpPr>
        <dsp:cNvPr id="0" name=""/>
        <dsp:cNvSpPr/>
      </dsp:nvSpPr>
      <dsp:spPr>
        <a:xfrm rot="5400000">
          <a:off x="3037091" y="1759634"/>
          <a:ext cx="727271" cy="52350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b="1" i="1" kern="1200" dirty="0"/>
            <a:t>конструктивних рішень</a:t>
          </a:r>
          <a:endParaRPr lang="uk-UA" sz="2800" b="1" kern="1200" dirty="0"/>
        </a:p>
      </dsp:txBody>
      <dsp:txXfrm rot="-5400000">
        <a:off x="783215" y="4049012"/>
        <a:ext cx="5199521" cy="656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8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8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B2E67-8449-4AAF-5DE9-5761B7441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112" y="1477599"/>
            <a:ext cx="5645888" cy="3902149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Ідеалізація об’єкта при створенні комп’ютерної моделі. </a:t>
            </a:r>
            <a:br>
              <a:rPr lang="uk-UA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br>
              <a:rPr lang="uk-UA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uk-UA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Ідеалізація форми й геометричних параметрів конструкції.</a:t>
            </a:r>
            <a:br>
              <a:rPr lang="uk-UA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</a:br>
            <a:br>
              <a:rPr lang="uk-UA" dirty="0"/>
            </a:br>
            <a:endParaRPr lang="uk-UA" dirty="0"/>
          </a:p>
        </p:txBody>
      </p:sp>
      <p:pic>
        <p:nvPicPr>
          <p:cNvPr id="4" name="Picture 3" descr="A colourful light bulb with business icons">
            <a:extLst>
              <a:ext uri="{FF2B5EF4-FFF2-40B4-BE49-F238E27FC236}">
                <a16:creationId xmlns:a16="http://schemas.microsoft.com/office/drawing/2014/main" id="{679157B5-D08A-84F5-3F3C-F85CAC67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0" r="21954" b="-1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11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93D7F7-4E7B-BCC6-E55C-F07A6272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14" y="4468069"/>
            <a:ext cx="10109771" cy="20794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Реальний об’єкт замінюється </a:t>
            </a:r>
            <a:r>
              <a:rPr lang="uk-UA" sz="3600" b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ідеалізованим деформованим тілом</a:t>
            </a:r>
            <a:r>
              <a:rPr lang="uk-UA" sz="360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яке моделює його найважливіші властивості. </a:t>
            </a:r>
            <a:endParaRPr lang="uk-UA" sz="3600" dirty="0">
              <a:latin typeface="Georgia" panose="02040502050405020303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1C5334C2-DC34-6236-37EE-5F0C35F50B19}"/>
              </a:ext>
            </a:extLst>
          </p:cNvPr>
          <p:cNvSpPr txBox="1">
            <a:spLocks/>
          </p:cNvSpPr>
          <p:nvPr/>
        </p:nvSpPr>
        <p:spPr>
          <a:xfrm>
            <a:off x="1041114" y="310458"/>
            <a:ext cx="10109771" cy="144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320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несучі елементи в таких будівлях можуть виявитися різними для різних режимів роботи. </a:t>
            </a:r>
            <a:endParaRPr lang="uk-UA" sz="32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003A0B-3BB8-F944-A912-27631486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88" y="1754646"/>
            <a:ext cx="4450421" cy="27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: один округлений кут 4">
            <a:extLst>
              <a:ext uri="{FF2B5EF4-FFF2-40B4-BE49-F238E27FC236}">
                <a16:creationId xmlns:a16="http://schemas.microsoft.com/office/drawing/2014/main" id="{5A5B6B21-0214-36B8-43D3-3CD64600AC99}"/>
              </a:ext>
            </a:extLst>
          </p:cNvPr>
          <p:cNvSpPr/>
          <p:nvPr/>
        </p:nvSpPr>
        <p:spPr>
          <a:xfrm>
            <a:off x="3871646" y="2494924"/>
            <a:ext cx="4448710" cy="1967878"/>
          </a:xfrm>
          <a:prstGeom prst="round1Rect">
            <a:avLst/>
          </a:prstGeom>
          <a:solidFill>
            <a:srgbClr val="B2D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Основні елементи розрахункових схем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EB66D52-1564-4E45-B5E6-FA2FBB2E0105}"/>
              </a:ext>
            </a:extLst>
          </p:cNvPr>
          <p:cNvSpPr/>
          <p:nvPr/>
        </p:nvSpPr>
        <p:spPr>
          <a:xfrm>
            <a:off x="4233572" y="193100"/>
            <a:ext cx="3724855" cy="18698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Плоска стіна 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(деформована у своїй площині)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062B3C-AE13-1F68-8589-79FF31428D35}"/>
              </a:ext>
            </a:extLst>
          </p:cNvPr>
          <p:cNvSpPr/>
          <p:nvPr/>
        </p:nvSpPr>
        <p:spPr>
          <a:xfrm>
            <a:off x="8186221" y="149054"/>
            <a:ext cx="3544584" cy="18698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Згинальна пластина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A1F78D7-5272-F5C6-7AD2-957E7A2E2C0F}"/>
              </a:ext>
            </a:extLst>
          </p:cNvPr>
          <p:cNvSpPr/>
          <p:nvPr/>
        </p:nvSpPr>
        <p:spPr>
          <a:xfrm>
            <a:off x="327060" y="4560783"/>
            <a:ext cx="4591736" cy="18698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Просторове масивне тіло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Georgia" panose="02040502050405020303" pitchFamily="18" charset="0"/>
              </a:rPr>
              <a:t>(перебуває у напруженому тривимірному стані)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56773FD-FA2F-F36C-18A9-3A60F0D3E10D}"/>
              </a:ext>
            </a:extLst>
          </p:cNvPr>
          <p:cNvSpPr/>
          <p:nvPr/>
        </p:nvSpPr>
        <p:spPr>
          <a:xfrm>
            <a:off x="461195" y="149054"/>
            <a:ext cx="3544584" cy="18698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Стержень (балка)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2A0A81B-0D69-DC27-3CEE-98965DDCD128}"/>
              </a:ext>
            </a:extLst>
          </p:cNvPr>
          <p:cNvSpPr/>
          <p:nvPr/>
        </p:nvSpPr>
        <p:spPr>
          <a:xfrm>
            <a:off x="7726166" y="4462802"/>
            <a:ext cx="4138774" cy="19678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</a:t>
            </a:r>
            <a:r>
              <a:rPr lang="uk-UA" sz="20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вовимірне масивне тіло</a:t>
            </a:r>
          </a:p>
          <a:p>
            <a:pPr algn="ctr"/>
            <a:r>
              <a:rPr lang="uk-UA" sz="20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uk-UA" sz="20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перебуває в плоскому деформованому стані</a:t>
            </a:r>
            <a:r>
              <a:rPr lang="uk-UA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  <a:endParaRPr lang="uk-UA" sz="2000" dirty="0">
              <a:latin typeface="Georgia" panose="02040502050405020303" pitchFamily="18" charset="0"/>
            </a:endParaRPr>
          </a:p>
        </p:txBody>
      </p:sp>
      <p:cxnSp>
        <p:nvCxnSpPr>
          <p:cNvPr id="16" name="Сполучна лінія: вигнута 15">
            <a:extLst>
              <a:ext uri="{FF2B5EF4-FFF2-40B4-BE49-F238E27FC236}">
                <a16:creationId xmlns:a16="http://schemas.microsoft.com/office/drawing/2014/main" id="{7F87D0B2-ACDB-89F5-FF6C-D2664B51B5DC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87622" y="1897532"/>
            <a:ext cx="799198" cy="768850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Сполучна лінія: вигнута 18">
            <a:extLst>
              <a:ext uri="{FF2B5EF4-FFF2-40B4-BE49-F238E27FC236}">
                <a16:creationId xmlns:a16="http://schemas.microsoft.com/office/drawing/2014/main" id="{4832CF93-5914-FA6D-F40E-7132F83683A5}"/>
              </a:ext>
            </a:extLst>
          </p:cNvPr>
          <p:cNvCxnSpPr/>
          <p:nvPr/>
        </p:nvCxnSpPr>
        <p:spPr>
          <a:xfrm rot="5400000" flipH="1" flipV="1">
            <a:off x="5687906" y="2191524"/>
            <a:ext cx="398421" cy="116130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Сполучна лінія: вигнута 20">
            <a:extLst>
              <a:ext uri="{FF2B5EF4-FFF2-40B4-BE49-F238E27FC236}">
                <a16:creationId xmlns:a16="http://schemas.microsoft.com/office/drawing/2014/main" id="{47428781-D781-6211-B5D9-11B68C634A1F}"/>
              </a:ext>
            </a:extLst>
          </p:cNvPr>
          <p:cNvCxnSpPr>
            <a:endCxn id="7" idx="3"/>
          </p:cNvCxnSpPr>
          <p:nvPr/>
        </p:nvCxnSpPr>
        <p:spPr>
          <a:xfrm rot="5400000" flipH="1" flipV="1">
            <a:off x="8013841" y="1847499"/>
            <a:ext cx="793859" cy="589085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Сполучна лінія: вигнута 22">
            <a:extLst>
              <a:ext uri="{FF2B5EF4-FFF2-40B4-BE49-F238E27FC236}">
                <a16:creationId xmlns:a16="http://schemas.microsoft.com/office/drawing/2014/main" id="{909683DB-1203-D160-9DDB-D54B1E182D4B}"/>
              </a:ext>
            </a:extLst>
          </p:cNvPr>
          <p:cNvCxnSpPr>
            <a:endCxn id="9" idx="7"/>
          </p:cNvCxnSpPr>
          <p:nvPr/>
        </p:nvCxnSpPr>
        <p:spPr>
          <a:xfrm rot="10800000" flipV="1">
            <a:off x="4246352" y="4462801"/>
            <a:ext cx="991188" cy="371821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Сполучна лінія: вигнута 24">
            <a:extLst>
              <a:ext uri="{FF2B5EF4-FFF2-40B4-BE49-F238E27FC236}">
                <a16:creationId xmlns:a16="http://schemas.microsoft.com/office/drawing/2014/main" id="{86B351DD-3363-DDEB-4A6F-96E3CF4E9DB7}"/>
              </a:ext>
            </a:extLst>
          </p:cNvPr>
          <p:cNvCxnSpPr>
            <a:endCxn id="13" idx="1"/>
          </p:cNvCxnSpPr>
          <p:nvPr/>
        </p:nvCxnSpPr>
        <p:spPr>
          <a:xfrm>
            <a:off x="7230571" y="4462802"/>
            <a:ext cx="1101704" cy="288189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9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0C75B7-FDE1-5040-D996-BD98EB36C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5" y="3264374"/>
            <a:ext cx="4908888" cy="13412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Georgia" panose="02040502050405020303" pitchFamily="18" charset="0"/>
              </a:rPr>
              <a:t>Вона передбачає ідеалізацію</a:t>
            </a:r>
          </a:p>
          <a:p>
            <a:pPr marL="0" indent="0">
              <a:buNone/>
            </a:pPr>
            <a:endParaRPr lang="uk-UA" sz="2800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5C71-D388-A2C1-E4ED-4D64F647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5" y="117724"/>
            <a:ext cx="11062448" cy="178853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8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Розрахункова модель-схема</a:t>
            </a:r>
            <a:r>
              <a:rPr lang="uk-UA" sz="280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- це ідеалізований об’єкт, позбавлений неістотних для результатів розрахунку ознак.</a:t>
            </a:r>
            <a:endParaRPr lang="uk-UA" sz="2800" i="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3417FC8-A5EC-7C93-45DC-364451601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113659"/>
              </p:ext>
            </p:extLst>
          </p:nvPr>
        </p:nvGraphicFramePr>
        <p:xfrm>
          <a:off x="5815172" y="1479479"/>
          <a:ext cx="6018239" cy="513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006D5609-0FDE-BC45-4C1C-292A28E27338}"/>
              </a:ext>
            </a:extLst>
          </p:cNvPr>
          <p:cNvSpPr/>
          <p:nvPr/>
        </p:nvSpPr>
        <p:spPr>
          <a:xfrm>
            <a:off x="4081895" y="3429000"/>
            <a:ext cx="1376738" cy="59590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небо, надворі, будівля, хмарочос&#10;&#10;Автоматично згенерований опис">
            <a:extLst>
              <a:ext uri="{FF2B5EF4-FFF2-40B4-BE49-F238E27FC236}">
                <a16:creationId xmlns:a16="http://schemas.microsoft.com/office/drawing/2014/main" id="{13C37FAB-1DA2-9D8D-F45C-9F453FE4F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 r="23489" b="-1"/>
          <a:stretch/>
        </p:blipFill>
        <p:spPr>
          <a:xfrm>
            <a:off x="8124731" y="-8"/>
            <a:ext cx="4067269" cy="4607710"/>
          </a:xfrm>
          <a:prstGeom prst="rect">
            <a:avLst/>
          </a:prstGeom>
        </p:spPr>
      </p:pic>
      <p:pic>
        <p:nvPicPr>
          <p:cNvPr id="9" name="Рисунок 8" descr="Зображення, що містить музика&#10;&#10;Автоматично згенерований опис">
            <a:extLst>
              <a:ext uri="{FF2B5EF4-FFF2-40B4-BE49-F238E27FC236}">
                <a16:creationId xmlns:a16="http://schemas.microsoft.com/office/drawing/2014/main" id="{3CE3672D-C4ED-3164-CB5F-47D34DD99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/>
        </p:blipFill>
        <p:spPr>
          <a:xfrm>
            <a:off x="3944011" y="0"/>
            <a:ext cx="4156306" cy="4607702"/>
          </a:xfrm>
          <a:prstGeom prst="rect">
            <a:avLst/>
          </a:prstGeom>
        </p:spPr>
      </p:pic>
      <p:pic>
        <p:nvPicPr>
          <p:cNvPr id="7" name="Рисунок 6" descr="Зображення, що містить синій&#10;&#10;Автоматично згенерований опис">
            <a:extLst>
              <a:ext uri="{FF2B5EF4-FFF2-40B4-BE49-F238E27FC236}">
                <a16:creationId xmlns:a16="http://schemas.microsoft.com/office/drawing/2014/main" id="{0D8E77FA-4B06-86CC-7D3E-8207F3936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>
          <a:xfrm>
            <a:off x="0" y="0"/>
            <a:ext cx="3919597" cy="4607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04BD52-ED84-63F6-BC9D-64CF85BDB373}"/>
              </a:ext>
            </a:extLst>
          </p:cNvPr>
          <p:cNvSpPr txBox="1"/>
          <p:nvPr/>
        </p:nvSpPr>
        <p:spPr>
          <a:xfrm>
            <a:off x="1328791" y="5419608"/>
            <a:ext cx="9534418" cy="1323439"/>
          </a:xfrm>
          <a:prstGeom prst="rect">
            <a:avLst/>
          </a:prstGeom>
          <a:solidFill>
            <a:srgbClr val="B2D2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Рис. 2.1 41- поверховий багатофункціональний комплекс в м. Батумі, Грузія. </a:t>
            </a:r>
            <a:endParaRPr lang="uk-UA" sz="20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0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Архітектурна (віртуальна) модель (а), розрахункова схема в ПК "ЛІРА САПР" (б) та його будівництво (в)</a:t>
            </a:r>
            <a:endParaRPr lang="uk-UA" sz="20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E7F07-B48E-9E73-AF36-B3AEE5737F50}"/>
              </a:ext>
            </a:extLst>
          </p:cNvPr>
          <p:cNvSpPr txBox="1"/>
          <p:nvPr/>
        </p:nvSpPr>
        <p:spPr>
          <a:xfrm>
            <a:off x="5911268" y="4736387"/>
            <a:ext cx="56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Georgia" panose="02040502050405020303" pitchFamily="18" charset="0"/>
              </a:rPr>
              <a:t>б)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7D428-DEF1-C36C-DD10-4DC81C8160AF}"/>
              </a:ext>
            </a:extLst>
          </p:cNvPr>
          <p:cNvSpPr txBox="1"/>
          <p:nvPr/>
        </p:nvSpPr>
        <p:spPr>
          <a:xfrm>
            <a:off x="1593557" y="4736387"/>
            <a:ext cx="56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Georgia" panose="02040502050405020303" pitchFamily="18" charset="0"/>
              </a:rPr>
              <a:t>а)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781377-C27D-6F56-38CD-A192A7B914FC}"/>
              </a:ext>
            </a:extLst>
          </p:cNvPr>
          <p:cNvSpPr txBox="1"/>
          <p:nvPr/>
        </p:nvSpPr>
        <p:spPr>
          <a:xfrm>
            <a:off x="3023171" y="3252039"/>
            <a:ext cx="612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8BED9-11D4-D302-9CE7-4177CDEE12C4}"/>
              </a:ext>
            </a:extLst>
          </p:cNvPr>
          <p:cNvSpPr txBox="1"/>
          <p:nvPr/>
        </p:nvSpPr>
        <p:spPr>
          <a:xfrm>
            <a:off x="10228979" y="4736387"/>
            <a:ext cx="56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Georgia" panose="02040502050405020303" pitchFamily="18" charset="0"/>
              </a:rPr>
              <a:t>в)</a:t>
            </a:r>
          </a:p>
        </p:txBody>
      </p:sp>
    </p:spTree>
    <p:extLst>
      <p:ext uri="{BB962C8B-B14F-4D97-AF65-F5344CB8AC3E}">
        <p14:creationId xmlns:p14="http://schemas.microsoft.com/office/powerpoint/2010/main" val="367978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BCA90-CAA4-5CD5-DED4-D9754CA5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54" y="453911"/>
            <a:ext cx="9873122" cy="1171789"/>
          </a:xfrm>
        </p:spPr>
        <p:txBody>
          <a:bodyPr anchor="t">
            <a:normAutofit fontScale="90000"/>
          </a:bodyPr>
          <a:lstStyle/>
          <a:p>
            <a:r>
              <a:rPr lang="uk-UA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Ідеалізація форми й геометричних параметрів конструкції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927999-5A35-1227-098B-BB470A7F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24" y="1508536"/>
            <a:ext cx="10042282" cy="2021773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5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Ідеалізація геометричних параметрів </a:t>
            </a:r>
            <a:r>
              <a:rPr lang="uk-UA" sz="25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- призначення основних розмірів, які можуть дещо відрізнятися від реальних з метою надання можливої регулярності для скорочення обсягу вихідної інформації та зручності аналізу результатів. </a:t>
            </a:r>
            <a:endParaRPr lang="uk-UA" sz="2500" dirty="0">
              <a:latin typeface="Georgia" panose="020405020504050203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DC4F3D-55CB-B423-7615-D4787D1633AB}"/>
              </a:ext>
            </a:extLst>
          </p:cNvPr>
          <p:cNvSpPr txBox="1"/>
          <p:nvPr/>
        </p:nvSpPr>
        <p:spPr>
          <a:xfrm>
            <a:off x="472954" y="4391095"/>
            <a:ext cx="1019265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 разі прийняття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стержневої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або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пластинчастої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схеми відбувається заміна стержнів на «дротову» систему, а пластин — на площинну, яка не має поперечних розмірів. </a:t>
            </a:r>
            <a:endParaRPr lang="uk-UA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1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Місце для вмісту 8" descr="Зображення, що містить небо, надворі, міст, арка&#10;&#10;Автоматично згенерований опис">
            <a:extLst>
              <a:ext uri="{FF2B5EF4-FFF2-40B4-BE49-F238E27FC236}">
                <a16:creationId xmlns:a16="http://schemas.microsoft.com/office/drawing/2014/main" id="{7B7D2AFF-772D-37FB-A27E-3D80F06DA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r="21767" b="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4BEDCFAB-D9DC-A71E-0613-3DB755D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54" y="336358"/>
            <a:ext cx="6192638" cy="57562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Після того, як обрана та частина об’єкта, що фігуруватиме в розрахунку, починається ідеалізація її геометричного образу -</a:t>
            </a:r>
            <a:r>
              <a:rPr lang="uk-UA" sz="26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геометричне моделювання</a:t>
            </a:r>
            <a:r>
              <a:rPr lang="uk-UA" sz="26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У процесі геометричного моделювання вирішується питання про можливу ідеалізацію об’єкта щодо надання йому властивостей регулярності або симетрії, хоча сам об’єкт, можливо, і не є строго регулярним, а умови симетрії можуть бути певною мірою порушені.</a:t>
            </a:r>
            <a:endParaRPr lang="en-US" sz="2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5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469176FB-F02A-2BC4-D412-586C8B83824A}"/>
              </a:ext>
            </a:extLst>
          </p:cNvPr>
          <p:cNvSpPr/>
          <p:nvPr/>
        </p:nvSpPr>
        <p:spPr>
          <a:xfrm>
            <a:off x="466165" y="1502860"/>
            <a:ext cx="4145676" cy="3537954"/>
          </a:xfrm>
          <a:prstGeom prst="roundRect">
            <a:avLst/>
          </a:prstGeom>
          <a:solidFill>
            <a:srgbClr val="B2D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Основні геометричні схеми елементів конструкцій 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32FE133-0B80-5C4E-0788-ED8EF6FF6DF2}"/>
              </a:ext>
            </a:extLst>
          </p:cNvPr>
          <p:cNvSpPr/>
          <p:nvPr/>
        </p:nvSpPr>
        <p:spPr>
          <a:xfrm>
            <a:off x="7055447" y="343520"/>
            <a:ext cx="2896997" cy="1425116"/>
          </a:xfrm>
          <a:prstGeom prst="ellipse">
            <a:avLst/>
          </a:prstGeom>
          <a:solidFill>
            <a:srgbClr val="B2D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Стержень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CB43A5E-9501-F939-8C23-3A72F8686D86}"/>
              </a:ext>
            </a:extLst>
          </p:cNvPr>
          <p:cNvSpPr/>
          <p:nvPr/>
        </p:nvSpPr>
        <p:spPr>
          <a:xfrm>
            <a:off x="7058031" y="1877648"/>
            <a:ext cx="2896997" cy="1425116"/>
          </a:xfrm>
          <a:prstGeom prst="ellipse">
            <a:avLst/>
          </a:prstGeom>
          <a:solidFill>
            <a:srgbClr val="B2D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Плита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D44BCD4-6DBF-166D-BBA4-CCB57D3539D8}"/>
              </a:ext>
            </a:extLst>
          </p:cNvPr>
          <p:cNvSpPr/>
          <p:nvPr/>
        </p:nvSpPr>
        <p:spPr>
          <a:xfrm>
            <a:off x="7058031" y="3520788"/>
            <a:ext cx="2896997" cy="1425116"/>
          </a:xfrm>
          <a:prstGeom prst="ellipse">
            <a:avLst/>
          </a:prstGeom>
          <a:solidFill>
            <a:srgbClr val="B2D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Оболонка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C05D559-1C30-A394-5A51-B0ABF8E1020A}"/>
              </a:ext>
            </a:extLst>
          </p:cNvPr>
          <p:cNvSpPr/>
          <p:nvPr/>
        </p:nvSpPr>
        <p:spPr>
          <a:xfrm>
            <a:off x="7058031" y="5110798"/>
            <a:ext cx="2896997" cy="1425116"/>
          </a:xfrm>
          <a:prstGeom prst="ellipse">
            <a:avLst/>
          </a:prstGeom>
          <a:solidFill>
            <a:srgbClr val="B2D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Масивне тіло</a:t>
            </a:r>
          </a:p>
        </p:txBody>
      </p:sp>
      <p:sp>
        <p:nvSpPr>
          <p:cNvPr id="21" name="Стрілка: вправо 20">
            <a:extLst>
              <a:ext uri="{FF2B5EF4-FFF2-40B4-BE49-F238E27FC236}">
                <a16:creationId xmlns:a16="http://schemas.microsoft.com/office/drawing/2014/main" id="{B878098A-10C1-839B-A590-ABDA7B97A275}"/>
              </a:ext>
            </a:extLst>
          </p:cNvPr>
          <p:cNvSpPr/>
          <p:nvPr/>
        </p:nvSpPr>
        <p:spPr>
          <a:xfrm rot="19796701">
            <a:off x="4703203" y="1346534"/>
            <a:ext cx="2148555" cy="657546"/>
          </a:xfrm>
          <a:prstGeom prst="rightArrow">
            <a:avLst/>
          </a:prstGeom>
          <a:solidFill>
            <a:srgbClr val="03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ілка: вправо 22">
            <a:extLst>
              <a:ext uri="{FF2B5EF4-FFF2-40B4-BE49-F238E27FC236}">
                <a16:creationId xmlns:a16="http://schemas.microsoft.com/office/drawing/2014/main" id="{45DD2222-6DF3-FB0A-8A8D-65E8631AC65F}"/>
              </a:ext>
            </a:extLst>
          </p:cNvPr>
          <p:cNvSpPr/>
          <p:nvPr/>
        </p:nvSpPr>
        <p:spPr>
          <a:xfrm>
            <a:off x="4919763" y="2391285"/>
            <a:ext cx="2148555" cy="657546"/>
          </a:xfrm>
          <a:prstGeom prst="rightArrow">
            <a:avLst/>
          </a:prstGeom>
          <a:solidFill>
            <a:srgbClr val="03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ілка: вправо 24">
            <a:extLst>
              <a:ext uri="{FF2B5EF4-FFF2-40B4-BE49-F238E27FC236}">
                <a16:creationId xmlns:a16="http://schemas.microsoft.com/office/drawing/2014/main" id="{231650C4-B7C3-A6FF-6C7A-84A3420FCB35}"/>
              </a:ext>
            </a:extLst>
          </p:cNvPr>
          <p:cNvSpPr/>
          <p:nvPr/>
        </p:nvSpPr>
        <p:spPr>
          <a:xfrm rot="1626988">
            <a:off x="4765059" y="3437047"/>
            <a:ext cx="2148555" cy="657546"/>
          </a:xfrm>
          <a:prstGeom prst="rightArrow">
            <a:avLst/>
          </a:prstGeom>
          <a:solidFill>
            <a:srgbClr val="03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ілка: вправо 26">
            <a:extLst>
              <a:ext uri="{FF2B5EF4-FFF2-40B4-BE49-F238E27FC236}">
                <a16:creationId xmlns:a16="http://schemas.microsoft.com/office/drawing/2014/main" id="{C378D7EB-FC9F-F439-7E93-71EEB34A1382}"/>
              </a:ext>
            </a:extLst>
          </p:cNvPr>
          <p:cNvSpPr/>
          <p:nvPr/>
        </p:nvSpPr>
        <p:spPr>
          <a:xfrm rot="1626988">
            <a:off x="4638341" y="4575994"/>
            <a:ext cx="2148555" cy="657546"/>
          </a:xfrm>
          <a:prstGeom prst="rightArrow">
            <a:avLst/>
          </a:prstGeom>
          <a:solidFill>
            <a:srgbClr val="03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6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ECB008-CA6D-7C9B-7453-96900470C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26" y="184080"/>
            <a:ext cx="5883964" cy="2107058"/>
          </a:xfrm>
          <a:solidFill>
            <a:srgbClr val="B2D2BF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Стержень</a:t>
            </a:r>
            <a:r>
              <a:rPr lang="uk-UA" sz="28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тіло, довжина якого набагато більша від розмірів перерізу, тобто </a:t>
            </a:r>
            <a:r>
              <a:rPr lang="uk-UA" sz="28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&gt; h, b.</a:t>
            </a:r>
            <a:endParaRPr lang="uk-UA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98CDB7-81D9-BF17-5067-5E85B0A3FBC8}"/>
              </a:ext>
            </a:extLst>
          </p:cNvPr>
          <p:cNvSpPr txBox="1"/>
          <p:nvPr/>
        </p:nvSpPr>
        <p:spPr>
          <a:xfrm>
            <a:off x="434084" y="4515642"/>
            <a:ext cx="5058942" cy="430887"/>
          </a:xfrm>
          <a:prstGeom prst="rect">
            <a:avLst/>
          </a:prstGeom>
          <a:solidFill>
            <a:srgbClr val="B2D2BF"/>
          </a:solidFill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Рис. 2.1 Загальний вигляд стержня</a:t>
            </a:r>
            <a:endParaRPr lang="uk-UA" sz="2200" dirty="0"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48BB7A-8252-DB8B-CB94-9C06B591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2608"/>
            <a:ext cx="5171870" cy="21070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F3AD4F-6CD5-A400-2CEE-663C8D062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72" y="3354703"/>
            <a:ext cx="5866764" cy="30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3E0373C-BDE9-4FAA-892A-B226DD970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FC2BFFFF-16DA-434F-B48D-28B53969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3448424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AD419-2D3B-4CD6-A841-F11CA094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9CBA3F-F584-07C0-759F-F87CF1643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21" y="82807"/>
            <a:ext cx="5904179" cy="641045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Переважна робота матеріалу в стержні - це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розтяг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або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стиск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осьовому напрямку (особливість представляє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деформація кручення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marL="0" indent="0">
              <a:buNone/>
            </a:pPr>
            <a:endParaRPr lang="uk-UA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фізико-математичної моделі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стержня характерним є те, що основні розрахункові рівняння записуються щодо однієї незалежної змінної -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координати z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Їх рішення становить так звану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одновимірну задачу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5" name="Рисунок 4" descr="Зображення, що містить текст, антена&#10;&#10;Автоматично згенерований опис">
            <a:extLst>
              <a:ext uri="{FF2B5EF4-FFF2-40B4-BE49-F238E27FC236}">
                <a16:creationId xmlns:a16="http://schemas.microsoft.com/office/drawing/2014/main" id="{9A4529C9-5530-0DD2-DD2F-C76BD8179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05" y="1350568"/>
            <a:ext cx="5031322" cy="207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338CBC-AC39-00DC-C63E-AD387CEB063A}"/>
              </a:ext>
            </a:extLst>
          </p:cNvPr>
          <p:cNvSpPr txBox="1"/>
          <p:nvPr/>
        </p:nvSpPr>
        <p:spPr>
          <a:xfrm rot="10800000" flipV="1">
            <a:off x="6527105" y="4290266"/>
            <a:ext cx="5113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Рис. 2.2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Деформація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стержневого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елемента</a:t>
            </a:r>
            <a:endParaRPr lang="uk-UA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4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F2BDCE-6556-B5B5-EF86-5350089ABF2D}"/>
              </a:ext>
            </a:extLst>
          </p:cNvPr>
          <p:cNvSpPr txBox="1"/>
          <p:nvPr/>
        </p:nvSpPr>
        <p:spPr>
          <a:xfrm>
            <a:off x="629291" y="164153"/>
            <a:ext cx="8596902" cy="886974"/>
          </a:xfrm>
          <a:prstGeom prst="rect">
            <a:avLst/>
          </a:prstGeom>
          <a:solidFill>
            <a:srgbClr val="B2D2B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5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Поперечний переріз</a:t>
            </a:r>
            <a:r>
              <a:rPr lang="uk-UA" sz="25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uk-UA" sz="25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переріз, що лежить у площині, ортогональній геометричній осі.</a:t>
            </a:r>
            <a:endParaRPr lang="uk-UA" sz="25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365B1-5885-6A2E-A522-9C55BD33CD6D}"/>
              </a:ext>
            </a:extLst>
          </p:cNvPr>
          <p:cNvSpPr txBox="1"/>
          <p:nvPr/>
        </p:nvSpPr>
        <p:spPr>
          <a:xfrm>
            <a:off x="6472717" y="2547284"/>
            <a:ext cx="5506951" cy="1763431"/>
          </a:xfrm>
          <a:prstGeom prst="rect">
            <a:avLst/>
          </a:prstGeom>
          <a:solidFill>
            <a:srgbClr val="B2D2B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Пластина</a:t>
            </a:r>
            <a:r>
              <a:rPr lang="uk-UA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тіло, товщина якого набагато менша від довжини й висоти, тобто </a:t>
            </a:r>
            <a:r>
              <a:rPr lang="uk-UA" sz="24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 &lt; </a:t>
            </a:r>
            <a:r>
              <a:rPr lang="en-US" sz="24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4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5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7553E-FAB4-2A0C-F179-49E45FCEFC6B}"/>
              </a:ext>
            </a:extLst>
          </p:cNvPr>
          <p:cNvSpPr txBox="1"/>
          <p:nvPr/>
        </p:nvSpPr>
        <p:spPr>
          <a:xfrm>
            <a:off x="629291" y="5787775"/>
            <a:ext cx="8596902" cy="855171"/>
          </a:xfrm>
          <a:prstGeom prst="rect">
            <a:avLst/>
          </a:prstGeom>
          <a:solidFill>
            <a:srgbClr val="B2D2B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Природно викривлена пластина (криволінійна до завантаження) називається</a:t>
            </a:r>
            <a:r>
              <a:rPr lang="uk-UA" sz="24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оболонкою</a:t>
            </a:r>
            <a:r>
              <a:rPr lang="uk-UA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C6D342-E0A6-3A7F-0E0D-3A67D1863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77" y="1391058"/>
            <a:ext cx="4101316" cy="407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67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AAA48-2D2F-55DC-0BE7-0846E174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4902"/>
            <a:ext cx="10529384" cy="10796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atin typeface="Georgia" panose="02040502050405020303" pitchFamily="18" charset="0"/>
              </a:rPr>
              <a:t>1. </a:t>
            </a:r>
            <a:r>
              <a:rPr lang="ru-RU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Роль </a:t>
            </a:r>
            <a:r>
              <a:rPr lang="ru-RU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розрахункових</a:t>
            </a:r>
            <a:r>
              <a:rPr lang="ru-RU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САПР у вирішенні задач будівельної механіки</a:t>
            </a:r>
            <a:br>
              <a:rPr lang="ru-RU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lang="uk-UA" sz="3100" b="1" dirty="0">
              <a:latin typeface="Georgia" panose="02040502050405020303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E2E948-EF8C-77CF-8C8F-7FC70BE6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385965"/>
            <a:ext cx="6398231" cy="508675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Будь-яка інженерна споруда - будівля, міст, тунель, автомобіль, корабель та ін. – крім  елементів, забезпечують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функціональне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призначення даного об'єкта, обов'язково має </a:t>
            </a:r>
            <a:r>
              <a:rPr lang="uk-UA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несучі елементи</a:t>
            </a: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конструкції, що становлять «силовий каркас» і призначені для сприйняття навантажень і різних силових впливів на конструкцію. </a:t>
            </a:r>
          </a:p>
          <a:p>
            <a:pPr marL="0" indent="0">
              <a:buNone/>
            </a:pPr>
            <a:endParaRPr lang="uk-UA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Часто функціональні і несучі властивості поєднуються, наприклад, стіни і перекриття будівлі виконують огороджувальні функції і одночасно входять до складу несучої частини конструкції.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5" name="Рисунок 4" descr="Зображення, що містить небо, надворі, будівля, місто&#10;&#10;Автоматично згенерований опис">
            <a:extLst>
              <a:ext uri="{FF2B5EF4-FFF2-40B4-BE49-F238E27FC236}">
                <a16:creationId xmlns:a16="http://schemas.microsoft.com/office/drawing/2014/main" id="{F23E836E-8418-8006-D6E5-49A7FCA9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67" y="2090474"/>
            <a:ext cx="4013618" cy="26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2280E7-C41F-468E-9B90-F9CCEFF11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6BEE7D-E1CB-4E40-A841-6C2F1C6D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89111" y="6954"/>
            <a:ext cx="709684" cy="68440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7FAF3-0336-4EB0-BFEE-05F79B6C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934" y="-6954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691578-7225-890F-5A05-F3BBB3A32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706"/>
            <a:ext cx="4632789" cy="2779673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5054D6-2A20-BF26-9E85-80D7356D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987" y="164385"/>
            <a:ext cx="7144820" cy="615035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 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оболонок 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працює в більш складних умовах, ніж у стержня, наприклад, на розтяг - стиск він буде працювати в двох взаємно перпендикулярних напрямках.</a:t>
            </a:r>
          </a:p>
          <a:p>
            <a:pPr marL="0" indent="0">
              <a:buNone/>
            </a:pPr>
            <a:endParaRPr lang="uk-UA" sz="28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Математична модель пластин і оболонок, як правило, буде складатися з рівнянь, що залежать від двох аргументів: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 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Тому така задача відноситься до класу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двовимірних 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uk-UA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4766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4CA14D-52DC-4F3C-A1CE-235B99A1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08D1E-22E9-9B5B-4C8C-FDDBB9BD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27" y="153261"/>
            <a:ext cx="7767263" cy="132690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Масивне тіло</a:t>
            </a:r>
            <a:r>
              <a:rPr lang="uk-UA" sz="28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тіло, у якого всі розміри порівнянні, тобто </a:t>
            </a:r>
            <a:r>
              <a:rPr lang="en-US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2C473-D24B-8998-3AF7-1EF3093A5D9F}"/>
              </a:ext>
            </a:extLst>
          </p:cNvPr>
          <p:cNvSpPr txBox="1"/>
          <p:nvPr/>
        </p:nvSpPr>
        <p:spPr>
          <a:xfrm>
            <a:off x="168382" y="3317214"/>
            <a:ext cx="6232417" cy="338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Зважаючи на відсутність будь-якого переважного напрямку в тілі функції, що описують його деформування, будуть істотно залежати від трьох незалежних аргументів х, у, z, тому задача є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тривимірною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F53D5-4A4B-4AEE-2668-4EAAD4DA4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28" y="2119554"/>
            <a:ext cx="5307543" cy="220278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 descr="Зображення, що містить робочий стіл, меблі, стіл&#10;&#10;Автоматично згенерований опис">
            <a:extLst>
              <a:ext uri="{FF2B5EF4-FFF2-40B4-BE49-F238E27FC236}">
                <a16:creationId xmlns:a16="http://schemas.microsoft.com/office/drawing/2014/main" id="{2BC62E3C-1C8D-1FA3-F7BE-1F7F55E7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3" y="646031"/>
            <a:ext cx="2762034" cy="19747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33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Зображення, що містить у приміщенні, особа&#10;&#10;Автоматично згенерований опис">
            <a:extLst>
              <a:ext uri="{FF2B5EF4-FFF2-40B4-BE49-F238E27FC236}">
                <a16:creationId xmlns:a16="http://schemas.microsoft.com/office/drawing/2014/main" id="{6497815A-0D73-E56F-DF60-156862539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2" r="18584" b="2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E160FEA5-FC2D-0F9C-EC4F-45F4C800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447" y="1407977"/>
            <a:ext cx="6238687" cy="40226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Зважаючи на відсутність будь-якого переважного напрямку в тілі функції, що описують його деформування, будуть істотно залежати від трьох незалежних аргументів х, у, z, тому задача є 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тривимірною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2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4CA14D-52DC-4F3C-A1CE-235B99A1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ACD321-3613-4CAA-0E72-979914DC2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112" y="370054"/>
            <a:ext cx="7282673" cy="5798427"/>
          </a:xfrm>
          <a:solidFill>
            <a:srgbClr val="B2D2BF"/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Геометрично</a:t>
            </a:r>
            <a: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ці елементи відрізняються один від одного лише </a:t>
            </a: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співвідношенням характерних розмірів</a:t>
            </a:r>
            <a: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з </a:t>
            </a: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механічної</a:t>
            </a:r>
            <a: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точки зору їх деформування є настільки специфічним, що вимагає отримання своїх рівнянь і залежностей, які складають</a:t>
            </a: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математичну модель</a:t>
            </a:r>
            <a: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цих елементів.</a:t>
            </a:r>
            <a:b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Графіка 6" descr="Graph and note paper with pencils">
            <a:extLst>
              <a:ext uri="{FF2B5EF4-FFF2-40B4-BE49-F238E27FC236}">
                <a16:creationId xmlns:a16="http://schemas.microsoft.com/office/drawing/2014/main" id="{90345420-B8A1-6EAE-35B1-4EF0D7492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4831" y="901613"/>
            <a:ext cx="5054774" cy="50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3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3E0373C-BDE9-4FAA-892A-B226DD970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FC2BFFFF-16DA-434F-B48D-28B53969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3448424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D014-688F-798C-2A2F-97D7D3E3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807" y="33122"/>
            <a:ext cx="9080385" cy="121527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uk-UA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Стержневі елементів в залежності від їх </a:t>
            </a:r>
            <a:r>
              <a:rPr lang="uk-UA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 і виду деформування</a:t>
            </a:r>
            <a:r>
              <a:rPr lang="uk-UA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поділяються на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AD419-2D3B-4CD6-A841-F11CA094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D48DEAF0-AD2E-31C5-EA72-8429DBCC80BE}"/>
              </a:ext>
            </a:extLst>
          </p:cNvPr>
          <p:cNvCxnSpPr>
            <a:cxnSpLocks/>
          </p:cNvCxnSpPr>
          <p:nvPr/>
        </p:nvCxnSpPr>
        <p:spPr>
          <a:xfrm flipH="1">
            <a:off x="1921267" y="1248399"/>
            <a:ext cx="575353" cy="7036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E95BD52B-809E-389B-82B2-FA8A09276FF6}"/>
              </a:ext>
            </a:extLst>
          </p:cNvPr>
          <p:cNvCxnSpPr>
            <a:cxnSpLocks/>
          </p:cNvCxnSpPr>
          <p:nvPr/>
        </p:nvCxnSpPr>
        <p:spPr>
          <a:xfrm flipH="1">
            <a:off x="3952084" y="1248399"/>
            <a:ext cx="1182695" cy="25065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A8AA82D2-7900-9FA0-D0CA-D5DC7E529608}"/>
              </a:ext>
            </a:extLst>
          </p:cNvPr>
          <p:cNvCxnSpPr>
            <a:cxnSpLocks/>
          </p:cNvCxnSpPr>
          <p:nvPr/>
        </p:nvCxnSpPr>
        <p:spPr>
          <a:xfrm>
            <a:off x="7202184" y="1248399"/>
            <a:ext cx="0" cy="305638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C7834D2D-90EA-4C8B-9635-ABC9CABC1FB7}"/>
              </a:ext>
            </a:extLst>
          </p:cNvPr>
          <p:cNvCxnSpPr>
            <a:cxnSpLocks/>
          </p:cNvCxnSpPr>
          <p:nvPr/>
        </p:nvCxnSpPr>
        <p:spPr>
          <a:xfrm>
            <a:off x="8757991" y="1248399"/>
            <a:ext cx="1253448" cy="1905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4B31C45-801A-8701-C49B-EDF03091F5AC}"/>
              </a:ext>
            </a:extLst>
          </p:cNvPr>
          <p:cNvSpPr/>
          <p:nvPr/>
        </p:nvSpPr>
        <p:spPr>
          <a:xfrm>
            <a:off x="213271" y="1956233"/>
            <a:ext cx="3314861" cy="17535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Балки</a:t>
            </a:r>
            <a:r>
              <a:rPr lang="uk-UA" sz="2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(стержні або бруси, які в основному працюють на згин)</a:t>
            </a:r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63FE5155-9274-796E-B117-D86D8EDBF6BB}"/>
              </a:ext>
            </a:extLst>
          </p:cNvPr>
          <p:cNvSpPr/>
          <p:nvPr/>
        </p:nvSpPr>
        <p:spPr>
          <a:xfrm>
            <a:off x="1882360" y="3773910"/>
            <a:ext cx="3546549" cy="2937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Стійки</a:t>
            </a:r>
            <a:r>
              <a:rPr lang="uk-UA" sz="2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або </a:t>
            </a:r>
            <a:r>
              <a:rPr lang="uk-UA" sz="27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колони</a:t>
            </a:r>
            <a:r>
              <a:rPr lang="uk-UA" sz="2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(стержневі елементи, що сприймають вертикальні стискаючі сили)</a:t>
            </a:r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950BD4A3-C90A-6704-8768-EA9BC33BDC77}"/>
              </a:ext>
            </a:extLst>
          </p:cNvPr>
          <p:cNvSpPr/>
          <p:nvPr/>
        </p:nvSpPr>
        <p:spPr>
          <a:xfrm>
            <a:off x="5606966" y="4304782"/>
            <a:ext cx="3066509" cy="22730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Розкоси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(похилі елементи, що сприймають вертикальні стискаючі сили)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44226DC8-0602-BEAC-E133-B01D4CEC8D25}"/>
              </a:ext>
            </a:extLst>
          </p:cNvPr>
          <p:cNvSpPr/>
          <p:nvPr/>
        </p:nvSpPr>
        <p:spPr>
          <a:xfrm>
            <a:off x="8988040" y="3154166"/>
            <a:ext cx="2948096" cy="26649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Вали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(стержень, що передає обертальний рух, наприклад, від двигуна до верстата)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6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9D2863-EC30-34BC-7B73-DBADA926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188" y="317644"/>
            <a:ext cx="6651028" cy="437764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Конструкцію, що складається із сполучених згинальних стержнів, називають </a:t>
            </a: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рамою</a:t>
            </a:r>
            <a: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Якщо ж завдяки шарнірному з'єднанню стержнів всі вони працюють тільки на розтяг або стиск (від навантаження, прикладеного у вузлах), то конструкцію називають </a:t>
            </a: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фермою</a:t>
            </a:r>
            <a:r>
              <a:rPr lang="uk-UA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372001-73C0-275C-4636-1F4ABD90A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57" y="5012833"/>
            <a:ext cx="5363690" cy="152752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5AD902-A91D-F42F-3A5D-3080237D9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1518379"/>
            <a:ext cx="5157406" cy="425821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2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3E0373C-BDE9-4FAA-892A-B226DD970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FC2BFFFF-16DA-434F-B48D-28B53969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3448424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AD419-2D3B-4CD6-A841-F11CA094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D357C30-F296-9B01-7711-E4D07FE3827E}"/>
              </a:ext>
            </a:extLst>
          </p:cNvPr>
          <p:cNvSpPr/>
          <p:nvPr/>
        </p:nvSpPr>
        <p:spPr>
          <a:xfrm>
            <a:off x="2887039" y="226031"/>
            <a:ext cx="5659348" cy="1767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Несучі конструкції мають проектуватися так, щоб вони були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59B3AEE-372B-DCAD-1AAB-DEEA642436B7}"/>
              </a:ext>
            </a:extLst>
          </p:cNvPr>
          <p:cNvSpPr/>
          <p:nvPr/>
        </p:nvSpPr>
        <p:spPr>
          <a:xfrm>
            <a:off x="2004905" y="2815117"/>
            <a:ext cx="2887038" cy="11301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Georgia" panose="02040502050405020303" pitchFamily="18" charset="0"/>
              </a:rPr>
              <a:t>міцними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782D815D-86A6-5D54-CF31-08E278194ADB}"/>
              </a:ext>
            </a:extLst>
          </p:cNvPr>
          <p:cNvSpPr/>
          <p:nvPr/>
        </p:nvSpPr>
        <p:spPr>
          <a:xfrm>
            <a:off x="6376693" y="2815119"/>
            <a:ext cx="2887038" cy="11301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Georgia" panose="02040502050405020303" pitchFamily="18" charset="0"/>
              </a:rPr>
              <a:t>довговічними</a:t>
            </a:r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66906C05-0F1C-445B-B669-A7118FFE27D7}"/>
              </a:ext>
            </a:extLst>
          </p:cNvPr>
          <p:cNvCxnSpPr/>
          <p:nvPr/>
        </p:nvCxnSpPr>
        <p:spPr>
          <a:xfrm rot="5400000">
            <a:off x="3811713" y="2013734"/>
            <a:ext cx="821933" cy="780836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Сполучна лінія: уступом 15">
            <a:extLst>
              <a:ext uri="{FF2B5EF4-FFF2-40B4-BE49-F238E27FC236}">
                <a16:creationId xmlns:a16="http://schemas.microsoft.com/office/drawing/2014/main" id="{9B1F52BA-321C-64AE-4F4C-A890162F3E6B}"/>
              </a:ext>
            </a:extLst>
          </p:cNvPr>
          <p:cNvCxnSpPr/>
          <p:nvPr/>
        </p:nvCxnSpPr>
        <p:spPr>
          <a:xfrm rot="16200000" flipH="1">
            <a:off x="6832314" y="2116475"/>
            <a:ext cx="821933" cy="575353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Графіка 17" descr="A city block">
            <a:extLst>
              <a:ext uri="{FF2B5EF4-FFF2-40B4-BE49-F238E27FC236}">
                <a16:creationId xmlns:a16="http://schemas.microsoft.com/office/drawing/2014/main" id="{9189AADB-A895-F590-B610-0BEB647EE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749" y="4377415"/>
            <a:ext cx="4409928" cy="24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3789" y="6628"/>
            <a:ext cx="4518211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882" h="6857998">
                <a:moveTo>
                  <a:pt x="2702091" y="0"/>
                </a:moveTo>
                <a:lnTo>
                  <a:pt x="6125882" y="0"/>
                </a:lnTo>
                <a:lnTo>
                  <a:pt x="6125882" y="6857998"/>
                </a:lnTo>
                <a:lnTo>
                  <a:pt x="0" y="6846045"/>
                </a:lnTo>
                <a:lnTo>
                  <a:pt x="27020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5898776" cy="13506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1613647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173896"/>
            <a:ext cx="3094383" cy="3684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038522" y="0"/>
            <a:ext cx="2153476" cy="4446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277412" y="-1"/>
            <a:ext cx="3914588" cy="20977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6383" y="5811078"/>
            <a:ext cx="4678017" cy="1046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8777" y="5307496"/>
            <a:ext cx="6293223" cy="155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9BCFD5-5C1A-0404-E1DD-CEA8D9CAEECB}"/>
              </a:ext>
            </a:extLst>
          </p:cNvPr>
          <p:cNvSpPr txBox="1"/>
          <p:nvPr/>
        </p:nvSpPr>
        <p:spPr>
          <a:xfrm>
            <a:off x="505127" y="403858"/>
            <a:ext cx="7758381" cy="33855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Несуча конструкція, наприклад пролітна конструкція моста, може бути досить міцною, але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надмірно </a:t>
            </a:r>
            <a:r>
              <a:rPr lang="uk-UA" sz="2800" b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деформативною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недостатньо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жорсткою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Як наслідок, в конструкції можуть виникати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ускладнюють або навіть роблять неможливою її експлуатацію.</a:t>
            </a:r>
            <a:endParaRPr lang="uk-UA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 descr="Зображення, що містить будівля&#10;&#10;Автоматично згенерований опис">
            <a:extLst>
              <a:ext uri="{FF2B5EF4-FFF2-40B4-BE49-F238E27FC236}">
                <a16:creationId xmlns:a16="http://schemas.microsoft.com/office/drawing/2014/main" id="{47082471-065F-A29A-9A43-720AEB4F2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88" y="3482007"/>
            <a:ext cx="6333565" cy="31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1622E-3A00-40AA-904E-B75E5910B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12348"/>
            <a:ext cx="4875028" cy="57179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5120" y="12348"/>
            <a:ext cx="541617" cy="199655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8880" y="12348"/>
            <a:ext cx="3810000" cy="199655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4CA14D-52DC-4F3C-A1CE-235B99A1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44560" y="-653"/>
            <a:ext cx="3647440" cy="8388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C9B2E5-D7C8-4575-9C92-245984A14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54240" y="1371600"/>
            <a:ext cx="4937760" cy="6373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: один округлений кут 3">
            <a:extLst>
              <a:ext uri="{FF2B5EF4-FFF2-40B4-BE49-F238E27FC236}">
                <a16:creationId xmlns:a16="http://schemas.microsoft.com/office/drawing/2014/main" id="{5BA799DD-0D46-B5A4-5935-86A939F74E23}"/>
              </a:ext>
            </a:extLst>
          </p:cNvPr>
          <p:cNvSpPr/>
          <p:nvPr/>
        </p:nvSpPr>
        <p:spPr>
          <a:xfrm>
            <a:off x="3296292" y="252020"/>
            <a:ext cx="5599416" cy="175688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Будівельна механіка вивчає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ECA2954-38E5-94EA-9AFA-00C39A8E3CFB}"/>
              </a:ext>
            </a:extLst>
          </p:cNvPr>
          <p:cNvSpPr/>
          <p:nvPr/>
        </p:nvSpPr>
        <p:spPr>
          <a:xfrm>
            <a:off x="571929" y="2927482"/>
            <a:ext cx="5048924" cy="22603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Проблеми розрахунку різних типів споруд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5D1B7E7-5450-8CC7-4622-724B88529FAA}"/>
              </a:ext>
            </a:extLst>
          </p:cNvPr>
          <p:cNvSpPr/>
          <p:nvPr/>
        </p:nvSpPr>
        <p:spPr>
          <a:xfrm>
            <a:off x="6571149" y="2927482"/>
            <a:ext cx="5048923" cy="22603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Випробування несучих конструкцій на міцність, жорсткість і стійкість</a:t>
            </a:r>
          </a:p>
        </p:txBody>
      </p:sp>
      <p:cxnSp>
        <p:nvCxnSpPr>
          <p:cNvPr id="9" name="Сполучна лінія: вигнута 8">
            <a:extLst>
              <a:ext uri="{FF2B5EF4-FFF2-40B4-BE49-F238E27FC236}">
                <a16:creationId xmlns:a16="http://schemas.microsoft.com/office/drawing/2014/main" id="{783E92D2-45C9-8331-D22E-CF3295A1A4E5}"/>
              </a:ext>
            </a:extLst>
          </p:cNvPr>
          <p:cNvCxnSpPr/>
          <p:nvPr/>
        </p:nvCxnSpPr>
        <p:spPr>
          <a:xfrm rot="10800000" flipV="1">
            <a:off x="3296292" y="2008900"/>
            <a:ext cx="1388724" cy="918582"/>
          </a:xfrm>
          <a:prstGeom prst="curvedConnector3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Сполучна лінія: вигнута 12">
            <a:extLst>
              <a:ext uri="{FF2B5EF4-FFF2-40B4-BE49-F238E27FC236}">
                <a16:creationId xmlns:a16="http://schemas.microsoft.com/office/drawing/2014/main" id="{D34C46D0-A413-1716-0992-015ABD3B46AF}"/>
              </a:ext>
            </a:extLst>
          </p:cNvPr>
          <p:cNvCxnSpPr/>
          <p:nvPr/>
        </p:nvCxnSpPr>
        <p:spPr>
          <a:xfrm>
            <a:off x="7316974" y="2008900"/>
            <a:ext cx="1087287" cy="917929"/>
          </a:xfrm>
          <a:prstGeom prst="curvedConnector3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Графіка 18" descr="Classroom with solid fill">
            <a:extLst>
              <a:ext uri="{FF2B5EF4-FFF2-40B4-BE49-F238E27FC236}">
                <a16:creationId xmlns:a16="http://schemas.microsoft.com/office/drawing/2014/main" id="{F2BB8085-163E-17EF-23EE-34103BAC3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1912" y="5338810"/>
            <a:ext cx="1368175" cy="13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4C7A49-1F4B-E5A4-FDE9-88A34257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66" y="194353"/>
            <a:ext cx="5458046" cy="5791200"/>
          </a:xfrm>
          <a:solidFill>
            <a:srgbClr val="B2D2BF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 розрахункові програмні комплекси (напряму CAD або САПР), за допомогою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методу скінченних елементів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базі якого базуються їх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розрахункові процесори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дозволяють вирішувати задачі будівельної механіки проектування будівельних об'єктів із оптимальними швидкістю та  достовірністю.</a:t>
            </a:r>
            <a:endParaRPr lang="uk-UA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4176CC-C0A7-9ED7-CBD4-EC17609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09" y="194353"/>
            <a:ext cx="3561942" cy="2600218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016ACB5-6503-D1E3-7190-B853CAAEE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7" y="3734788"/>
            <a:ext cx="2198724" cy="22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3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F7648-38C8-18B7-DA63-B82C58C7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38" y="428587"/>
            <a:ext cx="10387113" cy="968698"/>
          </a:xfrm>
          <a:solidFill>
            <a:srgbClr val="B2D2BF"/>
          </a:solidFill>
        </p:spPr>
        <p:txBody>
          <a:bodyPr anchor="t">
            <a:noAutofit/>
          </a:bodyPr>
          <a:lstStyle/>
          <a:p>
            <a:r>
              <a:rPr lang="uk-UA" sz="32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Ідеалізація об’єкта при створенні комп’ютерної моделі</a:t>
            </a:r>
            <a:br>
              <a:rPr lang="uk-UA" sz="3200" b="1" i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b="1" i="0" dirty="0">
              <a:latin typeface="Georgia" panose="02040502050405020303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7856C1-188A-BFA0-91E9-240EA7B8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353" y="1825872"/>
            <a:ext cx="6739846" cy="4159622"/>
          </a:xfrm>
          <a:solidFill>
            <a:srgbClr val="B2D2BF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Побудова розрахункової комп’ютерної моделі, як і розрахункової схеми в будівельній механіці, починається з </a:t>
            </a:r>
            <a:r>
              <a:rPr lang="uk-UA" sz="2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ідеалізації конструкції</a:t>
            </a:r>
            <a:r>
              <a:rPr lang="uk-UA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Цей етап настільки звичний і природний для інженера, що, як правило, виконується підсвідомо, хоча корисно знову осмислити виконувані дії.</a:t>
            </a:r>
            <a:endParaRPr lang="uk-UA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78A762-DDE9-E4EA-2DDB-36B4D73BE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4" y="3638588"/>
            <a:ext cx="3829050" cy="2790825"/>
          </a:xfrm>
          <a:prstGeom prst="rect">
            <a:avLst/>
          </a:prstGeom>
          <a:ln w="57150">
            <a:solidFill>
              <a:srgbClr val="B2D2BF"/>
            </a:solidFill>
          </a:ln>
        </p:spPr>
      </p:pic>
    </p:spTree>
    <p:extLst>
      <p:ext uri="{BB962C8B-B14F-4D97-AF65-F5344CB8AC3E}">
        <p14:creationId xmlns:p14="http://schemas.microsoft.com/office/powerpoint/2010/main" val="36740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AAE0423-BDD0-446E-8E7E-AD39C661C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954"/>
            <a:ext cx="12192000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1F4B48C8-2A0F-488D-AD2B-830223850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7150" y="0"/>
            <a:ext cx="75549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C6BEB5BD-6C08-40C8-8912-A7FAB7C45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4040" y="0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6DD6079-43C2-0195-1D7C-601F3F029682}"/>
              </a:ext>
            </a:extLst>
          </p:cNvPr>
          <p:cNvSpPr txBox="1"/>
          <p:nvPr/>
        </p:nvSpPr>
        <p:spPr>
          <a:xfrm>
            <a:off x="2500303" y="681982"/>
            <a:ext cx="71913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Georgia" panose="02040502050405020303" pitchFamily="18" charset="0"/>
              </a:rPr>
              <a:t>Створення розрахункової схеми </a:t>
            </a:r>
          </a:p>
          <a:p>
            <a:pPr algn="ctr"/>
            <a:r>
              <a:rPr lang="uk-UA" sz="3600" dirty="0">
                <a:latin typeface="Georgia" panose="02040502050405020303" pitchFamily="18" charset="0"/>
              </a:rPr>
              <a:t>складної конструкції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E2556D2-6A2E-3461-26F3-FDE5C2CFFC90}"/>
              </a:ext>
            </a:extLst>
          </p:cNvPr>
          <p:cNvSpPr/>
          <p:nvPr/>
        </p:nvSpPr>
        <p:spPr>
          <a:xfrm>
            <a:off x="1294545" y="2822074"/>
            <a:ext cx="4119937" cy="15719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Спочатку вдаються до певної ідеалізації форм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E393DC-A51D-D572-3C86-F7E98013073F}"/>
              </a:ext>
            </a:extLst>
          </p:cNvPr>
          <p:cNvSpPr/>
          <p:nvPr/>
        </p:nvSpPr>
        <p:spPr>
          <a:xfrm>
            <a:off x="6095999" y="4693577"/>
            <a:ext cx="4119937" cy="15719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</a:t>
            </a:r>
            <a:r>
              <a:rPr lang="uk-UA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тупінь цієї ідеалізації впливає на достовірність результатів розрахунку</a:t>
            </a:r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CAFE2876-C590-F333-9475-8463AA8F4468}"/>
              </a:ext>
            </a:extLst>
          </p:cNvPr>
          <p:cNvCxnSpPr/>
          <p:nvPr/>
        </p:nvCxnSpPr>
        <p:spPr>
          <a:xfrm rot="5400000">
            <a:off x="3869291" y="2030217"/>
            <a:ext cx="932808" cy="636997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Сполучна лінія: уступом 22">
            <a:extLst>
              <a:ext uri="{FF2B5EF4-FFF2-40B4-BE49-F238E27FC236}">
                <a16:creationId xmlns:a16="http://schemas.microsoft.com/office/drawing/2014/main" id="{66095256-E8EE-77CD-5C6B-C43D684786DF}"/>
              </a:ext>
            </a:extLst>
          </p:cNvPr>
          <p:cNvCxnSpPr>
            <a:stCxn id="9" idx="3"/>
          </p:cNvCxnSpPr>
          <p:nvPr/>
        </p:nvCxnSpPr>
        <p:spPr>
          <a:xfrm>
            <a:off x="5414482" y="3608047"/>
            <a:ext cx="1006866" cy="1085530"/>
          </a:xfrm>
          <a:prstGeom prst="bentConnector2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5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1A7A91-2DDA-21B3-F600-118E72C2F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30574" b="-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3258-0C0C-E154-FEBC-DEBC8A8E5C2D}"/>
              </a:ext>
            </a:extLst>
          </p:cNvPr>
          <p:cNvSpPr txBox="1"/>
          <p:nvPr/>
        </p:nvSpPr>
        <p:spPr>
          <a:xfrm>
            <a:off x="4966447" y="514244"/>
            <a:ext cx="6238687" cy="5259831"/>
          </a:xfrm>
          <a:prstGeom prst="rect">
            <a:avLst/>
          </a:prstGeom>
          <a:solidFill>
            <a:srgbClr val="B2D2BF"/>
          </a:solidFill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  <a:buSzPct val="80000"/>
            </a:pP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Моделювання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геометричної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форми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проводиться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на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основі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геометричних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міркувань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(«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схожості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»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форми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) і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починається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з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виділення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з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об’єкта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його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несучої</a:t>
            </a:r>
            <a:r>
              <a:rPr lang="en-US" sz="2800" b="1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частини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. І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якщо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каркасному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будинку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достатньо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просто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вказати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на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його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основні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несучі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конструктивні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елементи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то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для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будівель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із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несучими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стінами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цегляними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або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залізобетонними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вдається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зробити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не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одразу</a:t>
            </a:r>
            <a:r>
              <a:rPr lang="en-US" sz="28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indent="-228600" defTabSz="9144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3204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4375</TotalTime>
  <Words>1040</Words>
  <Application>Microsoft Office PowerPoint</Application>
  <PresentationFormat>Широкоэкранный</PresentationFormat>
  <Paragraphs>80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Roboto</vt:lpstr>
      <vt:lpstr>Times New Roman</vt:lpstr>
      <vt:lpstr>Univers Condensed Light</vt:lpstr>
      <vt:lpstr>Walbaum Display Light</vt:lpstr>
      <vt:lpstr>AngleLinesVTI</vt:lpstr>
      <vt:lpstr>Ідеалізація об’єкта при створенні комп’ютерної моделі.   Ідеалізація форми й геометричних параметрів конструкції.  </vt:lpstr>
      <vt:lpstr>1. Роль розрахункових САПР у вирішенні задач будівельної механіки </vt:lpstr>
      <vt:lpstr>Презентация PowerPoint</vt:lpstr>
      <vt:lpstr>Презентация PowerPoint</vt:lpstr>
      <vt:lpstr>Презентация PowerPoint</vt:lpstr>
      <vt:lpstr>Презентация PowerPoint</vt:lpstr>
      <vt:lpstr>2. Ідеалізація об’єкта при створенні комп’ютерної моделі 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Розрахункова модель-схема - це ідеалізований об’єкт, позбавлений неістотних для результатів розрахунку ознак.</vt:lpstr>
      <vt:lpstr>Презентация PowerPoint</vt:lpstr>
      <vt:lpstr>3. Ідеалізація форми й геометричних параметрів конструкції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Стержневі елементів в залежності від їх призначення і виду деформування поділяються 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Ідеалізація об’єкта при створенні комп’ютерної моделі.   Ідеалізація форми й геометричних параметрів конструкції.  </dc:title>
  <dc:creator>Евгений Дмитренко</dc:creator>
  <cp:lastModifiedBy>Евгений Дмитренко</cp:lastModifiedBy>
  <cp:revision>6</cp:revision>
  <dcterms:created xsi:type="dcterms:W3CDTF">2022-10-30T14:43:48Z</dcterms:created>
  <dcterms:modified xsi:type="dcterms:W3CDTF">2022-11-10T12:38:00Z</dcterms:modified>
</cp:coreProperties>
</file>