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jiuWTIEWSj2qBuaoedr5X2zcU7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11" Type="http://schemas.openxmlformats.org/officeDocument/2006/relationships/slide" Target="slides/slide7.xml"/><Relationship Id="rId22" Type="http://schemas.openxmlformats.org/officeDocument/2006/relationships/font" Target="fonts/CenturyGothic-boldItalic.fntdata"/><Relationship Id="rId10" Type="http://schemas.openxmlformats.org/officeDocument/2006/relationships/slide" Target="slides/slide6.xml"/><Relationship Id="rId21" Type="http://schemas.openxmlformats.org/officeDocument/2006/relationships/font" Target="fonts/CenturyGothic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enturyGothic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45473490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045473490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1045473490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0454734903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0454734903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10454734903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0454734903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0454734903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10454734903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454734903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0454734903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10454734903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0454734903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0454734903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10454734903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2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0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1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2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карточки имени">
  <p:cSld name="Цитата карточки имени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40" name="Google Shape;140;p2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1" name="Google Shape;141;p23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стина или ложь">
  <p:cSld name="Истина или ложь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5" name="Google Shape;145;p24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3" name="Google Shape;153;p2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6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60" name="Google Shape;160;p2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15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15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6" name="Google Shape;96;p1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9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1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9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0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1" name="Google Shape;11;p10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0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0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0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0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0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0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0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0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0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0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0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" name="Google Shape;23;p10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4" name="Google Shape;24;p10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0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0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0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0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0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0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10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0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1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ontent.arduino.cc/assets/Pinout-Mega2560rev3_latest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ru-RU"/>
              <a:t>Вбудовані системи</a:t>
            </a:r>
            <a:endParaRPr/>
          </a:p>
        </p:txBody>
      </p:sp>
      <p:sp>
        <p:nvSpPr>
          <p:cNvPr id="169" name="Google Shape;169;p1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/>
              <a:t>Лектор: к.т.н., доц. Лендєл Т.І.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454734903_0_0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10454734903_0_0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10454734903_0_0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34" name="Google Shape;234;g1045473490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125" y="249675"/>
            <a:ext cx="9279126" cy="66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454734903_0_9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JANALOG</a:t>
            </a:r>
            <a:endParaRPr/>
          </a:p>
        </p:txBody>
      </p:sp>
      <p:sp>
        <p:nvSpPr>
          <p:cNvPr id="241" name="Google Shape;241;g10454734903_0_9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0454734903_0_9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43" name="Google Shape;243;g10454734903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213" y="1152863"/>
            <a:ext cx="11382375" cy="534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454734903_0_17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JDIGITAL</a:t>
            </a:r>
            <a:endParaRPr/>
          </a:p>
        </p:txBody>
      </p:sp>
      <p:sp>
        <p:nvSpPr>
          <p:cNvPr id="250" name="Google Shape;250;g10454734903_0_17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0454734903_0_17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52" name="Google Shape;252;g10454734903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0500" y="1319875"/>
            <a:ext cx="9333825" cy="549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454734903_0_27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10454734903_0_27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10454734903_0_27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61" name="Google Shape;261;g10454734903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6993" y="1305275"/>
            <a:ext cx="6840281" cy="554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0454734903_0_35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Джерела</a:t>
            </a:r>
            <a:endParaRPr/>
          </a:p>
        </p:txBody>
      </p:sp>
      <p:sp>
        <p:nvSpPr>
          <p:cNvPr id="268" name="Google Shape;268;g10454734903_0_35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 u="sng">
                <a:solidFill>
                  <a:schemeClr val="hlink"/>
                </a:solidFill>
                <a:hlinkClick r:id="rId3"/>
              </a:rPr>
              <a:t>https://content.arduino.cc/assets/Pinout-Mega2560rev3_latest.pdf</a:t>
            </a:r>
            <a:r>
              <a:rPr lang="ru-RU"/>
              <a:t> </a:t>
            </a:r>
            <a:endParaRPr/>
          </a:p>
        </p:txBody>
      </p:sp>
      <p:sp>
        <p:nvSpPr>
          <p:cNvPr id="269" name="Google Shape;269;g10454734903_0_35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ru-RU"/>
              <a:t>Вступ</a:t>
            </a:r>
            <a:endParaRPr/>
          </a:p>
        </p:txBody>
      </p:sp>
      <p:sp>
        <p:nvSpPr>
          <p:cNvPr id="175" name="Google Shape;175;p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Вбудована система (англ. Embedded System) визначається сьогодні як спеціалізована обчислювальна система, яка в силу розв’язуваної задачі безпосередньо взаємодіє з фізичними об’єктами і процесами.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До складу простої вбудованих систем (ВС) входять: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мікропроцесорний модуль з пам’яттю;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периферійна система (датчики, виконавчі елементи і контролери введення-виведення для зв’язку з об’єктом контролю/управління, пристрої людино-машинного інтерфейсу за необхідністю);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0" i="0" lang="ru-RU" sz="1800" u="none" strike="noStrike"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система електроживлення;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конструктив, що об’єднує (шасі, корпус);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програмне забезпечення, що керує.</a:t>
            </a:r>
            <a:endParaRPr/>
          </a:p>
        </p:txBody>
      </p:sp>
      <p:sp>
        <p:nvSpPr>
          <p:cNvPr id="176" name="Google Shape;176;p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ru-RU"/>
              <a:t>Особливості</a:t>
            </a:r>
            <a:endParaRPr/>
          </a:p>
        </p:txBody>
      </p:sp>
      <p:sp>
        <p:nvSpPr>
          <p:cNvPr id="182" name="Google Shape;182;p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Вбудовані системи значно відрізняються від систем загального призначення, наприклад персональних комп’ютерів. Основними особливостями ВС вважаються: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робота в реальному масштабі часу;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багатозадачність;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обмежені ресурси;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мінімізація вартості;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програмно-апаратний дуалізм;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різноманітні, часто складні, умови експлуатації;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автономність роботи (відсутність оператора, обмеження електроживлення);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високі вимоги щодо надійності і безпеки функціонування,</a:t>
            </a:r>
            <a:endParaRPr/>
          </a:p>
        </p:txBody>
      </p:sp>
      <p:sp>
        <p:nvSpPr>
          <p:cNvPr id="183" name="Google Shape;183;p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ru-RU"/>
              <a:t>Характеристики</a:t>
            </a:r>
            <a:endParaRPr/>
          </a:p>
        </p:txBody>
      </p:sp>
      <p:sp>
        <p:nvSpPr>
          <p:cNvPr id="189" name="Google Shape;189;p4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🠶"/>
            </a:pPr>
            <a:r>
              <a:rPr lang="ru-RU"/>
              <a:t>Вбудовувані системи, призначені для якоїсь певної задачі, на відміну від комп'ютерів, призначених для виконання величезної кількості задач. Деякі з таких мають обмеження функціональності роботи обрахунків в реальному вимірі, які накладаються задля безпеки та зручності використання. Це також дозволяє знижувати системні вимоги для використання задач, спрощувати системи та знижувати їх собівартість.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ru-RU"/>
              <a:t>Вбудовувані системи не завжди є автономними та незалежними системами. Іноді вони складається із малих, комп'ютеризованих складових в рамках однієї складної системи, яка служить для загальнішої цілі. Для прикладу такою може бути система сучасних автомобілів із складним електронним начинням, яке керується автомобільним комп'ютером.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ru-RU"/>
              <a:t>Програмна інструкція написана для вбудовуваних систем називається мікропрограмою, і зберігається в незмінному ПЗП або у вільнозаписуваній пам'яті чипів. Вони працюють із обмеженими апаратними ресурсами, за відсутності клавіатури та/або екрану.</a:t>
            </a:r>
            <a:endParaRPr/>
          </a:p>
        </p:txBody>
      </p:sp>
      <p:sp>
        <p:nvSpPr>
          <p:cNvPr id="190" name="Google Shape;190;p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ru-RU"/>
              <a:t>Вбудоване програмне забезпечення</a:t>
            </a:r>
            <a:endParaRPr/>
          </a:p>
        </p:txBody>
      </p:sp>
      <p:sp>
        <p:nvSpPr>
          <p:cNvPr id="196" name="Google Shape;196;p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Термін «вбудоване програмне забезпечення» (Embedded Software) підкреслює особливі властивості такого ПЗ та потребує спеціальних технологій його створення.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Елементну базу ВС складають електронні, оптичні, механічні та інші фізичні компоненти (елементи, модулі, блоки), з яких складається фізична реалізація ВС. Сьогодні в переліку таких компонентів складні мікросхеми процесорів (мікропроцесори), контролерів, акселераторів, системні плати обчислювачів.</a:t>
            </a:r>
            <a:endParaRPr/>
          </a:p>
        </p:txBody>
      </p:sp>
      <p:sp>
        <p:nvSpPr>
          <p:cNvPr id="197" name="Google Shape;197;p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ru-RU"/>
              <a:t>Проектування вбудованих систем</a:t>
            </a:r>
            <a:endParaRPr/>
          </a:p>
        </p:txBody>
      </p:sp>
      <p:sp>
        <p:nvSpPr>
          <p:cNvPr id="203" name="Google Shape;203;p6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При проектуванні ВС надзвичайно важливим етапом є процес розробки концепції та моделювання роботи пристрою. За допомогою ECAD-систем (Electronic Design Automation) можна віртуально збирати електронні схеми, використовуючи величезний набір елементів (в т.ч. мікроконтролерів), що існують в стандартних бібліотеках, а також проектувати друковані плати. Деякі з цих програм надають можливість моделювати роботу створеної системи, завантаживши в програму файл для  мікроконтролера з «.hex» розширенням.</a:t>
            </a:r>
            <a:endParaRPr/>
          </a:p>
        </p:txBody>
      </p:sp>
      <p:sp>
        <p:nvSpPr>
          <p:cNvPr id="204" name="Google Shape;204;p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ru-RU"/>
              <a:t>Приклади</a:t>
            </a:r>
            <a:endParaRPr/>
          </a:p>
        </p:txBody>
      </p:sp>
      <p:sp>
        <p:nvSpPr>
          <p:cNvPr id="210" name="Google Shape;210;p7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Відомими та розповсюдженими на цей час ECAD-системами є наступні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0" i="1" lang="ru-RU" sz="1800" u="none" strike="noStrike">
                <a:latin typeface="Times"/>
                <a:ea typeface="Times"/>
                <a:cs typeface="Times"/>
                <a:sym typeface="Times"/>
              </a:rPr>
              <a:t>Proteus VSM</a:t>
            </a:r>
            <a:endParaRPr b="0" i="1" sz="1800" u="none" strike="noStrike"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0" i="1" lang="ru-RU" sz="1800" u="none" strike="noStrike">
                <a:latin typeface="Times"/>
                <a:ea typeface="Times"/>
                <a:cs typeface="Times"/>
                <a:sym typeface="Times"/>
              </a:rPr>
              <a:t>AutoCAD Electrical</a:t>
            </a:r>
            <a:endParaRPr i="1" sz="1800"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0" i="1" lang="ru-RU" sz="1800" u="none" strike="noStrike">
                <a:latin typeface="Times"/>
                <a:ea typeface="Times"/>
                <a:cs typeface="Times"/>
                <a:sym typeface="Times"/>
              </a:rPr>
              <a:t>Altium Designer</a:t>
            </a:r>
            <a:endParaRPr b="0" i="1" sz="1800" u="none" strike="noStrike"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0" i="1" lang="ru-RU" sz="1800" u="none" strike="noStrike">
                <a:latin typeface="Times"/>
                <a:ea typeface="Times"/>
                <a:cs typeface="Times"/>
                <a:sym typeface="Times"/>
              </a:rPr>
              <a:t>EAGLE </a:t>
            </a: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(англ. Easily Applicable Graphical Layout Editor)</a:t>
            </a:r>
            <a:endParaRPr i="1" sz="1800"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0" i="1" lang="ru-RU" sz="1800" u="none" strike="noStrike">
                <a:latin typeface="Times"/>
                <a:ea typeface="Times"/>
                <a:cs typeface="Times"/>
                <a:sym typeface="Times"/>
              </a:rPr>
              <a:t>123D Circuits</a:t>
            </a:r>
            <a:endParaRPr b="0" i="1" sz="1800" u="none" strike="noStrike">
              <a:latin typeface="Times"/>
              <a:ea typeface="Times"/>
              <a:cs typeface="Times"/>
              <a:sym typeface="Times"/>
            </a:endParaRPr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11" name="Google Shape;211;p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ru-RU"/>
              <a:t>Типи проектів</a:t>
            </a:r>
            <a:endParaRPr/>
          </a:p>
        </p:txBody>
      </p:sp>
      <p:sp>
        <p:nvSpPr>
          <p:cNvPr id="217" name="Google Shape;217;p8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🠶"/>
            </a:pPr>
            <a:r>
              <a:rPr b="1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Проект плати </a:t>
            </a: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– PCB Project (*.PrjPcb). Набір документів, необхідних для виготовлення друкованої плати. Електронна схема створюється у редакторі схем із бібліотечних символів, які розміщуються на аркуші та з’єднуються провідниками.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b="1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Проект ПЛІС (Програмована логічна інтегральна схема) – </a:t>
            </a: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FPGA (Field-programmable gate array) Project (* .PrjFpg). Набір документів, які можуть бути оброблені для програмування ПЛІС.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b="1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Інтегрована бібліотека </a:t>
            </a: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- integrated library (* .IntLib). Ім'я файлу оболонки * .LibPkg; ім'я файлу бібліотеки * .IntLib. Умовні графічні відображення та посадкові місця компонентів формуються в редакторі бібліотек для створення інтегрованої бібліотеки.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b="1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Вбудований проект </a:t>
            </a: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– Embedded project (*.PrjEmb). Набір документів, необхідних для виробництва прикладного програмного забезпечення, яке може бути застосоване у частині керуючого процесора в електронному пристрої. Вихідний проект формується на мові С та/або асемблері.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b="1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Скрипт-проект </a:t>
            </a: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– Script Project (* .PrjScr). Програмування в середовищі Altium Designer має за мету модифікацію об'єкта в інших відкритих проектах.</a:t>
            </a:r>
            <a:endParaRPr/>
          </a:p>
        </p:txBody>
      </p:sp>
      <p:sp>
        <p:nvSpPr>
          <p:cNvPr id="218" name="Google Shape;218;p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24" name="Google Shape;224;p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Mega2560 Платы Ардуино" id="225" name="Google Shape;22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4664" y="1507381"/>
            <a:ext cx="10349948" cy="5028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2021-03-09T19:39:34Z</dcterms:created>
  <dc:creator>Лендєл Тарас Іванович</dc:creator>
</cp:coreProperties>
</file>