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64" r:id="rId4"/>
    <p:sldId id="310" r:id="rId5"/>
    <p:sldId id="266" r:id="rId6"/>
    <p:sldId id="267"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6" r:id="rId23"/>
    <p:sldId id="287" r:id="rId24"/>
    <p:sldId id="288" r:id="rId25"/>
    <p:sldId id="289" r:id="rId26"/>
    <p:sldId id="290" r:id="rId27"/>
    <p:sldId id="291" r:id="rId28"/>
    <p:sldId id="292" r:id="rId29"/>
    <p:sldId id="293" r:id="rId30"/>
    <p:sldId id="294" r:id="rId31"/>
    <p:sldId id="295" r:id="rId32"/>
    <p:sldId id="297" r:id="rId33"/>
    <p:sldId id="311" r:id="rId34"/>
    <p:sldId id="298" r:id="rId35"/>
    <p:sldId id="299" r:id="rId3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464A4-B8BD-4AE3-A537-98BF3C199DD2}" type="datetimeFigureOut">
              <a:rPr lang="uk-UA" smtClean="0"/>
              <a:t>08.10.2021</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334D13-624B-43B7-864D-FC40F6762B33}" type="slidenum">
              <a:rPr lang="uk-UA" smtClean="0"/>
              <a:t>‹#›</a:t>
            </a:fld>
            <a:endParaRPr lang="uk-UA"/>
          </a:p>
        </p:txBody>
      </p:sp>
    </p:spTree>
    <p:extLst>
      <p:ext uri="{BB962C8B-B14F-4D97-AF65-F5344CB8AC3E}">
        <p14:creationId xmlns:p14="http://schemas.microsoft.com/office/powerpoint/2010/main" val="4184982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CD334D13-624B-43B7-864D-FC40F6762B33}" type="slidenum">
              <a:rPr lang="uk-UA" smtClean="0"/>
              <a:t>27</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E781B793-E1FC-491E-A53A-A36474C4076D}" type="datetimeFigureOut">
              <a:rPr lang="ru-RU"/>
              <a:pPr>
                <a:defRPr/>
              </a:pPr>
              <a:t>08.10.2021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651357F-8847-4D09-A090-E700A860D0D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35F1D5F3-AE43-4265-83A5-D982735F105E}" type="datetimeFigureOut">
              <a:rPr lang="ru-RU"/>
              <a:pPr>
                <a:defRPr/>
              </a:pPr>
              <a:t>08.10.2021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7BC3CBCE-14F0-4CDD-A5F9-67E4B552EED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8A3880C1-BCC3-46DC-B0A1-16C255FA1A29}" type="datetimeFigureOut">
              <a:rPr lang="ru-RU"/>
              <a:pPr>
                <a:defRPr/>
              </a:pPr>
              <a:t>08.10.2021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4277826-BDB1-4CD8-9B98-0B9E8F18F8D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14D3D879-81D9-4545-A103-4C89A5D6EFDB}" type="datetimeFigureOut">
              <a:rPr lang="ru-RU"/>
              <a:pPr>
                <a:defRPr/>
              </a:pPr>
              <a:t>08.10.2021</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50A5E78B-CBDC-485E-8C16-805DC4A8CBA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03284591-0E3D-4901-BA9B-20BD53431AB6}" type="datetimeFigureOut">
              <a:rPr lang="ru-RU"/>
              <a:pPr>
                <a:defRPr/>
              </a:pPr>
              <a:t>08.10.2021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3EBF580A-2468-46E2-892B-331F252FEA0D}"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7F1648C-83D9-4128-96CD-2148ED1407F7}" type="datetimeFigureOut">
              <a:rPr lang="ru-RU"/>
              <a:pPr>
                <a:defRPr/>
              </a:pPr>
              <a:t>08.10.2021</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6B7FBB1D-DB31-43E0-9718-115BBD1ABBD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98248B71-1982-4DF7-9EBE-62D6217C6EE3}" type="datetimeFigureOut">
              <a:rPr lang="ru-RU"/>
              <a:pPr>
                <a:defRPr/>
              </a:pPr>
              <a:t>08.10.2021</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4A4876D1-0BCA-4829-B273-F5FE6F58658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5592CF-F229-40FB-B65B-FEE3BD4CD639}" type="datetimeFigureOut">
              <a:rPr lang="ru-RU"/>
              <a:pPr>
                <a:defRPr/>
              </a:pPr>
              <a:t>08.10.2021</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0F6D213-2427-4D02-809D-48108465238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9C5153-D71E-4539-A894-FA293EFC76FD}" type="datetimeFigureOut">
              <a:rPr lang="ru-RU"/>
              <a:pPr>
                <a:defRPr/>
              </a:pPr>
              <a:t>08.10.2021</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080E31C9-4954-4D0C-9ED7-7C8C79EEDCF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5D91DCB-2254-4B06-8C4C-AD01A4DA46BF}" type="datetimeFigureOut">
              <a:rPr lang="ru-RU"/>
              <a:pPr>
                <a:defRPr/>
              </a:pPr>
              <a:t>08.10.2021</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BF4A8B58-9484-4DA1-92F8-0A6CAE62CE8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7BD42DCB-290E-4AC0-BAFB-020D333A1945}" type="datetimeFigureOut">
              <a:rPr lang="ru-RU"/>
              <a:pPr>
                <a:defRPr/>
              </a:pPr>
              <a:t>08.10.2021</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8981D385-E925-4CC9-AF38-C65BF4E00C1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4109C31B-9F87-4DCE-9DB9-AC29E98FDF54}" type="datetimeFigureOut">
              <a:rPr lang="ru-RU"/>
              <a:pPr>
                <a:defRPr/>
              </a:pPr>
              <a:t>08.10.2021</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DD9FF1A8-618D-4B09-97C9-7EBBD2E93AA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Прямоугольник 3"/>
          <p:cNvSpPr>
            <a:spLocks noChangeArrowheads="1"/>
          </p:cNvSpPr>
          <p:nvPr/>
        </p:nvSpPr>
        <p:spPr bwMode="auto">
          <a:xfrm>
            <a:off x="250825" y="476250"/>
            <a:ext cx="8424863" cy="6017032"/>
          </a:xfrm>
          <a:prstGeom prst="rect">
            <a:avLst/>
          </a:prstGeom>
          <a:noFill/>
          <a:ln w="9525">
            <a:noFill/>
            <a:miter lim="800000"/>
            <a:headEnd/>
            <a:tailEnd/>
          </a:ln>
        </p:spPr>
        <p:txBody>
          <a:bodyPr>
            <a:spAutoFit/>
          </a:bodyPr>
          <a:lstStyle/>
          <a:p>
            <a:pPr algn="ctr"/>
            <a:r>
              <a:rPr lang="uk-UA" b="1" dirty="0">
                <a:latin typeface="Times New Roman" pitchFamily="18" charset="0"/>
                <a:cs typeface="Times New Roman" pitchFamily="18" charset="0"/>
              </a:rPr>
              <a:t>НАЦІОНАЛЬНИЙ УНІВЕРСИТЕТ БІОРЕСУРСІВ І ПРИРОДОКОРИСТУВАННЯ УКРАЇНИ</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lvl="0" algn="ctr">
              <a:lnSpc>
                <a:spcPct val="80000"/>
              </a:lnSpc>
              <a:spcBef>
                <a:spcPct val="20000"/>
              </a:spcBef>
              <a:buClr>
                <a:srgbClr val="006666"/>
              </a:buClr>
              <a:buSzPct val="70000"/>
            </a:pPr>
            <a:r>
              <a:rPr lang="uk-UA" sz="2400" b="1" dirty="0" smtClean="0">
                <a:latin typeface="Times New Roman" pitchFamily="18" charset="0"/>
                <a:cs typeface="Times New Roman" pitchFamily="18" charset="0"/>
              </a:rPr>
              <a:t>Дисципліна </a:t>
            </a:r>
            <a:r>
              <a:rPr lang="uk-UA" altLang="uk-UA" sz="2400" b="1" dirty="0">
                <a:solidFill>
                  <a:srgbClr val="000000"/>
                </a:solidFill>
                <a:latin typeface="Times New Roman" panose="02020603050405020304" pitchFamily="18" charset="0"/>
                <a:cs typeface="Times New Roman" panose="02020603050405020304" pitchFamily="18" charset="0"/>
              </a:rPr>
              <a:t>«Методологія </a:t>
            </a:r>
            <a:r>
              <a:rPr lang="uk-UA" altLang="uk-UA" sz="2400" b="1" dirty="0" smtClean="0">
                <a:solidFill>
                  <a:srgbClr val="000000"/>
                </a:solidFill>
                <a:latin typeface="Times New Roman" panose="02020603050405020304" pitchFamily="18" charset="0"/>
                <a:cs typeface="Times New Roman" panose="02020603050405020304" pitchFamily="18" charset="0"/>
              </a:rPr>
              <a:t>економічного дослідження </a:t>
            </a:r>
            <a:r>
              <a:rPr lang="uk-UA" altLang="uk-UA" sz="2400" b="1" dirty="0">
                <a:solidFill>
                  <a:srgbClr val="000000"/>
                </a:solidFill>
                <a:latin typeface="Times New Roman" panose="02020603050405020304" pitchFamily="18" charset="0"/>
                <a:cs typeface="Times New Roman" panose="02020603050405020304" pitchFamily="18" charset="0"/>
              </a:rPr>
              <a:t>та організація підготовки дисертаційної роботи»</a:t>
            </a:r>
          </a:p>
          <a:p>
            <a:pPr algn="ctr"/>
            <a:endParaRPr lang="uk-UA" sz="2400"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ctr"/>
            <a:endParaRPr lang="uk-UA" b="1" dirty="0" smtClean="0">
              <a:latin typeface="Times New Roman" pitchFamily="18" charset="0"/>
              <a:cs typeface="Times New Roman" pitchFamily="18" charset="0"/>
            </a:endParaRPr>
          </a:p>
          <a:p>
            <a:pPr algn="ctr"/>
            <a:endParaRPr lang="uk-UA" sz="2000" b="1" dirty="0" smtClean="0">
              <a:latin typeface="Times New Roman" pitchFamily="18" charset="0"/>
              <a:cs typeface="Times New Roman" pitchFamily="18" charset="0"/>
            </a:endParaRPr>
          </a:p>
          <a:p>
            <a:pPr algn="ctr"/>
            <a:endParaRPr lang="uk-UA" sz="2000" b="1" dirty="0" smtClean="0">
              <a:latin typeface="Times New Roman" pitchFamily="18" charset="0"/>
              <a:cs typeface="Times New Roman" pitchFamily="18" charset="0"/>
            </a:endParaRPr>
          </a:p>
          <a:p>
            <a:pPr algn="ctr"/>
            <a:endParaRPr lang="uk-UA" sz="2000" b="1" dirty="0" smtClean="0">
              <a:latin typeface="Times New Roman" pitchFamily="18" charset="0"/>
              <a:cs typeface="Times New Roman" pitchFamily="18" charset="0"/>
            </a:endParaRPr>
          </a:p>
          <a:p>
            <a:pPr algn="ctr"/>
            <a:r>
              <a:rPr lang="uk-UA" sz="2000" b="1" dirty="0" smtClean="0">
                <a:latin typeface="Times New Roman" pitchFamily="18" charset="0"/>
                <a:cs typeface="Times New Roman" pitchFamily="18" charset="0"/>
              </a:rPr>
              <a:t>Лектор, </a:t>
            </a:r>
            <a:endParaRPr lang="uk-UA" sz="2000" dirty="0" smtClean="0">
              <a:latin typeface="Times New Roman" pitchFamily="18" charset="0"/>
              <a:cs typeface="Times New Roman" pitchFamily="18" charset="0"/>
            </a:endParaRPr>
          </a:p>
          <a:p>
            <a:pPr algn="ctr"/>
            <a:r>
              <a:rPr lang="uk-UA" sz="2000" b="1" dirty="0" smtClean="0">
                <a:latin typeface="Times New Roman" pitchFamily="18" charset="0"/>
                <a:cs typeface="Times New Roman" pitchFamily="18" charset="0"/>
              </a:rPr>
              <a:t>                                               професор Єрмаков Олександр Юхимович</a:t>
            </a:r>
          </a:p>
          <a:p>
            <a:pPr algn="ctr"/>
            <a:endParaRPr lang="uk-UA" b="1" dirty="0" smtClean="0">
              <a:latin typeface="Times New Roman" pitchFamily="18" charset="0"/>
              <a:cs typeface="Times New Roman" pitchFamily="18" charset="0"/>
            </a:endParaRPr>
          </a:p>
          <a:p>
            <a:pPr algn="ctr"/>
            <a:endParaRPr lang="uk-UA" b="1"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Прямоугольник 3"/>
          <p:cNvSpPr>
            <a:spLocks noChangeArrowheads="1"/>
          </p:cNvSpPr>
          <p:nvPr/>
        </p:nvSpPr>
        <p:spPr bwMode="auto">
          <a:xfrm>
            <a:off x="276477" y="1484784"/>
            <a:ext cx="8424863" cy="4401205"/>
          </a:xfrm>
          <a:prstGeom prst="rect">
            <a:avLst/>
          </a:prstGeom>
          <a:noFill/>
          <a:ln w="9525">
            <a:noFill/>
            <a:miter lim="800000"/>
            <a:headEnd/>
            <a:tailEnd/>
          </a:ln>
        </p:spPr>
        <p:txBody>
          <a:bodyPr>
            <a:spAutoFit/>
          </a:bodyPr>
          <a:lstStyle/>
          <a:p>
            <a:pPr marL="457200" indent="-457200" algn="just">
              <a:buAutoNum type="arabicPeriod"/>
            </a:pPr>
            <a:r>
              <a:rPr lang="uk-UA" sz="2400" b="1" dirty="0" smtClean="0">
                <a:latin typeface="Times New Roman" pitchFamily="18" charset="0"/>
                <a:cs typeface="Times New Roman" pitchFamily="18" charset="0"/>
              </a:rPr>
              <a:t>Організаційний етап</a:t>
            </a:r>
            <a:r>
              <a:rPr lang="uk-UA" sz="2400" b="1" dirty="0">
                <a:latin typeface="Times New Roman" pitchFamily="18" charset="0"/>
                <a:cs typeface="Times New Roman" pitchFamily="18" charset="0"/>
              </a:rPr>
              <a:t> </a:t>
            </a:r>
            <a:r>
              <a:rPr lang="uk-UA" sz="2400" dirty="0" smtClean="0">
                <a:latin typeface="Times New Roman" pitchFamily="18" charset="0"/>
                <a:cs typeface="Times New Roman" pitchFamily="18" charset="0"/>
              </a:rPr>
              <a:t>передбачає: </a:t>
            </a:r>
          </a:p>
          <a:p>
            <a:pPr marL="342900" indent="-342900" algn="just">
              <a:buFont typeface="Arial" pitchFamily="34" charset="0"/>
              <a:buChar char="•"/>
            </a:pPr>
            <a:r>
              <a:rPr lang="uk-UA" sz="2400" i="1" dirty="0" smtClean="0">
                <a:latin typeface="Times New Roman" pitchFamily="18" charset="0"/>
                <a:cs typeface="Times New Roman" pitchFamily="18" charset="0"/>
              </a:rPr>
              <a:t>вивчення </a:t>
            </a:r>
            <a:r>
              <a:rPr lang="uk-UA" sz="2400" i="1" dirty="0">
                <a:latin typeface="Times New Roman" pitchFamily="18" charset="0"/>
                <a:cs typeface="Times New Roman" pitchFamily="18" charset="0"/>
              </a:rPr>
              <a:t>стану об’єкта дослідження, </a:t>
            </a:r>
            <a:endParaRPr lang="uk-UA" sz="2400" i="1" dirty="0" smtClean="0">
              <a:latin typeface="Times New Roman" pitchFamily="18" charset="0"/>
              <a:cs typeface="Times New Roman" pitchFamily="18" charset="0"/>
            </a:endParaRPr>
          </a:p>
          <a:p>
            <a:pPr marL="342900" indent="-342900" algn="just">
              <a:buFont typeface="Arial" pitchFamily="34" charset="0"/>
              <a:buChar char="•"/>
            </a:pPr>
            <a:r>
              <a:rPr lang="uk-UA" sz="2400" i="1" dirty="0" smtClean="0">
                <a:latin typeface="Times New Roman" pitchFamily="18" charset="0"/>
                <a:cs typeface="Times New Roman" pitchFamily="18" charset="0"/>
              </a:rPr>
              <a:t>конкретизація </a:t>
            </a:r>
            <a:r>
              <a:rPr lang="uk-UA" sz="2400" i="1" dirty="0">
                <a:latin typeface="Times New Roman" pitchFamily="18" charset="0"/>
                <a:cs typeface="Times New Roman" pitchFamily="18" charset="0"/>
              </a:rPr>
              <a:t>місця наукової теми у науковому дослідженні; </a:t>
            </a:r>
            <a:endParaRPr lang="uk-UA" sz="2400" i="1" dirty="0" smtClean="0">
              <a:latin typeface="Times New Roman" pitchFamily="18" charset="0"/>
              <a:cs typeface="Times New Roman" pitchFamily="18" charset="0"/>
            </a:endParaRPr>
          </a:p>
          <a:p>
            <a:pPr marL="342900" indent="-342900" algn="just">
              <a:buFont typeface="Arial" pitchFamily="34" charset="0"/>
              <a:buChar char="•"/>
            </a:pPr>
            <a:r>
              <a:rPr lang="uk-UA" sz="2400" i="1" dirty="0" smtClean="0">
                <a:latin typeface="Times New Roman" pitchFamily="18" charset="0"/>
                <a:cs typeface="Times New Roman" pitchFamily="18" charset="0"/>
              </a:rPr>
              <a:t>визначення </a:t>
            </a:r>
            <a:r>
              <a:rPr lang="uk-UA" sz="2400" i="1" dirty="0">
                <a:latin typeface="Times New Roman" pitchFamily="18" charset="0"/>
                <a:cs typeface="Times New Roman" pitchFamily="18" charset="0"/>
              </a:rPr>
              <a:t>об’єкта дослідження</a:t>
            </a:r>
            <a:r>
              <a:rPr lang="uk-UA" sz="2400" i="1" dirty="0" smtClean="0">
                <a:latin typeface="Times New Roman" pitchFamily="18" charset="0"/>
                <a:cs typeface="Times New Roman" pitchFamily="18" charset="0"/>
              </a:rPr>
              <a:t>. </a:t>
            </a:r>
          </a:p>
          <a:p>
            <a:pPr algn="just"/>
            <a:endParaRPr lang="uk-UA" sz="2000" dirty="0" smtClean="0">
              <a:solidFill>
                <a:schemeClr val="accent1">
                  <a:lumMod val="75000"/>
                </a:schemeClr>
              </a:solidFill>
              <a:latin typeface="Times New Roman" pitchFamily="18" charset="0"/>
              <a:cs typeface="Times New Roman" pitchFamily="18" charset="0"/>
            </a:endParaRPr>
          </a:p>
          <a:p>
            <a:pPr algn="just"/>
            <a:endParaRPr lang="uk-UA" sz="2000" dirty="0">
              <a:solidFill>
                <a:schemeClr val="accent1">
                  <a:lumMod val="75000"/>
                </a:schemeClr>
              </a:solidFill>
              <a:latin typeface="Times New Roman" pitchFamily="18" charset="0"/>
              <a:cs typeface="Times New Roman" pitchFamily="18" charset="0"/>
            </a:endParaRPr>
          </a:p>
          <a:p>
            <a:pPr algn="just"/>
            <a:r>
              <a:rPr lang="uk-UA" sz="2000" dirty="0" smtClean="0">
                <a:solidFill>
                  <a:schemeClr val="accent1">
                    <a:lumMod val="75000"/>
                  </a:schemeClr>
                </a:solidFill>
                <a:latin typeface="Times New Roman" pitchFamily="18" charset="0"/>
                <a:cs typeface="Times New Roman" pitchFamily="18" charset="0"/>
              </a:rPr>
              <a:t>	</a:t>
            </a:r>
            <a:r>
              <a:rPr lang="uk-UA" sz="2400" dirty="0" smtClean="0">
                <a:solidFill>
                  <a:schemeClr val="accent1">
                    <a:lumMod val="75000"/>
                  </a:schemeClr>
                </a:solidFill>
                <a:latin typeface="Times New Roman" pitchFamily="18" charset="0"/>
                <a:cs typeface="Times New Roman" pitchFamily="18" charset="0"/>
              </a:rPr>
              <a:t>На </a:t>
            </a:r>
            <a:r>
              <a:rPr lang="uk-UA" sz="2400" dirty="0">
                <a:solidFill>
                  <a:schemeClr val="accent1">
                    <a:lumMod val="75000"/>
                  </a:schemeClr>
                </a:solidFill>
                <a:latin typeface="Times New Roman" pitchFamily="18" charset="0"/>
                <a:cs typeface="Times New Roman" pitchFamily="18" charset="0"/>
              </a:rPr>
              <a:t>даному етапі відбувається </a:t>
            </a:r>
            <a:r>
              <a:rPr lang="uk-UA" sz="2400" i="1" u="sng" dirty="0">
                <a:solidFill>
                  <a:schemeClr val="accent1">
                    <a:lumMod val="75000"/>
                  </a:schemeClr>
                </a:solidFill>
                <a:latin typeface="Times New Roman" pitchFamily="18" charset="0"/>
                <a:cs typeface="Times New Roman" pitchFamily="18" charset="0"/>
              </a:rPr>
              <a:t>попереднє визначення теоретичної бази</a:t>
            </a:r>
            <a:r>
              <a:rPr lang="uk-UA" sz="2400" u="sng" dirty="0">
                <a:solidFill>
                  <a:schemeClr val="accent1">
                    <a:lumMod val="75000"/>
                  </a:schemeClr>
                </a:solidFill>
                <a:latin typeface="Times New Roman" pitchFamily="18" charset="0"/>
                <a:cs typeface="Times New Roman" pitchFamily="18" charset="0"/>
              </a:rPr>
              <a:t> </a:t>
            </a:r>
            <a:r>
              <a:rPr lang="uk-UA" sz="2400" dirty="0">
                <a:solidFill>
                  <a:schemeClr val="accent1">
                    <a:lumMod val="75000"/>
                  </a:schemeClr>
                </a:solidFill>
                <a:latin typeface="Times New Roman" pitchFamily="18" charset="0"/>
                <a:cs typeface="Times New Roman" pitchFamily="18" charset="0"/>
              </a:rPr>
              <a:t>(теоретичні основи, що є базою для наукового дослідження, розгляд історії, оцінка сучасного стану проблеми, збір і підбір інформації про об’єкт, висування і обґрунтування гіпотез</a:t>
            </a:r>
            <a:r>
              <a:rPr lang="uk-UA" sz="2400" dirty="0" smtClean="0">
                <a:solidFill>
                  <a:schemeClr val="accent1">
                    <a:lumMod val="75000"/>
                  </a:schemeClr>
                </a:solidFill>
                <a:latin typeface="Times New Roman" pitchFamily="18" charset="0"/>
                <a:cs typeface="Times New Roman" pitchFamily="18" charset="0"/>
              </a:rPr>
              <a:t>).</a:t>
            </a:r>
            <a:endParaRPr lang="uk-UA" sz="2400" dirty="0">
              <a:solidFill>
                <a:schemeClr val="accent1">
                  <a:lumMod val="75000"/>
                </a:schemeClr>
              </a:solidFill>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Прямоугольник 3"/>
          <p:cNvSpPr>
            <a:spLocks noChangeArrowheads="1"/>
          </p:cNvSpPr>
          <p:nvPr/>
        </p:nvSpPr>
        <p:spPr bwMode="auto">
          <a:xfrm>
            <a:off x="250825" y="476250"/>
            <a:ext cx="8424863" cy="5262979"/>
          </a:xfrm>
          <a:prstGeom prst="rect">
            <a:avLst/>
          </a:prstGeom>
          <a:noFill/>
          <a:ln w="9525">
            <a:noFill/>
            <a:miter lim="800000"/>
            <a:headEnd/>
            <a:tailEnd/>
          </a:ln>
        </p:spPr>
        <p:txBody>
          <a:bodyPr>
            <a:spAutoFit/>
          </a:bodyPr>
          <a:lstStyle/>
          <a:p>
            <a:pPr indent="457200" algn="just"/>
            <a:r>
              <a:rPr lang="uk-UA" sz="2400" b="1" dirty="0" smtClean="0">
                <a:latin typeface="Times New Roman" pitchFamily="18" charset="0"/>
                <a:cs typeface="Times New Roman" pitchFamily="18" charset="0"/>
              </a:rPr>
              <a:t>2</a:t>
            </a:r>
            <a:r>
              <a:rPr lang="uk-UA" sz="2400" b="1" dirty="0">
                <a:latin typeface="Times New Roman" pitchFamily="18" charset="0"/>
                <a:cs typeface="Times New Roman" pitchFamily="18" charset="0"/>
              </a:rPr>
              <a:t>. Дослідний етап </a:t>
            </a:r>
            <a:r>
              <a:rPr lang="uk-UA" sz="2400" dirty="0">
                <a:latin typeface="Times New Roman" pitchFamily="18" charset="0"/>
                <a:cs typeface="Times New Roman" pitchFamily="18" charset="0"/>
              </a:rPr>
              <a:t>включає в себе</a:t>
            </a:r>
            <a:r>
              <a:rPr lang="uk-UA" sz="2400" dirty="0" smtClean="0">
                <a:latin typeface="Times New Roman" pitchFamily="18" charset="0"/>
                <a:cs typeface="Times New Roman" pitchFamily="18" charset="0"/>
              </a:rPr>
              <a:t>:</a:t>
            </a:r>
          </a:p>
          <a:p>
            <a:pPr indent="457200" algn="just"/>
            <a:r>
              <a:rPr lang="uk-UA" sz="2400" i="1" dirty="0" smtClean="0">
                <a:latin typeface="Times New Roman" pitchFamily="18" charset="0"/>
                <a:cs typeface="Times New Roman" pitchFamily="18" charset="0"/>
              </a:rPr>
              <a:t>а</a:t>
            </a:r>
            <a:r>
              <a:rPr lang="uk-UA" sz="2400" i="1" dirty="0">
                <a:latin typeface="Times New Roman" pitchFamily="18" charset="0"/>
                <a:cs typeface="Times New Roman" pitchFamily="18" charset="0"/>
              </a:rPr>
              <a:t>) створення нової інформації; </a:t>
            </a:r>
            <a:endParaRPr lang="uk-UA" sz="2400" i="1" dirty="0" smtClean="0">
              <a:latin typeface="Times New Roman" pitchFamily="18" charset="0"/>
              <a:cs typeface="Times New Roman" pitchFamily="18" charset="0"/>
            </a:endParaRPr>
          </a:p>
          <a:p>
            <a:pPr indent="457200" algn="just"/>
            <a:r>
              <a:rPr lang="uk-UA" sz="2400" i="1" dirty="0" smtClean="0">
                <a:latin typeface="Times New Roman" pitchFamily="18" charset="0"/>
                <a:cs typeface="Times New Roman" pitchFamily="18" charset="0"/>
              </a:rPr>
              <a:t>б</a:t>
            </a:r>
            <a:r>
              <a:rPr lang="uk-UA" sz="2400" i="1" dirty="0">
                <a:latin typeface="Times New Roman" pitchFamily="18" charset="0"/>
                <a:cs typeface="Times New Roman" pitchFamily="18" charset="0"/>
              </a:rPr>
              <a:t>) перетворення інформації на ПЕОМ (ділові, професійні); </a:t>
            </a:r>
            <a:endParaRPr lang="uk-UA" sz="2400" i="1" dirty="0" smtClean="0">
              <a:latin typeface="Times New Roman" pitchFamily="18" charset="0"/>
              <a:cs typeface="Times New Roman" pitchFamily="18" charset="0"/>
            </a:endParaRPr>
          </a:p>
          <a:p>
            <a:pPr indent="457200" algn="just"/>
            <a:r>
              <a:rPr lang="uk-UA" sz="2400" i="1" dirty="0" smtClean="0">
                <a:latin typeface="Times New Roman" pitchFamily="18" charset="0"/>
                <a:cs typeface="Times New Roman" pitchFamily="18" charset="0"/>
              </a:rPr>
              <a:t>в</a:t>
            </a:r>
            <a:r>
              <a:rPr lang="uk-UA" sz="2400" i="1" dirty="0">
                <a:latin typeface="Times New Roman" pitchFamily="18" charset="0"/>
                <a:cs typeface="Times New Roman" pitchFamily="18" charset="0"/>
              </a:rPr>
              <a:t>) теоретичні і конкретно-наукові (емпіричні) </a:t>
            </a:r>
            <a:r>
              <a:rPr lang="uk-UA" sz="2400" i="1" dirty="0" smtClean="0">
                <a:latin typeface="Times New Roman" pitchFamily="18" charset="0"/>
                <a:cs typeface="Times New Roman" pitchFamily="18" charset="0"/>
              </a:rPr>
              <a:t>методи.</a:t>
            </a:r>
          </a:p>
          <a:p>
            <a:pPr indent="457200" algn="just"/>
            <a:endParaRPr lang="uk-UA" sz="1200" dirty="0">
              <a:latin typeface="Times New Roman" pitchFamily="18" charset="0"/>
              <a:cs typeface="Times New Roman" pitchFamily="18" charset="0"/>
            </a:endParaRPr>
          </a:p>
          <a:p>
            <a:pPr indent="457200" algn="just"/>
            <a:r>
              <a:rPr lang="uk-UA" sz="2400" dirty="0" smtClean="0">
                <a:solidFill>
                  <a:schemeClr val="accent1">
                    <a:lumMod val="75000"/>
                  </a:schemeClr>
                </a:solidFill>
                <a:latin typeface="Times New Roman" pitchFamily="18" charset="0"/>
                <a:cs typeface="Times New Roman" pitchFamily="18" charset="0"/>
              </a:rPr>
              <a:t>На </a:t>
            </a:r>
            <a:r>
              <a:rPr lang="uk-UA" sz="2400" dirty="0">
                <a:solidFill>
                  <a:schemeClr val="accent1">
                    <a:lumMod val="75000"/>
                  </a:schemeClr>
                </a:solidFill>
                <a:latin typeface="Times New Roman" pitchFamily="18" charset="0"/>
                <a:cs typeface="Times New Roman" pitchFamily="18" charset="0"/>
              </a:rPr>
              <a:t>даному етапі проводяться </a:t>
            </a:r>
            <a:r>
              <a:rPr lang="uk-UA" sz="2400" i="1" dirty="0">
                <a:solidFill>
                  <a:schemeClr val="accent1">
                    <a:lumMod val="75000"/>
                  </a:schemeClr>
                </a:solidFill>
                <a:latin typeface="Times New Roman" pitchFamily="18" charset="0"/>
                <a:cs typeface="Times New Roman" pitchFamily="18" charset="0"/>
              </a:rPr>
              <a:t>спостереження, обстеження, вибираються критерії оцінки, здійснюється збирання і групування інформації за допомогою сучасних інформаційних технологій.</a:t>
            </a:r>
          </a:p>
          <a:p>
            <a:pPr indent="457200" algn="just"/>
            <a:r>
              <a:rPr lang="uk-UA" sz="2400" dirty="0">
                <a:latin typeface="Times New Roman" pitchFamily="18" charset="0"/>
                <a:cs typeface="Times New Roman" pitchFamily="18" charset="0"/>
              </a:rPr>
              <a:t>Власне виконання економічного дослідження передбачає доведення гіпотез, формулювання висновків і пропозицій, науковий експеримент, коригування попередніх результатів, оприлюднення проміжних результатів – на конференціях, у статтях, доповідях.</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Прямоугольник 3"/>
          <p:cNvSpPr>
            <a:spLocks noChangeArrowheads="1"/>
          </p:cNvSpPr>
          <p:nvPr/>
        </p:nvSpPr>
        <p:spPr bwMode="auto">
          <a:xfrm>
            <a:off x="250825" y="476250"/>
            <a:ext cx="8424863" cy="5386090"/>
          </a:xfrm>
          <a:prstGeom prst="rect">
            <a:avLst/>
          </a:prstGeom>
          <a:noFill/>
          <a:ln w="9525">
            <a:noFill/>
            <a:miter lim="800000"/>
            <a:headEnd/>
            <a:tailEnd/>
          </a:ln>
        </p:spPr>
        <p:txBody>
          <a:bodyPr>
            <a:spAutoFit/>
          </a:bodyPr>
          <a:lstStyle/>
          <a:p>
            <a:pPr indent="457200" algn="just"/>
            <a:r>
              <a:rPr lang="uk-UA" sz="2400" b="1" dirty="0" smtClean="0">
                <a:latin typeface="Times New Roman" pitchFamily="18" charset="0"/>
                <a:cs typeface="Times New Roman" pitchFamily="18" charset="0"/>
              </a:rPr>
              <a:t>3. Етап </a:t>
            </a:r>
            <a:r>
              <a:rPr lang="uk-UA" sz="2400" b="1" dirty="0">
                <a:latin typeface="Times New Roman" pitchFamily="18" charset="0"/>
                <a:cs typeface="Times New Roman" pitchFamily="18" charset="0"/>
              </a:rPr>
              <a:t>узагальнення, апробації і реалізації результатів дослідження</a:t>
            </a:r>
            <a:r>
              <a:rPr lang="uk-UA" sz="2400" dirty="0">
                <a:latin typeface="Times New Roman" pitchFamily="18" charset="0"/>
                <a:cs typeface="Times New Roman" pitchFamily="18" charset="0"/>
              </a:rPr>
              <a:t> включає такі складові, як: </a:t>
            </a:r>
            <a:endParaRPr lang="uk-UA" sz="2400" dirty="0" smtClean="0">
              <a:latin typeface="Times New Roman" pitchFamily="18" charset="0"/>
              <a:cs typeface="Times New Roman" pitchFamily="18" charset="0"/>
            </a:endParaRPr>
          </a:p>
          <a:p>
            <a:pPr marL="457200" indent="-457200" algn="just">
              <a:buAutoNum type="arabicParenR"/>
            </a:pPr>
            <a:r>
              <a:rPr lang="uk-UA" sz="2400" i="1" dirty="0" smtClean="0">
                <a:latin typeface="Times New Roman" pitchFamily="18" charset="0"/>
                <a:cs typeface="Times New Roman" pitchFamily="18" charset="0"/>
              </a:rPr>
              <a:t>узагальнення </a:t>
            </a:r>
            <a:r>
              <a:rPr lang="uk-UA" sz="2400" i="1" dirty="0">
                <a:latin typeface="Times New Roman" pitchFamily="18" charset="0"/>
                <a:cs typeface="Times New Roman" pitchFamily="18" charset="0"/>
              </a:rPr>
              <a:t>результатів дослідження; </a:t>
            </a:r>
            <a:endParaRPr lang="uk-UA" sz="2400" i="1" dirty="0" smtClean="0">
              <a:latin typeface="Times New Roman" pitchFamily="18" charset="0"/>
              <a:cs typeface="Times New Roman" pitchFamily="18" charset="0"/>
            </a:endParaRPr>
          </a:p>
          <a:p>
            <a:pPr marL="457200" indent="-457200" algn="just">
              <a:buAutoNum type="arabicParenR"/>
            </a:pPr>
            <a:r>
              <a:rPr lang="uk-UA" sz="2400" i="1" dirty="0" smtClean="0">
                <a:latin typeface="Times New Roman" pitchFamily="18" charset="0"/>
                <a:cs typeface="Times New Roman" pitchFamily="18" charset="0"/>
              </a:rPr>
              <a:t>апробація</a:t>
            </a:r>
            <a:r>
              <a:rPr lang="uk-UA" sz="2400" i="1" dirty="0">
                <a:latin typeface="Times New Roman" pitchFamily="18" charset="0"/>
                <a:cs typeface="Times New Roman" pitchFamily="18" charset="0"/>
              </a:rPr>
              <a:t>; </a:t>
            </a:r>
            <a:endParaRPr lang="uk-UA" sz="2400" i="1" dirty="0" smtClean="0">
              <a:latin typeface="Times New Roman" pitchFamily="18" charset="0"/>
              <a:cs typeface="Times New Roman" pitchFamily="18" charset="0"/>
            </a:endParaRPr>
          </a:p>
          <a:p>
            <a:pPr marL="457200" indent="-457200" algn="just">
              <a:buAutoNum type="arabicParenR"/>
            </a:pPr>
            <a:r>
              <a:rPr lang="uk-UA" sz="2400" i="1" dirty="0" smtClean="0">
                <a:latin typeface="Times New Roman" pitchFamily="18" charset="0"/>
                <a:cs typeface="Times New Roman" pitchFamily="18" charset="0"/>
              </a:rPr>
              <a:t>реалізація </a:t>
            </a:r>
            <a:r>
              <a:rPr lang="uk-UA" sz="2400" i="1" dirty="0">
                <a:latin typeface="Times New Roman" pitchFamily="18" charset="0"/>
                <a:cs typeface="Times New Roman" pitchFamily="18" charset="0"/>
              </a:rPr>
              <a:t>результатів дослідження.</a:t>
            </a:r>
          </a:p>
          <a:p>
            <a:pPr indent="457200" algn="just"/>
            <a:endParaRPr lang="uk-UA" sz="1200" dirty="0" smtClean="0">
              <a:latin typeface="Times New Roman" pitchFamily="18" charset="0"/>
              <a:cs typeface="Times New Roman" pitchFamily="18" charset="0"/>
            </a:endParaRPr>
          </a:p>
          <a:p>
            <a:pPr indent="457200" algn="just"/>
            <a:r>
              <a:rPr lang="uk-UA" sz="2400" dirty="0" smtClean="0">
                <a:solidFill>
                  <a:schemeClr val="bg2">
                    <a:lumMod val="25000"/>
                  </a:schemeClr>
                </a:solidFill>
                <a:latin typeface="Times New Roman" pitchFamily="18" charset="0"/>
                <a:cs typeface="Times New Roman" pitchFamily="18" charset="0"/>
              </a:rPr>
              <a:t>Дослідна </a:t>
            </a:r>
            <a:r>
              <a:rPr lang="uk-UA" sz="2400" dirty="0">
                <a:solidFill>
                  <a:schemeClr val="bg2">
                    <a:lumMod val="25000"/>
                  </a:schemeClr>
                </a:solidFill>
                <a:latin typeface="Times New Roman" pitchFamily="18" charset="0"/>
                <a:cs typeface="Times New Roman" pitchFamily="18" charset="0"/>
              </a:rPr>
              <a:t>і завершальна стадія науково-дослідного процесу є взаємно обумовленим ланцюгом інтелектуальної діяльності у сфері науки.</a:t>
            </a:r>
          </a:p>
          <a:p>
            <a:pPr indent="457200" algn="just"/>
            <a:endParaRPr lang="uk-UA" sz="2000" b="1" dirty="0" smtClean="0">
              <a:latin typeface="Times New Roman" pitchFamily="18" charset="0"/>
              <a:cs typeface="Times New Roman" pitchFamily="18" charset="0"/>
            </a:endParaRPr>
          </a:p>
          <a:p>
            <a:pPr indent="457200" algn="just"/>
            <a:r>
              <a:rPr lang="uk-UA" sz="2000" b="1" dirty="0" smtClean="0">
                <a:latin typeface="Times New Roman" pitchFamily="18" charset="0"/>
                <a:cs typeface="Times New Roman" pitchFamily="18" charset="0"/>
              </a:rPr>
              <a:t>Узагальнення </a:t>
            </a:r>
            <a:r>
              <a:rPr lang="uk-UA" sz="2000" b="1" dirty="0">
                <a:latin typeface="Times New Roman" pitchFamily="18" charset="0"/>
                <a:cs typeface="Times New Roman" pitchFamily="18" charset="0"/>
              </a:rPr>
              <a:t>результатів дослідження </a:t>
            </a:r>
            <a:r>
              <a:rPr lang="uk-UA" sz="2000" dirty="0">
                <a:latin typeface="Times New Roman" pitchFamily="18" charset="0"/>
                <a:cs typeface="Times New Roman" pitchFamily="18" charset="0"/>
              </a:rPr>
              <a:t>- літературний виклад результатів дослідження у вигляді звіту про виконану науково-дослідну роботу (НДР), </a:t>
            </a:r>
            <a:r>
              <a:rPr lang="uk-UA" sz="2000" dirty="0" smtClean="0">
                <a:latin typeface="Times New Roman" pitchFamily="18" charset="0"/>
                <a:cs typeface="Times New Roman" pitchFamily="18" charset="0"/>
              </a:rPr>
              <a:t>дисертаційної </a:t>
            </a:r>
            <a:r>
              <a:rPr lang="uk-UA" sz="2000" dirty="0">
                <a:latin typeface="Times New Roman" pitchFamily="18" charset="0"/>
                <a:cs typeface="Times New Roman" pitchFamily="18" charset="0"/>
              </a:rPr>
              <a:t>роботи та інших форм подання завершеної наукової продукції. </a:t>
            </a:r>
            <a:endParaRPr lang="uk-UA" sz="2000" dirty="0" smtClean="0">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При </a:t>
            </a:r>
            <a:r>
              <a:rPr lang="uk-UA" sz="2000" dirty="0">
                <a:latin typeface="Times New Roman" pitchFamily="18" charset="0"/>
                <a:cs typeface="Times New Roman" pitchFamily="18" charset="0"/>
              </a:rPr>
              <a:t>цьому визначають призначення продукту інтелектуальної праці та напрями її використання. Якість виконаної роботи визначають апробацією.</a:t>
            </a:r>
            <a:endParaRPr lang="ru-RU"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Прямоугольник 3"/>
          <p:cNvSpPr>
            <a:spLocks noChangeArrowheads="1"/>
          </p:cNvSpPr>
          <p:nvPr/>
        </p:nvSpPr>
        <p:spPr bwMode="auto">
          <a:xfrm>
            <a:off x="250825" y="476250"/>
            <a:ext cx="8424863" cy="1569660"/>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endParaRPr lang="ru-RU" sz="2400" dirty="0">
              <a:latin typeface="Times New Roman" pitchFamily="18" charset="0"/>
              <a:cs typeface="Times New Roman" pitchFamily="18" charset="0"/>
            </a:endParaRPr>
          </a:p>
        </p:txBody>
      </p:sp>
      <p:sp>
        <p:nvSpPr>
          <p:cNvPr id="2" name="Прямоугольник 1"/>
          <p:cNvSpPr/>
          <p:nvPr/>
        </p:nvSpPr>
        <p:spPr>
          <a:xfrm>
            <a:off x="250825" y="404664"/>
            <a:ext cx="8713663" cy="2677656"/>
          </a:xfrm>
          <a:prstGeom prst="rect">
            <a:avLst/>
          </a:prstGeom>
        </p:spPr>
        <p:txBody>
          <a:bodyPr wrap="square">
            <a:spAutoFit/>
          </a:bodyPr>
          <a:lstStyle/>
          <a:p>
            <a:pPr algn="just"/>
            <a:r>
              <a:rPr lang="uk-UA" sz="2400" b="1" dirty="0" smtClean="0">
                <a:latin typeface="Times New Roman" pitchFamily="18" charset="0"/>
                <a:cs typeface="Times New Roman" pitchFamily="18" charset="0"/>
              </a:rPr>
              <a:t>	Апробація</a:t>
            </a:r>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включає в себе </a:t>
            </a:r>
            <a:r>
              <a:rPr lang="uk-UA" sz="2400" i="1" dirty="0">
                <a:latin typeface="Times New Roman" pitchFamily="18" charset="0"/>
                <a:cs typeface="Times New Roman" pitchFamily="18" charset="0"/>
              </a:rPr>
              <a:t>колективне обговорення виконаного дослідження на науково-технічних радах, його рецензування і експертизу, оприлюднення кінцевих результатів у спеціальних </a:t>
            </a:r>
            <a:r>
              <a:rPr lang="uk-UA" sz="2400" i="1" dirty="0" smtClean="0">
                <a:latin typeface="Times New Roman" pitchFamily="18" charset="0"/>
                <a:cs typeface="Times New Roman" pitchFamily="18" charset="0"/>
              </a:rPr>
              <a:t>наукових журналах</a:t>
            </a:r>
            <a:r>
              <a:rPr lang="uk-UA" sz="2400" i="1" dirty="0">
                <a:latin typeface="Times New Roman" pitchFamily="18" charset="0"/>
                <a:cs typeface="Times New Roman" pitchFamily="18" charset="0"/>
              </a:rPr>
              <a:t>, реферативних збірниках, а також у виступах дослідників з доповідями і повідомленнями на науково-практичних конференціях, симпозіумах, семінарах</a:t>
            </a:r>
            <a:r>
              <a:rPr lang="uk-UA" sz="2400" dirty="0">
                <a:latin typeface="Times New Roman" pitchFamily="18" charset="0"/>
                <a:cs typeface="Times New Roman" pitchFamily="18" charset="0"/>
              </a:rPr>
              <a:t>. </a:t>
            </a:r>
            <a:endParaRPr lang="uk-UA" sz="2400" dirty="0" smtClean="0">
              <a:latin typeface="Times New Roman" pitchFamily="18" charset="0"/>
              <a:cs typeface="Times New Roman" pitchFamily="18" charset="0"/>
            </a:endParaRPr>
          </a:p>
          <a:p>
            <a:pPr algn="just"/>
            <a:endParaRPr lang="uk-UA" sz="2400"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4154984"/>
          </a:xfrm>
          <a:prstGeom prst="rect">
            <a:avLst/>
          </a:prstGeom>
        </p:spPr>
        <p:txBody>
          <a:bodyPr>
            <a:spAutoFit/>
          </a:bodyPr>
          <a:lstStyle/>
          <a:p>
            <a:pPr algn="just" fontAlgn="auto">
              <a:spcBef>
                <a:spcPts val="0"/>
              </a:spcBef>
              <a:spcAft>
                <a:spcPts val="0"/>
              </a:spcAft>
              <a:defRPr/>
            </a:pPr>
            <a:r>
              <a:rPr lang="uk-UA" sz="2000" b="1" dirty="0" smtClean="0">
                <a:latin typeface="Times New Roman" panose="02020603050405020304" pitchFamily="18" charset="0"/>
                <a:cs typeface="Times New Roman" panose="02020603050405020304" pitchFamily="18" charset="0"/>
              </a:rPr>
              <a:t>	Реалізація </a:t>
            </a:r>
            <a:r>
              <a:rPr lang="uk-UA" sz="2000" b="1" dirty="0">
                <a:latin typeface="Times New Roman" panose="02020603050405020304" pitchFamily="18" charset="0"/>
                <a:cs typeface="Times New Roman" panose="02020603050405020304" pitchFamily="18" charset="0"/>
              </a:rPr>
              <a:t>результатів дослідження здійснюється </a:t>
            </a:r>
            <a:r>
              <a:rPr lang="uk-UA" sz="2000" dirty="0">
                <a:latin typeface="Times New Roman" panose="02020603050405020304" pitchFamily="18" charset="0"/>
                <a:cs typeface="Times New Roman" panose="02020603050405020304" pitchFamily="18" charset="0"/>
              </a:rPr>
              <a:t>дослідним впровадженням їх у практику за участю замовника теми. При цьому виявляються недоробки, які потім усуваються дослідником, коригується звіт про НДР, дисертація, оприлюднюються кінцеві результати дослідження. </a:t>
            </a:r>
            <a:endParaRPr lang="uk-UA" sz="2000" dirty="0" smtClean="0">
              <a:latin typeface="Times New Roman" panose="02020603050405020304" pitchFamily="18" charset="0"/>
              <a:cs typeface="Times New Roman" panose="02020603050405020304" pitchFamily="18" charset="0"/>
            </a:endParaRPr>
          </a:p>
          <a:p>
            <a:pPr algn="just" fontAlgn="auto">
              <a:spcBef>
                <a:spcPts val="0"/>
              </a:spcBef>
              <a:spcAft>
                <a:spcPts val="0"/>
              </a:spcAft>
              <a:defRPr/>
            </a:pPr>
            <a:endParaRPr lang="uk-UA" sz="2000" dirty="0" smtClean="0">
              <a:latin typeface="Times New Roman" panose="02020603050405020304" pitchFamily="18" charset="0"/>
              <a:cs typeface="Times New Roman" panose="02020603050405020304" pitchFamily="18" charset="0"/>
            </a:endParaRPr>
          </a:p>
          <a:p>
            <a:pPr algn="just" fontAlgn="auto">
              <a:spcBef>
                <a:spcPts val="0"/>
              </a:spcBef>
              <a:spcAft>
                <a:spcPts val="0"/>
              </a:spcAft>
              <a:defRPr/>
            </a:pPr>
            <a:r>
              <a:rPr lang="uk-UA" sz="2000" dirty="0" smtClean="0">
                <a:latin typeface="Times New Roman" panose="02020603050405020304" pitchFamily="18" charset="0"/>
                <a:cs typeface="Times New Roman" panose="02020603050405020304" pitchFamily="18" charset="0"/>
              </a:rPr>
              <a:t>	Дослідна </a:t>
            </a:r>
            <a:r>
              <a:rPr lang="uk-UA" sz="2000" dirty="0">
                <a:latin typeface="Times New Roman" panose="02020603050405020304" pitchFamily="18" charset="0"/>
                <a:cs typeface="Times New Roman" panose="02020603050405020304" pitchFamily="18" charset="0"/>
              </a:rPr>
              <a:t>і завершальна стадія науково-дослідного процесу є взаємно обумовленим ланцюгом інтелектуальної діяльності у сфері науки.</a:t>
            </a:r>
          </a:p>
          <a:p>
            <a:pPr algn="just" fontAlgn="auto">
              <a:spcBef>
                <a:spcPts val="0"/>
              </a:spcBef>
              <a:spcAft>
                <a:spcPts val="0"/>
              </a:spcAft>
              <a:defRPr/>
            </a:pPr>
            <a:endParaRPr lang="uk-UA" sz="2000" dirty="0" smtClean="0">
              <a:latin typeface="Times New Roman" panose="02020603050405020304" pitchFamily="18" charset="0"/>
              <a:cs typeface="Times New Roman" panose="02020603050405020304" pitchFamily="18" charset="0"/>
            </a:endParaRPr>
          </a:p>
          <a:p>
            <a:pPr algn="just" fontAlgn="auto">
              <a:spcBef>
                <a:spcPts val="0"/>
              </a:spcBef>
              <a:spcAft>
                <a:spcPts val="0"/>
              </a:spcAft>
              <a:defRPr/>
            </a:pPr>
            <a:r>
              <a:rPr lang="uk-UA" sz="2000" dirty="0" smtClean="0">
                <a:latin typeface="Times New Roman" panose="02020603050405020304" pitchFamily="18" charset="0"/>
                <a:cs typeface="Times New Roman" panose="02020603050405020304" pitchFamily="18" charset="0"/>
              </a:rPr>
              <a:t>	Отже</a:t>
            </a:r>
            <a:r>
              <a:rPr lang="uk-UA" sz="2000" dirty="0">
                <a:latin typeface="Times New Roman" panose="02020603050405020304" pitchFamily="18" charset="0"/>
                <a:cs typeface="Times New Roman" panose="02020603050405020304" pitchFamily="18" charset="0"/>
              </a:rPr>
              <a:t>, процес наукового дослідження достатньо тривалий і складний. Він починається з </a:t>
            </a:r>
            <a:r>
              <a:rPr lang="uk-UA" sz="2000" b="1" dirty="0">
                <a:latin typeface="Times New Roman" panose="02020603050405020304" pitchFamily="18" charset="0"/>
                <a:cs typeface="Times New Roman" panose="02020603050405020304" pitchFamily="18" charset="0"/>
              </a:rPr>
              <a:t>виникнення ідеї</a:t>
            </a:r>
            <a:r>
              <a:rPr lang="uk-UA" sz="2000" dirty="0">
                <a:latin typeface="Times New Roman" panose="02020603050405020304" pitchFamily="18" charset="0"/>
                <a:cs typeface="Times New Roman" panose="02020603050405020304" pitchFamily="18" charset="0"/>
              </a:rPr>
              <a:t>, а завершується </a:t>
            </a:r>
            <a:r>
              <a:rPr lang="uk-UA" sz="2000" b="1" dirty="0">
                <a:latin typeface="Times New Roman" panose="02020603050405020304" pitchFamily="18" charset="0"/>
                <a:cs typeface="Times New Roman" panose="02020603050405020304" pitchFamily="18" charset="0"/>
              </a:rPr>
              <a:t>доведенням правильності гіпотези і суджень.</a:t>
            </a:r>
          </a:p>
          <a:p>
            <a:pPr indent="457200" algn="just" fontAlgn="auto">
              <a:spcBef>
                <a:spcPts val="0"/>
              </a:spcBef>
              <a:spcAft>
                <a:spcPts val="0"/>
              </a:spcAft>
              <a:defRPr/>
            </a:pP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332656"/>
            <a:ext cx="8424863" cy="3847207"/>
          </a:xfrm>
          <a:prstGeom prst="rect">
            <a:avLst/>
          </a:prstGeom>
        </p:spPr>
        <p:txBody>
          <a:bodyPr>
            <a:spAutoFit/>
          </a:bodyPr>
          <a:lstStyle/>
          <a:p>
            <a:pPr indent="457200" algn="just" fontAlgn="auto">
              <a:spcBef>
                <a:spcPts val="0"/>
              </a:spcBef>
              <a:spcAft>
                <a:spcPts val="0"/>
              </a:spcAft>
              <a:defRPr/>
            </a:pPr>
            <a:r>
              <a:rPr lang="uk-UA" sz="2400" b="1" dirty="0" smtClean="0">
                <a:solidFill>
                  <a:schemeClr val="accent3">
                    <a:lumMod val="50000"/>
                  </a:schemeClr>
                </a:solidFill>
                <a:latin typeface="Times New Roman" panose="02020603050405020304" pitchFamily="18" charset="0"/>
                <a:cs typeface="Times New Roman" panose="02020603050405020304" pitchFamily="18" charset="0"/>
              </a:rPr>
              <a:t>2. Вибір проблеми та вимоги до теми дослідження.</a:t>
            </a:r>
          </a:p>
          <a:p>
            <a:pPr indent="457200" algn="just" fontAlgn="auto">
              <a:spcBef>
                <a:spcPts val="0"/>
              </a:spcBef>
              <a:spcAft>
                <a:spcPts val="0"/>
              </a:spcAft>
              <a:defRPr/>
            </a:pPr>
            <a:endParaRPr lang="uk-UA" sz="20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r>
              <a:rPr lang="uk-UA" sz="2000" b="1" dirty="0" smtClean="0">
                <a:latin typeface="Times New Roman" panose="02020603050405020304" pitchFamily="18" charset="0"/>
                <a:cs typeface="Times New Roman" panose="02020603050405020304" pitchFamily="18" charset="0"/>
              </a:rPr>
              <a:t>Дослідницька </a:t>
            </a:r>
            <a:r>
              <a:rPr lang="uk-UA" sz="2000" b="1" dirty="0">
                <a:latin typeface="Times New Roman" panose="02020603050405020304" pitchFamily="18" charset="0"/>
                <a:cs typeface="Times New Roman" panose="02020603050405020304" pitchFamily="18" charset="0"/>
              </a:rPr>
              <a:t>робота </a:t>
            </a:r>
            <a:r>
              <a:rPr lang="uk-UA" sz="2000" dirty="0">
                <a:latin typeface="Times New Roman" panose="02020603050405020304" pitchFamily="18" charset="0"/>
                <a:cs typeface="Times New Roman" panose="02020603050405020304" pitchFamily="18" charset="0"/>
              </a:rPr>
              <a:t>- це особливий вид творчої діяльності. </a:t>
            </a:r>
            <a:endParaRPr lang="uk-UA" sz="2000" dirty="0" smtClean="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000" dirty="0" smtClean="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r>
              <a:rPr lang="uk-UA" sz="2000" i="1" dirty="0" smtClean="0">
                <a:latin typeface="Times New Roman" panose="02020603050405020304" pitchFamily="18" charset="0"/>
                <a:cs typeface="Times New Roman" panose="02020603050405020304" pitchFamily="18" charset="0"/>
              </a:rPr>
              <a:t>Наприклад</a:t>
            </a:r>
            <a:r>
              <a:rPr lang="uk-UA" sz="2000" dirty="0">
                <a:latin typeface="Times New Roman" panose="02020603050405020304" pitchFamily="18" charset="0"/>
                <a:cs typeface="Times New Roman" panose="02020603050405020304" pitchFamily="18" charset="0"/>
              </a:rPr>
              <a:t>, захист </a:t>
            </a:r>
            <a:r>
              <a:rPr lang="uk-UA" sz="2000" dirty="0" smtClean="0">
                <a:latin typeface="Times New Roman" panose="02020603050405020304" pitchFamily="18" charset="0"/>
                <a:cs typeface="Times New Roman" panose="02020603050405020304" pitchFamily="18" charset="0"/>
              </a:rPr>
              <a:t>дисертації </a:t>
            </a:r>
            <a:r>
              <a:rPr lang="uk-UA" sz="2000" dirty="0">
                <a:latin typeface="Times New Roman" panose="02020603050405020304" pitchFamily="18" charset="0"/>
                <a:cs typeface="Times New Roman" panose="02020603050405020304" pitchFamily="18" charset="0"/>
              </a:rPr>
              <a:t>є підсумком і завершенням </a:t>
            </a:r>
            <a:r>
              <a:rPr lang="uk-UA" sz="2000" dirty="0" smtClean="0">
                <a:latin typeface="Times New Roman" panose="02020603050405020304" pitchFamily="18" charset="0"/>
                <a:cs typeface="Times New Roman" panose="02020603050405020304" pitchFamily="18" charset="0"/>
              </a:rPr>
              <a:t>наукового дослідження</a:t>
            </a:r>
            <a:r>
              <a:rPr lang="uk-UA" sz="2000" dirty="0">
                <a:latin typeface="Times New Roman" panose="02020603050405020304" pitchFamily="18" charset="0"/>
                <a:cs typeface="Times New Roman" panose="02020603050405020304" pitchFamily="18" charset="0"/>
              </a:rPr>
              <a:t>.  </a:t>
            </a:r>
            <a:r>
              <a:rPr lang="uk-UA" sz="2000" i="1" dirty="0">
                <a:latin typeface="Times New Roman" panose="02020603050405020304" pitchFamily="18" charset="0"/>
                <a:cs typeface="Times New Roman" panose="02020603050405020304" pitchFamily="18" charset="0"/>
              </a:rPr>
              <a:t>Проблему або тему наукових досліджень вибирають, виходячи з фахової готовності та зацікавленості: планів науково-дослідних робіт установи (науково-дослідної тематики, що передбачається планами галузевих міністерств, відомств, академій наук, закладів освіти, тематичних завдань, замовлень на проведення досліджень); цільових комплексних, галузевих і регіональних науково-технічних програм. </a:t>
            </a:r>
            <a:endParaRPr lang="ru-RU" sz="2400" i="1"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Прямоугольник 3"/>
          <p:cNvSpPr>
            <a:spLocks noChangeArrowheads="1"/>
          </p:cNvSpPr>
          <p:nvPr/>
        </p:nvSpPr>
        <p:spPr bwMode="auto">
          <a:xfrm>
            <a:off x="250825" y="476250"/>
            <a:ext cx="8424863" cy="2308324"/>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endParaRPr lang="ru-RU" sz="2400" dirty="0">
              <a:latin typeface="Times New Roman" pitchFamily="18" charset="0"/>
              <a:cs typeface="Times New Roman" pitchFamily="18" charset="0"/>
            </a:endParaRPr>
          </a:p>
        </p:txBody>
      </p:sp>
      <p:sp>
        <p:nvSpPr>
          <p:cNvPr id="2" name="Прямоугольник 1"/>
          <p:cNvSpPr/>
          <p:nvPr/>
        </p:nvSpPr>
        <p:spPr>
          <a:xfrm>
            <a:off x="179512" y="1196752"/>
            <a:ext cx="8784976" cy="2862322"/>
          </a:xfrm>
          <a:prstGeom prst="rect">
            <a:avLst/>
          </a:prstGeom>
        </p:spPr>
        <p:txBody>
          <a:bodyPr wrap="square">
            <a:spAutoFit/>
          </a:bodyPr>
          <a:lstStyle/>
          <a:p>
            <a:r>
              <a:rPr lang="uk-UA" sz="2000" b="1" dirty="0" smtClean="0">
                <a:latin typeface="Times New Roman" pitchFamily="18" charset="0"/>
                <a:cs typeface="Times New Roman" pitchFamily="18" charset="0"/>
              </a:rPr>
              <a:t>	Однією </a:t>
            </a:r>
            <a:r>
              <a:rPr lang="uk-UA" sz="2000" b="1" dirty="0">
                <a:latin typeface="Times New Roman" pitchFamily="18" charset="0"/>
                <a:cs typeface="Times New Roman" pitchFamily="18" charset="0"/>
              </a:rPr>
              <a:t>з головних вимог</a:t>
            </a:r>
            <a:r>
              <a:rPr lang="uk-UA" sz="2000" dirty="0">
                <a:latin typeface="Times New Roman" pitchFamily="18" charset="0"/>
                <a:cs typeface="Times New Roman" pitchFamily="18" charset="0"/>
              </a:rPr>
              <a:t>, що обов'язково ставиться перед дослідницькою роботою, є її актуальність - важливість, необхідність вирішення саме зараз.  </a:t>
            </a:r>
            <a:endParaRPr lang="uk-UA" sz="2000" dirty="0" smtClean="0">
              <a:latin typeface="Times New Roman" pitchFamily="18" charset="0"/>
              <a:cs typeface="Times New Roman" pitchFamily="18" charset="0"/>
            </a:endParaRPr>
          </a:p>
          <a:p>
            <a:endParaRPr lang="uk-UA" sz="2000" dirty="0" smtClean="0">
              <a:latin typeface="Times New Roman" pitchFamily="18" charset="0"/>
              <a:cs typeface="Times New Roman" pitchFamily="18" charset="0"/>
            </a:endParaRPr>
          </a:p>
          <a:p>
            <a:r>
              <a:rPr lang="uk-UA" sz="2000" i="1" dirty="0" smtClean="0">
                <a:latin typeface="Times New Roman" pitchFamily="18" charset="0"/>
                <a:cs typeface="Times New Roman" pitchFamily="18" charset="0"/>
              </a:rPr>
              <a:t>	На </a:t>
            </a:r>
            <a:r>
              <a:rPr lang="uk-UA" sz="2000" i="1" dirty="0">
                <a:latin typeface="Times New Roman" pitchFamily="18" charset="0"/>
                <a:cs typeface="Times New Roman" pitchFamily="18" charset="0"/>
              </a:rPr>
              <a:t>стадії обґрунтування теми дослідження вивчають усі критерії її вибору, після чого приймають рішення про доцільність її розробки</a:t>
            </a:r>
            <a:r>
              <a:rPr lang="uk-UA" sz="2000" dirty="0">
                <a:latin typeface="Times New Roman" pitchFamily="18" charset="0"/>
                <a:cs typeface="Times New Roman" pitchFamily="18" charset="0"/>
              </a:rPr>
              <a:t>. </a:t>
            </a:r>
            <a:endParaRPr lang="uk-UA" sz="2000" dirty="0" smtClean="0">
              <a:latin typeface="Times New Roman" pitchFamily="18" charset="0"/>
              <a:cs typeface="Times New Roman" pitchFamily="18" charset="0"/>
            </a:endParaRPr>
          </a:p>
          <a:p>
            <a:endParaRPr lang="uk-UA" sz="2000" dirty="0">
              <a:latin typeface="Times New Roman" pitchFamily="18" charset="0"/>
              <a:cs typeface="Times New Roman" pitchFamily="18" charset="0"/>
            </a:endParaRPr>
          </a:p>
          <a:p>
            <a:r>
              <a:rPr lang="uk-UA" sz="2000" b="1" dirty="0" smtClean="0">
                <a:latin typeface="Times New Roman" pitchFamily="18" charset="0"/>
                <a:cs typeface="Times New Roman" pitchFamily="18" charset="0"/>
              </a:rPr>
              <a:t>	Визначення </a:t>
            </a:r>
            <a:r>
              <a:rPr lang="uk-UA" sz="2000" b="1" dirty="0">
                <a:latin typeface="Times New Roman" pitchFamily="18" charset="0"/>
                <a:cs typeface="Times New Roman" pitchFamily="18" charset="0"/>
              </a:rPr>
              <a:t>мети і завдань наукового дослідження - </a:t>
            </a:r>
            <a:r>
              <a:rPr lang="uk-UA" sz="2000" i="1" dirty="0">
                <a:effectLst>
                  <a:outerShdw blurRad="38100" dist="38100" dir="2700000" algn="tl">
                    <a:srgbClr val="000000">
                      <a:alpha val="43137"/>
                    </a:srgbClr>
                  </a:outerShdw>
                </a:effectLst>
                <a:latin typeface="Times New Roman" pitchFamily="18" charset="0"/>
                <a:cs typeface="Times New Roman" pitchFamily="18" charset="0"/>
              </a:rPr>
              <a:t>один із важливих творчих етапів вирішення проблеми</a:t>
            </a: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Прямоугольник 3"/>
          <p:cNvSpPr>
            <a:spLocks noChangeArrowheads="1"/>
          </p:cNvSpPr>
          <p:nvPr/>
        </p:nvSpPr>
        <p:spPr bwMode="auto">
          <a:xfrm>
            <a:off x="250825" y="476250"/>
            <a:ext cx="8424863" cy="6124754"/>
          </a:xfrm>
          <a:prstGeom prst="rect">
            <a:avLst/>
          </a:prstGeom>
          <a:noFill/>
          <a:ln w="9525">
            <a:noFill/>
            <a:miter lim="800000"/>
            <a:headEnd/>
            <a:tailEnd/>
          </a:ln>
        </p:spPr>
        <p:txBody>
          <a:bodyPr>
            <a:spAutoFit/>
          </a:bodyPr>
          <a:lstStyle/>
          <a:p>
            <a:pPr indent="457200" algn="just"/>
            <a:r>
              <a:rPr lang="uk-UA" sz="2400" b="1" dirty="0" smtClean="0">
                <a:latin typeface="Times New Roman" pitchFamily="18" charset="0"/>
                <a:cs typeface="Times New Roman" pitchFamily="18" charset="0"/>
              </a:rPr>
              <a:t>Мета </a:t>
            </a:r>
            <a:r>
              <a:rPr lang="uk-UA" sz="2400" b="1" dirty="0">
                <a:latin typeface="Times New Roman" pitchFamily="18" charset="0"/>
                <a:cs typeface="Times New Roman" pitchFamily="18" charset="0"/>
              </a:rPr>
              <a:t>дослідження </a:t>
            </a:r>
            <a:r>
              <a:rPr lang="uk-UA" sz="2400" dirty="0">
                <a:latin typeface="Times New Roman" pitchFamily="18" charset="0"/>
                <a:cs typeface="Times New Roman" pitchFamily="18" charset="0"/>
              </a:rPr>
              <a:t>— це кінцевий результат, на досягнення якого воно спрямоване. </a:t>
            </a:r>
            <a:r>
              <a:rPr lang="uk-UA" sz="2400" i="1" dirty="0">
                <a:latin typeface="Times New Roman" pitchFamily="18" charset="0"/>
                <a:cs typeface="Times New Roman" pitchFamily="18" charset="0"/>
              </a:rPr>
              <a:t>Вона має адекватно відображатись у темі роботи, містити в узагальненому вигляді очікувані результати та наукові </a:t>
            </a:r>
            <a:r>
              <a:rPr lang="uk-UA" sz="2400" i="1" dirty="0" smtClean="0">
                <a:latin typeface="Times New Roman" pitchFamily="18" charset="0"/>
                <a:cs typeface="Times New Roman" pitchFamily="18" charset="0"/>
              </a:rPr>
              <a:t>завдання (задачі)</a:t>
            </a:r>
            <a:r>
              <a:rPr lang="uk-UA" sz="2400" dirty="0" smtClean="0">
                <a:latin typeface="Times New Roman" pitchFamily="18" charset="0"/>
                <a:cs typeface="Times New Roman" pitchFamily="18" charset="0"/>
              </a:rPr>
              <a:t>. </a:t>
            </a:r>
          </a:p>
          <a:p>
            <a:pPr indent="457200" algn="just"/>
            <a:r>
              <a:rPr lang="uk-UA" sz="2000" b="1" dirty="0" smtClean="0">
                <a:latin typeface="Times New Roman" pitchFamily="18" charset="0"/>
                <a:cs typeface="Times New Roman" pitchFamily="18" charset="0"/>
              </a:rPr>
              <a:t>Завдання</a:t>
            </a:r>
            <a:r>
              <a:rPr lang="uk-UA" sz="2000" dirty="0" smtClean="0">
                <a:latin typeface="Times New Roman" pitchFamily="18" charset="0"/>
                <a:cs typeface="Times New Roman" pitchFamily="18" charset="0"/>
              </a:rPr>
              <a:t> </a:t>
            </a:r>
            <a:r>
              <a:rPr lang="uk-UA" sz="2000" dirty="0">
                <a:solidFill>
                  <a:prstClr val="black"/>
                </a:solidFill>
                <a:latin typeface="Times New Roman" pitchFamily="18" charset="0"/>
                <a:cs typeface="Times New Roman" pitchFamily="18" charset="0"/>
              </a:rPr>
              <a:t>(задачі</a:t>
            </a:r>
            <a:r>
              <a:rPr lang="uk-UA" sz="2000" dirty="0" smtClean="0">
                <a:solidFill>
                  <a:prstClr val="black"/>
                </a:solidFill>
                <a:latin typeface="Times New Roman" pitchFamily="18" charset="0"/>
                <a:cs typeface="Times New Roman" pitchFamily="18" charset="0"/>
              </a:rPr>
              <a:t>) </a:t>
            </a:r>
            <a:r>
              <a:rPr lang="uk-UA" sz="2000" dirty="0" smtClean="0">
                <a:latin typeface="Times New Roman" pitchFamily="18" charset="0"/>
                <a:cs typeface="Times New Roman" pitchFamily="18" charset="0"/>
              </a:rPr>
              <a:t>підпорядковуються </a:t>
            </a:r>
            <a:r>
              <a:rPr lang="uk-UA" sz="2000" dirty="0">
                <a:latin typeface="Times New Roman" pitchFamily="18" charset="0"/>
                <a:cs typeface="Times New Roman" pitchFamily="18" charset="0"/>
              </a:rPr>
              <a:t>основній меті і спрямовані на послідовне (поетапне) її досягнення. Вони не можуть формулюватись як "вивчення", "ознайомлення", "дослідження" тощо, оскільки таким чином вказують не на результат наукової розробки, а на окремі технологічні процеси. </a:t>
            </a:r>
            <a:endParaRPr lang="uk-UA" sz="2000" dirty="0" smtClean="0">
              <a:latin typeface="Times New Roman" pitchFamily="18" charset="0"/>
              <a:cs typeface="Times New Roman" pitchFamily="18" charset="0"/>
            </a:endParaRPr>
          </a:p>
          <a:p>
            <a:pPr indent="457200" algn="just"/>
            <a:r>
              <a:rPr lang="uk-UA" sz="2400" i="1" dirty="0" smtClean="0">
                <a:latin typeface="Times New Roman" pitchFamily="18" charset="0"/>
                <a:cs typeface="Times New Roman" pitchFamily="18" charset="0"/>
              </a:rPr>
              <a:t>Мета </a:t>
            </a:r>
            <a:r>
              <a:rPr lang="uk-UA" sz="2400" i="1" dirty="0">
                <a:latin typeface="Times New Roman" pitchFamily="18" charset="0"/>
                <a:cs typeface="Times New Roman" pitchFamily="18" charset="0"/>
              </a:rPr>
              <a:t>і завдання </a:t>
            </a:r>
            <a:r>
              <a:rPr lang="uk-UA" sz="2400" i="1" dirty="0">
                <a:solidFill>
                  <a:prstClr val="black"/>
                </a:solidFill>
                <a:latin typeface="Times New Roman" pitchFamily="18" charset="0"/>
                <a:cs typeface="Times New Roman" pitchFamily="18" charset="0"/>
              </a:rPr>
              <a:t>(задачі) </a:t>
            </a:r>
            <a:r>
              <a:rPr lang="uk-UA" sz="2400" i="1" dirty="0" smtClean="0">
                <a:latin typeface="Times New Roman" pitchFamily="18" charset="0"/>
                <a:cs typeface="Times New Roman" pitchFamily="18" charset="0"/>
              </a:rPr>
              <a:t>дослідження </a:t>
            </a:r>
            <a:r>
              <a:rPr lang="uk-UA" sz="2400" i="1" dirty="0">
                <a:latin typeface="Times New Roman" pitchFamily="18" charset="0"/>
                <a:cs typeface="Times New Roman" pitchFamily="18" charset="0"/>
              </a:rPr>
              <a:t>не можуть бути визначені відокремлено від предмета та об'єкта. </a:t>
            </a:r>
            <a:endParaRPr lang="uk-UA" sz="2400" i="1" dirty="0" smtClean="0">
              <a:latin typeface="Times New Roman" pitchFamily="18" charset="0"/>
              <a:cs typeface="Times New Roman" pitchFamily="18" charset="0"/>
            </a:endParaRPr>
          </a:p>
          <a:p>
            <a:pPr indent="457200" algn="just"/>
            <a:r>
              <a:rPr lang="uk-UA" sz="2400" dirty="0" smtClean="0">
                <a:latin typeface="Times New Roman" pitchFamily="18" charset="0"/>
                <a:cs typeface="Times New Roman" pitchFamily="18" charset="0"/>
              </a:rPr>
              <a:t>Під </a:t>
            </a:r>
            <a:r>
              <a:rPr lang="uk-UA" sz="2400" b="1" dirty="0">
                <a:solidFill>
                  <a:schemeClr val="accent6">
                    <a:lumMod val="75000"/>
                  </a:schemeClr>
                </a:solidFill>
                <a:latin typeface="Times New Roman" pitchFamily="18" charset="0"/>
                <a:cs typeface="Times New Roman" pitchFamily="18" charset="0"/>
              </a:rPr>
              <a:t>об'єктом</a:t>
            </a:r>
            <a:r>
              <a:rPr lang="uk-UA" sz="2400" dirty="0">
                <a:latin typeface="Times New Roman" pitchFamily="18" charset="0"/>
                <a:cs typeface="Times New Roman" pitchFamily="18" charset="0"/>
              </a:rPr>
              <a:t>, у наукових дослідженнях зазвичай розуміють процес або явище, що породжує проблемну ситуацію чи вимагає отримання більш детального знання. </a:t>
            </a:r>
            <a:r>
              <a:rPr lang="uk-UA" sz="2400" b="1" dirty="0">
                <a:solidFill>
                  <a:schemeClr val="accent6">
                    <a:lumMod val="75000"/>
                  </a:schemeClr>
                </a:solidFill>
                <a:latin typeface="Times New Roman" pitchFamily="18" charset="0"/>
                <a:cs typeface="Times New Roman" pitchFamily="18" charset="0"/>
              </a:rPr>
              <a:t>Предметом</a:t>
            </a:r>
            <a:r>
              <a:rPr lang="uk-UA" sz="2400" dirty="0">
                <a:latin typeface="Times New Roman" pitchFamily="18" charset="0"/>
                <a:cs typeface="Times New Roman" pitchFamily="18" charset="0"/>
              </a:rPr>
              <a:t> виступає явище або процес, що знаходиться в межах об'єкта та розглядається як елемент, частина об'єкта дослідження</a:t>
            </a:r>
            <a:r>
              <a:rPr lang="uk-UA" sz="2400" dirty="0" smtClean="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Прямоугольник 3"/>
          <p:cNvSpPr>
            <a:spLocks noChangeArrowheads="1"/>
          </p:cNvSpPr>
          <p:nvPr/>
        </p:nvSpPr>
        <p:spPr bwMode="auto">
          <a:xfrm>
            <a:off x="250825" y="476250"/>
            <a:ext cx="8424863" cy="5940088"/>
          </a:xfrm>
          <a:prstGeom prst="rect">
            <a:avLst/>
          </a:prstGeom>
          <a:noFill/>
          <a:ln w="9525">
            <a:noFill/>
            <a:miter lim="800000"/>
            <a:headEnd/>
            <a:tailEnd/>
          </a:ln>
        </p:spPr>
        <p:txBody>
          <a:bodyPr>
            <a:spAutoFit/>
          </a:bodyPr>
          <a:lstStyle/>
          <a:p>
            <a:pPr indent="457200" algn="just"/>
            <a:r>
              <a:rPr lang="uk-UA" sz="2000" b="1" dirty="0" smtClean="0">
                <a:latin typeface="Times New Roman" pitchFamily="18" charset="0"/>
                <a:cs typeface="Times New Roman" pitchFamily="18" charset="0"/>
              </a:rPr>
              <a:t>Формулювання </a:t>
            </a:r>
            <a:r>
              <a:rPr lang="uk-UA" sz="2000" b="1" dirty="0">
                <a:latin typeface="Times New Roman" pitchFamily="18" charset="0"/>
                <a:cs typeface="Times New Roman" pitchFamily="18" charset="0"/>
              </a:rPr>
              <a:t>проблеми.</a:t>
            </a:r>
            <a:r>
              <a:rPr lang="uk-UA" sz="2000" dirty="0">
                <a:latin typeface="Times New Roman" pitchFamily="18" charset="0"/>
                <a:cs typeface="Times New Roman" pitchFamily="18" charset="0"/>
              </a:rPr>
              <a:t> </a:t>
            </a:r>
            <a:endParaRPr lang="uk-UA" sz="2000" dirty="0" smtClean="0">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На </a:t>
            </a:r>
            <a:r>
              <a:rPr lang="uk-UA" sz="2000" dirty="0">
                <a:latin typeface="Times New Roman" pitchFamily="18" charset="0"/>
                <a:cs typeface="Times New Roman" pitchFamily="18" charset="0"/>
              </a:rPr>
              <a:t>основі скрупульозного ознайомлення з вітчизняними і зарубіжними публікаціями у вибраному та суміжних наукових </a:t>
            </a:r>
            <a:r>
              <a:rPr lang="uk-UA" sz="2000" dirty="0" smtClean="0">
                <a:latin typeface="Times New Roman" pitchFamily="18" charset="0"/>
                <a:cs typeface="Times New Roman" pitchFamily="18" charset="0"/>
              </a:rPr>
              <a:t>напрямах </a:t>
            </a:r>
            <a:r>
              <a:rPr lang="uk-UA" sz="2000" dirty="0">
                <a:latin typeface="Times New Roman" pitchFamily="18" charset="0"/>
                <a:cs typeface="Times New Roman" pitchFamily="18" charset="0"/>
              </a:rPr>
              <a:t>формулюють основне питання (проблему) і у загальних рисах визначають очікуваний результат. </a:t>
            </a:r>
            <a:endParaRPr lang="uk-UA" sz="2000" dirty="0" smtClean="0">
              <a:latin typeface="Times New Roman" pitchFamily="18" charset="0"/>
              <a:cs typeface="Times New Roman" pitchFamily="18" charset="0"/>
            </a:endParaRPr>
          </a:p>
          <a:p>
            <a:pPr indent="457200" algn="just"/>
            <a:r>
              <a:rPr lang="uk-UA" sz="2000" dirty="0" smtClean="0">
                <a:solidFill>
                  <a:schemeClr val="accent6">
                    <a:lumMod val="75000"/>
                  </a:schemeClr>
                </a:solidFill>
                <a:latin typeface="Times New Roman" pitchFamily="18" charset="0"/>
                <a:cs typeface="Times New Roman" pitchFamily="18" charset="0"/>
              </a:rPr>
              <a:t>Важливим </a:t>
            </a:r>
            <a:r>
              <a:rPr lang="uk-UA" sz="2000" dirty="0">
                <a:solidFill>
                  <a:schemeClr val="accent6">
                    <a:lumMod val="75000"/>
                  </a:schemeClr>
                </a:solidFill>
                <a:latin typeface="Times New Roman" pitchFamily="18" charset="0"/>
                <a:cs typeface="Times New Roman" pitchFamily="18" charset="0"/>
              </a:rPr>
              <a:t>під час формулювання проблеми є </a:t>
            </a:r>
            <a:r>
              <a:rPr lang="uk-UA" sz="2000" i="1" dirty="0">
                <a:solidFill>
                  <a:schemeClr val="accent6">
                    <a:lumMod val="75000"/>
                  </a:schemeClr>
                </a:solidFill>
                <a:latin typeface="Times New Roman" pitchFamily="18" charset="0"/>
                <a:cs typeface="Times New Roman" pitchFamily="18" charset="0"/>
              </a:rPr>
              <a:t>вивчення стану наукових розробок у цьому </a:t>
            </a:r>
            <a:r>
              <a:rPr lang="uk-UA" sz="2000" i="1" dirty="0" smtClean="0">
                <a:solidFill>
                  <a:schemeClr val="accent6">
                    <a:lumMod val="75000"/>
                  </a:schemeClr>
                </a:solidFill>
                <a:latin typeface="Times New Roman" pitchFamily="18" charset="0"/>
                <a:cs typeface="Times New Roman" pitchFamily="18" charset="0"/>
              </a:rPr>
              <a:t>напрямі</a:t>
            </a:r>
            <a:r>
              <a:rPr lang="uk-UA" sz="2000" dirty="0" smtClean="0">
                <a:solidFill>
                  <a:schemeClr val="accent6">
                    <a:lumMod val="75000"/>
                  </a:schemeClr>
                </a:solidFill>
                <a:latin typeface="Times New Roman" pitchFamily="18" charset="0"/>
                <a:cs typeface="Times New Roman" pitchFamily="18" charset="0"/>
              </a:rPr>
              <a:t>, </a:t>
            </a:r>
            <a:r>
              <a:rPr lang="uk-UA" sz="2000" dirty="0">
                <a:solidFill>
                  <a:schemeClr val="accent6">
                    <a:lumMod val="75000"/>
                  </a:schemeClr>
                </a:solidFill>
                <a:latin typeface="Times New Roman" pitchFamily="18" charset="0"/>
                <a:cs typeface="Times New Roman" pitchFamily="18" charset="0"/>
              </a:rPr>
              <a:t>у процесі якого дослідник повинен зробити систематизацію, відповідно розподіливши: </a:t>
            </a:r>
            <a:endParaRPr lang="uk-UA" sz="2000" dirty="0" smtClean="0">
              <a:solidFill>
                <a:schemeClr val="accent6">
                  <a:lumMod val="75000"/>
                </a:schemeClr>
              </a:solidFill>
              <a:latin typeface="Times New Roman" pitchFamily="18" charset="0"/>
              <a:cs typeface="Times New Roman" pitchFamily="18" charset="0"/>
            </a:endParaRPr>
          </a:p>
          <a:p>
            <a:pPr marL="457200" indent="-457200" algn="just">
              <a:buAutoNum type="arabicParenR"/>
            </a:pPr>
            <a:r>
              <a:rPr lang="uk-UA" sz="2000" dirty="0" smtClean="0">
                <a:latin typeface="Times New Roman" pitchFamily="18" charset="0"/>
                <a:cs typeface="Times New Roman" pitchFamily="18" charset="0"/>
              </a:rPr>
              <a:t>знання</a:t>
            </a:r>
            <a:r>
              <a:rPr lang="uk-UA" sz="2000" dirty="0">
                <a:latin typeface="Times New Roman" pitchFamily="18" charset="0"/>
                <a:cs typeface="Times New Roman" pitchFamily="18" charset="0"/>
              </a:rPr>
              <a:t>, що набули загального визнання наукової спільноти та перевірені на практиці; </a:t>
            </a:r>
            <a:endParaRPr lang="uk-UA" sz="2000" dirty="0" smtClean="0">
              <a:latin typeface="Times New Roman" pitchFamily="18" charset="0"/>
              <a:cs typeface="Times New Roman" pitchFamily="18" charset="0"/>
            </a:endParaRPr>
          </a:p>
          <a:p>
            <a:pPr marL="457200" indent="-457200" algn="just">
              <a:buAutoNum type="arabicParenR"/>
            </a:pPr>
            <a:r>
              <a:rPr lang="uk-UA" sz="2000" dirty="0" smtClean="0">
                <a:latin typeface="Times New Roman" pitchFamily="18" charset="0"/>
                <a:cs typeface="Times New Roman" pitchFamily="18" charset="0"/>
              </a:rPr>
              <a:t>питання</a:t>
            </a:r>
            <a:r>
              <a:rPr lang="uk-UA" sz="2000" dirty="0">
                <a:latin typeface="Times New Roman" pitchFamily="18" charset="0"/>
                <a:cs typeface="Times New Roman" pitchFamily="18" charset="0"/>
              </a:rPr>
              <a:t>, які є недостатньо розробленими і вимагають наукового обґрунтування (дискусійні); </a:t>
            </a:r>
            <a:endParaRPr lang="uk-UA" sz="2000" dirty="0" smtClean="0">
              <a:latin typeface="Times New Roman" pitchFamily="18" charset="0"/>
              <a:cs typeface="Times New Roman" pitchFamily="18" charset="0"/>
            </a:endParaRPr>
          </a:p>
          <a:p>
            <a:pPr marL="457200" indent="-457200" algn="just">
              <a:buAutoNum type="arabicParenR"/>
            </a:pPr>
            <a:r>
              <a:rPr lang="uk-UA" sz="2000" dirty="0" smtClean="0">
                <a:latin typeface="Times New Roman" pitchFamily="18" charset="0"/>
                <a:cs typeface="Times New Roman" pitchFamily="18" charset="0"/>
              </a:rPr>
              <a:t>невирішені </a:t>
            </a:r>
            <a:r>
              <a:rPr lang="uk-UA" sz="2000" dirty="0">
                <a:latin typeface="Times New Roman" pitchFamily="18" charset="0"/>
                <a:cs typeface="Times New Roman" pitchFamily="18" charset="0"/>
              </a:rPr>
              <a:t>питання, сформульовані у процесі теоретичного осмислення, запропоновані практикою або ті, що виникли під час вибору теми. </a:t>
            </a:r>
            <a:endParaRPr lang="uk-UA" sz="2000" dirty="0" smtClean="0">
              <a:latin typeface="Times New Roman" pitchFamily="18" charset="0"/>
              <a:cs typeface="Times New Roman" pitchFamily="18" charset="0"/>
            </a:endParaRPr>
          </a:p>
          <a:p>
            <a:pPr algn="just"/>
            <a:r>
              <a:rPr lang="uk-UA" sz="2000" i="1" dirty="0" smtClean="0">
                <a:latin typeface="Times New Roman" pitchFamily="18" charset="0"/>
                <a:cs typeface="Times New Roman" pitchFamily="18" charset="0"/>
              </a:rPr>
              <a:t>	Такий </a:t>
            </a:r>
            <a:r>
              <a:rPr lang="uk-UA" sz="2000" i="1" dirty="0">
                <a:latin typeface="Times New Roman" pitchFamily="18" charset="0"/>
                <a:cs typeface="Times New Roman" pitchFamily="18" charset="0"/>
              </a:rPr>
              <a:t>підхід при початковому ознайомленні з літературою дає можливість з'ясувати зміст проблеми, її зв'язок із загальними тенденціями розвитку предмета дослідження, його об'єктивними закономірностями тощо</a:t>
            </a:r>
            <a:r>
              <a:rPr lang="uk-UA"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Прямоугольник 3"/>
          <p:cNvSpPr>
            <a:spLocks noChangeArrowheads="1"/>
          </p:cNvSpPr>
          <p:nvPr/>
        </p:nvSpPr>
        <p:spPr bwMode="auto">
          <a:xfrm>
            <a:off x="250825" y="476250"/>
            <a:ext cx="8424863" cy="4401205"/>
          </a:xfrm>
          <a:prstGeom prst="rect">
            <a:avLst/>
          </a:prstGeom>
          <a:noFill/>
          <a:ln w="9525">
            <a:noFill/>
            <a:miter lim="800000"/>
            <a:headEnd/>
            <a:tailEnd/>
          </a:ln>
        </p:spPr>
        <p:txBody>
          <a:bodyPr>
            <a:spAutoFit/>
          </a:bodyPr>
          <a:lstStyle/>
          <a:p>
            <a:pPr indent="457200" algn="just"/>
            <a:r>
              <a:rPr lang="uk-UA" sz="2000" b="1" dirty="0" smtClean="0">
                <a:solidFill>
                  <a:schemeClr val="accent6">
                    <a:lumMod val="75000"/>
                  </a:schemeClr>
                </a:solidFill>
                <a:latin typeface="Times New Roman" pitchFamily="18" charset="0"/>
                <a:cs typeface="Times New Roman" pitchFamily="18" charset="0"/>
              </a:rPr>
              <a:t>Розробка </a:t>
            </a:r>
            <a:r>
              <a:rPr lang="uk-UA" sz="2000" b="1" dirty="0">
                <a:solidFill>
                  <a:schemeClr val="accent6">
                    <a:lumMod val="75000"/>
                  </a:schemeClr>
                </a:solidFill>
                <a:latin typeface="Times New Roman" pitchFamily="18" charset="0"/>
                <a:cs typeface="Times New Roman" pitchFamily="18" charset="0"/>
              </a:rPr>
              <a:t>структури проблеми передбачає виділення тем, розділів, питань. </a:t>
            </a:r>
            <a:endParaRPr lang="uk-UA" sz="2000" b="1" dirty="0" smtClean="0">
              <a:solidFill>
                <a:schemeClr val="accent6">
                  <a:lumMod val="75000"/>
                </a:schemeClr>
              </a:solidFill>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У </a:t>
            </a:r>
            <a:r>
              <a:rPr lang="uk-UA" sz="2000" dirty="0">
                <a:latin typeface="Times New Roman" pitchFamily="18" charset="0"/>
                <a:cs typeface="Times New Roman" pitchFamily="18" charset="0"/>
              </a:rPr>
              <a:t>кожній темі виявляють </a:t>
            </a:r>
            <a:r>
              <a:rPr lang="uk-UA" sz="2000" u="sng" dirty="0">
                <a:latin typeface="Times New Roman" pitchFamily="18" charset="0"/>
                <a:cs typeface="Times New Roman" pitchFamily="18" charset="0"/>
              </a:rPr>
              <a:t>орієнтовну сферу дослідження</a:t>
            </a:r>
            <a:r>
              <a:rPr lang="uk-UA" sz="2000" dirty="0">
                <a:latin typeface="Times New Roman" pitchFamily="18" charset="0"/>
                <a:cs typeface="Times New Roman" pitchFamily="18" charset="0"/>
              </a:rPr>
              <a:t>. </a:t>
            </a:r>
            <a:endParaRPr lang="uk-UA" sz="2000" dirty="0" smtClean="0">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Потім </a:t>
            </a:r>
            <a:r>
              <a:rPr lang="uk-UA" sz="2000" dirty="0">
                <a:latin typeface="Times New Roman" pitchFamily="18" charset="0"/>
                <a:cs typeface="Times New Roman" pitchFamily="18" charset="0"/>
              </a:rPr>
              <a:t>її конкретизують, тобто предметно визначають, уточнюють, роблять більш наочною. </a:t>
            </a:r>
            <a:endParaRPr lang="uk-UA" sz="2000" dirty="0" smtClean="0">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Насамперед </a:t>
            </a:r>
            <a:r>
              <a:rPr lang="uk-UA" sz="2000" dirty="0">
                <a:latin typeface="Times New Roman" pitchFamily="18" charset="0"/>
                <a:cs typeface="Times New Roman" pitchFamily="18" charset="0"/>
              </a:rPr>
              <a:t>необхідно чітко визначити </a:t>
            </a:r>
            <a:r>
              <a:rPr lang="uk-UA" sz="2000" b="1" dirty="0" smtClean="0">
                <a:latin typeface="Times New Roman" pitchFamily="18" charset="0"/>
                <a:cs typeface="Times New Roman" pitchFamily="18" charset="0"/>
              </a:rPr>
              <a:t>завдання</a:t>
            </a:r>
            <a:r>
              <a:rPr lang="uk-UA" sz="2000" dirty="0">
                <a:solidFill>
                  <a:prstClr val="black"/>
                </a:solidFill>
                <a:latin typeface="Times New Roman" pitchFamily="18" charset="0"/>
                <a:cs typeface="Times New Roman" pitchFamily="18" charset="0"/>
              </a:rPr>
              <a:t> </a:t>
            </a:r>
            <a:r>
              <a:rPr lang="uk-UA" sz="2000" b="1" i="1" dirty="0">
                <a:solidFill>
                  <a:prstClr val="black"/>
                </a:solidFill>
                <a:latin typeface="Times New Roman" pitchFamily="18" charset="0"/>
                <a:cs typeface="Times New Roman" pitchFamily="18" charset="0"/>
              </a:rPr>
              <a:t>(задачі</a:t>
            </a:r>
            <a:r>
              <a:rPr lang="uk-UA" sz="2000" dirty="0">
                <a:solidFill>
                  <a:prstClr val="black"/>
                </a:solidFill>
                <a:latin typeface="Times New Roman" pitchFamily="18" charset="0"/>
                <a:cs typeface="Times New Roman" pitchFamily="18" charset="0"/>
              </a:rPr>
              <a:t>)</a:t>
            </a:r>
            <a:r>
              <a:rPr lang="uk-UA" sz="2000" b="1" dirty="0" smtClean="0">
                <a:latin typeface="Times New Roman" pitchFamily="18" charset="0"/>
                <a:cs typeface="Times New Roman" pitchFamily="18" charset="0"/>
              </a:rPr>
              <a:t> </a:t>
            </a:r>
            <a:r>
              <a:rPr lang="uk-UA" sz="2000" b="1" dirty="0">
                <a:latin typeface="Times New Roman" pitchFamily="18" charset="0"/>
                <a:cs typeface="Times New Roman" pitchFamily="18" charset="0"/>
              </a:rPr>
              <a:t>дослідження</a:t>
            </a:r>
            <a:r>
              <a:rPr lang="uk-UA" sz="2000" dirty="0">
                <a:latin typeface="Times New Roman" pitchFamily="18" charset="0"/>
                <a:cs typeface="Times New Roman" pitchFamily="18" charset="0"/>
              </a:rPr>
              <a:t>. Правильне формулювання </a:t>
            </a:r>
            <a:r>
              <a:rPr lang="uk-UA" sz="2000" dirty="0" smtClean="0">
                <a:latin typeface="Times New Roman" pitchFamily="18" charset="0"/>
                <a:cs typeface="Times New Roman" pitchFamily="18" charset="0"/>
              </a:rPr>
              <a:t>завдань </a:t>
            </a:r>
            <a:r>
              <a:rPr lang="uk-UA" sz="2000" dirty="0">
                <a:solidFill>
                  <a:prstClr val="black"/>
                </a:solidFill>
                <a:latin typeface="Times New Roman" pitchFamily="18" charset="0"/>
                <a:cs typeface="Times New Roman" pitchFamily="18" charset="0"/>
              </a:rPr>
              <a:t>(</a:t>
            </a:r>
            <a:r>
              <a:rPr lang="uk-UA" sz="2000" dirty="0" smtClean="0">
                <a:solidFill>
                  <a:prstClr val="black"/>
                </a:solidFill>
                <a:latin typeface="Times New Roman" pitchFamily="18" charset="0"/>
                <a:cs typeface="Times New Roman" pitchFamily="18" charset="0"/>
              </a:rPr>
              <a:t>задач)</a:t>
            </a:r>
            <a:r>
              <a:rPr lang="uk-UA" sz="2000" dirty="0" smtClean="0">
                <a:latin typeface="Times New Roman" pitchFamily="18" charset="0"/>
                <a:cs typeface="Times New Roman" pitchFamily="18" charset="0"/>
              </a:rPr>
              <a:t> </a:t>
            </a:r>
            <a:r>
              <a:rPr lang="uk-UA" sz="2000" dirty="0">
                <a:latin typeface="Times New Roman" pitchFamily="18" charset="0"/>
                <a:cs typeface="Times New Roman" pitchFamily="18" charset="0"/>
              </a:rPr>
              <a:t>підкаже шлях дослідження, його структуру, методи, дасть змогу "відшліфувати" основну мету</a:t>
            </a:r>
            <a:r>
              <a:rPr lang="uk-UA" sz="2000" dirty="0" smtClean="0">
                <a:latin typeface="Times New Roman" pitchFamily="18" charset="0"/>
                <a:cs typeface="Times New Roman" pitchFamily="18" charset="0"/>
              </a:rPr>
              <a:t>.</a:t>
            </a:r>
          </a:p>
          <a:p>
            <a:pPr indent="457200" algn="just"/>
            <a:r>
              <a:rPr lang="uk-UA" sz="2000" i="1" dirty="0" smtClean="0">
                <a:latin typeface="Times New Roman" pitchFamily="18" charset="0"/>
                <a:cs typeface="Times New Roman" pitchFamily="18" charset="0"/>
              </a:rPr>
              <a:t>При </a:t>
            </a:r>
            <a:r>
              <a:rPr lang="uk-UA" sz="2000" i="1" dirty="0">
                <a:latin typeface="Times New Roman" pitchFamily="18" charset="0"/>
                <a:cs typeface="Times New Roman" pitchFamily="18" charset="0"/>
              </a:rPr>
              <a:t>виборі теми необхідно передбачати можливості використання отриманих результатів та форми його представлення </a:t>
            </a:r>
            <a:r>
              <a:rPr lang="uk-UA" sz="2000" dirty="0" smtClean="0">
                <a:latin typeface="Times New Roman" pitchFamily="18" charset="0"/>
                <a:cs typeface="Times New Roman" pitchFamily="18" charset="0"/>
              </a:rPr>
              <a:t>(реферат</a:t>
            </a:r>
            <a:r>
              <a:rPr lang="uk-UA" sz="2000" dirty="0">
                <a:latin typeface="Times New Roman" pitchFamily="18" charset="0"/>
                <a:cs typeface="Times New Roman" pitchFamily="18" charset="0"/>
              </a:rPr>
              <a:t>, автореферат, дисертація, наукова доповідь, монографія тощо). </a:t>
            </a:r>
            <a:r>
              <a:rPr lang="uk-UA" sz="2000" u="sng" dirty="0">
                <a:latin typeface="Times New Roman" pitchFamily="18" charset="0"/>
                <a:cs typeface="Times New Roman" pitchFamily="18" charset="0"/>
              </a:rPr>
              <a:t>Чітке розуміння кінцевої мети дослідження сприяє досягненню успіху. Конкретизація </a:t>
            </a:r>
            <a:r>
              <a:rPr lang="uk-UA" sz="2000" u="sng" dirty="0" smtClean="0">
                <a:latin typeface="Times New Roman" pitchFamily="18" charset="0"/>
                <a:cs typeface="Times New Roman" pitchFamily="18" charset="0"/>
              </a:rPr>
              <a:t>завдань</a:t>
            </a:r>
            <a:r>
              <a:rPr lang="uk-UA" sz="2000" u="sng" dirty="0">
                <a:solidFill>
                  <a:prstClr val="black"/>
                </a:solidFill>
                <a:latin typeface="Times New Roman" pitchFamily="18" charset="0"/>
                <a:cs typeface="Times New Roman" pitchFamily="18" charset="0"/>
              </a:rPr>
              <a:t> (</a:t>
            </a:r>
            <a:r>
              <a:rPr lang="uk-UA" sz="2000" u="sng" dirty="0" smtClean="0">
                <a:solidFill>
                  <a:prstClr val="black"/>
                </a:solidFill>
                <a:latin typeface="Times New Roman" pitchFamily="18" charset="0"/>
                <a:cs typeface="Times New Roman" pitchFamily="18" charset="0"/>
              </a:rPr>
              <a:t>задач)</a:t>
            </a:r>
            <a:r>
              <a:rPr lang="uk-UA" sz="2000" u="sng" dirty="0" smtClean="0">
                <a:latin typeface="Times New Roman" pitchFamily="18" charset="0"/>
                <a:cs typeface="Times New Roman" pitchFamily="18" charset="0"/>
              </a:rPr>
              <a:t> </a:t>
            </a:r>
            <a:r>
              <a:rPr lang="uk-UA" sz="2000" u="sng" dirty="0">
                <a:latin typeface="Times New Roman" pitchFamily="18" charset="0"/>
                <a:cs typeface="Times New Roman" pitchFamily="18" charset="0"/>
              </a:rPr>
              <a:t>дає змогу уточнити зміст проблеми.</a:t>
            </a:r>
            <a:endParaRPr lang="ru-RU" sz="2000" u="sng"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Прямоугольник 3"/>
          <p:cNvSpPr>
            <a:spLocks noChangeArrowheads="1"/>
          </p:cNvSpPr>
          <p:nvPr/>
        </p:nvSpPr>
        <p:spPr bwMode="auto">
          <a:xfrm>
            <a:off x="250825" y="476250"/>
            <a:ext cx="8424863" cy="4401205"/>
          </a:xfrm>
          <a:prstGeom prst="rect">
            <a:avLst/>
          </a:prstGeom>
          <a:noFill/>
          <a:ln w="9525">
            <a:noFill/>
            <a:miter lim="800000"/>
            <a:headEnd/>
            <a:tailEnd/>
          </a:ln>
        </p:spPr>
        <p:txBody>
          <a:bodyPr>
            <a:spAutoFit/>
          </a:bodyPr>
          <a:lstStyle/>
          <a:p>
            <a:pPr algn="ctr"/>
            <a:r>
              <a:rPr lang="uk-UA" sz="2800" b="1" dirty="0" smtClean="0">
                <a:latin typeface="Times New Roman" pitchFamily="18" charset="0"/>
                <a:cs typeface="Times New Roman" pitchFamily="18" charset="0"/>
              </a:rPr>
              <a:t>Лекція 5. Організація наукового економічного дослідження </a:t>
            </a:r>
            <a:r>
              <a:rPr lang="uk-UA" sz="2800" dirty="0" smtClean="0">
                <a:latin typeface="Times New Roman" pitchFamily="18" charset="0"/>
                <a:cs typeface="Times New Roman" pitchFamily="18" charset="0"/>
              </a:rPr>
              <a:t> </a:t>
            </a:r>
          </a:p>
          <a:p>
            <a:pPr algn="ctr"/>
            <a:r>
              <a:rPr lang="uk-UA" sz="2800" b="1" dirty="0" smtClean="0">
                <a:latin typeface="Times New Roman" pitchFamily="18" charset="0"/>
                <a:cs typeface="Times New Roman" pitchFamily="18" charset="0"/>
              </a:rPr>
              <a:t>План</a:t>
            </a:r>
          </a:p>
          <a:p>
            <a:pPr lvl="1" algn="ctr"/>
            <a:r>
              <a:rPr lang="uk-UA" sz="2800" b="1" dirty="0" smtClean="0">
                <a:latin typeface="Times New Roman" pitchFamily="18" charset="0"/>
                <a:cs typeface="Times New Roman" pitchFamily="18" charset="0"/>
              </a:rPr>
              <a:t> </a:t>
            </a:r>
            <a:endParaRPr lang="uk-UA" sz="2800" dirty="0" smtClean="0">
              <a:latin typeface="Times New Roman" pitchFamily="18" charset="0"/>
              <a:cs typeface="Times New Roman" pitchFamily="18" charset="0"/>
            </a:endParaRPr>
          </a:p>
          <a:p>
            <a:pPr marL="457200" indent="-457200">
              <a:buAutoNum type="arabicPeriod"/>
            </a:pPr>
            <a:r>
              <a:rPr lang="uk-UA" sz="2800" dirty="0" smtClean="0">
                <a:latin typeface="Times New Roman" pitchFamily="18" charset="0"/>
                <a:cs typeface="Times New Roman" pitchFamily="18" charset="0"/>
              </a:rPr>
              <a:t>Сутність та основні етапи організації наукового економічного дослідження.</a:t>
            </a:r>
          </a:p>
          <a:p>
            <a:pPr marL="457200" indent="-457200">
              <a:buAutoNum type="arabicPeriod"/>
            </a:pPr>
            <a:r>
              <a:rPr lang="uk-UA" sz="2800" dirty="0" smtClean="0">
                <a:latin typeface="Times New Roman" pitchFamily="18" charset="0"/>
                <a:cs typeface="Times New Roman" pitchFamily="18" charset="0"/>
              </a:rPr>
              <a:t> Вибір проблеми та вимоги до теми дослідження.</a:t>
            </a:r>
          </a:p>
          <a:p>
            <a:pPr marL="457200" indent="-457200">
              <a:buAutoNum type="arabicPeriod"/>
            </a:pPr>
            <a:r>
              <a:rPr lang="uk-UA" sz="2800" dirty="0" smtClean="0">
                <a:latin typeface="Times New Roman" pitchFamily="18" charset="0"/>
                <a:cs typeface="Times New Roman" pitchFamily="18" charset="0"/>
              </a:rPr>
              <a:t>Основи методики планування наукового </a:t>
            </a:r>
            <a:r>
              <a:rPr lang="uk-UA" sz="2800" dirty="0">
                <a:solidFill>
                  <a:prstClr val="black"/>
                </a:solidFill>
                <a:latin typeface="Times New Roman" pitchFamily="18" charset="0"/>
                <a:cs typeface="Times New Roman" pitchFamily="18" charset="0"/>
              </a:rPr>
              <a:t>економічного </a:t>
            </a:r>
            <a:r>
              <a:rPr lang="uk-UA" sz="2800" dirty="0" smtClean="0">
                <a:latin typeface="Times New Roman" pitchFamily="18" charset="0"/>
                <a:cs typeface="Times New Roman" pitchFamily="18" charset="0"/>
              </a:rPr>
              <a:t>дослідження.</a:t>
            </a:r>
            <a:br>
              <a:rPr lang="uk-UA" sz="2800" dirty="0" smtClean="0">
                <a:latin typeface="Times New Roman" pitchFamily="18" charset="0"/>
                <a:cs typeface="Times New Roman" pitchFamily="18" charset="0"/>
              </a:rPr>
            </a:br>
            <a:endParaRPr lang="uk-UA" sz="2800"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3"/>
          <p:cNvSpPr>
            <a:spLocks noChangeArrowheads="1"/>
          </p:cNvSpPr>
          <p:nvPr/>
        </p:nvSpPr>
        <p:spPr bwMode="auto">
          <a:xfrm>
            <a:off x="395536" y="1052736"/>
            <a:ext cx="8424863" cy="3477875"/>
          </a:xfrm>
          <a:prstGeom prst="rect">
            <a:avLst/>
          </a:prstGeom>
          <a:noFill/>
          <a:ln w="9525">
            <a:noFill/>
            <a:miter lim="800000"/>
            <a:headEnd/>
            <a:tailEnd/>
          </a:ln>
        </p:spPr>
        <p:txBody>
          <a:bodyPr>
            <a:spAutoFit/>
          </a:bodyPr>
          <a:lstStyle/>
          <a:p>
            <a:pPr indent="457200" algn="just"/>
            <a:r>
              <a:rPr lang="uk-UA" sz="2000" b="1" dirty="0" smtClean="0">
                <a:solidFill>
                  <a:schemeClr val="accent6">
                    <a:lumMod val="75000"/>
                  </a:schemeClr>
                </a:solidFill>
                <a:latin typeface="Times New Roman" pitchFamily="18" charset="0"/>
                <a:cs typeface="Times New Roman" pitchFamily="18" charset="0"/>
              </a:rPr>
              <a:t>Для цього потрібно вирішити два питання</a:t>
            </a:r>
            <a:r>
              <a:rPr lang="uk-UA" sz="2000" dirty="0" smtClean="0">
                <a:latin typeface="Times New Roman" pitchFamily="18" charset="0"/>
                <a:cs typeface="Times New Roman" pitchFamily="18" charset="0"/>
              </a:rPr>
              <a:t>: </a:t>
            </a:r>
          </a:p>
          <a:p>
            <a:pPr indent="457200" algn="just"/>
            <a:r>
              <a:rPr lang="uk-UA" sz="2000" b="1" dirty="0" smtClean="0">
                <a:latin typeface="Times New Roman" pitchFamily="18" charset="0"/>
                <a:cs typeface="Times New Roman" pitchFamily="18" charset="0"/>
              </a:rPr>
              <a:t>по-перше</a:t>
            </a:r>
            <a:r>
              <a:rPr lang="uk-UA" sz="2000" dirty="0" smtClean="0">
                <a:latin typeface="Times New Roman" pitchFamily="18" charset="0"/>
                <a:cs typeface="Times New Roman" pitchFamily="18" charset="0"/>
              </a:rPr>
              <a:t>, уяснити, які явища, предмети, процеси, закономірності має охоплювати проблема; </a:t>
            </a:r>
          </a:p>
          <a:p>
            <a:pPr indent="457200" algn="just"/>
            <a:r>
              <a:rPr lang="uk-UA" sz="2000" b="1" dirty="0" smtClean="0">
                <a:latin typeface="Times New Roman" pitchFamily="18" charset="0"/>
                <a:cs typeface="Times New Roman" pitchFamily="18" charset="0"/>
              </a:rPr>
              <a:t>по-друге</a:t>
            </a:r>
            <a:r>
              <a:rPr lang="uk-UA" sz="2000" dirty="0" smtClean="0">
                <a:latin typeface="Times New Roman" pitchFamily="18" charset="0"/>
                <a:cs typeface="Times New Roman" pitchFamily="18" charset="0"/>
              </a:rPr>
              <a:t>, обмежити обрану тему від суміжних. </a:t>
            </a:r>
          </a:p>
          <a:p>
            <a:pPr indent="457200" algn="just"/>
            <a:endParaRPr lang="uk-UA" sz="1000" dirty="0" smtClean="0">
              <a:latin typeface="Times New Roman" pitchFamily="18" charset="0"/>
              <a:cs typeface="Times New Roman" pitchFamily="18" charset="0"/>
            </a:endParaRPr>
          </a:p>
          <a:p>
            <a:pPr indent="457200" algn="just"/>
            <a:r>
              <a:rPr lang="uk-UA" sz="2000" dirty="0" smtClean="0">
                <a:latin typeface="Times New Roman" pitchFamily="18" charset="0"/>
                <a:cs typeface="Times New Roman" pitchFamily="18" charset="0"/>
              </a:rPr>
              <a:t>Необхідно також встановити, чи повинна робота виконуватись лише на основі: </a:t>
            </a:r>
          </a:p>
          <a:p>
            <a:pPr indent="457200" algn="just"/>
            <a:r>
              <a:rPr lang="uk-UA" sz="2000" dirty="0" smtClean="0">
                <a:latin typeface="Times New Roman" pitchFamily="18" charset="0"/>
                <a:cs typeface="Times New Roman" pitchFamily="18" charset="0"/>
              </a:rPr>
              <a:t>а) спостережень чи за допомогою експерименту; </a:t>
            </a:r>
          </a:p>
          <a:p>
            <a:pPr indent="457200" algn="just"/>
            <a:r>
              <a:rPr lang="uk-UA" sz="2000" dirty="0" smtClean="0">
                <a:latin typeface="Times New Roman" pitchFamily="18" charset="0"/>
                <a:cs typeface="Times New Roman" pitchFamily="18" charset="0"/>
              </a:rPr>
              <a:t>б)літературних джерел і документів та практики; </a:t>
            </a:r>
          </a:p>
          <a:p>
            <a:pPr indent="457200" algn="just"/>
            <a:r>
              <a:rPr lang="uk-UA" sz="2000" dirty="0" smtClean="0">
                <a:latin typeface="Times New Roman" pitchFamily="18" charset="0"/>
                <a:cs typeface="Times New Roman" pitchFamily="18" charset="0"/>
              </a:rPr>
              <a:t>в)сучасного досвіду чи з використанням більш старих даних; </a:t>
            </a:r>
          </a:p>
          <a:p>
            <a:pPr indent="457200" algn="just"/>
            <a:r>
              <a:rPr lang="uk-UA" sz="2000" dirty="0" smtClean="0">
                <a:latin typeface="Times New Roman" pitchFamily="18" charset="0"/>
                <a:cs typeface="Times New Roman" pitchFamily="18" charset="0"/>
              </a:rPr>
              <a:t>г)вітчизняних матеріалів чи з урахуванням зарубіжних джерел тощо. </a:t>
            </a:r>
          </a:p>
          <a:p>
            <a:pPr indent="457200" algn="just"/>
            <a:endParaRPr lang="uk-UA" sz="1000" i="1"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Прямоугольник 3"/>
          <p:cNvSpPr>
            <a:spLocks noChangeArrowheads="1"/>
          </p:cNvSpPr>
          <p:nvPr/>
        </p:nvSpPr>
        <p:spPr bwMode="auto">
          <a:xfrm>
            <a:off x="250825" y="476250"/>
            <a:ext cx="8424863" cy="5262979"/>
          </a:xfrm>
          <a:prstGeom prst="rect">
            <a:avLst/>
          </a:prstGeom>
          <a:noFill/>
          <a:ln w="9525">
            <a:noFill/>
            <a:miter lim="800000"/>
            <a:headEnd/>
            <a:tailEnd/>
          </a:ln>
        </p:spPr>
        <p:txBody>
          <a:bodyPr>
            <a:spAutoFit/>
          </a:bodyPr>
          <a:lstStyle/>
          <a:p>
            <a:pPr algn="ctr"/>
            <a:r>
              <a:rPr lang="ru-RU" sz="2400" b="1" dirty="0" smtClean="0">
                <a:solidFill>
                  <a:schemeClr val="accent3">
                    <a:lumMod val="50000"/>
                  </a:schemeClr>
                </a:solidFill>
                <a:latin typeface="Times New Roman" pitchFamily="18" charset="0"/>
                <a:cs typeface="Times New Roman" pitchFamily="18" charset="0"/>
              </a:rPr>
              <a:t>3</a:t>
            </a:r>
            <a:r>
              <a:rPr lang="uk-UA" sz="2400" b="1" dirty="0" smtClean="0">
                <a:solidFill>
                  <a:schemeClr val="accent3">
                    <a:lumMod val="50000"/>
                  </a:schemeClr>
                </a:solidFill>
                <a:latin typeface="Times New Roman" pitchFamily="18" charset="0"/>
                <a:cs typeface="Times New Roman" pitchFamily="18" charset="0"/>
              </a:rPr>
              <a:t>. Основи методики планування наукового дослідження.</a:t>
            </a:r>
          </a:p>
          <a:p>
            <a:endParaRPr lang="uk-UA" sz="2400" dirty="0" smtClean="0">
              <a:latin typeface="Times New Roman" pitchFamily="18" charset="0"/>
              <a:cs typeface="Times New Roman" pitchFamily="18" charset="0"/>
            </a:endParaRPr>
          </a:p>
          <a:p>
            <a:pPr algn="just"/>
            <a:r>
              <a:rPr lang="uk-UA" sz="2000" b="1" dirty="0" smtClean="0">
                <a:latin typeface="Times New Roman" pitchFamily="18" charset="0"/>
                <a:cs typeface="Times New Roman" pitchFamily="18" charset="0"/>
              </a:rPr>
              <a:t>	Робочий план </a:t>
            </a:r>
            <a:r>
              <a:rPr lang="uk-UA" sz="2000" dirty="0" smtClean="0">
                <a:latin typeface="Times New Roman" pitchFamily="18" charset="0"/>
                <a:cs typeface="Times New Roman" pitchFamily="18" charset="0"/>
              </a:rPr>
              <a:t>становить основу, визначає загальну спрямованість економічного дослідження та послідовність його проведення. </a:t>
            </a:r>
          </a:p>
          <a:p>
            <a:pPr algn="just"/>
            <a:r>
              <a:rPr lang="uk-UA" sz="2000" i="1" dirty="0" smtClean="0">
                <a:latin typeface="Times New Roman" pitchFamily="18" charset="0"/>
                <a:cs typeface="Times New Roman" pitchFamily="18" charset="0"/>
              </a:rPr>
              <a:t>Окрім того, якість робочого плану є запорукою успішного завершення розпочатої науковцем роботи. Його розробляють, виходячи з вибраної теми, сформульованих мети і завдань дослідження, обізнаності з його предметом, базової гіпотези. </a:t>
            </a:r>
          </a:p>
          <a:p>
            <a:pPr algn="just"/>
            <a:r>
              <a:rPr lang="uk-UA" sz="2000" b="1" dirty="0" smtClean="0">
                <a:solidFill>
                  <a:prstClr val="black"/>
                </a:solidFill>
                <a:latin typeface="Times New Roman" pitchFamily="18" charset="0"/>
                <a:cs typeface="Times New Roman" pitchFamily="18" charset="0"/>
              </a:rPr>
              <a:t>	Робочий </a:t>
            </a:r>
            <a:r>
              <a:rPr lang="uk-UA" sz="2000" b="1" dirty="0">
                <a:solidFill>
                  <a:prstClr val="black"/>
                </a:solidFill>
                <a:latin typeface="Times New Roman" pitchFamily="18" charset="0"/>
                <a:cs typeface="Times New Roman" pitchFamily="18" charset="0"/>
              </a:rPr>
              <a:t>план</a:t>
            </a:r>
            <a:r>
              <a:rPr lang="uk-UA" sz="2000" dirty="0" smtClean="0">
                <a:latin typeface="Times New Roman" pitchFamily="18" charset="0"/>
                <a:cs typeface="Times New Roman" pitchFamily="18" charset="0"/>
              </a:rPr>
              <a:t> повинен відображати системне уявлення автора про ту роботу, яка має бути проведена. </a:t>
            </a:r>
          </a:p>
          <a:p>
            <a:pPr algn="just"/>
            <a:endParaRPr lang="uk-UA"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	На основі планів досвідчені науковці зазвичай складають графік роботи. </a:t>
            </a:r>
            <a:r>
              <a:rPr lang="uk-UA" sz="2000" b="1" dirty="0" smtClean="0">
                <a:latin typeface="Times New Roman" pitchFamily="18" charset="0"/>
                <a:cs typeface="Times New Roman" pitchFamily="18" charset="0"/>
              </a:rPr>
              <a:t>Попередній план-графік </a:t>
            </a:r>
            <a:r>
              <a:rPr lang="uk-UA" sz="2000" i="1" dirty="0" smtClean="0">
                <a:latin typeface="Times New Roman" pitchFamily="18" charset="0"/>
                <a:cs typeface="Times New Roman" pitchFamily="18" charset="0"/>
              </a:rPr>
              <a:t>має включати лише найбільш істотні, тривалі роботи. </a:t>
            </a:r>
            <a:r>
              <a:rPr lang="uk-UA" sz="2000" b="1" i="1" dirty="0" smtClean="0">
                <a:solidFill>
                  <a:schemeClr val="accent6">
                    <a:lumMod val="75000"/>
                  </a:schemeClr>
                </a:solidFill>
                <a:latin typeface="Times New Roman" pitchFamily="18" charset="0"/>
                <a:cs typeface="Times New Roman" pitchFamily="18" charset="0"/>
              </a:rPr>
              <a:t>Календарний план-графік </a:t>
            </a:r>
            <a:r>
              <a:rPr lang="uk-UA" sz="2000" i="1" dirty="0" smtClean="0">
                <a:solidFill>
                  <a:schemeClr val="accent6">
                    <a:lumMod val="75000"/>
                  </a:schemeClr>
                </a:solidFill>
                <a:latin typeface="Times New Roman" pitchFamily="18" charset="0"/>
                <a:cs typeface="Times New Roman" pitchFamily="18" charset="0"/>
              </a:rPr>
              <a:t>є більш деталізованим</a:t>
            </a:r>
            <a:r>
              <a:rPr lang="uk-UA" sz="2000" dirty="0" smtClean="0">
                <a:latin typeface="Times New Roman" pitchFamily="18" charset="0"/>
                <a:cs typeface="Times New Roman" pitchFamily="18" charset="0"/>
              </a:rPr>
              <a:t>. </a:t>
            </a:r>
          </a:p>
          <a:p>
            <a:endParaRPr lang="uk-UA" sz="2400" dirty="0">
              <a:latin typeface="Times New Roman" pitchFamily="18" charset="0"/>
              <a:cs typeface="Times New Roman" pitchFamily="18" charset="0"/>
            </a:endParaRPr>
          </a:p>
          <a:p>
            <a:pPr algn="just"/>
            <a:r>
              <a:rPr lang="uk-UA" sz="2400" b="1"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Прямоугольник 3"/>
          <p:cNvSpPr>
            <a:spLocks noChangeArrowheads="1"/>
          </p:cNvSpPr>
          <p:nvPr/>
        </p:nvSpPr>
        <p:spPr bwMode="auto">
          <a:xfrm>
            <a:off x="395536" y="1556792"/>
            <a:ext cx="8424863" cy="3477875"/>
          </a:xfrm>
          <a:prstGeom prst="rect">
            <a:avLst/>
          </a:prstGeom>
          <a:noFill/>
          <a:ln w="9525">
            <a:noFill/>
            <a:miter lim="800000"/>
            <a:headEnd/>
            <a:tailEnd/>
          </a:ln>
        </p:spPr>
        <p:txBody>
          <a:bodyPr>
            <a:spAutoFit/>
          </a:bodyPr>
          <a:lstStyle/>
          <a:p>
            <a:pPr algn="just"/>
            <a:r>
              <a:rPr lang="uk-UA" sz="2000" b="1" dirty="0" smtClean="0">
                <a:latin typeface="Times New Roman" pitchFamily="18" charset="0"/>
                <a:cs typeface="Times New Roman" pitchFamily="18" charset="0"/>
              </a:rPr>
              <a:t>	Наукова проблема </a:t>
            </a:r>
            <a:r>
              <a:rPr lang="uk-UA" sz="2000" dirty="0" smtClean="0">
                <a:latin typeface="Times New Roman" pitchFamily="18" charset="0"/>
                <a:cs typeface="Times New Roman" pitchFamily="18" charset="0"/>
              </a:rPr>
              <a:t>- </a:t>
            </a:r>
            <a:r>
              <a:rPr lang="uk-UA" sz="2000" i="1" dirty="0" smtClean="0">
                <a:latin typeface="Times New Roman" pitchFamily="18" charset="0"/>
                <a:cs typeface="Times New Roman" pitchFamily="18" charset="0"/>
              </a:rPr>
              <a:t>це сукупність складних теоретичних або практичних завдань; сукупність тем науково-дослідної роботи</a:t>
            </a:r>
            <a:r>
              <a:rPr lang="uk-UA" sz="2000" dirty="0" smtClean="0">
                <a:latin typeface="Times New Roman" pitchFamily="18" charset="0"/>
                <a:cs typeface="Times New Roman" pitchFamily="18" charset="0"/>
              </a:rPr>
              <a:t>. Проблема охоплює значну галузь дослідження й має перспективне значення. </a:t>
            </a:r>
            <a:endParaRPr lang="en-US"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000" b="1" dirty="0" smtClean="0">
                <a:solidFill>
                  <a:schemeClr val="accent6">
                    <a:lumMod val="75000"/>
                  </a:schemeClr>
                </a:solidFill>
                <a:latin typeface="Times New Roman" pitchFamily="18" charset="0"/>
                <a:cs typeface="Times New Roman" pitchFamily="18" charset="0"/>
              </a:rPr>
              <a:t>	Проблема може бути галузевою, міжгалузевою, глобальною</a:t>
            </a:r>
            <a:r>
              <a:rPr lang="uk-UA"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 </a:t>
            </a:r>
          </a:p>
          <a:p>
            <a:pPr algn="just"/>
            <a:r>
              <a:rPr lang="uk-UA" sz="2000" b="1" dirty="0" smtClean="0">
                <a:latin typeface="Times New Roman" pitchFamily="18" charset="0"/>
                <a:cs typeface="Times New Roman" pitchFamily="18" charset="0"/>
              </a:rPr>
              <a:t>	Тема</a:t>
            </a:r>
            <a:r>
              <a:rPr lang="uk-UA" sz="2000" dirty="0" smtClean="0">
                <a:latin typeface="Times New Roman" pitchFamily="18" charset="0"/>
                <a:cs typeface="Times New Roman" pitchFamily="18" charset="0"/>
              </a:rPr>
              <a:t> - </a:t>
            </a:r>
            <a:r>
              <a:rPr lang="uk-UA" sz="2000" i="1" dirty="0" smtClean="0">
                <a:latin typeface="Times New Roman" pitchFamily="18" charset="0"/>
                <a:cs typeface="Times New Roman" pitchFamily="18" charset="0"/>
              </a:rPr>
              <a:t>це наукове завдання, що охоплює певну сферу наукового дослідження</a:t>
            </a:r>
            <a:r>
              <a:rPr lang="uk-UA" sz="2000" dirty="0" smtClean="0">
                <a:latin typeface="Times New Roman" pitchFamily="18" charset="0"/>
                <a:cs typeface="Times New Roman" pitchFamily="18" charset="0"/>
              </a:rPr>
              <a:t>. Вона базується на численних дослідницьких питаннях. Під науковими питаннями розуміють більш дрібні наукові завдання, що стосуються конкретної сфери наукового дослідження.</a:t>
            </a:r>
          </a:p>
          <a:p>
            <a:pPr algn="just"/>
            <a:endParaRPr lang="ru-RU"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Прямоугольник 3"/>
          <p:cNvSpPr>
            <a:spLocks noChangeArrowheads="1"/>
          </p:cNvSpPr>
          <p:nvPr/>
        </p:nvSpPr>
        <p:spPr bwMode="auto">
          <a:xfrm>
            <a:off x="250825" y="476250"/>
            <a:ext cx="8424863" cy="6494085"/>
          </a:xfrm>
          <a:prstGeom prst="rect">
            <a:avLst/>
          </a:prstGeom>
          <a:noFill/>
          <a:ln w="9525">
            <a:noFill/>
            <a:miter lim="800000"/>
            <a:headEnd/>
            <a:tailEnd/>
          </a:ln>
        </p:spPr>
        <p:txBody>
          <a:bodyPr>
            <a:spAutoFit/>
          </a:bodyPr>
          <a:lstStyle/>
          <a:p>
            <a:pPr algn="just"/>
            <a:r>
              <a:rPr lang="uk-UA" sz="2400" b="1" dirty="0" smtClean="0">
                <a:solidFill>
                  <a:schemeClr val="accent6">
                    <a:lumMod val="75000"/>
                  </a:schemeClr>
                </a:solidFill>
                <a:latin typeface="Times New Roman" pitchFamily="18" charset="0"/>
                <a:cs typeface="Times New Roman" pitchFamily="18" charset="0"/>
              </a:rPr>
              <a:t>	Постановка (вибір) проблем або тем є важким, відповідальним завданням, містить у собі ряд етапів</a:t>
            </a:r>
            <a:r>
              <a:rPr lang="uk-UA"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lgn="just"/>
            <a:endParaRPr lang="uk-UA" sz="2400"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Перший етап </a:t>
            </a:r>
            <a:r>
              <a:rPr lang="uk-UA" sz="2400" dirty="0" smtClean="0">
                <a:latin typeface="Times New Roman" pitchFamily="18" charset="0"/>
                <a:cs typeface="Times New Roman" pitchFamily="18" charset="0"/>
              </a:rPr>
              <a:t>- </a:t>
            </a:r>
            <a:r>
              <a:rPr lang="uk-UA" sz="2400" i="1" u="sng" dirty="0" smtClean="0">
                <a:latin typeface="Times New Roman" pitchFamily="18" charset="0"/>
                <a:cs typeface="Times New Roman" pitchFamily="18" charset="0"/>
              </a:rPr>
              <a:t>формулювання пр</a:t>
            </a:r>
            <a:r>
              <a:rPr lang="uk-UA" sz="2400" u="sng" dirty="0" smtClean="0">
                <a:latin typeface="Times New Roman" pitchFamily="18" charset="0"/>
                <a:cs typeface="Times New Roman" pitchFamily="18" charset="0"/>
              </a:rPr>
              <a:t>облем</a:t>
            </a:r>
            <a:r>
              <a:rPr lang="uk-UA" sz="24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На основі аналізу протиріч досліджуваного напряму формулюють основне питання - проблему й визначають загалом очікуваний результат. </a:t>
            </a:r>
            <a:endParaRPr lang="en-US"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Другий етап</a:t>
            </a:r>
            <a:r>
              <a:rPr lang="uk-UA" sz="2400" dirty="0" smtClean="0">
                <a:latin typeface="Times New Roman" pitchFamily="18" charset="0"/>
                <a:cs typeface="Times New Roman" pitchFamily="18" charset="0"/>
              </a:rPr>
              <a:t> містить у </a:t>
            </a:r>
            <a:r>
              <a:rPr lang="uk-UA" sz="2400" i="1" u="sng" dirty="0" smtClean="0">
                <a:latin typeface="Times New Roman" pitchFamily="18" charset="0"/>
                <a:cs typeface="Times New Roman" pitchFamily="18" charset="0"/>
              </a:rPr>
              <a:t>собі розроблення структури проблеми</a:t>
            </a:r>
            <a:r>
              <a:rPr lang="uk-UA" sz="24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Виділяють теми, підтеми, питання. Композиція цих компонентів повинна становити дерево проблеми (або комплексної проблеми). З кожної теми виявляють орієнтовну область дослідження.</a:t>
            </a:r>
            <a:endParaRPr lang="en-US"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На третьому етапі </a:t>
            </a:r>
            <a:r>
              <a:rPr lang="uk-UA" sz="2400" i="1" u="sng" dirty="0" smtClean="0">
                <a:latin typeface="Times New Roman" pitchFamily="18" charset="0"/>
                <a:cs typeface="Times New Roman" pitchFamily="18" charset="0"/>
              </a:rPr>
              <a:t>встановлюють актуальність проблеми, тобто цінність її на даному етапі для науки й техніки</a:t>
            </a:r>
            <a:r>
              <a:rPr lang="uk-UA" sz="24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Для цього з кожної теми виставляють кілька заперечень і на основі аналізу, методом дослідницького наближення, виключають заперечення на користь реальності даної теми. Після такого "очищення" остаточно складають структуру проблеми й позначають умовним кодом теми, підтеми, питання.</a:t>
            </a:r>
            <a:endParaRPr lang="uk-UA"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Прямоугольник 3"/>
          <p:cNvSpPr>
            <a:spLocks noChangeArrowheads="1"/>
          </p:cNvSpPr>
          <p:nvPr/>
        </p:nvSpPr>
        <p:spPr bwMode="auto">
          <a:xfrm>
            <a:off x="238899" y="1988840"/>
            <a:ext cx="8424863" cy="1938992"/>
          </a:xfrm>
          <a:prstGeom prst="rect">
            <a:avLst/>
          </a:prstGeom>
          <a:noFill/>
          <a:ln w="9525">
            <a:noFill/>
            <a:miter lim="800000"/>
            <a:headEnd/>
            <a:tailEnd/>
          </a:ln>
        </p:spPr>
        <p:txBody>
          <a:bodyPr>
            <a:spAutoFit/>
          </a:bodyPr>
          <a:lstStyle/>
          <a:p>
            <a:pPr algn="just"/>
            <a:r>
              <a:rPr lang="uk-UA" sz="2000" dirty="0">
                <a:latin typeface="Times New Roman" pitchFamily="18" charset="0"/>
                <a:cs typeface="Times New Roman" pitchFamily="18" charset="0"/>
              </a:rPr>
              <a:t>	</a:t>
            </a:r>
            <a:r>
              <a:rPr lang="uk-UA" sz="2000" b="1" dirty="0">
                <a:solidFill>
                  <a:schemeClr val="accent6">
                    <a:lumMod val="75000"/>
                  </a:schemeClr>
                </a:solidFill>
                <a:latin typeface="Times New Roman" pitchFamily="18" charset="0"/>
                <a:cs typeface="Times New Roman" pitchFamily="18" charset="0"/>
              </a:rPr>
              <a:t>Актуальність</a:t>
            </a:r>
            <a:r>
              <a:rPr lang="uk-UA" sz="2000" dirty="0">
                <a:latin typeface="Times New Roman" pitchFamily="18" charset="0"/>
                <a:cs typeface="Times New Roman" pitchFamily="18" charset="0"/>
              </a:rPr>
              <a:t> - </a:t>
            </a:r>
            <a:r>
              <a:rPr lang="uk-UA" sz="2000" i="1" dirty="0">
                <a:latin typeface="Times New Roman" pitchFamily="18" charset="0"/>
                <a:cs typeface="Times New Roman" pitchFamily="18" charset="0"/>
              </a:rPr>
              <a:t>обов'язкова вимога до будь-якого наукового дослідження, тому </a:t>
            </a:r>
            <a:r>
              <a:rPr lang="uk-UA" sz="2000" i="1" dirty="0" smtClean="0">
                <a:latin typeface="Times New Roman" pitchFamily="18" charset="0"/>
                <a:cs typeface="Times New Roman" pitchFamily="18" charset="0"/>
              </a:rPr>
              <a:t>його </a:t>
            </a:r>
            <a:r>
              <a:rPr lang="uk-UA" sz="2000" i="1" dirty="0">
                <a:latin typeface="Times New Roman" pitchFamily="18" charset="0"/>
                <a:cs typeface="Times New Roman" pitchFamily="18" charset="0"/>
              </a:rPr>
              <a:t>вступ повинен починатися з обґрунтування актуальності обраної теми</a:t>
            </a:r>
            <a:r>
              <a:rPr lang="uk-UA" sz="2000" dirty="0">
                <a:latin typeface="Times New Roman" pitchFamily="18" charset="0"/>
                <a:cs typeface="Times New Roman" pitchFamily="18" charset="0"/>
              </a:rPr>
              <a:t>. </a:t>
            </a:r>
            <a:endParaRPr lang="uk-UA" sz="2000" dirty="0" smtClean="0">
              <a:latin typeface="Times New Roman" pitchFamily="18" charset="0"/>
              <a:cs typeface="Times New Roman" pitchFamily="18" charset="0"/>
            </a:endParaRPr>
          </a:p>
          <a:p>
            <a:pPr algn="just"/>
            <a:endParaRPr lang="uk-UA" sz="2000" b="1" dirty="0">
              <a:latin typeface="Times New Roman" pitchFamily="18" charset="0"/>
              <a:cs typeface="Times New Roman" pitchFamily="18" charset="0"/>
            </a:endParaRPr>
          </a:p>
          <a:p>
            <a:pPr algn="just"/>
            <a:r>
              <a:rPr lang="uk-UA" sz="2000" b="1" dirty="0" smtClean="0">
                <a:latin typeface="Times New Roman" pitchFamily="18" charset="0"/>
                <a:cs typeface="Times New Roman" pitchFamily="18" charset="0"/>
              </a:rPr>
              <a:t>	Головне</a:t>
            </a:r>
            <a:r>
              <a:rPr lang="uk-UA" sz="2000" dirty="0" smtClean="0">
                <a:latin typeface="Times New Roman" pitchFamily="18" charset="0"/>
                <a:cs typeface="Times New Roman" pitchFamily="18" charset="0"/>
              </a:rPr>
              <a:t> </a:t>
            </a:r>
            <a:r>
              <a:rPr lang="uk-UA" sz="2000" dirty="0">
                <a:latin typeface="Times New Roman" pitchFamily="18" charset="0"/>
                <a:cs typeface="Times New Roman" pitchFamily="18" charset="0"/>
              </a:rPr>
              <a:t>- </a:t>
            </a:r>
            <a:r>
              <a:rPr lang="uk-UA" sz="2000" i="1" dirty="0">
                <a:latin typeface="Times New Roman" pitchFamily="18" charset="0"/>
                <a:cs typeface="Times New Roman" pitchFamily="18" charset="0"/>
              </a:rPr>
              <a:t>показати суть проблемної ситуації, з чого й буде видна актуальність теми</a:t>
            </a:r>
            <a:r>
              <a:rPr lang="uk-UA" sz="2000" dirty="0">
                <a:latin typeface="Times New Roman" pitchFamily="18" charset="0"/>
                <a:cs typeface="Times New Roman" pitchFamily="18" charset="0"/>
              </a:rPr>
              <a:t>. </a:t>
            </a:r>
            <a:endParaRPr lang="uk-UA" sz="2000"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Прямоугольник 3"/>
          <p:cNvSpPr>
            <a:spLocks noChangeArrowheads="1"/>
          </p:cNvSpPr>
          <p:nvPr/>
        </p:nvSpPr>
        <p:spPr bwMode="auto">
          <a:xfrm>
            <a:off x="250825" y="476250"/>
            <a:ext cx="8424863" cy="2308324"/>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
        <p:nvSpPr>
          <p:cNvPr id="2" name="Прямоугольник 1"/>
          <p:cNvSpPr/>
          <p:nvPr/>
        </p:nvSpPr>
        <p:spPr>
          <a:xfrm>
            <a:off x="257521" y="254502"/>
            <a:ext cx="8569647" cy="5324535"/>
          </a:xfrm>
          <a:prstGeom prst="rect">
            <a:avLst/>
          </a:prstGeom>
        </p:spPr>
        <p:txBody>
          <a:bodyPr wrap="square">
            <a:spAutoFit/>
          </a:bodyPr>
          <a:lstStyle/>
          <a:p>
            <a:pPr algn="just"/>
            <a:r>
              <a:rPr lang="uk-UA" sz="2000" b="1" dirty="0" smtClean="0">
                <a:latin typeface="Times New Roman" pitchFamily="18" charset="0"/>
                <a:cs typeface="Times New Roman" pitchFamily="18" charset="0"/>
              </a:rPr>
              <a:t>	При </a:t>
            </a:r>
            <a:r>
              <a:rPr lang="uk-UA" sz="2000" b="1" dirty="0">
                <a:latin typeface="Times New Roman" pitchFamily="18" charset="0"/>
                <a:cs typeface="Times New Roman" pitchFamily="18" charset="0"/>
              </a:rPr>
              <a:t>проведенні наукових досліджень вирізняють поняття </a:t>
            </a:r>
            <a:r>
              <a:rPr lang="uk-UA" sz="2000" b="1" dirty="0">
                <a:solidFill>
                  <a:schemeClr val="accent6">
                    <a:lumMod val="75000"/>
                  </a:schemeClr>
                </a:solidFill>
                <a:latin typeface="Times New Roman" pitchFamily="18" charset="0"/>
                <a:cs typeface="Times New Roman" pitchFamily="18" charset="0"/>
              </a:rPr>
              <a:t>«об'єкт» </a:t>
            </a:r>
            <a:r>
              <a:rPr lang="uk-UA" sz="2000" b="1" dirty="0">
                <a:latin typeface="Times New Roman" pitchFamily="18" charset="0"/>
                <a:cs typeface="Times New Roman" pitchFamily="18" charset="0"/>
              </a:rPr>
              <a:t>і </a:t>
            </a:r>
            <a:r>
              <a:rPr lang="uk-UA" sz="2000" b="1" dirty="0">
                <a:solidFill>
                  <a:schemeClr val="accent6">
                    <a:lumMod val="75000"/>
                  </a:schemeClr>
                </a:solidFill>
                <a:latin typeface="Times New Roman" pitchFamily="18" charset="0"/>
                <a:cs typeface="Times New Roman" pitchFamily="18" charset="0"/>
              </a:rPr>
              <a:t>«предмет» </a:t>
            </a:r>
            <a:r>
              <a:rPr lang="uk-UA" sz="2000" b="1" dirty="0">
                <a:latin typeface="Times New Roman" pitchFamily="18" charset="0"/>
                <a:cs typeface="Times New Roman" pitchFamily="18" charset="0"/>
              </a:rPr>
              <a:t>пізнання і дослідження.</a:t>
            </a:r>
          </a:p>
          <a:p>
            <a:pPr algn="just"/>
            <a:r>
              <a:rPr lang="uk-UA" sz="2000" b="1" dirty="0" smtClean="0">
                <a:solidFill>
                  <a:schemeClr val="accent6">
                    <a:lumMod val="75000"/>
                  </a:schemeClr>
                </a:solidFill>
                <a:latin typeface="Times New Roman" pitchFamily="18" charset="0"/>
                <a:cs typeface="Times New Roman" pitchFamily="18" charset="0"/>
              </a:rPr>
              <a:t>	Об'єктом </a:t>
            </a:r>
            <a:r>
              <a:rPr lang="uk-UA" sz="2000" b="1" dirty="0">
                <a:solidFill>
                  <a:schemeClr val="accent6">
                    <a:lumMod val="75000"/>
                  </a:schemeClr>
                </a:solidFill>
                <a:latin typeface="Times New Roman" pitchFamily="18" charset="0"/>
                <a:cs typeface="Times New Roman" pitchFamily="18" charset="0"/>
              </a:rPr>
              <a:t>дослідження</a:t>
            </a:r>
            <a:r>
              <a:rPr lang="uk-UA" sz="2000" dirty="0">
                <a:latin typeface="Times New Roman" pitchFamily="18" charset="0"/>
                <a:cs typeface="Times New Roman" pitchFamily="18" charset="0"/>
              </a:rPr>
              <a:t> прийнято називати те, на що спрямована пізнавальна діяльність дослідника. </a:t>
            </a:r>
            <a:r>
              <a:rPr lang="uk-UA" sz="2000" dirty="0" smtClean="0">
                <a:latin typeface="Times New Roman" pitchFamily="18" charset="0"/>
                <a:cs typeface="Times New Roman" pitchFamily="18" charset="0"/>
              </a:rPr>
              <a:t>Це </a:t>
            </a:r>
            <a:r>
              <a:rPr lang="uk-UA" sz="2000" dirty="0">
                <a:latin typeface="Times New Roman" pitchFamily="18" charset="0"/>
                <a:cs typeface="Times New Roman" pitchFamily="18" charset="0"/>
              </a:rPr>
              <a:t>процес або явище, яке породжує проблемну ситуацію і обране для дослідження. Об'єкт відносно автономний і має чіткі межі. </a:t>
            </a:r>
            <a:endParaRPr lang="uk-UA"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	Вирізняють </a:t>
            </a:r>
            <a:r>
              <a:rPr lang="uk-UA" sz="2000" dirty="0">
                <a:latin typeface="Times New Roman" pitchFamily="18" charset="0"/>
                <a:cs typeface="Times New Roman" pitchFamily="18" charset="0"/>
              </a:rPr>
              <a:t>об'єкти </a:t>
            </a:r>
            <a:r>
              <a:rPr lang="uk-UA" sz="2000" b="1" dirty="0">
                <a:solidFill>
                  <a:schemeClr val="accent6">
                    <a:lumMod val="75000"/>
                  </a:schemeClr>
                </a:solidFill>
                <a:latin typeface="Times New Roman" pitchFamily="18" charset="0"/>
                <a:cs typeface="Times New Roman" pitchFamily="18" charset="0"/>
              </a:rPr>
              <a:t>природні, соціальні, ідеалізовані. </a:t>
            </a:r>
            <a:endParaRPr lang="uk-UA" sz="2000" b="1" dirty="0" smtClean="0">
              <a:solidFill>
                <a:schemeClr val="accent6">
                  <a:lumMod val="75000"/>
                </a:schemeClr>
              </a:solidFill>
              <a:latin typeface="Times New Roman" pitchFamily="18" charset="0"/>
              <a:cs typeface="Times New Roman" pitchFamily="18" charset="0"/>
            </a:endParaRPr>
          </a:p>
          <a:p>
            <a:endParaRPr lang="uk-UA" sz="2000" dirty="0" smtClean="0">
              <a:latin typeface="Times New Roman" pitchFamily="18" charset="0"/>
              <a:cs typeface="Times New Roman" pitchFamily="18" charset="0"/>
            </a:endParaRPr>
          </a:p>
          <a:p>
            <a:pPr algn="just"/>
            <a:r>
              <a:rPr lang="uk-UA" sz="2000" b="1" dirty="0" smtClean="0">
                <a:latin typeface="Times New Roman" pitchFamily="18" charset="0"/>
                <a:cs typeface="Times New Roman" pitchFamily="18" charset="0"/>
              </a:rPr>
              <a:t>	Предметом </a:t>
            </a:r>
            <a:r>
              <a:rPr lang="uk-UA" sz="2000" b="1" dirty="0">
                <a:latin typeface="Times New Roman" pitchFamily="18" charset="0"/>
                <a:cs typeface="Times New Roman" pitchFamily="18" charset="0"/>
              </a:rPr>
              <a:t>дослідження </a:t>
            </a:r>
            <a:r>
              <a:rPr lang="uk-UA" sz="2000" dirty="0">
                <a:latin typeface="Times New Roman" pitchFamily="18" charset="0"/>
                <a:cs typeface="Times New Roman" pitchFamily="18" charset="0"/>
              </a:rPr>
              <a:t>є досліджувані з певною метою властивості, характерні для наукового пізнання, це визначення певного «ракурсу» дослідження як припущення про найсуттєвіші для вивчення обраної проблеми характеристики об'єкта. </a:t>
            </a:r>
            <a:endParaRPr lang="uk-UA" sz="2000" dirty="0" smtClean="0">
              <a:latin typeface="Times New Roman" pitchFamily="18" charset="0"/>
              <a:cs typeface="Times New Roman" pitchFamily="18" charset="0"/>
            </a:endParaRPr>
          </a:p>
          <a:p>
            <a:pPr algn="just"/>
            <a:endParaRPr lang="uk-UA" sz="2000" i="1" dirty="0" smtClean="0">
              <a:latin typeface="Times New Roman" pitchFamily="18" charset="0"/>
              <a:cs typeface="Times New Roman" pitchFamily="18" charset="0"/>
            </a:endParaRPr>
          </a:p>
          <a:p>
            <a:r>
              <a:rPr lang="uk-UA" sz="2000" i="1" dirty="0" smtClean="0">
                <a:latin typeface="Times New Roman" pitchFamily="18" charset="0"/>
                <a:cs typeface="Times New Roman" pitchFamily="18" charset="0"/>
              </a:rPr>
              <a:t>	Один </a:t>
            </a:r>
            <a:r>
              <a:rPr lang="uk-UA" sz="2000" i="1" dirty="0">
                <a:latin typeface="Times New Roman" pitchFamily="18" charset="0"/>
                <a:cs typeface="Times New Roman" pitchFamily="18" charset="0"/>
              </a:rPr>
              <a:t>і той же об'єкт може бути предметом різних досліджень і навіть наукових напрямів.</a:t>
            </a:r>
          </a:p>
          <a:p>
            <a:endParaRPr lang="uk-UA" sz="2000"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4524315"/>
          </a:xfrm>
          <a:prstGeom prst="rect">
            <a:avLst/>
          </a:prstGeom>
        </p:spPr>
        <p:txBody>
          <a:bodyPr>
            <a:spAutoFit/>
          </a:bodyPr>
          <a:lstStyle/>
          <a:p>
            <a:pPr indent="457200" algn="just" fontAlgn="auto">
              <a:spcBef>
                <a:spcPts val="0"/>
              </a:spcBef>
              <a:spcAft>
                <a:spcPts val="0"/>
              </a:spcAft>
              <a:defRPr/>
            </a:pPr>
            <a:r>
              <a:rPr lang="uk-UA" sz="2400" b="1" dirty="0" smtClean="0">
                <a:latin typeface="Times New Roman" panose="02020603050405020304" pitchFamily="18" charset="0"/>
                <a:cs typeface="Times New Roman" panose="02020603050405020304" pitchFamily="18" charset="0"/>
              </a:rPr>
              <a:t>Фактор</a:t>
            </a:r>
            <a:r>
              <a:rPr lang="uk-UA" sz="2400" dirty="0" smtClean="0">
                <a:latin typeface="Times New Roman" panose="02020603050405020304" pitchFamily="18" charset="0"/>
                <a:cs typeface="Times New Roman" panose="02020603050405020304" pitchFamily="18" charset="0"/>
              </a:rPr>
              <a:t> – це причинно-наслідковий вплив на якісні і кількісні зміни в об’єкті дослідження.</a:t>
            </a:r>
          </a:p>
          <a:p>
            <a:pPr indent="457200" algn="just" fontAlgn="auto">
              <a:spcBef>
                <a:spcPts val="0"/>
              </a:spcBef>
              <a:spcAft>
                <a:spcPts val="0"/>
              </a:spcAft>
              <a:defRPr/>
            </a:pPr>
            <a:r>
              <a:rPr lang="uk-UA" sz="2400" i="1" dirty="0" smtClean="0">
                <a:latin typeface="Times New Roman" panose="02020603050405020304" pitchFamily="18" charset="0"/>
                <a:cs typeface="Times New Roman" panose="02020603050405020304" pitchFamily="18" charset="0"/>
              </a:rPr>
              <a:t>Критеріями відбору суттєвих факторів є</a:t>
            </a:r>
            <a:r>
              <a:rPr lang="uk-UA" sz="2400" dirty="0" smtClean="0">
                <a:latin typeface="Times New Roman" panose="02020603050405020304" pitchFamily="18" charset="0"/>
                <a:cs typeface="Times New Roman" panose="02020603050405020304" pitchFamily="18" charset="0"/>
              </a:rPr>
              <a:t> </a:t>
            </a:r>
            <a:r>
              <a:rPr lang="uk-UA" sz="2400" i="1" dirty="0" smtClean="0">
                <a:solidFill>
                  <a:schemeClr val="accent6">
                    <a:lumMod val="75000"/>
                  </a:schemeClr>
                </a:solidFill>
                <a:latin typeface="Times New Roman" panose="02020603050405020304" pitchFamily="18" charset="0"/>
                <a:cs typeface="Times New Roman" panose="02020603050405020304" pitchFamily="18" charset="0"/>
              </a:rPr>
              <a:t>мета дослідження та рівень накопичених знань у цьому напрямку.</a:t>
            </a:r>
          </a:p>
          <a:p>
            <a:pPr indent="457200" algn="just" fontAlgn="auto">
              <a:spcBef>
                <a:spcPts val="0"/>
              </a:spcBef>
              <a:spcAft>
                <a:spcPts val="0"/>
              </a:spcAft>
              <a:defRPr/>
            </a:pPr>
            <a:endParaRPr lang="uk-UA" sz="2000" b="1" dirty="0" smtClean="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r>
              <a:rPr lang="uk-UA" sz="2000" b="1" dirty="0" smtClean="0">
                <a:latin typeface="Times New Roman" panose="02020603050405020304" pitchFamily="18" charset="0"/>
                <a:cs typeface="Times New Roman" panose="02020603050405020304" pitchFamily="18" charset="0"/>
              </a:rPr>
              <a:t>Класифікація об’єктів дослідження найчастіше здійснюється за двома методами: </a:t>
            </a:r>
          </a:p>
          <a:p>
            <a:pPr marL="914400" lvl="1" indent="-457200" algn="just" fontAlgn="auto">
              <a:spcBef>
                <a:spcPts val="0"/>
              </a:spcBef>
              <a:spcAft>
                <a:spcPts val="0"/>
              </a:spcAft>
              <a:buAutoNum type="arabicParenR"/>
              <a:defRPr/>
            </a:pPr>
            <a:r>
              <a:rPr lang="uk-UA" sz="2000" b="1" dirty="0" smtClean="0">
                <a:solidFill>
                  <a:schemeClr val="accent6">
                    <a:lumMod val="75000"/>
                  </a:schemeClr>
                </a:solidFill>
                <a:latin typeface="Times New Roman" panose="02020603050405020304" pitchFamily="18" charset="0"/>
                <a:cs typeface="Times New Roman" panose="02020603050405020304" pitchFamily="18" charset="0"/>
              </a:rPr>
              <a:t>за наявністю і відсутністю ознак. </a:t>
            </a:r>
            <a:r>
              <a:rPr lang="uk-UA" dirty="0" smtClean="0">
                <a:latin typeface="Times New Roman" panose="02020603050405020304" pitchFamily="18" charset="0"/>
                <a:cs typeface="Times New Roman" panose="02020603050405020304" pitchFamily="18" charset="0"/>
              </a:rPr>
              <a:t>Він полягає в тому, що більшість об’єктів поділяються на два класи, один з яких має певну властивість, а другий не має її. Наприклад, витрати поділяються на виробничі (далі нема поділу) та невиробничі (пов’язані з виробництвом і не пов’язані);</a:t>
            </a:r>
            <a:r>
              <a:rPr lang="uk-UA" sz="2000" dirty="0" smtClean="0">
                <a:latin typeface="Times New Roman" panose="02020603050405020304" pitchFamily="18" charset="0"/>
                <a:cs typeface="Times New Roman" panose="02020603050405020304" pitchFamily="18" charset="0"/>
              </a:rPr>
              <a:t> </a:t>
            </a:r>
          </a:p>
          <a:p>
            <a:pPr algn="just" fontAlgn="auto">
              <a:spcBef>
                <a:spcPts val="0"/>
              </a:spcBef>
              <a:spcAft>
                <a:spcPts val="0"/>
              </a:spcAft>
              <a:defRPr/>
            </a:pPr>
            <a:r>
              <a:rPr lang="uk-UA" sz="2000" b="1" dirty="0" smtClean="0">
                <a:solidFill>
                  <a:schemeClr val="accent6">
                    <a:lumMod val="75000"/>
                  </a:schemeClr>
                </a:solidFill>
                <a:latin typeface="Times New Roman" panose="02020603050405020304" pitchFamily="18" charset="0"/>
                <a:cs typeface="Times New Roman" panose="02020603050405020304" pitchFamily="18" charset="0"/>
              </a:rPr>
              <a:t>	2)    за видозміною ознак. </a:t>
            </a:r>
            <a:r>
              <a:rPr lang="uk-UA" dirty="0" smtClean="0">
                <a:latin typeface="Times New Roman" panose="02020603050405020304" pitchFamily="18" charset="0"/>
                <a:cs typeface="Times New Roman" panose="02020603050405020304" pitchFamily="18" charset="0"/>
              </a:rPr>
              <a:t>Згідно цього методу члени поділу являють собою такі сукупності предметів, в кожній із яких загальна для всіх сукупностей ознака виявляється по особливому, тобто з тими чи іншими варіаціями.</a:t>
            </a:r>
            <a:endParaRPr lang="uk-UA"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1200329"/>
          </a:xfrm>
          <a:prstGeom prst="rect">
            <a:avLst/>
          </a:prstGeom>
        </p:spPr>
        <p:txBody>
          <a:bodyPr>
            <a:spAutoFit/>
          </a:bodyPr>
          <a:lstStyle/>
          <a:p>
            <a:pPr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ru-RU" sz="24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38499" y="476250"/>
            <a:ext cx="8785671" cy="5078313"/>
          </a:xfrm>
          <a:prstGeom prst="rect">
            <a:avLst/>
          </a:prstGeom>
        </p:spPr>
        <p:txBody>
          <a:bodyPr wrap="square">
            <a:spAutoFit/>
          </a:bodyPr>
          <a:lstStyle/>
          <a:p>
            <a:r>
              <a:rPr lang="uk-UA" b="1" dirty="0" smtClean="0">
                <a:latin typeface="Times New Roman" pitchFamily="18" charset="0"/>
                <a:cs typeface="Times New Roman" pitchFamily="18" charset="0"/>
              </a:rPr>
              <a:t>	Постановку </a:t>
            </a:r>
            <a:r>
              <a:rPr lang="uk-UA" b="1" dirty="0">
                <a:latin typeface="Times New Roman" pitchFamily="18" charset="0"/>
                <a:cs typeface="Times New Roman" pitchFamily="18" charset="0"/>
              </a:rPr>
              <a:t>завдань </a:t>
            </a:r>
            <a:r>
              <a:rPr lang="uk-UA" b="1" dirty="0" smtClean="0">
                <a:latin typeface="Times New Roman" pitchFamily="18" charset="0"/>
                <a:cs typeface="Times New Roman" pitchFamily="18" charset="0"/>
              </a:rPr>
              <a:t>(задач) наукового </a:t>
            </a:r>
            <a:r>
              <a:rPr lang="uk-UA" b="1" dirty="0">
                <a:latin typeface="Times New Roman" pitchFamily="18" charset="0"/>
                <a:cs typeface="Times New Roman" pitchFamily="18" charset="0"/>
              </a:rPr>
              <a:t>дослідження можна представити наступним чином.</a:t>
            </a:r>
          </a:p>
          <a:p>
            <a:pPr marL="342900" indent="-342900">
              <a:buAutoNum type="arabicPeriod"/>
            </a:pPr>
            <a:r>
              <a:rPr lang="uk-UA" dirty="0" smtClean="0">
                <a:solidFill>
                  <a:schemeClr val="accent6">
                    <a:lumMod val="75000"/>
                  </a:schemeClr>
                </a:solidFill>
                <a:latin typeface="Times New Roman" pitchFamily="18" charset="0"/>
                <a:cs typeface="Times New Roman" pitchFamily="18" charset="0"/>
              </a:rPr>
              <a:t>Виявлення </a:t>
            </a:r>
            <a:r>
              <a:rPr lang="uk-UA" dirty="0">
                <a:solidFill>
                  <a:schemeClr val="accent6">
                    <a:lumMod val="75000"/>
                  </a:schemeClr>
                </a:solidFill>
                <a:latin typeface="Times New Roman" pitchFamily="18" charset="0"/>
                <a:cs typeface="Times New Roman" pitchFamily="18" charset="0"/>
              </a:rPr>
              <a:t>потреби у вирішенні конкретного наукового завдання</a:t>
            </a:r>
            <a:r>
              <a:rPr lang="uk-UA" dirty="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marL="342900" indent="-342900">
              <a:buAutoNum type="arabicPeriod"/>
            </a:pPr>
            <a:r>
              <a:rPr lang="uk-UA" dirty="0" smtClean="0">
                <a:solidFill>
                  <a:schemeClr val="accent6">
                    <a:lumMod val="75000"/>
                  </a:schemeClr>
                </a:solidFill>
                <a:latin typeface="Times New Roman" pitchFamily="18" charset="0"/>
                <a:cs typeface="Times New Roman" pitchFamily="18" charset="0"/>
              </a:rPr>
              <a:t>Встановлення </a:t>
            </a:r>
            <a:r>
              <a:rPr lang="uk-UA" dirty="0">
                <a:solidFill>
                  <a:schemeClr val="accent6">
                    <a:lumMod val="75000"/>
                  </a:schemeClr>
                </a:solidFill>
                <a:latin typeface="Times New Roman" pitchFamily="18" charset="0"/>
                <a:cs typeface="Times New Roman" pitchFamily="18" charset="0"/>
              </a:rPr>
              <a:t>потреби у проведенні наукового </a:t>
            </a:r>
            <a:r>
              <a:rPr lang="uk-UA" dirty="0" smtClean="0">
                <a:solidFill>
                  <a:schemeClr val="accent6">
                    <a:lumMod val="75000"/>
                  </a:schemeClr>
                </a:solidFill>
                <a:latin typeface="Times New Roman" pitchFamily="18" charset="0"/>
                <a:cs typeface="Times New Roman" pitchFamily="18" charset="0"/>
              </a:rPr>
              <a:t>дослідження</a:t>
            </a:r>
            <a:r>
              <a:rPr lang="uk-UA" dirty="0" smtClean="0">
                <a:latin typeface="Times New Roman" pitchFamily="18" charset="0"/>
                <a:cs typeface="Times New Roman" pitchFamily="18" charset="0"/>
              </a:rPr>
              <a:t>.</a:t>
            </a:r>
          </a:p>
          <a:p>
            <a:pPr marL="342900" indent="-342900">
              <a:buAutoNum type="arabicPeriod"/>
            </a:pPr>
            <a:r>
              <a:rPr lang="uk-UA" dirty="0" smtClean="0">
                <a:solidFill>
                  <a:schemeClr val="accent6">
                    <a:lumMod val="75000"/>
                  </a:schemeClr>
                </a:solidFill>
                <a:latin typeface="Times New Roman" pitchFamily="18" charset="0"/>
                <a:cs typeface="Times New Roman" pitchFamily="18" charset="0"/>
              </a:rPr>
              <a:t>Потреба </a:t>
            </a:r>
            <a:r>
              <a:rPr lang="uk-UA" dirty="0">
                <a:solidFill>
                  <a:schemeClr val="accent6">
                    <a:lumMod val="75000"/>
                  </a:schemeClr>
                </a:solidFill>
                <a:latin typeface="Times New Roman" pitchFamily="18" charset="0"/>
                <a:cs typeface="Times New Roman" pitchFamily="18" charset="0"/>
              </a:rPr>
              <a:t>у вирішенні наукового завдання органічно втілюється в меті наукового дослідження.</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Мета - це продукт потреби економічного дослідження. </a:t>
            </a:r>
            <a:endParaRPr lang="uk-UA" i="1" dirty="0" smtClean="0">
              <a:latin typeface="Times New Roman" pitchFamily="18" charset="0"/>
              <a:cs typeface="Times New Roman" pitchFamily="18" charset="0"/>
            </a:endParaRPr>
          </a:p>
          <a:p>
            <a:pPr marL="342900" indent="-342900">
              <a:buAutoNum type="arabicPeriod"/>
            </a:pPr>
            <a:r>
              <a:rPr lang="uk-UA" dirty="0" smtClean="0">
                <a:solidFill>
                  <a:schemeClr val="accent6">
                    <a:lumMod val="75000"/>
                  </a:schemeClr>
                </a:solidFill>
                <a:latin typeface="Times New Roman" pitchFamily="18" charset="0"/>
                <a:cs typeface="Times New Roman" pitchFamily="18" charset="0"/>
              </a:rPr>
              <a:t>Систематизація </a:t>
            </a:r>
            <a:r>
              <a:rPr lang="uk-UA" dirty="0">
                <a:solidFill>
                  <a:schemeClr val="accent6">
                    <a:lumMod val="75000"/>
                  </a:schemeClr>
                </a:solidFill>
                <a:latin typeface="Times New Roman" pitchFamily="18" charset="0"/>
                <a:cs typeface="Times New Roman" pitchFamily="18" charset="0"/>
              </a:rPr>
              <a:t>предметної області економічного дослідження</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Системність є однією з важливих ознак науковості. Наукова систематизація знання має цілий ряд важливих особливостей: прагнення до повноти, ясне бачення основ систематизації та їхньої несуперечності. Величезна область наукових знань в галузі економіки розчленована на окремі економічні дисципліни</a:t>
            </a:r>
            <a:r>
              <a:rPr lang="uk-UA" i="1" dirty="0" smtClean="0">
                <a:latin typeface="Times New Roman" pitchFamily="18" charset="0"/>
                <a:cs typeface="Times New Roman" pitchFamily="18" charset="0"/>
              </a:rPr>
              <a:t>.</a:t>
            </a:r>
          </a:p>
          <a:p>
            <a:pPr marL="342900" indent="-342900">
              <a:buAutoNum type="arabicPeriod"/>
            </a:pPr>
            <a:r>
              <a:rPr lang="uk-UA" dirty="0" smtClean="0">
                <a:latin typeface="Times New Roman" pitchFamily="18" charset="0"/>
                <a:cs typeface="Times New Roman" pitchFamily="18" charset="0"/>
              </a:rPr>
              <a:t> </a:t>
            </a:r>
            <a:r>
              <a:rPr lang="uk-UA" dirty="0">
                <a:solidFill>
                  <a:schemeClr val="accent6">
                    <a:lumMod val="75000"/>
                  </a:schemeClr>
                </a:solidFill>
                <a:latin typeface="Times New Roman" pitchFamily="18" charset="0"/>
                <a:cs typeface="Times New Roman" pitchFamily="18" charset="0"/>
              </a:rPr>
              <a:t>Визначення умов і обмежень</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Ця процедура дозволяє оцінити можливості й реальність вирішення наукового завдання. Обмеження можуть бути в часі, матеріальні, інформаційні, економічні</a:t>
            </a:r>
            <a:r>
              <a:rPr lang="uk-UA" i="1" dirty="0" smtClean="0">
                <a:latin typeface="Times New Roman" pitchFamily="18" charset="0"/>
                <a:cs typeface="Times New Roman" pitchFamily="18" charset="0"/>
              </a:rPr>
              <a:t>.</a:t>
            </a:r>
          </a:p>
          <a:p>
            <a:pPr marL="342900" indent="-342900">
              <a:buAutoNum type="arabicPeriod"/>
            </a:pPr>
            <a:r>
              <a:rPr lang="uk-UA" dirty="0" smtClean="0">
                <a:solidFill>
                  <a:schemeClr val="accent6">
                    <a:lumMod val="75000"/>
                  </a:schemeClr>
                </a:solidFill>
                <a:latin typeface="Times New Roman" pitchFamily="18" charset="0"/>
                <a:cs typeface="Times New Roman" pitchFamily="18" charset="0"/>
              </a:rPr>
              <a:t>Визначення </a:t>
            </a:r>
            <a:r>
              <a:rPr lang="uk-UA" dirty="0">
                <a:solidFill>
                  <a:schemeClr val="accent6">
                    <a:lumMod val="75000"/>
                  </a:schemeClr>
                </a:solidFill>
                <a:latin typeface="Times New Roman" pitchFamily="18" charset="0"/>
                <a:cs typeface="Times New Roman" pitchFamily="18" charset="0"/>
              </a:rPr>
              <a:t>завдань наукового економічного дослідження. </a:t>
            </a:r>
            <a:r>
              <a:rPr lang="uk-UA" i="1" dirty="0">
                <a:latin typeface="Times New Roman" pitchFamily="18" charset="0"/>
                <a:cs typeface="Times New Roman" pitchFamily="18" charset="0"/>
              </a:rPr>
              <a:t>На даному етапі дається формулювання завдань наукового дослідження, які являють собою мету дослідження при певних вихідних даних, обмеженнях у просторі й часі, у матеріальних засобах, енергії й інформації</a:t>
            </a:r>
            <a:r>
              <a:rPr lang="uk-UA" i="1" dirty="0" smtClean="0">
                <a:latin typeface="Times New Roman" pitchFamily="18" charset="0"/>
                <a:cs typeface="Times New Roman" pitchFamily="18" charset="0"/>
              </a:rPr>
              <a:t>.</a:t>
            </a: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Прямоугольник 3"/>
          <p:cNvSpPr>
            <a:spLocks noChangeArrowheads="1"/>
          </p:cNvSpPr>
          <p:nvPr/>
        </p:nvSpPr>
        <p:spPr bwMode="auto">
          <a:xfrm>
            <a:off x="250825" y="476250"/>
            <a:ext cx="8424863" cy="2677656"/>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Дуже </a:t>
            </a:r>
            <a:r>
              <a:rPr lang="uk-UA" sz="2400" b="1" i="1" dirty="0">
                <a:latin typeface="Times New Roman" pitchFamily="18" charset="0"/>
                <a:cs typeface="Times New Roman" pitchFamily="18" charset="0"/>
              </a:rPr>
              <a:t>важливим етапом </a:t>
            </a:r>
            <a:r>
              <a:rPr lang="uk-UA" sz="2400" dirty="0">
                <a:latin typeface="Times New Roman" pitchFamily="18" charset="0"/>
                <a:cs typeface="Times New Roman" pitchFamily="18" charset="0"/>
              </a:rPr>
              <a:t>планування наукового дослідження є </a:t>
            </a:r>
            <a:r>
              <a:rPr lang="uk-UA" sz="2400" dirty="0">
                <a:solidFill>
                  <a:schemeClr val="accent6">
                    <a:lumMod val="75000"/>
                  </a:schemeClr>
                </a:solidFill>
                <a:latin typeface="Times New Roman" pitchFamily="18" charset="0"/>
                <a:cs typeface="Times New Roman" pitchFamily="18" charset="0"/>
              </a:rPr>
              <a:t>вибір методів проведення дослідження</a:t>
            </a:r>
            <a:r>
              <a:rPr lang="uk-UA" sz="2400" dirty="0">
                <a:latin typeface="Times New Roman" pitchFamily="18" charset="0"/>
                <a:cs typeface="Times New Roman" pitchFamily="18" charset="0"/>
              </a:rPr>
              <a:t>, які </a:t>
            </a:r>
            <a:r>
              <a:rPr lang="uk-UA" sz="2400" dirty="0" smtClean="0">
                <a:latin typeface="Times New Roman" pitchFamily="18" charset="0"/>
                <a:cs typeface="Times New Roman" pitchFamily="18" charset="0"/>
              </a:rPr>
              <a:t>служать </a:t>
            </a:r>
            <a:r>
              <a:rPr lang="uk-UA" sz="2400" dirty="0">
                <a:latin typeface="Times New Roman" pitchFamily="18" charset="0"/>
                <a:cs typeface="Times New Roman" pitchFamily="18" charset="0"/>
              </a:rPr>
              <a:t>інструментом у здобутті фактичного матеріалу, будучи необхідною умовою досягнення поставленої мети.</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Прямоугольник 3"/>
          <p:cNvSpPr>
            <a:spLocks noChangeArrowheads="1"/>
          </p:cNvSpPr>
          <p:nvPr/>
        </p:nvSpPr>
        <p:spPr bwMode="auto">
          <a:xfrm>
            <a:off x="250825" y="476250"/>
            <a:ext cx="8424863" cy="5262979"/>
          </a:xfrm>
          <a:prstGeom prst="rect">
            <a:avLst/>
          </a:prstGeom>
          <a:noFill/>
          <a:ln w="9525">
            <a:noFill/>
            <a:miter lim="800000"/>
            <a:headEnd/>
            <a:tailEnd/>
          </a:ln>
        </p:spPr>
        <p:txBody>
          <a:bodyPr>
            <a:spAutoFit/>
          </a:bodyPr>
          <a:lstStyle/>
          <a:p>
            <a:pPr algn="just"/>
            <a:r>
              <a:rPr lang="uk-UA" sz="2400" b="1" dirty="0" smtClean="0">
                <a:latin typeface="Times New Roman" pitchFamily="18" charset="0"/>
                <a:cs typeface="Times New Roman" pitchFamily="18" charset="0"/>
              </a:rPr>
              <a:t>	Системний підхід </a:t>
            </a:r>
            <a:r>
              <a:rPr lang="uk-UA" sz="2400" dirty="0" smtClean="0">
                <a:latin typeface="Times New Roman" pitchFamily="18" charset="0"/>
                <a:cs typeface="Times New Roman" pitchFamily="18" charset="0"/>
              </a:rPr>
              <a:t>зумовлює використання </a:t>
            </a:r>
            <a:r>
              <a:rPr lang="uk-UA" sz="2400" i="1" dirty="0" smtClean="0">
                <a:latin typeface="Times New Roman" pitchFamily="18" charset="0"/>
                <a:cs typeface="Times New Roman" pitchFamily="18" charset="0"/>
              </a:rPr>
              <a:t>системного аналізу </a:t>
            </a:r>
            <a:r>
              <a:rPr lang="uk-UA" sz="2400" dirty="0" smtClean="0">
                <a:latin typeface="Times New Roman" pitchFamily="18" charset="0"/>
                <a:cs typeface="Times New Roman" pitchFamily="18" charset="0"/>
              </a:rPr>
              <a:t>у наукових дослідженнях</a:t>
            </a:r>
            <a:r>
              <a:rPr lang="uk-UA" sz="2400" b="1" dirty="0" smtClean="0">
                <a:latin typeface="Times New Roman" pitchFamily="18" charset="0"/>
                <a:cs typeface="Times New Roman" pitchFamily="18" charset="0"/>
              </a:rPr>
              <a:t>. </a:t>
            </a:r>
          </a:p>
          <a:p>
            <a:pPr algn="just"/>
            <a:endParaRPr lang="uk-UA" sz="2400" i="1" dirty="0" smtClean="0">
              <a:solidFill>
                <a:schemeClr val="tx2">
                  <a:lumMod val="75000"/>
                </a:schemeClr>
              </a:solidFill>
              <a:latin typeface="Times New Roman" pitchFamily="18" charset="0"/>
              <a:cs typeface="Times New Roman" pitchFamily="18" charset="0"/>
            </a:endParaRPr>
          </a:p>
          <a:p>
            <a:pPr algn="just"/>
            <a:r>
              <a:rPr lang="uk-UA" sz="2400" i="1" dirty="0" smtClean="0">
                <a:solidFill>
                  <a:schemeClr val="tx2">
                    <a:lumMod val="75000"/>
                  </a:schemeClr>
                </a:solidFill>
                <a:latin typeface="Times New Roman" pitchFamily="18" charset="0"/>
                <a:cs typeface="Times New Roman" pitchFamily="18" charset="0"/>
              </a:rPr>
              <a:t>	</a:t>
            </a:r>
            <a:r>
              <a:rPr lang="uk-UA" sz="2400" i="1" dirty="0" smtClean="0">
                <a:solidFill>
                  <a:schemeClr val="tx2">
                    <a:lumMod val="75000"/>
                  </a:schemeClr>
                </a:solidFill>
                <a:latin typeface="Times New Roman" pitchFamily="18" charset="0"/>
                <a:cs typeface="Times New Roman" pitchFamily="18" charset="0"/>
              </a:rPr>
              <a:t>Як правило, </a:t>
            </a:r>
            <a:r>
              <a:rPr lang="uk-UA" sz="2400" i="1" dirty="0" smtClean="0">
                <a:solidFill>
                  <a:schemeClr val="tx2">
                    <a:lumMod val="75000"/>
                  </a:schemeClr>
                </a:solidFill>
                <a:latin typeface="Times New Roman" pitchFamily="18" charset="0"/>
                <a:cs typeface="Times New Roman" pitchFamily="18" charset="0"/>
              </a:rPr>
              <a:t>до наукових інструментів системного аналізу відносять: </a:t>
            </a:r>
          </a:p>
          <a:p>
            <a:pPr algn="just"/>
            <a:r>
              <a:rPr lang="uk-UA" sz="2400" i="1" dirty="0" smtClean="0">
                <a:solidFill>
                  <a:schemeClr val="accent6">
                    <a:lumMod val="75000"/>
                  </a:schemeClr>
                </a:solidFill>
                <a:latin typeface="Times New Roman" pitchFamily="18" charset="0"/>
                <a:cs typeface="Times New Roman" pitchFamily="18" charset="0"/>
              </a:rPr>
              <a:t>1)методи </a:t>
            </a:r>
            <a:r>
              <a:rPr lang="uk-UA" sz="2400" i="1" dirty="0" smtClean="0">
                <a:solidFill>
                  <a:schemeClr val="accent6">
                    <a:lumMod val="75000"/>
                  </a:schemeClr>
                </a:solidFill>
                <a:latin typeface="Times New Roman" pitchFamily="18" charset="0"/>
                <a:cs typeface="Times New Roman" pitchFamily="18" charset="0"/>
              </a:rPr>
              <a:t>і процедури теорії дослідження операцій</a:t>
            </a:r>
            <a:r>
              <a:rPr lang="uk-UA" sz="2400" dirty="0" smtClean="0">
                <a:latin typeface="Times New Roman" pitchFamily="18" charset="0"/>
                <a:cs typeface="Times New Roman" pitchFamily="18" charset="0"/>
              </a:rPr>
              <a:t>, що дають змогу розробляти кількісні рекомендації, необхідні при плануванні й організації цілеспрямованих дій;</a:t>
            </a:r>
          </a:p>
          <a:p>
            <a:pPr algn="just"/>
            <a:r>
              <a:rPr lang="uk-UA" sz="2400" i="1" dirty="0" smtClean="0">
                <a:solidFill>
                  <a:schemeClr val="accent6">
                    <a:lumMod val="75000"/>
                  </a:schemeClr>
                </a:solidFill>
                <a:latin typeface="Times New Roman" pitchFamily="18" charset="0"/>
                <a:cs typeface="Times New Roman" pitchFamily="18" charset="0"/>
              </a:rPr>
              <a:t>2)методи </a:t>
            </a:r>
            <a:r>
              <a:rPr lang="uk-UA" sz="2400" i="1" dirty="0" smtClean="0">
                <a:solidFill>
                  <a:schemeClr val="accent6">
                    <a:lumMod val="75000"/>
                  </a:schemeClr>
                </a:solidFill>
                <a:latin typeface="Times New Roman" pitchFamily="18" charset="0"/>
                <a:cs typeface="Times New Roman" pitchFamily="18" charset="0"/>
              </a:rPr>
              <a:t>аналізу систем</a:t>
            </a:r>
            <a:r>
              <a:rPr lang="uk-UA" sz="2400" dirty="0" smtClean="0">
                <a:latin typeface="Times New Roman" pitchFamily="18" charset="0"/>
                <a:cs typeface="Times New Roman" pitchFamily="18" charset="0"/>
              </a:rPr>
              <a:t>, що використовуються для визначення завдань і вибору шляхів розвитку систем, оцінки поведінки систем в умовах невизначеності; </a:t>
            </a:r>
          </a:p>
          <a:p>
            <a:pPr algn="just"/>
            <a:r>
              <a:rPr lang="uk-UA" sz="2400" i="1" dirty="0" smtClean="0">
                <a:solidFill>
                  <a:schemeClr val="accent6">
                    <a:lumMod val="75000"/>
                  </a:schemeClr>
                </a:solidFill>
                <a:latin typeface="Times New Roman" pitchFamily="18" charset="0"/>
                <a:cs typeface="Times New Roman" pitchFamily="18" charset="0"/>
              </a:rPr>
              <a:t>3)методи </a:t>
            </a:r>
            <a:r>
              <a:rPr lang="uk-UA" sz="2400" i="1" dirty="0" smtClean="0">
                <a:solidFill>
                  <a:schemeClr val="accent6">
                    <a:lumMod val="75000"/>
                  </a:schemeClr>
                </a:solidFill>
                <a:latin typeface="Times New Roman" pitchFamily="18" charset="0"/>
                <a:cs typeface="Times New Roman" pitchFamily="18" charset="0"/>
              </a:rPr>
              <a:t>системотехніки </a:t>
            </a:r>
            <a:r>
              <a:rPr lang="uk-UA" sz="2400" dirty="0" smtClean="0">
                <a:latin typeface="Times New Roman" pitchFamily="18" charset="0"/>
                <a:cs typeface="Times New Roman" pitchFamily="18" charset="0"/>
              </a:rPr>
              <a:t>- методи проектування і синтезу складних систем у результаті вивчення способів функціонування їх елементів. </a:t>
            </a: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Прямоугольник 3"/>
          <p:cNvSpPr>
            <a:spLocks noChangeArrowheads="1"/>
          </p:cNvSpPr>
          <p:nvPr/>
        </p:nvSpPr>
        <p:spPr bwMode="auto">
          <a:xfrm>
            <a:off x="229321" y="518658"/>
            <a:ext cx="8424863" cy="4401205"/>
          </a:xfrm>
          <a:prstGeom prst="rect">
            <a:avLst/>
          </a:prstGeom>
          <a:noFill/>
          <a:ln w="9525">
            <a:noFill/>
            <a:miter lim="800000"/>
            <a:headEnd/>
            <a:tailEnd/>
          </a:ln>
        </p:spPr>
        <p:txBody>
          <a:bodyPr>
            <a:spAutoFit/>
          </a:bodyPr>
          <a:lstStyle/>
          <a:p>
            <a:pPr indent="457200"/>
            <a:endParaRPr lang="uk-UA" sz="2000" dirty="0" smtClean="0">
              <a:latin typeface="Times New Roman" pitchFamily="18" charset="0"/>
              <a:cs typeface="Times New Roman" pitchFamily="18" charset="0"/>
            </a:endParaRPr>
          </a:p>
          <a:p>
            <a:pPr indent="457200" algn="ctr"/>
            <a:r>
              <a:rPr lang="uk-UA" sz="2000" b="1" dirty="0" smtClean="0">
                <a:latin typeface="Times New Roman" pitchFamily="18" charset="0"/>
                <a:cs typeface="Times New Roman" pitchFamily="18" charset="0"/>
              </a:rPr>
              <a:t>1. Сутність та основні етапи організації наукового економічного дослідження.</a:t>
            </a:r>
          </a:p>
          <a:p>
            <a:pPr indent="457200"/>
            <a:endParaRPr lang="uk-UA" sz="2000" dirty="0" smtClean="0">
              <a:latin typeface="Times New Roman" pitchFamily="18" charset="0"/>
              <a:cs typeface="Times New Roman" pitchFamily="18" charset="0"/>
            </a:endParaRPr>
          </a:p>
          <a:p>
            <a:pPr indent="457200" algn="just"/>
            <a:r>
              <a:rPr lang="uk-UA" sz="2000" b="1" dirty="0" smtClean="0">
                <a:latin typeface="Times New Roman" pitchFamily="18" charset="0"/>
                <a:cs typeface="Times New Roman" pitchFamily="18" charset="0"/>
              </a:rPr>
              <a:t>Наукове дослідження </a:t>
            </a:r>
            <a:r>
              <a:rPr lang="uk-UA" sz="2000" dirty="0" smtClean="0">
                <a:latin typeface="Times New Roman" pitchFamily="18" charset="0"/>
                <a:cs typeface="Times New Roman" pitchFamily="18" charset="0"/>
              </a:rPr>
              <a:t>– процес цілеспрямованого вивчення певного об’єкта (предмета або явища), використовуючи наукові методи з метою встановлення закономірностей його виникнення, розвитку і перетворення у практичній діяльності людей.</a:t>
            </a:r>
          </a:p>
          <a:p>
            <a:pPr indent="457200" algn="just"/>
            <a:r>
              <a:rPr lang="uk-UA" sz="2000" b="1" dirty="0" smtClean="0">
                <a:latin typeface="Times New Roman" pitchFamily="18" charset="0"/>
                <a:cs typeface="Times New Roman" pitchFamily="18" charset="0"/>
              </a:rPr>
              <a:t>Науково-дослідний процес </a:t>
            </a:r>
            <a:r>
              <a:rPr lang="uk-UA" sz="2000" dirty="0" smtClean="0">
                <a:latin typeface="Times New Roman" pitchFamily="18" charset="0"/>
                <a:cs typeface="Times New Roman" pitchFamily="18" charset="0"/>
              </a:rPr>
              <a:t>– це сукупність організаційних, методичних і технічних прийомів, здійснюваних за допомогою певних процедур.</a:t>
            </a:r>
          </a:p>
          <a:p>
            <a:pPr indent="457200" algn="just"/>
            <a:r>
              <a:rPr lang="uk-UA" sz="2000" dirty="0" smtClean="0">
                <a:latin typeface="Times New Roman" pitchFamily="18" charset="0"/>
                <a:cs typeface="Times New Roman" pitchFamily="18" charset="0"/>
              </a:rPr>
              <a:t>До </a:t>
            </a:r>
            <a:r>
              <a:rPr lang="uk-UA" sz="2000" b="1" dirty="0" smtClean="0">
                <a:latin typeface="Times New Roman" pitchFamily="18" charset="0"/>
                <a:cs typeface="Times New Roman" pitchFamily="18" charset="0"/>
              </a:rPr>
              <a:t>наукових та науково-технічних робіт </a:t>
            </a:r>
            <a:r>
              <a:rPr lang="uk-UA" sz="2000" dirty="0" smtClean="0">
                <a:latin typeface="Times New Roman" pitchFamily="18" charset="0"/>
                <a:cs typeface="Times New Roman" pitchFamily="18" charset="0"/>
              </a:rPr>
              <a:t>відносять фундаментальні та прикладні дослідження, науково-технічні розробки та науково-технічні послуги. </a:t>
            </a:r>
            <a:endParaRPr lang="uk-UA"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r>
              <a:rPr lang="uk-UA" sz="2400" dirty="0" smtClean="0">
                <a:latin typeface="Times New Roman" pitchFamily="18" charset="0"/>
                <a:cs typeface="Times New Roman" pitchFamily="18" charset="0"/>
              </a:rPr>
              <a:t>За </a:t>
            </a:r>
            <a:r>
              <a:rPr lang="uk-UA" sz="2400" dirty="0">
                <a:latin typeface="Times New Roman" pitchFamily="18" charset="0"/>
                <a:cs typeface="Times New Roman" pitchFamily="18" charset="0"/>
              </a:rPr>
              <a:t>своїм характером системний аналіз є науковою методологією. </a:t>
            </a:r>
            <a:endParaRPr lang="uk-UA" sz="2400" dirty="0" smtClean="0">
              <a:latin typeface="Times New Roman" pitchFamily="18" charset="0"/>
              <a:cs typeface="Times New Roman" pitchFamily="18" charset="0"/>
            </a:endParaRPr>
          </a:p>
          <a:p>
            <a:pPr indent="457200" algn="just"/>
            <a:r>
              <a:rPr lang="uk-UA" sz="2400" b="1" dirty="0" smtClean="0">
                <a:latin typeface="Times New Roman" pitchFamily="18" charset="0"/>
                <a:cs typeface="Times New Roman" pitchFamily="18" charset="0"/>
              </a:rPr>
              <a:t>Використання </a:t>
            </a:r>
            <a:r>
              <a:rPr lang="uk-UA" sz="2400" b="1" dirty="0">
                <a:latin typeface="Times New Roman" pitchFamily="18" charset="0"/>
                <a:cs typeface="Times New Roman" pitchFamily="18" charset="0"/>
              </a:rPr>
              <a:t>системного аналізу в наукових дослідженнях передбачає проходження таких етапів</a:t>
            </a:r>
            <a:r>
              <a:rPr lang="uk-UA" sz="2400" b="1" dirty="0" smtClean="0">
                <a:latin typeface="Times New Roman" pitchFamily="18" charset="0"/>
                <a:cs typeface="Times New Roman" pitchFamily="18" charset="0"/>
              </a:rPr>
              <a:t>:</a:t>
            </a:r>
            <a:endParaRPr lang="en-US" sz="2400" b="1" dirty="0" smtClean="0">
              <a:latin typeface="Times New Roman" pitchFamily="18" charset="0"/>
              <a:cs typeface="Times New Roman" pitchFamily="18" charset="0"/>
            </a:endParaRPr>
          </a:p>
          <a:p>
            <a:pPr indent="457200" algn="just"/>
            <a:endParaRPr lang="uk-UA" sz="2400" b="1" dirty="0" smtClean="0">
              <a:latin typeface="Times New Roman" pitchFamily="18" charset="0"/>
              <a:cs typeface="Times New Roman" pitchFamily="18" charset="0"/>
            </a:endParaRPr>
          </a:p>
          <a:p>
            <a:pPr algn="just"/>
            <a:r>
              <a:rPr lang="uk-UA" sz="2400" i="1" dirty="0" smtClean="0">
                <a:latin typeface="Times New Roman" pitchFamily="18" charset="0"/>
                <a:cs typeface="Times New Roman" pitchFamily="18" charset="0"/>
              </a:rPr>
              <a:t>	1)формулювання </a:t>
            </a:r>
            <a:r>
              <a:rPr lang="uk-UA" sz="2400" i="1" dirty="0">
                <a:latin typeface="Times New Roman" pitchFamily="18" charset="0"/>
                <a:cs typeface="Times New Roman" pitchFamily="18" charset="0"/>
              </a:rPr>
              <a:t>проблеми</a:t>
            </a:r>
            <a:r>
              <a:rPr lang="uk-UA" sz="2400" i="1" dirty="0" smtClean="0">
                <a:latin typeface="Times New Roman" pitchFamily="18" charset="0"/>
                <a:cs typeface="Times New Roman" pitchFamily="18" charset="0"/>
              </a:rPr>
              <a:t>; </a:t>
            </a:r>
          </a:p>
          <a:p>
            <a:pPr algn="just"/>
            <a:r>
              <a:rPr lang="uk-UA" sz="2400" i="1" dirty="0" smtClean="0">
                <a:latin typeface="Times New Roman" pitchFamily="18" charset="0"/>
                <a:cs typeface="Times New Roman" pitchFamily="18" charset="0"/>
              </a:rPr>
              <a:t>	2)визначення </a:t>
            </a:r>
            <a:r>
              <a:rPr lang="uk-UA" sz="2400" i="1" dirty="0">
                <a:latin typeface="Times New Roman" pitchFamily="18" charset="0"/>
                <a:cs typeface="Times New Roman" pitchFamily="18" charset="0"/>
              </a:rPr>
              <a:t>цілей; </a:t>
            </a:r>
            <a:endParaRPr lang="uk-UA" sz="2400" i="1" dirty="0" smtClean="0">
              <a:latin typeface="Times New Roman" pitchFamily="18" charset="0"/>
              <a:cs typeface="Times New Roman" pitchFamily="18" charset="0"/>
            </a:endParaRPr>
          </a:p>
          <a:p>
            <a:pPr algn="just"/>
            <a:r>
              <a:rPr lang="uk-UA" sz="2400" i="1" dirty="0" smtClean="0">
                <a:latin typeface="Times New Roman" pitchFamily="18" charset="0"/>
                <a:cs typeface="Times New Roman" pitchFamily="18" charset="0"/>
              </a:rPr>
              <a:t>	3)використання </a:t>
            </a:r>
            <a:r>
              <a:rPr lang="uk-UA" sz="2400" i="1" dirty="0">
                <a:latin typeface="Times New Roman" pitchFamily="18" charset="0"/>
                <a:cs typeface="Times New Roman" pitchFamily="18" charset="0"/>
              </a:rPr>
              <a:t>і генерування альтернативних варіантів, які ведуть до досягнення поставлених цілей; </a:t>
            </a:r>
          </a:p>
          <a:p>
            <a:pPr algn="just"/>
            <a:r>
              <a:rPr lang="uk-UA" sz="2400" i="1" dirty="0" smtClean="0">
                <a:latin typeface="Times New Roman" pitchFamily="18" charset="0"/>
                <a:cs typeface="Times New Roman" pitchFamily="18" charset="0"/>
              </a:rPr>
              <a:t>	4)взаємне </a:t>
            </a:r>
            <a:r>
              <a:rPr lang="uk-UA" sz="2400" i="1" dirty="0">
                <a:latin typeface="Times New Roman" pitchFamily="18" charset="0"/>
                <a:cs typeface="Times New Roman" pitchFamily="18" charset="0"/>
              </a:rPr>
              <a:t>порівняння альтернатив та вибір оптимального способу досягнення мети</a:t>
            </a:r>
            <a:r>
              <a:rPr lang="uk-UA" sz="2400" i="1" dirty="0" smtClean="0">
                <a:latin typeface="Times New Roman" pitchFamily="18" charset="0"/>
                <a:cs typeface="Times New Roman" pitchFamily="18" charset="0"/>
              </a:rPr>
              <a:t>.</a:t>
            </a:r>
            <a:endParaRPr lang="uk-UA" sz="2400" i="1"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Прямоугольник 3"/>
          <p:cNvSpPr>
            <a:spLocks noChangeArrowheads="1"/>
          </p:cNvSpPr>
          <p:nvPr/>
        </p:nvSpPr>
        <p:spPr bwMode="auto">
          <a:xfrm>
            <a:off x="250824" y="1844824"/>
            <a:ext cx="8424863" cy="1938992"/>
          </a:xfrm>
          <a:prstGeom prst="rect">
            <a:avLst/>
          </a:prstGeom>
          <a:noFill/>
          <a:ln w="9525">
            <a:noFill/>
            <a:miter lim="800000"/>
            <a:headEnd/>
            <a:tailEnd/>
          </a:ln>
        </p:spPr>
        <p:txBody>
          <a:bodyPr>
            <a:spAutoFit/>
          </a:bodyPr>
          <a:lstStyle/>
          <a:p>
            <a:pPr algn="just"/>
            <a:r>
              <a:rPr lang="uk-UA" sz="2400" b="1" dirty="0" smtClean="0">
                <a:latin typeface="Times New Roman" pitchFamily="18" charset="0"/>
                <a:cs typeface="Times New Roman" pitchFamily="18" charset="0"/>
              </a:rPr>
              <a:t>	Другим</a:t>
            </a:r>
            <a:r>
              <a:rPr lang="uk-UA"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найпоширенішим і універсальним способом побудови теорії </a:t>
            </a:r>
            <a:r>
              <a:rPr lang="uk-UA" sz="2400" smtClean="0">
                <a:latin typeface="Times New Roman" pitchFamily="18" charset="0"/>
                <a:cs typeface="Times New Roman" pitchFamily="18" charset="0"/>
              </a:rPr>
              <a:t>досліджуваного питання є </a:t>
            </a:r>
            <a:r>
              <a:rPr lang="uk-UA" sz="2400" b="1" dirty="0">
                <a:solidFill>
                  <a:schemeClr val="accent6">
                    <a:lumMod val="75000"/>
                  </a:schemeClr>
                </a:solidFill>
                <a:latin typeface="Times New Roman" pitchFamily="18" charset="0"/>
                <a:cs typeface="Times New Roman" pitchFamily="18" charset="0"/>
              </a:rPr>
              <a:t>моделювання процесу або явища </a:t>
            </a:r>
            <a:r>
              <a:rPr lang="uk-UA" sz="2400" dirty="0">
                <a:latin typeface="Times New Roman" pitchFamily="18" charset="0"/>
                <a:cs typeface="Times New Roman" pitchFamily="18" charset="0"/>
              </a:rPr>
              <a:t>на базі відомих моделей, яке має деякі істотні відмінності, досягнуті за рахунок знятих припущень, нових використаних ефектів, підходів до вирішення.</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Прямоугольник 3"/>
          <p:cNvSpPr>
            <a:spLocks noChangeArrowheads="1"/>
          </p:cNvSpPr>
          <p:nvPr/>
        </p:nvSpPr>
        <p:spPr bwMode="auto">
          <a:xfrm>
            <a:off x="250825" y="476250"/>
            <a:ext cx="8424863" cy="4154984"/>
          </a:xfrm>
          <a:prstGeom prst="rect">
            <a:avLst/>
          </a:prstGeom>
          <a:noFill/>
          <a:ln w="9525">
            <a:noFill/>
            <a:miter lim="800000"/>
            <a:headEnd/>
            <a:tailEnd/>
          </a:ln>
        </p:spPr>
        <p:txBody>
          <a:bodyPr>
            <a:spAutoFit/>
          </a:bodyPr>
          <a:lstStyle/>
          <a:p>
            <a:pPr algn="just"/>
            <a:r>
              <a:rPr lang="uk-UA" sz="2400" b="1" dirty="0" smtClean="0">
                <a:latin typeface="Times New Roman" pitchFamily="18" charset="0"/>
                <a:cs typeface="Times New Roman" pitchFamily="18" charset="0"/>
              </a:rPr>
              <a:t>Наступний методологічний момент - </a:t>
            </a:r>
            <a:r>
              <a:rPr lang="uk-UA" sz="2400" b="1" dirty="0" smtClean="0">
                <a:solidFill>
                  <a:schemeClr val="accent6">
                    <a:lumMod val="75000"/>
                  </a:schemeClr>
                </a:solidFill>
                <a:latin typeface="Times New Roman" pitchFamily="18" charset="0"/>
                <a:cs typeface="Times New Roman" pitchFamily="18" charset="0"/>
              </a:rPr>
              <a:t>єдність теорії і практики</a:t>
            </a:r>
            <a:r>
              <a:rPr lang="uk-UA" sz="2400" b="1" dirty="0" smtClean="0">
                <a:latin typeface="Times New Roman" pitchFamily="18" charset="0"/>
                <a:cs typeface="Times New Roman" pitchFamily="18" charset="0"/>
              </a:rPr>
              <a:t>.</a:t>
            </a:r>
          </a:p>
          <a:p>
            <a:pPr algn="just"/>
            <a:r>
              <a:rPr lang="uk-UA" sz="2400" b="1" dirty="0" smtClean="0">
                <a:latin typeface="Times New Roman" pitchFamily="18" charset="0"/>
                <a:cs typeface="Times New Roman" pitchFamily="18" charset="0"/>
              </a:rPr>
              <a:t>Найважливіші методи:</a:t>
            </a:r>
          </a:p>
          <a:p>
            <a:pPr marL="342900" indent="-342900" algn="just">
              <a:buFont typeface="Arial" pitchFamily="34" charset="0"/>
              <a:buChar char="•"/>
            </a:pPr>
            <a:r>
              <a:rPr lang="uk-UA" sz="2400" dirty="0" smtClean="0">
                <a:solidFill>
                  <a:schemeClr val="accent6">
                    <a:lumMod val="75000"/>
                  </a:schemeClr>
                </a:solidFill>
                <a:latin typeface="Times New Roman" pitchFamily="18" charset="0"/>
                <a:cs typeface="Times New Roman" pitchFamily="18" charset="0"/>
              </a:rPr>
              <a:t>системний підхід</a:t>
            </a:r>
            <a:r>
              <a:rPr lang="uk-UA" sz="2400" dirty="0" smtClean="0">
                <a:latin typeface="Times New Roman" pitchFamily="18" charset="0"/>
                <a:cs typeface="Times New Roman" pitchFamily="18" charset="0"/>
              </a:rPr>
              <a:t>, що дозволяє розкрити різноманіття проявів досліджуваного об'єкта, визначити місце предмета дослідження в розроблювальній галузі науки;</a:t>
            </a:r>
          </a:p>
          <a:p>
            <a:pPr marL="342900" indent="-342900" algn="just">
              <a:buFont typeface="Arial" pitchFamily="34" charset="0"/>
              <a:buChar char="•"/>
            </a:pPr>
            <a:r>
              <a:rPr lang="uk-UA" sz="2400" dirty="0" smtClean="0">
                <a:solidFill>
                  <a:schemeClr val="accent6">
                    <a:lumMod val="75000"/>
                  </a:schemeClr>
                </a:solidFill>
                <a:latin typeface="Times New Roman" pitchFamily="18" charset="0"/>
                <a:cs typeface="Times New Roman" pitchFamily="18" charset="0"/>
              </a:rPr>
              <a:t>абстрактно-логічний метод</a:t>
            </a:r>
            <a:r>
              <a:rPr lang="uk-UA" sz="2400" dirty="0" smtClean="0">
                <a:latin typeface="Times New Roman" pitchFamily="18" charset="0"/>
                <a:cs typeface="Times New Roman" pitchFamily="18" charset="0"/>
              </a:rPr>
              <a:t>, що використовується для побудови теорії, включає різноманітні прийоми й операції: аналіз і синтез, дедукцію й індукцію, сходження від конкретного до абстрактного, і навпаки, аналогію, формальну логіку, гіпотетичне припущення й ін</a:t>
            </a:r>
            <a:r>
              <a:rPr lang="uk-UA" sz="2400" dirty="0" smtClean="0">
                <a:latin typeface="Times New Roman" pitchFamily="18" charset="0"/>
                <a:cs typeface="Times New Roman" pitchFamily="18" charset="0"/>
              </a:rPr>
              <a:t>.;</a:t>
            </a:r>
            <a:endParaRPr lang="uk-UA" sz="2400" dirty="0" smtClean="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342900" lvl="0" indent="-342900" algn="just" eaLnBrk="1" hangingPunct="1">
              <a:spcBef>
                <a:spcPct val="0"/>
              </a:spcBef>
              <a:spcAft>
                <a:spcPct val="0"/>
              </a:spcAft>
              <a:buClrTx/>
              <a:buSzTx/>
              <a:buFont typeface="Arial" pitchFamily="34" charset="0"/>
              <a:buChar char="•"/>
            </a:pPr>
            <a:r>
              <a:rPr lang="uk-UA" sz="2400" dirty="0">
                <a:solidFill>
                  <a:srgbClr val="F14124">
                    <a:lumMod val="75000"/>
                  </a:srgbClr>
                </a:solidFill>
                <a:latin typeface="Times New Roman" pitchFamily="18" charset="0"/>
                <a:cs typeface="Times New Roman" pitchFamily="18" charset="0"/>
              </a:rPr>
              <a:t>моделювання</a:t>
            </a:r>
            <a:r>
              <a:rPr lang="uk-UA" sz="2400" dirty="0">
                <a:solidFill>
                  <a:prstClr val="black"/>
                </a:solidFill>
                <a:latin typeface="Times New Roman" pitchFamily="18" charset="0"/>
                <a:cs typeface="Times New Roman" pitchFamily="18" charset="0"/>
              </a:rPr>
              <a:t> як метод дослідження структури, основних властивостей, законів розвитку і взаємодії з навколишнім світом об'єкта моделювання;</a:t>
            </a:r>
          </a:p>
          <a:p>
            <a:pPr marL="342900" lvl="0" indent="-342900" algn="just" eaLnBrk="1" hangingPunct="1">
              <a:spcBef>
                <a:spcPct val="0"/>
              </a:spcBef>
              <a:spcAft>
                <a:spcPct val="0"/>
              </a:spcAft>
              <a:buClrTx/>
              <a:buSzTx/>
              <a:buFont typeface="Arial" pitchFamily="34" charset="0"/>
              <a:buChar char="•"/>
            </a:pPr>
            <a:r>
              <a:rPr lang="uk-UA" sz="2400" dirty="0">
                <a:solidFill>
                  <a:srgbClr val="F14124">
                    <a:lumMod val="75000"/>
                  </a:srgbClr>
                </a:solidFill>
                <a:latin typeface="Times New Roman" pitchFamily="18" charset="0"/>
                <a:cs typeface="Times New Roman" pitchFamily="18" charset="0"/>
              </a:rPr>
              <a:t>статистико-економічний метод</a:t>
            </a:r>
            <a:r>
              <a:rPr lang="uk-UA" sz="2400" dirty="0">
                <a:solidFill>
                  <a:prstClr val="black"/>
                </a:solidFill>
                <a:latin typeface="Times New Roman" pitchFamily="18" charset="0"/>
                <a:cs typeface="Times New Roman" pitchFamily="18" charset="0"/>
              </a:rPr>
              <a:t>, що дає можливість реалізувати кількісний підхід до вивчення наукових даних у єдності з якісним аналізом;</a:t>
            </a:r>
          </a:p>
          <a:p>
            <a:pPr marL="342900" lvl="0" indent="-342900" algn="just" eaLnBrk="1" hangingPunct="1">
              <a:spcBef>
                <a:spcPct val="0"/>
              </a:spcBef>
              <a:spcAft>
                <a:spcPct val="0"/>
              </a:spcAft>
              <a:buClrTx/>
              <a:buSzTx/>
              <a:buFont typeface="Arial" pitchFamily="34" charset="0"/>
              <a:buChar char="•"/>
            </a:pPr>
            <a:r>
              <a:rPr lang="uk-UA" sz="2400" dirty="0">
                <a:solidFill>
                  <a:srgbClr val="F14124">
                    <a:lumMod val="75000"/>
                  </a:srgbClr>
                </a:solidFill>
                <a:latin typeface="Times New Roman" pitchFamily="18" charset="0"/>
                <a:cs typeface="Times New Roman" pitchFamily="18" charset="0"/>
              </a:rPr>
              <a:t>монографічний метод</a:t>
            </a:r>
            <a:r>
              <a:rPr lang="uk-UA" sz="2400" dirty="0">
                <a:solidFill>
                  <a:prstClr val="black"/>
                </a:solidFill>
                <a:latin typeface="Times New Roman" pitchFamily="18" charset="0"/>
                <a:cs typeface="Times New Roman" pitchFamily="18" charset="0"/>
              </a:rPr>
              <a:t>, що має переважно описовий характер, але є цінним при всебічному, повному, деталізованому вивченні об'єкта або явища.</a:t>
            </a:r>
          </a:p>
          <a:p>
            <a:endParaRPr lang="ru-RU" dirty="0"/>
          </a:p>
        </p:txBody>
      </p:sp>
    </p:spTree>
    <p:extLst>
      <p:ext uri="{BB962C8B-B14F-4D97-AF65-F5344CB8AC3E}">
        <p14:creationId xmlns:p14="http://schemas.microsoft.com/office/powerpoint/2010/main" val="28251474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Прямоугольник 3"/>
          <p:cNvSpPr>
            <a:spLocks noChangeArrowheads="1"/>
          </p:cNvSpPr>
          <p:nvPr/>
        </p:nvSpPr>
        <p:spPr bwMode="auto">
          <a:xfrm>
            <a:off x="250825" y="476250"/>
            <a:ext cx="8424863" cy="3046988"/>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dirty="0" smtClean="0">
                <a:latin typeface="Times New Roman" pitchFamily="18" charset="0"/>
                <a:cs typeface="Times New Roman" pitchFamily="18" charset="0"/>
              </a:rPr>
              <a:t>	У </a:t>
            </a:r>
            <a:r>
              <a:rPr lang="uk-UA" sz="2400" b="1" dirty="0" smtClean="0">
                <a:latin typeface="Times New Roman" pitchFamily="18" charset="0"/>
                <a:cs typeface="Times New Roman" pitchFamily="18" charset="0"/>
              </a:rPr>
              <a:t>висновках</a:t>
            </a:r>
            <a:r>
              <a:rPr lang="uk-UA" sz="2400" dirty="0" smtClean="0">
                <a:latin typeface="Times New Roman" pitchFamily="18" charset="0"/>
                <a:cs typeface="Times New Roman" pitchFamily="18" charset="0"/>
              </a:rPr>
              <a:t> має бути зроблене </a:t>
            </a:r>
            <a:r>
              <a:rPr lang="uk-UA" sz="2400" i="1" dirty="0" smtClean="0">
                <a:latin typeface="Times New Roman" pitchFamily="18" charset="0"/>
                <a:cs typeface="Times New Roman" pitchFamily="18" charset="0"/>
              </a:rPr>
              <a:t>наукове узагальнення досліджень, показана унікальність авторських пошуків і представлене спільноті нове наукове знання, отримане в проведеному дослідженні</a:t>
            </a:r>
            <a:r>
              <a:rPr lang="uk-UA" sz="2400" dirty="0" smtClean="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Прямоугольник 3"/>
          <p:cNvSpPr>
            <a:spLocks noChangeArrowheads="1"/>
          </p:cNvSpPr>
          <p:nvPr/>
        </p:nvSpPr>
        <p:spPr bwMode="auto">
          <a:xfrm>
            <a:off x="250825" y="476250"/>
            <a:ext cx="8424863" cy="830997"/>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p:txBody>
      </p:sp>
      <p:sp>
        <p:nvSpPr>
          <p:cNvPr id="2" name="Прямоугольник 1"/>
          <p:cNvSpPr/>
          <p:nvPr/>
        </p:nvSpPr>
        <p:spPr>
          <a:xfrm>
            <a:off x="467544" y="474345"/>
            <a:ext cx="8352928" cy="5632311"/>
          </a:xfrm>
          <a:prstGeom prst="rect">
            <a:avLst/>
          </a:prstGeom>
        </p:spPr>
        <p:txBody>
          <a:bodyPr wrap="square">
            <a:spAutoFit/>
          </a:bodyPr>
          <a:lstStyle/>
          <a:p>
            <a:r>
              <a:rPr lang="uk-UA" sz="2000" b="1" dirty="0" smtClean="0">
                <a:solidFill>
                  <a:srgbClr val="FF0000"/>
                </a:solidFill>
                <a:latin typeface="Times New Roman" pitchFamily="18" charset="0"/>
                <a:cs typeface="Times New Roman" pitchFamily="18" charset="0"/>
              </a:rPr>
              <a:t>Наукова новизна </a:t>
            </a:r>
            <a:r>
              <a:rPr lang="uk-UA" sz="2000" dirty="0" smtClean="0">
                <a:latin typeface="Times New Roman" pitchFamily="18" charset="0"/>
                <a:cs typeface="Times New Roman" pitchFamily="18" charset="0"/>
              </a:rPr>
              <a:t>- головна вимога до наукових результатів. </a:t>
            </a:r>
          </a:p>
          <a:p>
            <a:endParaRPr lang="uk-UA" sz="2000" b="1" dirty="0" smtClean="0">
              <a:latin typeface="Times New Roman" pitchFamily="18" charset="0"/>
              <a:cs typeface="Times New Roman" pitchFamily="18" charset="0"/>
            </a:endParaRPr>
          </a:p>
          <a:p>
            <a:r>
              <a:rPr lang="uk-UA" sz="2000" b="1" dirty="0" smtClean="0">
                <a:latin typeface="Times New Roman" pitchFamily="18" charset="0"/>
                <a:cs typeface="Times New Roman" pitchFamily="18" charset="0"/>
              </a:rPr>
              <a:t>Виявити й визначити наукову новизну дозволяють такі положення: </a:t>
            </a:r>
            <a:endParaRPr lang="en-US" sz="2000" b="1" dirty="0" smtClean="0">
              <a:latin typeface="Times New Roman" pitchFamily="18" charset="0"/>
              <a:cs typeface="Times New Roman" pitchFamily="18" charset="0"/>
            </a:endParaRPr>
          </a:p>
          <a:p>
            <a:endParaRPr lang="uk-UA" sz="2000" b="1"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докладне вивчення літератури за предметом дослідження з аналізом його ретроспективи розвитку; </a:t>
            </a:r>
            <a:endParaRPr lang="en-US" sz="2000" dirty="0" smtClean="0">
              <a:latin typeface="Times New Roman" pitchFamily="18" charset="0"/>
              <a:cs typeface="Times New Roman" pitchFamily="18" charset="0"/>
            </a:endParaRPr>
          </a:p>
          <a:p>
            <a:pPr marL="342900" indent="-342900">
              <a:buAutoNum type="arabicParenR"/>
            </a:pPr>
            <a:endParaRPr lang="uk-UA"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розгляд існуючих точок зору, критичний аналіз і зіставлення яких у світлі завдань дослідження часто приводять до нових або компромісних рішень; </a:t>
            </a:r>
            <a:endParaRPr lang="en-US" sz="2000" dirty="0" smtClean="0">
              <a:latin typeface="Times New Roman" pitchFamily="18" charset="0"/>
              <a:cs typeface="Times New Roman" pitchFamily="18" charset="0"/>
            </a:endParaRPr>
          </a:p>
          <a:p>
            <a:pPr marL="342900" indent="-342900">
              <a:buAutoNum type="arabicParenR"/>
            </a:pPr>
            <a:endParaRPr lang="uk-UA"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залучення в науковий оборот нового цифрового й фактичного матеріалу, наприклад, у результаті проведення експерименту - це вже помітна заявка на оригінальність;</a:t>
            </a:r>
            <a:endParaRPr lang="en-US" sz="2000" dirty="0" smtClean="0">
              <a:latin typeface="Times New Roman" pitchFamily="18" charset="0"/>
              <a:cs typeface="Times New Roman" pitchFamily="18" charset="0"/>
            </a:endParaRPr>
          </a:p>
          <a:p>
            <a:pPr marL="342900" indent="-342900">
              <a:buAutoNum type="arabicParenR"/>
            </a:pPr>
            <a:endParaRPr lang="uk-UA"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деталізація відомого економічного процесу чи явища - докладний аналіз практично будь-якого цікавого в науковому відношенні об'єкта приводить до нових корисних результатів, висновків, узагальнень</a:t>
            </a:r>
            <a:r>
              <a:rPr lang="ru-RU" sz="2000" dirty="0" smtClean="0">
                <a:latin typeface="Times New Roman" pitchFamily="18" charset="0"/>
                <a:cs typeface="Times New Roman" pitchFamily="18" charset="0"/>
              </a:rPr>
              <a:t>.</a:t>
            </a:r>
            <a:endParaRPr lang="uk-UA"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a:spLocks noChangeArrowheads="1"/>
          </p:cNvSpPr>
          <p:nvPr/>
        </p:nvSpPr>
        <p:spPr bwMode="auto">
          <a:xfrm>
            <a:off x="250825" y="188640"/>
            <a:ext cx="8424863" cy="3785652"/>
          </a:xfrm>
          <a:prstGeom prst="rect">
            <a:avLst/>
          </a:prstGeom>
          <a:noFill/>
          <a:ln w="9525">
            <a:noFill/>
            <a:miter lim="800000"/>
            <a:headEnd/>
            <a:tailEnd/>
          </a:ln>
        </p:spPr>
        <p:txBody>
          <a:bodyPr>
            <a:spAutoFit/>
          </a:bodyPr>
          <a:lstStyle/>
          <a:p>
            <a:pPr indent="457200" algn="just"/>
            <a:r>
              <a:rPr lang="uk-UA" sz="2000" b="1" dirty="0" smtClean="0">
                <a:latin typeface="Times New Roman" pitchFamily="18" charset="0"/>
                <a:cs typeface="Times New Roman" pitchFamily="18" charset="0"/>
              </a:rPr>
              <a:t>Фундаментальні дослідження </a:t>
            </a:r>
            <a:r>
              <a:rPr lang="uk-UA" sz="2000" dirty="0" smtClean="0">
                <a:latin typeface="Times New Roman" pitchFamily="18" charset="0"/>
                <a:cs typeface="Times New Roman" pitchFamily="18" charset="0"/>
              </a:rPr>
              <a:t>– це експериментальні або теоретичні дослідження, що спрямовані на одержання нових знань про закономірності розвитку природи, суспільства, людини, їхнього взаємозв’язку, без будь-якої конкретної мети, пов’язаної з використанням цих знань. Результатом їх виконання є гіпотези, теорії, методи тощо. </a:t>
            </a:r>
          </a:p>
          <a:p>
            <a:pPr indent="457200" algn="just"/>
            <a:r>
              <a:rPr lang="uk-UA" sz="2000" b="1" dirty="0" smtClean="0">
                <a:latin typeface="Times New Roman" pitchFamily="18" charset="0"/>
                <a:cs typeface="Times New Roman" pitchFamily="18" charset="0"/>
              </a:rPr>
              <a:t>Прикладні дослідження</a:t>
            </a:r>
            <a:r>
              <a:rPr lang="uk-UA" sz="2000" dirty="0" smtClean="0">
                <a:latin typeface="Times New Roman" pitchFamily="18" charset="0"/>
                <a:cs typeface="Times New Roman" pitchFamily="18" charset="0"/>
              </a:rPr>
              <a:t> – це оригінальні дослідження, які здійснюються для отримання нових знань, але призначені головним чином для здійснення конкретної практичної мети чи завдання. Прикладні дослідження визначають можливі шляхи використання результатів фундаментальних досліджень, нові методи розв’язання проблем, сформульованих раніше. </a:t>
            </a:r>
          </a:p>
          <a:p>
            <a:pPr indent="457200"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526660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Прямоугольник 3"/>
          <p:cNvSpPr>
            <a:spLocks noChangeArrowheads="1"/>
          </p:cNvSpPr>
          <p:nvPr/>
        </p:nvSpPr>
        <p:spPr bwMode="auto">
          <a:xfrm>
            <a:off x="250825" y="476250"/>
            <a:ext cx="8424863" cy="4893647"/>
          </a:xfrm>
          <a:prstGeom prst="rect">
            <a:avLst/>
          </a:prstGeom>
          <a:noFill/>
          <a:ln w="9525">
            <a:noFill/>
            <a:miter lim="800000"/>
            <a:headEnd/>
            <a:tailEnd/>
          </a:ln>
        </p:spPr>
        <p:txBody>
          <a:bodyPr>
            <a:spAutoFit/>
          </a:bodyPr>
          <a:lstStyle/>
          <a:p>
            <a:pPr algn="just"/>
            <a:endParaRPr lang="en-US" sz="2400" i="1" dirty="0" smtClean="0">
              <a:latin typeface="Times New Roman" pitchFamily="18" charset="0"/>
              <a:cs typeface="Times New Roman" pitchFamily="18" charset="0"/>
            </a:endParaRPr>
          </a:p>
          <a:p>
            <a:pPr indent="457200" algn="just"/>
            <a:r>
              <a:rPr lang="uk-UA" sz="2400" i="1" dirty="0" smtClean="0">
                <a:solidFill>
                  <a:srgbClr val="FF0000"/>
                </a:solidFill>
                <a:latin typeface="Times New Roman" pitchFamily="18" charset="0"/>
                <a:cs typeface="Times New Roman" pitchFamily="18" charset="0"/>
              </a:rPr>
              <a:t>	</a:t>
            </a:r>
            <a:r>
              <a:rPr lang="uk-UA" sz="2400" b="1" dirty="0" smtClean="0">
                <a:latin typeface="Times New Roman" pitchFamily="18" charset="0"/>
                <a:cs typeface="Times New Roman" pitchFamily="18" charset="0"/>
              </a:rPr>
              <a:t>Науково-технічні розробки </a:t>
            </a:r>
            <a:r>
              <a:rPr lang="uk-UA" sz="2400" dirty="0" smtClean="0">
                <a:latin typeface="Times New Roman" pitchFamily="18" charset="0"/>
                <a:cs typeface="Times New Roman" pitchFamily="18" charset="0"/>
              </a:rPr>
              <a:t>– це систематичні роботи, що базуються на існуючих знаннях, отриманих у результаті досліджень і/чи практичного досвіду, та направлені на створення нових матеріалів, продуктів, процесів, пристроїв, послуг, систем чи методів. </a:t>
            </a:r>
          </a:p>
          <a:p>
            <a:pPr indent="457200" algn="just"/>
            <a:r>
              <a:rPr lang="uk-UA" sz="2400" dirty="0" smtClean="0">
                <a:latin typeface="Times New Roman" pitchFamily="18" charset="0"/>
                <a:cs typeface="Times New Roman" pitchFamily="18" charset="0"/>
              </a:rPr>
              <a:t>До </a:t>
            </a:r>
            <a:r>
              <a:rPr lang="uk-UA" sz="2400" b="1" dirty="0" smtClean="0">
                <a:latin typeface="Times New Roman" pitchFamily="18" charset="0"/>
                <a:cs typeface="Times New Roman" pitchFamily="18" charset="0"/>
              </a:rPr>
              <a:t>науково-технічних послуг</a:t>
            </a:r>
            <a:r>
              <a:rPr lang="uk-UA" sz="2400" dirty="0" smtClean="0">
                <a:latin typeface="Times New Roman" pitchFamily="18" charset="0"/>
                <a:cs typeface="Times New Roman" pitchFamily="18" charset="0"/>
              </a:rPr>
              <a:t> належить діяльність у галузі науково-технічної інформації, патентів, ліцензій, стандартизації, метрології та контролю якості, науково-технічного консультування та супутня діяльність, що сприяє впровадженню у виробництво науково-технічних розробок, інші види створенню та використанню наукових знань.</a:t>
            </a:r>
          </a:p>
          <a:p>
            <a:pPr indent="457200"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Прямоугольник 3"/>
          <p:cNvSpPr>
            <a:spLocks noChangeArrowheads="1"/>
          </p:cNvSpPr>
          <p:nvPr/>
        </p:nvSpPr>
        <p:spPr bwMode="auto">
          <a:xfrm>
            <a:off x="250825" y="476250"/>
            <a:ext cx="8424863" cy="1938992"/>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p:txBody>
      </p:sp>
      <p:sp>
        <p:nvSpPr>
          <p:cNvPr id="2" name="Прямоугольник 1"/>
          <p:cNvSpPr/>
          <p:nvPr/>
        </p:nvSpPr>
        <p:spPr>
          <a:xfrm>
            <a:off x="262352" y="188640"/>
            <a:ext cx="8641655" cy="5632311"/>
          </a:xfrm>
          <a:prstGeom prst="rect">
            <a:avLst/>
          </a:prstGeom>
        </p:spPr>
        <p:txBody>
          <a:bodyPr wrap="square">
            <a:spAutoFit/>
          </a:bodyPr>
          <a:lstStyle/>
          <a:p>
            <a:pPr algn="just"/>
            <a:r>
              <a:rPr lang="uk-UA" sz="2400" b="1" dirty="0" smtClean="0">
                <a:latin typeface="Times New Roman" pitchFamily="18" charset="0"/>
                <a:cs typeface="Times New Roman" pitchFamily="18" charset="0"/>
              </a:rPr>
              <a:t>	Дослідники</a:t>
            </a:r>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 наукові та інженерно-технічні працівники, які професійно займаються науковими дослідженнями та розробками і безпосередньо беруть участь у створенні нових знань, продуктів, процесів, методів та систем, а також адміністративно-управлінський персонал, що здійснює безпосереднє керівництво дослідницьким процесом (у тому числі керівники наукових організацій та підрозділів, які виконують наукові дослідження та розробки).</a:t>
            </a:r>
          </a:p>
          <a:p>
            <a:endParaRPr lang="uk-UA" sz="2400" b="1" dirty="0" smtClean="0">
              <a:latin typeface="Times New Roman" pitchFamily="18" charset="0"/>
              <a:cs typeface="Times New Roman" pitchFamily="18" charset="0"/>
            </a:endParaRPr>
          </a:p>
          <a:p>
            <a:pPr algn="just"/>
            <a:r>
              <a:rPr lang="uk-UA" sz="2400" b="1" dirty="0" smtClean="0">
                <a:latin typeface="Times New Roman" pitchFamily="18" charset="0"/>
                <a:cs typeface="Times New Roman" pitchFamily="18" charset="0"/>
              </a:rPr>
              <a:t>	Техніки</a:t>
            </a:r>
            <a:r>
              <a:rPr lang="uk-UA" sz="2400" dirty="0" smtClean="0">
                <a:latin typeface="Times New Roman" pitchFamily="18" charset="0"/>
                <a:cs typeface="Times New Roman" pitchFamily="18" charset="0"/>
              </a:rPr>
              <a:t> </a:t>
            </a:r>
            <a:r>
              <a:rPr lang="uk-UA" sz="2400" i="1" dirty="0">
                <a:latin typeface="Times New Roman" pitchFamily="18" charset="0"/>
                <a:cs typeface="Times New Roman" pitchFamily="18" charset="0"/>
              </a:rPr>
              <a:t>– </a:t>
            </a:r>
            <a:r>
              <a:rPr lang="uk-UA" sz="2400" dirty="0">
                <a:latin typeface="Times New Roman" pitchFamily="18" charset="0"/>
                <a:cs typeface="Times New Roman" pitchFamily="18" charset="0"/>
              </a:rPr>
              <a:t>працівники, основні функції яких вимагають володіння технічними знаннями та досвіду в одній чи декількох сферах природничих, технічних, суспільних або гуманітарних наук, які беруть участь у виконанні наукових досліджень та розробок, виконуючи технічні функції, як правило, під керівництвом дослідників</a:t>
            </a:r>
            <a:r>
              <a:rPr lang="uk-UA" sz="2400" dirty="0" smtClean="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Прямоугольник 3"/>
          <p:cNvSpPr>
            <a:spLocks noChangeArrowheads="1"/>
          </p:cNvSpPr>
          <p:nvPr/>
        </p:nvSpPr>
        <p:spPr bwMode="auto">
          <a:xfrm>
            <a:off x="250825" y="476250"/>
            <a:ext cx="8424863" cy="1569660"/>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p:txBody>
      </p:sp>
      <p:sp>
        <p:nvSpPr>
          <p:cNvPr id="2" name="Прямоугольник 1"/>
          <p:cNvSpPr/>
          <p:nvPr/>
        </p:nvSpPr>
        <p:spPr>
          <a:xfrm>
            <a:off x="142428" y="476250"/>
            <a:ext cx="8641655" cy="5016758"/>
          </a:xfrm>
          <a:prstGeom prst="rect">
            <a:avLst/>
          </a:prstGeom>
        </p:spPr>
        <p:txBody>
          <a:bodyPr wrap="square">
            <a:spAutoFit/>
          </a:bodyPr>
          <a:lstStyle/>
          <a:p>
            <a:r>
              <a:rPr lang="uk-UA" sz="2000" i="1" dirty="0" smtClean="0">
                <a:latin typeface="Times New Roman" pitchFamily="18" charset="0"/>
                <a:cs typeface="Times New Roman" pitchFamily="18" charset="0"/>
              </a:rPr>
              <a:t>	</a:t>
            </a:r>
            <a:r>
              <a:rPr lang="uk-UA" sz="2000" b="1" i="1" dirty="0" smtClean="0">
                <a:latin typeface="Times New Roman" pitchFamily="18" charset="0"/>
                <a:cs typeface="Times New Roman" pitchFamily="18" charset="0"/>
              </a:rPr>
              <a:t>Етапами </a:t>
            </a:r>
            <a:r>
              <a:rPr lang="uk-UA" sz="2000" b="1" i="1" dirty="0">
                <a:latin typeface="Times New Roman" pitchFamily="18" charset="0"/>
                <a:cs typeface="Times New Roman" pitchFamily="18" charset="0"/>
              </a:rPr>
              <a:t>наукових економічних </a:t>
            </a:r>
            <a:r>
              <a:rPr lang="uk-UA" sz="2000" b="1" i="1" dirty="0" smtClean="0">
                <a:latin typeface="Times New Roman" pitchFamily="18" charset="0"/>
                <a:cs typeface="Times New Roman" pitchFamily="18" charset="0"/>
              </a:rPr>
              <a:t>досліджень </a:t>
            </a:r>
            <a:r>
              <a:rPr lang="uk-UA" sz="2000" i="1" dirty="0">
                <a:latin typeface="Times New Roman" pitchFamily="18" charset="0"/>
                <a:cs typeface="Times New Roman" pitchFamily="18" charset="0"/>
              </a:rPr>
              <a:t>є: </a:t>
            </a:r>
            <a:endParaRPr lang="en-US" sz="2000" i="1"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формулювання </a:t>
            </a:r>
            <a:r>
              <a:rPr lang="uk-UA" sz="2000" dirty="0">
                <a:latin typeface="Times New Roman" pitchFamily="18" charset="0"/>
                <a:cs typeface="Times New Roman" pitchFamily="18" charset="0"/>
              </a:rPr>
              <a:t>теми наукового дослідження (визначення проблеми та її конкретизація);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попередня </a:t>
            </a:r>
            <a:r>
              <a:rPr lang="uk-UA" sz="2000" dirty="0">
                <a:latin typeface="Times New Roman" pitchFamily="18" charset="0"/>
                <a:cs typeface="Times New Roman" pitchFamily="18" charset="0"/>
              </a:rPr>
              <a:t>розробка теоретичних положень</a:t>
            </a:r>
            <a:r>
              <a:rPr lang="uk-UA"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вивчення </a:t>
            </a:r>
            <a:r>
              <a:rPr lang="uk-UA" sz="2000" dirty="0" err="1" smtClean="0">
                <a:latin typeface="Times New Roman" pitchFamily="18" charset="0"/>
                <a:cs typeface="Times New Roman" pitchFamily="18" charset="0"/>
              </a:rPr>
              <a:t>історико-економічного</a:t>
            </a:r>
            <a:r>
              <a:rPr lang="uk-UA" sz="2000" dirty="0" smtClean="0">
                <a:latin typeface="Times New Roman" pitchFamily="18" charset="0"/>
                <a:cs typeface="Times New Roman" pitchFamily="18" charset="0"/>
              </a:rPr>
              <a:t> </a:t>
            </a:r>
            <a:r>
              <a:rPr lang="uk-UA" sz="2000" dirty="0">
                <a:latin typeface="Times New Roman" pitchFamily="18" charset="0"/>
                <a:cs typeface="Times New Roman" pitchFamily="18" charset="0"/>
              </a:rPr>
              <a:t>та сучасного стану опрацьованості теми наукового дослідження (наукової проблеми);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збір</a:t>
            </a:r>
            <a:r>
              <a:rPr lang="uk-UA" sz="2000" dirty="0">
                <a:latin typeface="Times New Roman" pitchFamily="18" charset="0"/>
                <a:cs typeface="Times New Roman" pitchFamily="18" charset="0"/>
              </a:rPr>
              <a:t>, систематизація та вивчення інформації;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розробка </a:t>
            </a:r>
            <a:r>
              <a:rPr lang="uk-UA" sz="2000" dirty="0">
                <a:latin typeface="Times New Roman" pitchFamily="18" charset="0"/>
                <a:cs typeface="Times New Roman" pitchFamily="18" charset="0"/>
              </a:rPr>
              <a:t>гіпотези;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визначення </a:t>
            </a:r>
            <a:r>
              <a:rPr lang="uk-UA" sz="2000" dirty="0">
                <a:latin typeface="Times New Roman" pitchFamily="18" charset="0"/>
                <a:cs typeface="Times New Roman" pitchFamily="18" charset="0"/>
              </a:rPr>
              <a:t>методики та методів дослідження;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складання </a:t>
            </a:r>
            <a:r>
              <a:rPr lang="uk-UA" sz="2000" dirty="0">
                <a:latin typeface="Times New Roman" pitchFamily="18" charset="0"/>
                <a:cs typeface="Times New Roman" pitchFamily="18" charset="0"/>
              </a:rPr>
              <a:t>робочого плану;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опрацювання </a:t>
            </a:r>
            <a:r>
              <a:rPr lang="uk-UA" sz="2000" dirty="0">
                <a:latin typeface="Times New Roman" pitchFamily="18" charset="0"/>
                <a:cs typeface="Times New Roman" pitchFamily="18" charset="0"/>
              </a:rPr>
              <a:t>інформації (обчислення, групування, зведення у таблиці, побудова графіків, картосхем, розробка логічних схем);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розробка </a:t>
            </a:r>
            <a:r>
              <a:rPr lang="uk-UA" sz="2000" dirty="0">
                <a:latin typeface="Times New Roman" pitchFamily="18" charset="0"/>
                <a:cs typeface="Times New Roman" pitchFamily="18" charset="0"/>
              </a:rPr>
              <a:t>висновків і пропозицій;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письмове </a:t>
            </a:r>
            <a:r>
              <a:rPr lang="uk-UA" sz="2000" dirty="0">
                <a:latin typeface="Times New Roman" pitchFamily="18" charset="0"/>
                <a:cs typeface="Times New Roman" pitchFamily="18" charset="0"/>
              </a:rPr>
              <a:t>викладення матеріалів дослідження; </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обговорення </a:t>
            </a:r>
            <a:r>
              <a:rPr lang="uk-UA" sz="2000" dirty="0">
                <a:latin typeface="Times New Roman" pitchFamily="18" charset="0"/>
                <a:cs typeface="Times New Roman" pitchFamily="18" charset="0"/>
              </a:rPr>
              <a:t>ходу та результатів дослідження, консультації, </a:t>
            </a:r>
            <a:r>
              <a:rPr lang="uk-UA" sz="2000" dirty="0" smtClean="0">
                <a:latin typeface="Times New Roman" pitchFamily="18" charset="0"/>
                <a:cs typeface="Times New Roman" pitchFamily="18" charset="0"/>
              </a:rPr>
              <a:t>рецензування;</a:t>
            </a:r>
            <a:endParaRPr lang="en-US" sz="2000" dirty="0" smtClean="0">
              <a:latin typeface="Times New Roman" pitchFamily="18" charset="0"/>
              <a:cs typeface="Times New Roman" pitchFamily="18" charset="0"/>
            </a:endParaRPr>
          </a:p>
          <a:p>
            <a:pPr marL="342900" indent="-342900">
              <a:buAutoNum type="arabicParenR"/>
            </a:pPr>
            <a:r>
              <a:rPr lang="uk-UA" sz="2000" dirty="0" smtClean="0">
                <a:latin typeface="Times New Roman" pitchFamily="18" charset="0"/>
                <a:cs typeface="Times New Roman" pitchFamily="18" charset="0"/>
              </a:rPr>
              <a:t>впровадження </a:t>
            </a:r>
            <a:r>
              <a:rPr lang="uk-UA" sz="2000" dirty="0">
                <a:latin typeface="Times New Roman" pitchFamily="18" charset="0"/>
                <a:cs typeface="Times New Roman" pitchFamily="18" charset="0"/>
              </a:rPr>
              <a:t>результатів дослідження.</a:t>
            </a: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Прямоугольник 3"/>
          <p:cNvSpPr>
            <a:spLocks noChangeArrowheads="1"/>
          </p:cNvSpPr>
          <p:nvPr/>
        </p:nvSpPr>
        <p:spPr bwMode="auto">
          <a:xfrm>
            <a:off x="250825" y="476250"/>
            <a:ext cx="8424863" cy="4154984"/>
          </a:xfrm>
          <a:prstGeom prst="rect">
            <a:avLst/>
          </a:prstGeom>
          <a:noFill/>
          <a:ln w="9525">
            <a:noFill/>
            <a:miter lim="800000"/>
            <a:headEnd/>
            <a:tailEnd/>
          </a:ln>
        </p:spPr>
        <p:txBody>
          <a:bodyPr>
            <a:spAutoFit/>
          </a:bodyPr>
          <a:lstStyle/>
          <a:p>
            <a:pPr indent="457200" algn="just"/>
            <a:r>
              <a:rPr lang="uk-UA" sz="2400" dirty="0" smtClean="0">
                <a:latin typeface="Times New Roman" pitchFamily="18" charset="0"/>
                <a:cs typeface="Times New Roman" pitchFamily="18" charset="0"/>
              </a:rPr>
              <a:t>Такої </a:t>
            </a:r>
            <a:r>
              <a:rPr lang="uk-UA" sz="2400" i="1" dirty="0">
                <a:latin typeface="Times New Roman" pitchFamily="18" charset="0"/>
                <a:cs typeface="Times New Roman" pitchFamily="18" charset="0"/>
              </a:rPr>
              <a:t>послідовності</a:t>
            </a:r>
            <a:r>
              <a:rPr lang="uk-UA" sz="2400" dirty="0">
                <a:latin typeface="Times New Roman" pitchFamily="18" charset="0"/>
                <a:cs typeface="Times New Roman" pitchFamily="18" charset="0"/>
              </a:rPr>
              <a:t> дотримуються під час проведення будь-якого наукового </a:t>
            </a:r>
            <a:r>
              <a:rPr lang="uk-UA" sz="2400" dirty="0" smtClean="0">
                <a:latin typeface="Times New Roman" pitchFamily="18" charset="0"/>
                <a:cs typeface="Times New Roman" pitchFamily="18" charset="0"/>
              </a:rPr>
              <a:t>дослідження. </a:t>
            </a:r>
            <a:r>
              <a:rPr lang="uk-UA" sz="2400" dirty="0">
                <a:latin typeface="Times New Roman" pitchFamily="18" charset="0"/>
                <a:cs typeface="Times New Roman" pitchFamily="18" charset="0"/>
              </a:rPr>
              <a:t>Потрібно також взяти до уваги, що всі названі вище етапи тісно пов'язані і переплітаються між </a:t>
            </a:r>
            <a:r>
              <a:rPr lang="uk-UA" sz="2400" dirty="0" smtClean="0">
                <a:latin typeface="Times New Roman" pitchFamily="18" charset="0"/>
                <a:cs typeface="Times New Roman" pitchFamily="18" charset="0"/>
              </a:rPr>
              <a:t>собою. </a:t>
            </a:r>
            <a:endParaRPr lang="en-US" sz="2400" dirty="0" smtClean="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r>
              <a:rPr lang="uk-UA" sz="2400" b="1" dirty="0">
                <a:latin typeface="Times New Roman" pitchFamily="18" charset="0"/>
                <a:cs typeface="Times New Roman" pitchFamily="18" charset="0"/>
              </a:rPr>
              <a:t>Традиційна модель наукового пізнання</a:t>
            </a:r>
            <a:r>
              <a:rPr lang="uk-UA" sz="2400" dirty="0">
                <a:latin typeface="Times New Roman" pitchFamily="18" charset="0"/>
                <a:cs typeface="Times New Roman" pitchFamily="18" charset="0"/>
              </a:rPr>
              <a:t> передбачає рух по ланцюжку: </a:t>
            </a:r>
            <a:r>
              <a:rPr lang="uk-UA" sz="2400" i="1" u="sng" dirty="0">
                <a:solidFill>
                  <a:schemeClr val="bg2">
                    <a:lumMod val="25000"/>
                  </a:schemeClr>
                </a:solidFill>
                <a:latin typeface="Times New Roman" pitchFamily="18" charset="0"/>
                <a:cs typeface="Times New Roman" pitchFamily="18" charset="0"/>
              </a:rPr>
              <a:t>встановлення емпіричних фактів </a:t>
            </a:r>
            <a:r>
              <a:rPr lang="uk-UA" sz="2400" dirty="0">
                <a:solidFill>
                  <a:schemeClr val="bg2">
                    <a:lumMod val="25000"/>
                  </a:schemeClr>
                </a:solidFill>
                <a:latin typeface="Times New Roman" pitchFamily="18" charset="0"/>
                <a:cs typeface="Times New Roman" pitchFamily="18" charset="0"/>
              </a:rPr>
              <a:t>- </a:t>
            </a:r>
            <a:r>
              <a:rPr lang="uk-UA" sz="2400" i="1" dirty="0">
                <a:solidFill>
                  <a:schemeClr val="bg2">
                    <a:lumMod val="25000"/>
                  </a:schemeClr>
                </a:solidFill>
                <a:latin typeface="Times New Roman" pitchFamily="18" charset="0"/>
                <a:cs typeface="Times New Roman" pitchFamily="18" charset="0"/>
              </a:rPr>
              <a:t>первинне емпіричне узагальнення - </a:t>
            </a:r>
            <a:r>
              <a:rPr lang="uk-UA" sz="2400" i="1" u="sng" dirty="0">
                <a:solidFill>
                  <a:schemeClr val="bg2">
                    <a:lumMod val="25000"/>
                  </a:schemeClr>
                </a:solidFill>
                <a:latin typeface="Times New Roman" pitchFamily="18" charset="0"/>
                <a:cs typeface="Times New Roman" pitchFamily="18" charset="0"/>
              </a:rPr>
              <a:t>виявлення відхилень фактів від правил</a:t>
            </a:r>
            <a:r>
              <a:rPr lang="uk-UA" sz="2400" i="1" dirty="0">
                <a:solidFill>
                  <a:schemeClr val="bg2">
                    <a:lumMod val="25000"/>
                  </a:schemeClr>
                </a:solidFill>
                <a:latin typeface="Times New Roman" pitchFamily="18" charset="0"/>
                <a:cs typeface="Times New Roman" pitchFamily="18" charset="0"/>
              </a:rPr>
              <a:t> - винахід теоретичної гіпотези з новою аргументацією - </a:t>
            </a:r>
            <a:r>
              <a:rPr lang="uk-UA" sz="2400" i="1" u="sng" dirty="0">
                <a:solidFill>
                  <a:schemeClr val="bg2">
                    <a:lumMod val="25000"/>
                  </a:schemeClr>
                </a:solidFill>
                <a:latin typeface="Times New Roman" pitchFamily="18" charset="0"/>
                <a:cs typeface="Times New Roman" pitchFamily="18" charset="0"/>
              </a:rPr>
              <a:t>логічний висновок (дедукція) з гіпотези всіх фактів спостереження, що є перевіркою на її істинність</a:t>
            </a:r>
            <a:r>
              <a:rPr lang="uk-UA" sz="2400" i="1" dirty="0">
                <a:solidFill>
                  <a:schemeClr val="bg2">
                    <a:lumMod val="25000"/>
                  </a:schemeClr>
                </a:solidFill>
                <a:latin typeface="Times New Roman" pitchFamily="18" charset="0"/>
                <a:cs typeface="Times New Roman" pitchFamily="18" charset="0"/>
              </a:rPr>
              <a:t>.</a:t>
            </a:r>
            <a:endParaRPr lang="ru-RU" sz="2400" i="1" dirty="0">
              <a:solidFill>
                <a:schemeClr val="bg2">
                  <a:lumMod val="25000"/>
                </a:schemeClr>
              </a:solidFill>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Прямоугольник 3"/>
          <p:cNvSpPr>
            <a:spLocks noChangeArrowheads="1"/>
          </p:cNvSpPr>
          <p:nvPr/>
        </p:nvSpPr>
        <p:spPr bwMode="auto">
          <a:xfrm>
            <a:off x="467544" y="1815078"/>
            <a:ext cx="8424863" cy="3046988"/>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ctr"/>
            <a:r>
              <a:rPr lang="uk-UA" sz="2400" b="1" dirty="0">
                <a:latin typeface="Times New Roman" pitchFamily="18" charset="0"/>
                <a:cs typeface="Times New Roman" pitchFamily="18" charset="0"/>
              </a:rPr>
              <a:t>Наукове </a:t>
            </a:r>
            <a:r>
              <a:rPr lang="uk-UA" sz="2400" b="1" dirty="0" smtClean="0">
                <a:latin typeface="Times New Roman" pitchFamily="18" charset="0"/>
                <a:cs typeface="Times New Roman" pitchFamily="18" charset="0"/>
              </a:rPr>
              <a:t>економічне дослідження </a:t>
            </a:r>
            <a:r>
              <a:rPr lang="uk-UA" sz="2400" b="1" dirty="0">
                <a:latin typeface="Times New Roman" pitchFamily="18" charset="0"/>
                <a:cs typeface="Times New Roman" pitchFamily="18" charset="0"/>
              </a:rPr>
              <a:t>включає такі етапи, </a:t>
            </a:r>
            <a:r>
              <a:rPr lang="uk-UA" sz="2400" b="1" dirty="0" smtClean="0">
                <a:latin typeface="Times New Roman" pitchFamily="18" charset="0"/>
                <a:cs typeface="Times New Roman" pitchFamily="18" charset="0"/>
              </a:rPr>
              <a:t>як</a:t>
            </a:r>
            <a:r>
              <a:rPr lang="ru-RU" sz="2400" b="1" dirty="0" smtClean="0">
                <a:latin typeface="Times New Roman" pitchFamily="18" charset="0"/>
                <a:cs typeface="Times New Roman" pitchFamily="18" charset="0"/>
              </a:rPr>
              <a:t>:</a:t>
            </a:r>
          </a:p>
          <a:p>
            <a:pPr indent="457200" algn="just"/>
            <a:endParaRPr lang="en-US" sz="2400" dirty="0" smtClean="0">
              <a:solidFill>
                <a:schemeClr val="accent6">
                  <a:lumMod val="75000"/>
                </a:schemeClr>
              </a:solidFill>
              <a:latin typeface="Times New Roman" pitchFamily="18" charset="0"/>
              <a:cs typeface="Times New Roman" pitchFamily="18" charset="0"/>
            </a:endParaRPr>
          </a:p>
          <a:p>
            <a:pPr marL="457200" indent="-457200" algn="just">
              <a:buFont typeface="+mj-lt"/>
              <a:buAutoNum type="arabicPeriod"/>
            </a:pPr>
            <a:r>
              <a:rPr lang="uk-UA" sz="2400" dirty="0" smtClean="0">
                <a:latin typeface="Times New Roman" pitchFamily="18" charset="0"/>
                <a:cs typeface="Times New Roman" pitchFamily="18" charset="0"/>
              </a:rPr>
              <a:t> Організаційний;</a:t>
            </a:r>
            <a:endParaRPr lang="en-US" sz="2400" dirty="0" smtClean="0">
              <a:latin typeface="Times New Roman" pitchFamily="18" charset="0"/>
              <a:cs typeface="Times New Roman" pitchFamily="18" charset="0"/>
            </a:endParaRPr>
          </a:p>
          <a:p>
            <a:pPr marL="457200" indent="-457200" algn="just">
              <a:buFont typeface="+mj-lt"/>
              <a:buAutoNum type="arabicPeriod"/>
            </a:pPr>
            <a:r>
              <a:rPr lang="uk-UA" sz="2400" dirty="0" smtClean="0">
                <a:latin typeface="Times New Roman" pitchFamily="18" charset="0"/>
                <a:cs typeface="Times New Roman" pitchFamily="18" charset="0"/>
              </a:rPr>
              <a:t> Дослідний</a:t>
            </a:r>
            <a:r>
              <a:rPr lang="uk-UA"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457200" indent="-457200" algn="just">
              <a:buFont typeface="+mj-lt"/>
              <a:buAutoNum type="arabicPeriod"/>
            </a:pPr>
            <a:r>
              <a:rPr lang="uk-UA" sz="2400" dirty="0" smtClean="0">
                <a:latin typeface="Times New Roman" pitchFamily="18" charset="0"/>
                <a:cs typeface="Times New Roman" pitchFamily="18" charset="0"/>
              </a:rPr>
              <a:t>Узагальнення</a:t>
            </a:r>
            <a:r>
              <a:rPr lang="uk-UA" sz="2400" dirty="0">
                <a:latin typeface="Times New Roman" pitchFamily="18" charset="0"/>
                <a:cs typeface="Times New Roman" pitchFamily="18" charset="0"/>
              </a:rPr>
              <a:t>, </a:t>
            </a:r>
            <a:r>
              <a:rPr lang="uk-UA" sz="2400" dirty="0" smtClean="0">
                <a:latin typeface="Times New Roman" pitchFamily="18" charset="0"/>
                <a:cs typeface="Times New Roman" pitchFamily="18" charset="0"/>
              </a:rPr>
              <a:t>апробація</a:t>
            </a:r>
            <a:r>
              <a:rPr lang="uk-UA" sz="2400" dirty="0">
                <a:latin typeface="Times New Roman" pitchFamily="18" charset="0"/>
                <a:cs typeface="Times New Roman" pitchFamily="18" charset="0"/>
              </a:rPr>
              <a:t>, реалізація результатів дослідження.</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420</TotalTime>
  <Words>2833</Words>
  <Application>Microsoft Office PowerPoint</Application>
  <PresentationFormat>Экран (4:3)</PresentationFormat>
  <Paragraphs>227</Paragraphs>
  <Slides>35</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35</vt:i4>
      </vt:variant>
    </vt:vector>
  </HeadingPairs>
  <TitlesOfParts>
    <vt:vector size="41" baseType="lpstr">
      <vt:lpstr>Arial</vt:lpstr>
      <vt:lpstr>Calibri</vt:lpstr>
      <vt:lpstr>Georgia</vt:lpstr>
      <vt:lpstr>Times New Roman</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лаборант</dc:creator>
  <cp:lastModifiedBy>Александр Ефимович</cp:lastModifiedBy>
  <cp:revision>32</cp:revision>
  <dcterms:created xsi:type="dcterms:W3CDTF">2015-03-31T06:38:59Z</dcterms:created>
  <dcterms:modified xsi:type="dcterms:W3CDTF">2021-10-08T17:00:56Z</dcterms:modified>
</cp:coreProperties>
</file>