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0000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1" autoAdjust="0"/>
    <p:restoredTop sz="94552" autoAdjust="0"/>
  </p:normalViewPr>
  <p:slideViewPr>
    <p:cSldViewPr>
      <p:cViewPr varScale="1">
        <p:scale>
          <a:sx n="106" d="100"/>
          <a:sy n="106" d="100"/>
        </p:scale>
        <p:origin x="1728"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BC8430-9F25-4E29-9019-3D986715ED4D}" type="slidenum">
              <a:rPr lang="ru-RU" smtClean="0"/>
              <a:pPr/>
              <a:t>‹#›</a:t>
            </a:fld>
            <a:endParaRPr lang="ru-RU"/>
          </a:p>
        </p:txBody>
      </p:sp>
    </p:spTree>
    <p:extLst>
      <p:ext uri="{BB962C8B-B14F-4D97-AF65-F5344CB8AC3E}">
        <p14:creationId xmlns:p14="http://schemas.microsoft.com/office/powerpoint/2010/main" val="351012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B25C7-A04E-4308-9388-CEC9AE2D3E52}" type="slidenum">
              <a:rPr lang="ru-RU" smtClean="0"/>
              <a:pPr/>
              <a:t>‹#›</a:t>
            </a:fld>
            <a:endParaRPr lang="ru-RU"/>
          </a:p>
        </p:txBody>
      </p:sp>
    </p:spTree>
    <p:extLst>
      <p:ext uri="{BB962C8B-B14F-4D97-AF65-F5344CB8AC3E}">
        <p14:creationId xmlns:p14="http://schemas.microsoft.com/office/powerpoint/2010/main" val="86875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B25C7-A04E-4308-9388-CEC9AE2D3E52}"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754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B25C7-A04E-4308-9388-CEC9AE2D3E52}" type="slidenum">
              <a:rPr lang="ru-RU" smtClean="0"/>
              <a:pPr/>
              <a:t>‹#›</a:t>
            </a:fld>
            <a:endParaRPr lang="ru-RU"/>
          </a:p>
        </p:txBody>
      </p:sp>
    </p:spTree>
    <p:extLst>
      <p:ext uri="{BB962C8B-B14F-4D97-AF65-F5344CB8AC3E}">
        <p14:creationId xmlns:p14="http://schemas.microsoft.com/office/powerpoint/2010/main" val="300533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B25C7-A04E-4308-9388-CEC9AE2D3E52}"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1229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3B25C7-A04E-4308-9388-CEC9AE2D3E52}" type="slidenum">
              <a:rPr lang="ru-RU" smtClean="0"/>
              <a:pPr/>
              <a:t>‹#›</a:t>
            </a:fld>
            <a:endParaRPr lang="ru-RU"/>
          </a:p>
        </p:txBody>
      </p:sp>
    </p:spTree>
    <p:extLst>
      <p:ext uri="{BB962C8B-B14F-4D97-AF65-F5344CB8AC3E}">
        <p14:creationId xmlns:p14="http://schemas.microsoft.com/office/powerpoint/2010/main" val="416021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723EAA-032A-4FE4-AE00-8FD935237C76}" type="slidenum">
              <a:rPr lang="ru-RU" smtClean="0"/>
              <a:pPr/>
              <a:t>‹#›</a:t>
            </a:fld>
            <a:endParaRPr lang="ru-RU"/>
          </a:p>
        </p:txBody>
      </p:sp>
    </p:spTree>
    <p:extLst>
      <p:ext uri="{BB962C8B-B14F-4D97-AF65-F5344CB8AC3E}">
        <p14:creationId xmlns:p14="http://schemas.microsoft.com/office/powerpoint/2010/main" val="327909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FB809-CE21-4738-91A1-0328020ABD56}" type="slidenum">
              <a:rPr lang="ru-RU" smtClean="0"/>
              <a:pPr/>
              <a:t>‹#›</a:t>
            </a:fld>
            <a:endParaRPr lang="ru-RU"/>
          </a:p>
        </p:txBody>
      </p:sp>
    </p:spTree>
    <p:extLst>
      <p:ext uri="{BB962C8B-B14F-4D97-AF65-F5344CB8AC3E}">
        <p14:creationId xmlns:p14="http://schemas.microsoft.com/office/powerpoint/2010/main" val="66328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CDB3FE-7F91-4BF7-89EC-174949BD32A1}" type="slidenum">
              <a:rPr lang="ru-RU" smtClean="0"/>
              <a:pPr/>
              <a:t>‹#›</a:t>
            </a:fld>
            <a:endParaRPr lang="ru-RU"/>
          </a:p>
        </p:txBody>
      </p:sp>
    </p:spTree>
    <p:extLst>
      <p:ext uri="{BB962C8B-B14F-4D97-AF65-F5344CB8AC3E}">
        <p14:creationId xmlns:p14="http://schemas.microsoft.com/office/powerpoint/2010/main" val="285318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A67-60A9-410C-B497-BC8E2FBA8F66}" type="slidenum">
              <a:rPr lang="ru-RU" smtClean="0"/>
              <a:pPr/>
              <a:t>‹#›</a:t>
            </a:fld>
            <a:endParaRPr lang="ru-RU"/>
          </a:p>
        </p:txBody>
      </p:sp>
    </p:spTree>
    <p:extLst>
      <p:ext uri="{BB962C8B-B14F-4D97-AF65-F5344CB8AC3E}">
        <p14:creationId xmlns:p14="http://schemas.microsoft.com/office/powerpoint/2010/main" val="418101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CF169-A3DD-4806-9AD4-1BF13118AB35}" type="slidenum">
              <a:rPr lang="ru-RU" smtClean="0"/>
              <a:pPr/>
              <a:t>‹#›</a:t>
            </a:fld>
            <a:endParaRPr lang="ru-RU"/>
          </a:p>
        </p:txBody>
      </p:sp>
    </p:spTree>
    <p:extLst>
      <p:ext uri="{BB962C8B-B14F-4D97-AF65-F5344CB8AC3E}">
        <p14:creationId xmlns:p14="http://schemas.microsoft.com/office/powerpoint/2010/main" val="22962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397EAD-3BC6-4DF0-8680-5E2CFCD3691D}" type="slidenum">
              <a:rPr lang="ru-RU" smtClean="0"/>
              <a:pPr/>
              <a:t>‹#›</a:t>
            </a:fld>
            <a:endParaRPr lang="ru-RU"/>
          </a:p>
        </p:txBody>
      </p:sp>
    </p:spTree>
    <p:extLst>
      <p:ext uri="{BB962C8B-B14F-4D97-AF65-F5344CB8AC3E}">
        <p14:creationId xmlns:p14="http://schemas.microsoft.com/office/powerpoint/2010/main" val="355080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C2FA8B-DB9B-47A1-9ED7-377389CC2792}" type="slidenum">
              <a:rPr lang="ru-RU" smtClean="0"/>
              <a:pPr/>
              <a:t>‹#›</a:t>
            </a:fld>
            <a:endParaRPr lang="ru-RU"/>
          </a:p>
        </p:txBody>
      </p:sp>
    </p:spTree>
    <p:extLst>
      <p:ext uri="{BB962C8B-B14F-4D97-AF65-F5344CB8AC3E}">
        <p14:creationId xmlns:p14="http://schemas.microsoft.com/office/powerpoint/2010/main" val="402289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16F98B-3393-400B-97B4-3EDBCB19476A}" type="slidenum">
              <a:rPr lang="ru-RU" smtClean="0"/>
              <a:pPr/>
              <a:t>‹#›</a:t>
            </a:fld>
            <a:endParaRPr lang="ru-RU"/>
          </a:p>
        </p:txBody>
      </p:sp>
    </p:spTree>
    <p:extLst>
      <p:ext uri="{BB962C8B-B14F-4D97-AF65-F5344CB8AC3E}">
        <p14:creationId xmlns:p14="http://schemas.microsoft.com/office/powerpoint/2010/main" val="429464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5806C8-B6E6-4A92-9C91-95E32DA37AD7}" type="slidenum">
              <a:rPr lang="ru-RU" smtClean="0"/>
              <a:pPr/>
              <a:t>‹#›</a:t>
            </a:fld>
            <a:endParaRPr lang="ru-RU"/>
          </a:p>
        </p:txBody>
      </p:sp>
    </p:spTree>
    <p:extLst>
      <p:ext uri="{BB962C8B-B14F-4D97-AF65-F5344CB8AC3E}">
        <p14:creationId xmlns:p14="http://schemas.microsoft.com/office/powerpoint/2010/main" val="276118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CF5458-8073-44BE-A894-033D29E53C8E}" type="slidenum">
              <a:rPr lang="ru-RU" smtClean="0"/>
              <a:pPr/>
              <a:t>‹#›</a:t>
            </a:fld>
            <a:endParaRPr lang="ru-RU"/>
          </a:p>
        </p:txBody>
      </p:sp>
    </p:spTree>
    <p:extLst>
      <p:ext uri="{BB962C8B-B14F-4D97-AF65-F5344CB8AC3E}">
        <p14:creationId xmlns:p14="http://schemas.microsoft.com/office/powerpoint/2010/main" val="291256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3B25C7-A04E-4308-9388-CEC9AE2D3E52}" type="slidenum">
              <a:rPr lang="ru-RU" smtClean="0"/>
              <a:pPr/>
              <a:t>‹#›</a:t>
            </a:fld>
            <a:endParaRPr lang="ru-RU"/>
          </a:p>
        </p:txBody>
      </p:sp>
    </p:spTree>
    <p:extLst>
      <p:ext uri="{BB962C8B-B14F-4D97-AF65-F5344CB8AC3E}">
        <p14:creationId xmlns:p14="http://schemas.microsoft.com/office/powerpoint/2010/main" val="4044108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827584" y="1988840"/>
            <a:ext cx="6516142" cy="2304852"/>
          </a:xfrm>
        </p:spPr>
        <p:txBody>
          <a:bodyPr/>
          <a:lstStyle/>
          <a:p>
            <a:pPr algn="ctr"/>
            <a:r>
              <a:rPr lang="ru-RU" sz="7200" b="1" dirty="0" smtClean="0">
                <a:solidFill>
                  <a:schemeClr val="accent1">
                    <a:lumMod val="50000"/>
                  </a:schemeClr>
                </a:solidFill>
              </a:rPr>
              <a:t>АВТОРСЬКЕ </a:t>
            </a:r>
            <a:r>
              <a:rPr lang="ru-RU" sz="7200" b="1" dirty="0">
                <a:solidFill>
                  <a:schemeClr val="accent1">
                    <a:lumMod val="50000"/>
                  </a:schemeClr>
                </a:solidFill>
              </a:rPr>
              <a:t>ПРАВО</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88640"/>
            <a:ext cx="5295900" cy="1123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0"/>
            <a:ext cx="7696200" cy="836613"/>
          </a:xfrm>
        </p:spPr>
        <p:txBody>
          <a:bodyPr/>
          <a:lstStyle/>
          <a:p>
            <a:pPr algn="ctr"/>
            <a:r>
              <a:rPr lang="uk-UA">
                <a:solidFill>
                  <a:schemeClr val="tx1"/>
                </a:solidFill>
              </a:rPr>
              <a:t>Англія</a:t>
            </a:r>
          </a:p>
        </p:txBody>
      </p:sp>
      <p:sp>
        <p:nvSpPr>
          <p:cNvPr id="48131" name="Rectangle 3"/>
          <p:cNvSpPr>
            <a:spLocks noGrp="1" noChangeArrowheads="1"/>
          </p:cNvSpPr>
          <p:nvPr>
            <p:ph idx="1"/>
          </p:nvPr>
        </p:nvSpPr>
        <p:spPr>
          <a:xfrm>
            <a:off x="0" y="6165850"/>
            <a:ext cx="7956550" cy="504825"/>
          </a:xfrm>
        </p:spPr>
        <p:txBody>
          <a:bodyPr/>
          <a:lstStyle/>
          <a:p>
            <a:pPr>
              <a:lnSpc>
                <a:spcPct val="80000"/>
              </a:lnSpc>
              <a:buFontTx/>
              <a:buNone/>
            </a:pPr>
            <a:r>
              <a:rPr lang="uk-UA" sz="2400" i="1"/>
              <a:t>Копія першої сторінки Закону королеви Анни 1709 р.</a:t>
            </a:r>
          </a:p>
        </p:txBody>
      </p:sp>
      <p:pic>
        <p:nvPicPr>
          <p:cNvPr id="48132" name="Picture 4"/>
          <p:cNvPicPr>
            <a:picLocks noChangeAspect="1" noChangeArrowheads="1"/>
          </p:cNvPicPr>
          <p:nvPr/>
        </p:nvPicPr>
        <p:blipFill>
          <a:blip r:embed="rId2" cstate="print"/>
          <a:srcRect/>
          <a:stretch>
            <a:fillRect/>
          </a:stretch>
        </p:blipFill>
        <p:spPr bwMode="auto">
          <a:xfrm>
            <a:off x="1187450" y="765175"/>
            <a:ext cx="6696075" cy="53276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4213" y="188913"/>
            <a:ext cx="7696200" cy="863600"/>
          </a:xfrm>
        </p:spPr>
        <p:txBody>
          <a:bodyPr/>
          <a:lstStyle/>
          <a:p>
            <a:pPr algn="ctr"/>
            <a:r>
              <a:rPr lang="uk-UA">
                <a:solidFill>
                  <a:schemeClr val="tx1"/>
                </a:solidFill>
              </a:rPr>
              <a:t>Україна</a:t>
            </a:r>
          </a:p>
        </p:txBody>
      </p:sp>
      <p:sp>
        <p:nvSpPr>
          <p:cNvPr id="49155" name="Rectangle 3"/>
          <p:cNvSpPr>
            <a:spLocks noGrp="1" noChangeArrowheads="1"/>
          </p:cNvSpPr>
          <p:nvPr>
            <p:ph idx="1"/>
          </p:nvPr>
        </p:nvSpPr>
        <p:spPr>
          <a:xfrm>
            <a:off x="468313" y="1196975"/>
            <a:ext cx="8351837" cy="5661025"/>
          </a:xfrm>
        </p:spPr>
        <p:txBody>
          <a:bodyPr/>
          <a:lstStyle/>
          <a:p>
            <a:pPr>
              <a:lnSpc>
                <a:spcPct val="80000"/>
              </a:lnSpc>
              <a:buFontTx/>
              <a:buNone/>
            </a:pPr>
            <a:r>
              <a:rPr lang="uk-UA" altLang="ja-JP" sz="1800">
                <a:solidFill>
                  <a:srgbClr val="FFFF00"/>
                </a:solidFill>
              </a:rPr>
              <a:t>6 лютого 1929 р.</a:t>
            </a:r>
            <a:r>
              <a:rPr lang="uk-UA" altLang="ja-JP" sz="1800"/>
              <a:t> постановою Центрального виконавчого комітету і Ради народних комісарів УСРР було затверджено перший український Закон "Про авторське право". Закон складався з 32 статей, був спрямований на стимулювання творчості, захист прав авторів і базувався на Основах авторського права Союзу РСР 1928 р. </a:t>
            </a:r>
          </a:p>
          <a:p>
            <a:pPr>
              <a:lnSpc>
                <a:spcPct val="80000"/>
              </a:lnSpc>
              <a:buFontTx/>
              <a:buNone/>
            </a:pPr>
            <a:r>
              <a:rPr lang="uk-UA" sz="1800">
                <a:solidFill>
                  <a:srgbClr val="FFFF00"/>
                </a:solidFill>
              </a:rPr>
              <a:t>18 липня 1963 p</a:t>
            </a:r>
            <a:r>
              <a:rPr lang="uk-UA" sz="1800"/>
              <a:t>. Закон Української РСР затвердив Цивільний кодекс Української РСР, четвертий розділ якого (статті 475–513) був присвячений авторському праву. У зв'язку із приєднанням СРСР у травні 1973 р. до Всесвітньої конвенції про авторське право (1952) до четвертого розділу Цивільного кодексу УРСР були внесені певні зміни та доповнення.</a:t>
            </a:r>
          </a:p>
          <a:p>
            <a:pPr>
              <a:lnSpc>
                <a:spcPct val="80000"/>
              </a:lnSpc>
              <a:buFontTx/>
              <a:buNone/>
            </a:pPr>
            <a:r>
              <a:rPr lang="uk-UA" sz="1800"/>
              <a:t>З прийняттям Верховною Радою України </a:t>
            </a:r>
            <a:r>
              <a:rPr lang="uk-UA" sz="1800">
                <a:solidFill>
                  <a:srgbClr val="FFFF00"/>
                </a:solidFill>
              </a:rPr>
              <a:t>23 грудня 1993 р</a:t>
            </a:r>
            <a:r>
              <a:rPr lang="uk-UA" sz="1800"/>
              <a:t>. Закону України "Про авторське право і суміжні права", який набув чинності з дня опублікування — 23 лютого 1994 р., та з ухваленням </a:t>
            </a:r>
            <a:r>
              <a:rPr lang="uk-UA" sz="1800">
                <a:solidFill>
                  <a:srgbClr val="FFFF00"/>
                </a:solidFill>
              </a:rPr>
              <a:t>16 січня 2003 р.</a:t>
            </a:r>
            <a:r>
              <a:rPr lang="uk-UA" sz="1800"/>
              <a:t> Цивільного кодексу України, глава 36 якого присвячена авторському праву, інших законодавчих актів в Україні було створено правову базу для цивілізованого регулювання відносин, пов'язаних із використанням творів науки, літератури, мистецтва. </a:t>
            </a:r>
          </a:p>
          <a:p>
            <a:pPr>
              <a:lnSpc>
                <a:spcPct val="80000"/>
              </a:lnSpc>
              <a:buFontTx/>
              <a:buNone/>
            </a:pPr>
            <a:r>
              <a:rPr lang="uk-UA" sz="1800"/>
              <a:t>В </a:t>
            </a:r>
            <a:r>
              <a:rPr lang="uk-UA" sz="1800">
                <a:solidFill>
                  <a:srgbClr val="FFFF00"/>
                </a:solidFill>
              </a:rPr>
              <a:t>2001 році</a:t>
            </a:r>
            <a:r>
              <a:rPr lang="uk-UA" sz="1800"/>
              <a:t> було прийнято нову редакції Закону України "Про авторське право і суміжні права".</a:t>
            </a:r>
          </a:p>
          <a:p>
            <a:pPr>
              <a:lnSpc>
                <a:spcPct val="80000"/>
              </a:lnSpc>
              <a:buFontTx/>
              <a:buNone/>
            </a:pPr>
            <a:r>
              <a:rPr lang="uk-UA" altLang="ja-JP" sz="1800">
                <a:solidFill>
                  <a:srgbClr val="FFFF00"/>
                </a:solidFill>
              </a:rPr>
              <a:t>4 квітня 2000 р</a:t>
            </a:r>
            <a:r>
              <a:rPr lang="uk-UA" altLang="ja-JP" sz="1800"/>
              <a:t> прийнято постанову Кабінету Міністрів України </a:t>
            </a:r>
            <a:r>
              <a:rPr lang="uk-UA" sz="1800"/>
              <a:t>№ 601 "Про утворення Державного департаменту інтелектуальної власності в складі Міністерства освіти і науки України".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95288" y="188913"/>
            <a:ext cx="8280400" cy="1008062"/>
          </a:xfrm>
        </p:spPr>
        <p:txBody>
          <a:bodyPr/>
          <a:lstStyle/>
          <a:p>
            <a:r>
              <a:rPr lang="uk-UA" sz="2000" b="1" i="1">
                <a:solidFill>
                  <a:schemeClr val="tx1"/>
                </a:solidFill>
              </a:rPr>
              <a:t>Виникнення нових технологій і розширення сфери дії права інтелектуальної власності (на прикладі комп’ютерних програм)</a:t>
            </a:r>
          </a:p>
        </p:txBody>
      </p:sp>
      <p:sp>
        <p:nvSpPr>
          <p:cNvPr id="50179" name="Rectangle 3"/>
          <p:cNvSpPr>
            <a:spLocks noGrp="1" noChangeArrowheads="1"/>
          </p:cNvSpPr>
          <p:nvPr>
            <p:ph idx="1"/>
          </p:nvPr>
        </p:nvSpPr>
        <p:spPr>
          <a:xfrm>
            <a:off x="395288" y="1268413"/>
            <a:ext cx="8497887" cy="4465637"/>
          </a:xfrm>
        </p:spPr>
        <p:txBody>
          <a:bodyPr/>
          <a:lstStyle/>
          <a:p>
            <a:pPr>
              <a:lnSpc>
                <a:spcPct val="80000"/>
              </a:lnSpc>
              <a:buFontTx/>
              <a:buNone/>
            </a:pPr>
            <a:r>
              <a:rPr lang="uk-UA" altLang="ja-JP" sz="2400"/>
              <a:t>На першому етапі виникнення комп’ютерних програм у США, у 1950-х рр., програми підлягали охороні положеннями ліцензійних договорів про охорону комерційної таємниці. У середині 1960-х рр., з розвитком комп’ютерних технологій постало питання про залучення інших заходів охорони. У 1964 р. Відомство з питань авторського права ухвалило рішення про здійснення реєстрації комп’ютерних програм як об’єктів авторського права. Обов’язковою вимогою реєстрації було депонування повного тексту комп’ютерної програми до Відомства, що було обґрунтовано конституційним призначенням авторського права, яке полягає у сприянні розвиткові та розповсюдженні знань. </a:t>
            </a:r>
            <a:endParaRPr lang="uk-UA"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447800" y="0"/>
            <a:ext cx="7696200" cy="3962400"/>
          </a:xfrm>
        </p:spPr>
        <p:txBody>
          <a:bodyPr/>
          <a:lstStyle/>
          <a:p>
            <a:pPr>
              <a:lnSpc>
                <a:spcPct val="80000"/>
              </a:lnSpc>
              <a:buFontTx/>
              <a:buNone/>
            </a:pPr>
            <a:r>
              <a:rPr lang="uk-UA" altLang="ja-JP" sz="2400" b="1" i="1"/>
              <a:t>Упродовж 1960-70-х рр. намітився значний поступ у сфері комп’ютерних технологій. Важливі зміни 1980-х рр. розширили масштаби комп’ютерної індустрії та вдосконалили систему охорони прав інтелектуальної власності в зазначеній сфері. По-перше, відбулося представлення світові персонального комп’ютера. По-друге, у 1980 р. Закон про авторське право США був доповнений положенням про розширення переліку об’єктів авторського права комп’ютерними програмами.</a:t>
            </a:r>
            <a:r>
              <a:rPr lang="uk-UA" altLang="ja-JP" sz="2400"/>
              <a:t> </a:t>
            </a:r>
            <a:endParaRPr lang="uk-UA" sz="2400"/>
          </a:p>
        </p:txBody>
      </p:sp>
      <p:pic>
        <p:nvPicPr>
          <p:cNvPr id="51205" name="Picture 5" descr="1526"/>
          <p:cNvPicPr>
            <a:picLocks noChangeAspect="1" noChangeArrowheads="1"/>
          </p:cNvPicPr>
          <p:nvPr/>
        </p:nvPicPr>
        <p:blipFill>
          <a:blip r:embed="rId2" cstate="print"/>
          <a:srcRect/>
          <a:stretch>
            <a:fillRect/>
          </a:stretch>
        </p:blipFill>
        <p:spPr bwMode="auto">
          <a:xfrm>
            <a:off x="0" y="3886200"/>
            <a:ext cx="4457700" cy="2971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23850" y="333375"/>
            <a:ext cx="8569325" cy="4319588"/>
          </a:xfrm>
        </p:spPr>
        <p:txBody>
          <a:bodyPr>
            <a:normAutofit lnSpcReduction="10000"/>
          </a:bodyPr>
          <a:lstStyle/>
          <a:p>
            <a:pPr>
              <a:lnSpc>
                <a:spcPct val="80000"/>
              </a:lnSpc>
              <a:buFontTx/>
              <a:buNone/>
            </a:pPr>
            <a:r>
              <a:rPr lang="uk-UA" sz="2400"/>
              <a:t>Усвідомивши, що комп’ютерна індустрія стає вкрай прибутковою сферою, ряд комп’ютерних компаній розпочали активну діяльність із розробки комп’ютерних програм. Звісно, ці компанії були зацікавлені у надійній охороні комп’ютерних програм, адже їхнє створення вимагало значних інвестицій. З часом ці компанії утворили табір рішучих прихильників забезпечення комп’ютерних програм охороною як нормами авторського, так і патентного права. До нього увійшли компанії IBM Corporation, Apple Computer Corp., Digital Equipment Corp. Цікаво, що IBM Corp. була поміж розробників програм- ного забезпечення, які на початку 1970-х рр. відстоювали у Верховному суді США неможливість охорони комп’ютерних програм нормами патентного права.</a:t>
            </a:r>
          </a:p>
        </p:txBody>
      </p:sp>
      <p:pic>
        <p:nvPicPr>
          <p:cNvPr id="52229" name="Picture 5" descr="85087"/>
          <p:cNvPicPr>
            <a:picLocks noChangeAspect="1" noChangeArrowheads="1"/>
          </p:cNvPicPr>
          <p:nvPr/>
        </p:nvPicPr>
        <p:blipFill>
          <a:blip r:embed="rId2" cstate="print"/>
          <a:srcRect/>
          <a:stretch>
            <a:fillRect/>
          </a:stretch>
        </p:blipFill>
        <p:spPr bwMode="auto">
          <a:xfrm>
            <a:off x="5003800" y="4664075"/>
            <a:ext cx="2990850" cy="21939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971550" y="0"/>
            <a:ext cx="7696200" cy="914400"/>
          </a:xfrm>
        </p:spPr>
        <p:txBody>
          <a:bodyPr/>
          <a:lstStyle/>
          <a:p>
            <a:r>
              <a:rPr lang="uk-UA">
                <a:solidFill>
                  <a:schemeClr val="tx1"/>
                </a:solidFill>
              </a:rPr>
              <a:t>Види авторського права</a:t>
            </a:r>
          </a:p>
        </p:txBody>
      </p:sp>
      <p:sp>
        <p:nvSpPr>
          <p:cNvPr id="53253" name="Rectangle 5"/>
          <p:cNvSpPr>
            <a:spLocks noGrp="1" noChangeArrowheads="1"/>
          </p:cNvSpPr>
          <p:nvPr>
            <p:ph sz="half" idx="1"/>
          </p:nvPr>
        </p:nvSpPr>
        <p:spPr>
          <a:xfrm>
            <a:off x="179388" y="2895600"/>
            <a:ext cx="4033837" cy="3962400"/>
          </a:xfrm>
        </p:spPr>
        <p:txBody>
          <a:bodyPr/>
          <a:lstStyle/>
          <a:p>
            <a:pPr>
              <a:lnSpc>
                <a:spcPct val="90000"/>
              </a:lnSpc>
              <a:buFontTx/>
              <a:buNone/>
            </a:pPr>
            <a:r>
              <a:rPr lang="uk-UA" altLang="ja-JP" b="1"/>
              <a:t>Об’єктивне право</a:t>
            </a:r>
            <a:r>
              <a:rPr lang="uk-UA" altLang="ja-JP" b="1" i="1"/>
              <a:t> - це певна система встановлених державою загальнообов’язкових правових норм, реалізація яких забезпечується державним примусом.</a:t>
            </a:r>
            <a:r>
              <a:rPr lang="uk-UA" altLang="ja-JP"/>
              <a:t> </a:t>
            </a:r>
            <a:endParaRPr lang="uk-UA"/>
          </a:p>
        </p:txBody>
      </p:sp>
      <p:sp>
        <p:nvSpPr>
          <p:cNvPr id="53254" name="Rectangle 6"/>
          <p:cNvSpPr>
            <a:spLocks noGrp="1" noChangeArrowheads="1"/>
          </p:cNvSpPr>
          <p:nvPr>
            <p:ph sz="half" idx="2"/>
          </p:nvPr>
        </p:nvSpPr>
        <p:spPr>
          <a:xfrm>
            <a:off x="4716463" y="2895600"/>
            <a:ext cx="4105275" cy="3962400"/>
          </a:xfrm>
        </p:spPr>
        <p:txBody>
          <a:bodyPr/>
          <a:lstStyle/>
          <a:p>
            <a:pPr>
              <a:lnSpc>
                <a:spcPct val="90000"/>
              </a:lnSpc>
              <a:buFontTx/>
              <a:buNone/>
            </a:pPr>
            <a:r>
              <a:rPr lang="uk-UA" altLang="ja-JP" b="1"/>
              <a:t>Суб’єктивне авторське право</a:t>
            </a:r>
            <a:r>
              <a:rPr lang="uk-UA" altLang="ja-JP" b="1" i="1"/>
              <a:t> - це сукупність особистих немайнових та майнових прав, які належать конкретному автору відповідно до закону</a:t>
            </a:r>
            <a:r>
              <a:rPr lang="uk-UA" altLang="ja-JP"/>
              <a:t> </a:t>
            </a:r>
            <a:endParaRPr lang="uk-UA"/>
          </a:p>
        </p:txBody>
      </p:sp>
      <p:sp>
        <p:nvSpPr>
          <p:cNvPr id="53255" name="Rectangle 7"/>
          <p:cNvSpPr>
            <a:spLocks noChangeArrowheads="1"/>
          </p:cNvSpPr>
          <p:nvPr/>
        </p:nvSpPr>
        <p:spPr bwMode="auto">
          <a:xfrm>
            <a:off x="250825" y="1014413"/>
            <a:ext cx="8893175" cy="1416050"/>
          </a:xfrm>
          <a:prstGeom prst="rect">
            <a:avLst/>
          </a:prstGeom>
          <a:noFill/>
          <a:ln w="9525">
            <a:noFill/>
            <a:miter lim="800000"/>
            <a:headEnd/>
            <a:tailEnd/>
          </a:ln>
          <a:effectLst/>
        </p:spPr>
        <p:txBody>
          <a:bodyPr anchor="ctr">
            <a:spAutoFit/>
          </a:bodyPr>
          <a:lstStyle/>
          <a:p>
            <a:r>
              <a:rPr lang="uk-UA" sz="2900"/>
              <a:t>В юриспруденції загальновизнаним і практично значимим є поділ права на об’єктивне і суб’єктивне.</a:t>
            </a:r>
          </a:p>
        </p:txBody>
      </p:sp>
      <p:sp>
        <p:nvSpPr>
          <p:cNvPr id="53256" name="AutoShape 8"/>
          <p:cNvSpPr>
            <a:spLocks noChangeArrowheads="1"/>
          </p:cNvSpPr>
          <p:nvPr/>
        </p:nvSpPr>
        <p:spPr bwMode="auto">
          <a:xfrm>
            <a:off x="1763713" y="2349500"/>
            <a:ext cx="431800" cy="719138"/>
          </a:xfrm>
          <a:prstGeom prst="curvedRightArrow">
            <a:avLst>
              <a:gd name="adj1" fmla="val 33309"/>
              <a:gd name="adj2" fmla="val 66618"/>
              <a:gd name="adj3" fmla="val 33333"/>
            </a:avLst>
          </a:prstGeom>
          <a:solidFill>
            <a:srgbClr val="FF00FF"/>
          </a:solidFill>
          <a:ln w="9525">
            <a:solidFill>
              <a:schemeClr val="tx1"/>
            </a:solidFill>
            <a:miter lim="800000"/>
            <a:headEnd/>
            <a:tailEnd/>
          </a:ln>
          <a:effectLst/>
        </p:spPr>
        <p:txBody>
          <a:bodyPr wrap="none" anchor="ctr"/>
          <a:lstStyle/>
          <a:p>
            <a:endParaRPr lang="ru-RU"/>
          </a:p>
        </p:txBody>
      </p:sp>
      <p:sp>
        <p:nvSpPr>
          <p:cNvPr id="53257" name="AutoShape 9"/>
          <p:cNvSpPr>
            <a:spLocks noChangeArrowheads="1"/>
          </p:cNvSpPr>
          <p:nvPr/>
        </p:nvSpPr>
        <p:spPr bwMode="auto">
          <a:xfrm>
            <a:off x="5508625" y="2276475"/>
            <a:ext cx="719138" cy="792163"/>
          </a:xfrm>
          <a:prstGeom prst="curvedLeftArrow">
            <a:avLst>
              <a:gd name="adj1" fmla="val 22031"/>
              <a:gd name="adj2" fmla="val 44062"/>
              <a:gd name="adj3" fmla="val 33333"/>
            </a:avLst>
          </a:prstGeom>
          <a:solidFill>
            <a:srgbClr val="FF00FF"/>
          </a:solidFill>
          <a:ln w="9525">
            <a:solidFill>
              <a:schemeClr val="tx1"/>
            </a:solidFill>
            <a:miter lim="800000"/>
            <a:headEnd/>
            <a:tailEnd/>
          </a:ln>
          <a:effectLst/>
        </p:spPr>
        <p:txBody>
          <a:bodyPr wrap="none" anchor="ctr"/>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9388" y="260350"/>
            <a:ext cx="8569325" cy="1368425"/>
          </a:xfrm>
        </p:spPr>
        <p:txBody>
          <a:bodyPr/>
          <a:lstStyle/>
          <a:p>
            <a:r>
              <a:rPr lang="uk-UA" sz="3200">
                <a:solidFill>
                  <a:schemeClr val="tx1"/>
                </a:solidFill>
              </a:rPr>
              <a:t>Авторські права підрозділяються на особисті і майнові.</a:t>
            </a:r>
          </a:p>
        </p:txBody>
      </p:sp>
      <p:sp>
        <p:nvSpPr>
          <p:cNvPr id="55300" name="Rectangle 4"/>
          <p:cNvSpPr>
            <a:spLocks noGrp="1" noChangeArrowheads="1"/>
          </p:cNvSpPr>
          <p:nvPr>
            <p:ph sz="half" idx="1"/>
          </p:nvPr>
        </p:nvSpPr>
        <p:spPr>
          <a:xfrm>
            <a:off x="250825" y="1557338"/>
            <a:ext cx="4105275" cy="5300662"/>
          </a:xfrm>
        </p:spPr>
        <p:txBody>
          <a:bodyPr>
            <a:normAutofit fontScale="92500" lnSpcReduction="10000"/>
          </a:bodyPr>
          <a:lstStyle/>
          <a:p>
            <a:pPr>
              <a:lnSpc>
                <a:spcPct val="80000"/>
              </a:lnSpc>
              <a:buFontTx/>
              <a:buNone/>
            </a:pPr>
            <a:r>
              <a:rPr lang="uk-UA" sz="1500" b="1"/>
              <a:t>Особисті немайнові права</a:t>
            </a:r>
            <a:r>
              <a:rPr lang="uk-UA" sz="1500"/>
              <a:t> – це право авторства, право на авторське ім'я, право на захист твору від усяких перекручувань і зазіхань, право опублікування твору (обнародування).</a:t>
            </a:r>
          </a:p>
          <a:p>
            <a:pPr>
              <a:lnSpc>
                <a:spcPct val="80000"/>
              </a:lnSpc>
              <a:buFontTx/>
              <a:buNone/>
            </a:pPr>
            <a:r>
              <a:rPr lang="uk-UA" sz="1500"/>
              <a:t>Особисті (немайнові) права автора закріплені в ст. 13 Закону "Про авторське право і суміжні права" і полягають у тому, щоб:</a:t>
            </a:r>
          </a:p>
          <a:p>
            <a:pPr>
              <a:lnSpc>
                <a:spcPct val="80000"/>
              </a:lnSpc>
            </a:pPr>
            <a:r>
              <a:rPr lang="uk-UA" sz="1500"/>
              <a:t>вимагати визнання свого авторства, нагадування його імені в зв'язку з використанням твору, якщо це можливо;</a:t>
            </a:r>
          </a:p>
          <a:p>
            <a:pPr>
              <a:lnSpc>
                <a:spcPct val="80000"/>
              </a:lnSpc>
            </a:pPr>
            <a:r>
              <a:rPr lang="uk-UA" sz="1500"/>
              <a:t>забороняти згадування свого імені, якщо він як автор твору бажає залишитися анонімним;</a:t>
            </a:r>
          </a:p>
          <a:p>
            <a:pPr>
              <a:lnSpc>
                <a:spcPct val="80000"/>
              </a:lnSpc>
            </a:pPr>
            <a:r>
              <a:rPr lang="uk-UA" sz="1500"/>
              <a:t>вибирати псевдонім (вигадане ім'я) у зв'язку з використанням твору;</a:t>
            </a:r>
          </a:p>
          <a:p>
            <a:pPr>
              <a:lnSpc>
                <a:spcPct val="80000"/>
              </a:lnSpc>
            </a:pPr>
            <a:r>
              <a:rPr lang="uk-UA" sz="1500"/>
              <a:t>протидіяти будь-якому перекрученню або іншій зміні твору або будь-якому іншому зазіханню на твір, що може зашкодити честі та репутації автора; право на обнародування твору.</a:t>
            </a:r>
          </a:p>
        </p:txBody>
      </p:sp>
      <p:sp>
        <p:nvSpPr>
          <p:cNvPr id="55301" name="Rectangle 5"/>
          <p:cNvSpPr>
            <a:spLocks noGrp="1" noChangeArrowheads="1"/>
          </p:cNvSpPr>
          <p:nvPr>
            <p:ph sz="half" idx="2"/>
          </p:nvPr>
        </p:nvSpPr>
        <p:spPr>
          <a:xfrm>
            <a:off x="4787900" y="1484313"/>
            <a:ext cx="4356100" cy="5373687"/>
          </a:xfrm>
        </p:spPr>
        <p:txBody>
          <a:bodyPr>
            <a:normAutofit fontScale="92500" lnSpcReduction="10000"/>
          </a:bodyPr>
          <a:lstStyle/>
          <a:p>
            <a:pPr>
              <a:lnSpc>
                <a:spcPct val="80000"/>
              </a:lnSpc>
              <a:buFontTx/>
              <a:buNone/>
            </a:pPr>
            <a:r>
              <a:rPr lang="uk-UA" sz="1400" b="1"/>
              <a:t>Майнові права</a:t>
            </a:r>
            <a:r>
              <a:rPr lang="uk-UA" sz="1400"/>
              <a:t> - це виключні права на використання твору, тобто право відтворювати його, поширювати, привселюдно показувати, привселюдно виконувати, повідомляти для загального відання в ефір або по кабельній мережі, перекладати тощо, а також одержувати авторську винагороду. Розмір винагороди встановлюється договорами, а в законі визначаються лише мінімальні ставки.</a:t>
            </a:r>
          </a:p>
          <a:p>
            <a:pPr>
              <a:lnSpc>
                <a:spcPct val="80000"/>
              </a:lnSpc>
              <a:buFontTx/>
              <a:buNone/>
            </a:pPr>
            <a:r>
              <a:rPr lang="uk-UA" sz="1400"/>
              <a:t>Майнові права автора перераховані в ст. 14 зазначеного Закону, де передбачається, що автору або іншій особі, що має авторське право, належать виключні права на використання твору в будь-якій формі і будь-яким способом, зокрема йому належить виключне право дозволяти або забороняти:</a:t>
            </a:r>
          </a:p>
          <a:p>
            <a:pPr>
              <a:lnSpc>
                <a:spcPct val="80000"/>
              </a:lnSpc>
            </a:pPr>
            <a:r>
              <a:rPr lang="uk-UA" sz="1400"/>
              <a:t>відтворення творів;</a:t>
            </a:r>
          </a:p>
          <a:p>
            <a:pPr>
              <a:lnSpc>
                <a:spcPct val="80000"/>
              </a:lnSpc>
            </a:pPr>
            <a:r>
              <a:rPr lang="uk-UA" sz="1400"/>
              <a:t>привселюдне виконання і привселюдне розголошення творів;</a:t>
            </a:r>
          </a:p>
          <a:p>
            <a:pPr>
              <a:lnSpc>
                <a:spcPct val="80000"/>
              </a:lnSpc>
            </a:pPr>
            <a:r>
              <a:rPr lang="uk-UA" sz="1400"/>
              <a:t>привселюдний показ;</a:t>
            </a:r>
          </a:p>
          <a:p>
            <a:pPr>
              <a:lnSpc>
                <a:spcPct val="80000"/>
              </a:lnSpc>
            </a:pPr>
            <a:r>
              <a:rPr lang="uk-UA" sz="1400"/>
              <a:t>будь-яке повторне привселюдне розголошення в ефірі або по кабельній мережі уже переданих в ефір творів, якщо воно здійснюється іншою організацією;</a:t>
            </a:r>
          </a:p>
          <a:p>
            <a:pPr>
              <a:lnSpc>
                <a:spcPct val="80000"/>
              </a:lnSpc>
            </a:pPr>
            <a:r>
              <a:rPr lang="uk-UA" sz="1400"/>
              <a:t>переклади творів;</a:t>
            </a:r>
          </a:p>
          <a:p>
            <a:pPr>
              <a:lnSpc>
                <a:spcPct val="80000"/>
              </a:lnSpc>
            </a:pPr>
            <a:r>
              <a:rPr lang="uk-UA" sz="1400"/>
              <a:t>переробки, адаптації, аранжування й інші подібні зміни творів;</a:t>
            </a:r>
            <a:endParaRPr lang="uk-UA" altLang="ja-JP" sz="1400" b="1" i="1"/>
          </a:p>
          <a:p>
            <a:pPr>
              <a:lnSpc>
                <a:spcPct val="80000"/>
              </a:lnSpc>
            </a:pPr>
            <a:r>
              <a:rPr lang="uk-UA" altLang="ja-JP" sz="1400"/>
              <a:t>поширення творів шляхом продажі, відчуження іншими засобами </a:t>
            </a:r>
            <a:endParaRPr lang="uk-UA"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288" y="188913"/>
            <a:ext cx="6408737" cy="2160587"/>
          </a:xfrm>
        </p:spPr>
        <p:txBody>
          <a:bodyPr>
            <a:normAutofit fontScale="90000"/>
          </a:bodyPr>
          <a:lstStyle/>
          <a:p>
            <a:r>
              <a:rPr lang="uk-UA" sz="3600">
                <a:solidFill>
                  <a:schemeClr val="tx1"/>
                </a:solidFill>
              </a:rPr>
              <a:t>Переваги охорони за допомогою механізму авторського права (щодо комп’ютерних програм):</a:t>
            </a:r>
          </a:p>
        </p:txBody>
      </p:sp>
      <p:sp>
        <p:nvSpPr>
          <p:cNvPr id="57347" name="Rectangle 3"/>
          <p:cNvSpPr>
            <a:spLocks noGrp="1" noChangeArrowheads="1"/>
          </p:cNvSpPr>
          <p:nvPr>
            <p:ph idx="1"/>
          </p:nvPr>
        </p:nvSpPr>
        <p:spPr>
          <a:xfrm>
            <a:off x="0" y="2708275"/>
            <a:ext cx="8736013" cy="3962400"/>
          </a:xfrm>
        </p:spPr>
        <p:txBody>
          <a:bodyPr>
            <a:normAutofit lnSpcReduction="10000"/>
          </a:bodyPr>
          <a:lstStyle/>
          <a:p>
            <a:pPr>
              <a:lnSpc>
                <a:spcPct val="90000"/>
              </a:lnSpc>
            </a:pPr>
            <a:r>
              <a:rPr lang="uk-UA" sz="2400" b="1"/>
              <a:t>1.</a:t>
            </a:r>
            <a:r>
              <a:rPr lang="uk-UA" sz="2400"/>
              <a:t> Презумпція авторства: авторське право на комп'ютерну програму виникає при її створенні і для його реалізації не потрібно обов'язкової реєстрації програми. Реєстрацію можна здійснити за бажанням автора, вона має формальний характер і не вимагає багато часу.</a:t>
            </a:r>
            <a:endParaRPr lang="uk-UA" sz="2400" b="1"/>
          </a:p>
          <a:p>
            <a:pPr>
              <a:lnSpc>
                <a:spcPct val="90000"/>
              </a:lnSpc>
            </a:pPr>
            <a:r>
              <a:rPr lang="uk-UA" sz="2400" b="1"/>
              <a:t>2.</a:t>
            </a:r>
            <a:r>
              <a:rPr lang="uk-UA" sz="2400"/>
              <a:t> Тривалий термін дії авторського права (в Україні – протягом всього життя автора та ще 70 років після його смерті). Але користь від такого тривалого терміну дії незначна, тому що ринок програмного забезпечення стрімко розвивається і кожний рік або два виходять нові версії програм.</a:t>
            </a:r>
          </a:p>
        </p:txBody>
      </p:sp>
      <p:pic>
        <p:nvPicPr>
          <p:cNvPr id="57349" name="Picture 5" descr="keyboard-key-with-copyright-symbol"/>
          <p:cNvPicPr>
            <a:picLocks noChangeAspect="1" noChangeArrowheads="1"/>
          </p:cNvPicPr>
          <p:nvPr/>
        </p:nvPicPr>
        <p:blipFill>
          <a:blip r:embed="rId2" cstate="print"/>
          <a:srcRect/>
          <a:stretch>
            <a:fillRect/>
          </a:stretch>
        </p:blipFill>
        <p:spPr bwMode="auto">
          <a:xfrm>
            <a:off x="6300788" y="188913"/>
            <a:ext cx="2843212" cy="22145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9750" y="188913"/>
            <a:ext cx="8128000" cy="1655762"/>
          </a:xfrm>
        </p:spPr>
        <p:txBody>
          <a:bodyPr/>
          <a:lstStyle/>
          <a:p>
            <a:r>
              <a:rPr lang="uk-UA" sz="3200">
                <a:solidFill>
                  <a:schemeClr val="tx1"/>
                </a:solidFill>
              </a:rPr>
              <a:t>Недоліки охорони за допомогою механізму авторського права (щодо комп’ютерних програм):</a:t>
            </a:r>
          </a:p>
        </p:txBody>
      </p:sp>
      <p:sp>
        <p:nvSpPr>
          <p:cNvPr id="58371" name="Rectangle 3"/>
          <p:cNvSpPr>
            <a:spLocks noGrp="1" noChangeArrowheads="1"/>
          </p:cNvSpPr>
          <p:nvPr>
            <p:ph idx="1"/>
          </p:nvPr>
        </p:nvSpPr>
        <p:spPr>
          <a:xfrm>
            <a:off x="395288" y="1844675"/>
            <a:ext cx="8488362" cy="4824413"/>
          </a:xfrm>
        </p:spPr>
        <p:txBody>
          <a:bodyPr>
            <a:normAutofit lnSpcReduction="10000"/>
          </a:bodyPr>
          <a:lstStyle/>
          <a:p>
            <a:pPr>
              <a:lnSpc>
                <a:spcPct val="80000"/>
              </a:lnSpc>
              <a:buFontTx/>
              <a:buAutoNum type="arabicPeriod"/>
            </a:pPr>
            <a:r>
              <a:rPr lang="uk-UA" sz="1800"/>
              <a:t>Згідно ст. 8 Закону України "Про авторське право і суміжні права": "правова охорона поширюється тільки на форму вираження твору і не поширюється на будь-які ідеї, теорії, принципи, методи, процедури, процеси, системи, способи, концепції, відкриття, навіть якщо вони виражені, описані, пояснені, проілюстровані у творі."Таким чином, можна, змінивши, наприклад, оформлення програми, але не змінюючи її суті, одержати зовсім новий об'єкт охорони.</a:t>
            </a:r>
          </a:p>
          <a:p>
            <a:pPr>
              <a:lnSpc>
                <a:spcPct val="80000"/>
              </a:lnSpc>
              <a:buFontTx/>
              <a:buAutoNum type="arabicPeriod"/>
            </a:pPr>
            <a:r>
              <a:rPr lang="uk-UA" sz="1800"/>
              <a:t>Не  коректним є порівняння комп'ютерних програм із літературними творами. На відміну від літературних творів, текст комп'ютерної програми (вихідний чи об'єктний код) не мають самостійної цінності без можливості їх застосування в комп'ютері.</a:t>
            </a:r>
          </a:p>
          <a:p>
            <a:pPr>
              <a:lnSpc>
                <a:spcPct val="80000"/>
              </a:lnSpc>
              <a:buFontTx/>
              <a:buAutoNum type="arabicPeriod"/>
            </a:pPr>
            <a:r>
              <a:rPr lang="uk-UA" sz="1800"/>
              <a:t> Програмісти використовують вже готові шаблонні конструкції, які є в середовищі розробки. З огляду авторського механізму охорони, будь-яка програма, створена в середовищі розробки (а це 80-90% від загальної кількості програм у світі), може вважатися складеним твором, з чим важко погодитися.</a:t>
            </a:r>
          </a:p>
          <a:p>
            <a:pPr>
              <a:lnSpc>
                <a:spcPct val="80000"/>
              </a:lnSpc>
              <a:buFontTx/>
              <a:buAutoNum type="arabicPeriod"/>
            </a:pPr>
            <a:r>
              <a:rPr lang="uk-UA" sz="1800"/>
              <a:t>У прийнятій системі авторського права відсутній контроль новизни і рівня створюваних програмних продуктів та алгоритмів, на яких вони базуються. Цей факт сприяє як зазначеному перенасиченню ринку програмного забезпечення і плагіату ідей, так і випуску виробниками програмного забезпечення неякісної продукції.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88913"/>
            <a:ext cx="9144000" cy="2160587"/>
          </a:xfrm>
        </p:spPr>
        <p:txBody>
          <a:bodyPr/>
          <a:lstStyle/>
          <a:p>
            <a:pPr algn="ctr"/>
            <a:r>
              <a:rPr lang="uk-UA" altLang="ja-JP" sz="2600" b="1" i="1">
                <a:solidFill>
                  <a:schemeClr val="tx1"/>
                </a:solidFill>
              </a:rPr>
              <a:t>Авторське право</a:t>
            </a:r>
            <a:r>
              <a:rPr lang="uk-UA" altLang="ja-JP" sz="2600">
                <a:solidFill>
                  <a:schemeClr val="tx1"/>
                </a:solidFill>
              </a:rPr>
              <a:t> — набір виключних прав, які дозволяють авторам літературних, мистецьких та наукових творів отримати соціальні блага від результатів своєї творчої діяльності.</a:t>
            </a:r>
            <a:r>
              <a:rPr lang="uk-UA" altLang="ja-JP" sz="3600"/>
              <a:t> </a:t>
            </a:r>
            <a:endParaRPr lang="uk-UA" sz="3600"/>
          </a:p>
        </p:txBody>
      </p:sp>
      <p:pic>
        <p:nvPicPr>
          <p:cNvPr id="34821" name="Picture 5" descr="200px-Copyright"/>
          <p:cNvPicPr>
            <a:picLocks noChangeAspect="1" noChangeArrowheads="1"/>
          </p:cNvPicPr>
          <p:nvPr/>
        </p:nvPicPr>
        <p:blipFill>
          <a:blip r:embed="rId2" cstate="print"/>
          <a:srcRect/>
          <a:stretch>
            <a:fillRect/>
          </a:stretch>
        </p:blipFill>
        <p:spPr bwMode="auto">
          <a:xfrm>
            <a:off x="1763713" y="2492375"/>
            <a:ext cx="4032423" cy="38496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188913"/>
            <a:ext cx="9144000" cy="6669087"/>
          </a:xfrm>
        </p:spPr>
        <p:txBody>
          <a:bodyPr>
            <a:normAutofit/>
          </a:bodyPr>
          <a:lstStyle/>
          <a:p>
            <a:pPr>
              <a:buFontTx/>
              <a:buNone/>
            </a:pPr>
            <a:r>
              <a:rPr lang="uk-UA" sz="2800"/>
              <a:t>Авторське право не може використовуватись для захисту абстрактних ідей, концепцій, фактів, стилів та технік, що можуть бути використані у творі. Іншими словами, якщо ви придумали новий та зручний спосіб зав'язування шнурків на взутті, новий спосіб приготування яєчні або новий склад розчину для надування мильних пузирів і видали брошуру, у якій було описано ці способи — то авторське право захищатиме лише текст брошур, а не винайдені вами способи та речовину. Авторське право захищає вираз, товарний знак, імена, патенти та ідеї. Воно захищає творчі вираження, які були зведені до матеріальної форми, такі як книги, частина музичних записів, комп'ютерних програм, сценарії, картини, фотографії, або кіно.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10"/>
          <p:cNvSpPr>
            <a:spLocks noGrp="1" noChangeArrowheads="1"/>
          </p:cNvSpPr>
          <p:nvPr>
            <p:ph idx="1"/>
          </p:nvPr>
        </p:nvSpPr>
        <p:spPr>
          <a:xfrm>
            <a:off x="179388" y="260350"/>
            <a:ext cx="4824412" cy="6337300"/>
          </a:xfrm>
        </p:spPr>
        <p:txBody>
          <a:bodyPr>
            <a:normAutofit lnSpcReduction="10000"/>
          </a:bodyPr>
          <a:lstStyle/>
          <a:p>
            <a:pPr>
              <a:lnSpc>
                <a:spcPct val="80000"/>
              </a:lnSpc>
              <a:buFontTx/>
              <a:buNone/>
            </a:pPr>
            <a:r>
              <a:rPr lang="uk-UA" sz="2500" dirty="0"/>
              <a:t>Одна з найдавніших суперечок з приводу авторського права, про яку збереглися свідчення, відбулася в VI ст. н. е. між настоятелем монастиря Св. </a:t>
            </a:r>
            <a:r>
              <a:rPr lang="uk-UA" sz="2500" dirty="0" err="1"/>
              <a:t>Фінніаном</a:t>
            </a:r>
            <a:r>
              <a:rPr lang="uk-UA" sz="2500" dirty="0"/>
              <a:t> з ірландського міста </a:t>
            </a:r>
            <a:r>
              <a:rPr lang="uk-UA" sz="2500" dirty="0" err="1"/>
              <a:t>Мовіль</a:t>
            </a:r>
            <a:r>
              <a:rPr lang="uk-UA" sz="2500" dirty="0"/>
              <a:t> та апостолом Св. </a:t>
            </a:r>
            <a:r>
              <a:rPr lang="uk-UA" sz="2500" dirty="0" err="1"/>
              <a:t>Коламбою</a:t>
            </a:r>
            <a:r>
              <a:rPr lang="uk-UA" sz="2500" dirty="0"/>
              <a:t> видатним монахом, відомим як </a:t>
            </a:r>
            <a:r>
              <a:rPr lang="uk-UA" sz="2500" dirty="0" err="1"/>
              <a:t>запроваджувач</a:t>
            </a:r>
            <a:r>
              <a:rPr lang="uk-UA" sz="2500" dirty="0"/>
              <a:t> християнства на території сучасної центральної і північної Шотландії </a:t>
            </a:r>
            <a:r>
              <a:rPr lang="uk-UA" sz="2500" dirty="0" err="1"/>
              <a:t>Cуперечка</a:t>
            </a:r>
            <a:r>
              <a:rPr lang="uk-UA" sz="2500" dirty="0"/>
              <a:t> виникла з приводу того, що апостол Св. </a:t>
            </a:r>
            <a:r>
              <a:rPr lang="uk-UA" sz="2500" dirty="0" err="1"/>
              <a:t>Коламба</a:t>
            </a:r>
            <a:r>
              <a:rPr lang="uk-UA" sz="2500" dirty="0"/>
              <a:t> скопіював Псалтир, що належав Св. </a:t>
            </a:r>
            <a:r>
              <a:rPr lang="uk-UA" sz="2500" dirty="0" err="1"/>
              <a:t>Фінніану</a:t>
            </a:r>
            <a:r>
              <a:rPr lang="uk-UA" sz="2500" dirty="0"/>
              <a:t>. Суперечка призвела до битви, результатом якої стали численні людські жертви. </a:t>
            </a:r>
          </a:p>
        </p:txBody>
      </p:sp>
      <p:pic>
        <p:nvPicPr>
          <p:cNvPr id="36875" name="Picture 11"/>
          <p:cNvPicPr>
            <a:picLocks noChangeAspect="1" noChangeArrowheads="1"/>
          </p:cNvPicPr>
          <p:nvPr/>
        </p:nvPicPr>
        <p:blipFill>
          <a:blip r:embed="rId2" cstate="print"/>
          <a:srcRect/>
          <a:stretch>
            <a:fillRect/>
          </a:stretch>
        </p:blipFill>
        <p:spPr bwMode="auto">
          <a:xfrm>
            <a:off x="5003800" y="377825"/>
            <a:ext cx="4140200" cy="64801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1989" name="Rectangle 5"/>
          <p:cNvSpPr>
            <a:spLocks noGrp="1" noChangeArrowheads="1"/>
          </p:cNvSpPr>
          <p:nvPr>
            <p:ph type="title"/>
          </p:nvPr>
        </p:nvSpPr>
        <p:spPr>
          <a:xfrm>
            <a:off x="331788" y="5661025"/>
            <a:ext cx="8812212" cy="914400"/>
          </a:xfrm>
        </p:spPr>
        <p:txBody>
          <a:bodyPr/>
          <a:lstStyle/>
          <a:p>
            <a:r>
              <a:rPr lang="uk-UA" sz="1800">
                <a:solidFill>
                  <a:srgbClr val="000000"/>
                </a:solidFill>
              </a:rPr>
              <a:t>Копія сторінок Псалтиря, що став об’єктом суперечки щодо авторського права на нього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65175"/>
            <a:ext cx="3779838" cy="4608513"/>
          </a:xfrm>
        </p:spPr>
        <p:txBody>
          <a:bodyPr/>
          <a:lstStyle/>
          <a:p>
            <a:r>
              <a:rPr lang="uk-UA" altLang="ja-JP" sz="2000">
                <a:solidFill>
                  <a:schemeClr val="tx1"/>
                </a:solidFill>
              </a:rPr>
              <a:t>Розвиток авторського права був зумовлений винайденням техніки друку німецьким самоуком Й.Гутенбергом, завдяки якому масове відтворення друкованих творів стало швидшим та значно дешевшим.</a:t>
            </a:r>
            <a:r>
              <a:rPr lang="uk-UA" altLang="ja-JP"/>
              <a:t> </a:t>
            </a:r>
            <a:endParaRPr lang="uk-UA"/>
          </a:p>
        </p:txBody>
      </p:sp>
      <p:sp>
        <p:nvSpPr>
          <p:cNvPr id="44035" name="Rectangle 3"/>
          <p:cNvSpPr>
            <a:spLocks noGrp="1" noChangeArrowheads="1"/>
          </p:cNvSpPr>
          <p:nvPr>
            <p:ph idx="1"/>
          </p:nvPr>
        </p:nvSpPr>
        <p:spPr>
          <a:xfrm>
            <a:off x="2195513" y="6165850"/>
            <a:ext cx="6948487" cy="506413"/>
          </a:xfrm>
        </p:spPr>
        <p:txBody>
          <a:bodyPr/>
          <a:lstStyle/>
          <a:p>
            <a:pPr>
              <a:lnSpc>
                <a:spcPct val="80000"/>
              </a:lnSpc>
              <a:buFontTx/>
              <a:buNone/>
            </a:pPr>
            <a:r>
              <a:rPr lang="uk-UA" sz="1800" i="1"/>
              <a:t>Друкувальна машина Й. Гутенберга, винайдена в 1440 р</a:t>
            </a:r>
          </a:p>
        </p:txBody>
      </p:sp>
      <p:pic>
        <p:nvPicPr>
          <p:cNvPr id="44036" name="Picture 4"/>
          <p:cNvPicPr>
            <a:picLocks noChangeAspect="1" noChangeArrowheads="1"/>
          </p:cNvPicPr>
          <p:nvPr/>
        </p:nvPicPr>
        <p:blipFill>
          <a:blip r:embed="rId2" cstate="print"/>
          <a:srcRect/>
          <a:stretch>
            <a:fillRect/>
          </a:stretch>
        </p:blipFill>
        <p:spPr bwMode="auto">
          <a:xfrm>
            <a:off x="3779838" y="0"/>
            <a:ext cx="5364162" cy="60928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27088" y="0"/>
            <a:ext cx="7696200" cy="765175"/>
          </a:xfrm>
        </p:spPr>
        <p:txBody>
          <a:bodyPr/>
          <a:lstStyle/>
          <a:p>
            <a:pPr algn="ctr"/>
            <a:r>
              <a:rPr lang="uk-UA">
                <a:solidFill>
                  <a:schemeClr val="tx1"/>
                </a:solidFill>
              </a:rPr>
              <a:t>Італія</a:t>
            </a:r>
          </a:p>
        </p:txBody>
      </p:sp>
      <p:pic>
        <p:nvPicPr>
          <p:cNvPr id="45062" name="Picture 6"/>
          <p:cNvPicPr>
            <a:picLocks noGrp="1" noChangeAspect="1" noChangeArrowheads="1"/>
          </p:cNvPicPr>
          <p:nvPr>
            <p:ph idx="1"/>
          </p:nvPr>
        </p:nvPicPr>
        <p:blipFill>
          <a:blip r:embed="rId2" cstate="print"/>
          <a:srcRect/>
          <a:stretch>
            <a:fillRect/>
          </a:stretch>
        </p:blipFill>
        <p:spPr>
          <a:xfrm>
            <a:off x="2916238" y="620713"/>
            <a:ext cx="6227762" cy="6237287"/>
          </a:xfrm>
          <a:noFill/>
          <a:ln/>
        </p:spPr>
      </p:pic>
      <p:sp>
        <p:nvSpPr>
          <p:cNvPr id="45063" name="Rectangle 7"/>
          <p:cNvSpPr>
            <a:spLocks noChangeArrowheads="1"/>
          </p:cNvSpPr>
          <p:nvPr/>
        </p:nvSpPr>
        <p:spPr bwMode="auto">
          <a:xfrm>
            <a:off x="0" y="4941888"/>
            <a:ext cx="2987675" cy="1311275"/>
          </a:xfrm>
          <a:prstGeom prst="rect">
            <a:avLst/>
          </a:prstGeom>
          <a:noFill/>
          <a:ln w="9525">
            <a:noFill/>
            <a:miter lim="800000"/>
            <a:headEnd/>
            <a:tailEnd/>
          </a:ln>
          <a:effectLst/>
        </p:spPr>
        <p:txBody>
          <a:bodyPr anchor="ctr">
            <a:spAutoFit/>
          </a:bodyPr>
          <a:lstStyle/>
          <a:p>
            <a:r>
              <a:rPr lang="uk-UA" sz="2000" b="1" i="1"/>
              <a:t>Копія першого привілею, виданого в 1469 р. у Венеції на друк книг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4213" y="0"/>
            <a:ext cx="7696200" cy="765175"/>
          </a:xfrm>
        </p:spPr>
        <p:txBody>
          <a:bodyPr/>
          <a:lstStyle/>
          <a:p>
            <a:pPr algn="ctr"/>
            <a:r>
              <a:rPr lang="uk-UA">
                <a:solidFill>
                  <a:schemeClr val="tx1"/>
                </a:solidFill>
              </a:rPr>
              <a:t>Німеччина</a:t>
            </a:r>
          </a:p>
        </p:txBody>
      </p:sp>
      <p:sp>
        <p:nvSpPr>
          <p:cNvPr id="46083" name="Rectangle 3"/>
          <p:cNvSpPr>
            <a:spLocks noGrp="1" noChangeArrowheads="1"/>
          </p:cNvSpPr>
          <p:nvPr>
            <p:ph idx="1"/>
          </p:nvPr>
        </p:nvSpPr>
        <p:spPr>
          <a:xfrm>
            <a:off x="0" y="620713"/>
            <a:ext cx="9144000" cy="6021387"/>
          </a:xfrm>
        </p:spPr>
        <p:txBody>
          <a:bodyPr>
            <a:normAutofit lnSpcReduction="10000"/>
          </a:bodyPr>
          <a:lstStyle/>
          <a:p>
            <a:pPr>
              <a:lnSpc>
                <a:spcPct val="80000"/>
              </a:lnSpc>
              <a:buFontTx/>
              <a:buNone/>
            </a:pPr>
            <a:r>
              <a:rPr lang="uk-UA" sz="2400"/>
              <a:t>Перший привілей в 1501 р. одержала асоціація "Sodalitas Rhenana Celtica" за опублікування збірки творів драматурга та поетеси Гросвіти (Hroswitha) з міста Ґандершайм</a:t>
            </a:r>
          </a:p>
          <a:p>
            <a:pPr>
              <a:lnSpc>
                <a:spcPct val="80000"/>
              </a:lnSpc>
              <a:buFontTx/>
              <a:buNone/>
            </a:pPr>
            <a:r>
              <a:rPr lang="uk-UA" sz="2400"/>
              <a:t>У 1531 р. ухвалено</a:t>
            </a:r>
            <a:r>
              <a:rPr lang="ru-RU" sz="2400"/>
              <a:t> </a:t>
            </a:r>
            <a:r>
              <a:rPr lang="uk-UA" sz="2400"/>
              <a:t>перший на території сучасної Німеччини декрет, яким заборонявся повторний друк книг.</a:t>
            </a:r>
          </a:p>
          <a:p>
            <a:pPr>
              <a:lnSpc>
                <a:spcPct val="80000"/>
              </a:lnSpc>
              <a:buFontTx/>
              <a:buNone/>
            </a:pPr>
            <a:r>
              <a:rPr lang="uk-UA" sz="2400"/>
              <a:t>У 1765 р. для боротьби з неправомірним передруком творів засновано Асоціацію німецьких видавців і ухвалено її статут.</a:t>
            </a:r>
          </a:p>
          <a:p>
            <a:pPr>
              <a:lnSpc>
                <a:spcPct val="80000"/>
              </a:lnSpc>
              <a:buFontTx/>
              <a:buNone/>
            </a:pPr>
            <a:r>
              <a:rPr lang="uk-UA" sz="2400"/>
              <a:t>У 1794 р. ухвалено Прусську Книгу статутів, яка стала першим на території Німеччини правовим документом, що проголосив загальну заборону на передрук творів без дозволу власника.</a:t>
            </a:r>
          </a:p>
          <a:p>
            <a:pPr>
              <a:lnSpc>
                <a:spcPct val="80000"/>
              </a:lnSpc>
              <a:buFontTx/>
              <a:buNone/>
            </a:pPr>
            <a:r>
              <a:rPr lang="uk-UA" sz="2400"/>
              <a:t>У 1830 р. видавці з Саксонії, Австрії та інших німецьких земель підписали угоду, якою створювалася Спілка видавців музичних творів (угода відома як Статут Спілки видавців проти піратства). Угодою визнавалася концепція права власності видавця на мелодію.</a:t>
            </a:r>
          </a:p>
          <a:p>
            <a:pPr>
              <a:lnSpc>
                <a:spcPct val="80000"/>
              </a:lnSpc>
              <a:buFontTx/>
              <a:buNone/>
            </a:pPr>
            <a:r>
              <a:rPr lang="uk-UA" sz="2400"/>
              <a:t>Питання охорони творів мистецтва і фотографій залишалося неврегульованим до прийняття в 1876 р. Закону про права на твори образотворчого мистецтва.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0113" y="0"/>
            <a:ext cx="7696200" cy="914400"/>
          </a:xfrm>
        </p:spPr>
        <p:txBody>
          <a:bodyPr/>
          <a:lstStyle/>
          <a:p>
            <a:pPr algn="ctr"/>
            <a:r>
              <a:rPr lang="uk-UA" altLang="ja-JP" b="1" i="1"/>
              <a:t>Франція</a:t>
            </a:r>
            <a:endParaRPr lang="uk-UA"/>
          </a:p>
        </p:txBody>
      </p:sp>
      <p:sp>
        <p:nvSpPr>
          <p:cNvPr id="47107" name="Rectangle 3"/>
          <p:cNvSpPr>
            <a:spLocks noGrp="1" noChangeArrowheads="1"/>
          </p:cNvSpPr>
          <p:nvPr>
            <p:ph idx="1"/>
          </p:nvPr>
        </p:nvSpPr>
        <p:spPr>
          <a:xfrm>
            <a:off x="684213" y="6280150"/>
            <a:ext cx="7488237" cy="577850"/>
          </a:xfrm>
        </p:spPr>
        <p:txBody>
          <a:bodyPr/>
          <a:lstStyle/>
          <a:p>
            <a:pPr>
              <a:lnSpc>
                <a:spcPct val="90000"/>
              </a:lnSpc>
              <a:buFontTx/>
              <a:buNone/>
            </a:pPr>
            <a:r>
              <a:rPr lang="uk-UA" altLang="ja-JP" sz="2400"/>
              <a:t>Копія першого привілею, виданого у Франції </a:t>
            </a:r>
            <a:endParaRPr lang="uk-UA" sz="2400"/>
          </a:p>
        </p:txBody>
      </p:sp>
      <p:pic>
        <p:nvPicPr>
          <p:cNvPr id="47108" name="Picture 4"/>
          <p:cNvPicPr>
            <a:picLocks noChangeAspect="1" noChangeArrowheads="1"/>
          </p:cNvPicPr>
          <p:nvPr/>
        </p:nvPicPr>
        <p:blipFill>
          <a:blip r:embed="rId2" cstate="print"/>
          <a:srcRect/>
          <a:stretch>
            <a:fillRect/>
          </a:stretch>
        </p:blipFill>
        <p:spPr bwMode="auto">
          <a:xfrm>
            <a:off x="971550" y="620713"/>
            <a:ext cx="7129463" cy="55721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136</TotalTime>
  <Words>1372</Words>
  <Application>Microsoft Office PowerPoint</Application>
  <PresentationFormat>Экран (4:3)</PresentationFormat>
  <Paragraphs>58</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メイリオ</vt:lpstr>
      <vt:lpstr>Trebuchet MS</vt:lpstr>
      <vt:lpstr>Wingdings 3</vt:lpstr>
      <vt:lpstr>Аспект</vt:lpstr>
      <vt:lpstr>АВТОРСЬКЕ ПРАВО</vt:lpstr>
      <vt:lpstr>Авторське право — набір виключних прав, які дозволяють авторам літературних, мистецьких та наукових творів отримати соціальні блага від результатів своєї творчої діяльності. </vt:lpstr>
      <vt:lpstr>Презентация PowerPoint</vt:lpstr>
      <vt:lpstr>Презентация PowerPoint</vt:lpstr>
      <vt:lpstr>Копія сторінок Псалтиря, що став об’єктом суперечки щодо авторського права на нього</vt:lpstr>
      <vt:lpstr>Розвиток авторського права був зумовлений винайденням техніки друку німецьким самоуком Й.Гутенбергом, завдяки якому масове відтворення друкованих творів стало швидшим та значно дешевшим. </vt:lpstr>
      <vt:lpstr>Італія</vt:lpstr>
      <vt:lpstr>Німеччина</vt:lpstr>
      <vt:lpstr>Франція</vt:lpstr>
      <vt:lpstr>Англія</vt:lpstr>
      <vt:lpstr>Україна</vt:lpstr>
      <vt:lpstr>Виникнення нових технологій і розширення сфери дії права інтелектуальної власності (на прикладі комп’ютерних програм)</vt:lpstr>
      <vt:lpstr>Презентация PowerPoint</vt:lpstr>
      <vt:lpstr>Презентация PowerPoint</vt:lpstr>
      <vt:lpstr>Види авторського права</vt:lpstr>
      <vt:lpstr>Авторські права підрозділяються на особисті і майнові.</vt:lpstr>
      <vt:lpstr>Переваги охорони за допомогою механізму авторського права (щодо комп’ютерних програм):</vt:lpstr>
      <vt:lpstr>Недоліки охорони за допомогою механізму авторського права (щодо комп’ютерних програм):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АВТОРСЬКЕ ПРАВО</dc:title>
  <dc:creator>Anjelika</dc:creator>
  <cp:lastModifiedBy>_AB_</cp:lastModifiedBy>
  <cp:revision>16</cp:revision>
  <dcterms:created xsi:type="dcterms:W3CDTF">2013-03-10T12:25:00Z</dcterms:created>
  <dcterms:modified xsi:type="dcterms:W3CDTF">2022-08-31T08:38:32Z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TC010721191049</vt:lpwstr>
  </property>
  <property fmtid="{D5CDD505-2E9C-101B-9397-08002B2CF9AE}" pid="3" name="NXTAG2">
    <vt:lpwstr>000800ba170000000000010262d10207f74006b004c800</vt:lpwstr>
  </property>
</Properties>
</file>