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87" r:id="rId1"/>
  </p:sldMasterIdLst>
  <p:notesMasterIdLst>
    <p:notesMasterId r:id="rId4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" name="Google Shape;315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0" name="Google Shape;410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00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90050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630774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516588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29426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894301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128644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945069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035393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468636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956686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767570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1918764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5976529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550557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02688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6671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0" r:id="rId13"/>
    <p:sldLayoutId id="2147483801" r:id="rId14"/>
    <p:sldLayoutId id="2147483802" r:id="rId15"/>
    <p:sldLayoutId id="2147483803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4"/>
          <p:cNvSpPr txBox="1">
            <a:spLocks noGrp="1"/>
          </p:cNvSpPr>
          <p:nvPr>
            <p:ph type="ctrTitle"/>
          </p:nvPr>
        </p:nvSpPr>
        <p:spPr>
          <a:xfrm>
            <a:off x="1236473" y="2085205"/>
            <a:ext cx="7773987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100"/>
              <a:buFont typeface="Arial"/>
              <a:buNone/>
            </a:pPr>
            <a:r>
              <a:rPr lang="en-US" sz="5100" b="1" i="0" u="none" dirty="0">
                <a:solidFill>
                  <a:schemeClr val="bg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МЕТОДОЛОГІЯ НАУКОВОГО ДОСЛІДЖЕННЯ</a:t>
            </a:r>
            <a:endParaRPr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071" y="45068"/>
            <a:ext cx="5295900" cy="11239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None/>
            </a:pPr>
            <a:r>
              <a:rPr lang="en-US" sz="40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Розрізняють</a:t>
            </a:r>
            <a:r>
              <a:rPr lang="en-US" sz="40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три</a:t>
            </a:r>
            <a:r>
              <a:rPr lang="en-US" sz="40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види</a:t>
            </a:r>
            <a:r>
              <a:rPr lang="en-US" sz="40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методології</a:t>
            </a:r>
            <a:r>
              <a:rPr lang="en-US" sz="40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80" name="Google Shape;180;p2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1.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Філософську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або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фундаментальну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-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систему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діалектичних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є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найзагальнішими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діють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всьому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полі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наукового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пізнання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конкретизуючись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через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загальнонаукову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через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часткову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методологію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4"/>
          <p:cNvSpPr txBox="1">
            <a:spLocks noGrp="1"/>
          </p:cNvSpPr>
          <p:nvPr>
            <p:ph idx="1"/>
          </p:nvPr>
        </p:nvSpPr>
        <p:spPr>
          <a:xfrm>
            <a:off x="1222218" y="1052512"/>
            <a:ext cx="7310594" cy="554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60"/>
              <a:buNone/>
            </a:pP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2.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Загальнонаукову,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використовується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переважній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більшості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базується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загальнонаукових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принципах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історичному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логічному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системному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моделювання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тощо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187" name="Google Shape;187;p24" descr="C:\Users\Serg\Desktop\загруженное (1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8312" y="4581525"/>
            <a:ext cx="2619375" cy="1743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5"/>
          <p:cNvSpPr txBox="1">
            <a:spLocks noGrp="1"/>
          </p:cNvSpPr>
          <p:nvPr>
            <p:ph idx="1"/>
          </p:nvPr>
        </p:nvSpPr>
        <p:spPr>
          <a:xfrm>
            <a:off x="1824720" y="1074344"/>
            <a:ext cx="6591985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Сучасні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дослідники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наукових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розробках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віддають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перевагу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системно-діяльнісному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підходу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тобто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дослідженню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комплексної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взаємодії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суттєвих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компонентів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endParaRPr lang="uk-UA" sz="32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r>
              <a:rPr lang="en-US" sz="3200" b="0" i="0" u="none" strike="noStrike" cap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потреба</a:t>
            </a:r>
            <a:r>
              <a:rPr lang="en-US" sz="3200" b="0" i="0" u="none" strike="noStrike" cap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-►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суб’єкт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-►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-►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процеси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-►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умови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-►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результат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dirty="0">
              <a:solidFill>
                <a:schemeClr val="tx1"/>
              </a:solidFill>
            </a:endParaRPr>
          </a:p>
          <a:p>
            <a:pPr marL="342900" marR="0" lvl="0" indent="-20066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endParaRPr sz="3200" b="0" i="0" u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26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3.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Частково-наукову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-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сукупність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специфічних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кожної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конкретної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є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базою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для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вирішення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дослідницької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проблеми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200" name="Google Shape;200;p26" descr="C:\Users\Serg\Desktop\images (2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3537" y="5013325"/>
            <a:ext cx="2800350" cy="1638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838200" lvl="0" indent="-838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None/>
            </a:pPr>
            <a:r>
              <a:rPr lang="en-US" sz="40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2. </a:t>
            </a:r>
            <a:r>
              <a:rPr lang="en-US" sz="40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Методи</a:t>
            </a:r>
            <a:r>
              <a:rPr lang="en-US" sz="40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та</a:t>
            </a:r>
            <a:r>
              <a:rPr lang="en-US" sz="40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техніка</a:t>
            </a:r>
            <a:r>
              <a:rPr lang="en-US" sz="40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наукових</a:t>
            </a:r>
            <a:r>
              <a:rPr lang="en-US" sz="40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досліджень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06" name="Google Shape;206;p27"/>
          <p:cNvSpPr txBox="1">
            <a:spLocks noGrp="1"/>
          </p:cNvSpPr>
          <p:nvPr>
            <p:ph idx="1"/>
          </p:nvPr>
        </p:nvSpPr>
        <p:spPr>
          <a:xfrm>
            <a:off x="620241" y="2189099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грецького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methodos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-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шлях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чого-небудь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 - у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найбільш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загальному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випадку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означає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засіб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досягнення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спосіб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явища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який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визначає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планомірний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підхід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наукового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пізнання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встановлення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істини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28"/>
          <p:cNvSpPr txBox="1">
            <a:spLocks noGrp="1"/>
          </p:cNvSpPr>
          <p:nvPr>
            <p:ph idx="1"/>
          </p:nvPr>
        </p:nvSpPr>
        <p:spPr>
          <a:xfrm>
            <a:off x="457200" y="1268412"/>
            <a:ext cx="8229600" cy="4862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20066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endParaRPr sz="32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13" name="Google Shape;213;p28"/>
          <p:cNvSpPr/>
          <p:nvPr/>
        </p:nvSpPr>
        <p:spPr>
          <a:xfrm>
            <a:off x="468312" y="1484312"/>
            <a:ext cx="8280400" cy="23542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 cap="flat" cmpd="sng">
            <a:solidFill>
              <a:srgbClr val="236F4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EAEA"/>
              </a:buClr>
              <a:buSzPts val="2800"/>
              <a:buFont typeface="Verdana"/>
              <a:buNone/>
            </a:pPr>
            <a:r>
              <a:rPr lang="en-US" sz="2800" b="0" i="0" u="none">
                <a:solidFill>
                  <a:srgbClr val="EAEAEA"/>
                </a:solidFill>
                <a:latin typeface="Verdana"/>
                <a:ea typeface="Verdana"/>
                <a:cs typeface="Verdana"/>
                <a:sym typeface="Verdana"/>
              </a:rPr>
              <a:t>Науковий метод - це спосіб пізнання явищ дійсності в їх взаємозв’язку та розвитку, спосіб досягнення поставленої мети і завдань.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29"/>
          <p:cNvSpPr txBox="1">
            <a:spLocks noGrp="1"/>
          </p:cNvSpPr>
          <p:nvPr>
            <p:ph idx="1"/>
          </p:nvPr>
        </p:nvSpPr>
        <p:spPr>
          <a:xfrm>
            <a:off x="468312" y="1125537"/>
            <a:ext cx="8218487" cy="5005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Виходячи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кожне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наукове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може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відбуватись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двох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рівнях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 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емпіричному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 (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коли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здійснюється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процес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накопичення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фактів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теоретичному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здійснюється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узагальнення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знань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відповідно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рівнів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загальні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пізнання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умовно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ділять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три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групи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0"/>
          <p:cNvSpPr txBox="1">
            <a:spLocks noGrp="1"/>
          </p:cNvSpPr>
          <p:nvPr>
            <p:ph idx="1"/>
          </p:nvPr>
        </p:nvSpPr>
        <p:spPr>
          <a:xfrm>
            <a:off x="1122630" y="311511"/>
            <a:ext cx="7890094" cy="5294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емпіричного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спостереження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порівняння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вимірювання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експеримент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);</a:t>
            </a:r>
            <a:endParaRPr dirty="0">
              <a:solidFill>
                <a:schemeClr val="tx1"/>
              </a:solidFill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теоретичного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ідеалізація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формалізація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логічні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й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історичні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);</a:t>
            </a:r>
            <a:endParaRPr dirty="0">
              <a:solidFill>
                <a:schemeClr val="tx1"/>
              </a:solidFill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можуть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застосовані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емпіричному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теоретичному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рівнях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абстрагування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аналіз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синтез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індукція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й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дедукція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моделювання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).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1"/>
          <p:cNvSpPr txBox="1">
            <a:spLocks noGrp="1"/>
          </p:cNvSpPr>
          <p:nvPr>
            <p:ph type="title"/>
          </p:nvPr>
        </p:nvSpPr>
        <p:spPr>
          <a:xfrm>
            <a:off x="1907100" y="252918"/>
            <a:ext cx="6589199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Спостереження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31" name="Google Shape;231;p31"/>
          <p:cNvSpPr txBox="1">
            <a:spLocks noGrp="1"/>
          </p:cNvSpPr>
          <p:nvPr>
            <p:ph idx="1"/>
          </p:nvPr>
        </p:nvSpPr>
        <p:spPr>
          <a:xfrm>
            <a:off x="910320" y="1533808"/>
            <a:ext cx="803450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-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систематичне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цілеспрямоване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спеціально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організоване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сприймання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предметів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явищ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об’єктивної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дійсності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виступають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об’єктами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232" name="Google Shape;232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22912" y="4292600"/>
            <a:ext cx="2973387" cy="232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32"/>
          <p:cNvSpPr txBox="1">
            <a:spLocks noGrp="1"/>
          </p:cNvSpPr>
          <p:nvPr>
            <p:ph idx="1"/>
          </p:nvPr>
        </p:nvSpPr>
        <p:spPr>
          <a:xfrm>
            <a:off x="1661757" y="624110"/>
            <a:ext cx="6591985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 У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соціології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соціальній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психології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розрізняють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просте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звичайне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спостереження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коли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події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фіксують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збоку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співучасне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включене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спостереження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коли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дослідник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адаптується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якомусь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середовищі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аналізує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події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начебто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«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зсередини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».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5"/>
          <p:cNvSpPr txBox="1">
            <a:spLocks noGrp="1"/>
          </p:cNvSpPr>
          <p:nvPr>
            <p:ph type="title"/>
          </p:nvPr>
        </p:nvSpPr>
        <p:spPr>
          <a:xfrm>
            <a:off x="1435951" y="225757"/>
            <a:ext cx="7604911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uk-UA" sz="4400" b="0" i="0" u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Питання, які розглядаються</a:t>
            </a:r>
            <a:endParaRPr sz="4400" dirty="0">
              <a:solidFill>
                <a:schemeClr val="tx1"/>
              </a:solidFill>
            </a:endParaRPr>
          </a:p>
        </p:txBody>
      </p:sp>
      <p:sp>
        <p:nvSpPr>
          <p:cNvPr id="130" name="Google Shape;130;p15"/>
          <p:cNvSpPr txBox="1">
            <a:spLocks noGrp="1"/>
          </p:cNvSpPr>
          <p:nvPr>
            <p:ph idx="1"/>
          </p:nvPr>
        </p:nvSpPr>
        <p:spPr>
          <a:xfrm>
            <a:off x="1942415" y="2133600"/>
            <a:ext cx="6966195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AutoNum type="arabicPeriod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Поняття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методологію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види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функції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наукових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>
              <a:solidFill>
                <a:schemeClr val="tx1"/>
              </a:solidFill>
            </a:endParaRPr>
          </a:p>
          <a:p>
            <a:pPr marL="609600" lvl="0" indent="-609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AutoNum type="arabicPeriod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техніка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наукових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>
              <a:solidFill>
                <a:schemeClr val="tx1"/>
              </a:solidFill>
            </a:endParaRPr>
          </a:p>
          <a:p>
            <a:pPr marL="609600" lvl="0" indent="-609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AutoNum type="arabicPeriod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емпіричного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None/>
            </a:pPr>
            <a:r>
              <a:rPr lang="en-US" sz="40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Спостереження</a:t>
            </a:r>
            <a:r>
              <a:rPr lang="en-US" sz="40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мусить</a:t>
            </a:r>
            <a:r>
              <a:rPr lang="en-US" sz="40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відповідати</a:t>
            </a:r>
            <a:r>
              <a:rPr lang="en-US" sz="40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таким</a:t>
            </a:r>
            <a:r>
              <a:rPr lang="en-US" sz="40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вимогам</a:t>
            </a:r>
            <a:r>
              <a:rPr lang="en-US" sz="40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44" name="Google Shape;244;p33"/>
          <p:cNvSpPr txBox="1">
            <a:spLocks noGrp="1"/>
          </p:cNvSpPr>
          <p:nvPr>
            <p:ph idx="1"/>
          </p:nvPr>
        </p:nvSpPr>
        <p:spPr>
          <a:xfrm>
            <a:off x="495472" y="2269197"/>
            <a:ext cx="8218487" cy="4214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передбачуваності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заздалегідь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спостереження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проводиться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для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певного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чітко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поставленого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завдання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);</a:t>
            </a:r>
            <a:endParaRPr dirty="0">
              <a:solidFill>
                <a:schemeClr val="tx1"/>
              </a:solidFill>
            </a:endParaRPr>
          </a:p>
          <a:p>
            <a:pPr marL="342900" lvl="0" indent="-342900" algn="just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планомірності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виконується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планом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складеним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відповідно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завдання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спостереження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);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34"/>
          <p:cNvSpPr txBox="1">
            <a:spLocks noGrp="1"/>
          </p:cNvSpPr>
          <p:nvPr>
            <p:ph idx="1"/>
          </p:nvPr>
        </p:nvSpPr>
        <p:spPr>
          <a:xfrm>
            <a:off x="395287" y="1125537"/>
            <a:ext cx="8229600" cy="4818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цілеспрямованості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спостерігаються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лише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певні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сторони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явища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котрі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викликають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інтерес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);</a:t>
            </a:r>
            <a:endParaRPr dirty="0">
              <a:solidFill>
                <a:schemeClr val="tx1"/>
              </a:solidFill>
            </a:endParaRPr>
          </a:p>
          <a:p>
            <a:pPr marL="342900" lvl="0" indent="-342900" algn="just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вибірковості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спостерігач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активно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шукає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потрібні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риси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явища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);</a:t>
            </a:r>
            <a:endParaRPr dirty="0">
              <a:solidFill>
                <a:schemeClr val="tx1"/>
              </a:solidFill>
            </a:endParaRPr>
          </a:p>
          <a:p>
            <a:pPr marL="342900" lvl="0" indent="-342900" algn="just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системності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спостереження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ведеться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безперервно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або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певною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системою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).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5"/>
          <p:cNvSpPr txBox="1">
            <a:spLocks noGrp="1"/>
          </p:cNvSpPr>
          <p:nvPr>
            <p:ph type="title"/>
          </p:nvPr>
        </p:nvSpPr>
        <p:spPr>
          <a:xfrm>
            <a:off x="1918041" y="261971"/>
            <a:ext cx="6589199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Порівняння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56" name="Google Shape;256;p35"/>
          <p:cNvSpPr txBox="1">
            <a:spLocks noGrp="1"/>
          </p:cNvSpPr>
          <p:nvPr>
            <p:ph idx="1"/>
          </p:nvPr>
        </p:nvSpPr>
        <p:spPr>
          <a:xfrm>
            <a:off x="457200" y="1341437"/>
            <a:ext cx="8229600" cy="3959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-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це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процес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зіставлення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предметів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або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явищ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дійсності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метою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установлення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схожості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чи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відмінності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між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ними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а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також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знаходження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загального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притаманного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може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бути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властивим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двом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або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кільком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об’єктам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дослідження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257" name="Google Shape;257;p35" descr="C:\Users\Serg\Desktop\images (8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7087" y="4365625"/>
            <a:ext cx="2019300" cy="2266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6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71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Метод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порівняння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буде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плідним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якщо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при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його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застосуванні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виконуються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такі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вимоги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b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</a:br>
            <a:endParaRPr dirty="0">
              <a:solidFill>
                <a:schemeClr val="tx1"/>
              </a:solidFill>
            </a:endParaRPr>
          </a:p>
        </p:txBody>
      </p:sp>
      <p:sp>
        <p:nvSpPr>
          <p:cNvPr id="263" name="Google Shape;263;p36"/>
          <p:cNvSpPr txBox="1">
            <a:spLocks noGrp="1"/>
          </p:cNvSpPr>
          <p:nvPr>
            <p:ph idx="1"/>
          </p:nvPr>
        </p:nvSpPr>
        <p:spPr>
          <a:xfrm>
            <a:off x="457200" y="2060575"/>
            <a:ext cx="8229600" cy="4070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lvl="0" indent="-609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AutoNum type="arabicPeriod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порівнюватись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можуть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тільки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такі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явища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між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якими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може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існувати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певна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об’єктивна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спільність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;</a:t>
            </a:r>
            <a:endParaRPr dirty="0">
              <a:solidFill>
                <a:schemeClr val="tx1"/>
              </a:solidFill>
            </a:endParaRPr>
          </a:p>
          <a:p>
            <a:pPr marL="609600" lvl="0" indent="-609600" algn="just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AutoNum type="arabicPeriod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порівняння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повинно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здійснюватись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найважливішими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найсуттєвішими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(у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плані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конкретного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завдання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ознаками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7"/>
          <p:cNvSpPr txBox="1">
            <a:spLocks noGrp="1"/>
          </p:cNvSpPr>
          <p:nvPr>
            <p:ph type="title"/>
          </p:nvPr>
        </p:nvSpPr>
        <p:spPr>
          <a:xfrm>
            <a:off x="2097601" y="234811"/>
            <a:ext cx="6589199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Узагальнення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69" name="Google Shape;269;p37"/>
          <p:cNvSpPr txBox="1">
            <a:spLocks noGrp="1"/>
          </p:cNvSpPr>
          <p:nvPr>
            <p:ph idx="1"/>
          </p:nvPr>
        </p:nvSpPr>
        <p:spPr>
          <a:xfrm>
            <a:off x="539750" y="1585283"/>
            <a:ext cx="8147050" cy="4968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960"/>
              <a:buNone/>
            </a:pP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-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логічний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процес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переходу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одиничного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загального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менш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загального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більш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загального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знання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а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також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форма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відображення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загальних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ознак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якостей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об’єктивних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явищ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270" name="Google Shape;270;p37" descr="C:\Users\Serg\Desktop\загруженное (2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7087" y="4437062"/>
            <a:ext cx="3457575" cy="19224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8"/>
          <p:cNvSpPr txBox="1">
            <a:spLocks noGrp="1"/>
          </p:cNvSpPr>
          <p:nvPr>
            <p:ph idx="1"/>
          </p:nvPr>
        </p:nvSpPr>
        <p:spPr>
          <a:xfrm>
            <a:off x="457200" y="1196975"/>
            <a:ext cx="8229600" cy="4933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Найпростіші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узагальнення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полягають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об’єднанні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групуванні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основі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окремої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ознаки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Складнішим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є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комплексне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узагальнення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група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різними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основами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об’єднуються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єдине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ціле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dirty="0">
              <a:solidFill>
                <a:schemeClr val="tx1"/>
              </a:solidFill>
            </a:endParaRPr>
          </a:p>
          <a:p>
            <a:pPr marL="342900" marR="0" lvl="0" indent="-20066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endParaRPr sz="3200" b="0" i="0" u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277" name="Google Shape;277;p38" descr="C:\Users\Serg\Desktop\загруженное (3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1187" y="4652962"/>
            <a:ext cx="2533650" cy="1800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39"/>
          <p:cNvSpPr txBox="1">
            <a:spLocks noGrp="1"/>
          </p:cNvSpPr>
          <p:nvPr>
            <p:ph type="title"/>
          </p:nvPr>
        </p:nvSpPr>
        <p:spPr>
          <a:xfrm>
            <a:off x="1818453" y="325345"/>
            <a:ext cx="6589199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Вимірювання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83" name="Google Shape;283;p39"/>
          <p:cNvSpPr txBox="1">
            <a:spLocks noGrp="1"/>
          </p:cNvSpPr>
          <p:nvPr>
            <p:ph idx="1"/>
          </p:nvPr>
        </p:nvSpPr>
        <p:spPr>
          <a:xfrm>
            <a:off x="2349821" y="1753355"/>
            <a:ext cx="6591985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процедура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визначення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числового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значення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певної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величини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допомогою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одиниці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виміру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Цінність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цієї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процедури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полягає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вона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точні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кількісно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визначені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відомості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284" name="Google Shape;284;p39" descr="C:\Users\Serg\Desktop\images (10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5287" y="4868862"/>
            <a:ext cx="1701800" cy="1701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40"/>
          <p:cNvSpPr txBox="1">
            <a:spLocks noGrp="1"/>
          </p:cNvSpPr>
          <p:nvPr>
            <p:ph idx="1"/>
          </p:nvPr>
        </p:nvSpPr>
        <p:spPr>
          <a:xfrm>
            <a:off x="3404103" y="1264555"/>
            <a:ext cx="554977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вимірюванні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необхідні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такі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основні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елементи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endParaRPr lang="uk-UA" sz="3200" b="0" i="0" u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Tx/>
              <a:buChar char="-"/>
            </a:pP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вимірювання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uk-UA" sz="3200" b="0" i="0" u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Tx/>
              <a:buChar char="-"/>
            </a:pP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еталони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endParaRPr lang="uk-UA" sz="3200" b="0" i="0" u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Tx/>
              <a:buChar char="-"/>
            </a:pP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вимірювальні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прилади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uk-UA" sz="3200" b="0" i="0" u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Tx/>
              <a:buChar char="-"/>
            </a:pP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методи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вимірювання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dirty="0">
              <a:solidFill>
                <a:schemeClr val="tx1"/>
              </a:solidFill>
            </a:endParaRPr>
          </a:p>
          <a:p>
            <a:pPr marL="342900" marR="0" lvl="0" indent="-20066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endParaRPr sz="3200" b="0" i="0" u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291" name="Google Shape;291;p40" descr="C:\Users\Serg\Desktop\images (9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4212" y="4076700"/>
            <a:ext cx="2519362" cy="22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1"/>
          <p:cNvSpPr txBox="1">
            <a:spLocks noGrp="1"/>
          </p:cNvSpPr>
          <p:nvPr>
            <p:ph type="title"/>
          </p:nvPr>
        </p:nvSpPr>
        <p:spPr>
          <a:xfrm>
            <a:off x="1945201" y="232958"/>
            <a:ext cx="6589199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Експеримент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97" name="Google Shape;297;p41"/>
          <p:cNvSpPr txBox="1">
            <a:spLocks noGrp="1"/>
          </p:cNvSpPr>
          <p:nvPr>
            <p:ph idx="1"/>
          </p:nvPr>
        </p:nvSpPr>
        <p:spPr>
          <a:xfrm>
            <a:off x="2431302" y="1708087"/>
            <a:ext cx="6591985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Найважливішою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складовою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наукових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є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експеримент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-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апробація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знання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досліджуваних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явищ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контрольованих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або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штучно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створених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умовах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298" name="Google Shape;298;p41" descr="C:\Users\Serg\Desktop\images (13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38212" y="4868862"/>
            <a:ext cx="1568450" cy="16621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42"/>
          <p:cNvSpPr txBox="1">
            <a:spLocks noGrp="1"/>
          </p:cNvSpPr>
          <p:nvPr>
            <p:ph idx="1"/>
          </p:nvPr>
        </p:nvSpPr>
        <p:spPr>
          <a:xfrm>
            <a:off x="1584456" y="526170"/>
            <a:ext cx="7310687" cy="4493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Експеримент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-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такий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вивчення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коли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дослідник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активно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цілеспрямовано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впливає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нього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шляхом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створення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штучних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умов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застосування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звичайних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умов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необхідних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для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виявлення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відповідних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властивостей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305" name="Google Shape;305;p42" descr="C:\Users\Serg\Desktop\images (1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3664" y="5019675"/>
            <a:ext cx="2486025" cy="1838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6"/>
          <p:cNvSpPr txBox="1">
            <a:spLocks noGrp="1"/>
          </p:cNvSpPr>
          <p:nvPr>
            <p:ph idx="1"/>
          </p:nvPr>
        </p:nvSpPr>
        <p:spPr>
          <a:xfrm>
            <a:off x="1566250" y="1700212"/>
            <a:ext cx="7369520" cy="4430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  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Складність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багатогранність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міждисциплінарний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статус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будь-якої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наукової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проблеми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приводять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необхідності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вивчення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системі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координат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задається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різними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рівнями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методології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43"/>
          <p:cNvSpPr txBox="1">
            <a:spLocks noGrp="1"/>
          </p:cNvSpPr>
          <p:nvPr>
            <p:ph type="title"/>
          </p:nvPr>
        </p:nvSpPr>
        <p:spPr>
          <a:xfrm>
            <a:off x="1945201" y="320215"/>
            <a:ext cx="6589199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Експеримент</a:t>
            </a:r>
            <a:r>
              <a:rPr lang="en-US" sz="4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проводять</a:t>
            </a:r>
            <a:r>
              <a:rPr lang="en-US" sz="4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11" name="Google Shape;311;p43"/>
          <p:cNvSpPr txBox="1">
            <a:spLocks noGrp="1"/>
          </p:cNvSpPr>
          <p:nvPr>
            <p:ph idx="1"/>
          </p:nvPr>
        </p:nvSpPr>
        <p:spPr>
          <a:xfrm>
            <a:off x="1037069" y="1861996"/>
            <a:ext cx="5879780" cy="376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необхідності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відшукати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раніше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невідомі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властивості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;</a:t>
            </a:r>
            <a:endParaRPr dirty="0">
              <a:solidFill>
                <a:schemeClr val="tx1"/>
              </a:solidFill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перевірці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правильності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теоретичних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побудов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;</a:t>
            </a:r>
            <a:endParaRPr dirty="0">
              <a:solidFill>
                <a:schemeClr val="tx1"/>
              </a:solidFill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демонстрації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явища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312" name="Google Shape;312;p43" descr="C:\Users\Serg\Desktop\images (11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83437" y="2349500"/>
            <a:ext cx="1722437" cy="2447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44"/>
          <p:cNvSpPr txBox="1">
            <a:spLocks noGrp="1"/>
          </p:cNvSpPr>
          <p:nvPr>
            <p:ph type="title"/>
          </p:nvPr>
        </p:nvSpPr>
        <p:spPr>
          <a:xfrm>
            <a:off x="852488" y="-75273"/>
            <a:ext cx="8291512" cy="178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Переваги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експериментального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вивчення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об’єкта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порівняно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зі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спостереженням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полягають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у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тому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що</a:t>
            </a:r>
            <a:r>
              <a:rPr lang="en-US" sz="32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18" name="Google Shape;318;p44"/>
          <p:cNvSpPr txBox="1">
            <a:spLocks noGrp="1"/>
          </p:cNvSpPr>
          <p:nvPr>
            <p:ph idx="1"/>
          </p:nvPr>
        </p:nvSpPr>
        <p:spPr>
          <a:xfrm>
            <a:off x="468312" y="2205037"/>
            <a:ext cx="8218487" cy="3925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AutoNum type="arabicPeriod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час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експерименту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є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можливість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вивчати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явище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«у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чистому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вигляді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»,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усунувши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побічні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фактори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приховують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основний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процес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;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45"/>
          <p:cNvSpPr txBox="1">
            <a:spLocks noGrp="1"/>
          </p:cNvSpPr>
          <p:nvPr>
            <p:ph idx="1"/>
          </p:nvPr>
        </p:nvSpPr>
        <p:spPr>
          <a:xfrm>
            <a:off x="468312" y="1268412"/>
            <a:ext cx="8218487" cy="4862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lvl="0" indent="-609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+mj-lt"/>
              <a:buAutoNum type="arabicPeriod" startAt="2"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експериментальних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умовах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можна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досліджувати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властивості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;</a:t>
            </a:r>
            <a:endParaRPr dirty="0">
              <a:solidFill>
                <a:schemeClr val="tx1"/>
              </a:solidFill>
            </a:endParaRPr>
          </a:p>
          <a:p>
            <a:pPr marL="609600" lvl="0" indent="-609600" algn="just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AutoNum type="arabicPeriod" startAt="2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існує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можливість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повторюваності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експерименту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тобто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проведення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випробування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стільки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разів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скільки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цьому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є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необхідність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46"/>
          <p:cNvSpPr txBox="1">
            <a:spLocks noGrp="1"/>
          </p:cNvSpPr>
          <p:nvPr>
            <p:ph idx="1"/>
          </p:nvPr>
        </p:nvSpPr>
        <p:spPr>
          <a:xfrm>
            <a:off x="457200" y="1268412"/>
            <a:ext cx="8229600" cy="4862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Дослідження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об’єкта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проводиться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поетапно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кожному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етапі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застосовуються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найдоцільніші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методи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відповідно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конкретного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завдання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331" name="Google Shape;331;p46" descr="C:\Users\Serg\Desktop\загруженное (4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9750" y="3860800"/>
            <a:ext cx="2057400" cy="2219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4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Перший</a:t>
            </a:r>
            <a:r>
              <a:rPr lang="en-US" sz="4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етап</a:t>
            </a:r>
            <a:r>
              <a:rPr lang="en-US" sz="4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дослідження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37" name="Google Shape;337;p47"/>
          <p:cNvSpPr txBox="1">
            <a:spLocks noGrp="1"/>
          </p:cNvSpPr>
          <p:nvPr>
            <p:ph idx="1"/>
          </p:nvPr>
        </p:nvSpPr>
        <p:spPr>
          <a:xfrm>
            <a:off x="941561" y="2133600"/>
            <a:ext cx="7592840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першому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етапі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збору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фактичного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матеріалу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первинної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систематизації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використовують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опитування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або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ж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анкетування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інтерв’ювання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тестування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експертних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оцінок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а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також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лабораторні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експерименти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(у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фізиці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хімії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).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Опитування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43" name="Google Shape;343;p48"/>
          <p:cNvSpPr txBox="1">
            <a:spLocks noGrp="1"/>
          </p:cNvSpPr>
          <p:nvPr>
            <p:ph idx="1"/>
          </p:nvPr>
        </p:nvSpPr>
        <p:spPr>
          <a:xfrm>
            <a:off x="1285592" y="2088333"/>
            <a:ext cx="7574733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Опитування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змогу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отримати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фактичну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інформацію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так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оцінні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проводиться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усній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або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письмовій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формі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створенні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анкети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або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плану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інтерв’ю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важливо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сформулювати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запитання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так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щоб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вони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відповідали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поставленій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49"/>
          <p:cNvSpPr txBox="1">
            <a:spLocks noGrp="1"/>
          </p:cNvSpPr>
          <p:nvPr>
            <p:ph type="title"/>
          </p:nvPr>
        </p:nvSpPr>
        <p:spPr>
          <a:xfrm>
            <a:off x="1942415" y="225758"/>
            <a:ext cx="6589199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Анкетування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49" name="Google Shape;349;p49"/>
          <p:cNvSpPr txBox="1">
            <a:spLocks noGrp="1"/>
          </p:cNvSpPr>
          <p:nvPr>
            <p:ph idx="1"/>
          </p:nvPr>
        </p:nvSpPr>
        <p:spPr>
          <a:xfrm>
            <a:off x="1254352" y="1364056"/>
            <a:ext cx="6591985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Анкета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може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включати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декілька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блоків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запитань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пов’язаних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лише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рівнем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періодичності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використання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інших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засобів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а й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оцінкою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350" name="Google Shape;350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67400" y="4508500"/>
            <a:ext cx="2400300" cy="1809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50"/>
          <p:cNvSpPr txBox="1">
            <a:spLocks noGrp="1"/>
          </p:cNvSpPr>
          <p:nvPr>
            <p:ph type="title"/>
          </p:nvPr>
        </p:nvSpPr>
        <p:spPr>
          <a:xfrm>
            <a:off x="1945201" y="180491"/>
            <a:ext cx="6589199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Тестування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56" name="Google Shape;356;p50"/>
          <p:cNvSpPr txBox="1">
            <a:spLocks noGrp="1"/>
          </p:cNvSpPr>
          <p:nvPr>
            <p:ph idx="1"/>
          </p:nvPr>
        </p:nvSpPr>
        <p:spPr>
          <a:xfrm>
            <a:off x="1195058" y="1680927"/>
            <a:ext cx="7665267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Різновидом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вибіркового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опитування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є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тестування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проводиться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виявлення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суттєвих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ознак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засобів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функціонування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використовується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лабораторних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експериментах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коли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масове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опитування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через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анкетування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неможливе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5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51"/>
          <p:cNvSpPr txBox="1">
            <a:spLocks noGrp="1"/>
          </p:cNvSpPr>
          <p:nvPr>
            <p:ph idx="1"/>
          </p:nvPr>
        </p:nvSpPr>
        <p:spPr>
          <a:xfrm>
            <a:off x="2105377" y="1110558"/>
            <a:ext cx="6591985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Тестування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інколи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проводять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двічі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-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початковому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етапі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воно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виконує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верифікаційну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функцію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Тести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складають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так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щоб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однозначно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виявити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інші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властивості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опитуваних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52"/>
          <p:cNvSpPr txBox="1">
            <a:spLocks noGrp="1"/>
          </p:cNvSpPr>
          <p:nvPr>
            <p:ph type="title"/>
          </p:nvPr>
        </p:nvSpPr>
        <p:spPr>
          <a:xfrm>
            <a:off x="2035735" y="189544"/>
            <a:ext cx="6589199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Метод</a:t>
            </a:r>
            <a:r>
              <a:rPr lang="en-US" sz="4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експертних</a:t>
            </a:r>
            <a:r>
              <a:rPr lang="en-US" sz="4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оцінок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68" name="Google Shape;368;p52"/>
          <p:cNvSpPr txBox="1">
            <a:spLocks noGrp="1"/>
          </p:cNvSpPr>
          <p:nvPr>
            <p:ph idx="1"/>
          </p:nvPr>
        </p:nvSpPr>
        <p:spPr>
          <a:xfrm>
            <a:off x="1484769" y="1997799"/>
            <a:ext cx="743289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використовується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для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отримання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змінних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емпіричних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даних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Проводиться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опитування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спеціальною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групою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експертів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(5-7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осіб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 з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метою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визначення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певних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змінних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величин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необхідних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для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оцінки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досліджуваного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питання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Експерти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підбираються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ознакою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їх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формального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професійного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статусу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-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посади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наукового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ступеня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стажу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роботи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тощо</a:t>
            </a:r>
            <a:r>
              <a:rPr lang="en-US" sz="28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dirty="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2" name="Google Shape;142;p17"/>
          <p:cNvPicPr preferRelativeResize="0">
            <a:picLocks noGrp="1"/>
          </p:cNvPicPr>
          <p:nvPr>
            <p:ph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1835150" y="1557337"/>
            <a:ext cx="5707062" cy="3832225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53"/>
          <p:cNvSpPr txBox="1">
            <a:spLocks noGrp="1"/>
          </p:cNvSpPr>
          <p:nvPr>
            <p:ph type="title"/>
          </p:nvPr>
        </p:nvSpPr>
        <p:spPr>
          <a:xfrm>
            <a:off x="1695484" y="135223"/>
            <a:ext cx="7085846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Другий</a:t>
            </a:r>
            <a:r>
              <a:rPr lang="en-US" sz="4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етап</a:t>
            </a:r>
            <a:r>
              <a:rPr lang="en-US" sz="4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дослідження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74" name="Google Shape;374;p53"/>
          <p:cNvSpPr txBox="1">
            <a:spLocks noGrp="1"/>
          </p:cNvSpPr>
          <p:nvPr>
            <p:ph idx="1"/>
          </p:nvPr>
        </p:nvSpPr>
        <p:spPr>
          <a:xfrm>
            <a:off x="1186003" y="1416113"/>
            <a:ext cx="7366503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другому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етапі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дослідження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методи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використовуються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мають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цільове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призначення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-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обробку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отриманих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даних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встановлення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залежності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кількісних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якісних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показників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аналізу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інтерпретацію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їхнього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змісту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Вибір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послідовність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методів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визначаються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послідовністю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обробки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даних</a:t>
            </a:r>
            <a:r>
              <a:rPr lang="en-US" sz="3200" b="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54"/>
          <p:cNvSpPr txBox="1">
            <a:spLocks noGrp="1"/>
          </p:cNvSpPr>
          <p:nvPr>
            <p:ph idx="1"/>
          </p:nvPr>
        </p:nvSpPr>
        <p:spPr>
          <a:xfrm>
            <a:off x="2311400" y="1454590"/>
            <a:ext cx="6591985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цьому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етапі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широко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використовуються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різні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статистичного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аналізу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кореляційний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факторний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аналіз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імплікаційних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шкал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інші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381" name="Google Shape;381;p54" descr="C:\Users\Serg\Desktop\images (5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9750" y="4941887"/>
            <a:ext cx="3543300" cy="129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55"/>
          <p:cNvSpPr txBox="1">
            <a:spLocks noGrp="1"/>
          </p:cNvSpPr>
          <p:nvPr>
            <p:ph type="title"/>
          </p:nvPr>
        </p:nvSpPr>
        <p:spPr>
          <a:xfrm>
            <a:off x="1945201" y="180490"/>
            <a:ext cx="6589199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Кореляційний</a:t>
            </a:r>
            <a:r>
              <a:rPr lang="en-US" sz="4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аналіз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87" name="Google Shape;387;p55"/>
          <p:cNvSpPr txBox="1">
            <a:spLocks noGrp="1"/>
          </p:cNvSpPr>
          <p:nvPr>
            <p:ph idx="1"/>
          </p:nvPr>
        </p:nvSpPr>
        <p:spPr>
          <a:xfrm>
            <a:off x="1631994" y="1554178"/>
            <a:ext cx="7215612" cy="3796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Char char="-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процедура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для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вивчення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  .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Зв’язок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між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цими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величинами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виявляється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взаємній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погодженості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спостережуваних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змін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Обчислюється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коефіцієнт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кореляції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Чим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вищим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є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коефіцієнт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кореляції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між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двома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змінними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тим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точніше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можна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прогнозувати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значення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однієї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значенням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інших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56"/>
          <p:cNvSpPr txBox="1">
            <a:spLocks noGrp="1"/>
          </p:cNvSpPr>
          <p:nvPr>
            <p:ph type="title"/>
          </p:nvPr>
        </p:nvSpPr>
        <p:spPr>
          <a:xfrm>
            <a:off x="1945201" y="161243"/>
            <a:ext cx="6589199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Факторний</a:t>
            </a:r>
            <a:r>
              <a:rPr lang="en-US" sz="4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аналіз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93" name="Google Shape;393;p56"/>
          <p:cNvSpPr txBox="1">
            <a:spLocks noGrp="1"/>
          </p:cNvSpPr>
          <p:nvPr>
            <p:ph idx="1"/>
          </p:nvPr>
        </p:nvSpPr>
        <p:spPr>
          <a:xfrm>
            <a:off x="1996281" y="1442133"/>
            <a:ext cx="6591985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можливість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встановити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багатовимірні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зв’язки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змінних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величин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кількома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ознаками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основі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парних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кореляцій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одержують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набір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нових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укрупнених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ознак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-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факторів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394" name="Google Shape;394;p56" descr="C:\Users\Serg\Desktop\images (7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8625" y="4797425"/>
            <a:ext cx="3135312" cy="165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0" name="Google Shape;400;p57"/>
          <p:cNvSpPr txBox="1">
            <a:spLocks noGrp="1"/>
          </p:cNvSpPr>
          <p:nvPr>
            <p:ph idx="1"/>
          </p:nvPr>
        </p:nvSpPr>
        <p:spPr>
          <a:xfrm>
            <a:off x="2032950" y="1091240"/>
            <a:ext cx="6591985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результаті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послідовної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процедури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отримують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фактори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другого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третього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інших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рівнів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Факторний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аналіз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змогу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подати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отримані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результати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узагальненому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вигляді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>
              <a:solidFill>
                <a:schemeClr val="tx1"/>
              </a:solidFill>
            </a:endParaRPr>
          </a:p>
          <a:p>
            <a:pPr marL="342900" marR="0" lvl="0" indent="-20066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endParaRPr sz="3200" b="0" i="0" u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401" name="Google Shape;401;p57" descr="C:\Users\Serg\Desktop\images (6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1187" y="4868862"/>
            <a:ext cx="2286000" cy="1438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58"/>
          <p:cNvSpPr txBox="1">
            <a:spLocks noGrp="1"/>
          </p:cNvSpPr>
          <p:nvPr>
            <p:ph type="title"/>
          </p:nvPr>
        </p:nvSpPr>
        <p:spPr>
          <a:xfrm>
            <a:off x="1494800" y="0"/>
            <a:ext cx="7487214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Метод</a:t>
            </a:r>
            <a:r>
              <a:rPr lang="en-US" sz="4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імплікаційних</a:t>
            </a:r>
            <a:r>
              <a:rPr lang="en-US" sz="4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шкал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407" name="Google Shape;407;p58"/>
          <p:cNvSpPr txBox="1">
            <a:spLocks noGrp="1"/>
          </p:cNvSpPr>
          <p:nvPr>
            <p:ph idx="1"/>
          </p:nvPr>
        </p:nvSpPr>
        <p:spPr>
          <a:xfrm>
            <a:off x="1149790" y="1210146"/>
            <a:ext cx="7438931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 -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наочна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форма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виміру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оцінки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отриманих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градуюються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кількістю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або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інтенсивністю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ознак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Шкали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класифікуються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типами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або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рівнем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виміру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шкали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дають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однозначну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оцінку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тієї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іншої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ознаки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Серію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шкал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можна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перетворити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єдину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шкалу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значень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окремих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ознак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процедура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називається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шкалюванням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5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None/>
            </a:pPr>
            <a:r>
              <a:rPr lang="en-US" sz="40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Література</a:t>
            </a:r>
            <a:r>
              <a:rPr lang="en-US" sz="40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br>
              <a:rPr lang="en-US" sz="40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</a:br>
            <a:endParaRPr dirty="0">
              <a:solidFill>
                <a:schemeClr val="tx1"/>
              </a:solidFill>
            </a:endParaRPr>
          </a:p>
        </p:txBody>
      </p:sp>
      <p:sp>
        <p:nvSpPr>
          <p:cNvPr id="413" name="Google Shape;413;p59"/>
          <p:cNvSpPr txBox="1">
            <a:spLocks noGrp="1"/>
          </p:cNvSpPr>
          <p:nvPr>
            <p:ph idx="1"/>
          </p:nvPr>
        </p:nvSpPr>
        <p:spPr>
          <a:xfrm>
            <a:off x="1059255" y="2133600"/>
            <a:ext cx="7475145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1.  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Гершунский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Б.С.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Прогностические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методы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педагогике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- К.: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Вища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школа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1994. - 207 с.</a:t>
            </a:r>
            <a:endParaRPr dirty="0">
              <a:solidFill>
                <a:schemeClr val="tx1"/>
              </a:solidFill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1680"/>
              <a:buNone/>
            </a:pP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2.  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Загвязинский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В.И.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Методология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и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методика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дидактического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исследования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- М.: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Педагогика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1982.- 160 с.</a:t>
            </a:r>
            <a:endParaRPr dirty="0">
              <a:solidFill>
                <a:schemeClr val="tx1"/>
              </a:solidFill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1680"/>
              <a:buNone/>
            </a:pP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3.Сидоренко В.К.,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Дмитренко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П.В.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Основи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наукових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досліджень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Навч.пос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- К.: РННЦ «ДІНІТ», 2000. - 259 с.</a:t>
            </a:r>
            <a:endParaRPr dirty="0">
              <a:solidFill>
                <a:schemeClr val="tx1"/>
              </a:solidFill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1680"/>
              <a:buNone/>
            </a:pP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4.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Шейко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В.М.,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Кушнаренко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Н.М.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Організація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методика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науково-дослідницької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діяльності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Підручник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-К.: </a:t>
            </a:r>
            <a:r>
              <a:rPr lang="en-US" sz="24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Знання-прес</a:t>
            </a:r>
            <a:r>
              <a:rPr lang="en-US" sz="24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2002. - 295 с.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Методологія</a:t>
            </a:r>
            <a:r>
              <a:rPr lang="en-US" sz="4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44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це</a:t>
            </a:r>
            <a:r>
              <a:rPr lang="en-US" sz="4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48" name="Google Shape;148;p18"/>
          <p:cNvSpPr txBox="1">
            <a:spLocks noGrp="1"/>
          </p:cNvSpPr>
          <p:nvPr>
            <p:ph idx="1"/>
          </p:nvPr>
        </p:nvSpPr>
        <p:spPr>
          <a:xfrm>
            <a:off x="2525917" y="2133600"/>
            <a:ext cx="6008483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1)  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сукупність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прийомів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дослідження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застосовуються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певній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науці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;</a:t>
            </a:r>
            <a:endParaRPr dirty="0">
              <a:solidFill>
                <a:schemeClr val="tx1"/>
              </a:solidFill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2)  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вчення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пізнання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перетворення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дійсності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149" name="Google Shape;149;p18" descr="C:\Users\Serg\Desktop\images (14)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9460" y="4977772"/>
            <a:ext cx="2457450" cy="1866900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9"/>
          <p:cNvSpPr txBox="1">
            <a:spLocks noGrp="1"/>
          </p:cNvSpPr>
          <p:nvPr>
            <p:ph idx="1"/>
          </p:nvPr>
        </p:nvSpPr>
        <p:spPr>
          <a:xfrm>
            <a:off x="923453" y="1196975"/>
            <a:ext cx="7763346" cy="5327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Методологія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rp.methodos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–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спосіб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logos -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 -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система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принципів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прийомів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операцій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форм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побудови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наукового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знання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формує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світоглядну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концепцію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тобто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основні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вихідні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теоретичні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положення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затвердилися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науці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філософію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медицину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фармацію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філологію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0"/>
          <p:cNvSpPr txBox="1">
            <a:spLocks noGrp="1"/>
          </p:cNvSpPr>
          <p:nvPr>
            <p:ph idx="1"/>
          </p:nvPr>
        </p:nvSpPr>
        <p:spPr>
          <a:xfrm>
            <a:off x="457200" y="1125537"/>
            <a:ext cx="8229600" cy="5005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кожній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галузі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науки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є,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крім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загальних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ще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й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специфічні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теоретичні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вихідні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положення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які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становлять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її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теоретичний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фундамент</a:t>
            </a:r>
            <a:r>
              <a:rPr lang="en-US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162" name="Google Shape;162;p20" descr="C:\Users\Serg\Desktop\images (4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0825" y="4652962"/>
            <a:ext cx="3960812" cy="1784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None/>
            </a:pPr>
            <a:r>
              <a:rPr lang="en-US" sz="40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Методологія</a:t>
            </a:r>
            <a:r>
              <a:rPr lang="en-US" sz="40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виконує</a:t>
            </a:r>
            <a:r>
              <a:rPr lang="en-US" sz="40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такі</a:t>
            </a:r>
            <a:r>
              <a:rPr lang="en-US" sz="40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функції</a:t>
            </a:r>
            <a:r>
              <a:rPr lang="en-US" sz="40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68" name="Google Shape;168;p21"/>
          <p:cNvSpPr txBox="1">
            <a:spLocks noGrp="1"/>
          </p:cNvSpPr>
          <p:nvPr>
            <p:ph idx="1"/>
          </p:nvPr>
        </p:nvSpPr>
        <p:spPr>
          <a:xfrm>
            <a:off x="1131683" y="2133600"/>
            <a:ext cx="7921782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визначає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способи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здобуття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наукових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знань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відображають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динаміку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процесів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явищ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;</a:t>
            </a:r>
            <a:endParaRPr dirty="0">
              <a:solidFill>
                <a:schemeClr val="tx1"/>
              </a:solidFill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передбачає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особливий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шлях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допомогою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може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бути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досягнута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науково-дослідна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мета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;</a:t>
            </a:r>
            <a:endParaRPr dirty="0">
              <a:solidFill>
                <a:schemeClr val="tx1"/>
              </a:solidFill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забезпечує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всебічність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отримання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інформації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щодо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процесу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чи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явища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вивчається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;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22"/>
          <p:cNvSpPr txBox="1">
            <a:spLocks noGrp="1"/>
          </p:cNvSpPr>
          <p:nvPr>
            <p:ph idx="1"/>
          </p:nvPr>
        </p:nvSpPr>
        <p:spPr>
          <a:xfrm>
            <a:off x="468312" y="1341437"/>
            <a:ext cx="8218487" cy="4789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допомагає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введенню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нової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інформації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;</a:t>
            </a:r>
            <a:endParaRPr dirty="0">
              <a:solidFill>
                <a:schemeClr val="tx1"/>
              </a:solidFill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забезпечує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уточнення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збагачення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систематизацію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термінів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понять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науці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;</a:t>
            </a:r>
            <a:endParaRPr dirty="0">
              <a:solidFill>
                <a:schemeClr val="tx1"/>
              </a:solidFill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створює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систему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наукової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інформації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базується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об’єктивних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явищах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логіко-аналітичний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інструмент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наукового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пізнання</a:t>
            </a:r>
            <a:r>
              <a:rPr lang="en-US" sz="3200" b="0" i="0" u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2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3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4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1334</Words>
  <Application>Microsoft Office PowerPoint</Application>
  <PresentationFormat>Экран (4:3)</PresentationFormat>
  <Paragraphs>93</Paragraphs>
  <Slides>46</Slides>
  <Notes>46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52" baseType="lpstr">
      <vt:lpstr>Arial</vt:lpstr>
      <vt:lpstr>Century Gothic</vt:lpstr>
      <vt:lpstr>Noto Sans Symbols</vt:lpstr>
      <vt:lpstr>Verdana</vt:lpstr>
      <vt:lpstr>Wingdings 3</vt:lpstr>
      <vt:lpstr>Легкий дым</vt:lpstr>
      <vt:lpstr>МЕТОДОЛОГІЯ НАУКОВОГО ДОСЛІДЖЕННЯ</vt:lpstr>
      <vt:lpstr>Питання, які розглядаються</vt:lpstr>
      <vt:lpstr>Презентация PowerPoint</vt:lpstr>
      <vt:lpstr>Презентация PowerPoint</vt:lpstr>
      <vt:lpstr>Методологія - це:</vt:lpstr>
      <vt:lpstr>Презентация PowerPoint</vt:lpstr>
      <vt:lpstr>Презентация PowerPoint</vt:lpstr>
      <vt:lpstr>Методологія виконує такі функції:</vt:lpstr>
      <vt:lpstr>Презентация PowerPoint</vt:lpstr>
      <vt:lpstr>Розрізняють три види методології:</vt:lpstr>
      <vt:lpstr>Презентация PowerPoint</vt:lpstr>
      <vt:lpstr>Презентация PowerPoint</vt:lpstr>
      <vt:lpstr>Презентация PowerPoint</vt:lpstr>
      <vt:lpstr>2. Методи та техніка наукових досліджень</vt:lpstr>
      <vt:lpstr>Презентация PowerPoint</vt:lpstr>
      <vt:lpstr>Презентация PowerPoint</vt:lpstr>
      <vt:lpstr>Презентация PowerPoint</vt:lpstr>
      <vt:lpstr>Спостереження</vt:lpstr>
      <vt:lpstr>Презентация PowerPoint</vt:lpstr>
      <vt:lpstr>Спостереження мусить відповідати таким вимогам:</vt:lpstr>
      <vt:lpstr>Презентация PowerPoint</vt:lpstr>
      <vt:lpstr>Порівняння</vt:lpstr>
      <vt:lpstr>Метод порівняння буде плідним, якщо при його застосуванні виконуються такі вимоги: </vt:lpstr>
      <vt:lpstr>Узагальнення</vt:lpstr>
      <vt:lpstr>Презентация PowerPoint</vt:lpstr>
      <vt:lpstr>Вимірювання</vt:lpstr>
      <vt:lpstr>Презентация PowerPoint</vt:lpstr>
      <vt:lpstr>Експеримент</vt:lpstr>
      <vt:lpstr>Презентация PowerPoint</vt:lpstr>
      <vt:lpstr>Експеримент проводять:</vt:lpstr>
      <vt:lpstr>Переваги експериментального вивчення об’єкта порівняно зі спостереженням полягають у тому, що:</vt:lpstr>
      <vt:lpstr>Презентация PowerPoint</vt:lpstr>
      <vt:lpstr>Презентация PowerPoint</vt:lpstr>
      <vt:lpstr>Перший етап дослідження</vt:lpstr>
      <vt:lpstr>Опитування</vt:lpstr>
      <vt:lpstr>Анкетування</vt:lpstr>
      <vt:lpstr>Тестування</vt:lpstr>
      <vt:lpstr>Презентация PowerPoint</vt:lpstr>
      <vt:lpstr>Метод експертних оцінок</vt:lpstr>
      <vt:lpstr>Другий етап дослідження</vt:lpstr>
      <vt:lpstr>Презентация PowerPoint</vt:lpstr>
      <vt:lpstr>Кореляційний аналіз</vt:lpstr>
      <vt:lpstr>Факторний аналіз</vt:lpstr>
      <vt:lpstr>Презентация PowerPoint</vt:lpstr>
      <vt:lpstr>Метод імплікаційних шкал</vt:lpstr>
      <vt:lpstr>Література: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МЕТОДОЛОГІЯ НАУКОВОГО ДОСЛІДЖЕННЯ</dc:title>
  <dc:creator>_(N)_</dc:creator>
  <cp:lastModifiedBy>_AB_</cp:lastModifiedBy>
  <cp:revision>28</cp:revision>
  <dcterms:modified xsi:type="dcterms:W3CDTF">2022-08-31T11:56:34Z</dcterms:modified>
</cp:coreProperties>
</file>