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5" r:id="rId4"/>
    <p:sldId id="449" r:id="rId5"/>
    <p:sldId id="502" r:id="rId6"/>
    <p:sldId id="527" r:id="rId7"/>
    <p:sldId id="291" r:id="rId8"/>
    <p:sldId id="302" r:id="rId9"/>
    <p:sldId id="308" r:id="rId10"/>
    <p:sldId id="258" r:id="rId11"/>
    <p:sldId id="430" r:id="rId12"/>
    <p:sldId id="544" r:id="rId13"/>
    <p:sldId id="259" r:id="rId14"/>
    <p:sldId id="354" r:id="rId15"/>
    <p:sldId id="260" r:id="rId16"/>
    <p:sldId id="261" r:id="rId17"/>
    <p:sldId id="262" r:id="rId18"/>
    <p:sldId id="272" r:id="rId19"/>
    <p:sldId id="263" r:id="rId20"/>
    <p:sldId id="264" r:id="rId21"/>
    <p:sldId id="265" r:id="rId22"/>
    <p:sldId id="266" r:id="rId23"/>
    <p:sldId id="267" r:id="rId24"/>
    <p:sldId id="271" r:id="rId25"/>
    <p:sldId id="269" r:id="rId26"/>
    <p:sldId id="273" r:id="rId27"/>
    <p:sldId id="274" r:id="rId28"/>
    <p:sldId id="275" r:id="rId29"/>
    <p:sldId id="276" r:id="rId30"/>
    <p:sldId id="277" r:id="rId31"/>
    <p:sldId id="278" r:id="rId32"/>
    <p:sldId id="279" r:id="rId33"/>
    <p:sldId id="281" r:id="rId34"/>
    <p:sldId id="28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0" d="100"/>
          <a:sy n="80" d="100"/>
        </p:scale>
        <p:origin x="78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www.remchel.ru/page_img/000736.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F5857-DFD6-13B6-4099-FA531A80931D}"/>
              </a:ext>
            </a:extLst>
          </p:cNvPr>
          <p:cNvSpPr>
            <a:spLocks noGrp="1"/>
          </p:cNvSpPr>
          <p:nvPr>
            <p:ph type="ctrTitle"/>
          </p:nvPr>
        </p:nvSpPr>
        <p:spPr>
          <a:xfrm>
            <a:off x="1073173" y="916602"/>
            <a:ext cx="8601029" cy="2512398"/>
          </a:xfrm>
        </p:spPr>
        <p:txBody>
          <a:bodyPr/>
          <a:lstStyle/>
          <a:p>
            <a:pPr algn="ctr"/>
            <a:r>
              <a:rPr lang="uk-UA" sz="3600" dirty="0"/>
              <a:t>Лекція. 8. Розрахунок залізобетонних конструкції. Основні характеристики матеріалів для залізобетонних конструкцій</a:t>
            </a:r>
            <a:endParaRPr lang="ru-RU" sz="3600" dirty="0"/>
          </a:p>
        </p:txBody>
      </p:sp>
    </p:spTree>
    <p:extLst>
      <p:ext uri="{BB962C8B-B14F-4D97-AF65-F5344CB8AC3E}">
        <p14:creationId xmlns:p14="http://schemas.microsoft.com/office/powerpoint/2010/main" val="973370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352B8BE-F61E-6B8B-F059-8BFE0A8DF392}"/>
              </a:ext>
            </a:extLst>
          </p:cNvPr>
          <p:cNvSpPr>
            <a:spLocks noGrp="1"/>
          </p:cNvSpPr>
          <p:nvPr>
            <p:ph idx="1"/>
          </p:nvPr>
        </p:nvSpPr>
        <p:spPr>
          <a:xfrm>
            <a:off x="677334" y="404949"/>
            <a:ext cx="8596668" cy="5636413"/>
          </a:xfrm>
        </p:spPr>
        <p:txBody>
          <a:bodyPr>
            <a:normAutofit lnSpcReduction="10000"/>
          </a:bodyPr>
          <a:lstStyle/>
          <a:p>
            <a:r>
              <a:rPr lang="uk-UA" dirty="0"/>
              <a:t>Попередньо напружені залізобетонні конструкції використовують для аркових, </a:t>
            </a:r>
            <a:r>
              <a:rPr lang="uk-UA" dirty="0" err="1"/>
              <a:t>арково</a:t>
            </a:r>
            <a:r>
              <a:rPr lang="uk-UA" dirty="0"/>
              <a:t>-консольних, нерозрізних та розрізних балкових мостів на залізничних та автомобільних магістралях.</a:t>
            </a:r>
            <a:endParaRPr lang="ru-RU" dirty="0"/>
          </a:p>
          <a:p>
            <a:r>
              <a:rPr lang="uk-UA" dirty="0"/>
              <a:t>  Монолітний та збірно-монолітний залізобетон застосовують у будівництві промислових будівлях та інженерних спорудах, житлових та нежитлових будинках, гідротехнічних спорудах: греблі, шлюзи, набережні, будівлі ГЕС, обвідні канали.</a:t>
            </a:r>
            <a:endParaRPr lang="ru-RU" dirty="0"/>
          </a:p>
          <a:p>
            <a:r>
              <a:rPr lang="uk-UA" dirty="0"/>
              <a:t> Залізобетон широко застосовують у  транспортному будівництві (попередньо напружені опори ліній електромереж, шляхопроводи, естакади а також на зведення різних спеціальних інженерних споруд, </a:t>
            </a:r>
            <a:r>
              <a:rPr lang="uk-UA" dirty="0" err="1"/>
              <a:t>силосів</a:t>
            </a:r>
            <a:r>
              <a:rPr lang="uk-UA" dirty="0"/>
              <a:t>, очисних споруд, телевізійних башт, резервуарів, підпірних стінок, атомних реакторів. З розвитком міст і підземного будівництва стали застосовуватися залізобетонні конструкції для транспортних та пішохідних тунелів, колекторів, станцій метрополітену, підземних багатоярусних гаражів.</a:t>
            </a:r>
            <a:endParaRPr lang="ru-RU" dirty="0"/>
          </a:p>
          <a:p>
            <a:r>
              <a:rPr lang="uk-UA" dirty="0"/>
              <a:t>  Використовують монолітний залізобетон в суднобудуванні для будівництва плавучих </a:t>
            </a:r>
            <a:r>
              <a:rPr lang="uk-UA" dirty="0" err="1"/>
              <a:t>доків</a:t>
            </a:r>
            <a:r>
              <a:rPr lang="uk-UA" dirty="0"/>
              <a:t>, понтонів, дебаркадерів, причальних споруд.</a:t>
            </a:r>
            <a:endParaRPr lang="ru-RU" dirty="0"/>
          </a:p>
          <a:p>
            <a:r>
              <a:rPr lang="uk-UA" dirty="0"/>
              <a:t>  Відомі спроби ви користування залізобетону в машинобудуванні та верстатобудуванні для виготовлення станин потужних верстатів і пресів.</a:t>
            </a:r>
            <a:endParaRPr lang="ru-RU" dirty="0"/>
          </a:p>
        </p:txBody>
      </p:sp>
    </p:spTree>
    <p:extLst>
      <p:ext uri="{BB962C8B-B14F-4D97-AF65-F5344CB8AC3E}">
        <p14:creationId xmlns:p14="http://schemas.microsoft.com/office/powerpoint/2010/main" val="1684319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ownloads\terminal-d-Borispol.jpg"/>
          <p:cNvPicPr>
            <a:picLocks noChangeAspect="1" noChangeArrowheads="1"/>
          </p:cNvPicPr>
          <p:nvPr/>
        </p:nvPicPr>
        <p:blipFill>
          <a:blip r:embed="rId2" cstate="print"/>
          <a:srcRect b="8999"/>
          <a:stretch>
            <a:fillRect/>
          </a:stretch>
        </p:blipFill>
        <p:spPr bwMode="auto">
          <a:xfrm>
            <a:off x="1524000" y="2529478"/>
            <a:ext cx="8858280" cy="4328523"/>
          </a:xfrm>
          <a:prstGeom prst="rect">
            <a:avLst/>
          </a:prstGeom>
          <a:noFill/>
        </p:spPr>
      </p:pic>
      <p:pic>
        <p:nvPicPr>
          <p:cNvPr id="6" name="Picture 3" descr="C:\Users\Admin\Downloads\Борисполь71.jpg"/>
          <p:cNvPicPr>
            <a:picLocks noChangeAspect="1" noChangeArrowheads="1"/>
          </p:cNvPicPr>
          <p:nvPr/>
        </p:nvPicPr>
        <p:blipFill>
          <a:blip r:embed="rId3" cstate="print"/>
          <a:srcRect b="24089"/>
          <a:stretch>
            <a:fillRect/>
          </a:stretch>
        </p:blipFill>
        <p:spPr bwMode="auto">
          <a:xfrm>
            <a:off x="5464777" y="0"/>
            <a:ext cx="6197137" cy="3929066"/>
          </a:xfrm>
          <a:prstGeom prst="rect">
            <a:avLst/>
          </a:prstGeom>
          <a:noFill/>
        </p:spPr>
      </p:pic>
      <p:sp>
        <p:nvSpPr>
          <p:cNvPr id="7" name="TextBox 6"/>
          <p:cNvSpPr txBox="1"/>
          <p:nvPr/>
        </p:nvSpPr>
        <p:spPr>
          <a:xfrm>
            <a:off x="1524000" y="-71462"/>
            <a:ext cx="3214678" cy="3046988"/>
          </a:xfrm>
          <a:prstGeom prst="rect">
            <a:avLst/>
          </a:prstGeom>
          <a:noFill/>
        </p:spPr>
        <p:txBody>
          <a:bodyPr wrap="square" rtlCol="0">
            <a:spAutoFit/>
          </a:bodyPr>
          <a:lstStyle/>
          <a:p>
            <a:pPr algn="ctr"/>
            <a:r>
              <a:rPr lang="uk-UA" sz="2400" dirty="0"/>
              <a:t>Покриття стрижньовими    структурами</a:t>
            </a:r>
            <a:endParaRPr lang="en-US" sz="2400" dirty="0"/>
          </a:p>
          <a:p>
            <a:pPr algn="ctr"/>
            <a:r>
              <a:rPr lang="uk-UA" sz="2400" dirty="0"/>
              <a:t>терміналу “</a:t>
            </a:r>
            <a:r>
              <a:rPr lang="en-US" sz="2400" i="1" dirty="0"/>
              <a:t>D</a:t>
            </a:r>
            <a:r>
              <a:rPr lang="uk-UA" sz="2400" i="1" dirty="0"/>
              <a:t>”</a:t>
            </a:r>
            <a:r>
              <a:rPr lang="uk-UA" sz="2400" dirty="0"/>
              <a:t> </a:t>
            </a:r>
          </a:p>
          <a:p>
            <a:pPr algn="ctr"/>
            <a:r>
              <a:rPr lang="uk-UA" sz="2400" dirty="0"/>
              <a:t>аеропорту </a:t>
            </a:r>
          </a:p>
          <a:p>
            <a:pPr algn="ctr"/>
            <a:r>
              <a:rPr lang="uk-UA" sz="2400" dirty="0"/>
              <a:t>в Борисполі, </a:t>
            </a:r>
            <a:endParaRPr lang="en-US" sz="2400" dirty="0"/>
          </a:p>
          <a:p>
            <a:pPr algn="ctr"/>
            <a:r>
              <a:rPr lang="uk-UA" sz="2400" dirty="0"/>
              <a:t>2012 р. </a:t>
            </a:r>
            <a:endParaRPr lang="ru-RU" sz="2400" dirty="0"/>
          </a:p>
          <a:p>
            <a:pPr algn="ctr"/>
            <a:endParaRPr lang="uk-UA"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BDA276A-F7C0-99EF-5E07-AADA76B5E3AC}"/>
              </a:ext>
            </a:extLst>
          </p:cNvPr>
          <p:cNvPicPr>
            <a:picLocks noChangeAspect="1"/>
          </p:cNvPicPr>
          <p:nvPr/>
        </p:nvPicPr>
        <p:blipFill rotWithShape="1">
          <a:blip r:embed="rId2"/>
          <a:srcRect l="14563" t="12600" r="14563" b="4801"/>
          <a:stretch/>
        </p:blipFill>
        <p:spPr>
          <a:xfrm>
            <a:off x="1528199" y="9684"/>
            <a:ext cx="6480720" cy="4248472"/>
          </a:xfrm>
          <a:prstGeom prst="rect">
            <a:avLst/>
          </a:prstGeom>
        </p:spPr>
      </p:pic>
      <p:sp>
        <p:nvSpPr>
          <p:cNvPr id="4" name="TextBox 3">
            <a:extLst>
              <a:ext uri="{FF2B5EF4-FFF2-40B4-BE49-F238E27FC236}">
                <a16:creationId xmlns:a16="http://schemas.microsoft.com/office/drawing/2014/main" id="{E0E3C077-1DA8-455F-B346-056CD49DC852}"/>
              </a:ext>
            </a:extLst>
          </p:cNvPr>
          <p:cNvSpPr txBox="1"/>
          <p:nvPr/>
        </p:nvSpPr>
        <p:spPr>
          <a:xfrm>
            <a:off x="1631504" y="4568931"/>
            <a:ext cx="3960440" cy="707886"/>
          </a:xfrm>
          <a:prstGeom prst="rect">
            <a:avLst/>
          </a:prstGeom>
          <a:noFill/>
        </p:spPr>
        <p:txBody>
          <a:bodyPr wrap="square" rtlCol="0">
            <a:spAutoFit/>
          </a:bodyPr>
          <a:lstStyle/>
          <a:p>
            <a:r>
              <a:rPr lang="uk-UA" sz="2000" dirty="0"/>
              <a:t>Аеропорт Осло, Норвегія, площа забудови 140000 м</a:t>
            </a:r>
            <a:r>
              <a:rPr lang="uk-UA" sz="2000" baseline="30000" dirty="0"/>
              <a:t>2</a:t>
            </a:r>
            <a:endParaRPr lang="ru-RU" sz="2000" baseline="30000" dirty="0"/>
          </a:p>
        </p:txBody>
      </p:sp>
      <p:pic>
        <p:nvPicPr>
          <p:cNvPr id="6" name="Рисунок 5">
            <a:extLst>
              <a:ext uri="{FF2B5EF4-FFF2-40B4-BE49-F238E27FC236}">
                <a16:creationId xmlns:a16="http://schemas.microsoft.com/office/drawing/2014/main" id="{E6D1CB57-39B6-01B4-D49A-BC2237F5EA1A}"/>
              </a:ext>
            </a:extLst>
          </p:cNvPr>
          <p:cNvPicPr>
            <a:picLocks noChangeAspect="1"/>
          </p:cNvPicPr>
          <p:nvPr/>
        </p:nvPicPr>
        <p:blipFill rotWithShape="1">
          <a:blip r:embed="rId3"/>
          <a:srcRect l="55512" t="13600" r="1175" b="6602"/>
          <a:stretch/>
        </p:blipFill>
        <p:spPr>
          <a:xfrm>
            <a:off x="6600056" y="1556792"/>
            <a:ext cx="3960440" cy="4104456"/>
          </a:xfrm>
          <a:prstGeom prst="rect">
            <a:avLst/>
          </a:prstGeom>
        </p:spPr>
      </p:pic>
      <p:sp>
        <p:nvSpPr>
          <p:cNvPr id="7" name="TextBox 6">
            <a:extLst>
              <a:ext uri="{FF2B5EF4-FFF2-40B4-BE49-F238E27FC236}">
                <a16:creationId xmlns:a16="http://schemas.microsoft.com/office/drawing/2014/main" id="{BCB881D2-12BE-ED6B-3610-9F08A954EF77}"/>
              </a:ext>
            </a:extLst>
          </p:cNvPr>
          <p:cNvSpPr txBox="1"/>
          <p:nvPr/>
        </p:nvSpPr>
        <p:spPr>
          <a:xfrm>
            <a:off x="6600056" y="5949281"/>
            <a:ext cx="4248472" cy="646331"/>
          </a:xfrm>
          <a:prstGeom prst="rect">
            <a:avLst/>
          </a:prstGeom>
          <a:noFill/>
        </p:spPr>
        <p:txBody>
          <a:bodyPr wrap="square" rtlCol="0">
            <a:spAutoFit/>
          </a:bodyPr>
          <a:lstStyle/>
          <a:p>
            <a:r>
              <a:rPr lang="uk-UA" dirty="0"/>
              <a:t>Балки покриття головного терміналу </a:t>
            </a:r>
            <a:r>
              <a:rPr lang="uk-UA" dirty="0" err="1"/>
              <a:t>запроєктовані</a:t>
            </a:r>
            <a:r>
              <a:rPr lang="uk-UA" dirty="0"/>
              <a:t> з клеєної деревини</a:t>
            </a:r>
            <a:endParaRPr lang="ru-RU" dirty="0"/>
          </a:p>
        </p:txBody>
      </p:sp>
    </p:spTree>
    <p:extLst>
      <p:ext uri="{BB962C8B-B14F-4D97-AF65-F5344CB8AC3E}">
        <p14:creationId xmlns:p14="http://schemas.microsoft.com/office/powerpoint/2010/main" val="2548407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EB02217-E202-DAF1-FEA7-23A77388AC65}"/>
              </a:ext>
            </a:extLst>
          </p:cNvPr>
          <p:cNvSpPr>
            <a:spLocks noGrp="1"/>
          </p:cNvSpPr>
          <p:nvPr>
            <p:ph idx="1"/>
          </p:nvPr>
        </p:nvSpPr>
        <p:spPr>
          <a:xfrm>
            <a:off x="518308" y="610085"/>
            <a:ext cx="8596668" cy="3880773"/>
          </a:xfrm>
        </p:spPr>
        <p:txBody>
          <a:bodyPr>
            <a:normAutofit/>
          </a:bodyPr>
          <a:lstStyle/>
          <a:p>
            <a:r>
              <a:rPr lang="uk-UA" sz="2000" dirty="0"/>
              <a:t> В наш час монолітний залізобетон застосовується для будівництва каркасно-монолітних будинків. Конструкції  каркасно-монолітних будинків складають: </a:t>
            </a:r>
            <a:endParaRPr lang="ru-RU" sz="2000" dirty="0"/>
          </a:p>
          <a:p>
            <a:r>
              <a:rPr lang="uk-UA" sz="2000" dirty="0"/>
              <a:t>- несучі </a:t>
            </a:r>
            <a:r>
              <a:rPr lang="uk-UA" sz="2000" dirty="0" err="1"/>
              <a:t>безригельні</a:t>
            </a:r>
            <a:r>
              <a:rPr lang="uk-UA" sz="2000" dirty="0"/>
              <a:t> каркаси з плитними перекриттями та покриттями, які монолітно з’єднані з колонами, пілонами, короткими чи довгими стінами або просторовими блоками жорсткості сходово-ліфтових вузлів із монолітного залізобетону;</a:t>
            </a:r>
            <a:endParaRPr lang="ru-RU" sz="2000" dirty="0"/>
          </a:p>
          <a:p>
            <a:r>
              <a:rPr lang="uk-UA" sz="2000" dirty="0"/>
              <a:t>- монолітні або збірні залізобетонні стрічкові або плитні та ростверкові пальові фундаменти;</a:t>
            </a:r>
            <a:endParaRPr lang="ru-RU" sz="2000" dirty="0"/>
          </a:p>
          <a:p>
            <a:r>
              <a:rPr lang="uk-UA" sz="2000" dirty="0"/>
              <a:t>- збірні або монолітні залізобетонні сходові марші і площадки.</a:t>
            </a:r>
            <a:endParaRPr lang="ru-RU" sz="2000" dirty="0"/>
          </a:p>
        </p:txBody>
      </p:sp>
    </p:spTree>
    <p:extLst>
      <p:ext uri="{BB962C8B-B14F-4D97-AF65-F5344CB8AC3E}">
        <p14:creationId xmlns:p14="http://schemas.microsoft.com/office/powerpoint/2010/main" val="1522184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Печерськ.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524001" y="-6350"/>
            <a:ext cx="5148263" cy="6864350"/>
          </a:xfrm>
          <a:prstGeom prst="rect">
            <a:avLst/>
          </a:prstGeom>
        </p:spPr>
      </p:pic>
      <p:sp>
        <p:nvSpPr>
          <p:cNvPr id="3" name="TextBox 2"/>
          <p:cNvSpPr txBox="1"/>
          <p:nvPr/>
        </p:nvSpPr>
        <p:spPr>
          <a:xfrm>
            <a:off x="7176120" y="2060849"/>
            <a:ext cx="3024336" cy="2246769"/>
          </a:xfrm>
          <a:prstGeom prst="rect">
            <a:avLst/>
          </a:prstGeom>
          <a:noFill/>
        </p:spPr>
        <p:txBody>
          <a:bodyPr wrap="square" rtlCol="0">
            <a:spAutoFit/>
          </a:bodyPr>
          <a:lstStyle/>
          <a:p>
            <a:pPr algn="ctr"/>
            <a:r>
              <a:rPr lang="ru-RU" sz="2000" b="1" dirty="0"/>
              <a:t>Каркасно-</a:t>
            </a:r>
            <a:r>
              <a:rPr lang="ru-RU" sz="2000" b="1" dirty="0" err="1"/>
              <a:t>монолітний</a:t>
            </a:r>
            <a:r>
              <a:rPr lang="ru-RU" sz="2000" b="1" dirty="0"/>
              <a:t> </a:t>
            </a:r>
            <a:r>
              <a:rPr lang="ru-RU" sz="2000" b="1" dirty="0" err="1"/>
              <a:t>багатоповерховий</a:t>
            </a:r>
            <a:r>
              <a:rPr lang="ru-RU" sz="2000" b="1" dirty="0"/>
              <a:t> </a:t>
            </a:r>
            <a:r>
              <a:rPr lang="ru-RU" sz="2000" b="1" dirty="0" err="1"/>
              <a:t>житловий</a:t>
            </a:r>
            <a:r>
              <a:rPr lang="ru-RU" sz="2000" b="1" dirty="0"/>
              <a:t> </a:t>
            </a:r>
            <a:r>
              <a:rPr lang="ru-RU" sz="2000" b="1" dirty="0" err="1"/>
              <a:t>будинок</a:t>
            </a:r>
            <a:r>
              <a:rPr lang="ru-RU" sz="2000" b="1" dirty="0"/>
              <a:t> в </a:t>
            </a:r>
            <a:r>
              <a:rPr lang="ru-RU" sz="2000" b="1" dirty="0" err="1"/>
              <a:t>Києві</a:t>
            </a:r>
            <a:r>
              <a:rPr lang="ru-RU" sz="2000" b="1" dirty="0"/>
              <a:t>, 25 </a:t>
            </a:r>
            <a:r>
              <a:rPr lang="ru-RU" sz="2000" b="1" dirty="0" err="1"/>
              <a:t>поверхів</a:t>
            </a:r>
            <a:endParaRPr lang="uk-UA" sz="2000" b="1" dirty="0"/>
          </a:p>
          <a:p>
            <a:pPr algn="ctr"/>
            <a:r>
              <a:rPr lang="en-US" sz="2000" b="1" dirty="0"/>
              <a:t>Frame-monolithic high-rise residential building in Kyiv, 25 floors</a:t>
            </a:r>
            <a:endParaRPr lang="uk-UA" sz="2000" b="1" dirty="0"/>
          </a:p>
        </p:txBody>
      </p:sp>
    </p:spTree>
    <p:extLst>
      <p:ext uri="{BB962C8B-B14F-4D97-AF65-F5344CB8AC3E}">
        <p14:creationId xmlns:p14="http://schemas.microsoft.com/office/powerpoint/2010/main" val="226572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F01AA-FFBD-168C-C334-6D79F3524325}"/>
              </a:ext>
            </a:extLst>
          </p:cNvPr>
          <p:cNvSpPr>
            <a:spLocks noGrp="1"/>
          </p:cNvSpPr>
          <p:nvPr>
            <p:ph type="title"/>
          </p:nvPr>
        </p:nvSpPr>
        <p:spPr/>
        <p:txBody>
          <a:bodyPr/>
          <a:lstStyle/>
          <a:p>
            <a:r>
              <a:rPr lang="uk-UA" dirty="0"/>
              <a:t>Переваги</a:t>
            </a:r>
            <a:endParaRPr lang="ru-RU" dirty="0"/>
          </a:p>
        </p:txBody>
      </p:sp>
      <p:sp>
        <p:nvSpPr>
          <p:cNvPr id="3" name="Объект 2">
            <a:extLst>
              <a:ext uri="{FF2B5EF4-FFF2-40B4-BE49-F238E27FC236}">
                <a16:creationId xmlns:a16="http://schemas.microsoft.com/office/drawing/2014/main" id="{74F6A406-DB40-24CF-A49C-9A807431A7AD}"/>
              </a:ext>
            </a:extLst>
          </p:cNvPr>
          <p:cNvSpPr>
            <a:spLocks noGrp="1"/>
          </p:cNvSpPr>
          <p:nvPr>
            <p:ph idx="1"/>
          </p:nvPr>
        </p:nvSpPr>
        <p:spPr>
          <a:xfrm>
            <a:off x="677334" y="1564242"/>
            <a:ext cx="8596668" cy="3880773"/>
          </a:xfrm>
        </p:spPr>
        <p:txBody>
          <a:bodyPr>
            <a:noAutofit/>
          </a:bodyPr>
          <a:lstStyle/>
          <a:p>
            <a:pPr lvl="0"/>
            <a:r>
              <a:rPr lang="uk-UA" sz="2000" dirty="0"/>
              <a:t>економічність – через можливість використання місцевих матеріалів (піску, гравію або </a:t>
            </a:r>
            <a:r>
              <a:rPr lang="uk-UA" sz="2000" dirty="0" err="1"/>
              <a:t>щебеню</a:t>
            </a:r>
            <a:r>
              <a:rPr lang="uk-UA" sz="2000" dirty="0"/>
              <a:t>), які становлять понад 80% маси залізобетону;</a:t>
            </a:r>
            <a:endParaRPr lang="ru-RU" sz="2000" dirty="0"/>
          </a:p>
          <a:p>
            <a:pPr lvl="0"/>
            <a:r>
              <a:rPr lang="uk-UA" sz="2000" dirty="0"/>
              <a:t>висока механічна міцність, особливо при дії динамічних і сейсмічних навантажень;</a:t>
            </a:r>
            <a:endParaRPr lang="ru-RU" sz="2000" dirty="0"/>
          </a:p>
          <a:p>
            <a:pPr lvl="0"/>
            <a:r>
              <a:rPr lang="uk-UA" sz="2000" dirty="0"/>
              <a:t>довговічність – з часом міцність бетону не тільки не знижується, а навпаки, зростає за нормальних умов експлуатації;</a:t>
            </a:r>
            <a:endParaRPr lang="ru-RU" sz="2000" dirty="0"/>
          </a:p>
          <a:p>
            <a:pPr lvl="0"/>
            <a:r>
              <a:rPr lang="uk-UA" sz="2000" dirty="0"/>
              <a:t>висока вогнестійкість порівняно з металевими та дерев’яними конструкціями; </a:t>
            </a:r>
            <a:r>
              <a:rPr lang="en-US" sz="2000" dirty="0"/>
              <a:t>REI120-180                   R15                        -</a:t>
            </a:r>
            <a:endParaRPr lang="ru-RU" sz="2000" dirty="0"/>
          </a:p>
          <a:p>
            <a:pPr lvl="0"/>
            <a:r>
              <a:rPr lang="uk-UA" sz="2000" dirty="0"/>
              <a:t>скульптурність бетону – можливість надання конструкціями раціональної форми;</a:t>
            </a:r>
            <a:endParaRPr lang="ru-RU" sz="2000" dirty="0"/>
          </a:p>
          <a:p>
            <a:pPr lvl="0"/>
            <a:r>
              <a:rPr lang="uk-UA" sz="2000" dirty="0"/>
              <a:t>малі експлуатаційні затрати (порівняно з деревом і металом).</a:t>
            </a:r>
            <a:endParaRPr lang="ru-RU" sz="2000" dirty="0"/>
          </a:p>
          <a:p>
            <a:endParaRPr lang="ru-RU" sz="2000" dirty="0"/>
          </a:p>
        </p:txBody>
      </p:sp>
    </p:spTree>
    <p:extLst>
      <p:ext uri="{BB962C8B-B14F-4D97-AF65-F5344CB8AC3E}">
        <p14:creationId xmlns:p14="http://schemas.microsoft.com/office/powerpoint/2010/main" val="18853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E2D805-6D20-9733-B855-78FD2ECA18FE}"/>
              </a:ext>
            </a:extLst>
          </p:cNvPr>
          <p:cNvSpPr>
            <a:spLocks noGrp="1"/>
          </p:cNvSpPr>
          <p:nvPr>
            <p:ph type="title"/>
          </p:nvPr>
        </p:nvSpPr>
        <p:spPr>
          <a:xfrm>
            <a:off x="677334" y="192156"/>
            <a:ext cx="8596668" cy="1320800"/>
          </a:xfrm>
        </p:spPr>
        <p:txBody>
          <a:bodyPr/>
          <a:lstStyle/>
          <a:p>
            <a:r>
              <a:rPr lang="uk-UA" dirty="0"/>
              <a:t>Недоліки</a:t>
            </a:r>
            <a:endParaRPr lang="ru-RU" dirty="0"/>
          </a:p>
        </p:txBody>
      </p:sp>
      <p:sp>
        <p:nvSpPr>
          <p:cNvPr id="3" name="Объект 2">
            <a:extLst>
              <a:ext uri="{FF2B5EF4-FFF2-40B4-BE49-F238E27FC236}">
                <a16:creationId xmlns:a16="http://schemas.microsoft.com/office/drawing/2014/main" id="{CD8F8E75-8B40-7A21-6912-0CBF9A00BCA7}"/>
              </a:ext>
            </a:extLst>
          </p:cNvPr>
          <p:cNvSpPr>
            <a:spLocks noGrp="1"/>
          </p:cNvSpPr>
          <p:nvPr>
            <p:ph idx="1"/>
          </p:nvPr>
        </p:nvSpPr>
        <p:spPr>
          <a:xfrm>
            <a:off x="587881" y="948015"/>
            <a:ext cx="8596668" cy="5244063"/>
          </a:xfrm>
        </p:spPr>
        <p:txBody>
          <a:bodyPr>
            <a:noAutofit/>
          </a:bodyPr>
          <a:lstStyle/>
          <a:p>
            <a:pPr lvl="0"/>
            <a:r>
              <a:rPr lang="uk-UA" sz="2000" dirty="0"/>
              <a:t>велика власна маса, що обмежує можливості застосування його при великих прольотах і затрудняє монтаж (шляхи зниження маси конструкцій – створення прогресивних тонкостінних і попередньо напружених конструкцій з високоміцних матеріалів, а також застосування легких бетонів);</a:t>
            </a:r>
            <a:endParaRPr lang="ru-RU" sz="2000" dirty="0"/>
          </a:p>
          <a:p>
            <a:pPr lvl="0"/>
            <a:r>
              <a:rPr lang="uk-UA" sz="2000" dirty="0"/>
              <a:t>велика теплопровідність і звукопровідність і тому при використанні залізобетону для огороджувальних конструкцій доводиться влаштовувати тепло- і звукоізоляційні шари;</a:t>
            </a:r>
            <a:endParaRPr lang="ru-RU" sz="2000" dirty="0"/>
          </a:p>
          <a:p>
            <a:pPr lvl="0"/>
            <a:r>
              <a:rPr lang="uk-UA" sz="2000" dirty="0"/>
              <a:t>мала тріщиностійкість;</a:t>
            </a:r>
            <a:endParaRPr lang="ru-RU" sz="2000" dirty="0"/>
          </a:p>
          <a:p>
            <a:pPr lvl="0"/>
            <a:r>
              <a:rPr lang="uk-UA" sz="2000" dirty="0"/>
              <a:t>трудомісткість ремонту і підсилення;</a:t>
            </a:r>
            <a:endParaRPr lang="ru-RU" sz="2000" dirty="0"/>
          </a:p>
          <a:p>
            <a:pPr lvl="0"/>
            <a:r>
              <a:rPr lang="uk-UA" sz="2000" dirty="0"/>
              <a:t>забруднення при контролі положення і стану арматури у виготовленій конструкції.</a:t>
            </a:r>
            <a:endParaRPr lang="ru-RU" sz="2000" dirty="0"/>
          </a:p>
          <a:p>
            <a:pPr marL="0" indent="0">
              <a:buNone/>
            </a:pPr>
            <a:r>
              <a:rPr lang="uk-UA" sz="2000" b="1" dirty="0"/>
              <a:t>Взагалі переваги залізобетонних конструкцій переважають недоліки, тому їх широко застосовують у будівництві.</a:t>
            </a:r>
            <a:endParaRPr lang="ru-RU" sz="2000" b="1" dirty="0"/>
          </a:p>
          <a:p>
            <a:endParaRPr lang="ru-RU" sz="2000" dirty="0"/>
          </a:p>
        </p:txBody>
      </p:sp>
    </p:spTree>
    <p:extLst>
      <p:ext uri="{BB962C8B-B14F-4D97-AF65-F5344CB8AC3E}">
        <p14:creationId xmlns:p14="http://schemas.microsoft.com/office/powerpoint/2010/main" val="106103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2508AD-255A-0031-3BB5-E3F22E0F0BC7}"/>
              </a:ext>
            </a:extLst>
          </p:cNvPr>
          <p:cNvSpPr>
            <a:spLocks noGrp="1"/>
          </p:cNvSpPr>
          <p:nvPr>
            <p:ph type="title"/>
          </p:nvPr>
        </p:nvSpPr>
        <p:spPr>
          <a:xfrm>
            <a:off x="746908" y="156238"/>
            <a:ext cx="8596668" cy="1320800"/>
          </a:xfrm>
        </p:spPr>
        <p:txBody>
          <a:bodyPr/>
          <a:lstStyle/>
          <a:p>
            <a:r>
              <a:rPr lang="uk-UA" dirty="0"/>
              <a:t>Матеріали для залізобетону, основні властивості, класи і марки бетонів</a:t>
            </a:r>
            <a:endParaRPr lang="ru-RU" dirty="0"/>
          </a:p>
        </p:txBody>
      </p:sp>
      <p:sp>
        <p:nvSpPr>
          <p:cNvPr id="3" name="Объект 2">
            <a:extLst>
              <a:ext uri="{FF2B5EF4-FFF2-40B4-BE49-F238E27FC236}">
                <a16:creationId xmlns:a16="http://schemas.microsoft.com/office/drawing/2014/main" id="{EB49EC7A-594D-8942-33CB-936C308F4BF8}"/>
              </a:ext>
            </a:extLst>
          </p:cNvPr>
          <p:cNvSpPr>
            <a:spLocks noGrp="1"/>
          </p:cNvSpPr>
          <p:nvPr>
            <p:ph idx="1"/>
          </p:nvPr>
        </p:nvSpPr>
        <p:spPr>
          <a:xfrm>
            <a:off x="667395" y="1325702"/>
            <a:ext cx="8596668" cy="3880773"/>
          </a:xfrm>
        </p:spPr>
        <p:txBody>
          <a:bodyPr>
            <a:noAutofit/>
          </a:bodyPr>
          <a:lstStyle/>
          <a:p>
            <a:r>
              <a:rPr lang="uk-UA" sz="2000" dirty="0"/>
              <a:t> Бетон для залізобетонних конструкцій повинен  мати необхідну міцність, добре зчеплення з арматурою, достатню щільність для захисту арматури від корозії, а також задовольняти спеціальні вимоги до морозостійкості, жаростійкості (при дії високих температур), </a:t>
            </a:r>
            <a:r>
              <a:rPr lang="uk-UA" sz="2000" dirty="0" err="1"/>
              <a:t>водонепроникливості</a:t>
            </a:r>
            <a:r>
              <a:rPr lang="uk-UA" sz="2000" dirty="0"/>
              <a:t> тощо.</a:t>
            </a:r>
            <a:endParaRPr lang="ru-RU" sz="2000" dirty="0"/>
          </a:p>
          <a:p>
            <a:pPr marL="0" indent="0">
              <a:buNone/>
            </a:pPr>
            <a:r>
              <a:rPr lang="uk-UA" sz="2000" b="1" dirty="0"/>
              <a:t>Бетони класифікують за такими ознаками:</a:t>
            </a:r>
            <a:endParaRPr lang="ru-RU" sz="2000" b="1" dirty="0"/>
          </a:p>
          <a:p>
            <a:pPr lvl="0"/>
            <a:r>
              <a:rPr lang="uk-UA" sz="2000" u="sng" dirty="0"/>
              <a:t>структурою</a:t>
            </a:r>
            <a:r>
              <a:rPr lang="uk-UA" sz="2000" dirty="0"/>
              <a:t> – </a:t>
            </a:r>
            <a:r>
              <a:rPr lang="uk-UA" sz="2000" i="1" dirty="0"/>
              <a:t>суцільний</a:t>
            </a:r>
            <a:r>
              <a:rPr lang="uk-UA" sz="2000" dirty="0"/>
              <a:t> </a:t>
            </a:r>
            <a:r>
              <a:rPr lang="uk-UA" sz="2000" i="1" dirty="0"/>
              <a:t>бетон</a:t>
            </a:r>
            <a:r>
              <a:rPr lang="uk-UA" sz="2000" dirty="0"/>
              <a:t>, в якому простір між зернинами заповнювачів повністю заповнений затверділим в’яжучим, </a:t>
            </a:r>
            <a:r>
              <a:rPr lang="uk-UA" sz="2000" i="1" dirty="0" err="1"/>
              <a:t>крупно</a:t>
            </a:r>
            <a:r>
              <a:rPr lang="uk-UA" sz="2000" i="1" dirty="0"/>
              <a:t> пористий</a:t>
            </a:r>
            <a:r>
              <a:rPr lang="uk-UA" sz="2000" dirty="0"/>
              <a:t> – з частково заповненим простором між зернинами заповнювачів, </a:t>
            </a:r>
            <a:r>
              <a:rPr lang="uk-UA" sz="2000" i="1" dirty="0"/>
              <a:t>пористий</a:t>
            </a:r>
            <a:r>
              <a:rPr lang="uk-UA" sz="2000" dirty="0"/>
              <a:t>, в якому в’яжуче між зернинами має багато пустот через введення спеціальних домішок, </a:t>
            </a:r>
            <a:r>
              <a:rPr lang="uk-UA" sz="2000" i="1" dirty="0"/>
              <a:t>ніздрюватий</a:t>
            </a:r>
            <a:r>
              <a:rPr lang="uk-UA" sz="2000" dirty="0"/>
              <a:t> – зі штучно створеними замкненими пустотами;</a:t>
            </a:r>
            <a:endParaRPr lang="ru-RU" sz="2000" dirty="0"/>
          </a:p>
          <a:p>
            <a:pPr lvl="0"/>
            <a:r>
              <a:rPr lang="uk-UA" sz="2000" u="sng" dirty="0"/>
              <a:t>густиною</a:t>
            </a:r>
            <a:r>
              <a:rPr lang="uk-UA" sz="2000" dirty="0"/>
              <a:t> – </a:t>
            </a:r>
            <a:r>
              <a:rPr lang="uk-UA" sz="2000" i="1" dirty="0"/>
              <a:t>дуже важкі</a:t>
            </a:r>
            <a:r>
              <a:rPr lang="uk-UA" sz="2000" dirty="0"/>
              <a:t> з середньою щільністю понад 2500 кг/м³,      </a:t>
            </a:r>
            <a:r>
              <a:rPr lang="uk-UA" sz="2000" i="1" dirty="0"/>
              <a:t>важкі</a:t>
            </a:r>
            <a:r>
              <a:rPr lang="uk-UA" sz="2000" dirty="0"/>
              <a:t> = 2200…2500 кг/м³, </a:t>
            </a:r>
            <a:r>
              <a:rPr lang="uk-UA" sz="2000" i="1" dirty="0"/>
              <a:t>полегшені</a:t>
            </a:r>
            <a:r>
              <a:rPr lang="uk-UA" sz="2000" dirty="0"/>
              <a:t> – 1800…2200 кг/м³, </a:t>
            </a:r>
            <a:r>
              <a:rPr lang="uk-UA" sz="2000" i="1" dirty="0"/>
              <a:t>легкі</a:t>
            </a:r>
            <a:r>
              <a:rPr lang="uk-UA" sz="2000" dirty="0"/>
              <a:t> –      500…1800 кг/м³;</a:t>
            </a:r>
            <a:endParaRPr lang="ru-RU" sz="2000" dirty="0"/>
          </a:p>
        </p:txBody>
      </p:sp>
    </p:spTree>
    <p:extLst>
      <p:ext uri="{BB962C8B-B14F-4D97-AF65-F5344CB8AC3E}">
        <p14:creationId xmlns:p14="http://schemas.microsoft.com/office/powerpoint/2010/main" val="322993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EAEC25-79EF-54CE-E6B3-4C06F51627C4}"/>
              </a:ext>
            </a:extLst>
          </p:cNvPr>
          <p:cNvSpPr>
            <a:spLocks noGrp="1"/>
          </p:cNvSpPr>
          <p:nvPr>
            <p:ph idx="1"/>
          </p:nvPr>
        </p:nvSpPr>
        <p:spPr>
          <a:xfrm>
            <a:off x="667395" y="918197"/>
            <a:ext cx="8596668" cy="3880773"/>
          </a:xfrm>
        </p:spPr>
        <p:txBody>
          <a:bodyPr>
            <a:normAutofit/>
          </a:bodyPr>
          <a:lstStyle/>
          <a:p>
            <a:pPr lvl="0"/>
            <a:r>
              <a:rPr lang="uk-UA" sz="2000" u="sng" dirty="0"/>
              <a:t>видом в’яжучих речовин</a:t>
            </a:r>
            <a:r>
              <a:rPr lang="uk-UA" sz="2000" dirty="0"/>
              <a:t> – </a:t>
            </a:r>
            <a:r>
              <a:rPr lang="uk-UA" sz="2000" i="1" dirty="0"/>
              <a:t>цементні, полімер цементні, на вапняному</a:t>
            </a:r>
            <a:r>
              <a:rPr lang="uk-UA" sz="2000" dirty="0"/>
              <a:t> (силікатні), </a:t>
            </a:r>
            <a:r>
              <a:rPr lang="uk-UA" sz="2000" i="1" dirty="0"/>
              <a:t>гіпсовому в’яжучому, на змішаних і спеціальних в’яжучих речовинах</a:t>
            </a:r>
            <a:r>
              <a:rPr lang="uk-UA" sz="2000" dirty="0"/>
              <a:t>;</a:t>
            </a:r>
            <a:endParaRPr lang="ru-RU" sz="2000" dirty="0"/>
          </a:p>
          <a:p>
            <a:pPr lvl="0"/>
            <a:r>
              <a:rPr lang="uk-UA" sz="2000" u="sng" dirty="0"/>
              <a:t>видом заповнювачів </a:t>
            </a:r>
            <a:r>
              <a:rPr lang="uk-UA" sz="2000" dirty="0"/>
              <a:t>– </a:t>
            </a:r>
            <a:r>
              <a:rPr lang="uk-UA" sz="2000" i="1" dirty="0"/>
              <a:t>на щільних природних заповнювачах; на пустотних природних</a:t>
            </a:r>
            <a:r>
              <a:rPr lang="uk-UA" sz="2000" dirty="0"/>
              <a:t> (перліт, пемза тощо) або </a:t>
            </a:r>
            <a:r>
              <a:rPr lang="uk-UA" sz="2000" i="1" dirty="0"/>
              <a:t>штучних</a:t>
            </a:r>
            <a:r>
              <a:rPr lang="uk-UA" sz="2000" dirty="0"/>
              <a:t> (керамзит, шлак) </a:t>
            </a:r>
            <a:r>
              <a:rPr lang="uk-UA" sz="2000" i="1" dirty="0"/>
              <a:t>заповнювачах;</a:t>
            </a:r>
            <a:r>
              <a:rPr lang="uk-UA" sz="2000" dirty="0"/>
              <a:t> </a:t>
            </a:r>
            <a:r>
              <a:rPr lang="uk-UA" sz="2000" i="1" dirty="0"/>
              <a:t>на спеціальних заповнювачах</a:t>
            </a:r>
            <a:r>
              <a:rPr lang="uk-UA" sz="2000" dirty="0"/>
              <a:t>;</a:t>
            </a:r>
            <a:endParaRPr lang="ru-RU" sz="2000" dirty="0"/>
          </a:p>
          <a:p>
            <a:pPr lvl="0"/>
            <a:r>
              <a:rPr lang="uk-UA" sz="2000" u="sng" dirty="0"/>
              <a:t>зерновим складом </a:t>
            </a:r>
            <a:r>
              <a:rPr lang="uk-UA" sz="2000" dirty="0"/>
              <a:t>– </a:t>
            </a:r>
            <a:r>
              <a:rPr lang="uk-UA" sz="2000" i="1" dirty="0"/>
              <a:t>грубозернистий з великими і дрібними заповнювачами і дрібнозернистий з дрібними заповнювачами</a:t>
            </a:r>
            <a:r>
              <a:rPr lang="uk-UA" sz="2000" dirty="0"/>
              <a:t>;</a:t>
            </a:r>
            <a:endParaRPr lang="ru-RU" sz="2000" dirty="0"/>
          </a:p>
          <a:p>
            <a:pPr lvl="0"/>
            <a:r>
              <a:rPr lang="uk-UA" sz="2000" u="sng" dirty="0"/>
              <a:t>за умовами тверднення </a:t>
            </a:r>
            <a:r>
              <a:rPr lang="uk-UA" sz="2000" dirty="0"/>
              <a:t>– </a:t>
            </a:r>
            <a:r>
              <a:rPr lang="uk-UA" sz="2000" i="1" dirty="0"/>
              <a:t>бетон природного тверднення; бетон, підданий тепло вологій обробці при атмосферному тиску або </a:t>
            </a:r>
            <a:r>
              <a:rPr lang="uk-UA" sz="2000" i="1" dirty="0" err="1"/>
              <a:t>автоклавній</a:t>
            </a:r>
            <a:r>
              <a:rPr lang="uk-UA" sz="2000" i="1" dirty="0"/>
              <a:t> обробці при високому тиску</a:t>
            </a:r>
            <a:r>
              <a:rPr lang="uk-UA" sz="2000" dirty="0"/>
              <a:t>.</a:t>
            </a:r>
            <a:endParaRPr lang="ru-RU" sz="2000" dirty="0"/>
          </a:p>
          <a:p>
            <a:endParaRPr lang="ru-RU" sz="2000" dirty="0"/>
          </a:p>
        </p:txBody>
      </p:sp>
    </p:spTree>
    <p:extLst>
      <p:ext uri="{BB962C8B-B14F-4D97-AF65-F5344CB8AC3E}">
        <p14:creationId xmlns:p14="http://schemas.microsoft.com/office/powerpoint/2010/main" val="212098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80743F5-1BD4-C19D-5494-0B53846A73D5}"/>
              </a:ext>
            </a:extLst>
          </p:cNvPr>
          <p:cNvSpPr>
            <a:spLocks noGrp="1"/>
          </p:cNvSpPr>
          <p:nvPr>
            <p:ph idx="1"/>
          </p:nvPr>
        </p:nvSpPr>
        <p:spPr>
          <a:xfrm>
            <a:off x="664271" y="370978"/>
            <a:ext cx="8596668" cy="2607354"/>
          </a:xfrm>
        </p:spPr>
        <p:txBody>
          <a:bodyPr/>
          <a:lstStyle/>
          <a:p>
            <a:r>
              <a:rPr lang="uk-UA" dirty="0"/>
              <a:t>На міцність і деформативність бетону вирішальний вплив має його структура.</a:t>
            </a:r>
            <a:endParaRPr lang="ru-RU" dirty="0"/>
          </a:p>
          <a:p>
            <a:r>
              <a:rPr lang="uk-UA" dirty="0"/>
              <a:t>В бетонній суміші відбувається хімічна реакція (гідратація), в результаті якої утворюється гель, а з нього виділяються кристали. З часом гель поступово твердне, кристали зростаються між собою і утворюють камінь, у якому хаотично розміщені зерна піску і </a:t>
            </a:r>
            <a:r>
              <a:rPr lang="uk-UA" dirty="0" err="1"/>
              <a:t>щебеню</a:t>
            </a:r>
            <a:r>
              <a:rPr lang="uk-UA" dirty="0"/>
              <a:t> (Рис. 8.1, а). Механічні властивості цементного каменю і заповнювачів істотно відрізняються, і, крім того, бетон має багато пустот.</a:t>
            </a:r>
            <a:endParaRPr lang="ru-RU" dirty="0"/>
          </a:p>
          <a:p>
            <a:endParaRPr lang="ru-RU" dirty="0"/>
          </a:p>
        </p:txBody>
      </p:sp>
      <p:sp>
        <p:nvSpPr>
          <p:cNvPr id="4" name="Rectangle 2">
            <a:extLst>
              <a:ext uri="{FF2B5EF4-FFF2-40B4-BE49-F238E27FC236}">
                <a16:creationId xmlns:a16="http://schemas.microsoft.com/office/drawing/2014/main" id="{A6CBDB15-5067-CAD3-DDED-B0C46CC06C59}"/>
              </a:ext>
            </a:extLst>
          </p:cNvPr>
          <p:cNvSpPr>
            <a:spLocks noChangeArrowheads="1"/>
          </p:cNvSpPr>
          <p:nvPr/>
        </p:nvSpPr>
        <p:spPr bwMode="auto">
          <a:xfrm>
            <a:off x="548640" y="21684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5" name="Picture 1">
            <a:extLst>
              <a:ext uri="{FF2B5EF4-FFF2-40B4-BE49-F238E27FC236}">
                <a16:creationId xmlns:a16="http://schemas.microsoft.com/office/drawing/2014/main" id="{2A732CDD-317C-DA20-4486-34A38DBB3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80" b="15738"/>
          <a:stretch>
            <a:fillRect/>
          </a:stretch>
        </p:blipFill>
        <p:spPr bwMode="auto">
          <a:xfrm>
            <a:off x="1136469" y="2847707"/>
            <a:ext cx="4962455" cy="34224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259BAF-732C-F864-52FE-EC666B913B2C}"/>
              </a:ext>
            </a:extLst>
          </p:cNvPr>
          <p:cNvSpPr txBox="1"/>
          <p:nvPr/>
        </p:nvSpPr>
        <p:spPr>
          <a:xfrm>
            <a:off x="6348547" y="3230119"/>
            <a:ext cx="3540035" cy="2062103"/>
          </a:xfrm>
          <a:prstGeom prst="rect">
            <a:avLst/>
          </a:prstGeom>
          <a:noFill/>
        </p:spPr>
        <p:txBody>
          <a:bodyPr wrap="square">
            <a:spAutoFit/>
          </a:bodyPr>
          <a:lstStyle/>
          <a:p>
            <a:pPr marL="228600">
              <a:buNone/>
            </a:pPr>
            <a:r>
              <a:rPr lang="uk-UA" sz="2000" dirty="0">
                <a:effectLst/>
                <a:latin typeface="Times New Roman" panose="02020603050405020304" pitchFamily="18" charset="0"/>
                <a:ea typeface="Times New Roman" panose="02020603050405020304" pitchFamily="18" charset="0"/>
              </a:rPr>
              <a:t>Рис. 8.1 Бетон:</a:t>
            </a:r>
            <a:endParaRPr lang="ru-RU" sz="1800" dirty="0">
              <a:effectLst/>
              <a:latin typeface="Times New Roman" panose="02020603050405020304" pitchFamily="18" charset="0"/>
              <a:ea typeface="Times New Roman" panose="02020603050405020304" pitchFamily="18" charset="0"/>
            </a:endParaRPr>
          </a:p>
          <a:p>
            <a:pPr marL="228600">
              <a:buNone/>
            </a:pPr>
            <a:r>
              <a:rPr lang="uk-UA" sz="1800" dirty="0">
                <a:effectLst/>
                <a:latin typeface="Times New Roman" panose="02020603050405020304" pitchFamily="18" charset="0"/>
                <a:ea typeface="Times New Roman" panose="02020603050405020304" pitchFamily="18" charset="0"/>
              </a:rPr>
              <a:t> а – структура; б – напружений стан від дії стискувальних сил; 1 – цементний камінь; 2 – щебінь; 3 – пісок; 4 – пустоти; «-» - стиск; «+» - розтяг</a:t>
            </a:r>
            <a:endParaRPr lang="ru-RU" sz="1800" dirty="0">
              <a:effectLst/>
              <a:latin typeface="Times New Roman" panose="02020603050405020304" pitchFamily="18" charset="0"/>
              <a:ea typeface="Times New Roman" panose="02020603050405020304" pitchFamily="18" charset="0"/>
            </a:endParaRPr>
          </a:p>
          <a:p>
            <a:pPr marL="228600">
              <a:buNone/>
            </a:pPr>
            <a:r>
              <a:rPr lang="uk-UA" sz="1800" dirty="0">
                <a:effectLst/>
                <a:latin typeface="Times New Roman" panose="02020603050405020304" pitchFamily="18" charset="0"/>
                <a:ea typeface="Times New Roman" panose="02020603050405020304" pitchFamily="18" charset="0"/>
              </a:rPr>
              <a:t> </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953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ED13AE-1849-0E17-37D4-A8548D598AFC}"/>
              </a:ext>
            </a:extLst>
          </p:cNvPr>
          <p:cNvSpPr>
            <a:spLocks noGrp="1"/>
          </p:cNvSpPr>
          <p:nvPr>
            <p:ph type="title"/>
          </p:nvPr>
        </p:nvSpPr>
        <p:spPr/>
        <p:txBody>
          <a:bodyPr/>
          <a:lstStyle/>
          <a:p>
            <a:pPr algn="ctr"/>
            <a:r>
              <a:rPr lang="uk-UA" dirty="0"/>
              <a:t>Основні види залізобетонних конструкцій</a:t>
            </a:r>
            <a:endParaRPr lang="ru-RU" dirty="0"/>
          </a:p>
        </p:txBody>
      </p:sp>
      <p:sp>
        <p:nvSpPr>
          <p:cNvPr id="3" name="Объект 2">
            <a:extLst>
              <a:ext uri="{FF2B5EF4-FFF2-40B4-BE49-F238E27FC236}">
                <a16:creationId xmlns:a16="http://schemas.microsoft.com/office/drawing/2014/main" id="{AFCBDD82-F096-20A4-3C89-F3C6908FF62B}"/>
              </a:ext>
            </a:extLst>
          </p:cNvPr>
          <p:cNvSpPr>
            <a:spLocks noGrp="1"/>
          </p:cNvSpPr>
          <p:nvPr>
            <p:ph idx="1"/>
          </p:nvPr>
        </p:nvSpPr>
        <p:spPr>
          <a:xfrm>
            <a:off x="677334" y="1828801"/>
            <a:ext cx="8596668" cy="4212562"/>
          </a:xfrm>
        </p:spPr>
        <p:txBody>
          <a:bodyPr/>
          <a:lstStyle/>
          <a:p>
            <a:pPr algn="just"/>
            <a:r>
              <a:rPr lang="uk-UA" dirty="0"/>
              <a:t>Збірний та монолітний залізобетон застосовується для спорудження одно- і багатоповерхових виробничих будівель та інженерних споруд зі збірного залізобетону виготовляють стрічкові та стовпові фундаменти, колони, підкранові балки, ригелі, кроквяні конструкції (балки або ферми), плити перекриття та покриття, стінові панелі, діафрагми жорсткості тощо.</a:t>
            </a:r>
            <a:endParaRPr lang="ru-RU" dirty="0"/>
          </a:p>
          <a:p>
            <a:pPr algn="just"/>
            <a:r>
              <a:rPr lang="uk-UA" dirty="0"/>
              <a:t>  Зовнішні стіни панельних будинків проєктують з керамзитобетонних панелей, плити перекриття і покриття з важкого бетону класу С16/20…С20/25. До складу нежитлових (громадських) будинків входять переважно збірний залізобетонний каркас (колони, ригелі), плити </a:t>
            </a:r>
            <a:r>
              <a:rPr lang="uk-UA" dirty="0" err="1"/>
              <a:t>перекриттів</a:t>
            </a:r>
            <a:r>
              <a:rPr lang="uk-UA" dirty="0"/>
              <a:t> і покриття, стінові панелі. Широко застосовують залізобетон у будівництві видовищних будівель – кінотеатрів та театрів, спортивно-концертних залів, плавальних басейнів, критих стадіонів, тенісних кортів тощо.</a:t>
            </a:r>
            <a:endParaRPr lang="ru-RU" dirty="0"/>
          </a:p>
          <a:p>
            <a:pPr algn="just"/>
            <a:endParaRPr lang="ru-RU" dirty="0"/>
          </a:p>
        </p:txBody>
      </p:sp>
    </p:spTree>
    <p:extLst>
      <p:ext uri="{BB962C8B-B14F-4D97-AF65-F5344CB8AC3E}">
        <p14:creationId xmlns:p14="http://schemas.microsoft.com/office/powerpoint/2010/main" val="389689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390C04-542C-EA62-00A9-E754E6DF8EEA}"/>
              </a:ext>
            </a:extLst>
          </p:cNvPr>
          <p:cNvSpPr>
            <a:spLocks noGrp="1"/>
          </p:cNvSpPr>
          <p:nvPr>
            <p:ph idx="1"/>
          </p:nvPr>
        </p:nvSpPr>
        <p:spPr>
          <a:xfrm>
            <a:off x="577943" y="759172"/>
            <a:ext cx="8596668" cy="3880773"/>
          </a:xfrm>
        </p:spPr>
        <p:txBody>
          <a:bodyPr>
            <a:normAutofit/>
          </a:bodyPr>
          <a:lstStyle/>
          <a:p>
            <a:r>
              <a:rPr lang="uk-UA" sz="2000" dirty="0"/>
              <a:t>В такому неоднорідному тілі навантаження створює складний напружений стан. Відбувається концентрація напружень і від дії стискувальних сил біля пустот виникають стискувальні і розтягувальні напруження  (Рис.8.1,б). Розтягувальні напруження викликають руйнування бетону від розриву в поперечному напрямку, через те, що міцність на розтяг значно нижча, ніж на стиск.</a:t>
            </a:r>
            <a:endParaRPr lang="ru-RU" sz="2000" dirty="0"/>
          </a:p>
          <a:p>
            <a:r>
              <a:rPr lang="uk-UA" sz="2000" dirty="0"/>
              <a:t>Неоднорідність структури, а також «власні» напруження у бетоні від усадки і інших факторів призводять до того, що зразки, виготовлені з одного і того ж бетону, при випробуваннях показують різну міцність.</a:t>
            </a:r>
            <a:endParaRPr lang="ru-RU" sz="2000" dirty="0"/>
          </a:p>
          <a:p>
            <a:endParaRPr lang="ru-RU" sz="2000" dirty="0"/>
          </a:p>
        </p:txBody>
      </p:sp>
      <p:pic>
        <p:nvPicPr>
          <p:cNvPr id="4" name="Picture 1">
            <a:extLst>
              <a:ext uri="{FF2B5EF4-FFF2-40B4-BE49-F238E27FC236}">
                <a16:creationId xmlns:a16="http://schemas.microsoft.com/office/drawing/2014/main" id="{90C37008-9CB8-05CE-163A-788651E97E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65" b="15738"/>
          <a:stretch>
            <a:fillRect/>
          </a:stretch>
        </p:blipFill>
        <p:spPr bwMode="auto">
          <a:xfrm>
            <a:off x="9264063" y="1712287"/>
            <a:ext cx="2439446" cy="486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0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263EE2-8958-EEB5-BEF2-D11DD989DE22}"/>
              </a:ext>
            </a:extLst>
          </p:cNvPr>
          <p:cNvSpPr>
            <a:spLocks noGrp="1"/>
          </p:cNvSpPr>
          <p:nvPr>
            <p:ph type="title"/>
          </p:nvPr>
        </p:nvSpPr>
        <p:spPr>
          <a:xfrm>
            <a:off x="677334" y="221974"/>
            <a:ext cx="8596668" cy="632791"/>
          </a:xfrm>
        </p:spPr>
        <p:txBody>
          <a:bodyPr>
            <a:normAutofit fontScale="90000"/>
          </a:bodyPr>
          <a:lstStyle/>
          <a:p>
            <a:r>
              <a:rPr lang="uk-UA" noProof="0" dirty="0"/>
              <a:t>Міцність бетону</a:t>
            </a:r>
          </a:p>
        </p:txBody>
      </p:sp>
      <p:sp>
        <p:nvSpPr>
          <p:cNvPr id="3" name="Объект 2">
            <a:extLst>
              <a:ext uri="{FF2B5EF4-FFF2-40B4-BE49-F238E27FC236}">
                <a16:creationId xmlns:a16="http://schemas.microsoft.com/office/drawing/2014/main" id="{1F7F0612-07E9-A6E3-128E-AC89411E0BFB}"/>
              </a:ext>
            </a:extLst>
          </p:cNvPr>
          <p:cNvSpPr>
            <a:spLocks noGrp="1"/>
          </p:cNvSpPr>
          <p:nvPr>
            <p:ph idx="1"/>
          </p:nvPr>
        </p:nvSpPr>
        <p:spPr>
          <a:xfrm>
            <a:off x="677334" y="854765"/>
            <a:ext cx="8596668" cy="3880773"/>
          </a:xfrm>
        </p:spPr>
        <p:txBody>
          <a:bodyPr>
            <a:noAutofit/>
          </a:bodyPr>
          <a:lstStyle/>
          <a:p>
            <a:r>
              <a:rPr lang="uk-UA" sz="2000" noProof="0" dirty="0"/>
              <a:t> Міцність бетону залежить від багатьох факторів, основними з яких є час і умови тверднення, вид напруженого стану, форма і розміри зразків, тривалість навантаження.</a:t>
            </a:r>
          </a:p>
          <a:p>
            <a:r>
              <a:rPr lang="uk-UA" sz="2000" noProof="0" dirty="0"/>
              <a:t>  Міцність бетону з часом зростає, але найбільш інтенсивне її зростання відбувається в початковий період (28 діб для портландцементу), а далі воно сповільнюється, хоча при плюсовій температурі і вологому середовищі продовжується ще роками.</a:t>
            </a:r>
          </a:p>
          <a:p>
            <a:r>
              <a:rPr lang="uk-UA" sz="2000" noProof="0" dirty="0"/>
              <a:t>  Тверднення бетону істотно можна прискорити, підвищуючи температуру і вологість середовища, а тому при виготовленні конструкцій їх піддають обробці і гарячою парою.</a:t>
            </a:r>
          </a:p>
          <a:p>
            <a:r>
              <a:rPr lang="uk-UA" sz="2000" noProof="0" dirty="0"/>
              <a:t>  Оскільки в залізобетонних конструкціях бетон переважно працює на стиск, то за основну характеристику його міцності приймають міцність на осьовий стиск.</a:t>
            </a:r>
          </a:p>
          <a:p>
            <a:r>
              <a:rPr lang="uk-UA" sz="2000" noProof="0" dirty="0"/>
              <a:t>  Таку міцність визначають випробуванням на стиск кубиків із бетону з ребром 15 см, які випробовують через 28 діб після виготовлення і тверднення в нормальних умовах (температура повітря +15…+20°C і відносна вологість 25…100%).</a:t>
            </a:r>
          </a:p>
        </p:txBody>
      </p:sp>
    </p:spTree>
    <p:extLst>
      <p:ext uri="{BB962C8B-B14F-4D97-AF65-F5344CB8AC3E}">
        <p14:creationId xmlns:p14="http://schemas.microsoft.com/office/powerpoint/2010/main" val="80902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1">
            <a:extLst>
              <a:ext uri="{FF2B5EF4-FFF2-40B4-BE49-F238E27FC236}">
                <a16:creationId xmlns:a16="http://schemas.microsoft.com/office/drawing/2014/main" id="{D690BE0D-D257-B0D5-3A25-D6FE7287A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02"/>
          <a:stretch>
            <a:fillRect/>
          </a:stretch>
        </p:blipFill>
        <p:spPr bwMode="auto">
          <a:xfrm>
            <a:off x="-1" y="0"/>
            <a:ext cx="5668911" cy="627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20EF382-A76A-83FD-965A-4258DC98FFD9}"/>
              </a:ext>
            </a:extLst>
          </p:cNvPr>
          <p:cNvSpPr txBox="1"/>
          <p:nvPr/>
        </p:nvSpPr>
        <p:spPr>
          <a:xfrm>
            <a:off x="6000058" y="188844"/>
            <a:ext cx="5787749" cy="6186309"/>
          </a:xfrm>
          <a:prstGeom prst="rect">
            <a:avLst/>
          </a:prstGeom>
          <a:noFill/>
        </p:spPr>
        <p:txBody>
          <a:bodyPr wrap="square" rtlCol="0">
            <a:spAutoFit/>
          </a:bodyPr>
          <a:lstStyle/>
          <a:p>
            <a:r>
              <a:rPr lang="ru-RU" dirty="0"/>
              <a:t> При </a:t>
            </a:r>
            <a:r>
              <a:rPr lang="ru-RU" dirty="0" err="1"/>
              <a:t>стиску</a:t>
            </a:r>
            <a:r>
              <a:rPr lang="ru-RU" dirty="0"/>
              <a:t> </a:t>
            </a:r>
            <a:r>
              <a:rPr lang="ru-RU" dirty="0" err="1"/>
              <a:t>кубиків</a:t>
            </a:r>
            <a:r>
              <a:rPr lang="ru-RU" dirty="0"/>
              <a:t> </a:t>
            </a:r>
            <a:r>
              <a:rPr lang="ru-RU" dirty="0" err="1"/>
              <a:t>їх</a:t>
            </a:r>
            <a:r>
              <a:rPr lang="ru-RU" dirty="0"/>
              <a:t> </a:t>
            </a:r>
            <a:r>
              <a:rPr lang="ru-RU" dirty="0" err="1"/>
              <a:t>руйнування</a:t>
            </a:r>
            <a:r>
              <a:rPr lang="ru-RU" dirty="0"/>
              <a:t> </a:t>
            </a:r>
            <a:r>
              <a:rPr lang="ru-RU" dirty="0" err="1"/>
              <a:t>відбувається</a:t>
            </a:r>
            <a:r>
              <a:rPr lang="ru-RU" dirty="0"/>
              <a:t> </a:t>
            </a:r>
            <a:r>
              <a:rPr lang="ru-RU" dirty="0" err="1"/>
              <a:t>внаслідок</a:t>
            </a:r>
            <a:r>
              <a:rPr lang="ru-RU" dirty="0"/>
              <a:t> </a:t>
            </a:r>
            <a:r>
              <a:rPr lang="ru-RU" dirty="0" err="1"/>
              <a:t>розриву</a:t>
            </a:r>
            <a:r>
              <a:rPr lang="ru-RU" dirty="0"/>
              <a:t> бетону в поперечному </a:t>
            </a:r>
            <a:r>
              <a:rPr lang="ru-RU" dirty="0" err="1"/>
              <a:t>напрямку</a:t>
            </a:r>
            <a:r>
              <a:rPr lang="ru-RU" dirty="0"/>
              <a:t>. Але сили </a:t>
            </a:r>
            <a:r>
              <a:rPr lang="ru-RU" dirty="0" err="1"/>
              <a:t>тертя</a:t>
            </a:r>
            <a:r>
              <a:rPr lang="ru-RU" dirty="0"/>
              <a:t>, </a:t>
            </a:r>
            <a:r>
              <a:rPr lang="ru-RU" dirty="0" err="1"/>
              <a:t>які</a:t>
            </a:r>
            <a:r>
              <a:rPr lang="ru-RU" dirty="0"/>
              <a:t> </a:t>
            </a:r>
            <a:r>
              <a:rPr lang="ru-RU" dirty="0" err="1"/>
              <a:t>виникають</a:t>
            </a:r>
            <a:r>
              <a:rPr lang="ru-RU" dirty="0"/>
              <a:t> на </a:t>
            </a:r>
            <a:r>
              <a:rPr lang="ru-RU" dirty="0" err="1"/>
              <a:t>опорних</a:t>
            </a:r>
            <a:r>
              <a:rPr lang="ru-RU" dirty="0"/>
              <a:t> гранях, </a:t>
            </a:r>
            <a:r>
              <a:rPr lang="ru-RU" dirty="0" err="1"/>
              <a:t>гальмують</a:t>
            </a:r>
            <a:r>
              <a:rPr lang="ru-RU" dirty="0"/>
              <a:t> </a:t>
            </a:r>
            <a:r>
              <a:rPr lang="ru-RU" dirty="0" err="1"/>
              <a:t>розвиток</a:t>
            </a:r>
            <a:r>
              <a:rPr lang="ru-RU" dirty="0"/>
              <a:t> </a:t>
            </a:r>
            <a:r>
              <a:rPr lang="ru-RU" dirty="0" err="1"/>
              <a:t>поперечних</a:t>
            </a:r>
            <a:r>
              <a:rPr lang="ru-RU" dirty="0"/>
              <a:t> </a:t>
            </a:r>
            <a:r>
              <a:rPr lang="ru-RU" dirty="0" err="1"/>
              <a:t>деформацій</a:t>
            </a:r>
            <a:r>
              <a:rPr lang="ru-RU" dirty="0"/>
              <a:t> і бетон </a:t>
            </a:r>
            <a:r>
              <a:rPr lang="ru-RU" dirty="0" err="1"/>
              <a:t>відколюється</a:t>
            </a:r>
            <a:r>
              <a:rPr lang="ru-RU" dirty="0"/>
              <a:t> з </a:t>
            </a:r>
            <a:r>
              <a:rPr lang="ru-RU" dirty="0" err="1"/>
              <a:t>бокових</a:t>
            </a:r>
            <a:r>
              <a:rPr lang="ru-RU" dirty="0"/>
              <a:t> граней. </a:t>
            </a:r>
            <a:r>
              <a:rPr lang="ru-RU" dirty="0" err="1"/>
              <a:t>Якщо</a:t>
            </a:r>
            <a:r>
              <a:rPr lang="ru-RU" dirty="0"/>
              <a:t> </a:t>
            </a:r>
            <a:r>
              <a:rPr lang="ru-RU" dirty="0" err="1"/>
              <a:t>опорні</a:t>
            </a:r>
            <a:r>
              <a:rPr lang="ru-RU" dirty="0"/>
              <a:t> </a:t>
            </a:r>
            <a:r>
              <a:rPr lang="ru-RU" dirty="0" err="1"/>
              <a:t>поверхні</a:t>
            </a:r>
            <a:r>
              <a:rPr lang="ru-RU" dirty="0"/>
              <a:t> </a:t>
            </a:r>
            <a:r>
              <a:rPr lang="ru-RU" dirty="0" err="1"/>
              <a:t>преса</a:t>
            </a:r>
            <a:r>
              <a:rPr lang="ru-RU" dirty="0"/>
              <a:t> </a:t>
            </a:r>
            <a:r>
              <a:rPr lang="ru-RU" dirty="0" err="1"/>
              <a:t>покриті</a:t>
            </a:r>
            <a:r>
              <a:rPr lang="ru-RU" dirty="0"/>
              <a:t> </a:t>
            </a:r>
            <a:r>
              <a:rPr lang="ru-RU" dirty="0" err="1"/>
              <a:t>мастилом</a:t>
            </a:r>
            <a:r>
              <a:rPr lang="ru-RU" dirty="0"/>
              <a:t>, то сил </a:t>
            </a:r>
            <a:r>
              <a:rPr lang="ru-RU" dirty="0" err="1"/>
              <a:t>тертя</a:t>
            </a:r>
            <a:r>
              <a:rPr lang="ru-RU" dirty="0"/>
              <a:t> не буде і </a:t>
            </a:r>
            <a:r>
              <a:rPr lang="ru-RU" dirty="0" err="1"/>
              <a:t>тріщини</a:t>
            </a:r>
            <a:r>
              <a:rPr lang="ru-RU" dirty="0"/>
              <a:t> у </a:t>
            </a:r>
            <a:r>
              <a:rPr lang="ru-RU" dirty="0" err="1"/>
              <a:t>зразку</a:t>
            </a:r>
            <a:r>
              <a:rPr lang="ru-RU" dirty="0"/>
              <a:t> </a:t>
            </a:r>
            <a:r>
              <a:rPr lang="ru-RU" dirty="0" err="1"/>
              <a:t>проходитимуть</a:t>
            </a:r>
            <a:r>
              <a:rPr lang="ru-RU" dirty="0"/>
              <a:t> </a:t>
            </a:r>
            <a:r>
              <a:rPr lang="ru-RU" dirty="0" err="1"/>
              <a:t>паралельно</a:t>
            </a:r>
            <a:r>
              <a:rPr lang="ru-RU" dirty="0"/>
              <a:t> </a:t>
            </a:r>
            <a:r>
              <a:rPr lang="ru-RU" dirty="0" err="1"/>
              <a:t>стискувальній</a:t>
            </a:r>
            <a:r>
              <a:rPr lang="ru-RU" dirty="0"/>
              <a:t> </a:t>
            </a:r>
            <a:r>
              <a:rPr lang="ru-RU" dirty="0" err="1"/>
              <a:t>силі</a:t>
            </a:r>
            <a:r>
              <a:rPr lang="ru-RU" dirty="0"/>
              <a:t> </a:t>
            </a:r>
            <a:r>
              <a:rPr lang="en-AU" dirty="0"/>
              <a:t>F </a:t>
            </a:r>
            <a:r>
              <a:rPr lang="ru-RU" dirty="0"/>
              <a:t>і </a:t>
            </a:r>
            <a:r>
              <a:rPr lang="ru-RU" dirty="0" err="1"/>
              <a:t>міцність</a:t>
            </a:r>
            <a:r>
              <a:rPr lang="ru-RU" dirty="0"/>
              <a:t> буде </a:t>
            </a:r>
            <a:r>
              <a:rPr lang="ru-RU" dirty="0" err="1"/>
              <a:t>меншою</a:t>
            </a:r>
            <a:r>
              <a:rPr lang="ru-RU" dirty="0"/>
              <a:t>. </a:t>
            </a:r>
            <a:r>
              <a:rPr lang="ru-RU" dirty="0" err="1"/>
              <a:t>Згідно</a:t>
            </a:r>
            <a:r>
              <a:rPr lang="ru-RU" dirty="0"/>
              <a:t> </a:t>
            </a:r>
            <a:r>
              <a:rPr lang="ru-RU" dirty="0" err="1"/>
              <a:t>зі</a:t>
            </a:r>
            <a:r>
              <a:rPr lang="ru-RU" dirty="0"/>
              <a:t> стандартами </a:t>
            </a:r>
            <a:r>
              <a:rPr lang="ru-RU" dirty="0" err="1"/>
              <a:t>куби</a:t>
            </a:r>
            <a:r>
              <a:rPr lang="ru-RU" dirty="0"/>
              <a:t> </a:t>
            </a:r>
            <a:r>
              <a:rPr lang="ru-RU" dirty="0" err="1"/>
              <a:t>випробовують</a:t>
            </a:r>
            <a:r>
              <a:rPr lang="ru-RU" dirty="0"/>
              <a:t> без </a:t>
            </a:r>
            <a:r>
              <a:rPr lang="ru-RU" dirty="0" err="1"/>
              <a:t>змащування</a:t>
            </a:r>
            <a:r>
              <a:rPr lang="ru-RU" dirty="0"/>
              <a:t> </a:t>
            </a:r>
            <a:r>
              <a:rPr lang="ru-RU" dirty="0" err="1"/>
              <a:t>опорних</a:t>
            </a:r>
            <a:r>
              <a:rPr lang="ru-RU" dirty="0"/>
              <a:t> плит </a:t>
            </a:r>
            <a:r>
              <a:rPr lang="ru-RU" dirty="0" err="1"/>
              <a:t>пресу</a:t>
            </a:r>
            <a:r>
              <a:rPr lang="ru-RU" dirty="0"/>
              <a:t>. </a:t>
            </a:r>
            <a:r>
              <a:rPr lang="ru-RU" dirty="0" err="1"/>
              <a:t>Міцність</a:t>
            </a:r>
            <a:r>
              <a:rPr lang="ru-RU" dirty="0"/>
              <a:t>, яку </a:t>
            </a:r>
            <a:r>
              <a:rPr lang="ru-RU" dirty="0" err="1"/>
              <a:t>показує</a:t>
            </a:r>
            <a:r>
              <a:rPr lang="ru-RU" dirty="0"/>
              <a:t> при </a:t>
            </a:r>
            <a:r>
              <a:rPr lang="ru-RU" dirty="0" err="1"/>
              <a:t>випробуваннях</a:t>
            </a:r>
            <a:r>
              <a:rPr lang="ru-RU" dirty="0"/>
              <a:t> кубик, </a:t>
            </a:r>
            <a:r>
              <a:rPr lang="ru-RU" dirty="0" err="1"/>
              <a:t>називається</a:t>
            </a:r>
            <a:r>
              <a:rPr lang="ru-RU" dirty="0"/>
              <a:t> </a:t>
            </a:r>
            <a:r>
              <a:rPr lang="ru-RU" dirty="0" err="1"/>
              <a:t>кубиковою</a:t>
            </a:r>
            <a:r>
              <a:rPr lang="ru-RU" dirty="0"/>
              <a:t> </a:t>
            </a:r>
            <a:r>
              <a:rPr lang="ru-RU" dirty="0" err="1"/>
              <a:t>міцністю</a:t>
            </a:r>
            <a:r>
              <a:rPr lang="ru-RU" dirty="0"/>
              <a:t>. </a:t>
            </a:r>
          </a:p>
          <a:p>
            <a:r>
              <a:rPr lang="ru-RU" dirty="0"/>
              <a:t>  Через </a:t>
            </a:r>
            <a:r>
              <a:rPr lang="ru-RU" dirty="0" err="1"/>
              <a:t>вплив</a:t>
            </a:r>
            <a:r>
              <a:rPr lang="ru-RU" dirty="0"/>
              <a:t> сил </a:t>
            </a:r>
            <a:r>
              <a:rPr lang="ru-RU" dirty="0" err="1"/>
              <a:t>тертя</a:t>
            </a:r>
            <a:r>
              <a:rPr lang="ru-RU" dirty="0"/>
              <a:t> </a:t>
            </a:r>
            <a:r>
              <a:rPr lang="ru-RU" dirty="0" err="1"/>
              <a:t>міцність</a:t>
            </a:r>
            <a:r>
              <a:rPr lang="ru-RU" dirty="0"/>
              <a:t> </a:t>
            </a:r>
            <a:r>
              <a:rPr lang="ru-RU" dirty="0" err="1"/>
              <a:t>залежить</a:t>
            </a:r>
            <a:r>
              <a:rPr lang="ru-RU" dirty="0"/>
              <a:t> </a:t>
            </a:r>
            <a:r>
              <a:rPr lang="ru-RU" dirty="0" err="1"/>
              <a:t>від</a:t>
            </a:r>
            <a:r>
              <a:rPr lang="ru-RU" dirty="0"/>
              <a:t> </a:t>
            </a:r>
            <a:r>
              <a:rPr lang="ru-RU" dirty="0" err="1"/>
              <a:t>розмірів</a:t>
            </a:r>
            <a:r>
              <a:rPr lang="ru-RU" dirty="0"/>
              <a:t> кубика. Чим </a:t>
            </a:r>
            <a:r>
              <a:rPr lang="ru-RU" dirty="0" err="1"/>
              <a:t>менше</a:t>
            </a:r>
            <a:r>
              <a:rPr lang="ru-RU" dirty="0"/>
              <a:t> </a:t>
            </a:r>
            <a:r>
              <a:rPr lang="ru-RU" dirty="0" err="1"/>
              <a:t>розмір</a:t>
            </a:r>
            <a:r>
              <a:rPr lang="ru-RU" dirty="0"/>
              <a:t> кубика, </a:t>
            </a:r>
            <a:r>
              <a:rPr lang="ru-RU" dirty="0" err="1"/>
              <a:t>тим</a:t>
            </a:r>
            <a:r>
              <a:rPr lang="ru-RU" dirty="0"/>
              <a:t> </a:t>
            </a:r>
            <a:r>
              <a:rPr lang="ru-RU" dirty="0" err="1"/>
              <a:t>більша</a:t>
            </a:r>
            <a:r>
              <a:rPr lang="ru-RU" dirty="0"/>
              <a:t> </a:t>
            </a:r>
            <a:r>
              <a:rPr lang="ru-RU" dirty="0" err="1"/>
              <a:t>його</a:t>
            </a:r>
            <a:r>
              <a:rPr lang="ru-RU" dirty="0"/>
              <a:t> </a:t>
            </a:r>
            <a:r>
              <a:rPr lang="ru-RU" dirty="0" err="1"/>
              <a:t>міцність</a:t>
            </a:r>
            <a:r>
              <a:rPr lang="ru-RU" dirty="0"/>
              <a:t> Так, </a:t>
            </a:r>
            <a:r>
              <a:rPr lang="ru-RU" dirty="0" err="1"/>
              <a:t>якщо</a:t>
            </a:r>
            <a:r>
              <a:rPr lang="ru-RU" dirty="0"/>
              <a:t> </a:t>
            </a:r>
            <a:r>
              <a:rPr lang="ru-RU" dirty="0" err="1"/>
              <a:t>кубикову</a:t>
            </a:r>
            <a:r>
              <a:rPr lang="ru-RU" dirty="0"/>
              <a:t> </a:t>
            </a:r>
            <a:r>
              <a:rPr lang="ru-RU" dirty="0" err="1"/>
              <a:t>міцність</a:t>
            </a:r>
            <a:r>
              <a:rPr lang="ru-RU" dirty="0"/>
              <a:t>  для кубика з ребром 15см </a:t>
            </a:r>
            <a:r>
              <a:rPr lang="ru-RU" dirty="0" err="1"/>
              <a:t>прийняти</a:t>
            </a:r>
            <a:r>
              <a:rPr lang="ru-RU" dirty="0"/>
              <a:t> за </a:t>
            </a:r>
            <a:r>
              <a:rPr lang="en-AU" dirty="0" err="1"/>
              <a:t>fck</a:t>
            </a:r>
            <a:r>
              <a:rPr lang="en-AU" dirty="0"/>
              <a:t>, cube, </a:t>
            </a:r>
            <a:r>
              <a:rPr lang="ru-RU" dirty="0"/>
              <a:t>то для </a:t>
            </a:r>
            <a:r>
              <a:rPr lang="ru-RU" dirty="0" err="1"/>
              <a:t>кубиків</a:t>
            </a:r>
            <a:r>
              <a:rPr lang="ru-RU" dirty="0"/>
              <a:t> з ребром 10см вона буде 1,12 </a:t>
            </a:r>
            <a:r>
              <a:rPr lang="en-AU" dirty="0" err="1"/>
              <a:t>fck</a:t>
            </a:r>
            <a:r>
              <a:rPr lang="en-AU" dirty="0"/>
              <a:t>, cube, </a:t>
            </a:r>
            <a:r>
              <a:rPr lang="ru-RU" dirty="0"/>
              <a:t>а з ребром 20см – 0,93 </a:t>
            </a:r>
            <a:r>
              <a:rPr lang="en-AU" dirty="0" err="1"/>
              <a:t>fck</a:t>
            </a:r>
            <a:r>
              <a:rPr lang="en-AU" dirty="0"/>
              <a:t>, cube. </a:t>
            </a:r>
            <a:r>
              <a:rPr lang="ru-RU" dirty="0" err="1"/>
              <a:t>Оскільки</a:t>
            </a:r>
            <a:r>
              <a:rPr lang="ru-RU" dirty="0"/>
              <a:t> </a:t>
            </a:r>
            <a:r>
              <a:rPr lang="ru-RU" dirty="0" err="1"/>
              <a:t>реальні</a:t>
            </a:r>
            <a:r>
              <a:rPr lang="ru-RU" dirty="0"/>
              <a:t> </a:t>
            </a:r>
            <a:r>
              <a:rPr lang="ru-RU" dirty="0" err="1"/>
              <a:t>конструкції</a:t>
            </a:r>
            <a:r>
              <a:rPr lang="ru-RU" dirty="0"/>
              <a:t> за формою </a:t>
            </a:r>
            <a:r>
              <a:rPr lang="ru-RU" dirty="0" err="1"/>
              <a:t>відрізняються</a:t>
            </a:r>
            <a:r>
              <a:rPr lang="ru-RU" dirty="0"/>
              <a:t> </a:t>
            </a:r>
            <a:r>
              <a:rPr lang="ru-RU" dirty="0" err="1"/>
              <a:t>від</a:t>
            </a:r>
            <a:r>
              <a:rPr lang="ru-RU" dirty="0"/>
              <a:t> </a:t>
            </a:r>
            <a:r>
              <a:rPr lang="ru-RU" dirty="0" err="1"/>
              <a:t>кубиків</a:t>
            </a:r>
            <a:r>
              <a:rPr lang="ru-RU" dirty="0"/>
              <a:t>, то </a:t>
            </a:r>
            <a:r>
              <a:rPr lang="ru-RU" dirty="0" err="1"/>
              <a:t>кубикову</a:t>
            </a:r>
            <a:r>
              <a:rPr lang="ru-RU" dirty="0"/>
              <a:t> </a:t>
            </a:r>
            <a:r>
              <a:rPr lang="ru-RU" dirty="0" err="1"/>
              <a:t>міцність</a:t>
            </a:r>
            <a:r>
              <a:rPr lang="ru-RU" dirty="0"/>
              <a:t> </a:t>
            </a:r>
            <a:r>
              <a:rPr lang="ru-RU" dirty="0" err="1"/>
              <a:t>безпосередньо</a:t>
            </a:r>
            <a:r>
              <a:rPr lang="ru-RU" dirty="0"/>
              <a:t> у </a:t>
            </a:r>
            <a:r>
              <a:rPr lang="ru-RU" dirty="0" err="1"/>
              <a:t>розрахунках</a:t>
            </a:r>
            <a:r>
              <a:rPr lang="ru-RU" dirty="0"/>
              <a:t> не </a:t>
            </a:r>
            <a:r>
              <a:rPr lang="ru-RU" dirty="0" err="1"/>
              <a:t>використовують</a:t>
            </a:r>
            <a:r>
              <a:rPr lang="ru-RU" dirty="0"/>
              <a:t>, а </a:t>
            </a:r>
            <a:r>
              <a:rPr lang="ru-RU" dirty="0" err="1"/>
              <a:t>використовують</a:t>
            </a:r>
            <a:r>
              <a:rPr lang="ru-RU" dirty="0"/>
              <a:t> </a:t>
            </a:r>
            <a:r>
              <a:rPr lang="ru-RU" dirty="0" err="1"/>
              <a:t>її</a:t>
            </a:r>
            <a:r>
              <a:rPr lang="ru-RU" dirty="0"/>
              <a:t> </a:t>
            </a:r>
            <a:r>
              <a:rPr lang="ru-RU" dirty="0" err="1"/>
              <a:t>тільки</a:t>
            </a:r>
            <a:r>
              <a:rPr lang="ru-RU" dirty="0"/>
              <a:t> для контролю </a:t>
            </a:r>
            <a:r>
              <a:rPr lang="ru-RU" dirty="0" err="1"/>
              <a:t>якості</a:t>
            </a:r>
            <a:r>
              <a:rPr lang="ru-RU" dirty="0"/>
              <a:t> бетону.</a:t>
            </a:r>
          </a:p>
        </p:txBody>
      </p:sp>
    </p:spTree>
    <p:extLst>
      <p:ext uri="{BB962C8B-B14F-4D97-AF65-F5344CB8AC3E}">
        <p14:creationId xmlns:p14="http://schemas.microsoft.com/office/powerpoint/2010/main" val="2121427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1">
            <a:extLst>
              <a:ext uri="{FF2B5EF4-FFF2-40B4-BE49-F238E27FC236}">
                <a16:creationId xmlns:a16="http://schemas.microsoft.com/office/drawing/2014/main" id="{169C3197-AAA0-1454-908C-F7452277C7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271"/>
          <a:stretch>
            <a:fillRect/>
          </a:stretch>
        </p:blipFill>
        <p:spPr bwMode="auto">
          <a:xfrm>
            <a:off x="160004" y="425450"/>
            <a:ext cx="5824978" cy="631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C7F1E69-007E-9A16-149E-0B6494CD5B91}"/>
              </a:ext>
            </a:extLst>
          </p:cNvPr>
          <p:cNvSpPr txBox="1"/>
          <p:nvPr/>
        </p:nvSpPr>
        <p:spPr>
          <a:xfrm>
            <a:off x="5963479" y="626164"/>
            <a:ext cx="3796748" cy="4708981"/>
          </a:xfrm>
          <a:prstGeom prst="rect">
            <a:avLst/>
          </a:prstGeom>
          <a:noFill/>
        </p:spPr>
        <p:txBody>
          <a:bodyPr wrap="square" rtlCol="0">
            <a:spAutoFit/>
          </a:bodyPr>
          <a:lstStyle/>
          <a:p>
            <a:r>
              <a:rPr lang="uk-UA" sz="2000" noProof="0"/>
              <a:t>Призмова</a:t>
            </a:r>
            <a:r>
              <a:rPr lang="uk-UA" sz="2000" noProof="0" dirty="0"/>
              <a:t> міцність </a:t>
            </a:r>
            <a:r>
              <a:rPr lang="uk-UA" sz="2000" noProof="0" dirty="0" err="1"/>
              <a:t>f</a:t>
            </a:r>
            <a:r>
              <a:rPr lang="uk-UA" sz="2000" baseline="-25000" noProof="0" dirty="0" err="1"/>
              <a:t>ck</a:t>
            </a:r>
            <a:r>
              <a:rPr lang="uk-UA" sz="2000" baseline="-25000" noProof="0" dirty="0"/>
              <a:t>, </a:t>
            </a:r>
            <a:r>
              <a:rPr lang="uk-UA" sz="2000" baseline="-25000" noProof="0" dirty="0" err="1"/>
              <a:t>prizm</a:t>
            </a:r>
            <a:r>
              <a:rPr lang="uk-UA" sz="2000" baseline="-25000" noProof="0" dirty="0"/>
              <a:t>  </a:t>
            </a:r>
            <a:r>
              <a:rPr lang="uk-UA" sz="2000" noProof="0" dirty="0"/>
              <a:t>- тимчасовий опір осьовому стиску бетонних призм. Досліди показують, що при відношенні висоти призми h до її сторони a, </a:t>
            </a:r>
          </a:p>
          <a:p>
            <a:r>
              <a:rPr lang="uk-UA" sz="2000" noProof="0" dirty="0"/>
              <a:t>h/a = 4 тертя впливу на міцність не має і міцність стає постійною і дорівнює </a:t>
            </a:r>
          </a:p>
          <a:p>
            <a:r>
              <a:rPr lang="uk-UA" sz="2000" noProof="0" dirty="0" err="1"/>
              <a:t>f</a:t>
            </a:r>
            <a:r>
              <a:rPr lang="uk-UA" sz="2000" baseline="-25000" noProof="0" dirty="0" err="1"/>
              <a:t>ck</a:t>
            </a:r>
            <a:r>
              <a:rPr lang="uk-UA" sz="2000" baseline="-25000" noProof="0" dirty="0"/>
              <a:t>, </a:t>
            </a:r>
            <a:r>
              <a:rPr lang="uk-UA" sz="2000" baseline="-25000" noProof="0" dirty="0" err="1"/>
              <a:t>prizm</a:t>
            </a:r>
            <a:r>
              <a:rPr lang="uk-UA" sz="2000" baseline="-25000" noProof="0" dirty="0"/>
              <a:t>  </a:t>
            </a:r>
            <a:r>
              <a:rPr lang="uk-UA" sz="2000" noProof="0" dirty="0"/>
              <a:t>≈ 0,75 </a:t>
            </a:r>
            <a:r>
              <a:rPr lang="uk-UA" sz="2000" noProof="0" dirty="0" err="1"/>
              <a:t>f</a:t>
            </a:r>
            <a:r>
              <a:rPr lang="uk-UA" sz="2000" baseline="-25000" noProof="0" dirty="0" err="1"/>
              <a:t>ck</a:t>
            </a:r>
            <a:r>
              <a:rPr lang="uk-UA" sz="2000" baseline="-25000" noProof="0" dirty="0"/>
              <a:t>, </a:t>
            </a:r>
            <a:r>
              <a:rPr lang="uk-UA" sz="2000" baseline="-25000" noProof="0" dirty="0" err="1"/>
              <a:t>cube</a:t>
            </a:r>
            <a:r>
              <a:rPr lang="uk-UA" sz="2000" noProof="0" dirty="0"/>
              <a:t>. </a:t>
            </a:r>
          </a:p>
          <a:p>
            <a:r>
              <a:rPr lang="uk-UA" sz="2000" noProof="0" dirty="0"/>
              <a:t>Значення </a:t>
            </a:r>
            <a:r>
              <a:rPr lang="uk-UA" sz="2000" noProof="0" dirty="0" err="1"/>
              <a:t>f</a:t>
            </a:r>
            <a:r>
              <a:rPr lang="uk-UA" sz="2000" baseline="-25000" noProof="0" dirty="0" err="1"/>
              <a:t>ck</a:t>
            </a:r>
            <a:r>
              <a:rPr lang="uk-UA" sz="2000" baseline="-25000" noProof="0" dirty="0"/>
              <a:t>, </a:t>
            </a:r>
            <a:r>
              <a:rPr lang="uk-UA" sz="2000" baseline="-25000" noProof="0" dirty="0" err="1"/>
              <a:t>prizm</a:t>
            </a:r>
            <a:r>
              <a:rPr lang="uk-UA" sz="2000" baseline="-25000" noProof="0" dirty="0"/>
              <a:t> </a:t>
            </a:r>
            <a:r>
              <a:rPr lang="uk-UA" sz="2000" noProof="0" dirty="0"/>
              <a:t>застосовують у розрахунках міцності стиснутих і вигнутих елементів.</a:t>
            </a:r>
          </a:p>
          <a:p>
            <a:endParaRPr lang="uk-UA" sz="2000" noProof="0" dirty="0"/>
          </a:p>
        </p:txBody>
      </p:sp>
      <p:sp>
        <p:nvSpPr>
          <p:cNvPr id="5" name="TextBox 4">
            <a:extLst>
              <a:ext uri="{FF2B5EF4-FFF2-40B4-BE49-F238E27FC236}">
                <a16:creationId xmlns:a16="http://schemas.microsoft.com/office/drawing/2014/main" id="{B3A49255-3782-5996-3233-DB7E0E65DDDC}"/>
              </a:ext>
            </a:extLst>
          </p:cNvPr>
          <p:cNvSpPr txBox="1"/>
          <p:nvPr/>
        </p:nvSpPr>
        <p:spPr>
          <a:xfrm>
            <a:off x="6096000" y="5655365"/>
            <a:ext cx="3495261" cy="646331"/>
          </a:xfrm>
          <a:prstGeom prst="rect">
            <a:avLst/>
          </a:prstGeom>
          <a:noFill/>
        </p:spPr>
        <p:txBody>
          <a:bodyPr wrap="square" rtlCol="0">
            <a:spAutoFit/>
          </a:bodyPr>
          <a:lstStyle/>
          <a:p>
            <a:r>
              <a:rPr lang="uk-UA" dirty="0"/>
              <a:t>С</a:t>
            </a:r>
            <a:r>
              <a:rPr lang="ru-RU" dirty="0" err="1"/>
              <a:t>хема</a:t>
            </a:r>
            <a:r>
              <a:rPr lang="ru-RU" dirty="0"/>
              <a:t> </a:t>
            </a:r>
            <a:r>
              <a:rPr lang="ru-RU" dirty="0" err="1"/>
              <a:t>випробовування</a:t>
            </a:r>
            <a:r>
              <a:rPr lang="ru-RU" dirty="0"/>
              <a:t> призм і характер </a:t>
            </a:r>
            <a:r>
              <a:rPr lang="ru-RU" dirty="0" err="1"/>
              <a:t>їх</a:t>
            </a:r>
            <a:r>
              <a:rPr lang="ru-RU" dirty="0"/>
              <a:t> </a:t>
            </a:r>
            <a:r>
              <a:rPr lang="ru-RU" dirty="0" err="1"/>
              <a:t>руйнування</a:t>
            </a:r>
            <a:endParaRPr lang="ru-RU" dirty="0"/>
          </a:p>
        </p:txBody>
      </p:sp>
    </p:spTree>
    <p:extLst>
      <p:ext uri="{BB962C8B-B14F-4D97-AF65-F5344CB8AC3E}">
        <p14:creationId xmlns:p14="http://schemas.microsoft.com/office/powerpoint/2010/main" val="79101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1">
            <a:extLst>
              <a:ext uri="{FF2B5EF4-FFF2-40B4-BE49-F238E27FC236}">
                <a16:creationId xmlns:a16="http://schemas.microsoft.com/office/drawing/2014/main" id="{161A52A6-43E8-EE9D-FB7F-15CD9688F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7025"/>
            <a:ext cx="11944909" cy="510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022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1">
            <a:extLst>
              <a:ext uri="{FF2B5EF4-FFF2-40B4-BE49-F238E27FC236}">
                <a16:creationId xmlns:a16="http://schemas.microsoft.com/office/drawing/2014/main" id="{B189CD79-DE4D-CD6C-E8DD-F03A265D9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4762"/>
            <a:ext cx="8161111" cy="463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ADF3CD5-E231-2E31-41B2-43D506388906}"/>
              </a:ext>
            </a:extLst>
          </p:cNvPr>
          <p:cNvSpPr txBox="1"/>
          <p:nvPr/>
        </p:nvSpPr>
        <p:spPr>
          <a:xfrm>
            <a:off x="1151117" y="4260393"/>
            <a:ext cx="6152606" cy="2308324"/>
          </a:xfrm>
          <a:prstGeom prst="rect">
            <a:avLst/>
          </a:prstGeom>
          <a:noFill/>
        </p:spPr>
        <p:txBody>
          <a:bodyPr wrap="square">
            <a:spAutoFit/>
          </a:bodyPr>
          <a:lstStyle/>
          <a:p>
            <a:r>
              <a:rPr lang="uk-UA" sz="1800" dirty="0">
                <a:effectLst/>
                <a:latin typeface="Times New Roman" panose="02020603050405020304" pitchFamily="18" charset="0"/>
                <a:ea typeface="Times New Roman" panose="02020603050405020304" pitchFamily="18" charset="0"/>
              </a:rPr>
              <a:t>Рис. 8.3 Діаграма деформацій у бетоні:</a:t>
            </a:r>
            <a:endParaRPr lang="ru-RU" sz="1600" dirty="0">
              <a:effectLst/>
              <a:latin typeface="Times New Roman" panose="02020603050405020304" pitchFamily="18" charset="0"/>
              <a:ea typeface="Times New Roman" panose="02020603050405020304" pitchFamily="18" charset="0"/>
            </a:endParaRPr>
          </a:p>
          <a:p>
            <a:pPr algn="just">
              <a:buNone/>
            </a:pPr>
            <a:r>
              <a:rPr lang="uk-UA" sz="1800" dirty="0">
                <a:effectLst/>
                <a:latin typeface="Times New Roman" panose="02020603050405020304" pitchFamily="18" charset="0"/>
                <a:ea typeface="Times New Roman" panose="02020603050405020304" pitchFamily="18" charset="0"/>
              </a:rPr>
              <a:t>а – при ступеневому навантаженні; б – крива повних деформацій</a:t>
            </a:r>
            <a:endParaRPr lang="ru-RU" sz="1600" dirty="0">
              <a:effectLst/>
              <a:latin typeface="Times New Roman" panose="02020603050405020304" pitchFamily="18" charset="0"/>
              <a:ea typeface="Times New Roman" panose="02020603050405020304" pitchFamily="18" charset="0"/>
            </a:endParaRPr>
          </a:p>
          <a:p>
            <a:pPr algn="just">
              <a:buNone/>
            </a:pPr>
            <a:r>
              <a:rPr lang="uk-UA" sz="1800" dirty="0">
                <a:effectLst/>
                <a:latin typeface="Times New Roman" panose="02020603050405020304" pitchFamily="18" charset="0"/>
                <a:ea typeface="Times New Roman" panose="02020603050405020304" pitchFamily="18" charset="0"/>
              </a:rPr>
              <a:t>Після утворення мікро тріщин (</a:t>
            </a:r>
            <a:r>
              <a:rPr lang="uk-UA" sz="1800" dirty="0" err="1">
                <a:effectLst/>
                <a:latin typeface="Times New Roman" panose="02020603050405020304" pitchFamily="18" charset="0"/>
                <a:ea typeface="Times New Roman" panose="02020603050405020304" pitchFamily="18" charset="0"/>
              </a:rPr>
              <a:t>σ</a:t>
            </a:r>
            <a:r>
              <a:rPr lang="uk-UA" sz="1800" baseline="-25000" dirty="0" err="1">
                <a:effectLst/>
                <a:latin typeface="Times New Roman" panose="02020603050405020304" pitchFamily="18" charset="0"/>
                <a:ea typeface="Times New Roman" panose="02020603050405020304" pitchFamily="18" charset="0"/>
              </a:rPr>
              <a:t>b</a:t>
            </a:r>
            <a:r>
              <a:rPr lang="uk-UA" sz="1800" dirty="0">
                <a:effectLst/>
                <a:latin typeface="Times New Roman" panose="02020603050405020304" pitchFamily="18" charset="0"/>
                <a:ea typeface="Times New Roman" panose="02020603050405020304" pitchFamily="18" charset="0"/>
              </a:rPr>
              <a:t> &gt; 0,5 </a:t>
            </a:r>
            <a:r>
              <a:rPr lang="en-US" sz="1800" i="1" dirty="0" err="1">
                <a:effectLst/>
                <a:latin typeface="Times New Roman" panose="02020603050405020304" pitchFamily="18" charset="0"/>
                <a:ea typeface="Times New Roman" panose="02020603050405020304" pitchFamily="18" charset="0"/>
              </a:rPr>
              <a:t>f</a:t>
            </a:r>
            <a:r>
              <a:rPr lang="en-US" sz="1800" i="1" baseline="-25000" dirty="0" err="1">
                <a:effectLst/>
                <a:latin typeface="Times New Roman" panose="02020603050405020304" pitchFamily="18" charset="0"/>
                <a:ea typeface="Times New Roman" panose="02020603050405020304" pitchFamily="18" charset="0"/>
              </a:rPr>
              <a:t>ck</a:t>
            </a:r>
            <a:r>
              <a:rPr lang="uk-UA" sz="1800" i="1" baseline="-25000" dirty="0">
                <a:effectLst/>
                <a:latin typeface="Times New Roman" panose="02020603050405020304" pitchFamily="18" charset="0"/>
                <a:ea typeface="Times New Roman" panose="02020603050405020304" pitchFamily="18" charset="0"/>
              </a:rPr>
              <a:t>, </a:t>
            </a:r>
            <a:r>
              <a:rPr lang="en-US" sz="1800" i="1" baseline="-25000" dirty="0" err="1">
                <a:effectLst/>
                <a:latin typeface="Times New Roman" panose="02020603050405020304" pitchFamily="18" charset="0"/>
                <a:ea typeface="Times New Roman" panose="02020603050405020304" pitchFamily="18" charset="0"/>
              </a:rPr>
              <a:t>prizm</a:t>
            </a:r>
            <a:r>
              <a:rPr lang="en-US" sz="1800" i="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 ) пластичні деформації ростуть більш інтенсивно (ділянка 2 – 3), і при подальшому зростанні напружень мікро тріщини об’єднуються і зразок руйнується (точка 4 відповідає граничному опору зразка </a:t>
            </a:r>
            <a:r>
              <a:rPr lang="en-US" sz="1800" i="1" dirty="0" err="1">
                <a:effectLst/>
                <a:latin typeface="Times New Roman" panose="02020603050405020304" pitchFamily="18" charset="0"/>
                <a:ea typeface="Times New Roman" panose="02020603050405020304" pitchFamily="18" charset="0"/>
              </a:rPr>
              <a:t>f</a:t>
            </a:r>
            <a:r>
              <a:rPr lang="en-US" sz="1800" i="1" baseline="-25000" dirty="0" err="1">
                <a:effectLst/>
                <a:latin typeface="Times New Roman" panose="02020603050405020304" pitchFamily="18" charset="0"/>
                <a:ea typeface="Times New Roman" panose="02020603050405020304" pitchFamily="18" charset="0"/>
              </a:rPr>
              <a:t>ck</a:t>
            </a:r>
            <a:r>
              <a:rPr lang="uk-UA" sz="1800" i="1" baseline="-25000" dirty="0">
                <a:effectLst/>
                <a:latin typeface="Times New Roman" panose="02020603050405020304" pitchFamily="18" charset="0"/>
                <a:ea typeface="Times New Roman" panose="02020603050405020304" pitchFamily="18" charset="0"/>
              </a:rPr>
              <a:t>, </a:t>
            </a:r>
            <a:r>
              <a:rPr lang="en-US" sz="1800" i="1" baseline="-25000" dirty="0" err="1">
                <a:effectLst/>
                <a:latin typeface="Times New Roman" panose="02020603050405020304" pitchFamily="18" charset="0"/>
                <a:ea typeface="Times New Roman" panose="02020603050405020304" pitchFamily="18" charset="0"/>
              </a:rPr>
              <a:t>prizm</a:t>
            </a:r>
            <a:r>
              <a:rPr lang="en-US" sz="1800" i="1"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79689BDF-F688-91A5-6A08-0EE57444E26F}"/>
              </a:ext>
            </a:extLst>
          </p:cNvPr>
          <p:cNvSpPr txBox="1"/>
          <p:nvPr/>
        </p:nvSpPr>
        <p:spPr>
          <a:xfrm>
            <a:off x="7603435" y="457200"/>
            <a:ext cx="4403035" cy="6186309"/>
          </a:xfrm>
          <a:prstGeom prst="rect">
            <a:avLst/>
          </a:prstGeom>
          <a:noFill/>
        </p:spPr>
        <p:txBody>
          <a:bodyPr wrap="square" rtlCol="0">
            <a:spAutoFit/>
          </a:bodyPr>
          <a:lstStyle/>
          <a:p>
            <a:r>
              <a:rPr lang="uk-UA" dirty="0"/>
              <a:t>Найбільше практичне значення мають деформації при осьовому стиск</a:t>
            </a:r>
            <a:r>
              <a:rPr lang="ru-RU" dirty="0"/>
              <a:t>у</a:t>
            </a:r>
            <a:r>
              <a:rPr lang="uk-UA" dirty="0"/>
              <a:t>. Якщо бетонну призму завантажувати поетапно, замірюючи деформації двічі (зразу після прикладання навантаження і через деякий час після витримки під навантаженням), то на діаграмі σ – ε дістанемо ступеневу лінію (рис. 8.3, а). Повні деформації будуть складатися з пружних </a:t>
            </a:r>
            <a:r>
              <a:rPr lang="uk-UA" dirty="0" err="1"/>
              <a:t>εе</a:t>
            </a:r>
            <a:r>
              <a:rPr lang="en-US" dirty="0"/>
              <a:t>l</a:t>
            </a:r>
            <a:r>
              <a:rPr lang="uk-UA" dirty="0"/>
              <a:t>, які виникають зразу після прикладання навантаження, і пластичних </a:t>
            </a:r>
            <a:r>
              <a:rPr lang="uk-UA" dirty="0" err="1"/>
              <a:t>ε</a:t>
            </a:r>
            <a:r>
              <a:rPr lang="uk-UA" i="1" dirty="0" err="1"/>
              <a:t>p</a:t>
            </a:r>
            <a:r>
              <a:rPr lang="en-US" i="1" dirty="0"/>
              <a:t>l</a:t>
            </a:r>
            <a:r>
              <a:rPr lang="uk-UA" dirty="0"/>
              <a:t> , які розвиваються з часом. Крива повних  деформацій показана на рис. </a:t>
            </a:r>
            <a:r>
              <a:rPr lang="en-US" dirty="0"/>
              <a:t>8</a:t>
            </a:r>
            <a:r>
              <a:rPr lang="uk-UA" dirty="0"/>
              <a:t>.3, б.</a:t>
            </a:r>
            <a:endParaRPr lang="ru-RU" dirty="0"/>
          </a:p>
          <a:p>
            <a:r>
              <a:rPr lang="uk-UA" dirty="0"/>
              <a:t>  Із діаграми видно, що при невеликих напруженнях (</a:t>
            </a:r>
            <a:r>
              <a:rPr lang="uk-UA" dirty="0" err="1"/>
              <a:t>σb</a:t>
            </a:r>
            <a:r>
              <a:rPr lang="uk-UA" dirty="0"/>
              <a:t> ≤ 0,2 </a:t>
            </a:r>
            <a:r>
              <a:rPr lang="en-US" i="1" dirty="0" err="1"/>
              <a:t>f</a:t>
            </a:r>
            <a:r>
              <a:rPr lang="en-US" i="1" baseline="-25000" dirty="0" err="1"/>
              <a:t>ck</a:t>
            </a:r>
            <a:r>
              <a:rPr lang="uk-UA" i="1" baseline="-25000" dirty="0"/>
              <a:t>, </a:t>
            </a:r>
            <a:r>
              <a:rPr lang="en-US" i="1" baseline="-25000" dirty="0" err="1"/>
              <a:t>prizm</a:t>
            </a:r>
            <a:r>
              <a:rPr lang="en-US" i="1" dirty="0"/>
              <a:t> </a:t>
            </a:r>
            <a:r>
              <a:rPr lang="uk-UA" dirty="0"/>
              <a:t>) бетон можна розглядати як пружний матеріал (ділянка 0 – 1), а при напруженнях </a:t>
            </a:r>
            <a:r>
              <a:rPr lang="uk-UA" dirty="0" err="1"/>
              <a:t>σb</a:t>
            </a:r>
            <a:r>
              <a:rPr lang="uk-UA" dirty="0"/>
              <a:t> = (0,2…0,5) </a:t>
            </a:r>
            <a:r>
              <a:rPr lang="en-US" i="1" dirty="0" err="1"/>
              <a:t>f</a:t>
            </a:r>
            <a:r>
              <a:rPr lang="en-US" i="1" baseline="-25000" dirty="0" err="1"/>
              <a:t>ck</a:t>
            </a:r>
            <a:r>
              <a:rPr lang="uk-UA" i="1" baseline="-25000" dirty="0"/>
              <a:t>, </a:t>
            </a:r>
            <a:r>
              <a:rPr lang="en-US" i="1" baseline="-25000" dirty="0" err="1"/>
              <a:t>prizm</a:t>
            </a:r>
            <a:r>
              <a:rPr lang="en-US" i="1" dirty="0"/>
              <a:t> </a:t>
            </a:r>
            <a:r>
              <a:rPr lang="uk-UA" dirty="0"/>
              <a:t> виникають непружні деформації (ділянка 1 – 2). </a:t>
            </a:r>
            <a:endParaRPr lang="ru-RU" dirty="0"/>
          </a:p>
          <a:p>
            <a:endParaRPr lang="ru-RU" dirty="0"/>
          </a:p>
        </p:txBody>
      </p:sp>
    </p:spTree>
    <p:extLst>
      <p:ext uri="{BB962C8B-B14F-4D97-AF65-F5344CB8AC3E}">
        <p14:creationId xmlns:p14="http://schemas.microsoft.com/office/powerpoint/2010/main" val="994941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1">
            <a:extLst>
              <a:ext uri="{FF2B5EF4-FFF2-40B4-BE49-F238E27FC236}">
                <a16:creationId xmlns:a16="http://schemas.microsoft.com/office/drawing/2014/main" id="{E6DC8D1D-F870-A41A-E6F0-EFA0D99E9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3174"/>
            <a:ext cx="9508663" cy="333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561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C1FED06-E2B1-232A-A224-3B6FD5242E8C}"/>
              </a:ext>
            </a:extLst>
          </p:cNvPr>
          <p:cNvSpPr>
            <a:spLocks noGrp="1"/>
          </p:cNvSpPr>
          <p:nvPr>
            <p:ph idx="1"/>
          </p:nvPr>
        </p:nvSpPr>
        <p:spPr>
          <a:xfrm>
            <a:off x="548126" y="292033"/>
            <a:ext cx="8596668" cy="4409176"/>
          </a:xfrm>
        </p:spPr>
        <p:txBody>
          <a:bodyPr>
            <a:noAutofit/>
          </a:bodyPr>
          <a:lstStyle/>
          <a:p>
            <a:r>
              <a:rPr lang="uk-UA" sz="2000" dirty="0"/>
              <a:t> </a:t>
            </a:r>
            <a:r>
              <a:rPr lang="uk-UA" sz="2000" i="1" dirty="0"/>
              <a:t>Усадкою бетону</a:t>
            </a:r>
            <a:r>
              <a:rPr lang="uk-UA" sz="2000" dirty="0"/>
              <a:t> називають здатність його зменшуватись в об’ємі при твердненні на повітрі. При твердненні у вологому середовищі бетон збільшується в об’ємі – набухає.</a:t>
            </a:r>
            <a:endParaRPr lang="ru-RU" sz="2000" dirty="0"/>
          </a:p>
          <a:p>
            <a:r>
              <a:rPr lang="uk-UA" sz="2000" dirty="0"/>
              <a:t>  Усадка підвищує зчеплення бетону з арматурою, що є позитивним фактором. Але нерівномірна усадка різних шарів бетону (біля поверхні – більше, у внутрішніх шарах – менше) призводить до появи власних напружень – внутрішні шари бетону перешкоджають вільній усадці поверхневого шару, а тому в ньому виникають напруження розтягу й усадочні тріщини. Особливо істотно впливає усадка на масивні конструкції. Зменшення усадки досягають правильним підбором складу бетону, зменшенням об’єму пустот, зволоженням у перші дні тверднення, застосуванням спеціальних цементів.</a:t>
            </a:r>
            <a:endParaRPr lang="ru-RU" sz="2000" dirty="0"/>
          </a:p>
        </p:txBody>
      </p:sp>
    </p:spTree>
    <p:extLst>
      <p:ext uri="{BB962C8B-B14F-4D97-AF65-F5344CB8AC3E}">
        <p14:creationId xmlns:p14="http://schemas.microsoft.com/office/powerpoint/2010/main" val="178254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4191D18-2838-01F3-1858-9815D47713DC}"/>
              </a:ext>
            </a:extLst>
          </p:cNvPr>
          <p:cNvSpPr>
            <a:spLocks noGrp="1"/>
          </p:cNvSpPr>
          <p:nvPr>
            <p:ph idx="1"/>
          </p:nvPr>
        </p:nvSpPr>
        <p:spPr>
          <a:xfrm>
            <a:off x="627639" y="0"/>
            <a:ext cx="8596668" cy="3880773"/>
          </a:xfrm>
        </p:spPr>
        <p:txBody>
          <a:bodyPr>
            <a:noAutofit/>
          </a:bodyPr>
          <a:lstStyle/>
          <a:p>
            <a:r>
              <a:rPr lang="uk-UA" sz="2000" dirty="0"/>
              <a:t> Внаслідок тривалої дії навантажень у бетоні пластичні деформації зростають, що називається </a:t>
            </a:r>
            <a:r>
              <a:rPr lang="uk-UA" sz="2000" i="1" dirty="0"/>
              <a:t>повзучістю бетону</a:t>
            </a:r>
            <a:r>
              <a:rPr lang="uk-UA" sz="2000" dirty="0"/>
              <a:t>. Повзучість пояснюється наявністю в бетоні гелю, який має велику в’язкість. У процесі кристалізації кількість його зменшується і напруження сприймаються вже не тільки гелем, а й кристалічними утвореннями цементного каменю і заповнювача. Практично деформації повзучості затухають через кілька років разом із закінченням росту міцності. Повзучість приводить до перерозподілу напружень між бетоном і арматурою: при стисканні напруження в бетоні зменшується, а в арматурі збільшуються, а при розтяганні – навпаки.</a:t>
            </a:r>
            <a:endParaRPr lang="ru-RU" sz="2000" dirty="0"/>
          </a:p>
          <a:p>
            <a:r>
              <a:rPr lang="uk-UA" sz="2000" dirty="0"/>
              <a:t>  Внаслідок повзучості в бетоні проходить релаксація напружень. </a:t>
            </a:r>
            <a:r>
              <a:rPr lang="uk-UA" sz="2000" i="1" dirty="0"/>
              <a:t>Релаксацією</a:t>
            </a:r>
            <a:r>
              <a:rPr lang="uk-UA" sz="2000" dirty="0"/>
              <a:t> називається зменшення напружень з часом без зміни початкової деформації. Так, якщо бетону надати якихось початкових напружень і деформацій, а потім усунути можливість подальшої зміни деформацій, то з часом напруження в бетоні поступово зменшуються.</a:t>
            </a:r>
            <a:endParaRPr lang="ru-RU" sz="2000" dirty="0"/>
          </a:p>
          <a:p>
            <a:r>
              <a:rPr lang="uk-UA" sz="2000" dirty="0"/>
              <a:t>  Для залізобетонних конструкцій залежно від їх призначення і умов експлуатації нормами встановлені показники якості бетону: класи бетону за міцністю на стиск і марки за морозостійкістю, </a:t>
            </a:r>
            <a:r>
              <a:rPr lang="uk-UA" sz="2000" dirty="0" err="1"/>
              <a:t>водонепроникливістю</a:t>
            </a:r>
            <a:r>
              <a:rPr lang="uk-UA" sz="2000" dirty="0"/>
              <a:t>, середньою густиною, </a:t>
            </a:r>
            <a:r>
              <a:rPr lang="uk-UA" sz="2000" dirty="0" err="1"/>
              <a:t>самонапруженням</a:t>
            </a:r>
            <a:r>
              <a:rPr lang="uk-UA" sz="2000" dirty="0"/>
              <a:t>.</a:t>
            </a:r>
            <a:endParaRPr lang="ru-RU" sz="2000" dirty="0"/>
          </a:p>
          <a:p>
            <a:endParaRPr lang="ru-RU" sz="2000" dirty="0"/>
          </a:p>
        </p:txBody>
      </p:sp>
    </p:spTree>
    <p:extLst>
      <p:ext uri="{BB962C8B-B14F-4D97-AF65-F5344CB8AC3E}">
        <p14:creationId xmlns:p14="http://schemas.microsoft.com/office/powerpoint/2010/main" val="864714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B14D787-5CC5-6AF5-E7C4-C94B1F037164}"/>
              </a:ext>
            </a:extLst>
          </p:cNvPr>
          <p:cNvSpPr>
            <a:spLocks noGrp="1"/>
          </p:cNvSpPr>
          <p:nvPr>
            <p:ph idx="1"/>
          </p:nvPr>
        </p:nvSpPr>
        <p:spPr>
          <a:xfrm>
            <a:off x="687273" y="103189"/>
            <a:ext cx="8596668" cy="5969620"/>
          </a:xfrm>
        </p:spPr>
        <p:txBody>
          <a:bodyPr>
            <a:noAutofit/>
          </a:bodyPr>
          <a:lstStyle/>
          <a:p>
            <a:r>
              <a:rPr lang="uk-UA" sz="2000" dirty="0"/>
              <a:t> Нормами встановлено такі класи важких бетонів за міцністю на стиск:</a:t>
            </a:r>
            <a:endParaRPr lang="ru-RU" sz="2000" dirty="0"/>
          </a:p>
          <a:p>
            <a:r>
              <a:rPr lang="ru-RU" sz="2000" dirty="0"/>
              <a:t>С8/</a:t>
            </a:r>
            <a:r>
              <a:rPr lang="uk-UA" sz="2000" dirty="0"/>
              <a:t>10, </a:t>
            </a:r>
            <a:r>
              <a:rPr lang="ru-RU" sz="2000" dirty="0"/>
              <a:t>С12/15</a:t>
            </a:r>
            <a:r>
              <a:rPr lang="uk-UA" sz="2000" dirty="0"/>
              <a:t>, </a:t>
            </a:r>
            <a:r>
              <a:rPr lang="ru-RU" sz="2000" dirty="0"/>
              <a:t>С</a:t>
            </a:r>
            <a:r>
              <a:rPr lang="uk-UA" sz="2000" dirty="0"/>
              <a:t>1</a:t>
            </a:r>
            <a:r>
              <a:rPr lang="ru-RU" sz="2000" dirty="0"/>
              <a:t>6/20</a:t>
            </a:r>
            <a:r>
              <a:rPr lang="uk-UA" sz="2000" dirty="0"/>
              <a:t>, </a:t>
            </a:r>
            <a:r>
              <a:rPr lang="ru-RU" sz="2000" dirty="0"/>
              <a:t>С</a:t>
            </a:r>
            <a:r>
              <a:rPr lang="uk-UA" sz="2000" dirty="0"/>
              <a:t>20</a:t>
            </a:r>
            <a:r>
              <a:rPr lang="ru-RU" sz="2000" dirty="0"/>
              <a:t>/25</a:t>
            </a:r>
            <a:r>
              <a:rPr lang="uk-UA" sz="2000" dirty="0"/>
              <a:t>, </a:t>
            </a:r>
            <a:r>
              <a:rPr lang="ru-RU" sz="2000" dirty="0"/>
              <a:t>С</a:t>
            </a:r>
            <a:r>
              <a:rPr lang="uk-UA" sz="2000" dirty="0"/>
              <a:t>25</a:t>
            </a:r>
            <a:r>
              <a:rPr lang="ru-RU" sz="2000" dirty="0"/>
              <a:t>/30</a:t>
            </a:r>
            <a:r>
              <a:rPr lang="uk-UA" sz="2000" dirty="0"/>
              <a:t>, </a:t>
            </a:r>
            <a:r>
              <a:rPr lang="ru-RU" sz="2000" dirty="0"/>
              <a:t>С</a:t>
            </a:r>
            <a:r>
              <a:rPr lang="uk-UA" sz="2000" dirty="0"/>
              <a:t>30</a:t>
            </a:r>
            <a:r>
              <a:rPr lang="ru-RU" sz="2000" dirty="0"/>
              <a:t>/35</a:t>
            </a:r>
            <a:r>
              <a:rPr lang="uk-UA" sz="2000" dirty="0"/>
              <a:t>, </a:t>
            </a:r>
            <a:r>
              <a:rPr lang="ru-RU" sz="2000" dirty="0"/>
              <a:t>С</a:t>
            </a:r>
            <a:r>
              <a:rPr lang="uk-UA" sz="2000" dirty="0"/>
              <a:t>3</a:t>
            </a:r>
            <a:r>
              <a:rPr lang="ru-RU" sz="2000" dirty="0"/>
              <a:t>2/40</a:t>
            </a:r>
            <a:r>
              <a:rPr lang="uk-UA" sz="2000" dirty="0"/>
              <a:t>, </a:t>
            </a:r>
            <a:r>
              <a:rPr lang="ru-RU" sz="2000" dirty="0"/>
              <a:t>С35/</a:t>
            </a:r>
            <a:r>
              <a:rPr lang="uk-UA" sz="2000" dirty="0"/>
              <a:t>4</a:t>
            </a:r>
            <a:r>
              <a:rPr lang="ru-RU" sz="2000" dirty="0"/>
              <a:t>5</a:t>
            </a:r>
            <a:r>
              <a:rPr lang="uk-UA" sz="2000" dirty="0"/>
              <a:t>, </a:t>
            </a:r>
            <a:r>
              <a:rPr lang="ru-RU" sz="2000" dirty="0"/>
              <a:t>С40/50, С</a:t>
            </a:r>
            <a:r>
              <a:rPr lang="uk-UA" sz="2000" dirty="0"/>
              <a:t>45</a:t>
            </a:r>
            <a:r>
              <a:rPr lang="ru-RU" sz="2000" dirty="0"/>
              <a:t>/55</a:t>
            </a:r>
            <a:r>
              <a:rPr lang="uk-UA" sz="2000" dirty="0"/>
              <a:t>, </a:t>
            </a:r>
            <a:r>
              <a:rPr lang="ru-RU" sz="2000" dirty="0"/>
              <a:t>С</a:t>
            </a:r>
            <a:r>
              <a:rPr lang="uk-UA" sz="2000" dirty="0"/>
              <a:t>50</a:t>
            </a:r>
            <a:r>
              <a:rPr lang="ru-RU" sz="2000" dirty="0"/>
              <a:t>/60</a:t>
            </a:r>
            <a:r>
              <a:rPr lang="uk-UA" sz="2000" dirty="0"/>
              <a:t>.</a:t>
            </a:r>
            <a:endParaRPr lang="ru-RU" sz="2000" dirty="0"/>
          </a:p>
          <a:p>
            <a:r>
              <a:rPr lang="uk-UA" sz="2000" dirty="0"/>
              <a:t>  </a:t>
            </a:r>
            <a:r>
              <a:rPr lang="uk-UA" sz="2000" i="1" dirty="0"/>
              <a:t>Проєктна марка за морозостійкістю F</a:t>
            </a:r>
            <a:r>
              <a:rPr lang="uk-UA" sz="2000" dirty="0"/>
              <a:t> – це кількість циклів позмінного заморожування і відтаювання </a:t>
            </a:r>
            <a:r>
              <a:rPr lang="uk-UA" sz="2000" dirty="0" err="1"/>
              <a:t>водонасичених</a:t>
            </a:r>
            <a:r>
              <a:rPr lang="uk-UA" sz="2000" dirty="0"/>
              <a:t> зразків, яку вони здатні витримати із зниженням міцності не більше ніж на 15% порівняно зі зразками, що заморожувалися.</a:t>
            </a:r>
            <a:endParaRPr lang="ru-RU" sz="2000" dirty="0"/>
          </a:p>
          <a:p>
            <a:r>
              <a:rPr lang="uk-UA" sz="2000" dirty="0"/>
              <a:t>  Нормами встановлені такі марки за морозостійкістю: F50, F75, F100, F150, F200, F300, F400, F500. </a:t>
            </a:r>
            <a:endParaRPr lang="ru-RU" sz="2000" dirty="0"/>
          </a:p>
          <a:p>
            <a:r>
              <a:rPr lang="uk-UA" sz="2000" dirty="0"/>
              <a:t>  </a:t>
            </a:r>
            <a:r>
              <a:rPr lang="uk-UA" sz="2000" i="1" dirty="0"/>
              <a:t>Марки за </a:t>
            </a:r>
            <a:r>
              <a:rPr lang="uk-UA" sz="2000" i="1" dirty="0" err="1"/>
              <a:t>водонепроникливістю</a:t>
            </a:r>
            <a:r>
              <a:rPr lang="uk-UA" sz="2000" dirty="0"/>
              <a:t> встановлюють для конструкцій, на які діє тиск води (резервуари, труби). Марка за </a:t>
            </a:r>
            <a:r>
              <a:rPr lang="uk-UA" sz="2000" dirty="0" err="1"/>
              <a:t>водонепроникливістю</a:t>
            </a:r>
            <a:r>
              <a:rPr lang="uk-UA" sz="2000" dirty="0"/>
              <a:t> W – це найбільший тиск води  (МПа), при якому вона не просочується через стандартний зразок.</a:t>
            </a:r>
            <a:endParaRPr lang="ru-RU" sz="2000" dirty="0"/>
          </a:p>
          <a:p>
            <a:r>
              <a:rPr lang="uk-UA" sz="2000" dirty="0"/>
              <a:t>  Нормами встановлені такі марки </a:t>
            </a:r>
            <a:r>
              <a:rPr lang="uk-UA" sz="2000" dirty="0" err="1"/>
              <a:t>водонепроникливості</a:t>
            </a:r>
            <a:r>
              <a:rPr lang="uk-UA" sz="2000" dirty="0"/>
              <a:t>: W2, W4, W6, W8, W10, W12.</a:t>
            </a:r>
            <a:endParaRPr lang="ru-RU" sz="2000" dirty="0"/>
          </a:p>
        </p:txBody>
      </p:sp>
    </p:spTree>
    <p:extLst>
      <p:ext uri="{BB962C8B-B14F-4D97-AF65-F5344CB8AC3E}">
        <p14:creationId xmlns:p14="http://schemas.microsoft.com/office/powerpoint/2010/main" val="275763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A58C6B76-C951-0B04-0D36-71DE78CFB44B}"/>
              </a:ext>
            </a:extLst>
          </p:cNvPr>
          <p:cNvSpPr>
            <a:spLocks noChangeArrowheads="1"/>
          </p:cNvSpPr>
          <p:nvPr/>
        </p:nvSpPr>
        <p:spPr bwMode="auto">
          <a:xfrm>
            <a:off x="1406619" y="180398"/>
            <a:ext cx="6827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uk-UA" altLang="ru-RU" sz="2400" b="1" dirty="0">
                <a:cs typeface="Times New Roman" panose="02020603050405020304" pitchFamily="18" charset="0"/>
              </a:rPr>
              <a:t>Монолітна залізобетонна плита перекриття</a:t>
            </a:r>
            <a:endParaRPr lang="ru-RU" altLang="ru-RU" sz="2400" dirty="0"/>
          </a:p>
        </p:txBody>
      </p:sp>
      <p:pic>
        <p:nvPicPr>
          <p:cNvPr id="24579" name="Picture 2" descr="http://www.remchel.ru/page_img/000736.jpg">
            <a:extLst>
              <a:ext uri="{FF2B5EF4-FFF2-40B4-BE49-F238E27FC236}">
                <a16:creationId xmlns:a16="http://schemas.microsoft.com/office/drawing/2014/main" id="{8472585A-1F91-5844-B56C-766C1042E61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80993" y="941319"/>
            <a:ext cx="82804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a:extLst>
              <a:ext uri="{FF2B5EF4-FFF2-40B4-BE49-F238E27FC236}">
                <a16:creationId xmlns:a16="http://schemas.microsoft.com/office/drawing/2014/main" id="{B33E3A0B-DA75-E323-C2D3-85D795A21728}"/>
              </a:ext>
            </a:extLst>
          </p:cNvPr>
          <p:cNvSpPr>
            <a:spLocks noChangeArrowheads="1"/>
          </p:cNvSpPr>
          <p:nvPr/>
        </p:nvSpPr>
        <p:spPr bwMode="auto">
          <a:xfrm>
            <a:off x="1524001" y="54303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uk-UA" altLang="ru-RU"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7CFE9B-E9E3-1465-354F-D4885FF34AC6}"/>
              </a:ext>
            </a:extLst>
          </p:cNvPr>
          <p:cNvSpPr>
            <a:spLocks noGrp="1"/>
          </p:cNvSpPr>
          <p:nvPr>
            <p:ph idx="1"/>
          </p:nvPr>
        </p:nvSpPr>
        <p:spPr>
          <a:xfrm>
            <a:off x="617699" y="123067"/>
            <a:ext cx="8596668" cy="6476516"/>
          </a:xfrm>
        </p:spPr>
        <p:txBody>
          <a:bodyPr>
            <a:noAutofit/>
          </a:bodyPr>
          <a:lstStyle/>
          <a:p>
            <a:r>
              <a:rPr lang="uk-UA" dirty="0"/>
              <a:t> </a:t>
            </a:r>
            <a:r>
              <a:rPr lang="uk-UA" i="1" dirty="0"/>
              <a:t>Марка за середньою густиною D</a:t>
            </a:r>
            <a:r>
              <a:rPr lang="uk-UA" dirty="0"/>
              <a:t> означає власну масу бетону (кг/м³) і її встановлюють для бетонів, до яких ставляться вимоги щодо теплоізоляції.</a:t>
            </a:r>
            <a:endParaRPr lang="ru-RU" dirty="0"/>
          </a:p>
          <a:p>
            <a:r>
              <a:rPr lang="uk-UA" dirty="0"/>
              <a:t>  Марки за середньою густиною для: важких бетонів – D2300, D2400,  D2500; дрібнозернистих – D1800…D2400; легких – D800…D2000; ніздрюватих – D500…D1200.</a:t>
            </a:r>
            <a:endParaRPr lang="ru-RU" dirty="0"/>
          </a:p>
          <a:p>
            <a:r>
              <a:rPr lang="uk-UA" dirty="0"/>
              <a:t>  Марку бетону за </a:t>
            </a:r>
            <a:r>
              <a:rPr lang="uk-UA" dirty="0" err="1"/>
              <a:t>самонапруженням</a:t>
            </a:r>
            <a:r>
              <a:rPr lang="uk-UA" dirty="0"/>
              <a:t> </a:t>
            </a:r>
            <a:r>
              <a:rPr lang="uk-UA" dirty="0" err="1"/>
              <a:t>Sp</a:t>
            </a:r>
            <a:r>
              <a:rPr lang="uk-UA" dirty="0"/>
              <a:t> призначають  для конструкцій, виготовлених із бетону на напружуваному цементі. До таких конструкцій належать залізобетонні труби, покриття доріг, аеродромів тощо. Марка характеризує попереднє напруження в бетоні (МПа), яке виникає в результаті його розширення за наявності поздовжньої арматури кількістю 1%.</a:t>
            </a:r>
            <a:endParaRPr lang="ru-RU" dirty="0"/>
          </a:p>
          <a:p>
            <a:r>
              <a:rPr lang="uk-UA" dirty="0"/>
              <a:t>  За само напруженням встановлено такі марки бетону: Sp0,6, Sp0,8, Sp1, Sp1,2,  Sp1,5,  Sp2,  Sp3,  Sp4.</a:t>
            </a:r>
            <a:endParaRPr lang="ru-RU" dirty="0"/>
          </a:p>
          <a:p>
            <a:r>
              <a:rPr lang="uk-UA" dirty="0"/>
              <a:t>  Для залізобетонних конструкцій не дозволяється застосовувати важкий і дрібнозернистий бетон класу, нижчого С12/15. Оптимальний клас і марку бетону визначають на основі техніко-економічного аналізу з урахуванням умов експлуатації конструкції. Найчастіше застосовують: для вигнутих елементів без попереднього напруження С25/30, для стиснутих  елементів С20/25 і більше, ферм, арок – С30/35…С35/45.</a:t>
            </a:r>
            <a:endParaRPr lang="ru-RU" dirty="0"/>
          </a:p>
          <a:p>
            <a:r>
              <a:rPr lang="uk-UA" dirty="0"/>
              <a:t>  Для попередньо напружених конструкцій клас бетону приймають залежно від виду і класу напруженої арматури. </a:t>
            </a:r>
            <a:endParaRPr lang="ru-RU" dirty="0"/>
          </a:p>
        </p:txBody>
      </p:sp>
    </p:spTree>
    <p:extLst>
      <p:ext uri="{BB962C8B-B14F-4D97-AF65-F5344CB8AC3E}">
        <p14:creationId xmlns:p14="http://schemas.microsoft.com/office/powerpoint/2010/main" val="1961312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Рисунок 1">
            <a:extLst>
              <a:ext uri="{FF2B5EF4-FFF2-40B4-BE49-F238E27FC236}">
                <a16:creationId xmlns:a16="http://schemas.microsoft.com/office/drawing/2014/main" id="{EC58B9E0-A8B8-2B07-7463-AB9EE58AFD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92" t="9314" r="52039" b="67532"/>
          <a:stretch>
            <a:fillRect/>
          </a:stretch>
        </p:blipFill>
        <p:spPr bwMode="auto">
          <a:xfrm>
            <a:off x="149086" y="50800"/>
            <a:ext cx="3766931" cy="293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Рисунок 1">
            <a:extLst>
              <a:ext uri="{FF2B5EF4-FFF2-40B4-BE49-F238E27FC236}">
                <a16:creationId xmlns:a16="http://schemas.microsoft.com/office/drawing/2014/main" id="{79AAEC4E-E178-9F5B-F2CB-B87405BB59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366" t="9669" r="9709" b="66775"/>
          <a:stretch>
            <a:fillRect/>
          </a:stretch>
        </p:blipFill>
        <p:spPr bwMode="auto">
          <a:xfrm>
            <a:off x="149086" y="3082236"/>
            <a:ext cx="3772319" cy="293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Рисунок 1">
            <a:extLst>
              <a:ext uri="{FF2B5EF4-FFF2-40B4-BE49-F238E27FC236}">
                <a16:creationId xmlns:a16="http://schemas.microsoft.com/office/drawing/2014/main" id="{059E3997-5B14-817F-13BF-CEEE06A33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16" t="35637"/>
          <a:stretch>
            <a:fillRect/>
          </a:stretch>
        </p:blipFill>
        <p:spPr bwMode="auto">
          <a:xfrm>
            <a:off x="4452729" y="94560"/>
            <a:ext cx="6619434" cy="591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806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546CFD-F8F0-200A-E6A5-DBEA7C2119DC}"/>
              </a:ext>
            </a:extLst>
          </p:cNvPr>
          <p:cNvSpPr>
            <a:spLocks noGrp="1"/>
          </p:cNvSpPr>
          <p:nvPr>
            <p:ph type="title"/>
          </p:nvPr>
        </p:nvSpPr>
        <p:spPr>
          <a:xfrm>
            <a:off x="677334" y="609600"/>
            <a:ext cx="8596668" cy="791817"/>
          </a:xfrm>
        </p:spPr>
        <p:txBody>
          <a:bodyPr/>
          <a:lstStyle/>
          <a:p>
            <a:r>
              <a:rPr lang="uk-UA" dirty="0"/>
              <a:t>Механічні характеристики арматури</a:t>
            </a:r>
            <a:endParaRPr lang="ru-RU" dirty="0"/>
          </a:p>
        </p:txBody>
      </p:sp>
      <p:pic>
        <p:nvPicPr>
          <p:cNvPr id="5" name="Рисунок 4">
            <a:extLst>
              <a:ext uri="{FF2B5EF4-FFF2-40B4-BE49-F238E27FC236}">
                <a16:creationId xmlns:a16="http://schemas.microsoft.com/office/drawing/2014/main" id="{3DC34868-6155-C95C-B617-980F5B079F87}"/>
              </a:ext>
            </a:extLst>
          </p:cNvPr>
          <p:cNvPicPr>
            <a:picLocks noChangeAspect="1"/>
          </p:cNvPicPr>
          <p:nvPr/>
        </p:nvPicPr>
        <p:blipFill>
          <a:blip r:embed="rId2"/>
          <a:stretch>
            <a:fillRect/>
          </a:stretch>
        </p:blipFill>
        <p:spPr>
          <a:xfrm>
            <a:off x="1065109" y="1550504"/>
            <a:ext cx="7824203" cy="4907996"/>
          </a:xfrm>
          <a:prstGeom prst="rect">
            <a:avLst/>
          </a:prstGeom>
        </p:spPr>
      </p:pic>
    </p:spTree>
    <p:extLst>
      <p:ext uri="{BB962C8B-B14F-4D97-AF65-F5344CB8AC3E}">
        <p14:creationId xmlns:p14="http://schemas.microsoft.com/office/powerpoint/2010/main" val="3908441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02787C-5C89-5CDF-110B-84B99B5F4D4B}"/>
              </a:ext>
            </a:extLst>
          </p:cNvPr>
          <p:cNvSpPr>
            <a:spLocks noGrp="1"/>
          </p:cNvSpPr>
          <p:nvPr>
            <p:ph type="title"/>
          </p:nvPr>
        </p:nvSpPr>
        <p:spPr/>
        <p:txBody>
          <a:bodyPr/>
          <a:lstStyle/>
          <a:p>
            <a:r>
              <a:rPr lang="uk-UA" dirty="0"/>
              <a:t>Призначення і види арматури</a:t>
            </a:r>
            <a:endParaRPr lang="ru-RU" dirty="0"/>
          </a:p>
        </p:txBody>
      </p:sp>
      <p:pic>
        <p:nvPicPr>
          <p:cNvPr id="11267" name="Рисунок 1">
            <a:extLst>
              <a:ext uri="{FF2B5EF4-FFF2-40B4-BE49-F238E27FC236}">
                <a16:creationId xmlns:a16="http://schemas.microsoft.com/office/drawing/2014/main" id="{FF13483E-170F-9B32-9769-7DE35C0869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49" b="46792"/>
          <a:stretch>
            <a:fillRect/>
          </a:stretch>
        </p:blipFill>
        <p:spPr bwMode="auto">
          <a:xfrm>
            <a:off x="233363" y="1729407"/>
            <a:ext cx="9677470" cy="448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535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Рисунок 1">
            <a:extLst>
              <a:ext uri="{FF2B5EF4-FFF2-40B4-BE49-F238E27FC236}">
                <a16:creationId xmlns:a16="http://schemas.microsoft.com/office/drawing/2014/main" id="{34A19DFB-019A-2700-108D-410AFB48A8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285" b="1"/>
          <a:stretch>
            <a:fillRect/>
          </a:stretch>
        </p:blipFill>
        <p:spPr bwMode="auto">
          <a:xfrm>
            <a:off x="153849" y="914400"/>
            <a:ext cx="9994586" cy="506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08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алки жб.jpg"/>
          <p:cNvPicPr>
            <a:picLocks noGrp="1" noChangeAspect="1"/>
          </p:cNvPicPr>
          <p:nvPr>
            <p:ph idx="4294967295"/>
          </p:nvPr>
        </p:nvPicPr>
        <p:blipFill>
          <a:blip r:embed="rId2" cstate="print"/>
          <a:stretch>
            <a:fillRect/>
          </a:stretch>
        </p:blipFill>
        <p:spPr>
          <a:xfrm>
            <a:off x="321365" y="106382"/>
            <a:ext cx="5940153" cy="6645235"/>
          </a:xfrm>
        </p:spPr>
      </p:pic>
      <p:sp>
        <p:nvSpPr>
          <p:cNvPr id="5" name="TextBox 4"/>
          <p:cNvSpPr txBox="1"/>
          <p:nvPr/>
        </p:nvSpPr>
        <p:spPr>
          <a:xfrm>
            <a:off x="6770847" y="211190"/>
            <a:ext cx="2952328" cy="5632311"/>
          </a:xfrm>
          <a:prstGeom prst="rect">
            <a:avLst/>
          </a:prstGeom>
          <a:noFill/>
        </p:spPr>
        <p:txBody>
          <a:bodyPr wrap="square" rtlCol="0">
            <a:spAutoFit/>
          </a:bodyPr>
          <a:lstStyle/>
          <a:p>
            <a:pPr algn="ctr"/>
            <a:r>
              <a:rPr lang="uk-UA" sz="2400" b="1" dirty="0"/>
              <a:t>Балки  збірні залізобетонні</a:t>
            </a:r>
          </a:p>
          <a:p>
            <a:pPr algn="ctr"/>
            <a:endParaRPr lang="uk-UA" sz="2400" b="1" dirty="0"/>
          </a:p>
          <a:p>
            <a:pPr algn="ctr"/>
            <a:r>
              <a:rPr lang="uk-UA" sz="2400" dirty="0"/>
              <a:t>Балка</a:t>
            </a:r>
            <a:r>
              <a:rPr lang="uk-UA" sz="2400" b="1" dirty="0"/>
              <a:t> </a:t>
            </a:r>
            <a:r>
              <a:rPr lang="uk-UA" sz="2400" dirty="0"/>
              <a:t>–</a:t>
            </a:r>
            <a:r>
              <a:rPr lang="uk-UA" sz="2400" b="1" dirty="0"/>
              <a:t> </a:t>
            </a:r>
            <a:r>
              <a:rPr lang="uk-UA" sz="2400" dirty="0"/>
              <a:t>горизонтальна  або нахилена</a:t>
            </a:r>
            <a:r>
              <a:rPr lang="uk-UA" sz="2400" b="1" dirty="0"/>
              <a:t> </a:t>
            </a:r>
            <a:r>
              <a:rPr lang="uk-UA" sz="2400" dirty="0"/>
              <a:t>конструкція,  що працює на згин із утворенням деформації прогину.</a:t>
            </a:r>
          </a:p>
          <a:p>
            <a:pPr algn="ctr"/>
            <a:endParaRPr lang="en-US" sz="2400" dirty="0"/>
          </a:p>
          <a:p>
            <a:pPr algn="ctr"/>
            <a:r>
              <a:rPr lang="uk-UA" sz="2400" dirty="0"/>
              <a:t>Висота перерізу балки</a:t>
            </a:r>
          </a:p>
          <a:p>
            <a:pPr algn="ctr"/>
            <a:r>
              <a:rPr lang="uk-UA" sz="2400" dirty="0"/>
              <a:t>Н = 1/20…1/25</a:t>
            </a:r>
            <a:r>
              <a:rPr lang="uk-UA" sz="2400" i="1" dirty="0"/>
              <a:t>І;</a:t>
            </a:r>
            <a:endParaRPr lang="ru-RU" sz="24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4" descr="Плита пустотн.jpg"/>
          <p:cNvPicPr>
            <a:picLocks noChangeAspect="1"/>
          </p:cNvPicPr>
          <p:nvPr/>
        </p:nvPicPr>
        <p:blipFill>
          <a:blip r:embed="rId2" cstate="print"/>
          <a:stretch>
            <a:fillRect/>
          </a:stretch>
        </p:blipFill>
        <p:spPr>
          <a:xfrm>
            <a:off x="263353" y="3833662"/>
            <a:ext cx="4600399" cy="3024336"/>
          </a:xfrm>
          <a:prstGeom prst="rect">
            <a:avLst/>
          </a:prstGeom>
        </p:spPr>
      </p:pic>
      <p:pic>
        <p:nvPicPr>
          <p:cNvPr id="3" name="Содержимое 5" descr="плита ребристая.jpg"/>
          <p:cNvPicPr>
            <a:picLocks noChangeAspect="1"/>
          </p:cNvPicPr>
          <p:nvPr/>
        </p:nvPicPr>
        <p:blipFill>
          <a:blip r:embed="rId3" cstate="print"/>
          <a:stretch>
            <a:fillRect/>
          </a:stretch>
        </p:blipFill>
        <p:spPr>
          <a:xfrm>
            <a:off x="4943873" y="3833663"/>
            <a:ext cx="4536507" cy="3024337"/>
          </a:xfrm>
          <a:prstGeom prst="rect">
            <a:avLst/>
          </a:prstGeom>
        </p:spPr>
      </p:pic>
      <p:pic>
        <p:nvPicPr>
          <p:cNvPr id="1026" name="Picture 2" descr="C:\Users\Admin\Downloads\content_clip_image002_0003.jpg"/>
          <p:cNvPicPr>
            <a:picLocks noChangeAspect="1" noChangeArrowheads="1"/>
          </p:cNvPicPr>
          <p:nvPr/>
        </p:nvPicPr>
        <p:blipFill>
          <a:blip r:embed="rId4" cstate="print"/>
          <a:srcRect/>
          <a:stretch>
            <a:fillRect/>
          </a:stretch>
        </p:blipFill>
        <p:spPr bwMode="auto">
          <a:xfrm>
            <a:off x="294824" y="17238"/>
            <a:ext cx="5801176" cy="3779554"/>
          </a:xfrm>
          <a:prstGeom prst="rect">
            <a:avLst/>
          </a:prstGeom>
          <a:noFill/>
        </p:spPr>
      </p:pic>
      <p:sp>
        <p:nvSpPr>
          <p:cNvPr id="6" name="TextBox 5"/>
          <p:cNvSpPr txBox="1"/>
          <p:nvPr/>
        </p:nvSpPr>
        <p:spPr>
          <a:xfrm>
            <a:off x="6096000" y="53838"/>
            <a:ext cx="3714744" cy="4093428"/>
          </a:xfrm>
          <a:prstGeom prst="rect">
            <a:avLst/>
          </a:prstGeom>
          <a:noFill/>
        </p:spPr>
        <p:txBody>
          <a:bodyPr wrap="square" rtlCol="0">
            <a:spAutoFit/>
          </a:bodyPr>
          <a:lstStyle/>
          <a:p>
            <a:pPr algn="ctr"/>
            <a:r>
              <a:rPr lang="uk-UA" sz="2800" b="1" dirty="0"/>
              <a:t>Плити збірні і монолітні</a:t>
            </a:r>
          </a:p>
          <a:p>
            <a:pPr algn="ctr"/>
            <a:r>
              <a:rPr lang="uk-UA" sz="2000" b="1" dirty="0"/>
              <a:t>Залізобетонні  збірні плити, що спираються на два протилежні боки: </a:t>
            </a:r>
          </a:p>
          <a:p>
            <a:pPr algn="ctr"/>
            <a:r>
              <a:rPr lang="uk-UA" i="1" dirty="0"/>
              <a:t>а</a:t>
            </a:r>
            <a:r>
              <a:rPr lang="uk-UA" dirty="0"/>
              <a:t> – ребристі попередньо напружені довжиною 6 м; </a:t>
            </a:r>
            <a:r>
              <a:rPr lang="uk-UA" i="1" dirty="0"/>
              <a:t>б</a:t>
            </a:r>
            <a:r>
              <a:rPr lang="uk-UA" dirty="0"/>
              <a:t> – те саме, 12 м;</a:t>
            </a:r>
            <a:r>
              <a:rPr lang="ru-RU" dirty="0"/>
              <a:t> </a:t>
            </a:r>
            <a:r>
              <a:rPr lang="ru-RU" i="1" dirty="0"/>
              <a:t>в</a:t>
            </a:r>
            <a:r>
              <a:rPr lang="ru-RU" dirty="0"/>
              <a:t> – те </a:t>
            </a:r>
            <a:r>
              <a:rPr lang="ru-RU" dirty="0" err="1"/>
              <a:t>саме</a:t>
            </a:r>
            <a:r>
              <a:rPr lang="ru-RU" dirty="0"/>
              <a:t>, </a:t>
            </a:r>
            <a:r>
              <a:rPr lang="ru-RU" dirty="0" err="1"/>
              <a:t>армоцементні</a:t>
            </a:r>
            <a:r>
              <a:rPr lang="ru-RU" dirty="0"/>
              <a:t> </a:t>
            </a:r>
            <a:r>
              <a:rPr lang="ru-RU" dirty="0" err="1"/>
              <a:t>двоякої</a:t>
            </a:r>
            <a:r>
              <a:rPr lang="ru-RU" dirty="0"/>
              <a:t> </a:t>
            </a:r>
            <a:r>
              <a:rPr lang="ru-RU" dirty="0" err="1"/>
              <a:t>кривини</a:t>
            </a:r>
            <a:r>
              <a:rPr lang="ru-RU" dirty="0"/>
              <a:t>, 18 </a:t>
            </a:r>
            <a:r>
              <a:rPr lang="ru-RU" dirty="0" err="1"/>
              <a:t>і</a:t>
            </a:r>
            <a:r>
              <a:rPr lang="ru-RU" dirty="0"/>
              <a:t> 24 м; </a:t>
            </a:r>
            <a:r>
              <a:rPr lang="ru-RU" i="1" dirty="0"/>
              <a:t>г</a:t>
            </a:r>
            <a:r>
              <a:rPr lang="ru-RU" dirty="0"/>
              <a:t> – те </a:t>
            </a:r>
            <a:r>
              <a:rPr lang="ru-RU" dirty="0" err="1"/>
              <a:t>саме,типу</a:t>
            </a:r>
            <a:r>
              <a:rPr lang="ru-RU" dirty="0"/>
              <a:t> 2Т, 18 </a:t>
            </a:r>
            <a:r>
              <a:rPr lang="ru-RU" dirty="0" err="1"/>
              <a:t>і</a:t>
            </a:r>
            <a:r>
              <a:rPr lang="ru-RU" dirty="0"/>
              <a:t> 24 м; </a:t>
            </a:r>
            <a:r>
              <a:rPr lang="ru-RU" i="1" dirty="0" err="1"/>
              <a:t>д</a:t>
            </a:r>
            <a:r>
              <a:rPr lang="ru-RU" dirty="0"/>
              <a:t> – </a:t>
            </a:r>
            <a:r>
              <a:rPr lang="ru-RU" dirty="0" err="1"/>
              <a:t>багатопустотні</a:t>
            </a:r>
            <a:r>
              <a:rPr lang="ru-RU" dirty="0"/>
              <a:t>; </a:t>
            </a:r>
          </a:p>
          <a:p>
            <a:pPr algn="ctr"/>
            <a:r>
              <a:rPr lang="ru-RU" i="1" dirty="0"/>
              <a:t>е</a:t>
            </a:r>
            <a:r>
              <a:rPr lang="ru-RU" dirty="0"/>
              <a:t> – </a:t>
            </a:r>
            <a:r>
              <a:rPr lang="ru-RU" dirty="0" err="1"/>
              <a:t>ребристі</a:t>
            </a:r>
            <a:r>
              <a:rPr lang="ru-RU" dirty="0"/>
              <a:t>  </a:t>
            </a:r>
          </a:p>
          <a:p>
            <a:endParaRPr lang="ru-RU" dirty="0"/>
          </a:p>
        </p:txBody>
      </p:sp>
      <p:sp>
        <p:nvSpPr>
          <p:cNvPr id="7" name="TextBox 6"/>
          <p:cNvSpPr txBox="1"/>
          <p:nvPr/>
        </p:nvSpPr>
        <p:spPr>
          <a:xfrm>
            <a:off x="1775520" y="3861048"/>
            <a:ext cx="360040" cy="338554"/>
          </a:xfrm>
          <a:prstGeom prst="rect">
            <a:avLst/>
          </a:prstGeom>
          <a:noFill/>
        </p:spPr>
        <p:txBody>
          <a:bodyPr wrap="square" rtlCol="0">
            <a:spAutoFit/>
          </a:bodyPr>
          <a:lstStyle/>
          <a:p>
            <a:r>
              <a:rPr lang="uk-UA" sz="1600" i="1" dirty="0"/>
              <a:t>д</a:t>
            </a:r>
            <a:endParaRPr lang="ru-RU" sz="1600" i="1" dirty="0"/>
          </a:p>
        </p:txBody>
      </p:sp>
      <p:sp>
        <p:nvSpPr>
          <p:cNvPr id="8" name="TextBox 7"/>
          <p:cNvSpPr txBox="1"/>
          <p:nvPr/>
        </p:nvSpPr>
        <p:spPr>
          <a:xfrm>
            <a:off x="6528048" y="3861048"/>
            <a:ext cx="216024" cy="338554"/>
          </a:xfrm>
          <a:prstGeom prst="rect">
            <a:avLst/>
          </a:prstGeom>
          <a:noFill/>
        </p:spPr>
        <p:txBody>
          <a:bodyPr wrap="square" rtlCol="0">
            <a:spAutoFit/>
          </a:bodyPr>
          <a:lstStyle/>
          <a:p>
            <a:r>
              <a:rPr lang="uk-UA" sz="1600" i="1" dirty="0"/>
              <a:t>е</a:t>
            </a:r>
            <a:endParaRPr lang="ru-RU" sz="16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534801" y="232328"/>
            <a:ext cx="9144000" cy="2214563"/>
          </a:xfrm>
        </p:spPr>
        <p:txBody>
          <a:bodyPr>
            <a:normAutofit fontScale="90000"/>
          </a:bodyPr>
          <a:lstStyle/>
          <a:p>
            <a:r>
              <a:rPr lang="uk-UA" sz="2400" dirty="0"/>
              <a:t>Покриття </a:t>
            </a:r>
            <a:r>
              <a:rPr lang="uk-UA" sz="2400" b="1" dirty="0"/>
              <a:t>терміналу “</a:t>
            </a:r>
            <a:r>
              <a:rPr lang="uk-UA" sz="2400" dirty="0"/>
              <a:t>В” аеропорті Бориспіль, 1965 р., інж. Л.Г.</a:t>
            </a:r>
            <a:r>
              <a:rPr lang="uk-UA" sz="2400" dirty="0" err="1"/>
              <a:t>Дмітрієв</a:t>
            </a:r>
            <a:r>
              <a:rPr lang="uk-UA" sz="2400" dirty="0"/>
              <a:t> – </a:t>
            </a:r>
            <a:r>
              <a:rPr lang="uk-UA" sz="2400" b="1" dirty="0" err="1"/>
              <a:t>бочарна</a:t>
            </a:r>
            <a:r>
              <a:rPr lang="uk-UA" sz="2400" b="1" dirty="0"/>
              <a:t> полога оболонка додатної </a:t>
            </a:r>
            <a:r>
              <a:rPr lang="uk-UA" sz="2400" b="1" dirty="0" err="1"/>
              <a:t>гаусової</a:t>
            </a:r>
            <a:r>
              <a:rPr lang="uk-UA" sz="2400" b="1" dirty="0"/>
              <a:t> кривини </a:t>
            </a:r>
            <a:r>
              <a:rPr lang="uk-UA" sz="2400" dirty="0"/>
              <a:t>на прямокутному плані 47х57 м, стріла підйому 8,9 м. Покриття складається із збірних ребристих залізобетонних плит 2,6 х 3,1 м криволінійного окреслення (укладених ребрами вгору) і бортових елементів із монолітного залізобетону,  які спираються на металеві колони трубчастого перерізу. </a:t>
            </a:r>
            <a:endParaRPr lang="ru-RU" sz="2400" dirty="0"/>
          </a:p>
        </p:txBody>
      </p:sp>
      <p:pic>
        <p:nvPicPr>
          <p:cNvPr id="6" name="Содержимое 5" descr="Борисполь кровля5.jpg"/>
          <p:cNvPicPr>
            <a:picLocks noGrp="1" noChangeAspect="1"/>
          </p:cNvPicPr>
          <p:nvPr>
            <p:ph sz="half" idx="4294967295"/>
          </p:nvPr>
        </p:nvPicPr>
        <p:blipFill>
          <a:blip r:embed="rId2" cstate="print"/>
          <a:stretch>
            <a:fillRect/>
          </a:stretch>
        </p:blipFill>
        <p:spPr>
          <a:xfrm>
            <a:off x="6150878" y="3210332"/>
            <a:ext cx="4626877" cy="3071821"/>
          </a:xfrm>
        </p:spPr>
      </p:pic>
      <p:pic>
        <p:nvPicPr>
          <p:cNvPr id="8" name="Содержимое 4" descr="Борисполь оболочка.jpg"/>
          <p:cNvPicPr>
            <a:picLocks noGrp="1" noChangeAspect="1"/>
          </p:cNvPicPr>
          <p:nvPr>
            <p:ph sz="half" idx="4294967295"/>
          </p:nvPr>
        </p:nvPicPr>
        <p:blipFill>
          <a:blip r:embed="rId3" cstate="print"/>
          <a:srcRect t="7354" r="1772" b="14040"/>
          <a:stretch>
            <a:fillRect/>
          </a:stretch>
        </p:blipFill>
        <p:spPr>
          <a:xfrm>
            <a:off x="534801" y="2928934"/>
            <a:ext cx="5506323" cy="378619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8401" y="5533656"/>
            <a:ext cx="9144000" cy="1210146"/>
          </a:xfrm>
        </p:spPr>
        <p:txBody>
          <a:bodyPr>
            <a:normAutofit/>
          </a:bodyPr>
          <a:lstStyle/>
          <a:p>
            <a:r>
              <a:rPr lang="uk-UA" sz="2400" b="1" dirty="0"/>
              <a:t>Купол Пантеону</a:t>
            </a:r>
            <a:r>
              <a:rPr lang="uk-UA" sz="2400" dirty="0"/>
              <a:t> </a:t>
            </a:r>
            <a:br>
              <a:rPr lang="uk-UA" sz="2400" dirty="0"/>
            </a:br>
            <a:r>
              <a:rPr lang="uk-UA" sz="2400" dirty="0"/>
              <a:t>Рим, 125 р., арх. </a:t>
            </a:r>
            <a:r>
              <a:rPr lang="uk-UA" sz="2400" dirty="0" err="1"/>
              <a:t>Апполодор</a:t>
            </a:r>
            <a:r>
              <a:rPr lang="uk-UA" sz="2400" dirty="0"/>
              <a:t> </a:t>
            </a:r>
            <a:r>
              <a:rPr lang="uk-UA" sz="2400" dirty="0" err="1"/>
              <a:t>Дамаский</a:t>
            </a:r>
            <a:r>
              <a:rPr lang="uk-UA" sz="2400" dirty="0"/>
              <a:t>, має сферичну форму, діаметр 43,2 м,  5 рядів кесонів й отвір діаметром 9 м</a:t>
            </a:r>
            <a:endParaRPr lang="ru-RU" sz="2400" dirty="0"/>
          </a:p>
        </p:txBody>
      </p:sp>
      <p:pic>
        <p:nvPicPr>
          <p:cNvPr id="4" name="Содержимое 3" descr="Пантеон2.jpg"/>
          <p:cNvPicPr>
            <a:picLocks noGrp="1" noChangeAspect="1"/>
          </p:cNvPicPr>
          <p:nvPr>
            <p:ph idx="1"/>
          </p:nvPr>
        </p:nvPicPr>
        <p:blipFill>
          <a:blip r:embed="rId2" cstate="print"/>
          <a:stretch>
            <a:fillRect/>
          </a:stretch>
        </p:blipFill>
        <p:spPr>
          <a:xfrm>
            <a:off x="1116901" y="0"/>
            <a:ext cx="8147000" cy="543133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idx="4294967295"/>
          </p:nvPr>
        </p:nvSpPr>
        <p:spPr>
          <a:xfrm>
            <a:off x="547425" y="5105304"/>
            <a:ext cx="8636332" cy="2272077"/>
          </a:xfrm>
        </p:spPr>
        <p:txBody>
          <a:bodyPr>
            <a:noAutofit/>
          </a:bodyPr>
          <a:lstStyle/>
          <a:p>
            <a:br>
              <a:rPr lang="uk-UA" sz="2400" dirty="0"/>
            </a:br>
            <a:r>
              <a:rPr lang="uk-UA" sz="2400" dirty="0"/>
              <a:t>Цирк у м. Києві,  1962 р., </a:t>
            </a:r>
            <a:r>
              <a:rPr lang="uk-UA" sz="2400" dirty="0" err="1"/>
              <a:t>арх</a:t>
            </a:r>
            <a:r>
              <a:rPr lang="uk-UA" sz="2400" dirty="0"/>
              <a:t>. В.О.Жуков, діаметр 42,3 м., висота 7,7 м. </a:t>
            </a:r>
            <a:r>
              <a:rPr lang="uk-UA" sz="2400" dirty="0" err="1"/>
              <a:t>Ребристо-кільцьові</a:t>
            </a:r>
            <a:r>
              <a:rPr lang="uk-UA" sz="2400" dirty="0"/>
              <a:t>, збірно-монолітні, залізобетонні куполи</a:t>
            </a:r>
            <a:endParaRPr lang="ru-RU" sz="2400" dirty="0"/>
          </a:p>
        </p:txBody>
      </p:sp>
      <p:pic>
        <p:nvPicPr>
          <p:cNvPr id="8" name="Содержимое 7" descr="Купол Киеваcirk1.jpg"/>
          <p:cNvPicPr>
            <a:picLocks noGrp="1" noChangeAspect="1"/>
          </p:cNvPicPr>
          <p:nvPr>
            <p:ph sz="half" idx="4294967295"/>
          </p:nvPr>
        </p:nvPicPr>
        <p:blipFill>
          <a:blip r:embed="rId2" cstate="print">
            <a:lum bright="14000"/>
          </a:blip>
          <a:stretch>
            <a:fillRect/>
          </a:stretch>
        </p:blipFill>
        <p:spPr>
          <a:xfrm>
            <a:off x="3031298" y="616657"/>
            <a:ext cx="6449894" cy="4293096"/>
          </a:xfrm>
        </p:spPr>
      </p:pic>
      <p:sp>
        <p:nvSpPr>
          <p:cNvPr id="5" name="TextBox 4"/>
          <p:cNvSpPr txBox="1"/>
          <p:nvPr/>
        </p:nvSpPr>
        <p:spPr>
          <a:xfrm>
            <a:off x="3925821" y="43830"/>
            <a:ext cx="3714776" cy="523220"/>
          </a:xfrm>
          <a:prstGeom prst="rect">
            <a:avLst/>
          </a:prstGeom>
          <a:noFill/>
        </p:spPr>
        <p:txBody>
          <a:bodyPr wrap="square" rtlCol="0">
            <a:spAutoFit/>
          </a:bodyPr>
          <a:lstStyle/>
          <a:p>
            <a:pPr algn="ctr"/>
            <a:r>
              <a:rPr lang="uk-UA" sz="2800" b="1" dirty="0"/>
              <a:t>Куполи  збірні</a:t>
            </a:r>
          </a:p>
        </p:txBody>
      </p:sp>
      <p:pic>
        <p:nvPicPr>
          <p:cNvPr id="6" name="Содержимое 3" descr="Купола.jpg"/>
          <p:cNvPicPr>
            <a:picLocks noChangeAspect="1"/>
          </p:cNvPicPr>
          <p:nvPr/>
        </p:nvPicPr>
        <p:blipFill>
          <a:blip r:embed="rId3" cstate="print">
            <a:lum bright="4000"/>
          </a:blip>
          <a:srcRect l="69392" b="65271"/>
          <a:stretch>
            <a:fillRect/>
          </a:stretch>
        </p:blipFill>
        <p:spPr>
          <a:xfrm>
            <a:off x="139259" y="231277"/>
            <a:ext cx="2784025" cy="14692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8708" y="712168"/>
            <a:ext cx="4071934" cy="5619057"/>
          </a:xfrm>
        </p:spPr>
        <p:txBody>
          <a:bodyPr>
            <a:noAutofit/>
          </a:bodyPr>
          <a:lstStyle/>
          <a:p>
            <a:r>
              <a:rPr lang="uk-UA" sz="2400" b="1" dirty="0"/>
              <a:t>Оперний театр</a:t>
            </a:r>
            <a:r>
              <a:rPr lang="uk-UA" sz="2400" dirty="0"/>
              <a:t>, м. Сідней, Австралія, 1959 р.,</a:t>
            </a:r>
            <a:br>
              <a:rPr lang="uk-UA" sz="2400" dirty="0"/>
            </a:br>
            <a:r>
              <a:rPr lang="uk-UA" sz="2400" dirty="0"/>
              <a:t> арх. </a:t>
            </a:r>
            <a:r>
              <a:rPr lang="uk-UA" sz="2400" dirty="0" err="1"/>
              <a:t>Йорн</a:t>
            </a:r>
            <a:r>
              <a:rPr lang="uk-UA" sz="2400" dirty="0"/>
              <a:t> </a:t>
            </a:r>
            <a:r>
              <a:rPr lang="uk-UA" sz="2400" dirty="0" err="1"/>
              <a:t>Утзон</a:t>
            </a:r>
            <a:r>
              <a:rPr lang="uk-UA" sz="2400" dirty="0"/>
              <a:t>. </a:t>
            </a:r>
            <a:br>
              <a:rPr lang="uk-UA" sz="2400" dirty="0"/>
            </a:br>
            <a:br>
              <a:rPr lang="uk-UA" sz="2400" dirty="0"/>
            </a:br>
            <a:r>
              <a:rPr lang="uk-UA" sz="2400" dirty="0"/>
              <a:t>Покриття із склепінь-раковин, окреслених  у вигляді сферичних відсіків </a:t>
            </a:r>
            <a:r>
              <a:rPr lang="en-US" sz="2400" i="1" dirty="0"/>
              <a:t>d</a:t>
            </a:r>
            <a:r>
              <a:rPr lang="uk-UA" sz="2400" dirty="0"/>
              <a:t>=75 м, складаються із збірних залізобетонних панелей трикутної форми, закріплених до 32 збірних залізобетонних нервюр (балок). Вся споруда має розміри 185х120 м</a:t>
            </a:r>
            <a:endParaRPr lang="ru-RU" sz="2400" dirty="0"/>
          </a:p>
        </p:txBody>
      </p:sp>
      <p:pic>
        <p:nvPicPr>
          <p:cNvPr id="6" name="Содержимое 5" descr="Театр Сиднея5.jpg"/>
          <p:cNvPicPr>
            <a:picLocks noGrp="1" noChangeAspect="1"/>
          </p:cNvPicPr>
          <p:nvPr>
            <p:ph sz="half" idx="2"/>
          </p:nvPr>
        </p:nvPicPr>
        <p:blipFill>
          <a:blip r:embed="rId2" cstate="print">
            <a:lum contrast="14000"/>
          </a:blip>
          <a:stretch>
            <a:fillRect/>
          </a:stretch>
        </p:blipFill>
        <p:spPr>
          <a:xfrm>
            <a:off x="627383" y="3429000"/>
            <a:ext cx="4968552" cy="3310298"/>
          </a:xfrm>
        </p:spPr>
      </p:pic>
      <p:pic>
        <p:nvPicPr>
          <p:cNvPr id="8" name="Содержимое 7" descr="Театр sydney1.JPG"/>
          <p:cNvPicPr>
            <a:picLocks noGrp="1" noChangeAspect="1"/>
          </p:cNvPicPr>
          <p:nvPr>
            <p:ph sz="half" idx="1"/>
          </p:nvPr>
        </p:nvPicPr>
        <p:blipFill>
          <a:blip r:embed="rId3" cstate="print">
            <a:lum bright="20000"/>
          </a:blip>
          <a:stretch>
            <a:fillRect/>
          </a:stretch>
        </p:blipFill>
        <p:spPr>
          <a:xfrm>
            <a:off x="0" y="0"/>
            <a:ext cx="5051325" cy="3788494"/>
          </a:xfrm>
        </p:spPr>
      </p:pic>
    </p:spTree>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170</TotalTime>
  <Words>2617</Words>
  <Application>Microsoft Office PowerPoint</Application>
  <PresentationFormat>Широкоэкранный</PresentationFormat>
  <Paragraphs>107</Paragraphs>
  <Slides>34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Arial</vt:lpstr>
      <vt:lpstr>Times New Roman</vt:lpstr>
      <vt:lpstr>Trebuchet MS</vt:lpstr>
      <vt:lpstr>Wingdings 3</vt:lpstr>
      <vt:lpstr>Аспект</vt:lpstr>
      <vt:lpstr>Лекція. 8. Розрахунок залізобетонних конструкції. Основні характеристики матеріалів для залізобетонних конструкцій</vt:lpstr>
      <vt:lpstr>Основні види залізобетонних конструкцій</vt:lpstr>
      <vt:lpstr>Презентация PowerPoint</vt:lpstr>
      <vt:lpstr>Презентация PowerPoint</vt:lpstr>
      <vt:lpstr>Презентация PowerPoint</vt:lpstr>
      <vt:lpstr>Покриття терміналу “В” аеропорті Бориспіль, 1965 р., інж. Л.Г.Дмітрієв – бочарна полога оболонка додатної гаусової кривини на прямокутному плані 47х57 м, стріла підйому 8,9 м. Покриття складається із збірних ребристих залізобетонних плит 2,6 х 3,1 м криволінійного окреслення (укладених ребрами вгору) і бортових елементів із монолітного залізобетону,  які спираються на металеві колони трубчастого перерізу. </vt:lpstr>
      <vt:lpstr>Купол Пантеону  Рим, 125 р., арх. Апполодор Дамаский, має сферичну форму, діаметр 43,2 м,  5 рядів кесонів й отвір діаметром 9 м</vt:lpstr>
      <vt:lpstr> Цирк у м. Києві,  1962 р., арх. В.О.Жуков, діаметр 42,3 м., висота 7,7 м. Ребристо-кільцьові, збірно-монолітні, залізобетонні куполи</vt:lpstr>
      <vt:lpstr>Оперний театр, м. Сідней, Австралія, 1959 р.,  арх. Йорн Утзон.   Покриття із склепінь-раковин, окреслених  у вигляді сферичних відсіків d=75 м, складаються із збірних залізобетонних панелей трикутної форми, закріплених до 32 збірних залізобетонних нервюр (балок). Вся споруда має розміри 185х120 м</vt:lpstr>
      <vt:lpstr>Презентация PowerPoint</vt:lpstr>
      <vt:lpstr>Презентация PowerPoint</vt:lpstr>
      <vt:lpstr>Презентация PowerPoint</vt:lpstr>
      <vt:lpstr>Презентация PowerPoint</vt:lpstr>
      <vt:lpstr>Презентация PowerPoint</vt:lpstr>
      <vt:lpstr>Переваги</vt:lpstr>
      <vt:lpstr>Недоліки</vt:lpstr>
      <vt:lpstr>Матеріали для залізобетону, основні властивості, класи і марки бетонів</vt:lpstr>
      <vt:lpstr>Презентация PowerPoint</vt:lpstr>
      <vt:lpstr>Презентация PowerPoint</vt:lpstr>
      <vt:lpstr>Презентация PowerPoint</vt:lpstr>
      <vt:lpstr>Міцність бетону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Механічні характеристики арматури</vt:lpstr>
      <vt:lpstr>Призначення і види арматури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Nataliia</dc:creator>
  <cp:lastModifiedBy>Nataliia</cp:lastModifiedBy>
  <cp:revision>14</cp:revision>
  <dcterms:created xsi:type="dcterms:W3CDTF">2025-12-01T17:18:14Z</dcterms:created>
  <dcterms:modified xsi:type="dcterms:W3CDTF">2025-12-02T09:28:43Z</dcterms:modified>
</cp:coreProperties>
</file>