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0" r:id="rId3"/>
    <p:sldMasterId id="2147483704" r:id="rId4"/>
  </p:sldMasterIdLst>
  <p:notesMasterIdLst>
    <p:notesMasterId r:id="rId36"/>
  </p:notesMasterIdLst>
  <p:handoutMasterIdLst>
    <p:handoutMasterId r:id="rId37"/>
  </p:handoutMasterIdLst>
  <p:sldIdLst>
    <p:sldId id="257" r:id="rId5"/>
    <p:sldId id="327" r:id="rId6"/>
    <p:sldId id="328" r:id="rId7"/>
    <p:sldId id="382" r:id="rId8"/>
    <p:sldId id="385" r:id="rId9"/>
    <p:sldId id="383" r:id="rId10"/>
    <p:sldId id="384" r:id="rId11"/>
    <p:sldId id="329" r:id="rId12"/>
    <p:sldId id="331" r:id="rId13"/>
    <p:sldId id="386" r:id="rId14"/>
    <p:sldId id="390" r:id="rId15"/>
    <p:sldId id="389" r:id="rId16"/>
    <p:sldId id="388" r:id="rId17"/>
    <p:sldId id="391" r:id="rId18"/>
    <p:sldId id="387" r:id="rId19"/>
    <p:sldId id="304" r:id="rId20"/>
    <p:sldId id="392" r:id="rId21"/>
    <p:sldId id="393" r:id="rId22"/>
    <p:sldId id="334" r:id="rId23"/>
    <p:sldId id="394" r:id="rId24"/>
    <p:sldId id="395" r:id="rId25"/>
    <p:sldId id="397" r:id="rId26"/>
    <p:sldId id="396" r:id="rId27"/>
    <p:sldId id="398" r:id="rId28"/>
    <p:sldId id="399" r:id="rId29"/>
    <p:sldId id="402" r:id="rId30"/>
    <p:sldId id="400" r:id="rId31"/>
    <p:sldId id="401" r:id="rId32"/>
    <p:sldId id="403" r:id="rId33"/>
    <p:sldId id="405" r:id="rId34"/>
    <p:sldId id="40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0000FF"/>
    <a:srgbClr val="FFFF66"/>
    <a:srgbClr val="000099"/>
    <a:srgbClr val="CCFF99"/>
    <a:srgbClr val="99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48" autoAdjust="0"/>
  </p:normalViewPr>
  <p:slideViewPr>
    <p:cSldViewPr>
      <p:cViewPr varScale="1">
        <p:scale>
          <a:sx n="109" d="100"/>
          <a:sy n="109" d="100"/>
        </p:scale>
        <p:origin x="10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27B6752-5EC6-4CA3-A2D3-FC68110B2946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32E7CE-7B9E-43C1-A3E3-BF4FA0DB3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FA3076-1961-46FB-9227-7F4FB93E6F85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D83E99-623F-4EC3-8FF9-17F3E0821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05A4-7EDF-48F5-87B2-126F8D04F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3DF8-4CED-441F-A244-B0FD7562D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0FFCD-EA8D-49A3-9AAB-9F522FDD4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B0D8-B1BB-480F-A6A8-594F4706B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AEE4-AACD-443B-ADB0-6F438E6F2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904E0-25DB-4FDF-8A54-15A93C7A2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79A4-3B25-454D-90EB-F9DDF158BE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E741-A93B-4930-A933-1AAE028D13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CA1F-29D9-423A-8ADE-0BB63A38841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1652-E826-462C-87EF-5A0259BE4B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FD7-FC2E-4484-A239-CE39B6F17F3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7F9D-E2BC-45F4-B7E6-4C3D1D560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D0DC-C90E-40E6-9F61-736506B9F75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4333-024D-40D7-BBD7-48DE4387D5B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C514-8BBA-49E1-A6E2-30E2FD2FD92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B833-DFF0-48CD-9E90-24B5E9D61F6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8B98-55DE-4476-8F55-ED7F1683B30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23DC-5B51-459D-B239-B3DC003C485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42E5-B817-4FC9-A08C-EDFF031126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1234-B7C8-4103-997A-4EC4B5FEE66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CDBB-7420-46C4-AE86-74F1562A36F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2F09EE-D83B-444B-9303-E4D4AC170C8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9566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AF71-8D80-4E81-9875-667804E311D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3EEE-124F-4FE1-B06B-416823C8AA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970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E184-D806-4EB4-8BF5-0DB3552F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1C7-7962-4F70-8026-A67BDB89B9C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C38A37-887C-40AF-BBD0-2EF372E114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644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A2C2-6BB8-4052-8114-2122A783803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73FF-ADF8-4176-9667-2EA8E9880A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07725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4FE-F65F-4B10-B128-A9CFC8666F1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EA23-4990-4F70-9768-5F33391EA3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0117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18C-34EB-481A-9936-1070DCACD1F2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14A-0A41-40A1-A347-50E6D01788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2204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FC6D-7EFD-451F-BF28-274CCC7B699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054A-80E2-4378-A7A7-BFF7EEF03C0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0729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77C6-E225-4DEF-86F7-8AC0C4E8E23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AEF4-B9AB-4D65-9FD3-781D27D9B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37830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24B-31E3-480A-B8DB-8FD2B7C75CE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C65515-D856-41B4-8F42-EEAE82BF35B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8216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BC88-5ACA-49BD-97AA-B91CC9CE72F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793-14C7-481D-B20A-8E03187064D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5505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0A9-9300-49AD-8BD9-B6A18054D60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6F58-5ABD-4EC3-B924-36F3DC17F8D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66458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A255-8ED0-41E6-843F-A85E25CCED3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A6ADBE-EF09-4111-B1BF-DC2DF130CE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4090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96A1-C903-432A-B7AF-47CE262F0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12994223"/>
      </p:ext>
    </p:extLst>
  </p:cSld>
  <p:clrMapOvr>
    <a:masterClrMapping/>
  </p:clrMapOvr>
  <p:transition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06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5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1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1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2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3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C337-868D-452F-9ABA-1E8565781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2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31CC-9444-4485-9E7A-DD3492632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BF83-3E04-44E5-B2B8-282B2C13B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5CA4-9E72-4E18-BAF0-9018C3E77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10E6-B398-4B33-B8F4-7A75EF07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FFBFBD-3150-400C-8E5B-EAE54C0D6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25999">
              <a:srgbClr val="FFFFCC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E222E4-58D2-4859-B286-78679CB9100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19DAF7-E1B0-477E-A601-992421BECC07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1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1196975"/>
            <a:ext cx="4968478" cy="2592388"/>
          </a:xfrm>
          <a:solidFill>
            <a:srgbClr val="C9FFC9"/>
          </a:solidFill>
        </p:spPr>
        <p:txBody>
          <a:bodyPr/>
          <a:lstStyle/>
          <a:p>
            <a:br>
              <a:rPr lang="uk-UA" sz="4000" dirty="0">
                <a:solidFill>
                  <a:srgbClr val="FF0000"/>
                </a:solidFill>
              </a:rPr>
            </a:br>
            <a:r>
              <a:rPr lang="uk-UA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 err="1">
                <a:solidFill>
                  <a:srgbClr val="FF0000"/>
                </a:solidFill>
              </a:rPr>
              <a:t>рганізація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перевезень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туристів</a:t>
            </a:r>
            <a:r>
              <a:rPr lang="ru-RU" sz="3600" b="1" dirty="0">
                <a:solidFill>
                  <a:srgbClr val="FF0000"/>
                </a:solidFill>
              </a:rPr>
              <a:t> автотранспортом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4749275" y="5566370"/>
            <a:ext cx="4321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Лектор- професор, доктор економічних наук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ЛЕВИЦЬКА ІННА ВАНАДІЇВНА</a:t>
            </a:r>
            <a:endParaRPr lang="ru-RU" sz="20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08175" y="-26988"/>
            <a:ext cx="71278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0000"/>
              </a:lnSpc>
            </a:pPr>
            <a:endParaRPr lang="ru-RU" sz="2800" b="1" i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42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4188"/>
            <a:ext cx="47164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C419B-EF0F-BCA6-4BEB-B57C3611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2664296" cy="33126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A3FB9-79AD-CF47-DC67-22DCFCF5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332657"/>
            <a:ext cx="5724869" cy="8643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468313" y="333375"/>
            <a:ext cx="8280400" cy="46799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/>
            <a:r>
              <a:rPr lang="ru-RU" sz="1600"/>
              <a:t>Для перевезення туристів широко використовують </a:t>
            </a:r>
            <a:r>
              <a:rPr lang="ru-RU" sz="1600" i="1"/>
              <a:t>автомобілі різних типів, моделей, модифікацій</a:t>
            </a:r>
            <a:r>
              <a:rPr lang="ru-RU" sz="1600"/>
              <a:t>. Найчастіше легкові автомобілі класифікують за формою та стилем кузова. </a:t>
            </a:r>
          </a:p>
          <a:p>
            <a:pPr indent="425450"/>
            <a:endParaRPr lang="ru-RU" sz="1600"/>
          </a:p>
          <a:p>
            <a:pPr indent="425450"/>
            <a:r>
              <a:rPr lang="ru-RU" sz="1600" i="1">
                <a:solidFill>
                  <a:schemeClr val="accent2"/>
                </a:solidFill>
              </a:rPr>
              <a:t>Найбільш розповсюдженими типами кузовів є:</a:t>
            </a:r>
            <a:r>
              <a:rPr lang="ru-RU" sz="1600">
                <a:solidFill>
                  <a:schemeClr val="accent2"/>
                </a:solidFill>
              </a:rPr>
              <a:t> </a:t>
            </a:r>
          </a:p>
          <a:p>
            <a:pPr indent="425450"/>
            <a:r>
              <a:rPr lang="ru-RU" sz="1600"/>
              <a:t>- “седан” - закритий кузов (місткість 4-6 осіб) з двома або чотирма дверима; </a:t>
            </a:r>
          </a:p>
          <a:p>
            <a:pPr indent="425450"/>
            <a:r>
              <a:rPr lang="ru-RU" sz="1600"/>
              <a:t>- “хетчбек” - варіант седану з великими задніми дверима для переве­ зення великогабаритних вантажів; 211 </a:t>
            </a:r>
          </a:p>
          <a:p>
            <a:pPr indent="425450"/>
            <a:r>
              <a:rPr lang="ru-RU" sz="1600"/>
              <a:t>- “універсал” - варіант седану з великим (об’ємним) багажним відділенням; </a:t>
            </a:r>
          </a:p>
          <a:p>
            <a:pPr indent="425450"/>
            <a:r>
              <a:rPr lang="ru-RU" sz="1600"/>
              <a:t>- “купе” — двомісний автомобіль, що має за кріслами невелике місце; </a:t>
            </a:r>
          </a:p>
          <a:p>
            <a:pPr indent="425450"/>
            <a:r>
              <a:rPr lang="ru-RU" sz="1600"/>
              <a:t>- “родстер” (кабріолет) - автомобіль з м’яким або жорстким дахом, що може складатись та прибиратись у багажник; </a:t>
            </a:r>
          </a:p>
          <a:p>
            <a:pPr indent="425450"/>
            <a:r>
              <a:rPr lang="ru-RU" sz="1600"/>
              <a:t>- “вен” - міні-автобус з великим за розмірами кузовом та задніми дверима, призначений на 6-7 пасажирів; </a:t>
            </a:r>
          </a:p>
          <a:p>
            <a:pPr indent="425450"/>
            <a:r>
              <a:rPr lang="ru-RU" sz="1600"/>
              <a:t>- “лімузин” - автомобіль з довгим кузовом. Довжина автомобілю може сягати 15 м; вони мають салон покращеного планування, телевізор, стерео­ системи, бар, інше обладнання у т, ч. іноді ванну.</a:t>
            </a:r>
            <a:r>
              <a:rPr lang="ru-RU"/>
              <a:t> </a:t>
            </a:r>
          </a:p>
        </p:txBody>
      </p:sp>
      <p:pic>
        <p:nvPicPr>
          <p:cNvPr id="120836" name="Picture 4" descr="Картинки по запросу се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856163"/>
            <a:ext cx="3168650" cy="1781175"/>
          </a:xfrm>
          <a:prstGeom prst="rect">
            <a:avLst/>
          </a:prstGeom>
          <a:noFill/>
        </p:spPr>
      </p:pic>
      <p:pic>
        <p:nvPicPr>
          <p:cNvPr id="120838" name="Picture 6" descr="Картинки по запросу родстер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762500"/>
            <a:ext cx="2095500" cy="2095500"/>
          </a:xfrm>
          <a:prstGeom prst="rect">
            <a:avLst/>
          </a:prstGeom>
          <a:noFill/>
        </p:spPr>
      </p:pic>
      <p:pic>
        <p:nvPicPr>
          <p:cNvPr id="120842" name="Picture 10" descr="Картинки по запросу минивен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157788"/>
            <a:ext cx="2232025" cy="136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/>
          </p:cNvSpPr>
          <p:nvPr/>
        </p:nvSpPr>
        <p:spPr bwMode="auto">
          <a:xfrm>
            <a:off x="395288" y="1341438"/>
            <a:ext cx="8280400" cy="4537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Автобусні тури відрізняються тривалістю, змістом екскурсійних програм і умовами обслуговування під час поїздки. </a:t>
            </a:r>
          </a:p>
          <a:p>
            <a:pPr indent="425450" algn="just" eaLnBrk="0" hangingPunct="0"/>
            <a:r>
              <a:rPr lang="ru-RU"/>
              <a:t>З погляду цих чинників їх можна розділити на: </a:t>
            </a:r>
          </a:p>
          <a:p>
            <a:pPr indent="425450" algn="just" eaLnBrk="0" hangingPunct="0"/>
            <a:r>
              <a:rPr lang="ru-RU"/>
              <a:t>- </a:t>
            </a:r>
            <a:r>
              <a:rPr lang="ru-RU" i="1">
                <a:solidFill>
                  <a:schemeClr val="accent2"/>
                </a:solidFill>
              </a:rPr>
              <a:t>економічні</a:t>
            </a:r>
            <a:r>
              <a:rPr lang="ru-RU"/>
              <a:t> (у економічних турах подорож включає насичену екскурсійну програму, розміщення в 2-3 зіркових готелях, розташованих на околицях міст, нічні переїзди);</a:t>
            </a:r>
          </a:p>
          <a:p>
            <a:pPr indent="425450" algn="just" eaLnBrk="0" hangingPunct="0"/>
            <a:r>
              <a:rPr lang="ru-RU"/>
              <a:t>- </a:t>
            </a:r>
            <a:r>
              <a:rPr lang="ru-RU" i="1">
                <a:solidFill>
                  <a:schemeClr val="accent2"/>
                </a:solidFill>
              </a:rPr>
              <a:t>стандартні</a:t>
            </a:r>
            <a:r>
              <a:rPr lang="ru-RU"/>
              <a:t> (у стандартних турах передбачається один нічний переїзд (у середині або в кінці подорожі), розміщення в 2-3 зіркових готелях поблизу станцій метро, різноманітні екскурсії і наявність вільного часу в великих містах.);</a:t>
            </a:r>
          </a:p>
          <a:p>
            <a:pPr indent="425450" algn="just" eaLnBrk="0" hangingPunct="0"/>
            <a:r>
              <a:rPr lang="ru-RU"/>
              <a:t>- </a:t>
            </a:r>
            <a:r>
              <a:rPr lang="ru-RU" i="1">
                <a:solidFill>
                  <a:schemeClr val="accent2"/>
                </a:solidFill>
              </a:rPr>
              <a:t>фірмові</a:t>
            </a:r>
            <a:r>
              <a:rPr lang="ru-RU"/>
              <a:t> (при реалізації фірмового туру відсутні нічні переїзди, мешкання організовується в 3-5-зіркових готелях, розташованих в центрі міста, надається багата екскурсійна програма і вільний час у відвідуваних великих населених пунктах);</a:t>
            </a:r>
          </a:p>
          <a:p>
            <a:pPr indent="425450" algn="just" eaLnBrk="0" hangingPunct="0"/>
            <a:r>
              <a:rPr lang="ru-RU"/>
              <a:t>- </a:t>
            </a:r>
            <a:r>
              <a:rPr lang="ru-RU">
                <a:solidFill>
                  <a:schemeClr val="accent2"/>
                </a:solidFill>
              </a:rPr>
              <a:t>ексклюзивні</a:t>
            </a:r>
            <a:r>
              <a:rPr lang="ru-RU"/>
              <a:t> (ексклюзивні тури формуються на основі фірмових, проте в цьому випадку беруться до уваги індивідуальні побажання клієнтів).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333375"/>
            <a:ext cx="8497888" cy="719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algn="ctr">
              <a:spcBef>
                <a:spcPct val="20000"/>
              </a:spcBef>
            </a:pP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ru-RU" sz="2000" b="1">
                <a:solidFill>
                  <a:schemeClr val="accent2"/>
                </a:solidFill>
              </a:rPr>
              <a:t>Обслуговування туристів під час перевезення автотранспортом внутрішніми маршрутами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/>
        </p:nvSpPr>
        <p:spPr bwMode="auto">
          <a:xfrm>
            <a:off x="468313" y="333375"/>
            <a:ext cx="8280400" cy="43195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/>
            <a:r>
              <a:rPr lang="ru-RU"/>
              <a:t>Оскільки автобусні тури є специфічним видом туристської діяльності, де процес безпосередньо перевезення туристів тісно стикається з питаннями їх харчування, розміщення і екскурсійного обслуговування, можна виділити </a:t>
            </a:r>
            <a:r>
              <a:rPr lang="ru-RU" i="1">
                <a:solidFill>
                  <a:srgbClr val="990000"/>
                </a:solidFill>
              </a:rPr>
              <a:t>ряд основних проблем</a:t>
            </a:r>
            <a:r>
              <a:rPr lang="ru-RU">
                <a:solidFill>
                  <a:srgbClr val="990000"/>
                </a:solidFill>
              </a:rPr>
              <a:t>, </a:t>
            </a:r>
            <a:r>
              <a:rPr lang="ru-RU"/>
              <a:t>з якими доводиться стикатися турфірмам при їх організації:</a:t>
            </a:r>
          </a:p>
          <a:p>
            <a:pPr indent="425450"/>
            <a:endParaRPr lang="ru-RU"/>
          </a:p>
          <a:p>
            <a:pPr indent="425450">
              <a:buFontTx/>
              <a:buAutoNum type="arabicPeriod"/>
            </a:pPr>
            <a:r>
              <a:rPr lang="ru-RU"/>
              <a:t>оренда автотранспортних засобів;</a:t>
            </a:r>
          </a:p>
          <a:p>
            <a:pPr indent="425450">
              <a:buFontTx/>
              <a:buAutoNum type="arabicPeriod"/>
            </a:pPr>
            <a:r>
              <a:rPr lang="ru-RU"/>
              <a:t>утомливі нічні переїзди ;</a:t>
            </a:r>
          </a:p>
          <a:p>
            <a:pPr indent="425450">
              <a:buFontTx/>
              <a:buAutoNum type="arabicPeriod"/>
            </a:pPr>
            <a:r>
              <a:rPr lang="ru-RU"/>
              <a:t>проблема з туалетом ;</a:t>
            </a:r>
          </a:p>
          <a:p>
            <a:pPr indent="425450">
              <a:buFontTx/>
              <a:buAutoNum type="arabicPeriod"/>
            </a:pPr>
            <a:r>
              <a:rPr lang="ru-RU"/>
              <a:t>перетин кордону;</a:t>
            </a:r>
          </a:p>
          <a:p>
            <a:pPr indent="425450">
              <a:buFontTx/>
              <a:buAutoNum type="arabicPeriod"/>
            </a:pPr>
            <a:r>
              <a:rPr lang="ru-RU"/>
              <a:t>погоджування термінів організації турів з підприємствами розміщення турист</a:t>
            </a:r>
            <a:r>
              <a:rPr lang="uk-UA"/>
              <a:t>ів</a:t>
            </a:r>
            <a:r>
              <a:rPr lang="ru-RU"/>
              <a:t> і бронювання в них місця;</a:t>
            </a:r>
          </a:p>
          <a:p>
            <a:pPr indent="425450">
              <a:buFontTx/>
              <a:buAutoNum type="arabicPeriod"/>
            </a:pPr>
            <a:r>
              <a:rPr lang="ru-RU"/>
              <a:t>компетентність керівника туристської групи;</a:t>
            </a:r>
          </a:p>
          <a:p>
            <a:pPr indent="425450">
              <a:buFontTx/>
              <a:buAutoNum type="arabicPeriod"/>
            </a:pPr>
            <a:r>
              <a:rPr lang="ru-RU"/>
              <a:t>безпека туристів .</a:t>
            </a:r>
          </a:p>
          <a:p>
            <a:pPr indent="425450">
              <a:buFontTx/>
              <a:buAutoNum type="arabicPeriod"/>
            </a:pPr>
            <a:endParaRPr lang="ru-RU"/>
          </a:p>
        </p:txBody>
      </p:sp>
      <p:pic>
        <p:nvPicPr>
          <p:cNvPr id="123908" name="Picture 4" descr="Картинки по запросу ночные переезды автобу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221163"/>
            <a:ext cx="3673475" cy="244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ChangeArrowheads="1"/>
          </p:cNvSpPr>
          <p:nvPr/>
        </p:nvSpPr>
        <p:spPr bwMode="auto">
          <a:xfrm>
            <a:off x="179388" y="188913"/>
            <a:ext cx="8964612" cy="3384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/>
            <a:r>
              <a:rPr lang="ru-RU"/>
              <a:t>Останнім часом великою популярністю стали користуватися </a:t>
            </a:r>
            <a:r>
              <a:rPr lang="ru-RU" i="1">
                <a:solidFill>
                  <a:schemeClr val="accent2"/>
                </a:solidFill>
              </a:rPr>
              <a:t>комбіновані тури</a:t>
            </a:r>
            <a:r>
              <a:rPr lang="ru-RU"/>
              <a:t>: “залізниця + автобус”, “літак + автобус” і “пором + автобус”. </a:t>
            </a:r>
          </a:p>
          <a:p>
            <a:pPr indent="425450"/>
            <a:r>
              <a:rPr lang="ru-RU"/>
              <a:t>В цьому випадку або туристи доставляються в пункт початку автомобільної подорожі залізничним або повітряним транспортом, або подорожі поєднують в собі сухопутні і водні перевезення. Такі тури більш комфортабельні, проте вони дорожчі. </a:t>
            </a:r>
          </a:p>
          <a:p>
            <a:pPr indent="425450"/>
            <a:r>
              <a:rPr lang="ru-RU"/>
              <a:t>Плюсом комбінованих турів є те, що вони можуть включати в свою програму відвідини від двох до десяти країн, правда, тривалість їх при цьому може складати від 1 до 3 тижнів і навіть більше. </a:t>
            </a:r>
          </a:p>
        </p:txBody>
      </p:sp>
      <p:pic>
        <p:nvPicPr>
          <p:cNvPr id="122884" name="Picture 4" descr="Картинки по запросу туры автобус само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789363"/>
            <a:ext cx="4465637" cy="282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/>
        </p:nvSpPr>
        <p:spPr bwMode="auto">
          <a:xfrm>
            <a:off x="395288" y="2997200"/>
            <a:ext cx="8208962" cy="3671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це складна багатоступенева процедура, яка вимагає достатньо високої кваліфікації і є основним елементом технології туристичного обслуговування. </a:t>
            </a:r>
          </a:p>
          <a:p>
            <a:pPr indent="425450" algn="just" eaLnBrk="0" hangingPunct="0"/>
            <a:endParaRPr lang="ru-RU"/>
          </a:p>
          <a:p>
            <a:pPr indent="425450" algn="just" eaLnBrk="0" hangingPunct="0"/>
            <a:r>
              <a:rPr lang="ru-RU" i="1">
                <a:solidFill>
                  <a:schemeClr val="accent2"/>
                </a:solidFill>
              </a:rPr>
              <a:t>Для організації туристичного маршруту перевізнику необхідно:</a:t>
            </a:r>
            <a:r>
              <a:rPr lang="ru-RU"/>
              <a:t> </a:t>
            </a:r>
          </a:p>
          <a:p>
            <a:pPr indent="425450" algn="just" eaLnBrk="0" hangingPunct="0"/>
            <a:r>
              <a:rPr lang="ru-RU"/>
              <a:t>- визначити маршрут, використовуючи при цьому дороги, якими уже здійснюються регулярні автобусні перевезення; </a:t>
            </a:r>
          </a:p>
          <a:p>
            <a:pPr indent="425450" algn="just" eaLnBrk="0" hangingPunct="0"/>
            <a:r>
              <a:rPr lang="ru-RU"/>
              <a:t>- визначити місця зупинки автобуса, виходячи з таких умов: після керування автобусом протягом 4,5 год. водій повинен зробити перерву не менше, ніж на 45 хв.; </a:t>
            </a:r>
          </a:p>
          <a:p>
            <a:pPr indent="425450" algn="just" eaLnBrk="0" hangingPunct="0"/>
            <a:r>
              <a:rPr lang="ru-RU"/>
              <a:t>- скласти схему маршруту з нанесенням на ній ділянок доріг, населених пунктів, аварійно-небезпечних ділянок; </a:t>
            </a:r>
          </a:p>
          <a:p>
            <a:pPr indent="425450" algn="just" eaLnBrk="0" hangingPunct="0"/>
            <a:r>
              <a:rPr lang="ru-RU"/>
              <a:t>- скласти розклад руху, виходячи із розрахункової швидкості руху.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333375"/>
            <a:ext cx="8497888" cy="719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algn="ctr">
              <a:spcBef>
                <a:spcPct val="20000"/>
              </a:spcBef>
            </a:pP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ru-RU" sz="2000" b="1">
                <a:solidFill>
                  <a:schemeClr val="accent2"/>
                </a:solidFill>
              </a:rPr>
              <a:t>Особливості розробки автобусних транспортних маршрутів</a:t>
            </a:r>
          </a:p>
        </p:txBody>
      </p:sp>
      <p:sp>
        <p:nvSpPr>
          <p:cNvPr id="60418" name="Rectangle 2"/>
          <p:cNvSpPr>
            <a:spLocks/>
          </p:cNvSpPr>
          <p:nvPr/>
        </p:nvSpPr>
        <p:spPr bwMode="auto">
          <a:xfrm>
            <a:off x="250825" y="1196975"/>
            <a:ext cx="8570913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Розробка маршрутів </a:t>
            </a:r>
          </a:p>
        </p:txBody>
      </p:sp>
      <p:sp>
        <p:nvSpPr>
          <p:cNvPr id="125957" name="AutoShape 3"/>
          <p:cNvSpPr>
            <a:spLocks noChangeArrowheads="1"/>
          </p:cNvSpPr>
          <p:nvPr/>
        </p:nvSpPr>
        <p:spPr bwMode="auto">
          <a:xfrm>
            <a:off x="3708400" y="2205038"/>
            <a:ext cx="15113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431800"/>
          </a:xfrm>
        </p:spPr>
        <p:txBody>
          <a:bodyPr/>
          <a:lstStyle/>
          <a:p>
            <a:r>
              <a:rPr lang="ru-RU" sz="2000" i="1">
                <a:solidFill>
                  <a:srgbClr val="800000"/>
                </a:solidFill>
              </a:rPr>
              <a:t>Процес розробки маршруту можна поділити на декілька етапів:</a:t>
            </a:r>
            <a:br>
              <a:rPr lang="ru-RU" sz="4000" i="1">
                <a:solidFill>
                  <a:srgbClr val="800000"/>
                </a:solidFill>
              </a:rPr>
            </a:br>
            <a:endParaRPr lang="ru-RU" sz="4000" i="1">
              <a:solidFill>
                <a:srgbClr val="800000"/>
              </a:solidFill>
            </a:endParaRPr>
          </a:p>
        </p:txBody>
      </p:sp>
      <p:graphicFrame>
        <p:nvGraphicFramePr>
          <p:cNvPr id="121900" name="Group 44"/>
          <p:cNvGraphicFramePr>
            <a:graphicFrameLocks noGrp="1"/>
          </p:cNvGraphicFramePr>
          <p:nvPr/>
        </p:nvGraphicFramePr>
        <p:xfrm>
          <a:off x="0" y="476250"/>
          <a:ext cx="9144000" cy="62103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1) Дослідження туристичних ресурсів по запланованій трасі маршруту, виявлення обмежень щодо споживання туристських ресурсів.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початку планування туристичного маршруту необхідно визначити існуючий стан туристичних ресурсів. Проаналізувати, наскільки ці ресурси відповідають цілям подорожей, що будуть проводитись по даному маршруту.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2) Побудова ескізної моделі маршруту (визначення виду маршруту, категорії шляхів та їх стану, прив’язка маршруту до пунктів життєзабезпечення).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Необхідно визначити найбільш придатний (з точки зору прибутків, що очікуються, і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зручності для туристів) вид маршруту: лінійний, кільцевий, радіальний. Визначити кілька варіантів маршрутів за різними видами та обрати найбільш оптимальний. Вирішити, які саме шляхи по даній трасі маршруту найбільш раціонально використати (шосейні з твердим покриттям або сільські дороги з фунтовим покриттям). Необхідно з’ясувати, які існують обмеження (на деяких шляхах вимагається плата за проїзд по них), перешкоди на шляхах, в якому стані покриття та який автотранспорт найкраще використати на цьому маршруті.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3) Розробка карти швидкостей і безпеки маршруту.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Необхідно з’ясувати, які саме швидкості дозволені на маршруті. Враховуючи дозволені швидкості, потрібно розрахувати швидкість руку, щоб подолати визначені відстані за визначений час.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4) Оформлення паспорту маршруту та узгодження його з відповідними службами.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Паспорт маршруту є реєстраційним документом, що містить умови та режим руху автотранспорту на маршруті. Паспорт маршруту складається з ряду формулярів (листів), зміст яких наводиться в “Інструкції з паспортизації маршрутів ”.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3"/>
          <p:cNvSpPr>
            <a:spLocks noChangeArrowheads="1"/>
          </p:cNvSpPr>
          <p:nvPr/>
        </p:nvSpPr>
        <p:spPr bwMode="auto">
          <a:xfrm>
            <a:off x="3708400" y="1412875"/>
            <a:ext cx="15113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468313" y="333375"/>
            <a:ext cx="8191500" cy="2733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ru-RU" i="1">
                <a:solidFill>
                  <a:srgbClr val="800000"/>
                </a:solidFill>
              </a:rPr>
              <a:t>Паспорт автобусного туристичного маршруту</a:t>
            </a:r>
            <a:r>
              <a:rPr lang="ru-RU"/>
              <a:t> є документом, що характеризує: маршрут, наявність шляхових та лінійних споруд, пунктів зупинок та відстаней між ними, розрахунки часу руху автобусу, стан дороги, а також роботу автобусу на маршруті. </a:t>
            </a:r>
          </a:p>
          <a:p>
            <a:pPr algn="just" eaLnBrk="0" hangingPunct="0">
              <a:lnSpc>
                <a:spcPct val="120000"/>
              </a:lnSpc>
            </a:pPr>
            <a:r>
              <a:rPr lang="ru-RU"/>
              <a:t>Паспорт складається туристичною організацією у двох екземплярах на кожен діючий маршрут. </a:t>
            </a:r>
          </a:p>
          <a:p>
            <a:pPr algn="just" eaLnBrk="0" hangingPunct="0">
              <a:lnSpc>
                <a:spcPct val="120000"/>
              </a:lnSpc>
            </a:pPr>
            <a:r>
              <a:rPr lang="ru-RU"/>
              <a:t>На автобусні маршрути паспорт складається з набору окремих листів форм. </a:t>
            </a:r>
            <a:endParaRPr lang="uk-UA"/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95288" y="3500438"/>
            <a:ext cx="8280400" cy="26543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990000"/>
                </a:solidFill>
              </a:rPr>
              <a:t>Заповнення паспорту автобусного маршруту:</a:t>
            </a:r>
            <a:r>
              <a:rPr lang="ru-RU"/>
              <a:t> </a:t>
            </a:r>
            <a:r>
              <a:rPr lang="ru-RU" sz="2400">
                <a:solidFill>
                  <a:srgbClr val="303030"/>
                </a:solidFill>
                <a:latin typeface="Verdana" pitchFamily="34" charset="0"/>
              </a:rPr>
              <a:t> </a:t>
            </a:r>
            <a:endParaRPr lang="ru-RU" sz="2400">
              <a:solidFill>
                <a:srgbClr val="303030"/>
              </a:solidFill>
            </a:endParaRPr>
          </a:p>
          <a:p>
            <a:pPr eaLnBrk="0" hangingPunct="0"/>
            <a:r>
              <a:rPr lang="ru-RU"/>
              <a:t>Лист 1. Назва маршруту </a:t>
            </a:r>
          </a:p>
          <a:p>
            <a:pPr eaLnBrk="0" hangingPunct="0"/>
            <a:r>
              <a:rPr lang="ru-RU"/>
              <a:t>Лист 2. Графік руху </a:t>
            </a:r>
          </a:p>
          <a:p>
            <a:pPr eaLnBrk="0" hangingPunct="0"/>
            <a:r>
              <a:rPr lang="ru-RU"/>
              <a:t>Лист 3. Схема маршруту </a:t>
            </a:r>
          </a:p>
          <a:p>
            <a:pPr eaLnBrk="0" hangingPunct="0"/>
            <a:r>
              <a:rPr lang="ru-RU"/>
              <a:t>Лист 4. Обстеження траси маршруту </a:t>
            </a:r>
          </a:p>
          <a:p>
            <a:pPr eaLnBrk="0" hangingPunct="0"/>
            <a:r>
              <a:rPr lang="ru-RU"/>
              <a:t>Лист 5. Час (швидкість) руху автобусу </a:t>
            </a:r>
          </a:p>
          <a:p>
            <a:pPr eaLnBrk="0" hangingPunct="0"/>
            <a:r>
              <a:rPr lang="ru-RU"/>
              <a:t>Лист б. Паспортні дані автодороги </a:t>
            </a:r>
          </a:p>
          <a:p>
            <a:pPr eaLnBrk="0" hangingPunct="0"/>
            <a:r>
              <a:rPr lang="ru-RU"/>
              <a:t>Лист 7. Фінансовий план маршруту </a:t>
            </a:r>
          </a:p>
          <a:p>
            <a:pPr eaLnBrk="0" hangingPunct="0"/>
            <a:r>
              <a:rPr lang="ru-RU"/>
              <a:t>Лист 8. Розклад руху автобусу </a:t>
            </a:r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ChangeArrowheads="1"/>
          </p:cNvSpPr>
          <p:nvPr/>
        </p:nvSpPr>
        <p:spPr bwMode="auto">
          <a:xfrm>
            <a:off x="611188" y="1628775"/>
            <a:ext cx="8208962" cy="48244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При організації міжнародних перевезень рейсовими автобусами туристичні компанії, як правило, укладають агентські угоди з компаніями- перевізниками. </a:t>
            </a:r>
          </a:p>
          <a:p>
            <a:pPr indent="425450" algn="just" eaLnBrk="0" hangingPunct="0"/>
            <a:r>
              <a:rPr lang="ru-RU"/>
              <a:t>Для забезпечення перевезення людей туристична компанія резервує квитки на відповідні рейси. </a:t>
            </a:r>
          </a:p>
          <a:p>
            <a:pPr indent="425450" algn="just" eaLnBrk="0" hangingPunct="0"/>
            <a:endParaRPr lang="ru-RU"/>
          </a:p>
          <a:p>
            <a:pPr indent="425450" algn="just" eaLnBrk="0" hangingPunct="0"/>
            <a:r>
              <a:rPr lang="ru-RU">
                <a:solidFill>
                  <a:srgbClr val="990000"/>
                </a:solidFill>
              </a:rPr>
              <a:t>Квитки бувають:</a:t>
            </a:r>
          </a:p>
          <a:p>
            <a:pPr indent="425450" algn="just" eaLnBrk="0" hangingPunct="0"/>
            <a:r>
              <a:rPr lang="ru-RU"/>
              <a:t>- груповими ;</a:t>
            </a:r>
          </a:p>
          <a:p>
            <a:pPr indent="425450" algn="just" eaLnBrk="0" hangingPunct="0"/>
            <a:r>
              <a:rPr lang="ru-RU"/>
              <a:t>- індивідуальними;</a:t>
            </a:r>
          </a:p>
          <a:p>
            <a:pPr indent="425450" algn="just" eaLnBrk="0" hangingPunct="0"/>
            <a:r>
              <a:rPr lang="ru-RU"/>
              <a:t>- прямого руху;</a:t>
            </a:r>
          </a:p>
          <a:p>
            <a:pPr indent="425450" algn="just" eaLnBrk="0" hangingPunct="0"/>
            <a:r>
              <a:rPr lang="ru-RU"/>
              <a:t>- з пересадкою. </a:t>
            </a:r>
          </a:p>
          <a:p>
            <a:pPr indent="425450" algn="just" eaLnBrk="0" hangingPunct="0"/>
            <a:endParaRPr lang="ru-RU"/>
          </a:p>
          <a:p>
            <a:pPr indent="425450" algn="just" eaLnBrk="0" hangingPunct="0"/>
            <a:r>
              <a:rPr lang="ru-RU"/>
              <a:t>Тарифи на перевезення туристів рейсовими автобусами на міжнародних лініях передбачають різноманітні знижки (в залежності від кількості туристів) та пільги (в залежності від категорії туристів).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333375"/>
            <a:ext cx="8497888" cy="719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algn="ctr">
              <a:spcBef>
                <a:spcPct val="20000"/>
              </a:spcBef>
            </a:pP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ru-RU" sz="2000" b="1">
                <a:solidFill>
                  <a:schemeClr val="accent2"/>
                </a:solidFill>
              </a:rPr>
              <a:t>Організація автоперевезень туристів на міжнародних маршрутах.</a:t>
            </a:r>
          </a:p>
        </p:txBody>
      </p:sp>
      <p:pic>
        <p:nvPicPr>
          <p:cNvPr id="128007" name="Picture 7" descr="Картинки по запросу билеты на авто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357563"/>
            <a:ext cx="3384550" cy="157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/>
        </p:nvSpPr>
        <p:spPr bwMode="auto">
          <a:xfrm>
            <a:off x="468313" y="476250"/>
            <a:ext cx="8208962" cy="3671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При здійсненні перевезення туристична фірма, що </a:t>
            </a:r>
            <a:r>
              <a:rPr lang="ru-RU" i="1"/>
              <a:t>не має власного автотранспорту</a:t>
            </a:r>
            <a:r>
              <a:rPr lang="ru-RU"/>
              <a:t>, укладає </a:t>
            </a:r>
            <a:r>
              <a:rPr lang="ru-RU">
                <a:solidFill>
                  <a:schemeClr val="accent2"/>
                </a:solidFill>
              </a:rPr>
              <a:t>договір</a:t>
            </a:r>
            <a:r>
              <a:rPr lang="ru-RU"/>
              <a:t> з автотранспортним підприємством на оренду автобусів для перевезення туристів. Використання орендованого транспорту найбільш ефективно для починаючих туристичних компаній, що не мають значного обігу коштів. </a:t>
            </a:r>
          </a:p>
          <a:p>
            <a:pPr indent="425450" algn="just" eaLnBrk="0" hangingPunct="0"/>
            <a:r>
              <a:rPr lang="ru-RU"/>
              <a:t>Використання оренди автобусів дозволяє туристичному підприємству вибрати найбільш зручного партнера. При цьому турфірма не буде нести прямих витрат на ремонт, обслуговування та підтримку технічного стану транспортного засобу. </a:t>
            </a:r>
          </a:p>
        </p:txBody>
      </p:sp>
      <p:pic>
        <p:nvPicPr>
          <p:cNvPr id="129031" name="Picture 7" descr="Картинки по запросу договор аренды автобу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92600"/>
            <a:ext cx="3457575" cy="2308225"/>
          </a:xfrm>
          <a:prstGeom prst="rect">
            <a:avLst/>
          </a:prstGeom>
          <a:noFill/>
        </p:spPr>
      </p:pic>
      <p:pic>
        <p:nvPicPr>
          <p:cNvPr id="129033" name="Picture 9" descr="Картинки по запросу договор аренды автобу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92600"/>
            <a:ext cx="3960812" cy="230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ChangeArrowheads="1"/>
          </p:cNvSpPr>
          <p:nvPr/>
        </p:nvSpPr>
        <p:spPr bwMode="auto">
          <a:xfrm>
            <a:off x="250825" y="339725"/>
            <a:ext cx="8678863" cy="3387725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/>
              <a:t>Перевізник повинен мати </a:t>
            </a:r>
            <a:r>
              <a:rPr lang="ru-RU" i="1">
                <a:solidFill>
                  <a:schemeClr val="accent2"/>
                </a:solidFill>
              </a:rPr>
              <a:t>ліцензію</a:t>
            </a:r>
            <a:r>
              <a:rPr lang="ru-RU"/>
              <a:t> (дозвіл) на право здійснення міжна­ родних пасажирських перевезень, а транспортний засіб </a:t>
            </a:r>
            <a:r>
              <a:rPr lang="ru-RU">
                <a:solidFill>
                  <a:schemeClr val="accent2"/>
                </a:solidFill>
              </a:rPr>
              <a:t>відповідати євро­ пейським екологічним нормам</a:t>
            </a:r>
            <a:r>
              <a:rPr lang="ru-RU"/>
              <a:t>. </a:t>
            </a:r>
          </a:p>
          <a:p>
            <a:pPr indent="457200" algn="just"/>
            <a:endParaRPr lang="ru-RU"/>
          </a:p>
          <a:p>
            <a:pPr indent="457200" algn="just"/>
            <a:r>
              <a:rPr lang="ru-RU"/>
              <a:t>Для поїздок Європою </a:t>
            </a:r>
            <a:r>
              <a:rPr lang="ru-RU" b="1"/>
              <a:t>обов’язковим</a:t>
            </a:r>
            <a:r>
              <a:rPr lang="ru-RU"/>
              <a:t> є обладнання автобуса </a:t>
            </a:r>
            <a:r>
              <a:rPr lang="ru-RU">
                <a:solidFill>
                  <a:schemeClr val="accent2"/>
                </a:solidFill>
              </a:rPr>
              <a:t>прибором, що реєструє основні параметри роботи двигуна, режим швидкості та час.</a:t>
            </a:r>
            <a:r>
              <a:rPr lang="ru-RU"/>
              <a:t> </a:t>
            </a:r>
          </a:p>
          <a:p>
            <a:pPr indent="457200" algn="just"/>
            <a:r>
              <a:rPr lang="ru-RU"/>
              <a:t>У випадку оренди автобуса витрати з його страхування, громадянської відповідальності власника автотранспорту (зелена карта), добові водіїв, як правило, несе власник автобуса. Розрахунок вартості оренди здійснюється в залежності від пробігу (за 1 км шляху) або терміну оренди (кількість днів). </a:t>
            </a:r>
          </a:p>
          <a:p>
            <a:pPr indent="457200" algn="just"/>
            <a:r>
              <a:rPr lang="ru-RU"/>
              <a:t>Розрахунок вартості транспортного обслуговування здійснюється у залежності від завантаження автобуса у перерахунку на одного туриста. </a:t>
            </a:r>
          </a:p>
        </p:txBody>
      </p:sp>
      <p:pic>
        <p:nvPicPr>
          <p:cNvPr id="72709" name="Picture 5" descr="Картинки по запросу лыцензыя автобу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933825"/>
            <a:ext cx="76200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uk-UA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лекції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614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19113" y="893763"/>
            <a:ext cx="8229600" cy="2679700"/>
          </a:xfrm>
        </p:spPr>
        <p:txBody>
          <a:bodyPr/>
          <a:lstStyle/>
          <a:p>
            <a:pPr marL="0" indent="0">
              <a:buNone/>
            </a:pPr>
            <a:r>
              <a:rPr lang="uk-UA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Розвиток автоперевезень у світі</a:t>
            </a:r>
          </a:p>
          <a:p>
            <a:pPr marL="0" indent="0" algn="l">
              <a:buNone/>
            </a:pPr>
            <a:r>
              <a:rPr lang="uk-UA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Регіональні особливості системи автомобільних </a:t>
            </a:r>
            <a:r>
              <a:rPr lang="uk-UA" sz="1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перевевзень</a:t>
            </a:r>
            <a:endParaRPr lang="uk-UA" sz="1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uk-UA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автотранспорту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Нормативно-правова база організації автобусних перевезень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Організація перевезень туристів на автобусних маршрутах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Особливості організації спеціалізованого автобусного маршруту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Особливості роботи гіда (керівника туристичної групи) та прокат автомобілів туристами</a:t>
            </a:r>
          </a:p>
          <a:p>
            <a:pPr marL="0" indent="0" algn="l">
              <a:buNone/>
            </a:pPr>
            <a:endParaRPr lang="ru-RU" sz="1800" b="1" dirty="0">
              <a:solidFill>
                <a:srgbClr val="303030"/>
              </a:solidFill>
            </a:endParaRPr>
          </a:p>
          <a:p>
            <a:pPr marL="0" indent="0" algn="just">
              <a:buFontTx/>
              <a:buNone/>
            </a:pPr>
            <a:endParaRPr lang="uk-UA" sz="1600" b="1" dirty="0">
              <a:solidFill>
                <a:srgbClr val="303030"/>
              </a:solidFill>
              <a:latin typeface="Verdana" pitchFamily="34" charset="0"/>
            </a:endParaRPr>
          </a:p>
          <a:p>
            <a:pPr marL="0" indent="0" algn="just">
              <a:buFontTx/>
              <a:buNone/>
            </a:pPr>
            <a:endParaRPr lang="uk-UA" sz="1800" b="1" dirty="0">
              <a:solidFill>
                <a:srgbClr val="303030"/>
              </a:solidFill>
              <a:latin typeface="Verdana" pitchFamily="34" charset="0"/>
            </a:endParaRPr>
          </a:p>
          <a:p>
            <a:pPr marL="0" indent="0" algn="just">
              <a:buFontTx/>
              <a:buNone/>
            </a:pPr>
            <a:endParaRPr lang="ru-RU" sz="1800" b="1" dirty="0">
              <a:solidFill>
                <a:srgbClr val="303030"/>
              </a:solidFill>
              <a:latin typeface="Verdana" pitchFamily="34" charset="0"/>
            </a:endParaRPr>
          </a:p>
          <a:p>
            <a:pPr marL="0" indent="0" algn="just">
              <a:buFontTx/>
              <a:buNone/>
            </a:pPr>
            <a:endParaRPr lang="uk-UA" sz="2000" b="1" dirty="0">
              <a:solidFill>
                <a:srgbClr val="303030"/>
              </a:solidFill>
              <a:latin typeface="Verdana" pitchFamily="34" charset="0"/>
            </a:endParaRPr>
          </a:p>
        </p:txBody>
      </p:sp>
      <p:sp>
        <p:nvSpPr>
          <p:cNvPr id="61443" name="AutoShape 11" descr="Пов’язане зображен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4" name="AutoShape 13" descr="otlichie-menedzhmenta-ot-upravl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AutoShape 15" descr="otlichie-menedzhmenta-ot-upravl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AutoShape 17" descr="otlichie-menedzhmenta-ot-upravleni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7" name="AutoShape 21" descr="Пов’язане зображен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8" name="AutoShape 23" descr="Пов’язане зображен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9" name="AutoShape 25" descr="Пов’язане зображен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44900"/>
            <a:ext cx="82296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ChangeArrowheads="1"/>
          </p:cNvSpPr>
          <p:nvPr/>
        </p:nvSpPr>
        <p:spPr bwMode="auto">
          <a:xfrm>
            <a:off x="250825" y="166688"/>
            <a:ext cx="8678863" cy="6408737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/>
          </a:p>
          <a:p>
            <a:pPr indent="457200" algn="just"/>
            <a:r>
              <a:rPr lang="ru-RU"/>
              <a:t>В </a:t>
            </a:r>
            <a:r>
              <a:rPr lang="ru-RU" i="1">
                <a:solidFill>
                  <a:srgbClr val="990000"/>
                </a:solidFill>
              </a:rPr>
              <a:t>угоді</a:t>
            </a:r>
            <a:r>
              <a:rPr lang="ru-RU"/>
              <a:t> з автотранспортним підприємством обумовлені:</a:t>
            </a:r>
          </a:p>
          <a:p>
            <a:pPr indent="457200" algn="just"/>
            <a:r>
              <a:rPr lang="ru-RU"/>
              <a:t> </a:t>
            </a:r>
          </a:p>
          <a:p>
            <a:pPr indent="457200" algn="just"/>
            <a:r>
              <a:rPr lang="ru-RU"/>
              <a:t>-  порядок розрахунків за перевезення;</a:t>
            </a:r>
          </a:p>
          <a:p>
            <a:pPr indent="457200" algn="just"/>
            <a:r>
              <a:rPr lang="ru-RU"/>
              <a:t>- сторона, що бере на себе функції обслуговування та страхування автобуса на міжнародних маршрутах</a:t>
            </a:r>
          </a:p>
          <a:p>
            <a:pPr indent="457200" algn="just">
              <a:buFontTx/>
              <a:buChar char="-"/>
            </a:pPr>
            <a:r>
              <a:rPr lang="ru-RU"/>
              <a:t>- марки автотранспортних засобів, що надаються під обслуговування туристів (автомашин, автобусів); </a:t>
            </a:r>
          </a:p>
          <a:p>
            <a:pPr indent="457200" algn="just"/>
            <a:r>
              <a:rPr lang="ru-RU"/>
              <a:t>- ціни та тарифи; </a:t>
            </a:r>
          </a:p>
          <a:p>
            <a:pPr indent="457200" algn="just"/>
            <a:r>
              <a:rPr lang="ru-RU"/>
              <a:t>- графіки та терміни роботи автотранспорту; </a:t>
            </a:r>
          </a:p>
          <a:p>
            <a:pPr indent="457200" algn="just"/>
            <a:r>
              <a:rPr lang="ru-RU"/>
              <a:t>- маршрути, на яких використовується автотранспорт; </a:t>
            </a:r>
          </a:p>
          <a:p>
            <a:pPr indent="457200" algn="just"/>
            <a:r>
              <a:rPr lang="ru-RU"/>
              <a:t>- терміни надання замовлення на виділення автотранспорту та терміни відмови від замовлення без пред’явлення штрафних санкцій; </a:t>
            </a:r>
          </a:p>
          <a:p>
            <a:pPr indent="457200" algn="just"/>
            <a:r>
              <a:rPr lang="ru-RU"/>
              <a:t>- матеріальну відповідальність АТП за зрив подачі автотранспорту на обслуговування туристів; </a:t>
            </a:r>
          </a:p>
          <a:p>
            <a:pPr indent="457200" algn="just"/>
            <a:r>
              <a:rPr lang="ru-RU"/>
              <a:t>- матеріальну відповідальність турфірми за зрив використання авто­ транспорту; </a:t>
            </a:r>
          </a:p>
          <a:p>
            <a:pPr indent="457200" algn="just"/>
            <a:r>
              <a:rPr lang="ru-RU"/>
              <a:t>- максимальний термін очікування туристів при запізненні (неподачі) автотранспорту; </a:t>
            </a:r>
          </a:p>
          <a:p>
            <a:pPr indent="457200" algn="just"/>
            <a:r>
              <a:rPr lang="ru-RU"/>
              <a:t>- основні права та обов’язки туристів, гідів при користуванні авто­ транспортними засобами; </a:t>
            </a:r>
          </a:p>
          <a:p>
            <a:pPr indent="457200" algn="just"/>
            <a:r>
              <a:rPr lang="ru-RU"/>
              <a:t>- знижки та пільги; </a:t>
            </a:r>
          </a:p>
          <a:p>
            <a:pPr indent="457200" algn="just"/>
            <a:r>
              <a:rPr lang="ru-RU"/>
              <a:t>- наявність тахографа та листів поїздки.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ChangeArrowheads="1"/>
          </p:cNvSpPr>
          <p:nvPr/>
        </p:nvSpPr>
        <p:spPr bwMode="auto">
          <a:xfrm>
            <a:off x="250825" y="419100"/>
            <a:ext cx="8678863" cy="4486275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/>
              <a:t>Досить широко туристичні компанії здійснюють туристичні маршрути, використовуючи </a:t>
            </a:r>
            <a:r>
              <a:rPr lang="ru-RU" i="1">
                <a:solidFill>
                  <a:schemeClr val="accent2"/>
                </a:solidFill>
              </a:rPr>
              <a:t>власний автотранспорт</a:t>
            </a:r>
            <a:r>
              <a:rPr lang="ru-RU"/>
              <a:t>. Відносно низькі витрати на придбання автобусів (у порівнянні з іншими транспортними засобами), а також висока ефективність їх використання сприяли тому, що і цей вид перевезень отримав широке розповсюдження на українському ринку. </a:t>
            </a:r>
          </a:p>
          <a:p>
            <a:pPr indent="457200" algn="just"/>
            <a:endParaRPr lang="ru-RU"/>
          </a:p>
          <a:p>
            <a:pPr indent="457200" algn="just"/>
            <a:r>
              <a:rPr lang="ru-RU"/>
              <a:t>Перевезення власними автобусами знайшли попит при </a:t>
            </a:r>
            <a:r>
              <a:rPr lang="ru-RU" i="1"/>
              <a:t>здійсненні турів, орієнтованих на масового споживача.</a:t>
            </a:r>
            <a:r>
              <a:rPr lang="ru-RU"/>
              <a:t> Особливо ефективним є використання власних автобусів при організації турпотоків у вигляді “ланцюгів”, коли автобус здійснює рейс від місця збору групи до місця призначення та назад. </a:t>
            </a:r>
          </a:p>
          <a:p>
            <a:pPr indent="457200" algn="just"/>
            <a:endParaRPr lang="ru-RU"/>
          </a:p>
          <a:p>
            <a:pPr indent="457200" algn="just"/>
            <a:r>
              <a:rPr lang="ru-RU"/>
              <a:t>Використання власних туристичних автобусів потребує додаткових витрат туристичних компаній: на стоянку, технічний огляд та ремонт, на заміну запчастин, необхідність утримання обслуговуючого персоналу та кваліфікованих водіїв, страхування транспортних засобів та відповідальності власника автотранспорту. </a:t>
            </a:r>
          </a:p>
        </p:txBody>
      </p:sp>
      <p:pic>
        <p:nvPicPr>
          <p:cNvPr id="131076" name="Picture 4" descr="Картинки по запросу договор аренды автобу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013325"/>
            <a:ext cx="5688013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611188" y="1628775"/>
            <a:ext cx="8208962" cy="28082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Туристичні фірми часто надають послуги з прокату автомобілів. </a:t>
            </a:r>
          </a:p>
          <a:p>
            <a:pPr indent="425450" algn="just" eaLnBrk="0" hangingPunct="0"/>
            <a:endParaRPr lang="ru-RU"/>
          </a:p>
          <a:p>
            <a:pPr indent="425450" algn="just" eaLnBrk="0" hangingPunct="0"/>
            <a:r>
              <a:rPr lang="ru-RU" i="1">
                <a:solidFill>
                  <a:schemeClr val="accent2"/>
                </a:solidFill>
              </a:rPr>
              <a:t>Існує два основних способи бронювання прокату автомобілів:</a:t>
            </a:r>
          </a:p>
          <a:p>
            <a:pPr indent="425450" algn="just" eaLnBrk="0" hangingPunct="0"/>
            <a:endParaRPr lang="ru-RU" i="1">
              <a:solidFill>
                <a:schemeClr val="accent2"/>
              </a:solidFill>
            </a:endParaRPr>
          </a:p>
          <a:p>
            <a:pPr indent="425450" algn="just" eaLnBrk="0" hangingPunct="0">
              <a:buFontTx/>
              <a:buAutoNum type="arabicPeriod"/>
            </a:pPr>
            <a:r>
              <a:rPr lang="ru-RU" i="1"/>
              <a:t>Бронювання автомобіля одночасно з резервуванням авіаквитків.</a:t>
            </a:r>
            <a:r>
              <a:rPr lang="ru-RU"/>
              <a:t> Усі головні компанії автопрокату підключені до комп’ютерних систем авіарезе- рування. Завдяки цій системі забезпечується прокат у більшості міжнародних аеропортів світу.</a:t>
            </a:r>
          </a:p>
          <a:p>
            <a:pPr indent="425450" algn="just" eaLnBrk="0" hangingPunct="0">
              <a:buFontTx/>
              <a:buAutoNum type="arabicPeriod"/>
            </a:pPr>
            <a:endParaRPr lang="ru-RU"/>
          </a:p>
          <a:p>
            <a:pPr indent="425450" algn="just" eaLnBrk="0" hangingPunct="0">
              <a:buFontTx/>
              <a:buAutoNum type="arabicPeriod"/>
            </a:pPr>
            <a:r>
              <a:rPr lang="ru-RU" i="1"/>
              <a:t>Безпосереднє звернення до компанії прокату автомобілів.</a:t>
            </a:r>
            <a:r>
              <a:rPr lang="ru-RU"/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333375"/>
            <a:ext cx="8497888" cy="719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algn="ctr">
              <a:spcBef>
                <a:spcPct val="20000"/>
              </a:spcBef>
            </a:pP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ru-RU" sz="2000" b="1">
                <a:solidFill>
                  <a:schemeClr val="accent2"/>
                </a:solidFill>
              </a:rPr>
              <a:t>Особливості бронювання та оренди автомобілів</a:t>
            </a:r>
          </a:p>
        </p:txBody>
      </p:sp>
      <p:pic>
        <p:nvPicPr>
          <p:cNvPr id="133125" name="Picture 5" descr="Картинки по запросу бронювання прокату автомобіл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581525"/>
            <a:ext cx="5715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ChangeArrowheads="1"/>
          </p:cNvSpPr>
          <p:nvPr/>
        </p:nvSpPr>
        <p:spPr bwMode="auto">
          <a:xfrm>
            <a:off x="250825" y="476250"/>
            <a:ext cx="8678863" cy="3937000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>
                <a:solidFill>
                  <a:srgbClr val="990000"/>
                </a:solidFill>
              </a:rPr>
              <a:t>На організацію роботи компанії з прокату автомобілів впливають:</a:t>
            </a:r>
            <a:r>
              <a:rPr lang="ru-RU"/>
              <a:t> </a:t>
            </a:r>
          </a:p>
          <a:p>
            <a:pPr indent="457200" algn="just"/>
            <a:endParaRPr lang="ru-RU"/>
          </a:p>
          <a:p>
            <a:pPr indent="457200" algn="just"/>
            <a:r>
              <a:rPr lang="ru-RU"/>
              <a:t>- тарифи, що встановлені фірмою;</a:t>
            </a:r>
          </a:p>
          <a:p>
            <a:pPr indent="457200" algn="just"/>
            <a:r>
              <a:rPr lang="ru-RU"/>
              <a:t>- розмір, марка та модель автомобілю; </a:t>
            </a:r>
          </a:p>
          <a:p>
            <a:pPr indent="457200" algn="just"/>
            <a:r>
              <a:rPr lang="ru-RU"/>
              <a:t>- види оренди: автомобіль беруть напрокат в один кінець або в обидва кінці; </a:t>
            </a:r>
          </a:p>
          <a:p>
            <a:pPr indent="457200" algn="just"/>
            <a:r>
              <a:rPr lang="ru-RU"/>
              <a:t>- документальне підтвердження водійської кваліфікації;</a:t>
            </a:r>
          </a:p>
          <a:p>
            <a:pPr indent="457200" algn="just"/>
            <a:r>
              <a:rPr lang="ru-RU"/>
              <a:t>- підтвердження кредитоспроможності клієнта;</a:t>
            </a:r>
          </a:p>
          <a:p>
            <a:pPr indent="457200" algn="just"/>
            <a:r>
              <a:rPr lang="ru-RU"/>
              <a:t>- при резервування “гнучких” квитків, або прямій оренді автомобіля потрібно уточнити: кількість подорожуючих; розмір багажу; марку та модель автомобіля; тривалість прокату; пункти посадки та висадки (деякі клієнти ба­ жають, щоб автомобіль було подано в аеропорт, інші у готель, треті викори­ стовують його як трансфер або для здійснення екскурсії); спеціальні вимоги, наприклад, зручності для інвалідів, послуги шофера.  </a:t>
            </a:r>
          </a:p>
        </p:txBody>
      </p:sp>
      <p:pic>
        <p:nvPicPr>
          <p:cNvPr id="132100" name="Picture 4" descr="Картинки по запросу бронювання прокату автомобіл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581525"/>
            <a:ext cx="2808288" cy="1873250"/>
          </a:xfrm>
          <a:prstGeom prst="rect">
            <a:avLst/>
          </a:prstGeom>
          <a:noFill/>
        </p:spPr>
      </p:pic>
      <p:pic>
        <p:nvPicPr>
          <p:cNvPr id="132102" name="Picture 6" descr="Картинки по запросу бронювання прокату автомобіл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652963"/>
            <a:ext cx="3168650" cy="181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ChangeArrowheads="1"/>
          </p:cNvSpPr>
          <p:nvPr/>
        </p:nvSpPr>
        <p:spPr bwMode="auto">
          <a:xfrm>
            <a:off x="179388" y="404813"/>
            <a:ext cx="8678862" cy="3387725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/>
              <a:t>У міжнародній практиці, коли представник туристичної агенції здійснює бронювання автомобіля у компанії автопрокату, він повинен </a:t>
            </a:r>
            <a:r>
              <a:rPr lang="ru-RU" i="1">
                <a:solidFill>
                  <a:srgbClr val="990000"/>
                </a:solidFill>
              </a:rPr>
              <a:t>надати інформацію</a:t>
            </a:r>
            <a:r>
              <a:rPr lang="ru-RU"/>
              <a:t>: </a:t>
            </a:r>
          </a:p>
          <a:p>
            <a:pPr indent="457200" algn="just"/>
            <a:r>
              <a:rPr lang="ru-RU"/>
              <a:t>- назвати агенцію та її номер в ІАТА;</a:t>
            </a:r>
          </a:p>
          <a:p>
            <a:pPr indent="457200" algn="just"/>
            <a:r>
              <a:rPr lang="ru-RU"/>
              <a:t>- указати місце призначення, куди автомобіль повинен бути</a:t>
            </a:r>
          </a:p>
          <a:p>
            <a:pPr indent="457200" algn="just"/>
            <a:r>
              <a:rPr lang="ru-RU"/>
              <a:t>доставлений (аеропорт, центр міста, готель тощо);</a:t>
            </a:r>
          </a:p>
          <a:p>
            <a:pPr indent="457200" algn="just"/>
            <a:r>
              <a:rPr lang="ru-RU"/>
              <a:t>- назвати ім’я клієнта, аеропорт, авіалінію та номер рейсу;</a:t>
            </a:r>
          </a:p>
          <a:p>
            <a:pPr indent="457200" algn="just"/>
            <a:r>
              <a:rPr lang="ru-RU"/>
              <a:t>- назвати прокатну картку клієнта;</a:t>
            </a:r>
          </a:p>
          <a:p>
            <a:pPr indent="457200" algn="just"/>
            <a:r>
              <a:rPr lang="ru-RU"/>
              <a:t>- сповістити по дату початку оренди її тривалість;</a:t>
            </a:r>
          </a:p>
          <a:p>
            <a:pPr indent="457200" algn="just"/>
            <a:r>
              <a:rPr lang="ru-RU"/>
              <a:t>- назвати марку та модель автомобіля та інші вимоги до</a:t>
            </a:r>
          </a:p>
          <a:p>
            <a:pPr indent="457200" algn="just"/>
            <a:r>
              <a:rPr lang="ru-RU"/>
              <a:t>спеціалізованого обладнання;</a:t>
            </a:r>
          </a:p>
          <a:p>
            <a:pPr indent="457200" algn="just"/>
            <a:r>
              <a:rPr lang="ru-RU"/>
              <a:t>- вказати вид платежу: передплата (ваучер), кредитна картка.</a:t>
            </a:r>
          </a:p>
        </p:txBody>
      </p:sp>
      <p:pic>
        <p:nvPicPr>
          <p:cNvPr id="134150" name="Picture 6" descr="Картинки по запросу авто на про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437063"/>
            <a:ext cx="3095625" cy="2103437"/>
          </a:xfrm>
          <a:prstGeom prst="rect">
            <a:avLst/>
          </a:prstGeom>
          <a:noFill/>
        </p:spPr>
      </p:pic>
      <p:pic>
        <p:nvPicPr>
          <p:cNvPr id="134152" name="Picture 8" descr="Картинки по запросу авто на прок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92600"/>
            <a:ext cx="3633788" cy="241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ChangeArrowheads="1"/>
          </p:cNvSpPr>
          <p:nvPr/>
        </p:nvSpPr>
        <p:spPr bwMode="auto">
          <a:xfrm>
            <a:off x="250825" y="338138"/>
            <a:ext cx="8678863" cy="5715000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600"/>
              <a:t>До того як підписати орендний договір на прокат автомашини, потрібно детально ознайомити клієнта, з тим, </a:t>
            </a:r>
            <a:r>
              <a:rPr lang="ru-RU" sz="1600" i="1">
                <a:solidFill>
                  <a:srgbClr val="990000"/>
                </a:solidFill>
              </a:rPr>
              <a:t>що входить до орендної плати</a:t>
            </a:r>
            <a:r>
              <a:rPr lang="ru-RU" sz="1600"/>
              <a:t>.</a:t>
            </a:r>
          </a:p>
          <a:p>
            <a:pPr indent="457200" algn="just"/>
            <a:r>
              <a:rPr lang="ru-RU" sz="1600"/>
              <a:t>Як правило, це:</a:t>
            </a:r>
          </a:p>
          <a:p>
            <a:pPr indent="457200" algn="just"/>
            <a:r>
              <a:rPr lang="ru-RU" sz="1600"/>
              <a:t>- необмежений пробіг автомобіля;</a:t>
            </a:r>
          </a:p>
          <a:p>
            <a:pPr indent="457200" algn="just"/>
            <a:r>
              <a:rPr lang="ru-RU" sz="1600"/>
              <a:t>- доставка автомобіля клієнту у межах міста;</a:t>
            </a:r>
          </a:p>
          <a:p>
            <a:pPr indent="457200" algn="just"/>
            <a:r>
              <a:rPr lang="ru-RU" sz="1600"/>
              <a:t>- ремонт або заміна автомобіля у випадках технічних пошкоджень, крім</a:t>
            </a:r>
          </a:p>
          <a:p>
            <a:pPr indent="457200" algn="just"/>
            <a:r>
              <a:rPr lang="ru-RU" sz="1600"/>
              <a:t>пошкоджених покришок, вітрового скла, картера двигуна;</a:t>
            </a:r>
          </a:p>
          <a:p>
            <a:pPr indent="457200" algn="just"/>
            <a:r>
              <a:rPr lang="ru-RU" sz="1600"/>
              <a:t>- повна страховка у випадку дорожньо-транспортної пригоди не з про­</a:t>
            </a:r>
          </a:p>
          <a:p>
            <a:pPr indent="457200" algn="just"/>
            <a:r>
              <a:rPr lang="ru-RU" sz="1600"/>
              <a:t>вини клієнта;</a:t>
            </a:r>
          </a:p>
          <a:p>
            <a:pPr indent="457200" algn="just"/>
            <a:r>
              <a:rPr lang="ru-RU" sz="1600"/>
              <a:t>- страховка, що покриває збитки, нанесені автомобілю у дорожній при­</a:t>
            </a:r>
          </a:p>
          <a:p>
            <a:pPr indent="457200" algn="just"/>
            <a:r>
              <a:rPr lang="ru-RU" sz="1600"/>
              <a:t>годі з провини клієнта, поза суми 500 дол. Однак, якщо водій знаходився у</a:t>
            </a:r>
          </a:p>
          <a:p>
            <a:pPr indent="457200" algn="just"/>
            <a:r>
              <a:rPr lang="ru-RU" sz="1600"/>
              <a:t>нетверезому стані, страховка не сплачується. </a:t>
            </a:r>
          </a:p>
          <a:p>
            <a:pPr indent="457200" algn="just"/>
            <a:r>
              <a:rPr lang="ru-RU" sz="1600"/>
              <a:t>- страхування пасажирів (крім водіїв) від нещасних випадків. </a:t>
            </a:r>
          </a:p>
          <a:p>
            <a:pPr indent="457200" algn="just"/>
            <a:r>
              <a:rPr lang="ru-RU" sz="1600"/>
              <a:t>- податки;</a:t>
            </a:r>
          </a:p>
          <a:p>
            <a:pPr indent="457200" algn="just"/>
            <a:r>
              <a:rPr lang="ru-RU" sz="1600"/>
              <a:t>- машину туристу повинні надати з повним баком пального, але і повернути її потрібно з повним баком;</a:t>
            </a:r>
          </a:p>
          <a:p>
            <a:pPr indent="457200" algn="just"/>
            <a:r>
              <a:rPr lang="ru-RU" sz="1600"/>
              <a:t>- за додаткову плату (10-15 дол.) можна придбати право користуватися</a:t>
            </a:r>
          </a:p>
          <a:p>
            <a:pPr indent="457200" algn="just"/>
            <a:r>
              <a:rPr lang="ru-RU" sz="1600"/>
              <a:t>машиною для іншого водія;</a:t>
            </a:r>
          </a:p>
          <a:p>
            <a:pPr indent="457200" algn="just"/>
            <a:r>
              <a:rPr lang="ru-RU" sz="1600"/>
              <a:t>- фірма повинна попередити клієнта про те, що за порушення правил</a:t>
            </a:r>
          </a:p>
          <a:p>
            <a:pPr indent="457200" algn="just"/>
            <a:r>
              <a:rPr lang="ru-RU" sz="1600"/>
              <a:t>паркування машини, перевищення швидкості штраф клієнт сплачує особисто;</a:t>
            </a:r>
          </a:p>
          <a:p>
            <a:pPr indent="457200" algn="just"/>
            <a:r>
              <a:rPr lang="ru-RU" sz="1600"/>
              <a:t>- у випадку аварії потрібно мати таку інформацію: дата та час аварії,</a:t>
            </a:r>
          </a:p>
          <a:p>
            <a:pPr indent="457200" algn="just"/>
            <a:r>
              <a:rPr lang="ru-RU" sz="1600"/>
              <a:t>прізвище та адреса іншої сторони, назву страхової компанії, прізвище та</a:t>
            </a:r>
          </a:p>
          <a:p>
            <a:pPr indent="457200" algn="just"/>
            <a:r>
              <a:rPr lang="ru-RU" sz="1600"/>
              <a:t>адреса свідка (якщо такий є), назва та номер поліцейського управління.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468313" y="1125538"/>
            <a:ext cx="8208962" cy="3529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Під час здійснення автотуру важливою є </a:t>
            </a:r>
            <a:r>
              <a:rPr lang="ru-RU">
                <a:solidFill>
                  <a:schemeClr val="accent2"/>
                </a:solidFill>
              </a:rPr>
              <a:t>організація роботи гіда</a:t>
            </a:r>
            <a:r>
              <a:rPr lang="ru-RU"/>
              <a:t> (керівника туристичної групи) з туристами та з водіями автотранспортного засобу. </a:t>
            </a:r>
          </a:p>
          <a:p>
            <a:pPr indent="425450" algn="just" eaLnBrk="0" hangingPunct="0"/>
            <a:r>
              <a:rPr lang="ru-RU"/>
              <a:t>Водій автобуса повинен виконувати вказівки та розпорядження керівника групи, якщо вони не пов’язані із зміною маршруту руху, порушенням правил дорожнього руху та не загрожують безпеці перевезень, а також не суперечать існуючим інструкціям. </a:t>
            </a:r>
          </a:p>
          <a:p>
            <a:pPr indent="425450" algn="just" eaLnBrk="0" hangingPunct="0"/>
            <a:r>
              <a:rPr lang="ru-RU"/>
              <a:t>У випадку </a:t>
            </a:r>
            <a:r>
              <a:rPr lang="ru-RU" i="1"/>
              <a:t>відхилення від маршруту за технічними причинами або з вини водія</a:t>
            </a:r>
            <a:r>
              <a:rPr lang="ru-RU"/>
              <a:t>, керівник групи робить запис у шляховому листі та довідці-наряді. </a:t>
            </a:r>
          </a:p>
          <a:p>
            <a:pPr indent="425450" algn="just" eaLnBrk="0" hangingPunct="0"/>
            <a:r>
              <a:rPr lang="ru-RU"/>
              <a:t>Дострокове прибуття автобуса у пункт призначення не дає керівнику групи права вимагати від водія додаткової роботи, що не передбачена графіком руху та програмою обслуговування.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333375"/>
            <a:ext cx="8497888" cy="719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algn="ctr">
              <a:spcBef>
                <a:spcPct val="20000"/>
              </a:spcBef>
            </a:pPr>
            <a:r>
              <a:rPr lang="ru-RU" sz="2000" b="1">
                <a:solidFill>
                  <a:schemeClr val="accent2"/>
                </a:solidFill>
              </a:rPr>
              <a:t>6. Особливості організації роботи гіда.</a:t>
            </a:r>
          </a:p>
        </p:txBody>
      </p:sp>
      <p:pic>
        <p:nvPicPr>
          <p:cNvPr id="138245" name="Picture 5" descr="Картинки по запросу гид в автобу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797425"/>
            <a:ext cx="403225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>
            <a:spLocks noChangeArrowheads="1"/>
          </p:cNvSpPr>
          <p:nvPr/>
        </p:nvSpPr>
        <p:spPr bwMode="auto">
          <a:xfrm>
            <a:off x="179388" y="425450"/>
            <a:ext cx="8678862" cy="2044700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/>
              <a:t>Гіду </a:t>
            </a:r>
            <a:r>
              <a:rPr lang="ru-RU" sz="2000" b="1">
                <a:solidFill>
                  <a:srgbClr val="990000"/>
                </a:solidFill>
              </a:rPr>
              <a:t>заборонено</a:t>
            </a:r>
            <a:r>
              <a:rPr lang="ru-RU"/>
              <a:t>: </a:t>
            </a:r>
          </a:p>
          <a:p>
            <a:pPr indent="457200" algn="just">
              <a:buFontTx/>
              <a:buChar char="-"/>
            </a:pPr>
            <a:r>
              <a:rPr lang="ru-RU"/>
              <a:t>змінювати або продовжувати запланований у відповідності з автобусним паспортом та замовленням маршрут, якщо це не обумовлено особливими умовами, що погрожують безпеці руху; </a:t>
            </a:r>
          </a:p>
          <a:p>
            <a:pPr indent="457200" algn="just">
              <a:buFontTx/>
              <a:buChar char="-"/>
            </a:pPr>
            <a:r>
              <a:rPr lang="ru-RU"/>
              <a:t>дозволяти проїзд в автобусі особам, що не входять до туристично-екскурсійної групи, за виключенням осіб, вписаних у шляховий лист, та працівникам, що перевіряють гіда на маршруті. </a:t>
            </a:r>
          </a:p>
        </p:txBody>
      </p:sp>
      <p:pic>
        <p:nvPicPr>
          <p:cNvPr id="136196" name="Picture 4" descr="Картинки по запросу гиду запрещ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13100"/>
            <a:ext cx="5545138" cy="304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ChangeArrowheads="1"/>
          </p:cNvSpPr>
          <p:nvPr/>
        </p:nvSpPr>
        <p:spPr bwMode="auto">
          <a:xfrm>
            <a:off x="179388" y="333375"/>
            <a:ext cx="8678862" cy="2838450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/>
              <a:t>Перед початком поїздки гід </a:t>
            </a:r>
            <a:r>
              <a:rPr lang="ru-RU" b="1">
                <a:solidFill>
                  <a:srgbClr val="990000"/>
                </a:solidFill>
              </a:rPr>
              <a:t>зобов’язаний</a:t>
            </a:r>
            <a:r>
              <a:rPr lang="ru-RU"/>
              <a:t> отримати від турфірми списки туристів (у трьох примірниках), схему маршруту та розклад руху: </a:t>
            </a:r>
          </a:p>
          <a:p>
            <a:pPr indent="457200" algn="just"/>
            <a:endParaRPr lang="ru-RU"/>
          </a:p>
          <a:p>
            <a:pPr indent="457200" algn="just"/>
            <a:r>
              <a:rPr lang="ru-RU"/>
              <a:t>- впевнитись, що автобус за своїм технічним, санітарним станом та обладнанням відповідає встановленим вимогам; </a:t>
            </a:r>
          </a:p>
          <a:p>
            <a:pPr indent="457200" algn="just"/>
            <a:r>
              <a:rPr lang="ru-RU"/>
              <a:t>- перевірити наявність необхідних документів (паспортів або доку­ мента, що засвідчує особу); </a:t>
            </a:r>
          </a:p>
          <a:p>
            <a:pPr indent="457200" algn="just"/>
            <a:r>
              <a:rPr lang="ru-RU"/>
              <a:t>- дати дозвіл водію на початок посадки туристів, екскурсантів в автобус; </a:t>
            </a:r>
          </a:p>
          <a:p>
            <a:pPr indent="457200" algn="just"/>
            <a:r>
              <a:rPr lang="ru-RU"/>
              <a:t>- ознайомити туристів із маршрутом руху, програмою та змістом поїздки, правилами користування автобусом та поведінки під час руху. </a:t>
            </a:r>
          </a:p>
        </p:txBody>
      </p:sp>
      <p:pic>
        <p:nvPicPr>
          <p:cNvPr id="137220" name="Picture 4" descr="Картинки по запросу г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76700"/>
            <a:ext cx="3671887" cy="2446338"/>
          </a:xfrm>
          <a:prstGeom prst="rect">
            <a:avLst/>
          </a:prstGeom>
          <a:noFill/>
        </p:spPr>
      </p:pic>
      <p:pic>
        <p:nvPicPr>
          <p:cNvPr id="137222" name="Picture 6" descr="Картинки по запросу г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221163"/>
            <a:ext cx="3889375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50825" y="404813"/>
            <a:ext cx="8678863" cy="3113087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/>
              <a:t>Під </a:t>
            </a:r>
            <a:r>
              <a:rPr lang="ru-RU">
                <a:solidFill>
                  <a:schemeClr val="accent2"/>
                </a:solidFill>
              </a:rPr>
              <a:t>час руху</a:t>
            </a:r>
            <a:r>
              <a:rPr lang="ru-RU"/>
              <a:t> гід: </a:t>
            </a:r>
          </a:p>
          <a:p>
            <a:pPr indent="457200" algn="just"/>
            <a:r>
              <a:rPr lang="ru-RU"/>
              <a:t>- проводить екскурсію (шляхову інформацію) у відповідності з мето­ дичними вказівками та враховуючи особливості вікового складу туристів; </a:t>
            </a:r>
          </a:p>
          <a:p>
            <a:pPr indent="457200" algn="just"/>
            <a:r>
              <a:rPr lang="ru-RU"/>
              <a:t>- забезпечує дотримання туристами правил користування автобусом, чистоти та збереження обладнання.</a:t>
            </a:r>
          </a:p>
          <a:p>
            <a:pPr indent="457200" algn="just"/>
            <a:endParaRPr lang="ru-RU"/>
          </a:p>
          <a:p>
            <a:pPr indent="457200" algn="just"/>
            <a:r>
              <a:rPr lang="ru-RU"/>
              <a:t>У </a:t>
            </a:r>
            <a:r>
              <a:rPr lang="ru-RU">
                <a:solidFill>
                  <a:schemeClr val="accent2"/>
                </a:solidFill>
              </a:rPr>
              <a:t>проміжних </a:t>
            </a:r>
            <a:r>
              <a:rPr lang="ru-RU"/>
              <a:t>та</a:t>
            </a:r>
            <a:r>
              <a:rPr lang="ru-RU">
                <a:solidFill>
                  <a:schemeClr val="accent2"/>
                </a:solidFill>
              </a:rPr>
              <a:t> кінцевих</a:t>
            </a:r>
            <a:r>
              <a:rPr lang="ru-RU"/>
              <a:t> пунктах маршруту гід забезпечує:</a:t>
            </a:r>
          </a:p>
          <a:p>
            <a:pPr indent="457200" algn="just"/>
            <a:r>
              <a:rPr lang="ru-RU"/>
              <a:t>- надання туристам розміщення, харчування та екскурсійної програми;</a:t>
            </a:r>
          </a:p>
          <a:p>
            <a:pPr indent="457200" algn="just"/>
            <a:r>
              <a:rPr lang="ru-RU"/>
              <a:t>- доводить до відома туристів, екскурсантів назви та адреси готелю та ресторану, </a:t>
            </a:r>
          </a:p>
          <a:p>
            <a:pPr indent="457200" algn="just"/>
            <a:r>
              <a:rPr lang="ru-RU"/>
              <a:t>- повідомляє час харчування та місце і час початку екскурсійної програми. </a:t>
            </a:r>
          </a:p>
        </p:txBody>
      </p:sp>
      <p:pic>
        <p:nvPicPr>
          <p:cNvPr id="139268" name="Picture 4" descr="Картинки по запросу г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76700"/>
            <a:ext cx="3810000" cy="2247900"/>
          </a:xfrm>
          <a:prstGeom prst="rect">
            <a:avLst/>
          </a:prstGeom>
          <a:noFill/>
        </p:spPr>
      </p:pic>
      <p:pic>
        <p:nvPicPr>
          <p:cNvPr id="139270" name="Picture 6" descr="Картинки по запросу г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76700"/>
            <a:ext cx="3311525" cy="220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5288" y="1268413"/>
            <a:ext cx="8280400" cy="2232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 sz="2000"/>
              <a:t>Автомобільний транспорт включає в себе різні типи автомобілів:</a:t>
            </a:r>
          </a:p>
          <a:p>
            <a:pPr indent="425450" algn="just" eaLnBrk="0" hangingPunct="0"/>
            <a:endParaRPr lang="ru-RU" sz="2000"/>
          </a:p>
          <a:p>
            <a:pPr indent="425450" algn="just" eaLnBrk="0" hangingPunct="0">
              <a:buFontTx/>
              <a:buChar char="-"/>
            </a:pPr>
            <a:r>
              <a:rPr lang="ru-RU" sz="2000"/>
              <a:t>легкові; </a:t>
            </a:r>
          </a:p>
          <a:p>
            <a:pPr indent="425450" algn="just" eaLnBrk="0" hangingPunct="0">
              <a:buFontTx/>
              <a:buChar char="-"/>
            </a:pPr>
            <a:r>
              <a:rPr lang="ru-RU" sz="2000"/>
              <a:t>автобуси;</a:t>
            </a:r>
          </a:p>
          <a:p>
            <a:pPr indent="425450" algn="just" eaLnBrk="0" hangingPunct="0">
              <a:buFontTx/>
              <a:buChar char="-"/>
            </a:pPr>
            <a:r>
              <a:rPr lang="ru-RU" sz="2000"/>
              <a:t>вантажні.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288" y="549275"/>
            <a:ext cx="7958137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algn="ctr">
              <a:spcBef>
                <a:spcPct val="20000"/>
              </a:spcBef>
            </a:pP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uk-UA" sz="2000" b="1">
                <a:solidFill>
                  <a:schemeClr val="accent2"/>
                </a:solidFill>
              </a:rPr>
              <a:t>Класифікація автотранспортних засобів</a:t>
            </a:r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63498" name="Picture 10" descr="Картинки по запросу легковое авто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44900"/>
            <a:ext cx="2303462" cy="1728788"/>
          </a:xfrm>
          <a:prstGeom prst="rect">
            <a:avLst/>
          </a:prstGeom>
          <a:noFill/>
        </p:spPr>
      </p:pic>
      <p:pic>
        <p:nvPicPr>
          <p:cNvPr id="63500" name="Picture 12" descr="Картинки по запросу автобус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941888"/>
            <a:ext cx="2344738" cy="1460500"/>
          </a:xfrm>
          <a:prstGeom prst="rect">
            <a:avLst/>
          </a:prstGeom>
          <a:noFill/>
        </p:spPr>
      </p:pic>
      <p:pic>
        <p:nvPicPr>
          <p:cNvPr id="63502" name="Picture 14" descr="Картинки по запросу грузовик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357563"/>
            <a:ext cx="2663825" cy="199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</p:spTree>
    <p:extLst>
      <p:ext uri="{BB962C8B-B14F-4D97-AF65-F5344CB8AC3E}">
        <p14:creationId xmlns:p14="http://schemas.microsoft.com/office/powerpoint/2010/main" val="148616800"/>
      </p:ext>
    </p:extLst>
  </p:cSld>
  <p:clrMapOvr>
    <a:masterClrMapping/>
  </p:clrMapOvr>
  <p:transition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024109" y="1880246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926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250825" y="260350"/>
            <a:ext cx="8791575" cy="43211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/>
              <a:t>Більшість послуг автомобільного транспорту належить </a:t>
            </a:r>
            <a:r>
              <a:rPr lang="ru-RU">
                <a:solidFill>
                  <a:schemeClr val="accent2"/>
                </a:solidFill>
              </a:rPr>
              <a:t>автобусним перевезенням пасажирів та вантажів</a:t>
            </a:r>
            <a:r>
              <a:rPr lang="ru-RU"/>
              <a:t>. </a:t>
            </a:r>
          </a:p>
          <a:p>
            <a:pPr indent="425450" algn="just" eaLnBrk="0" hangingPunct="0"/>
            <a:r>
              <a:rPr lang="ru-RU"/>
              <a:t>Згідно “Положенню про забезпечення безпеки перевезень пасажирів автобусами ”, </a:t>
            </a:r>
            <a:r>
              <a:rPr lang="ru-RU">
                <a:solidFill>
                  <a:schemeClr val="accent2"/>
                </a:solidFill>
              </a:rPr>
              <a:t>автобус</a:t>
            </a:r>
            <a:r>
              <a:rPr lang="ru-RU"/>
              <a:t> являє собою автотранспортний засіб з двигуном, при­ значений для перевезення пасажирів з числом місць для сидіння (крім сидіння водія) понад 8. </a:t>
            </a:r>
          </a:p>
          <a:p>
            <a:pPr indent="425450" algn="just" eaLnBrk="0" hangingPunct="0"/>
            <a:r>
              <a:rPr lang="ru-RU"/>
              <a:t>За призначенням автобуси поділяються на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міські;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приміські ;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міжміські ;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місцеві;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туристичні.</a:t>
            </a:r>
          </a:p>
          <a:p>
            <a:pPr indent="425450" algn="just" eaLnBrk="0" hangingPunct="0"/>
            <a:r>
              <a:rPr lang="ru-RU"/>
              <a:t> </a:t>
            </a:r>
          </a:p>
          <a:p>
            <a:pPr indent="425450" algn="just" eaLnBrk="0" hangingPunct="0"/>
            <a:r>
              <a:rPr lang="ru-RU"/>
              <a:t>За дальністю перевезення поділяються на </a:t>
            </a:r>
            <a:r>
              <a:rPr lang="ru-RU" i="1"/>
              <a:t>дальні</a:t>
            </a:r>
            <a:r>
              <a:rPr lang="ru-RU"/>
              <a:t> та </a:t>
            </a:r>
            <a:r>
              <a:rPr lang="ru-RU" i="1"/>
              <a:t>короткі</a:t>
            </a:r>
            <a:r>
              <a:rPr lang="ru-RU"/>
              <a:t> дистанції. </a:t>
            </a:r>
            <a:endParaRPr lang="uk-UA"/>
          </a:p>
        </p:txBody>
      </p:sp>
      <p:pic>
        <p:nvPicPr>
          <p:cNvPr id="116744" name="Picture 8" descr="Картинки по запросу авто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84763"/>
            <a:ext cx="3529012" cy="1177925"/>
          </a:xfrm>
          <a:prstGeom prst="rect">
            <a:avLst/>
          </a:prstGeom>
          <a:noFill/>
        </p:spPr>
      </p:pic>
      <p:pic>
        <p:nvPicPr>
          <p:cNvPr id="116746" name="Picture 10" descr="Картинки по запросу городские автобу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24400"/>
            <a:ext cx="3227388" cy="174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23850" y="0"/>
            <a:ext cx="8647113" cy="40052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ctr" eaLnBrk="0" hangingPunct="0"/>
            <a:r>
              <a:rPr lang="ru-RU">
                <a:solidFill>
                  <a:schemeClr val="accent2"/>
                </a:solidFill>
              </a:rPr>
              <a:t>Автобуси обладнані:</a:t>
            </a:r>
          </a:p>
          <a:p>
            <a:pPr indent="425450" algn="ctr" eaLnBrk="0" hangingPunct="0"/>
            <a:r>
              <a:rPr lang="ru-RU"/>
              <a:t>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широким тонованим панорамним склом;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системою вентиляції або кондиціонування повітря з можливістю його індивідуального регулювання;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відео- та стереосистемами із виводом у салон;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мобільним телефоном у салоні, що приймає міжнародні дзвінки;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сидіннями з підставками для ніг;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індивідуальним освітлення;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системою салонного повідомлення;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холодильником, туалетом, кухнею; </a:t>
            </a:r>
          </a:p>
          <a:p>
            <a:pPr indent="425450" algn="just" eaLnBrk="0" hangingPunct="0">
              <a:buFontTx/>
              <a:buChar char="-"/>
            </a:pPr>
            <a:r>
              <a:rPr lang="ru-RU"/>
              <a:t>багажним відділенням. </a:t>
            </a:r>
            <a:endParaRPr lang="uk-UA"/>
          </a:p>
        </p:txBody>
      </p:sp>
      <p:pic>
        <p:nvPicPr>
          <p:cNvPr id="119816" name="Picture 8" descr="Картинки по запросу разные туристические автоб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860800"/>
            <a:ext cx="47879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250825" y="260350"/>
            <a:ext cx="8497888" cy="61928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 sz="1600" b="1">
                <a:solidFill>
                  <a:srgbClr val="990000"/>
                </a:solidFill>
              </a:rPr>
              <a:t>Залежно від рівня комфортабельності автобусні транспортні засоби класифікують:</a:t>
            </a:r>
          </a:p>
          <a:p>
            <a:pPr indent="425450" algn="just" eaLnBrk="0" hangingPunct="0"/>
            <a:r>
              <a:rPr lang="ru-RU" sz="1600"/>
              <a:t> </a:t>
            </a:r>
          </a:p>
          <a:p>
            <a:pPr indent="425450" algn="just" eaLnBrk="0" hangingPunct="0"/>
            <a:r>
              <a:rPr lang="ru-RU" sz="1600">
                <a:solidFill>
                  <a:schemeClr val="accent2"/>
                </a:solidFill>
              </a:rPr>
              <a:t>1.</a:t>
            </a:r>
            <a:r>
              <a:rPr lang="ru-RU" sz="1600"/>
              <a:t> </a:t>
            </a:r>
            <a:r>
              <a:rPr lang="ru-RU" sz="1600" i="1">
                <a:solidFill>
                  <a:schemeClr val="accent2"/>
                </a:solidFill>
              </a:rPr>
              <a:t>за кількістю місць</a:t>
            </a:r>
            <a:r>
              <a:rPr lang="ru-RU" sz="1600"/>
              <a:t>: </a:t>
            </a:r>
          </a:p>
          <a:p>
            <a:pPr indent="425450" algn="just" eaLnBrk="0" hangingPunct="0"/>
            <a:r>
              <a:rPr lang="ru-RU" sz="1600"/>
              <a:t>- особливо великої місткості, в яких число місць може становити від 54- 56 до 80; </a:t>
            </a:r>
          </a:p>
          <a:p>
            <a:pPr indent="425450" algn="just" eaLnBrk="0" hangingPunct="0"/>
            <a:r>
              <a:rPr lang="ru-RU" sz="1600"/>
              <a:t>- великої місткості, розраховані на 41-45 осіб; </a:t>
            </a:r>
          </a:p>
          <a:p>
            <a:pPr indent="425450" algn="just" eaLnBrk="0" hangingPunct="0"/>
            <a:r>
              <a:rPr lang="ru-RU" sz="1600"/>
              <a:t>- середньої місткості, з числом місць на 33-34 осіб; </a:t>
            </a:r>
          </a:p>
          <a:p>
            <a:pPr indent="425450" algn="just" eaLnBrk="0" hangingPunct="0"/>
            <a:r>
              <a:rPr lang="ru-RU" sz="1600"/>
              <a:t>- малої місткості, з числом місць на 21-26 осіб; </a:t>
            </a:r>
          </a:p>
          <a:p>
            <a:pPr indent="425450" algn="just" eaLnBrk="0" hangingPunct="0"/>
            <a:r>
              <a:rPr lang="ru-RU" sz="1600"/>
              <a:t>- особливо малої місткості - мікроавтобуси, з числом місць 9-11 осіб. </a:t>
            </a:r>
          </a:p>
          <a:p>
            <a:pPr indent="425450" algn="just" eaLnBrk="0" hangingPunct="0"/>
            <a:endParaRPr lang="ru-RU" sz="1600"/>
          </a:p>
          <a:p>
            <a:pPr indent="425450" algn="just" eaLnBrk="0" hangingPunct="0"/>
            <a:r>
              <a:rPr lang="ru-RU" sz="1600">
                <a:solidFill>
                  <a:schemeClr val="accent2"/>
                </a:solidFill>
              </a:rPr>
              <a:t>2.</a:t>
            </a:r>
            <a:r>
              <a:rPr lang="ru-RU" sz="1600"/>
              <a:t> </a:t>
            </a:r>
            <a:r>
              <a:rPr lang="ru-RU" sz="1600" i="1">
                <a:solidFill>
                  <a:schemeClr val="accent2"/>
                </a:solidFill>
              </a:rPr>
              <a:t>за видом палива</a:t>
            </a:r>
            <a:r>
              <a:rPr lang="ru-RU" sz="1600"/>
              <a:t>: </a:t>
            </a:r>
          </a:p>
          <a:p>
            <a:pPr indent="425450" algn="just" eaLnBrk="0" hangingPunct="0"/>
            <a:r>
              <a:rPr lang="ru-RU" sz="1600"/>
              <a:t>- карбюраторні; </a:t>
            </a:r>
          </a:p>
          <a:p>
            <a:pPr indent="425450" algn="just" eaLnBrk="0" hangingPunct="0"/>
            <a:r>
              <a:rPr lang="ru-RU" sz="1600"/>
              <a:t>- дизельні; </a:t>
            </a:r>
          </a:p>
          <a:p>
            <a:pPr indent="425450" algn="just" eaLnBrk="0" hangingPunct="0"/>
            <a:r>
              <a:rPr lang="ru-RU" sz="1600"/>
              <a:t>- на рідкому газі; </a:t>
            </a:r>
          </a:p>
          <a:p>
            <a:pPr indent="425450" algn="just" eaLnBrk="0" hangingPunct="0"/>
            <a:r>
              <a:rPr lang="ru-RU" sz="1600"/>
              <a:t>- на стиснутому газі; </a:t>
            </a:r>
          </a:p>
          <a:p>
            <a:pPr indent="425450" algn="just" eaLnBrk="0" hangingPunct="0"/>
            <a:r>
              <a:rPr lang="ru-RU" sz="1600"/>
              <a:t>- електробуси; </a:t>
            </a:r>
          </a:p>
          <a:p>
            <a:pPr indent="425450" algn="just" eaLnBrk="0" hangingPunct="0"/>
            <a:r>
              <a:rPr lang="ru-RU" sz="1600"/>
              <a:t>- гідробуси </a:t>
            </a:r>
          </a:p>
          <a:p>
            <a:pPr indent="425450" algn="just" eaLnBrk="0" hangingPunct="0">
              <a:buFontTx/>
              <a:buChar char="-"/>
            </a:pPr>
            <a:endParaRPr lang="ru-RU" sz="1600"/>
          </a:p>
          <a:p>
            <a:pPr indent="425450" algn="just" eaLnBrk="0" hangingPunct="0"/>
            <a:r>
              <a:rPr lang="uk-UA" sz="1600"/>
              <a:t>3. </a:t>
            </a:r>
            <a:r>
              <a:rPr lang="uk-UA" sz="1600">
                <a:solidFill>
                  <a:schemeClr val="accent2"/>
                </a:solidFill>
              </a:rPr>
              <a:t>за атрибутами комфорту</a:t>
            </a:r>
            <a:r>
              <a:rPr lang="uk-UA" sz="1600"/>
              <a:t> </a:t>
            </a:r>
          </a:p>
          <a:p>
            <a:pPr indent="425450" algn="just" eaLnBrk="0" hangingPunct="0"/>
            <a:r>
              <a:rPr lang="uk-UA" sz="1600"/>
              <a:t>- м’які крісла; </a:t>
            </a:r>
          </a:p>
          <a:p>
            <a:pPr indent="425450" algn="just" eaLnBrk="0" hangingPunct="0"/>
            <a:r>
              <a:rPr lang="uk-UA" sz="1600"/>
              <a:t>- широкий огляд; </a:t>
            </a:r>
          </a:p>
          <a:p>
            <a:pPr indent="425450" algn="just" eaLnBrk="0" hangingPunct="0"/>
            <a:r>
              <a:rPr lang="uk-UA" sz="1600"/>
              <a:t>- кондиціонери; </a:t>
            </a:r>
          </a:p>
          <a:p>
            <a:pPr indent="425450" algn="just" eaLnBrk="0" hangingPunct="0"/>
            <a:r>
              <a:rPr lang="uk-UA" sz="1600"/>
              <a:t>- опалення; </a:t>
            </a:r>
          </a:p>
          <a:p>
            <a:pPr indent="425450" algn="just" eaLnBrk="0" hangingPunct="0"/>
            <a:r>
              <a:rPr lang="uk-UA" sz="1600"/>
              <a:t>- бар, міні-кухня; </a:t>
            </a:r>
          </a:p>
          <a:p>
            <a:pPr indent="425450" algn="just" eaLnBrk="0" hangingPunct="0"/>
            <a:r>
              <a:rPr lang="uk-UA" sz="1600"/>
              <a:t>- туалет, гардероб; </a:t>
            </a:r>
          </a:p>
          <a:p>
            <a:pPr indent="425450" algn="just" eaLnBrk="0" hangingPunct="0"/>
            <a:r>
              <a:rPr lang="uk-UA" sz="1600"/>
              <a:t>- телевізор, відео; </a:t>
            </a:r>
          </a:p>
          <a:p>
            <a:pPr indent="425450" algn="just" eaLnBrk="0" hangingPunct="0"/>
            <a:r>
              <a:rPr lang="uk-UA" sz="1600"/>
              <a:t>- прямий радіозв’язок. </a:t>
            </a:r>
          </a:p>
        </p:txBody>
      </p:sp>
      <p:pic>
        <p:nvPicPr>
          <p:cNvPr id="117765" name="Picture 5" descr="Картинки по запросу автобус для путешеств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73463"/>
            <a:ext cx="3816350" cy="255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ChangeArrowheads="1"/>
          </p:cNvSpPr>
          <p:nvPr/>
        </p:nvSpPr>
        <p:spPr bwMode="auto">
          <a:xfrm>
            <a:off x="250825" y="549275"/>
            <a:ext cx="8208963" cy="53276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 algn="just" eaLnBrk="0" hangingPunct="0"/>
            <a:r>
              <a:rPr lang="ru-RU" sz="1600"/>
              <a:t>4. </a:t>
            </a:r>
            <a:r>
              <a:rPr lang="ru-RU" sz="1600" i="1">
                <a:solidFill>
                  <a:schemeClr val="accent2"/>
                </a:solidFill>
              </a:rPr>
              <a:t>за кількістю поверхів </a:t>
            </a:r>
          </a:p>
          <a:p>
            <a:pPr indent="425450" algn="just" eaLnBrk="0" hangingPunct="0"/>
            <a:r>
              <a:rPr lang="ru-RU" sz="1600"/>
              <a:t>- одноповерхові; </a:t>
            </a:r>
          </a:p>
          <a:p>
            <a:pPr indent="425450" algn="just" eaLnBrk="0" hangingPunct="0"/>
            <a:r>
              <a:rPr lang="ru-RU" sz="1600"/>
              <a:t>- півтора поверхові; </a:t>
            </a:r>
          </a:p>
          <a:p>
            <a:pPr indent="425450" algn="just" eaLnBrk="0" hangingPunct="0"/>
            <a:r>
              <a:rPr lang="ru-RU" sz="1600"/>
              <a:t>- двоповерхові; </a:t>
            </a:r>
          </a:p>
          <a:p>
            <a:pPr indent="425450" algn="just" eaLnBrk="0" hangingPunct="0"/>
            <a:r>
              <a:rPr lang="ru-RU" sz="1600"/>
              <a:t>- спеціальні. </a:t>
            </a:r>
          </a:p>
          <a:p>
            <a:pPr indent="425450" algn="just" eaLnBrk="0" hangingPunct="0"/>
            <a:endParaRPr lang="ru-RU" sz="1600"/>
          </a:p>
          <a:p>
            <a:pPr indent="425450" algn="just" eaLnBrk="0" hangingPunct="0"/>
            <a:r>
              <a:rPr lang="ru-RU" sz="1600"/>
              <a:t>5. </a:t>
            </a:r>
            <a:r>
              <a:rPr lang="ru-RU" sz="1600" i="1">
                <a:solidFill>
                  <a:schemeClr val="accent2"/>
                </a:solidFill>
              </a:rPr>
              <a:t>за категорією </a:t>
            </a:r>
          </a:p>
          <a:p>
            <a:pPr indent="425450" algn="just" eaLnBrk="0" hangingPunct="0"/>
            <a:r>
              <a:rPr lang="ru-RU" sz="1600"/>
              <a:t>- одна зірка (ці автобуси призначені для подорожей на невеликі відстані, для здійснення трансферу; відстань між сидіннями 68 см, крісла не відкидаються); </a:t>
            </a:r>
          </a:p>
          <a:p>
            <a:pPr indent="425450" algn="just" eaLnBrk="0" hangingPunct="0">
              <a:buFontTx/>
              <a:buChar char="-"/>
            </a:pPr>
            <a:r>
              <a:rPr lang="ru-RU" sz="1600"/>
              <a:t>дві зірки (стандартний клас) - ці автобуси мають багажні полиці та затемнення, відстань між сидіннями 72 см; </a:t>
            </a:r>
          </a:p>
          <a:p>
            <a:pPr indent="425450" algn="just" eaLnBrk="0" hangingPunct="0">
              <a:buFontTx/>
              <a:buChar char="-"/>
            </a:pPr>
            <a:r>
              <a:rPr lang="ru-RU" sz="1600"/>
              <a:t>три зірки - ці автобуси в середньому призначені для 49 пасажирів, вони мають відстань між сидіннями 77 см. Це автобуси туристичного класу, в них не встановлено персонального кондиціонеру; </a:t>
            </a:r>
          </a:p>
          <a:p>
            <a:pPr indent="425450" algn="just" eaLnBrk="0" hangingPunct="0">
              <a:buFontTx/>
              <a:buChar char="-"/>
            </a:pPr>
            <a:r>
              <a:rPr lang="ru-RU" sz="1600"/>
              <a:t>чотири зірки - ці автобуси в середньому розраховані на 44 пасажири, відстань між кріслами трохи менша - 83 см; </a:t>
            </a:r>
          </a:p>
          <a:p>
            <a:pPr indent="425450" algn="just" eaLnBrk="0" hangingPunct="0">
              <a:buFontTx/>
              <a:buChar char="-"/>
            </a:pPr>
            <a:r>
              <a:rPr lang="ru-RU" sz="1600"/>
              <a:t>п’ять зірок (люкс) - ці автобуси обладнані широким тонованим панорамним склом, системою вентиляції і кондиціонування з можливістю його індивідуального регулювання, відео- та стереосистемами, мобільним телефоном, сидіннями з підставками для ніг, індивідуальним освітленням, холодильником, туалетом, кухнею, багажним відділенням. Відстань між сидіннями становить 90 см.</a:t>
            </a:r>
            <a:r>
              <a:rPr lang="ru-RU" sz="1400"/>
              <a:t> </a:t>
            </a:r>
          </a:p>
          <a:p>
            <a:pPr indent="425450" algn="just" eaLnBrk="0" hangingPunct="0"/>
            <a:endParaRPr lang="ru-RU" sz="1400"/>
          </a:p>
        </p:txBody>
      </p:sp>
      <p:pic>
        <p:nvPicPr>
          <p:cNvPr id="118794" name="Picture 10" descr="Картинки по запросу автобус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8913"/>
            <a:ext cx="3095625" cy="187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1"/>
          <p:cNvSpPr>
            <a:spLocks noChangeArrowheads="1"/>
          </p:cNvSpPr>
          <p:nvPr/>
        </p:nvSpPr>
        <p:spPr bwMode="auto">
          <a:xfrm>
            <a:off x="539750" y="692150"/>
            <a:ext cx="8280400" cy="35290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/>
            <a:r>
              <a:rPr lang="ru-RU" i="1">
                <a:solidFill>
                  <a:schemeClr val="accent2"/>
                </a:solidFill>
              </a:rPr>
              <a:t>За територіальною ознакою автобусні перевезення поділяються на</a:t>
            </a:r>
            <a:r>
              <a:rPr lang="ru-RU" i="1"/>
              <a:t>:</a:t>
            </a:r>
            <a:r>
              <a:rPr lang="ru-RU"/>
              <a:t> </a:t>
            </a:r>
          </a:p>
          <a:p>
            <a:pPr indent="425450"/>
            <a:endParaRPr lang="ru-RU"/>
          </a:p>
          <a:p>
            <a:pPr indent="425450"/>
            <a:r>
              <a:rPr lang="ru-RU"/>
              <a:t>- міські (перевезення, які здійснюються в межах одного міста чи на­ селеного пункту); </a:t>
            </a:r>
          </a:p>
          <a:p>
            <a:pPr indent="425450"/>
            <a:r>
              <a:rPr lang="ru-RU"/>
              <a:t>- приміські (перевезення, які здійснюються за межі міста на відстані 50 км включно); </a:t>
            </a:r>
          </a:p>
          <a:p>
            <a:pPr indent="425450"/>
            <a:r>
              <a:rPr lang="ru-RU"/>
              <a:t>- міжміські (перевезення, які здійснюються за межі міста, більше, ніж на 50 км); </a:t>
            </a:r>
          </a:p>
          <a:p>
            <a:pPr indent="425450"/>
            <a:r>
              <a:rPr lang="ru-RU"/>
              <a:t>- міжнародні (перевезення, які здійснюються за межами країни). </a:t>
            </a:r>
          </a:p>
          <a:p>
            <a:pPr indent="425450"/>
            <a:endParaRPr lang="uk-UA"/>
          </a:p>
          <a:p>
            <a:pPr indent="425450" eaLnBrk="0" hangingPunct="0"/>
            <a:endParaRPr lang="ru-RU" sz="1400"/>
          </a:p>
        </p:txBody>
      </p:sp>
      <p:pic>
        <p:nvPicPr>
          <p:cNvPr id="67592" name="Picture 8" descr="Картинки по запросу разные туристические автоб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76700"/>
            <a:ext cx="4681537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1"/>
          <p:cNvSpPr>
            <a:spLocks noChangeArrowheads="1"/>
          </p:cNvSpPr>
          <p:nvPr/>
        </p:nvSpPr>
        <p:spPr bwMode="auto">
          <a:xfrm>
            <a:off x="468313" y="333375"/>
            <a:ext cx="8280400" cy="60483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25450"/>
            <a:r>
              <a:rPr lang="ru-RU" sz="1600" b="1" i="1">
                <a:solidFill>
                  <a:srgbClr val="990000"/>
                </a:solidFill>
              </a:rPr>
              <a:t>Залежно від цілей перевезення пасажирів весь автобусний парк можна розділити на декілька груп:</a:t>
            </a:r>
            <a:r>
              <a:rPr lang="ru-RU" sz="1600"/>
              <a:t> </a:t>
            </a:r>
          </a:p>
          <a:p>
            <a:pPr indent="425450"/>
            <a:endParaRPr lang="ru-RU" sz="1600"/>
          </a:p>
          <a:p>
            <a:pPr indent="425450">
              <a:buFontTx/>
              <a:buAutoNum type="arabicPeriod"/>
            </a:pPr>
            <a:r>
              <a:rPr lang="ru-RU" sz="1600" i="1"/>
              <a:t>Міські та приміські автобуси для перевезення пасажирів.</a:t>
            </a:r>
            <a:r>
              <a:rPr lang="ru-RU" sz="1600"/>
              <a:t> Використовуються як громадський транспорт для перевезення пасажирів в межах міста і в приміській зоні. </a:t>
            </a:r>
          </a:p>
          <a:p>
            <a:pPr indent="425450">
              <a:buFontTx/>
              <a:buAutoNum type="arabicPeriod"/>
            </a:pPr>
            <a:r>
              <a:rPr lang="ru-RU" sz="1600" i="1"/>
              <a:t>Автобуси для перевезення туристів до великих транспортних вузлів</a:t>
            </a:r>
            <a:r>
              <a:rPr lang="ru-RU" sz="1600"/>
              <a:t> (у міжнародні аеропорти, залізничні вокзали і вузлові (районні та обласні центри) станції, морські порти). </a:t>
            </a:r>
          </a:p>
          <a:p>
            <a:pPr indent="425450">
              <a:buFontTx/>
              <a:buAutoNum type="arabicPeriod"/>
            </a:pPr>
            <a:r>
              <a:rPr lang="ru-RU" sz="1600" i="1"/>
              <a:t>Спеціальні автобуси місткістю до 200 чоловік.</a:t>
            </a:r>
            <a:r>
              <a:rPr lang="ru-RU" sz="1600"/>
              <a:t> Використовуються в міжнародних аеропортах для перевезення пасажирів і туристів від терміналу до літака по льотному полю. </a:t>
            </a:r>
          </a:p>
          <a:p>
            <a:pPr indent="425450">
              <a:buFontTx/>
              <a:buAutoNum type="arabicPeriod"/>
            </a:pPr>
            <a:r>
              <a:rPr lang="ru-RU" sz="1600" i="1"/>
              <a:t>Автобуси для екскурсійних цілей.</a:t>
            </a:r>
            <a:r>
              <a:rPr lang="ru-RU" sz="1600"/>
              <a:t> Найбільша частина екскурсій по туристських центрах організовується саме на автобусах. Частину об’єктів екскурсійного показу туристи оглядають безпосередньо з автобуса по ходу руху, наприклад при оглядовій екскурсії по великому місту </a:t>
            </a:r>
          </a:p>
          <a:p>
            <a:pPr indent="425450">
              <a:buFontTx/>
              <a:buAutoNum type="arabicPeriod"/>
            </a:pPr>
            <a:r>
              <a:rPr lang="ru-RU" sz="1600" i="1"/>
              <a:t>Автобуси для дальніх рейсів - рейсові і чартерні.</a:t>
            </a:r>
            <a:r>
              <a:rPr lang="ru-RU" sz="1600"/>
              <a:t> Рейсові автобуси призначені для регулярного перевезення пасажирів і туристів по встановленому маршруту і розкладу, незалежно від кількості пасажирів. Чартерні автобуси здійснюють перевезення пасажирів (найчастіше туристів) на замовленій основі. </a:t>
            </a:r>
          </a:p>
          <a:p>
            <a:pPr indent="425450">
              <a:buFontTx/>
              <a:buAutoNum type="arabicPeriod"/>
            </a:pPr>
            <a:r>
              <a:rPr lang="ru-RU" sz="1600" i="1"/>
              <a:t>Автобуси, обладнані під кемпери або каравани.</a:t>
            </a:r>
            <a:r>
              <a:rPr lang="ru-RU" sz="1600"/>
              <a:t> Усередині салону такого автобуса (місткість до шести чоловік) облаштовується справжнє жит­ лове приміщення із спальними місцями, кухнею з газовою плитою, холо­ дильником і санвузлом, раковиною і душем (ванною). </a:t>
            </a:r>
          </a:p>
          <a:p>
            <a:pPr indent="425450">
              <a:buFontTx/>
              <a:buAutoNum type="arabicPeriod"/>
            </a:pPr>
            <a:r>
              <a:rPr lang="ru-RU" sz="1600" i="1"/>
              <a:t>Спеціальні автобуси для сафарі і пригодницьких турів.</a:t>
            </a:r>
            <a:r>
              <a:rPr lang="ru-RU" i="1"/>
              <a:t> </a:t>
            </a:r>
            <a:endParaRPr lang="uk-UA" i="1"/>
          </a:p>
          <a:p>
            <a:pPr indent="425450" eaLnBrk="0" hangingPunct="0"/>
            <a:endParaRPr lang="ru-RU" sz="1400" i="1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ct val="150000"/>
          </a:lnSpc>
          <a:spcAft>
            <a:spcPts val="0"/>
          </a:spcAft>
          <a:defRPr sz="1800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defRPr>
        </a:defPPr>
      </a:lst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3228</Words>
  <Application>Microsoft Office PowerPoint</Application>
  <PresentationFormat>Экран (4:3)</PresentationFormat>
  <Paragraphs>263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Constantia</vt:lpstr>
      <vt:lpstr>Times New Roman</vt:lpstr>
      <vt:lpstr>Verdana</vt:lpstr>
      <vt:lpstr>Wingdings 2</vt:lpstr>
      <vt:lpstr>Оформление по умолчанию</vt:lpstr>
      <vt:lpstr>1_Оформление по умолчанию</vt:lpstr>
      <vt:lpstr>Поток</vt:lpstr>
      <vt:lpstr>1_Office Theme</vt:lpstr>
      <vt:lpstr> Організація перевезень туристів автотранспортом 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 розробки маршруту можна поділити на декілька етапів: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Відповіді на запитання </vt:lpstr>
      <vt:lpstr>Презентация PowerPoint</vt:lpstr>
    </vt:vector>
  </TitlesOfParts>
  <Company>nauu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 товарна політика</dc:title>
  <dc:creator>Kot</dc:creator>
  <cp:lastModifiedBy>Владелец</cp:lastModifiedBy>
  <cp:revision>197</cp:revision>
  <dcterms:created xsi:type="dcterms:W3CDTF">2007-01-23T15:41:40Z</dcterms:created>
  <dcterms:modified xsi:type="dcterms:W3CDTF">2022-10-12T18:46:04Z</dcterms:modified>
</cp:coreProperties>
</file>