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58" r:id="rId5"/>
    <p:sldId id="292" r:id="rId6"/>
    <p:sldId id="29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3" r:id="rId16"/>
    <p:sldId id="274" r:id="rId17"/>
    <p:sldId id="275" r:id="rId18"/>
    <p:sldId id="276" r:id="rId19"/>
    <p:sldId id="279" r:id="rId20"/>
    <p:sldId id="281" r:id="rId21"/>
    <p:sldId id="284" r:id="rId22"/>
    <p:sldId id="286" r:id="rId23"/>
    <p:sldId id="290" r:id="rId24"/>
    <p:sldId id="287" r:id="rId25"/>
    <p:sldId id="28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1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96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9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3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6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1C225-BED7-48F3-BE45-117122399AB2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A7126-E4B9-4712-BEF3-4377C6F0F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62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learn.nubip.edu.ua/mod/glossary/showentry.php?eid=22641&amp;displayformat=dictionary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6549" y="826800"/>
            <a:ext cx="9278683" cy="2647920"/>
          </a:xfrm>
        </p:spPr>
        <p:txBody>
          <a:bodyPr/>
          <a:lstStyle/>
          <a:p>
            <a:r>
              <a:rPr lang="uk-UA" b="1" i="1" dirty="0"/>
              <a:t>Фактори водної ерозії та дефляції </a:t>
            </a:r>
            <a:r>
              <a:rPr lang="uk-UA" b="1" i="1" dirty="0" err="1"/>
              <a:t>грунтів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903867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509451"/>
            <a:ext cx="10974092" cy="500108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3200" dirty="0" smtClean="0"/>
              <a:t>За </a:t>
            </a:r>
            <a:r>
              <a:rPr lang="uk-UA" sz="3200" dirty="0"/>
              <a:t>Г.А. Ларіоновим </a:t>
            </a:r>
            <a:r>
              <a:rPr lang="uk-UA" sz="3200" dirty="0" smtClean="0"/>
              <a:t>при </a:t>
            </a:r>
            <a:r>
              <a:rPr lang="uk-UA" sz="3200" dirty="0"/>
              <a:t>узагальненні </a:t>
            </a:r>
            <a:r>
              <a:rPr lang="uk-UA" sz="3200" dirty="0" smtClean="0"/>
              <a:t>даних </a:t>
            </a:r>
            <a:r>
              <a:rPr lang="uk-UA" sz="3200" dirty="0"/>
              <a:t>в емпіричних моделях ерозії вплив </a:t>
            </a:r>
            <a:r>
              <a:rPr lang="uk-UA" sz="3200" dirty="0" smtClean="0"/>
              <a:t>ухилу </a:t>
            </a:r>
            <a:r>
              <a:rPr lang="uk-UA" sz="3200" dirty="0"/>
              <a:t>(І) і довжини схилу (L) на середній змив </a:t>
            </a:r>
            <a:r>
              <a:rPr lang="uk-UA" sz="3200" dirty="0" err="1"/>
              <a:t>грунту</a:t>
            </a:r>
            <a:r>
              <a:rPr lang="uk-UA" sz="3200" dirty="0"/>
              <a:t> (W) в загальному </a:t>
            </a:r>
            <a:r>
              <a:rPr lang="uk-UA" sz="3200" dirty="0" smtClean="0"/>
              <a:t>описується </a:t>
            </a:r>
            <a:r>
              <a:rPr lang="uk-UA" sz="3200" dirty="0"/>
              <a:t>у вигляді рівняння:</a:t>
            </a:r>
            <a:endParaRPr lang="ru-RU" sz="3200" dirty="0"/>
          </a:p>
          <a:p>
            <a:pPr marL="0" indent="0">
              <a:buNone/>
            </a:pPr>
            <a:r>
              <a:rPr lang="uk-UA" sz="3200" dirty="0" smtClean="0"/>
              <a:t>	W</a:t>
            </a:r>
            <a:r>
              <a:rPr lang="uk-UA" sz="3200" dirty="0"/>
              <a:t>=</a:t>
            </a:r>
            <a:r>
              <a:rPr lang="uk-UA" sz="3200" dirty="0">
                <a:sym typeface="Symbol" panose="05050102010706020507" pitchFamily="18" charset="2"/>
              </a:rPr>
              <a:t></a:t>
            </a:r>
            <a:r>
              <a:rPr lang="uk-UA" sz="3200" baseline="-25000" dirty="0" err="1"/>
              <a:t>p</a:t>
            </a:r>
            <a:r>
              <a:rPr lang="uk-UA" sz="3200" dirty="0" err="1">
                <a:sym typeface="Symbol" panose="05050102010706020507" pitchFamily="18" charset="2"/>
              </a:rPr>
              <a:t></a:t>
            </a:r>
            <a:r>
              <a:rPr lang="uk-UA" sz="3200" dirty="0" err="1"/>
              <a:t>I</a:t>
            </a:r>
            <a:r>
              <a:rPr lang="uk-UA" sz="3200" baseline="30000" dirty="0" err="1"/>
              <a:t>n</a:t>
            </a:r>
            <a:r>
              <a:rPr lang="uk-UA" sz="3200" dirty="0" err="1">
                <a:sym typeface="Symbol" panose="05050102010706020507" pitchFamily="18" charset="2"/>
              </a:rPr>
              <a:t></a:t>
            </a:r>
            <a:r>
              <a:rPr lang="uk-UA" sz="3200" dirty="0" err="1"/>
              <a:t>L</a:t>
            </a:r>
            <a:r>
              <a:rPr lang="uk-UA" sz="3200" baseline="30000" dirty="0" err="1"/>
              <a:t>p</a:t>
            </a:r>
            <a:endParaRPr lang="ru-RU" sz="3200" dirty="0"/>
          </a:p>
          <a:p>
            <a:pPr marL="0" indent="0">
              <a:buNone/>
            </a:pPr>
            <a:r>
              <a:rPr lang="uk-UA" sz="3200" dirty="0" smtClean="0"/>
              <a:t>	де</a:t>
            </a:r>
            <a:r>
              <a:rPr lang="uk-UA" sz="3200" dirty="0"/>
              <a:t>:	</a:t>
            </a:r>
            <a:r>
              <a:rPr lang="uk-UA" sz="3200" dirty="0">
                <a:sym typeface="Symbol" panose="05050102010706020507" pitchFamily="18" charset="2"/>
              </a:rPr>
              <a:t></a:t>
            </a:r>
            <a:r>
              <a:rPr lang="uk-UA" sz="3200" baseline="-25000" dirty="0"/>
              <a:t>p</a:t>
            </a:r>
            <a:r>
              <a:rPr lang="uk-UA" sz="3200" dirty="0"/>
              <a:t> - вплив інших факторів на змив; </a:t>
            </a:r>
            <a:endParaRPr lang="ru-RU" sz="3200" dirty="0"/>
          </a:p>
          <a:p>
            <a:pPr marL="0" indent="0">
              <a:buNone/>
            </a:pPr>
            <a:r>
              <a:rPr lang="uk-UA" sz="3200" dirty="0" smtClean="0"/>
              <a:t>	n </a:t>
            </a:r>
            <a:r>
              <a:rPr lang="uk-UA" sz="3200" dirty="0"/>
              <a:t>і р - регресійні коефіцієнти.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70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Ерозійна </a:t>
            </a:r>
            <a:r>
              <a:rPr lang="uk-UA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робота виконується за рахунок живої сили </a:t>
            </a:r>
            <a:r>
              <a:rPr lang="uk-UA" sz="3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схилових</a:t>
            </a:r>
            <a:r>
              <a:rPr lang="uk-UA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потоків, тому вплив рельєфу на змив </a:t>
            </a:r>
            <a:r>
              <a:rPr lang="uk-UA" sz="3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грунту</a:t>
            </a:r>
            <a:r>
              <a:rPr lang="uk-UA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має </a:t>
            </a:r>
            <a:r>
              <a:rPr lang="uk-UA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непрямий характер і може проявлятися через ті гідравлічні характеристики водних потоків, які знаходяться у безпосередній залежності від довжини і крутості схилів, їх форми, густоти і структури гідрографічної мережі.</a:t>
            </a:r>
            <a:endParaRPr lang="ru-RU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Фактори, які визначають рівень еродованості </a:t>
            </a:r>
            <a:r>
              <a:rPr lang="uk-UA" b="1" i="1" dirty="0" err="1" smtClean="0"/>
              <a:t>грунтів</a:t>
            </a:r>
            <a:r>
              <a:rPr lang="uk-UA" b="1" i="1" dirty="0" smtClean="0"/>
              <a:t>:</a:t>
            </a:r>
            <a:endParaRPr lang="ru-RU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2572719"/>
            <a:ext cx="10515600" cy="3604243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	</a:t>
            </a: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- Фактор </a:t>
            </a:r>
            <a:r>
              <a:rPr lang="uk-UA" sz="36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грунту</a:t>
            </a: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- Фактори </a:t>
            </a:r>
            <a:r>
              <a:rPr lang="uk-UA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системи ведення рослинництва (С) і боротьби з ерозією (Р)</a:t>
            </a:r>
            <a:endParaRPr lang="ru-RU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9111"/>
            <a:ext cx="10515600" cy="1325563"/>
          </a:xfrm>
        </p:spPr>
        <p:txBody>
          <a:bodyPr/>
          <a:lstStyle/>
          <a:p>
            <a:pPr algn="ctr"/>
            <a:r>
              <a:rPr lang="uk-UA" b="1" i="1" dirty="0"/>
              <a:t>Фактор </a:t>
            </a:r>
            <a:r>
              <a:rPr lang="uk-UA" b="1" i="1" dirty="0" err="1"/>
              <a:t>грунту</a:t>
            </a:r>
            <a:endParaRPr lang="ru-RU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2047149"/>
            <a:ext cx="10515600" cy="3516743"/>
          </a:xfrm>
          <a:solidFill>
            <a:schemeClr val="tx1">
              <a:alpha val="80000"/>
            </a:schemeClr>
          </a:solidFill>
          <a:ln>
            <a:noFill/>
          </a:ln>
          <a:effectLst>
            <a:softEdge rad="63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- це той об`єкт, який саме і піддається руйнуванню ерозійними процесами. Тому його властивості і стан в більшості випадків є домінантою серед факторів ерозії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Сталі по відношенню до ерозії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грунти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морфологічно характеризуються слабо вираженою диференціацією на генетичні горизонти і поступовим переходом одного горизонту у другий, структурністю (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агрегатністю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), доброю водопроникністю</a:t>
            </a:r>
            <a:endParaRPr lang="ru-RU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674" y="613098"/>
            <a:ext cx="10515600" cy="1325563"/>
          </a:xfrm>
          <a:solidFill>
            <a:schemeClr val="tx1">
              <a:alpha val="75000"/>
            </a:schemeClr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Фактори системи ведення рослинництва (С) і боротьби з ерозією (Р)</a:t>
            </a:r>
            <a:endParaRPr lang="ru-RU" b="1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0674" y="2414561"/>
            <a:ext cx="10515600" cy="3180328"/>
          </a:xfrm>
          <a:solidFill>
            <a:schemeClr val="tx1">
              <a:alpha val="75000"/>
            </a:schemeClr>
          </a:solidFill>
          <a:effectLst>
            <a:softEdge rad="63500"/>
          </a:effectLst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Розділити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вплив факторів С і Р досить важко, тому огляд їх вивченості слід зробити разом. </a:t>
            </a:r>
            <a:endParaRPr lang="uk-UA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Фактор С дорівнює співвідношенню втрат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грунту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з ділянки під посівом певної культури до втрат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грунту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з контрольної ділянки, яка знаходиться під чистим паром і при цьому ці ділянки знаходяться в рівних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едафічних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умовах на схилах, що мають рівні ухили, і умовах рівної кількості опадів.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93183" y="1190195"/>
            <a:ext cx="10515600" cy="4351338"/>
          </a:xfrm>
          <a:solidFill>
            <a:schemeClr val="tx1">
              <a:alpha val="75000"/>
            </a:schemeClr>
          </a:solidFill>
          <a:effectLst>
            <a:softEdge rad="63500"/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П.С.Захаров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(1971) пропонує розмістити (в напрямку зменшення) рослинність за протиерозійною ефективністю в такій послідовності: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1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 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лісові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дерево-чагарникові насадження;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2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 трав’яниста природна рослинність і багаторічні сіяні трави;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3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 плодові дерева і чагарники при задернінні поверхні </a:t>
            </a:r>
            <a:r>
              <a:rPr lang="uk-UA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грунту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4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 посіви сільськогосподарських культур: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1255713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а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 злаково-бобові;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1255713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б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 зернові;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1255713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в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 бобові;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1255713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г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 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просапні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7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73435" y="1122950"/>
            <a:ext cx="10780363" cy="1666745"/>
          </a:xfrm>
          <a:solidFill>
            <a:schemeClr val="accent6">
              <a:lumMod val="20000"/>
              <a:lumOff val="80000"/>
              <a:alpha val="6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	Для кількісної </a:t>
            </a:r>
            <a:r>
              <a:rPr lang="uk-UA" dirty="0"/>
              <a:t>оцінки протиерозійної ефективності рослинності </a:t>
            </a:r>
            <a:r>
              <a:rPr lang="uk-UA" dirty="0" smtClean="0"/>
              <a:t>використовують </a:t>
            </a:r>
            <a:r>
              <a:rPr lang="uk-UA" dirty="0"/>
              <a:t>пропорцію І.С. </a:t>
            </a:r>
            <a:r>
              <a:rPr lang="uk-UA" dirty="0" smtClean="0"/>
              <a:t>Костянтинова: 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411" y="3105929"/>
            <a:ext cx="1892410" cy="88095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effectLst>
            <a:softEdge rad="63500"/>
          </a:effectLst>
        </p:spPr>
      </p:pic>
      <p:sp>
        <p:nvSpPr>
          <p:cNvPr id="10" name="Прямокутник 9"/>
          <p:cNvSpPr/>
          <p:nvPr/>
        </p:nvSpPr>
        <p:spPr>
          <a:xfrm>
            <a:off x="872423" y="3986879"/>
            <a:ext cx="10151390" cy="196977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uk-UA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де:	</a:t>
            </a:r>
            <a:r>
              <a:rPr lang="uk-UA" sz="28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800" baseline="-250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- коефіцієнт захисту </a:t>
            </a:r>
            <a:r>
              <a:rPr lang="uk-UA" sz="28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грунту</a:t>
            </a:r>
            <a:r>
              <a:rPr lang="uk-UA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uk-UA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800" baseline="-250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- змив з чорного пару;</a:t>
            </a:r>
            <a:endParaRPr lang="ru-RU" sz="2800" dirty="0" smtClean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2800" dirty="0" smtClean="0">
                <a:effectLst/>
                <a:ea typeface="Times New Roman" panose="02020603050405020304" pitchFamily="18" charset="0"/>
              </a:rPr>
              <a:t>	</a:t>
            </a:r>
            <a:r>
              <a:rPr lang="uk-UA" sz="2800" dirty="0" err="1" smtClean="0">
                <a:effectLst/>
                <a:ea typeface="Times New Roman" panose="02020603050405020304" pitchFamily="18" charset="0"/>
              </a:rPr>
              <a:t>С</a:t>
            </a:r>
            <a:r>
              <a:rPr lang="uk-UA" sz="2800" baseline="-25000" dirty="0" err="1" smtClean="0">
                <a:effectLst/>
                <a:ea typeface="Times New Roman" panose="02020603050405020304" pitchFamily="18" charset="0"/>
              </a:rPr>
              <a:t>к</a:t>
            </a:r>
            <a:r>
              <a:rPr lang="uk-UA" sz="2800" dirty="0" smtClean="0">
                <a:effectLst/>
                <a:ea typeface="Times New Roman" panose="02020603050405020304" pitchFamily="18" charset="0"/>
              </a:rPr>
              <a:t> - змив з поля, яке зайняте культурою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9390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i="1" dirty="0"/>
              <a:t>Фактори дефляції </a:t>
            </a:r>
            <a:r>
              <a:rPr lang="uk-UA" sz="4800" b="1" i="1" dirty="0" err="1" smtClean="0"/>
              <a:t>грунтів</a:t>
            </a:r>
            <a:r>
              <a:rPr lang="uk-UA" sz="4800" b="1" i="1" dirty="0" smtClean="0"/>
              <a:t>:</a:t>
            </a:r>
            <a:endParaRPr lang="ru-RU" sz="4800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2014779"/>
            <a:ext cx="10515600" cy="4162183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3200" dirty="0" smtClean="0"/>
              <a:t>	- Кліматичні фактори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3200" dirty="0" smtClean="0"/>
              <a:t>	- Топографічні фактори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3200" dirty="0" smtClean="0"/>
              <a:t>	- Ґрунтові </a:t>
            </a:r>
            <a:r>
              <a:rPr lang="uk-UA" sz="3200" dirty="0"/>
              <a:t>і літологічні </a:t>
            </a:r>
            <a:r>
              <a:rPr lang="uk-UA" sz="3200" dirty="0" smtClean="0"/>
              <a:t>фактори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3200" dirty="0" smtClean="0"/>
              <a:t>	- Рослинність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573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i="1" dirty="0"/>
              <a:t>Кліматичні фактори</a:t>
            </a:r>
            <a:endParaRPr lang="ru-RU" sz="48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2262753"/>
            <a:ext cx="10515600" cy="280519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	Головна </a:t>
            </a:r>
            <a:r>
              <a:rPr lang="uk-UA" dirty="0"/>
              <a:t>причина руху повітря – неоднорідний нагрів атмосфери </a:t>
            </a:r>
            <a:r>
              <a:rPr lang="uk-UA" dirty="0" smtClean="0"/>
              <a:t>Сонцем </a:t>
            </a:r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Друга </a:t>
            </a:r>
            <a:r>
              <a:rPr lang="uk-UA" dirty="0"/>
              <a:t>причина глобального руху атмосфери – обертання Землі </a:t>
            </a:r>
            <a:r>
              <a:rPr lang="uk-UA" dirty="0" smtClean="0"/>
              <a:t>навколо </a:t>
            </a:r>
            <a:r>
              <a:rPr lang="uk-UA" dirty="0"/>
              <a:t>своєї </a:t>
            </a:r>
            <a:r>
              <a:rPr lang="uk-UA" dirty="0" smtClean="0"/>
              <a:t>осі </a:t>
            </a:r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Систему </a:t>
            </a:r>
            <a:r>
              <a:rPr lang="uk-UA" dirty="0"/>
              <a:t>великомасштабних повітряних течій над Землею називають загальною циркуляцією </a:t>
            </a:r>
            <a:r>
              <a:rPr lang="uk-UA" dirty="0" smtClean="0"/>
              <a:t>атмосфери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3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5936" y="396122"/>
            <a:ext cx="6229027" cy="1325563"/>
          </a:xfrm>
          <a:solidFill>
            <a:schemeClr val="bg1">
              <a:alpha val="30000"/>
            </a:schemeClr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uk-UA" sz="4800" b="1" i="1" dirty="0"/>
              <a:t>Топографічні фактори</a:t>
            </a:r>
            <a:endParaRPr lang="ru-RU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968285"/>
            <a:ext cx="10515600" cy="3687932"/>
          </a:xfrm>
          <a:solidFill>
            <a:schemeClr val="bg1">
              <a:alpha val="30000"/>
            </a:schemeClr>
          </a:solidFill>
          <a:effectLst>
            <a:softEdge rad="63500"/>
          </a:effectLst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	Взаємодія </a:t>
            </a:r>
            <a:r>
              <a:rPr lang="uk-UA" dirty="0"/>
              <a:t>елементів рельєфу з повітряним потоком підкорюється законам </a:t>
            </a:r>
            <a:r>
              <a:rPr lang="uk-UA" dirty="0" smtClean="0"/>
              <a:t>аеродинаміки</a:t>
            </a:r>
          </a:p>
          <a:p>
            <a:pPr marL="0" indent="0">
              <a:buNone/>
            </a:pPr>
            <a:r>
              <a:rPr lang="uk-UA" dirty="0" smtClean="0"/>
              <a:t>У </a:t>
            </a:r>
            <a:r>
              <a:rPr lang="uk-UA" dirty="0"/>
              <a:t>відповідності до них виступи на земній поверхні </a:t>
            </a:r>
            <a:r>
              <a:rPr lang="uk-UA" dirty="0" err="1"/>
              <a:t>регресійно</a:t>
            </a:r>
            <a:r>
              <a:rPr lang="uk-UA" dirty="0"/>
              <a:t> впливають на повітряний </a:t>
            </a:r>
            <a:r>
              <a:rPr lang="uk-UA" dirty="0" smtClean="0"/>
              <a:t>потік</a:t>
            </a:r>
          </a:p>
          <a:p>
            <a:pPr marL="0" indent="0">
              <a:buNone/>
            </a:pPr>
            <a:r>
              <a:rPr lang="uk-UA" dirty="0" smtClean="0"/>
              <a:t>Зміна </a:t>
            </a:r>
            <a:r>
              <a:rPr lang="uk-UA" dirty="0"/>
              <a:t>швидкості вітру під впливом елементів рельєфу кількісно характеризується певним </a:t>
            </a:r>
            <a:r>
              <a:rPr lang="uk-UA" dirty="0" smtClean="0"/>
              <a:t>коефіцієнтом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Основне </a:t>
            </a:r>
            <a:r>
              <a:rPr lang="uk-UA" dirty="0"/>
              <a:t>правило: на навітряних схилах збільшується швидкість вітру, на підвітряних – зменшується. Відповідно спостерігається інтенсивність дефляції </a:t>
            </a:r>
            <a:r>
              <a:rPr lang="uk-UA" dirty="0" smtClean="0"/>
              <a:t>ґрунтів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21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255363"/>
            <a:ext cx="10515600" cy="4921600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None/>
            </a:pPr>
            <a:r>
              <a:rPr lang="uk-UA" sz="4400" b="1" i="1" dirty="0"/>
              <a:t>План лекції</a:t>
            </a:r>
            <a:r>
              <a:rPr lang="uk-UA" sz="4400" b="1" i="1" dirty="0" smtClean="0"/>
              <a:t>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uk-UA" b="1" i="1" dirty="0" smtClean="0"/>
              <a:t>	1</a:t>
            </a:r>
            <a:r>
              <a:rPr lang="uk-UA" b="1" i="1" dirty="0"/>
              <a:t>. Фактори, які формують поверхневий стік</a:t>
            </a:r>
            <a:endParaRPr lang="ru-RU" b="1" i="1" dirty="0"/>
          </a:p>
          <a:p>
            <a:pPr marL="0" indent="0">
              <a:spcAft>
                <a:spcPts val="1200"/>
              </a:spcAft>
              <a:buNone/>
            </a:pPr>
            <a:r>
              <a:rPr lang="uk-UA" b="1" i="1" dirty="0" smtClean="0"/>
              <a:t>	2</a:t>
            </a:r>
            <a:r>
              <a:rPr lang="uk-UA" b="1" i="1" dirty="0"/>
              <a:t>. Фактори, які визначають рівень еродованості </a:t>
            </a:r>
            <a:r>
              <a:rPr lang="uk-UA" b="1" i="1" dirty="0" err="1"/>
              <a:t>грунтів</a:t>
            </a:r>
            <a:endParaRPr lang="ru-RU" b="1" i="1" dirty="0"/>
          </a:p>
          <a:p>
            <a:pPr marL="0" indent="0">
              <a:spcAft>
                <a:spcPts val="1200"/>
              </a:spcAft>
              <a:buNone/>
            </a:pPr>
            <a:r>
              <a:rPr lang="uk-UA" b="1" i="1" dirty="0" smtClean="0"/>
              <a:t>	3</a:t>
            </a:r>
            <a:r>
              <a:rPr lang="uk-UA" b="1" i="1" dirty="0"/>
              <a:t>. Фактори дефляції </a:t>
            </a:r>
            <a:r>
              <a:rPr lang="uk-UA" b="1" i="1" dirty="0" err="1"/>
              <a:t>грунтів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275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9337" y="985059"/>
            <a:ext cx="8383292" cy="831916"/>
          </a:xfrm>
          <a:solidFill>
            <a:schemeClr val="accent6">
              <a:lumMod val="20000"/>
              <a:lumOff val="80000"/>
              <a:alpha val="40000"/>
            </a:schemeClr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uk-UA" sz="4800" b="1" i="1" dirty="0"/>
              <a:t>Ґрунтові і літологічні фактори</a:t>
            </a:r>
            <a:endParaRPr lang="ru-RU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93183" y="2461056"/>
            <a:ext cx="10515600" cy="3707269"/>
          </a:xfrm>
          <a:solidFill>
            <a:schemeClr val="accent6">
              <a:lumMod val="20000"/>
              <a:lumOff val="80000"/>
              <a:alpha val="40000"/>
            </a:schemeClr>
          </a:solidFill>
          <a:effectLst>
            <a:softEdge rad="63500"/>
          </a:effectLst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	Властивості </a:t>
            </a:r>
            <a:r>
              <a:rPr lang="uk-UA" dirty="0"/>
              <a:t>ґрунтів, які впливають на процеси вітрової ерозії можна розділити на дві групи: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	1) властивості, що безпосередньо впливають на </a:t>
            </a:r>
            <a:r>
              <a:rPr lang="uk-UA" dirty="0" err="1" smtClean="0"/>
              <a:t>протидефляційну</a:t>
            </a:r>
            <a:r>
              <a:rPr lang="uk-UA" dirty="0" smtClean="0"/>
              <a:t> стійкість (агрегатний склад, щільність агрегатів, </a:t>
            </a:r>
            <a:r>
              <a:rPr lang="uk-UA" dirty="0" err="1" smtClean="0"/>
              <a:t>міжагрегатне</a:t>
            </a:r>
            <a:r>
              <a:rPr lang="uk-UA" dirty="0" smtClean="0"/>
              <a:t> </a:t>
            </a:r>
            <a:r>
              <a:rPr lang="uk-UA" dirty="0" err="1" smtClean="0"/>
              <a:t>зщеплення</a:t>
            </a:r>
            <a:r>
              <a:rPr lang="uk-UA" dirty="0" smtClean="0"/>
              <a:t>); </a:t>
            </a:r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2</a:t>
            </a:r>
            <a:r>
              <a:rPr lang="uk-UA" dirty="0"/>
              <a:t>) властивості, що побічно впливають на інтенсивність вітрової ерозії.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53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i="1" dirty="0"/>
              <a:t>Рослинність</a:t>
            </a:r>
            <a:endParaRPr lang="ru-RU" sz="54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55177" y="2461056"/>
            <a:ext cx="10515600" cy="200245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3200" dirty="0" smtClean="0"/>
              <a:t>Рослинність </a:t>
            </a:r>
            <a:r>
              <a:rPr lang="uk-UA" sz="3200" dirty="0"/>
              <a:t>– найбільш впливовий фактор вітрової ерозії, який у широких межах піддається управлінню, що використовується при формуванні </a:t>
            </a:r>
            <a:r>
              <a:rPr lang="uk-UA" sz="3200" dirty="0" err="1"/>
              <a:t>протидефляційного</a:t>
            </a:r>
            <a:r>
              <a:rPr lang="uk-UA" sz="3200" dirty="0"/>
              <a:t> захисту і </a:t>
            </a:r>
            <a:r>
              <a:rPr lang="uk-UA" sz="3200" dirty="0" err="1"/>
              <a:t>грунтоохоронних</a:t>
            </a:r>
            <a:r>
              <a:rPr lang="uk-UA" sz="3200" dirty="0"/>
              <a:t> </a:t>
            </a:r>
            <a:r>
              <a:rPr lang="uk-UA" sz="3200" dirty="0" smtClean="0"/>
              <a:t>технологій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683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31190" y="1825624"/>
            <a:ext cx="10515600" cy="31513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Критерієм </a:t>
            </a:r>
            <a:r>
              <a:rPr lang="uk-UA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оцінки </a:t>
            </a:r>
            <a:r>
              <a:rPr lang="uk-UA" sz="3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протидефляційної</a:t>
            </a:r>
            <a:r>
              <a:rPr lang="uk-UA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ефективності лісосмуг є площа захисної зони, де швидкість вітру зменшується не менше ніж на 10</a:t>
            </a: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%</a:t>
            </a:r>
          </a:p>
          <a:p>
            <a:pPr marL="0" indent="0">
              <a:buNone/>
            </a:pP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Крім </a:t>
            </a:r>
            <a:r>
              <a:rPr lang="uk-UA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того, на полях, які захищені мережею полезахисних лісосмуг, рослини не страждають від посухи, а ґрунти – від </a:t>
            </a:r>
            <a:r>
              <a:rPr lang="uk-UA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дефляції</a:t>
            </a:r>
            <a:endParaRPr lang="ru-RU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795" y="504610"/>
            <a:ext cx="2726410" cy="788613"/>
          </a:xfrm>
        </p:spPr>
        <p:txBody>
          <a:bodyPr>
            <a:normAutofit/>
          </a:bodyPr>
          <a:lstStyle/>
          <a:p>
            <a:pPr algn="ctr"/>
            <a:r>
              <a:rPr lang="uk-UA" sz="4800" b="1" i="1" dirty="0" smtClean="0"/>
              <a:t>Висновки:</a:t>
            </a:r>
            <a:endParaRPr lang="ru-RU" sz="48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22960" y="1593669"/>
            <a:ext cx="10530840" cy="4781005"/>
          </a:xfrm>
          <a:solidFill>
            <a:schemeClr val="accent6">
              <a:lumMod val="20000"/>
              <a:lumOff val="80000"/>
              <a:alpha val="60000"/>
            </a:schemeClr>
          </a:solidFill>
          <a:effectLst>
            <a:softEdge rad="63500"/>
          </a:effectLst>
        </p:spPr>
        <p:txBody>
          <a:bodyPr>
            <a:normAutofit fontScale="70000" lnSpcReduction="20000"/>
          </a:bodyPr>
          <a:lstStyle/>
          <a:p>
            <a:pPr marL="0" indent="457200">
              <a:buNone/>
            </a:pPr>
            <a:r>
              <a:rPr lang="uk-UA" sz="4000" dirty="0" smtClean="0"/>
              <a:t>Під </a:t>
            </a:r>
            <a:r>
              <a:rPr lang="uk-UA" sz="4000" dirty="0"/>
              <a:t>водною ерозією </a:t>
            </a:r>
            <a:r>
              <a:rPr lang="uk-UA" sz="4000" dirty="0" smtClean="0"/>
              <a:t>розуміють </a:t>
            </a:r>
            <a:r>
              <a:rPr lang="uk-UA" sz="4000" dirty="0"/>
              <a:t>сукупність процесів, які обумовлюють змив </a:t>
            </a:r>
            <a:r>
              <a:rPr lang="uk-UA" sz="4000" dirty="0" err="1"/>
              <a:t>грунту</a:t>
            </a:r>
            <a:r>
              <a:rPr lang="uk-UA" sz="4000" dirty="0"/>
              <a:t>, транспортування вниз по схилу і відкладення </a:t>
            </a:r>
            <a:r>
              <a:rPr lang="uk-UA" sz="4000" dirty="0" err="1"/>
              <a:t>грунтових</a:t>
            </a:r>
            <a:r>
              <a:rPr lang="uk-UA" sz="4000" dirty="0"/>
              <a:t> </a:t>
            </a:r>
            <a:r>
              <a:rPr lang="uk-UA" sz="4000" dirty="0" smtClean="0"/>
              <a:t>інгредієнтів на новому місці. Дефляція пов´язана з видуванням </a:t>
            </a:r>
            <a:r>
              <a:rPr lang="uk-UA" sz="4000" dirty="0" err="1" smtClean="0"/>
              <a:t>грунтових</a:t>
            </a:r>
            <a:r>
              <a:rPr lang="uk-UA" sz="4000" dirty="0" smtClean="0"/>
              <a:t> часток.</a:t>
            </a:r>
          </a:p>
          <a:p>
            <a:pPr marL="0" indent="457200">
              <a:buNone/>
            </a:pPr>
            <a:endParaRPr lang="uk-UA" sz="4000" dirty="0"/>
          </a:p>
          <a:p>
            <a:pPr marL="0" indent="457200">
              <a:buNone/>
            </a:pPr>
            <a:r>
              <a:rPr lang="uk-UA" sz="4000" dirty="0" smtClean="0"/>
              <a:t>Основна причина інтенсивного розвитку ерозійних процесів – господарська діяльність людини. Природні фактори створюють лише передумови для можливого розвитку деградації </a:t>
            </a:r>
            <a:r>
              <a:rPr lang="uk-UA" sz="4000" dirty="0" err="1" smtClean="0"/>
              <a:t>грунту</a:t>
            </a:r>
            <a:r>
              <a:rPr lang="uk-UA" sz="4000" dirty="0" smtClean="0"/>
              <a:t>.</a:t>
            </a:r>
          </a:p>
          <a:p>
            <a:pPr marL="0" indent="457200">
              <a:buNone/>
            </a:pPr>
            <a:endParaRPr lang="uk-UA" sz="4000" dirty="0" smtClean="0"/>
          </a:p>
          <a:p>
            <a:pPr marL="0" indent="457200">
              <a:buNone/>
            </a:pPr>
            <a:r>
              <a:rPr lang="uk-UA" sz="4000" dirty="0" err="1" smtClean="0"/>
              <a:t>Грунт</a:t>
            </a:r>
            <a:r>
              <a:rPr lang="uk-UA" sz="4000" dirty="0" smtClean="0"/>
              <a:t> – це саме </a:t>
            </a:r>
            <a:r>
              <a:rPr lang="uk-UA" sz="4000" dirty="0"/>
              <a:t>той об`єкт, який </a:t>
            </a:r>
            <a:r>
              <a:rPr lang="uk-UA" sz="4000" dirty="0" smtClean="0"/>
              <a:t>піддається </a:t>
            </a:r>
            <a:r>
              <a:rPr lang="uk-UA" sz="4000" dirty="0"/>
              <a:t>руйнуванню ерозійними процесами. Тому його властивості і стан в більшості випадків є домінантою серед факторів </a:t>
            </a:r>
            <a:r>
              <a:rPr lang="uk-UA" sz="4000" dirty="0" smtClean="0"/>
              <a:t>ерозії</a:t>
            </a:r>
            <a:endParaRPr lang="uk-UA" sz="40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31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5607"/>
            <a:ext cx="10515600" cy="766251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uk-UA" b="1" i="1" dirty="0" smtClean="0"/>
              <a:t>Контрольні питання для самоперевірки</a:t>
            </a:r>
            <a:endParaRPr lang="ru-RU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487838"/>
            <a:ext cx="10515600" cy="4122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	1</a:t>
            </a:r>
            <a:r>
              <a:rPr lang="uk-UA" dirty="0"/>
              <a:t>. Які фактори визначають рівень еродованості </a:t>
            </a:r>
            <a:r>
              <a:rPr lang="uk-UA" dirty="0" err="1" smtClean="0"/>
              <a:t>грунту</a:t>
            </a:r>
            <a:r>
              <a:rPr lang="uk-UA" dirty="0" smtClean="0"/>
              <a:t>, </a:t>
            </a:r>
            <a:r>
              <a:rPr lang="uk-UA" dirty="0"/>
              <a:t>його динаміку у часі і просторову варіабельність?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	2</a:t>
            </a:r>
            <a:r>
              <a:rPr lang="uk-UA" dirty="0"/>
              <a:t>. Дайте характеристику опосередкованого впливу клімату на інтенсивність водно-ерозійних процесів. 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	3</a:t>
            </a:r>
            <a:r>
              <a:rPr lang="uk-UA" dirty="0"/>
              <a:t>. Назвіть фактори, що впливають на формування поверхневого стоку. 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	4</a:t>
            </a:r>
            <a:r>
              <a:rPr lang="uk-UA" dirty="0"/>
              <a:t>. Розкрийте зміст </a:t>
            </a:r>
            <a:r>
              <a:rPr lang="uk-UA" dirty="0" err="1"/>
              <a:t>протидефляційної</a:t>
            </a:r>
            <a:r>
              <a:rPr lang="uk-UA" dirty="0"/>
              <a:t> стійкості </a:t>
            </a:r>
            <a:r>
              <a:rPr lang="uk-UA" dirty="0" err="1"/>
              <a:t>грунту</a:t>
            </a:r>
            <a:r>
              <a:rPr lang="uk-UA" dirty="0"/>
              <a:t>.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	5</a:t>
            </a:r>
            <a:r>
              <a:rPr lang="uk-UA" dirty="0"/>
              <a:t>. Чому рослинність є найбільш впливовим фактором дефляції </a:t>
            </a:r>
            <a:r>
              <a:rPr lang="uk-UA" dirty="0" err="1"/>
              <a:t>грунтів</a:t>
            </a:r>
            <a:r>
              <a:rPr lang="uk-UA" dirty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86173" y="2647035"/>
            <a:ext cx="10515600" cy="111905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8000" b="1" i="1" dirty="0" smtClean="0"/>
              <a:t>Дякую за увагу!</a:t>
            </a:r>
            <a:endParaRPr lang="ru-RU" sz="8000" i="1" dirty="0"/>
          </a:p>
        </p:txBody>
      </p:sp>
    </p:spTree>
    <p:extLst>
      <p:ext uri="{BB962C8B-B14F-4D97-AF65-F5344CB8AC3E}">
        <p14:creationId xmlns:p14="http://schemas.microsoft.com/office/powerpoint/2010/main" val="38989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5901" y="365124"/>
            <a:ext cx="5671088" cy="1325563"/>
          </a:xfrm>
          <a:solidFill>
            <a:schemeClr val="accent6">
              <a:lumMod val="20000"/>
              <a:lumOff val="80000"/>
              <a:alpha val="6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uk-UA" b="1" i="1" dirty="0" smtClean="0"/>
              <a:t>Інформаційні джерела</a:t>
            </a:r>
            <a:endParaRPr lang="ru-RU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199" y="1825625"/>
            <a:ext cx="10708037" cy="4351338"/>
          </a:xfrm>
          <a:solidFill>
            <a:schemeClr val="accent6">
              <a:lumMod val="20000"/>
              <a:lumOff val="80000"/>
              <a:alpha val="60000"/>
            </a:schemeClr>
          </a:solidFill>
          <a:effectLst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 smtClean="0"/>
              <a:t>	</a:t>
            </a:r>
            <a:r>
              <a:rPr lang="ru-RU" b="1" i="1" dirty="0" err="1" smtClean="0"/>
              <a:t>Друковані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джерела</a:t>
            </a:r>
            <a:endParaRPr lang="ru-RU" b="1" i="1" dirty="0" smtClean="0"/>
          </a:p>
          <a:p>
            <a:pPr marL="0" indent="0">
              <a:buNone/>
            </a:pPr>
            <a:r>
              <a:rPr lang="ru-RU" sz="2400" dirty="0" err="1" smtClean="0"/>
              <a:t>Булигін</a:t>
            </a:r>
            <a:r>
              <a:rPr lang="ru-RU" sz="2400" dirty="0" smtClean="0"/>
              <a:t> </a:t>
            </a:r>
            <a:r>
              <a:rPr lang="ru-RU" sz="2400" dirty="0"/>
              <a:t>С.Ю. </a:t>
            </a:r>
            <a:r>
              <a:rPr lang="ru-RU" sz="2400" dirty="0" err="1" smtClean="0"/>
              <a:t>ормування</a:t>
            </a:r>
            <a:r>
              <a:rPr lang="ru-RU" sz="2400" dirty="0"/>
              <a:t>   </a:t>
            </a:r>
            <a:r>
              <a:rPr lang="ru-RU" sz="2400" dirty="0" err="1"/>
              <a:t>екологічно</a:t>
            </a:r>
            <a:r>
              <a:rPr lang="ru-RU" sz="2400" dirty="0"/>
              <a:t>   </a:t>
            </a:r>
            <a:r>
              <a:rPr lang="ru-RU" sz="2400" dirty="0" err="1"/>
              <a:t>сталих</a:t>
            </a:r>
            <a:r>
              <a:rPr lang="ru-RU" sz="2400" dirty="0"/>
              <a:t>   </a:t>
            </a:r>
            <a:r>
              <a:rPr lang="ru-RU" sz="2400" dirty="0" err="1">
                <a:hlinkClick r:id="rId3" tooltip="Термінологічний словник: Агроландшафт"/>
              </a:rPr>
              <a:t>агроландшафт</a:t>
            </a:r>
            <a:r>
              <a:rPr lang="ru-RU" sz="2400" dirty="0" err="1"/>
              <a:t>ів</a:t>
            </a:r>
            <a:r>
              <a:rPr lang="ru-RU" sz="2400" dirty="0"/>
              <a:t>: </a:t>
            </a:r>
            <a:r>
              <a:rPr lang="ru-RU" sz="2400" dirty="0" err="1"/>
              <a:t>Підручник</a:t>
            </a:r>
            <a:r>
              <a:rPr lang="ru-RU" sz="2400" dirty="0"/>
              <a:t>. -</a:t>
            </a:r>
            <a:r>
              <a:rPr lang="ru-RU" sz="2400" dirty="0" err="1"/>
              <a:t>Київ</a:t>
            </a:r>
            <a:r>
              <a:rPr lang="ru-RU" sz="2400" dirty="0"/>
              <a:t>: Урожай, 2005</a:t>
            </a:r>
            <a:r>
              <a:rPr lang="ru-RU" sz="2400" dirty="0" smtClean="0"/>
              <a:t>.-</a:t>
            </a:r>
            <a:r>
              <a:rPr lang="ru-RU" sz="2400" dirty="0"/>
              <a:t>300 с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err="1"/>
              <a:t>Булигін</a:t>
            </a:r>
            <a:r>
              <a:rPr lang="ru-RU" sz="2400" dirty="0"/>
              <a:t> С.Ю., Бураков В.І., Котова М.М., </a:t>
            </a:r>
            <a:r>
              <a:rPr lang="ru-RU" sz="2400" dirty="0" err="1"/>
              <a:t>Новак</a:t>
            </a:r>
            <a:r>
              <a:rPr lang="ru-RU" sz="2400" dirty="0"/>
              <a:t> Б.І., </a:t>
            </a:r>
            <a:r>
              <a:rPr lang="ru-RU" sz="2400" dirty="0" err="1"/>
              <a:t>Ачасов</a:t>
            </a:r>
            <a:r>
              <a:rPr lang="ru-RU" sz="2400" dirty="0"/>
              <a:t> А.Б., </a:t>
            </a:r>
            <a:r>
              <a:rPr lang="ru-RU" sz="2400" dirty="0" err="1"/>
              <a:t>Барвінський</a:t>
            </a:r>
            <a:r>
              <a:rPr lang="ru-RU" sz="2400" dirty="0"/>
              <a:t> А.В. </a:t>
            </a:r>
            <a:r>
              <a:rPr lang="ru-RU" sz="2400" dirty="0" err="1"/>
              <a:t>Проектування</a:t>
            </a:r>
            <a:r>
              <a:rPr lang="ru-RU" sz="2400" dirty="0"/>
              <a:t> </a:t>
            </a:r>
            <a:r>
              <a:rPr lang="ru-RU" sz="2400" dirty="0" err="1"/>
              <a:t>ґрунтозахисних</a:t>
            </a:r>
            <a:r>
              <a:rPr lang="ru-RU" sz="2400" dirty="0"/>
              <a:t> та </a:t>
            </a:r>
            <a:r>
              <a:rPr lang="ru-RU" sz="2400" dirty="0" err="1"/>
              <a:t>меліоративних</a:t>
            </a:r>
            <a:r>
              <a:rPr lang="ru-RU" sz="2400" dirty="0"/>
              <a:t> </a:t>
            </a:r>
            <a:r>
              <a:rPr lang="ru-RU" sz="2400" dirty="0" err="1"/>
              <a:t>заходів</a:t>
            </a:r>
            <a:r>
              <a:rPr lang="ru-RU" sz="2400" dirty="0"/>
              <a:t> в </a:t>
            </a:r>
            <a:r>
              <a:rPr lang="ru-RU" sz="2400" dirty="0" err="1"/>
              <a:t>агроландшафтах</a:t>
            </a:r>
            <a:r>
              <a:rPr lang="ru-RU" sz="2400" dirty="0"/>
              <a:t>: </a:t>
            </a:r>
            <a:r>
              <a:rPr lang="ru-RU" sz="2400" dirty="0" err="1"/>
              <a:t>Навчальний</a:t>
            </a:r>
            <a:r>
              <a:rPr lang="ru-RU" sz="2400" dirty="0"/>
              <a:t> </a:t>
            </a:r>
            <a:r>
              <a:rPr lang="ru-RU" sz="2400" dirty="0" err="1"/>
              <a:t>посібник</a:t>
            </a:r>
            <a:r>
              <a:rPr lang="ru-RU" sz="2400" dirty="0"/>
              <a:t>. -</a:t>
            </a:r>
            <a:r>
              <a:rPr lang="ru-RU" sz="2400" dirty="0" err="1"/>
              <a:t>Київ:НАУ</a:t>
            </a:r>
            <a:r>
              <a:rPr lang="ru-RU" sz="2400" dirty="0"/>
              <a:t>, 2004.-114 с</a:t>
            </a:r>
            <a:r>
              <a:rPr lang="ru-RU" sz="2400" dirty="0" smtClean="0"/>
              <a:t>.</a:t>
            </a:r>
          </a:p>
          <a:p>
            <a:pPr marL="0" indent="0" algn="ctr">
              <a:buNone/>
            </a:pPr>
            <a:r>
              <a:rPr lang="uk-UA" b="1" i="1" dirty="0" smtClean="0"/>
              <a:t>Інтернет джерела</a:t>
            </a:r>
          </a:p>
          <a:p>
            <a:pPr marL="0" indent="0">
              <a:buNone/>
            </a:pPr>
            <a:r>
              <a:rPr lang="uk-UA" sz="2400" dirty="0"/>
              <a:t>1) Державна служба України з питань геодезії, картографії та кадастру. </a:t>
            </a:r>
            <a:r>
              <a:rPr lang="en-GB" sz="2400" dirty="0"/>
              <a:t>[</a:t>
            </a:r>
            <a:r>
              <a:rPr lang="uk-UA" sz="2400" dirty="0"/>
              <a:t>Електронний  ресурс</a:t>
            </a:r>
            <a:r>
              <a:rPr lang="en-GB" sz="2400" dirty="0"/>
              <a:t>]</a:t>
            </a:r>
            <a:r>
              <a:rPr lang="uk-UA" sz="2400" dirty="0"/>
              <a:t>   </a:t>
            </a:r>
            <a:r>
              <a:rPr lang="en-US" sz="2400" u="sng" dirty="0"/>
              <a:t>http</a:t>
            </a:r>
            <a:r>
              <a:rPr lang="uk-UA" sz="2400" u="sng" dirty="0"/>
              <a:t>: //</a:t>
            </a:r>
            <a:r>
              <a:rPr lang="en-US" sz="2400" u="sng" dirty="0"/>
              <a:t>www</a:t>
            </a:r>
            <a:r>
              <a:rPr lang="uk-UA" sz="2400" u="sng" dirty="0"/>
              <a:t>.</a:t>
            </a:r>
            <a:r>
              <a:rPr lang="en-US" sz="2400" u="sng" dirty="0" err="1"/>
              <a:t>dazru</a:t>
            </a:r>
            <a:r>
              <a:rPr lang="uk-UA" sz="2400" u="sng" dirty="0"/>
              <a:t>.</a:t>
            </a:r>
            <a:r>
              <a:rPr lang="en-US" sz="2400" u="sng" dirty="0" err="1"/>
              <a:t>gov</a:t>
            </a:r>
            <a:r>
              <a:rPr lang="uk-UA" sz="2400" u="sng" dirty="0"/>
              <a:t>.</a:t>
            </a:r>
            <a:r>
              <a:rPr lang="en-US" sz="2400" u="sng" dirty="0" err="1"/>
              <a:t>ua</a:t>
            </a:r>
            <a:endParaRPr lang="uk-UA" sz="2400" u="sng" dirty="0"/>
          </a:p>
          <a:p>
            <a:pPr marL="0" indent="0">
              <a:buNone/>
            </a:pPr>
            <a:r>
              <a:rPr lang="uk-UA" sz="2400" dirty="0"/>
              <a:t>2) Моя земля. Земельно-</a:t>
            </a:r>
            <a:r>
              <a:rPr lang="uk-UA" sz="2400" dirty="0" err="1"/>
              <a:t>праваовий</a:t>
            </a:r>
            <a:r>
              <a:rPr lang="uk-UA" sz="2400" dirty="0"/>
              <a:t> та аналітичний ресурс. </a:t>
            </a:r>
            <a:br>
              <a:rPr lang="uk-UA" sz="2400" dirty="0"/>
            </a:br>
            <a:r>
              <a:rPr lang="en-GB" sz="2400" dirty="0"/>
              <a:t>[</a:t>
            </a:r>
            <a:r>
              <a:rPr lang="uk-UA" sz="2400" dirty="0"/>
              <a:t>Електронний  ресурс</a:t>
            </a:r>
            <a:r>
              <a:rPr lang="en-GB" sz="2400" dirty="0"/>
              <a:t>]</a:t>
            </a:r>
            <a:r>
              <a:rPr lang="uk-UA" sz="2400" dirty="0"/>
              <a:t>  </a:t>
            </a:r>
            <a:r>
              <a:rPr lang="en-US" sz="2400" u="sng" dirty="0"/>
              <a:t>http</a:t>
            </a:r>
            <a:r>
              <a:rPr lang="uk-UA" sz="2400" u="sng" dirty="0"/>
              <a:t>: //</a:t>
            </a:r>
            <a:r>
              <a:rPr lang="en-US" sz="2400" u="sng" dirty="0"/>
              <a:t>www</a:t>
            </a:r>
            <a:r>
              <a:rPr lang="uk-UA" sz="2400" u="sng" dirty="0"/>
              <a:t>.</a:t>
            </a:r>
            <a:r>
              <a:rPr lang="en-US" sz="2400" u="sng" dirty="0" err="1"/>
              <a:t>myland</a:t>
            </a:r>
            <a:r>
              <a:rPr lang="uk-UA" sz="2400" u="sng" dirty="0"/>
              <a:t>.</a:t>
            </a:r>
            <a:r>
              <a:rPr lang="en-US" sz="2400" u="sng" dirty="0"/>
              <a:t>org</a:t>
            </a:r>
            <a:r>
              <a:rPr lang="uk-UA" sz="2400" u="sng" dirty="0"/>
              <a:t>.</a:t>
            </a:r>
            <a:r>
              <a:rPr lang="en-US" sz="2400" u="sng" dirty="0" err="1"/>
              <a:t>ua</a:t>
            </a:r>
            <a:endParaRPr lang="ru-RU" sz="2400" u="sng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9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692331" y="849086"/>
            <a:ext cx="10661469" cy="532787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</a:t>
            </a: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Ерозія </a:t>
            </a:r>
            <a:r>
              <a:rPr lang="uk-UA" sz="4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грунту</a:t>
            </a:r>
            <a:r>
              <a:rPr lang="uk-UA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uk-UA" sz="3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uk-UA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- це процес руйнування його поверхневого шару під впливом води чи вітру</a:t>
            </a:r>
          </a:p>
          <a:p>
            <a:pPr marL="0" indent="0">
              <a:buNone/>
            </a:pPr>
            <a:r>
              <a:rPr lang="uk-UA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uk-UA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9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0" y="10873"/>
            <a:ext cx="12146610" cy="68471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0246"/>
          </a:xfrm>
        </p:spPr>
        <p:txBody>
          <a:bodyPr>
            <a:normAutofit fontScale="90000"/>
          </a:bodyPr>
          <a:lstStyle/>
          <a:p>
            <a:r>
              <a:rPr lang="uk-UA" sz="2700" dirty="0" smtClean="0">
                <a:solidFill>
                  <a:schemeClr val="tx2"/>
                </a:solidFill>
              </a:rPr>
              <a:t/>
            </a:r>
            <a:br>
              <a:rPr lang="uk-UA" sz="2700" dirty="0" smtClean="0">
                <a:solidFill>
                  <a:schemeClr val="tx2"/>
                </a:solidFill>
              </a:rPr>
            </a:br>
            <a:r>
              <a:rPr lang="uk-UA" sz="4900" b="1" dirty="0" smtClean="0">
                <a:solidFill>
                  <a:srgbClr val="FFFF00"/>
                </a:solidFill>
              </a:rPr>
              <a:t>Водна ерозія –</a:t>
            </a:r>
            <a:br>
              <a:rPr lang="uk-UA" sz="4900" b="1" dirty="0" smtClean="0">
                <a:solidFill>
                  <a:srgbClr val="FFFF00"/>
                </a:solidFill>
              </a:rPr>
            </a:br>
            <a:r>
              <a:rPr lang="uk-UA" sz="3100" dirty="0" smtClean="0">
                <a:solidFill>
                  <a:srgbClr val="FFFF00"/>
                </a:solidFill>
              </a:rPr>
              <a:t>сукупність </a:t>
            </a:r>
            <a:r>
              <a:rPr lang="uk-UA" sz="3100" dirty="0">
                <a:solidFill>
                  <a:srgbClr val="FFFF00"/>
                </a:solidFill>
              </a:rPr>
              <a:t>процесів, які обумовлюють змив </a:t>
            </a:r>
            <a:r>
              <a:rPr lang="uk-UA" sz="3100" dirty="0" err="1">
                <a:solidFill>
                  <a:srgbClr val="FFFF00"/>
                </a:solidFill>
              </a:rPr>
              <a:t>грунту</a:t>
            </a:r>
            <a:r>
              <a:rPr lang="uk-UA" sz="3100" dirty="0">
                <a:solidFill>
                  <a:srgbClr val="FFFF00"/>
                </a:solidFill>
              </a:rPr>
              <a:t>, транспортування вниз по схилу і відкладення </a:t>
            </a:r>
            <a:r>
              <a:rPr lang="uk-UA" sz="3100" dirty="0" err="1">
                <a:solidFill>
                  <a:srgbClr val="FFFF00"/>
                </a:solidFill>
              </a:rPr>
              <a:t>грунтових</a:t>
            </a:r>
            <a:r>
              <a:rPr lang="uk-UA" sz="3100" dirty="0">
                <a:solidFill>
                  <a:srgbClr val="FFFF00"/>
                </a:solidFill>
              </a:rPr>
              <a:t> </a:t>
            </a:r>
            <a:r>
              <a:rPr lang="uk-UA" sz="3100" dirty="0" smtClean="0">
                <a:solidFill>
                  <a:srgbClr val="FFFF00"/>
                </a:solidFill>
              </a:rPr>
              <a:t>інгредієнтів, </a:t>
            </a:r>
            <a:r>
              <a:rPr lang="uk-UA" sz="3100" dirty="0">
                <a:solidFill>
                  <a:srgbClr val="FFFF00"/>
                </a:solidFill>
              </a:rPr>
              <a:t>під впливом енергії дощових крапель і (або) стікаючої по поверхні води</a:t>
            </a:r>
            <a:r>
              <a:rPr lang="uk-UA" sz="3100" dirty="0">
                <a:solidFill>
                  <a:schemeClr val="bg1"/>
                </a:solidFill>
              </a:rPr>
              <a:t/>
            </a:r>
            <a:br>
              <a:rPr lang="uk-UA" sz="3100" dirty="0">
                <a:solidFill>
                  <a:schemeClr val="bg1"/>
                </a:solidFill>
              </a:rPr>
            </a:br>
            <a:endParaRPr lang="uk-UA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4" y="0"/>
            <a:ext cx="1221921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Дефляція</a:t>
            </a:r>
            <a:r>
              <a:rPr lang="uk-UA" sz="2400" dirty="0" smtClean="0"/>
              <a:t> </a:t>
            </a:r>
            <a:r>
              <a:rPr lang="uk-UA" sz="2400" dirty="0"/>
              <a:t>(лат. </a:t>
            </a:r>
            <a:r>
              <a:rPr lang="uk-UA" sz="2400" dirty="0" err="1"/>
              <a:t>deflatio</a:t>
            </a:r>
            <a:r>
              <a:rPr lang="uk-UA" sz="2400" dirty="0"/>
              <a:t> - видування, розвіювання) 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700" dirty="0" smtClean="0"/>
              <a:t>- </a:t>
            </a:r>
            <a:r>
              <a:rPr lang="uk-UA" sz="2700" dirty="0"/>
              <a:t>видування </a:t>
            </a:r>
            <a:r>
              <a:rPr lang="uk-UA" sz="2700" dirty="0" err="1" smtClean="0"/>
              <a:t>дрібнозему</a:t>
            </a:r>
            <a:r>
              <a:rPr lang="uk-UA" sz="2700" dirty="0" smtClean="0"/>
              <a:t> </a:t>
            </a:r>
            <a:r>
              <a:rPr lang="uk-UA" sz="2700" dirty="0"/>
              <a:t>з поверхні </a:t>
            </a:r>
            <a:r>
              <a:rPr lang="uk-UA" sz="2700" dirty="0" err="1"/>
              <a:t>грунту</a:t>
            </a:r>
            <a:r>
              <a:rPr lang="uk-UA" sz="2700" dirty="0"/>
              <a:t> чи породи</a:t>
            </a:r>
            <a:br>
              <a:rPr lang="uk-UA" sz="2700" dirty="0"/>
            </a:br>
            <a:endParaRPr lang="uk-UA" sz="2700" dirty="0"/>
          </a:p>
        </p:txBody>
      </p:sp>
    </p:spTree>
    <p:extLst>
      <p:ext uri="{BB962C8B-B14F-4D97-AF65-F5344CB8AC3E}">
        <p14:creationId xmlns:p14="http://schemas.microsoft.com/office/powerpoint/2010/main" val="862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4041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Фактори ерозії </a:t>
            </a:r>
            <a:endParaRPr lang="ru-RU" b="1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2123267"/>
            <a:ext cx="10515600" cy="3378631"/>
          </a:xfrm>
          <a:noFill/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Перша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група - фактори, які формують поверхневий стік води - клімат (режим, кількість і енергія опадів, температурні режими </a:t>
            </a:r>
            <a:r>
              <a:rPr lang="uk-UA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грунту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діяльної поверхні, повітря та інше) і геоморфологічні параметри місцевості, її 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рельєф</a:t>
            </a:r>
            <a:endParaRPr lang="ru-RU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	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Друга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група - фактори, які визначають рівень еродованості </a:t>
            </a:r>
            <a:r>
              <a:rPr lang="uk-UA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грунтів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його динаміку у часі і просторову варіабельність (фактор </a:t>
            </a:r>
            <a:r>
              <a:rPr lang="uk-UA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грунту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), ступінь захисту рослинністю, господарча діяльність 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людини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uk-UA" sz="4800" b="1" i="1" dirty="0"/>
              <a:t>Фактор </a:t>
            </a:r>
            <a:r>
              <a:rPr lang="uk-UA" sz="4800" b="1" i="1" dirty="0" smtClean="0"/>
              <a:t>клімату</a:t>
            </a:r>
            <a:endParaRPr lang="ru-RU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	Клімат </a:t>
            </a:r>
            <a:r>
              <a:rPr lang="uk-UA" dirty="0"/>
              <a:t>впливає на інтенсивність ерозії безпосередньо (прямо) і побічно.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	Безпосередній </a:t>
            </a:r>
            <a:r>
              <a:rPr lang="uk-UA" dirty="0"/>
              <a:t>вплив клімату характеризується значенням таких показників: шар опадів, режим і інтенсивність дощу, енергія крапель, шар снігу і інтенсивність його танення, глибина промерзання </a:t>
            </a:r>
            <a:r>
              <a:rPr lang="uk-UA" dirty="0" err="1"/>
              <a:t>грунту</a:t>
            </a:r>
            <a:r>
              <a:rPr lang="uk-UA" dirty="0"/>
              <a:t>. 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Побічно </a:t>
            </a:r>
            <a:r>
              <a:rPr lang="uk-UA" dirty="0"/>
              <a:t>клімат впливає через зміну ерозійної стійкості </a:t>
            </a:r>
            <a:r>
              <a:rPr lang="uk-UA" dirty="0" err="1"/>
              <a:t>грунту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8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Фактор </a:t>
            </a:r>
            <a:r>
              <a:rPr lang="uk-UA" sz="48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рельєфу</a:t>
            </a:r>
            <a:endParaRPr lang="ru-RU" b="1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Рельєф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земної поверхні є сукупністю геометричних форм цієї поверхні, які створилися в результаті складної взаємодії земної кори з водною, повітряною і біологічною оболонками 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Землі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Завдяки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перепаду височин атмосферні опади, що надійшли на земну поверхню, одержують потенційну енергію, котра трансформується в живу силу водних потоків і здійснює роботу відриву і транспортування частин породи чи </a:t>
            </a:r>
            <a:r>
              <a:rPr lang="uk-UA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грунту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155</Words>
  <Application>Microsoft Office PowerPoint</Application>
  <PresentationFormat>Широкоэкранный</PresentationFormat>
  <Paragraphs>94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Times New Roman</vt:lpstr>
      <vt:lpstr>Тема Office</vt:lpstr>
      <vt:lpstr>Фактори водної ерозії та дефляції грунтів</vt:lpstr>
      <vt:lpstr>Презентация PowerPoint</vt:lpstr>
      <vt:lpstr>Інформаційні джерела</vt:lpstr>
      <vt:lpstr>Презентация PowerPoint</vt:lpstr>
      <vt:lpstr> Водна ерозія – сукупність процесів, які обумовлюють змив грунту, транспортування вниз по схилу і відкладення грунтових інгредієнтів, під впливом енергії дощових крапель і (або) стікаючої по поверхні води </vt:lpstr>
      <vt:lpstr>Дефляція (лат. deflatio - видування, розвіювання)  - видування дрібнозему з поверхні грунту чи породи </vt:lpstr>
      <vt:lpstr>Фактори ерозії </vt:lpstr>
      <vt:lpstr>Фактор клімату</vt:lpstr>
      <vt:lpstr>Фактор рельєфу</vt:lpstr>
      <vt:lpstr>Презентация PowerPoint</vt:lpstr>
      <vt:lpstr>Презентация PowerPoint</vt:lpstr>
      <vt:lpstr>Фактори, які визначають рівень еродованості грунтів:</vt:lpstr>
      <vt:lpstr>Фактор грунту</vt:lpstr>
      <vt:lpstr>Фактори системи ведення рослинництва (С) і боротьби з ерозією (Р)</vt:lpstr>
      <vt:lpstr>Презентация PowerPoint</vt:lpstr>
      <vt:lpstr>Презентация PowerPoint</vt:lpstr>
      <vt:lpstr>Фактори дефляції грунтів:</vt:lpstr>
      <vt:lpstr>Кліматичні фактори</vt:lpstr>
      <vt:lpstr>Топографічні фактори</vt:lpstr>
      <vt:lpstr>Ґрунтові і літологічні фактори</vt:lpstr>
      <vt:lpstr>Рослинність</vt:lpstr>
      <vt:lpstr>Презентация PowerPoint</vt:lpstr>
      <vt:lpstr>Висновки:</vt:lpstr>
      <vt:lpstr>Контрольні питання для самоперевірки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Фактори водної ерозії та дефляції грунтів</dc:title>
  <dc:creator>Alexey Sheremet</dc:creator>
  <cp:lastModifiedBy>Andriy</cp:lastModifiedBy>
  <cp:revision>23</cp:revision>
  <dcterms:created xsi:type="dcterms:W3CDTF">2017-12-25T12:43:12Z</dcterms:created>
  <dcterms:modified xsi:type="dcterms:W3CDTF">2018-03-03T16:21:13Z</dcterms:modified>
</cp:coreProperties>
</file>