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8" r:id="rId10"/>
    <p:sldId id="269" r:id="rId11"/>
    <p:sldId id="270" r:id="rId12"/>
    <p:sldId id="271" r:id="rId13"/>
    <p:sldId id="273" r:id="rId14"/>
    <p:sldId id="275" r:id="rId15"/>
    <p:sldId id="276" r:id="rId16"/>
    <p:sldId id="277" r:id="rId17"/>
    <p:sldId id="278" r:id="rId18"/>
    <p:sldId id="279" r:id="rId19"/>
    <p:sldId id="280" r:id="rId20"/>
    <p:sldId id="284" r:id="rId21"/>
    <p:sldId id="285" r:id="rId22"/>
    <p:sldId id="286" r:id="rId23"/>
    <p:sldId id="287" r:id="rId24"/>
    <p:sldId id="282" r:id="rId25"/>
    <p:sldId id="283"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2" d="100"/>
          <a:sy n="42" d="100"/>
        </p:scale>
        <p:origin x="924"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D7438C-C8D3-44D6-AC45-1E35D52AAF5D}" type="doc">
      <dgm:prSet loTypeId="urn:microsoft.com/office/officeart/2005/8/layout/vList2" loCatId="list" qsTypeId="urn:microsoft.com/office/officeart/2005/8/quickstyle/3d4" qsCatId="3D" csTypeId="urn:microsoft.com/office/officeart/2005/8/colors/accent1_3" csCatId="accent1"/>
      <dgm:spPr/>
      <dgm:t>
        <a:bodyPr/>
        <a:lstStyle/>
        <a:p>
          <a:endParaRPr lang="ru-UA"/>
        </a:p>
      </dgm:t>
    </dgm:pt>
    <dgm:pt modelId="{788FC2B1-27A0-499F-B2A4-4B2A4015329D}">
      <dgm:prSet custT="1"/>
      <dgm:spPr/>
      <dgm:t>
        <a:bodyPr/>
        <a:lstStyle/>
        <a:p>
          <a:r>
            <a:rPr lang="uk-UA" sz="1800">
              <a:solidFill>
                <a:schemeClr val="bg1"/>
              </a:solidFill>
            </a:rPr>
            <a:t>Історія науки знає немало імен видатних учених, що виховали великі колективи учнів і що створили всесвітньо відомі наукові школи. Створені ними школи отримали загальне наукове і суспільне визнання, Їх внесок в світову науку, в інтелектуальний клімат епохи і науковий прогрес вельми великий. </a:t>
          </a:r>
          <a:endParaRPr lang="ru-UA" sz="1800">
            <a:solidFill>
              <a:schemeClr val="bg1"/>
            </a:solidFill>
          </a:endParaRPr>
        </a:p>
      </dgm:t>
    </dgm:pt>
    <dgm:pt modelId="{F7DC9353-EE57-4B88-B6AC-5B287E818DC6}" type="parTrans" cxnId="{F3AC3B42-AE38-48FE-A982-F51A6FF86F81}">
      <dgm:prSet/>
      <dgm:spPr/>
      <dgm:t>
        <a:bodyPr/>
        <a:lstStyle/>
        <a:p>
          <a:endParaRPr lang="ru-UA" sz="2000">
            <a:solidFill>
              <a:schemeClr val="bg1"/>
            </a:solidFill>
          </a:endParaRPr>
        </a:p>
      </dgm:t>
    </dgm:pt>
    <dgm:pt modelId="{86E8CDA4-48C6-42A8-B259-8C479F52150B}" type="sibTrans" cxnId="{F3AC3B42-AE38-48FE-A982-F51A6FF86F81}">
      <dgm:prSet/>
      <dgm:spPr/>
      <dgm:t>
        <a:bodyPr/>
        <a:lstStyle/>
        <a:p>
          <a:endParaRPr lang="ru-UA" sz="2000">
            <a:solidFill>
              <a:schemeClr val="bg1"/>
            </a:solidFill>
          </a:endParaRPr>
        </a:p>
      </dgm:t>
    </dgm:pt>
    <dgm:pt modelId="{832ED7C8-AAB3-46FD-877C-9485267D8909}">
      <dgm:prSet custT="1"/>
      <dgm:spPr/>
      <dgm:t>
        <a:bodyPr/>
        <a:lstStyle/>
        <a:p>
          <a:r>
            <a:rPr lang="uk-UA" sz="1800">
              <a:solidFill>
                <a:schemeClr val="bg1"/>
              </a:solidFill>
            </a:rPr>
            <a:t>Складність і новизна проблеми “наукова школа” зумовили різноманітність підходів і велику кількість трактувань цього поняття. </a:t>
          </a:r>
          <a:endParaRPr lang="ru-UA" sz="1800">
            <a:solidFill>
              <a:schemeClr val="bg1"/>
            </a:solidFill>
          </a:endParaRPr>
        </a:p>
      </dgm:t>
    </dgm:pt>
    <dgm:pt modelId="{13392C9D-C14D-45FE-9AF5-370D3CD3FA69}" type="parTrans" cxnId="{526A8137-A526-45FE-89B3-C9F497020590}">
      <dgm:prSet/>
      <dgm:spPr/>
      <dgm:t>
        <a:bodyPr/>
        <a:lstStyle/>
        <a:p>
          <a:endParaRPr lang="ru-UA" sz="2000">
            <a:solidFill>
              <a:schemeClr val="bg1"/>
            </a:solidFill>
          </a:endParaRPr>
        </a:p>
      </dgm:t>
    </dgm:pt>
    <dgm:pt modelId="{8B5B797D-A1C6-498F-957F-C54975DC50AF}" type="sibTrans" cxnId="{526A8137-A526-45FE-89B3-C9F497020590}">
      <dgm:prSet/>
      <dgm:spPr/>
      <dgm:t>
        <a:bodyPr/>
        <a:lstStyle/>
        <a:p>
          <a:endParaRPr lang="ru-UA" sz="2000">
            <a:solidFill>
              <a:schemeClr val="bg1"/>
            </a:solidFill>
          </a:endParaRPr>
        </a:p>
      </dgm:t>
    </dgm:pt>
    <dgm:pt modelId="{E4CB0871-7C3F-4BF8-AC19-C5AEEC4E05AE}">
      <dgm:prSet custT="1"/>
      <dgm:spPr/>
      <dgm:t>
        <a:bodyPr/>
        <a:lstStyle/>
        <a:p>
          <a:r>
            <a:rPr lang="uk-UA" sz="1800">
              <a:solidFill>
                <a:schemeClr val="bg1"/>
              </a:solidFill>
            </a:rPr>
            <a:t>Під ним розуміють науковоосвітню школу, дослідницький колектив, напрям в науці (М.Г. Ярошевський); </a:t>
          </a:r>
          <a:endParaRPr lang="ru-UA" sz="1800">
            <a:solidFill>
              <a:schemeClr val="bg1"/>
            </a:solidFill>
          </a:endParaRPr>
        </a:p>
      </dgm:t>
    </dgm:pt>
    <dgm:pt modelId="{74481090-C831-4C5F-85C4-AF1B810AE04E}" type="parTrans" cxnId="{C35F1ADD-3232-42A2-BF96-EE2B4F1AB772}">
      <dgm:prSet/>
      <dgm:spPr/>
      <dgm:t>
        <a:bodyPr/>
        <a:lstStyle/>
        <a:p>
          <a:endParaRPr lang="ru-UA" sz="2000">
            <a:solidFill>
              <a:schemeClr val="bg1"/>
            </a:solidFill>
          </a:endParaRPr>
        </a:p>
      </dgm:t>
    </dgm:pt>
    <dgm:pt modelId="{1C6B0419-01E1-41C1-8264-1C446F80BBA4}" type="sibTrans" cxnId="{C35F1ADD-3232-42A2-BF96-EE2B4F1AB772}">
      <dgm:prSet/>
      <dgm:spPr/>
      <dgm:t>
        <a:bodyPr/>
        <a:lstStyle/>
        <a:p>
          <a:endParaRPr lang="ru-UA" sz="2000">
            <a:solidFill>
              <a:schemeClr val="bg1"/>
            </a:solidFill>
          </a:endParaRPr>
        </a:p>
      </dgm:t>
    </dgm:pt>
    <dgm:pt modelId="{B4FB936D-382E-47FE-9EB8-7DED115D4CDB}">
      <dgm:prSet custT="1"/>
      <dgm:spPr/>
      <dgm:t>
        <a:bodyPr/>
        <a:lstStyle/>
        <a:p>
          <a:r>
            <a:rPr lang="uk-UA" sz="1800">
              <a:solidFill>
                <a:schemeClr val="bg1"/>
              </a:solidFill>
            </a:rPr>
            <a:t>розрізняють також класичні і сучасні наукові школи (К.А. Ланге). </a:t>
          </a:r>
          <a:endParaRPr lang="ru-UA" sz="1800">
            <a:solidFill>
              <a:schemeClr val="bg1"/>
            </a:solidFill>
          </a:endParaRPr>
        </a:p>
      </dgm:t>
    </dgm:pt>
    <dgm:pt modelId="{44346CA7-8247-4A26-9290-783C4522B994}" type="parTrans" cxnId="{5EB8EF6B-A745-4749-BD8F-5DAED5FA9E77}">
      <dgm:prSet/>
      <dgm:spPr/>
      <dgm:t>
        <a:bodyPr/>
        <a:lstStyle/>
        <a:p>
          <a:endParaRPr lang="ru-UA" sz="2000">
            <a:solidFill>
              <a:schemeClr val="bg1"/>
            </a:solidFill>
          </a:endParaRPr>
        </a:p>
      </dgm:t>
    </dgm:pt>
    <dgm:pt modelId="{2CDA894E-854C-4EEA-B45A-30E288392F79}" type="sibTrans" cxnId="{5EB8EF6B-A745-4749-BD8F-5DAED5FA9E77}">
      <dgm:prSet/>
      <dgm:spPr/>
      <dgm:t>
        <a:bodyPr/>
        <a:lstStyle/>
        <a:p>
          <a:endParaRPr lang="ru-UA" sz="2000">
            <a:solidFill>
              <a:schemeClr val="bg1"/>
            </a:solidFill>
          </a:endParaRPr>
        </a:p>
      </dgm:t>
    </dgm:pt>
    <dgm:pt modelId="{A69753D2-93E2-4BF8-97B6-7FB10E61D09A}">
      <dgm:prSet custT="1"/>
      <dgm:spPr/>
      <dgm:t>
        <a:bodyPr/>
        <a:lstStyle/>
        <a:p>
          <a:r>
            <a:rPr lang="uk-UA" sz="1800">
              <a:solidFill>
                <a:schemeClr val="bg1"/>
              </a:solidFill>
            </a:rPr>
            <a:t>Багатозначність даного поняття можна проілюструвати декількома його дефініціями, що мають різні смислові відтінки.</a:t>
          </a:r>
          <a:endParaRPr lang="ru-UA" sz="1800">
            <a:solidFill>
              <a:schemeClr val="bg1"/>
            </a:solidFill>
          </a:endParaRPr>
        </a:p>
      </dgm:t>
    </dgm:pt>
    <dgm:pt modelId="{779C4A1B-AAE2-4E4E-B53E-29B485646B75}" type="parTrans" cxnId="{0F48C752-3D3E-4DF7-83B5-7E833F67C1FF}">
      <dgm:prSet/>
      <dgm:spPr/>
      <dgm:t>
        <a:bodyPr/>
        <a:lstStyle/>
        <a:p>
          <a:endParaRPr lang="ru-UA" sz="2000">
            <a:solidFill>
              <a:schemeClr val="bg1"/>
            </a:solidFill>
          </a:endParaRPr>
        </a:p>
      </dgm:t>
    </dgm:pt>
    <dgm:pt modelId="{E85B82FD-B5EE-4C55-84F4-59E34AF79ECF}" type="sibTrans" cxnId="{0F48C752-3D3E-4DF7-83B5-7E833F67C1FF}">
      <dgm:prSet/>
      <dgm:spPr/>
      <dgm:t>
        <a:bodyPr/>
        <a:lstStyle/>
        <a:p>
          <a:endParaRPr lang="ru-UA" sz="2000">
            <a:solidFill>
              <a:schemeClr val="bg1"/>
            </a:solidFill>
          </a:endParaRPr>
        </a:p>
      </dgm:t>
    </dgm:pt>
    <dgm:pt modelId="{BFF082BA-BB83-40DA-BA35-50A956D5CCC3}" type="pres">
      <dgm:prSet presAssocID="{C3D7438C-C8D3-44D6-AC45-1E35D52AAF5D}" presName="linear" presStyleCnt="0">
        <dgm:presLayoutVars>
          <dgm:animLvl val="lvl"/>
          <dgm:resizeHandles val="exact"/>
        </dgm:presLayoutVars>
      </dgm:prSet>
      <dgm:spPr/>
      <dgm:t>
        <a:bodyPr/>
        <a:lstStyle/>
        <a:p>
          <a:endParaRPr lang="ru-RU"/>
        </a:p>
      </dgm:t>
    </dgm:pt>
    <dgm:pt modelId="{B59792AD-B442-4585-8AA1-FC536B754A5E}" type="pres">
      <dgm:prSet presAssocID="{788FC2B1-27A0-499F-B2A4-4B2A4015329D}" presName="parentText" presStyleLbl="node1" presStyleIdx="0" presStyleCnt="5">
        <dgm:presLayoutVars>
          <dgm:chMax val="0"/>
          <dgm:bulletEnabled val="1"/>
        </dgm:presLayoutVars>
      </dgm:prSet>
      <dgm:spPr/>
      <dgm:t>
        <a:bodyPr/>
        <a:lstStyle/>
        <a:p>
          <a:endParaRPr lang="ru-RU"/>
        </a:p>
      </dgm:t>
    </dgm:pt>
    <dgm:pt modelId="{EB41874A-DE41-4189-A6B8-A5D4DAD7F3B3}" type="pres">
      <dgm:prSet presAssocID="{86E8CDA4-48C6-42A8-B259-8C479F52150B}" presName="spacer" presStyleCnt="0"/>
      <dgm:spPr/>
    </dgm:pt>
    <dgm:pt modelId="{2B4DD88C-81EF-4D41-AF1C-4B9AAEBF03A4}" type="pres">
      <dgm:prSet presAssocID="{832ED7C8-AAB3-46FD-877C-9485267D8909}" presName="parentText" presStyleLbl="node1" presStyleIdx="1" presStyleCnt="5">
        <dgm:presLayoutVars>
          <dgm:chMax val="0"/>
          <dgm:bulletEnabled val="1"/>
        </dgm:presLayoutVars>
      </dgm:prSet>
      <dgm:spPr/>
      <dgm:t>
        <a:bodyPr/>
        <a:lstStyle/>
        <a:p>
          <a:endParaRPr lang="ru-RU"/>
        </a:p>
      </dgm:t>
    </dgm:pt>
    <dgm:pt modelId="{0FE8E6E4-9196-4188-9415-898E7DF94861}" type="pres">
      <dgm:prSet presAssocID="{8B5B797D-A1C6-498F-957F-C54975DC50AF}" presName="spacer" presStyleCnt="0"/>
      <dgm:spPr/>
    </dgm:pt>
    <dgm:pt modelId="{8444EC4B-14B2-408A-ACEE-D88CD534F057}" type="pres">
      <dgm:prSet presAssocID="{E4CB0871-7C3F-4BF8-AC19-C5AEEC4E05AE}" presName="parentText" presStyleLbl="node1" presStyleIdx="2" presStyleCnt="5">
        <dgm:presLayoutVars>
          <dgm:chMax val="0"/>
          <dgm:bulletEnabled val="1"/>
        </dgm:presLayoutVars>
      </dgm:prSet>
      <dgm:spPr/>
      <dgm:t>
        <a:bodyPr/>
        <a:lstStyle/>
        <a:p>
          <a:endParaRPr lang="ru-RU"/>
        </a:p>
      </dgm:t>
    </dgm:pt>
    <dgm:pt modelId="{BB530F0D-9B17-4B7F-845B-1B842ADEAA75}" type="pres">
      <dgm:prSet presAssocID="{1C6B0419-01E1-41C1-8264-1C446F80BBA4}" presName="spacer" presStyleCnt="0"/>
      <dgm:spPr/>
    </dgm:pt>
    <dgm:pt modelId="{C914B63F-5197-4649-9C7B-EF348D7CD100}" type="pres">
      <dgm:prSet presAssocID="{B4FB936D-382E-47FE-9EB8-7DED115D4CDB}" presName="parentText" presStyleLbl="node1" presStyleIdx="3" presStyleCnt="5">
        <dgm:presLayoutVars>
          <dgm:chMax val="0"/>
          <dgm:bulletEnabled val="1"/>
        </dgm:presLayoutVars>
      </dgm:prSet>
      <dgm:spPr/>
      <dgm:t>
        <a:bodyPr/>
        <a:lstStyle/>
        <a:p>
          <a:endParaRPr lang="ru-RU"/>
        </a:p>
      </dgm:t>
    </dgm:pt>
    <dgm:pt modelId="{479FBB74-4684-47B0-A88E-20EBBCD939F6}" type="pres">
      <dgm:prSet presAssocID="{2CDA894E-854C-4EEA-B45A-30E288392F79}" presName="spacer" presStyleCnt="0"/>
      <dgm:spPr/>
    </dgm:pt>
    <dgm:pt modelId="{2F9620B8-DD05-4233-8AAC-6F698DAD5717}" type="pres">
      <dgm:prSet presAssocID="{A69753D2-93E2-4BF8-97B6-7FB10E61D09A}" presName="parentText" presStyleLbl="node1" presStyleIdx="4" presStyleCnt="5">
        <dgm:presLayoutVars>
          <dgm:chMax val="0"/>
          <dgm:bulletEnabled val="1"/>
        </dgm:presLayoutVars>
      </dgm:prSet>
      <dgm:spPr/>
      <dgm:t>
        <a:bodyPr/>
        <a:lstStyle/>
        <a:p>
          <a:endParaRPr lang="ru-RU"/>
        </a:p>
      </dgm:t>
    </dgm:pt>
  </dgm:ptLst>
  <dgm:cxnLst>
    <dgm:cxn modelId="{5EB8EF6B-A745-4749-BD8F-5DAED5FA9E77}" srcId="{C3D7438C-C8D3-44D6-AC45-1E35D52AAF5D}" destId="{B4FB936D-382E-47FE-9EB8-7DED115D4CDB}" srcOrd="3" destOrd="0" parTransId="{44346CA7-8247-4A26-9290-783C4522B994}" sibTransId="{2CDA894E-854C-4EEA-B45A-30E288392F79}"/>
    <dgm:cxn modelId="{AF4CA865-0F39-4031-8B8A-4C7E37E284A6}" type="presOf" srcId="{788FC2B1-27A0-499F-B2A4-4B2A4015329D}" destId="{B59792AD-B442-4585-8AA1-FC536B754A5E}" srcOrd="0" destOrd="0" presId="urn:microsoft.com/office/officeart/2005/8/layout/vList2"/>
    <dgm:cxn modelId="{E586C4C2-108C-4336-B765-414B8DA4C2E4}" type="presOf" srcId="{E4CB0871-7C3F-4BF8-AC19-C5AEEC4E05AE}" destId="{8444EC4B-14B2-408A-ACEE-D88CD534F057}" srcOrd="0" destOrd="0" presId="urn:microsoft.com/office/officeart/2005/8/layout/vList2"/>
    <dgm:cxn modelId="{4B1430A0-6627-4550-A68F-0D46F0BA0F29}" type="presOf" srcId="{832ED7C8-AAB3-46FD-877C-9485267D8909}" destId="{2B4DD88C-81EF-4D41-AF1C-4B9AAEBF03A4}" srcOrd="0" destOrd="0" presId="urn:microsoft.com/office/officeart/2005/8/layout/vList2"/>
    <dgm:cxn modelId="{C35F1ADD-3232-42A2-BF96-EE2B4F1AB772}" srcId="{C3D7438C-C8D3-44D6-AC45-1E35D52AAF5D}" destId="{E4CB0871-7C3F-4BF8-AC19-C5AEEC4E05AE}" srcOrd="2" destOrd="0" parTransId="{74481090-C831-4C5F-85C4-AF1B810AE04E}" sibTransId="{1C6B0419-01E1-41C1-8264-1C446F80BBA4}"/>
    <dgm:cxn modelId="{0F48C752-3D3E-4DF7-83B5-7E833F67C1FF}" srcId="{C3D7438C-C8D3-44D6-AC45-1E35D52AAF5D}" destId="{A69753D2-93E2-4BF8-97B6-7FB10E61D09A}" srcOrd="4" destOrd="0" parTransId="{779C4A1B-AAE2-4E4E-B53E-29B485646B75}" sibTransId="{E85B82FD-B5EE-4C55-84F4-59E34AF79ECF}"/>
    <dgm:cxn modelId="{F3AC3B42-AE38-48FE-A982-F51A6FF86F81}" srcId="{C3D7438C-C8D3-44D6-AC45-1E35D52AAF5D}" destId="{788FC2B1-27A0-499F-B2A4-4B2A4015329D}" srcOrd="0" destOrd="0" parTransId="{F7DC9353-EE57-4B88-B6AC-5B287E818DC6}" sibTransId="{86E8CDA4-48C6-42A8-B259-8C479F52150B}"/>
    <dgm:cxn modelId="{48DFA428-5EF3-4981-8C90-42CA115D61E7}" type="presOf" srcId="{A69753D2-93E2-4BF8-97B6-7FB10E61D09A}" destId="{2F9620B8-DD05-4233-8AAC-6F698DAD5717}" srcOrd="0" destOrd="0" presId="urn:microsoft.com/office/officeart/2005/8/layout/vList2"/>
    <dgm:cxn modelId="{05103545-E65C-4D93-B6C7-4CEDA4B9B0B1}" type="presOf" srcId="{C3D7438C-C8D3-44D6-AC45-1E35D52AAF5D}" destId="{BFF082BA-BB83-40DA-BA35-50A956D5CCC3}" srcOrd="0" destOrd="0" presId="urn:microsoft.com/office/officeart/2005/8/layout/vList2"/>
    <dgm:cxn modelId="{526A8137-A526-45FE-89B3-C9F497020590}" srcId="{C3D7438C-C8D3-44D6-AC45-1E35D52AAF5D}" destId="{832ED7C8-AAB3-46FD-877C-9485267D8909}" srcOrd="1" destOrd="0" parTransId="{13392C9D-C14D-45FE-9AF5-370D3CD3FA69}" sibTransId="{8B5B797D-A1C6-498F-957F-C54975DC50AF}"/>
    <dgm:cxn modelId="{B773A2A6-4F58-48E8-AB22-598A3B8EBE37}" type="presOf" srcId="{B4FB936D-382E-47FE-9EB8-7DED115D4CDB}" destId="{C914B63F-5197-4649-9C7B-EF348D7CD100}" srcOrd="0" destOrd="0" presId="urn:microsoft.com/office/officeart/2005/8/layout/vList2"/>
    <dgm:cxn modelId="{CA97CA74-58F3-4FC3-8F60-C8E393ACD3F6}" type="presParOf" srcId="{BFF082BA-BB83-40DA-BA35-50A956D5CCC3}" destId="{B59792AD-B442-4585-8AA1-FC536B754A5E}" srcOrd="0" destOrd="0" presId="urn:microsoft.com/office/officeart/2005/8/layout/vList2"/>
    <dgm:cxn modelId="{388E056E-79E9-4672-AEE5-92BA9E3AE1BB}" type="presParOf" srcId="{BFF082BA-BB83-40DA-BA35-50A956D5CCC3}" destId="{EB41874A-DE41-4189-A6B8-A5D4DAD7F3B3}" srcOrd="1" destOrd="0" presId="urn:microsoft.com/office/officeart/2005/8/layout/vList2"/>
    <dgm:cxn modelId="{1E831EFF-4F51-49CA-8331-4E21C8C63B20}" type="presParOf" srcId="{BFF082BA-BB83-40DA-BA35-50A956D5CCC3}" destId="{2B4DD88C-81EF-4D41-AF1C-4B9AAEBF03A4}" srcOrd="2" destOrd="0" presId="urn:microsoft.com/office/officeart/2005/8/layout/vList2"/>
    <dgm:cxn modelId="{9A8BCC64-AB06-42B9-A460-B902440215EB}" type="presParOf" srcId="{BFF082BA-BB83-40DA-BA35-50A956D5CCC3}" destId="{0FE8E6E4-9196-4188-9415-898E7DF94861}" srcOrd="3" destOrd="0" presId="urn:microsoft.com/office/officeart/2005/8/layout/vList2"/>
    <dgm:cxn modelId="{1C1BC795-AEE0-436D-AF4E-4E9D33F115AD}" type="presParOf" srcId="{BFF082BA-BB83-40DA-BA35-50A956D5CCC3}" destId="{8444EC4B-14B2-408A-ACEE-D88CD534F057}" srcOrd="4" destOrd="0" presId="urn:microsoft.com/office/officeart/2005/8/layout/vList2"/>
    <dgm:cxn modelId="{98FA5CE4-D088-4709-925C-ECE1A29F7589}" type="presParOf" srcId="{BFF082BA-BB83-40DA-BA35-50A956D5CCC3}" destId="{BB530F0D-9B17-4B7F-845B-1B842ADEAA75}" srcOrd="5" destOrd="0" presId="urn:microsoft.com/office/officeart/2005/8/layout/vList2"/>
    <dgm:cxn modelId="{21EFF116-9626-40EB-ACBA-C37EE84399F2}" type="presParOf" srcId="{BFF082BA-BB83-40DA-BA35-50A956D5CCC3}" destId="{C914B63F-5197-4649-9C7B-EF348D7CD100}" srcOrd="6" destOrd="0" presId="urn:microsoft.com/office/officeart/2005/8/layout/vList2"/>
    <dgm:cxn modelId="{8A338E52-D6AB-475A-8BA1-4E84389438E4}" type="presParOf" srcId="{BFF082BA-BB83-40DA-BA35-50A956D5CCC3}" destId="{479FBB74-4684-47B0-A88E-20EBBCD939F6}" srcOrd="7" destOrd="0" presId="urn:microsoft.com/office/officeart/2005/8/layout/vList2"/>
    <dgm:cxn modelId="{B8C03AC5-66CE-48E9-83ED-9A099F717423}" type="presParOf" srcId="{BFF082BA-BB83-40DA-BA35-50A956D5CCC3}" destId="{2F9620B8-DD05-4233-8AAC-6F698DAD5717}"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21AA61D-BA33-4C1A-A8AF-535DEB689084}"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ru-UA"/>
        </a:p>
      </dgm:t>
    </dgm:pt>
    <dgm:pt modelId="{7EF5F4D0-C2D6-4E60-ACBE-91A6168BA966}">
      <dgm:prSet custT="1"/>
      <dgm:spPr/>
      <dgm:t>
        <a:bodyPr/>
        <a:lstStyle/>
        <a:p>
          <a:r>
            <a:rPr lang="uk-UA" sz="1400" dirty="0"/>
            <a:t>Внесок німецької школи в розвиток європейської і світової бухгалтерських шкіл вагомий, хоча вона, як і італійська та французька багато чого не могла пояснити. Ідучи від загального до часткового, вона часто не знала, що вважати загальним. Однак всі три школи (французька, італійська та німецька) незалежно одна від одної в умовах взаємної критики, конкуренції взаємодоповнювали одна одну і значно розвивали бухгалтерську наукову думку.</a:t>
          </a:r>
          <a:endParaRPr lang="ru-UA" sz="1400" dirty="0"/>
        </a:p>
      </dgm:t>
    </dgm:pt>
    <dgm:pt modelId="{07BE9150-6DF0-4DFC-BBCF-DE14CD1B4F58}" type="parTrans" cxnId="{B9CBF9D3-30DC-4DCC-912A-A504AB52A197}">
      <dgm:prSet/>
      <dgm:spPr/>
      <dgm:t>
        <a:bodyPr/>
        <a:lstStyle/>
        <a:p>
          <a:endParaRPr lang="ru-UA" sz="1800"/>
        </a:p>
      </dgm:t>
    </dgm:pt>
    <dgm:pt modelId="{E0D94CB1-21E1-4A8C-9733-10F7091EA00F}" type="sibTrans" cxnId="{B9CBF9D3-30DC-4DCC-912A-A504AB52A197}">
      <dgm:prSet/>
      <dgm:spPr/>
      <dgm:t>
        <a:bodyPr/>
        <a:lstStyle/>
        <a:p>
          <a:endParaRPr lang="ru-UA" sz="1800"/>
        </a:p>
      </dgm:t>
    </dgm:pt>
    <dgm:pt modelId="{BD5B0446-0926-417F-BDD0-EB0E85C5F6C9}">
      <dgm:prSet custT="1"/>
      <dgm:spPr/>
      <dgm:t>
        <a:bodyPr/>
        <a:lstStyle/>
        <a:p>
          <a:r>
            <a:rPr lang="uk-UA" sz="1400"/>
            <a:t>Слід також зазначити, що сьогодні українська наукова бухгалтерська думка представлена регіональними науковими школами: - Київська школа (засновником є проф. П.П. Німчинов, основний напрям школи - розвиток теоретико-методологічних аспектів обліку і контролю, аналізу та аудиту); - Житомирська школа (засновником є проф. Ф.Ф. Бутинець, основний напрям школи - дослідження проблем теорії обліку); - Львівська школа (започаткував проф. Є.В. Мних, основний напрям школи - дослідження проблем теорії, методології та практики економічного аналізу, удосконалення обліку та аудиту в Україні); - Одеська школа (започаткував проф. В.Ф. Палій, основним напрямом є вивчення проблем обліку, аналізу, аудиту інвестицій і основних фондів у АПК); - Тернопільська школа (започаткував проф. Ю.Я. Литвин, основний напрям школи - дослідження проблем обліку, аналізу та аудиту, підготовки висококваліфікованих наукових кадрів);  - Харківська школа (засновником є Микола Федорович фон Дітмар, основний напрям школи - дослідження проблем обліку та контролю в АПК, у торгівлі та громадському харчуванні.</a:t>
          </a:r>
          <a:endParaRPr lang="ru-UA" sz="1400"/>
        </a:p>
      </dgm:t>
    </dgm:pt>
    <dgm:pt modelId="{84D6BB77-A3FD-4140-A163-005E039009E6}" type="parTrans" cxnId="{2DBD3649-AA69-48FC-8849-AB2C49B6E6EB}">
      <dgm:prSet/>
      <dgm:spPr/>
      <dgm:t>
        <a:bodyPr/>
        <a:lstStyle/>
        <a:p>
          <a:endParaRPr lang="ru-UA" sz="1800"/>
        </a:p>
      </dgm:t>
    </dgm:pt>
    <dgm:pt modelId="{E16E407B-3503-47B1-B5A8-1A2099192C90}" type="sibTrans" cxnId="{2DBD3649-AA69-48FC-8849-AB2C49B6E6EB}">
      <dgm:prSet/>
      <dgm:spPr/>
      <dgm:t>
        <a:bodyPr/>
        <a:lstStyle/>
        <a:p>
          <a:endParaRPr lang="ru-UA" sz="1800"/>
        </a:p>
      </dgm:t>
    </dgm:pt>
    <dgm:pt modelId="{5845C42A-C797-4622-883C-B10B48B9DBF7}" type="pres">
      <dgm:prSet presAssocID="{321AA61D-BA33-4C1A-A8AF-535DEB689084}" presName="Name0" presStyleCnt="0">
        <dgm:presLayoutVars>
          <dgm:chMax val="7"/>
          <dgm:dir/>
          <dgm:animLvl val="lvl"/>
          <dgm:resizeHandles val="exact"/>
        </dgm:presLayoutVars>
      </dgm:prSet>
      <dgm:spPr/>
      <dgm:t>
        <a:bodyPr/>
        <a:lstStyle/>
        <a:p>
          <a:endParaRPr lang="ru-RU"/>
        </a:p>
      </dgm:t>
    </dgm:pt>
    <dgm:pt modelId="{A15B8C52-3F4D-49A0-B033-517160FA939C}" type="pres">
      <dgm:prSet presAssocID="{7EF5F4D0-C2D6-4E60-ACBE-91A6168BA966}" presName="circle1" presStyleLbl="node1" presStyleIdx="0" presStyleCnt="2"/>
      <dgm:spPr/>
    </dgm:pt>
    <dgm:pt modelId="{68F36E83-759A-4FE4-8295-7840671E7DCC}" type="pres">
      <dgm:prSet presAssocID="{7EF5F4D0-C2D6-4E60-ACBE-91A6168BA966}" presName="space" presStyleCnt="0"/>
      <dgm:spPr/>
    </dgm:pt>
    <dgm:pt modelId="{B76E5C92-5350-47BD-AF82-B1BCC5A5A5B0}" type="pres">
      <dgm:prSet presAssocID="{7EF5F4D0-C2D6-4E60-ACBE-91A6168BA966}" presName="rect1" presStyleLbl="alignAcc1" presStyleIdx="0" presStyleCnt="2" custScaleY="100000"/>
      <dgm:spPr/>
      <dgm:t>
        <a:bodyPr/>
        <a:lstStyle/>
        <a:p>
          <a:endParaRPr lang="ru-RU"/>
        </a:p>
      </dgm:t>
    </dgm:pt>
    <dgm:pt modelId="{184D9FF4-D13D-4512-B657-0B66564700CF}" type="pres">
      <dgm:prSet presAssocID="{BD5B0446-0926-417F-BDD0-EB0E85C5F6C9}" presName="vertSpace2" presStyleLbl="node1" presStyleIdx="0" presStyleCnt="2"/>
      <dgm:spPr/>
    </dgm:pt>
    <dgm:pt modelId="{DCE16EED-F239-42BC-83AA-12C1DB9C2F29}" type="pres">
      <dgm:prSet presAssocID="{BD5B0446-0926-417F-BDD0-EB0E85C5F6C9}" presName="circle2" presStyleLbl="node1" presStyleIdx="1" presStyleCnt="2"/>
      <dgm:spPr/>
    </dgm:pt>
    <dgm:pt modelId="{59DF88FD-00ED-4005-A9B4-B06E4AC1A6CC}" type="pres">
      <dgm:prSet presAssocID="{BD5B0446-0926-417F-BDD0-EB0E85C5F6C9}" presName="rect2" presStyleLbl="alignAcc1" presStyleIdx="1" presStyleCnt="2"/>
      <dgm:spPr/>
      <dgm:t>
        <a:bodyPr/>
        <a:lstStyle/>
        <a:p>
          <a:endParaRPr lang="ru-RU"/>
        </a:p>
      </dgm:t>
    </dgm:pt>
    <dgm:pt modelId="{A3583648-83F3-4CE2-8313-3F8F32C0F8AB}" type="pres">
      <dgm:prSet presAssocID="{7EF5F4D0-C2D6-4E60-ACBE-91A6168BA966}" presName="rect1ParTxNoCh" presStyleLbl="alignAcc1" presStyleIdx="1" presStyleCnt="2">
        <dgm:presLayoutVars>
          <dgm:chMax val="1"/>
          <dgm:bulletEnabled val="1"/>
        </dgm:presLayoutVars>
      </dgm:prSet>
      <dgm:spPr/>
      <dgm:t>
        <a:bodyPr/>
        <a:lstStyle/>
        <a:p>
          <a:endParaRPr lang="ru-RU"/>
        </a:p>
      </dgm:t>
    </dgm:pt>
    <dgm:pt modelId="{87C48F67-CBDE-454E-9DAF-0E2A9A240469}" type="pres">
      <dgm:prSet presAssocID="{BD5B0446-0926-417F-BDD0-EB0E85C5F6C9}" presName="rect2ParTxNoCh" presStyleLbl="alignAcc1" presStyleIdx="1" presStyleCnt="2">
        <dgm:presLayoutVars>
          <dgm:chMax val="1"/>
          <dgm:bulletEnabled val="1"/>
        </dgm:presLayoutVars>
      </dgm:prSet>
      <dgm:spPr/>
      <dgm:t>
        <a:bodyPr/>
        <a:lstStyle/>
        <a:p>
          <a:endParaRPr lang="ru-RU"/>
        </a:p>
      </dgm:t>
    </dgm:pt>
  </dgm:ptLst>
  <dgm:cxnLst>
    <dgm:cxn modelId="{FF456FAA-F381-4C14-A19E-35B6CB5593D1}" type="presOf" srcId="{7EF5F4D0-C2D6-4E60-ACBE-91A6168BA966}" destId="{A3583648-83F3-4CE2-8313-3F8F32C0F8AB}" srcOrd="1" destOrd="0" presId="urn:microsoft.com/office/officeart/2005/8/layout/target3"/>
    <dgm:cxn modelId="{2DBD3649-AA69-48FC-8849-AB2C49B6E6EB}" srcId="{321AA61D-BA33-4C1A-A8AF-535DEB689084}" destId="{BD5B0446-0926-417F-BDD0-EB0E85C5F6C9}" srcOrd="1" destOrd="0" parTransId="{84D6BB77-A3FD-4140-A163-005E039009E6}" sibTransId="{E16E407B-3503-47B1-B5A8-1A2099192C90}"/>
    <dgm:cxn modelId="{CCA3A442-EFB3-49B5-A2E7-1828C3E9B673}" type="presOf" srcId="{7EF5F4D0-C2D6-4E60-ACBE-91A6168BA966}" destId="{B76E5C92-5350-47BD-AF82-B1BCC5A5A5B0}" srcOrd="0" destOrd="0" presId="urn:microsoft.com/office/officeart/2005/8/layout/target3"/>
    <dgm:cxn modelId="{16DF8C75-F0B9-4976-9529-4B2A6EDA6498}" type="presOf" srcId="{BD5B0446-0926-417F-BDD0-EB0E85C5F6C9}" destId="{87C48F67-CBDE-454E-9DAF-0E2A9A240469}" srcOrd="1" destOrd="0" presId="urn:microsoft.com/office/officeart/2005/8/layout/target3"/>
    <dgm:cxn modelId="{531DCB61-87F7-405B-A66B-5E0441331A43}" type="presOf" srcId="{321AA61D-BA33-4C1A-A8AF-535DEB689084}" destId="{5845C42A-C797-4622-883C-B10B48B9DBF7}" srcOrd="0" destOrd="0" presId="urn:microsoft.com/office/officeart/2005/8/layout/target3"/>
    <dgm:cxn modelId="{B9CBF9D3-30DC-4DCC-912A-A504AB52A197}" srcId="{321AA61D-BA33-4C1A-A8AF-535DEB689084}" destId="{7EF5F4D0-C2D6-4E60-ACBE-91A6168BA966}" srcOrd="0" destOrd="0" parTransId="{07BE9150-6DF0-4DFC-BBCF-DE14CD1B4F58}" sibTransId="{E0D94CB1-21E1-4A8C-9733-10F7091EA00F}"/>
    <dgm:cxn modelId="{E68A8C2C-A7FF-4FA0-9DD9-9A5ACC24C18B}" type="presOf" srcId="{BD5B0446-0926-417F-BDD0-EB0E85C5F6C9}" destId="{59DF88FD-00ED-4005-A9B4-B06E4AC1A6CC}" srcOrd="0" destOrd="0" presId="urn:microsoft.com/office/officeart/2005/8/layout/target3"/>
    <dgm:cxn modelId="{ABED0D38-D52B-438E-84E9-F8EB82269A42}" type="presParOf" srcId="{5845C42A-C797-4622-883C-B10B48B9DBF7}" destId="{A15B8C52-3F4D-49A0-B033-517160FA939C}" srcOrd="0" destOrd="0" presId="urn:microsoft.com/office/officeart/2005/8/layout/target3"/>
    <dgm:cxn modelId="{ECD7884C-DB39-4190-ABA4-82D1142E4EEC}" type="presParOf" srcId="{5845C42A-C797-4622-883C-B10B48B9DBF7}" destId="{68F36E83-759A-4FE4-8295-7840671E7DCC}" srcOrd="1" destOrd="0" presId="urn:microsoft.com/office/officeart/2005/8/layout/target3"/>
    <dgm:cxn modelId="{E0269EA1-2808-460E-9EA5-64CD12734019}" type="presParOf" srcId="{5845C42A-C797-4622-883C-B10B48B9DBF7}" destId="{B76E5C92-5350-47BD-AF82-B1BCC5A5A5B0}" srcOrd="2" destOrd="0" presId="urn:microsoft.com/office/officeart/2005/8/layout/target3"/>
    <dgm:cxn modelId="{3FF32740-7F44-4A26-AA9B-A37FCCF5ACAE}" type="presParOf" srcId="{5845C42A-C797-4622-883C-B10B48B9DBF7}" destId="{184D9FF4-D13D-4512-B657-0B66564700CF}" srcOrd="3" destOrd="0" presId="urn:microsoft.com/office/officeart/2005/8/layout/target3"/>
    <dgm:cxn modelId="{4E6979C4-5ACF-4B58-BC1B-26E7B10BCCA4}" type="presParOf" srcId="{5845C42A-C797-4622-883C-B10B48B9DBF7}" destId="{DCE16EED-F239-42BC-83AA-12C1DB9C2F29}" srcOrd="4" destOrd="0" presId="urn:microsoft.com/office/officeart/2005/8/layout/target3"/>
    <dgm:cxn modelId="{7D3A403C-0AC1-4F0B-BEC9-B5C35F0FFFBA}" type="presParOf" srcId="{5845C42A-C797-4622-883C-B10B48B9DBF7}" destId="{59DF88FD-00ED-4005-A9B4-B06E4AC1A6CC}" srcOrd="5" destOrd="0" presId="urn:microsoft.com/office/officeart/2005/8/layout/target3"/>
    <dgm:cxn modelId="{C3537B93-F333-4BE8-96F2-03292F00AC6B}" type="presParOf" srcId="{5845C42A-C797-4622-883C-B10B48B9DBF7}" destId="{A3583648-83F3-4CE2-8313-3F8F32C0F8AB}" srcOrd="6" destOrd="0" presId="urn:microsoft.com/office/officeart/2005/8/layout/target3"/>
    <dgm:cxn modelId="{B3C6AB8D-5C21-4374-80C0-4689E20FE197}" type="presParOf" srcId="{5845C42A-C797-4622-883C-B10B48B9DBF7}" destId="{87C48F67-CBDE-454E-9DAF-0E2A9A240469}" srcOrd="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044C106-F4B0-4368-A702-62A2E40FC2B0}"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ru-UA"/>
        </a:p>
      </dgm:t>
    </dgm:pt>
    <dgm:pt modelId="{DCC7CC29-46D1-4226-9420-FC2EEC3B06F9}">
      <dgm:prSet/>
      <dgm:spPr/>
      <dgm:t>
        <a:bodyPr/>
        <a:lstStyle/>
        <a:p>
          <a:r>
            <a:rPr lang="uk-UA"/>
            <a:t>Наукова школа – це не просто колектив дослідників на чолі з науковим лідером (вчитель і учні), а творча співдружність вчених різних поколінь, об’єднаних єдністю принципів підходу до вирішення тієї або іншої проблеми, думок і навиків мислення, стилю роботи, широким поглядом на розвиток досліджень у вибраному науковому напрямі, наявності в роботі оригінальної стрижньової ідеї, доказ якої служить стимулом для розвитку досліджень і чинником, що об’єднує виконавців, не дивлячись на відмінності їх характерів і уявлень. Іншими словами, наукова школа – це колектив дослідників-однодумців, вища форма колективної взаємодії в процесі наукового пошуку. </a:t>
          </a:r>
          <a:endParaRPr lang="ru-UA"/>
        </a:p>
      </dgm:t>
    </dgm:pt>
    <dgm:pt modelId="{3522047C-678F-4F8F-8F51-3C97AA790200}" type="parTrans" cxnId="{1F35AE0D-B782-4398-BEC3-B7F63DA30BA4}">
      <dgm:prSet/>
      <dgm:spPr/>
      <dgm:t>
        <a:bodyPr/>
        <a:lstStyle/>
        <a:p>
          <a:endParaRPr lang="ru-UA"/>
        </a:p>
      </dgm:t>
    </dgm:pt>
    <dgm:pt modelId="{0A4EA490-9B6B-406B-BD1F-E63D08FE7CC9}" type="sibTrans" cxnId="{1F35AE0D-B782-4398-BEC3-B7F63DA30BA4}">
      <dgm:prSet/>
      <dgm:spPr/>
      <dgm:t>
        <a:bodyPr/>
        <a:lstStyle/>
        <a:p>
          <a:endParaRPr lang="ru-UA"/>
        </a:p>
      </dgm:t>
    </dgm:pt>
    <dgm:pt modelId="{405FA2DE-8C39-4938-A674-2D26523EEF81}">
      <dgm:prSet/>
      <dgm:spPr/>
      <dgm:t>
        <a:bodyPr/>
        <a:lstStyle/>
        <a:p>
          <a:r>
            <a:rPr lang="uk-UA"/>
            <a:t>Для наукової школи характерні певна творча атмосфера, обстановка безперервного наукового спілкування і доброзичливих дружніх дискусій, демократичності і наукової принциповості, взаємної пошани і вимогливості, відданості науці, наукового ентузіазму. По-перше, Лідер любить учити – в найпрямішому значенні цього слова – молодих фахівців, любить задавати і розтлумачувати їм різні важкі і каверзні завдання, різні “парадокси”. По-друге, Лідер безперервно ділиться із співробітниками і учнями своїми міркуваннями і планами майбутніх робіт, ставлячи перед ними питання, з яких зростають наукові дослідження. При цьому Лідер щиро радів, якщо його учень проявляє працездатність і особливо творчу ініціативу в науковій роботі”. </a:t>
          </a:r>
          <a:endParaRPr lang="ru-UA"/>
        </a:p>
      </dgm:t>
    </dgm:pt>
    <dgm:pt modelId="{75C25FFB-6746-410C-B152-FD664CE0C339}" type="parTrans" cxnId="{C6CC6031-983C-490C-8FF0-1A58026D304E}">
      <dgm:prSet/>
      <dgm:spPr/>
      <dgm:t>
        <a:bodyPr/>
        <a:lstStyle/>
        <a:p>
          <a:endParaRPr lang="ru-UA"/>
        </a:p>
      </dgm:t>
    </dgm:pt>
    <dgm:pt modelId="{A52BD4D1-78F1-47A4-80F2-96293E094741}" type="sibTrans" cxnId="{C6CC6031-983C-490C-8FF0-1A58026D304E}">
      <dgm:prSet/>
      <dgm:spPr/>
      <dgm:t>
        <a:bodyPr/>
        <a:lstStyle/>
        <a:p>
          <a:endParaRPr lang="ru-UA"/>
        </a:p>
      </dgm:t>
    </dgm:pt>
    <dgm:pt modelId="{36C68B2F-FDD7-4B8B-BD83-81F486849E72}" type="pres">
      <dgm:prSet presAssocID="{2044C106-F4B0-4368-A702-62A2E40FC2B0}" presName="hierChild1" presStyleCnt="0">
        <dgm:presLayoutVars>
          <dgm:orgChart val="1"/>
          <dgm:chPref val="1"/>
          <dgm:dir/>
          <dgm:animOne val="branch"/>
          <dgm:animLvl val="lvl"/>
          <dgm:resizeHandles/>
        </dgm:presLayoutVars>
      </dgm:prSet>
      <dgm:spPr/>
      <dgm:t>
        <a:bodyPr/>
        <a:lstStyle/>
        <a:p>
          <a:endParaRPr lang="ru-RU"/>
        </a:p>
      </dgm:t>
    </dgm:pt>
    <dgm:pt modelId="{93E26EF3-BDA4-4218-B4EF-2F6E3A5F2A8D}" type="pres">
      <dgm:prSet presAssocID="{DCC7CC29-46D1-4226-9420-FC2EEC3B06F9}" presName="hierRoot1" presStyleCnt="0">
        <dgm:presLayoutVars>
          <dgm:hierBranch val="init"/>
        </dgm:presLayoutVars>
      </dgm:prSet>
      <dgm:spPr/>
    </dgm:pt>
    <dgm:pt modelId="{17D2689F-6DE5-40EF-A1B4-5E696ABB7046}" type="pres">
      <dgm:prSet presAssocID="{DCC7CC29-46D1-4226-9420-FC2EEC3B06F9}" presName="rootComposite1" presStyleCnt="0"/>
      <dgm:spPr/>
    </dgm:pt>
    <dgm:pt modelId="{5D79A2C6-CBC6-4ED2-9F4B-9869104277B6}" type="pres">
      <dgm:prSet presAssocID="{DCC7CC29-46D1-4226-9420-FC2EEC3B06F9}" presName="rootText1" presStyleLbl="node0" presStyleIdx="0" presStyleCnt="2" custScaleY="220570">
        <dgm:presLayoutVars>
          <dgm:chPref val="3"/>
        </dgm:presLayoutVars>
      </dgm:prSet>
      <dgm:spPr/>
      <dgm:t>
        <a:bodyPr/>
        <a:lstStyle/>
        <a:p>
          <a:endParaRPr lang="ru-RU"/>
        </a:p>
      </dgm:t>
    </dgm:pt>
    <dgm:pt modelId="{BEF4082B-FFA8-4874-82A6-055943AB7938}" type="pres">
      <dgm:prSet presAssocID="{DCC7CC29-46D1-4226-9420-FC2EEC3B06F9}" presName="rootConnector1" presStyleLbl="node1" presStyleIdx="0" presStyleCnt="0"/>
      <dgm:spPr/>
      <dgm:t>
        <a:bodyPr/>
        <a:lstStyle/>
        <a:p>
          <a:endParaRPr lang="ru-RU"/>
        </a:p>
      </dgm:t>
    </dgm:pt>
    <dgm:pt modelId="{CA54E3B7-2C67-4BCC-9E68-6A3EBA93E009}" type="pres">
      <dgm:prSet presAssocID="{DCC7CC29-46D1-4226-9420-FC2EEC3B06F9}" presName="hierChild2" presStyleCnt="0"/>
      <dgm:spPr/>
    </dgm:pt>
    <dgm:pt modelId="{52594E8D-68B5-4D8E-B7F2-A5A9F2E27EAA}" type="pres">
      <dgm:prSet presAssocID="{DCC7CC29-46D1-4226-9420-FC2EEC3B06F9}" presName="hierChild3" presStyleCnt="0"/>
      <dgm:spPr/>
    </dgm:pt>
    <dgm:pt modelId="{4F6B22C7-DF28-4F76-BB4D-F31C08367CC4}" type="pres">
      <dgm:prSet presAssocID="{405FA2DE-8C39-4938-A674-2D26523EEF81}" presName="hierRoot1" presStyleCnt="0">
        <dgm:presLayoutVars>
          <dgm:hierBranch val="init"/>
        </dgm:presLayoutVars>
      </dgm:prSet>
      <dgm:spPr/>
    </dgm:pt>
    <dgm:pt modelId="{DFF6195F-4021-4D65-8FD6-DCD346331076}" type="pres">
      <dgm:prSet presAssocID="{405FA2DE-8C39-4938-A674-2D26523EEF81}" presName="rootComposite1" presStyleCnt="0"/>
      <dgm:spPr/>
    </dgm:pt>
    <dgm:pt modelId="{4C1B34D3-C956-4994-847A-95AAE1C43089}" type="pres">
      <dgm:prSet presAssocID="{405FA2DE-8C39-4938-A674-2D26523EEF81}" presName="rootText1" presStyleLbl="node0" presStyleIdx="1" presStyleCnt="2" custScaleY="220570">
        <dgm:presLayoutVars>
          <dgm:chPref val="3"/>
        </dgm:presLayoutVars>
      </dgm:prSet>
      <dgm:spPr/>
      <dgm:t>
        <a:bodyPr/>
        <a:lstStyle/>
        <a:p>
          <a:endParaRPr lang="ru-RU"/>
        </a:p>
      </dgm:t>
    </dgm:pt>
    <dgm:pt modelId="{E5B1F72C-5D80-4016-B3C4-0233682BDB6B}" type="pres">
      <dgm:prSet presAssocID="{405FA2DE-8C39-4938-A674-2D26523EEF81}" presName="rootConnector1" presStyleLbl="node1" presStyleIdx="0" presStyleCnt="0"/>
      <dgm:spPr/>
      <dgm:t>
        <a:bodyPr/>
        <a:lstStyle/>
        <a:p>
          <a:endParaRPr lang="ru-RU"/>
        </a:p>
      </dgm:t>
    </dgm:pt>
    <dgm:pt modelId="{D7BDFB5B-F3E6-47CE-AD5A-6AA5B770CC02}" type="pres">
      <dgm:prSet presAssocID="{405FA2DE-8C39-4938-A674-2D26523EEF81}" presName="hierChild2" presStyleCnt="0"/>
      <dgm:spPr/>
    </dgm:pt>
    <dgm:pt modelId="{72154CF5-0F18-4CE8-BB91-B1F31FEA71F9}" type="pres">
      <dgm:prSet presAssocID="{405FA2DE-8C39-4938-A674-2D26523EEF81}" presName="hierChild3" presStyleCnt="0"/>
      <dgm:spPr/>
    </dgm:pt>
  </dgm:ptLst>
  <dgm:cxnLst>
    <dgm:cxn modelId="{7BCC315F-DA8D-4696-8EC0-FC236A8F1253}" type="presOf" srcId="{DCC7CC29-46D1-4226-9420-FC2EEC3B06F9}" destId="{BEF4082B-FFA8-4874-82A6-055943AB7938}" srcOrd="1" destOrd="0" presId="urn:microsoft.com/office/officeart/2005/8/layout/orgChart1"/>
    <dgm:cxn modelId="{AAB51E63-E18F-4AC3-B757-E9B343663455}" type="presOf" srcId="{405FA2DE-8C39-4938-A674-2D26523EEF81}" destId="{4C1B34D3-C956-4994-847A-95AAE1C43089}" srcOrd="0" destOrd="0" presId="urn:microsoft.com/office/officeart/2005/8/layout/orgChart1"/>
    <dgm:cxn modelId="{B6144698-8FBA-4DC7-8AD3-F1A2EEC06247}" type="presOf" srcId="{DCC7CC29-46D1-4226-9420-FC2EEC3B06F9}" destId="{5D79A2C6-CBC6-4ED2-9F4B-9869104277B6}" srcOrd="0" destOrd="0" presId="urn:microsoft.com/office/officeart/2005/8/layout/orgChart1"/>
    <dgm:cxn modelId="{B27430D2-194A-47F8-A977-6F985E3C67A1}" type="presOf" srcId="{405FA2DE-8C39-4938-A674-2D26523EEF81}" destId="{E5B1F72C-5D80-4016-B3C4-0233682BDB6B}" srcOrd="1" destOrd="0" presId="urn:microsoft.com/office/officeart/2005/8/layout/orgChart1"/>
    <dgm:cxn modelId="{1F35AE0D-B782-4398-BEC3-B7F63DA30BA4}" srcId="{2044C106-F4B0-4368-A702-62A2E40FC2B0}" destId="{DCC7CC29-46D1-4226-9420-FC2EEC3B06F9}" srcOrd="0" destOrd="0" parTransId="{3522047C-678F-4F8F-8F51-3C97AA790200}" sibTransId="{0A4EA490-9B6B-406B-BD1F-E63D08FE7CC9}"/>
    <dgm:cxn modelId="{C6CC6031-983C-490C-8FF0-1A58026D304E}" srcId="{2044C106-F4B0-4368-A702-62A2E40FC2B0}" destId="{405FA2DE-8C39-4938-A674-2D26523EEF81}" srcOrd="1" destOrd="0" parTransId="{75C25FFB-6746-410C-B152-FD664CE0C339}" sibTransId="{A52BD4D1-78F1-47A4-80F2-96293E094741}"/>
    <dgm:cxn modelId="{4D270A31-ACBF-488F-B0AB-4106CFD07D91}" type="presOf" srcId="{2044C106-F4B0-4368-A702-62A2E40FC2B0}" destId="{36C68B2F-FDD7-4B8B-BD83-81F486849E72}" srcOrd="0" destOrd="0" presId="urn:microsoft.com/office/officeart/2005/8/layout/orgChart1"/>
    <dgm:cxn modelId="{6F7FE8A8-4ABC-4558-A44B-B7A9FEECEC83}" type="presParOf" srcId="{36C68B2F-FDD7-4B8B-BD83-81F486849E72}" destId="{93E26EF3-BDA4-4218-B4EF-2F6E3A5F2A8D}" srcOrd="0" destOrd="0" presId="urn:microsoft.com/office/officeart/2005/8/layout/orgChart1"/>
    <dgm:cxn modelId="{F34DFEC5-E4CE-42B4-96ED-8C559B48BBD6}" type="presParOf" srcId="{93E26EF3-BDA4-4218-B4EF-2F6E3A5F2A8D}" destId="{17D2689F-6DE5-40EF-A1B4-5E696ABB7046}" srcOrd="0" destOrd="0" presId="urn:microsoft.com/office/officeart/2005/8/layout/orgChart1"/>
    <dgm:cxn modelId="{B50733EB-2020-4CED-B9D5-521CDE9D855E}" type="presParOf" srcId="{17D2689F-6DE5-40EF-A1B4-5E696ABB7046}" destId="{5D79A2C6-CBC6-4ED2-9F4B-9869104277B6}" srcOrd="0" destOrd="0" presId="urn:microsoft.com/office/officeart/2005/8/layout/orgChart1"/>
    <dgm:cxn modelId="{1B4AAFE9-80F2-499E-86B1-08E1E8D3864B}" type="presParOf" srcId="{17D2689F-6DE5-40EF-A1B4-5E696ABB7046}" destId="{BEF4082B-FFA8-4874-82A6-055943AB7938}" srcOrd="1" destOrd="0" presId="urn:microsoft.com/office/officeart/2005/8/layout/orgChart1"/>
    <dgm:cxn modelId="{077B0423-A961-4E21-8ED1-02EED248B3AD}" type="presParOf" srcId="{93E26EF3-BDA4-4218-B4EF-2F6E3A5F2A8D}" destId="{CA54E3B7-2C67-4BCC-9E68-6A3EBA93E009}" srcOrd="1" destOrd="0" presId="urn:microsoft.com/office/officeart/2005/8/layout/orgChart1"/>
    <dgm:cxn modelId="{489612A2-B684-45EC-A73B-9E41EDA45B23}" type="presParOf" srcId="{93E26EF3-BDA4-4218-B4EF-2F6E3A5F2A8D}" destId="{52594E8D-68B5-4D8E-B7F2-A5A9F2E27EAA}" srcOrd="2" destOrd="0" presId="urn:microsoft.com/office/officeart/2005/8/layout/orgChart1"/>
    <dgm:cxn modelId="{D3365826-F5A5-44E0-8713-8EE5E1FC804F}" type="presParOf" srcId="{36C68B2F-FDD7-4B8B-BD83-81F486849E72}" destId="{4F6B22C7-DF28-4F76-BB4D-F31C08367CC4}" srcOrd="1" destOrd="0" presId="urn:microsoft.com/office/officeart/2005/8/layout/orgChart1"/>
    <dgm:cxn modelId="{742DB845-3952-4BCC-8F3E-5AE9712C0FE2}" type="presParOf" srcId="{4F6B22C7-DF28-4F76-BB4D-F31C08367CC4}" destId="{DFF6195F-4021-4D65-8FD6-DCD346331076}" srcOrd="0" destOrd="0" presId="urn:microsoft.com/office/officeart/2005/8/layout/orgChart1"/>
    <dgm:cxn modelId="{788014CF-1A2C-4B34-8F30-87BE73531817}" type="presParOf" srcId="{DFF6195F-4021-4D65-8FD6-DCD346331076}" destId="{4C1B34D3-C956-4994-847A-95AAE1C43089}" srcOrd="0" destOrd="0" presId="urn:microsoft.com/office/officeart/2005/8/layout/orgChart1"/>
    <dgm:cxn modelId="{A91F3D4D-125F-47F8-B375-37977D04B8F5}" type="presParOf" srcId="{DFF6195F-4021-4D65-8FD6-DCD346331076}" destId="{E5B1F72C-5D80-4016-B3C4-0233682BDB6B}" srcOrd="1" destOrd="0" presId="urn:microsoft.com/office/officeart/2005/8/layout/orgChart1"/>
    <dgm:cxn modelId="{6BE7272C-D965-4548-BA11-AF6E2F3C3370}" type="presParOf" srcId="{4F6B22C7-DF28-4F76-BB4D-F31C08367CC4}" destId="{D7BDFB5B-F3E6-47CE-AD5A-6AA5B770CC02}" srcOrd="1" destOrd="0" presId="urn:microsoft.com/office/officeart/2005/8/layout/orgChart1"/>
    <dgm:cxn modelId="{CC92D6F4-644B-4C1E-A67C-B977B7E1C9DB}" type="presParOf" srcId="{4F6B22C7-DF28-4F76-BB4D-F31C08367CC4}" destId="{72154CF5-0F18-4CE8-BB91-B1F31FEA71F9}"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6BAE42D-6C52-49BB-BFAB-E79C7029020C}" type="doc">
      <dgm:prSet loTypeId="urn:microsoft.com/office/officeart/2005/8/layout/lProcess3" loCatId="process" qsTypeId="urn:microsoft.com/office/officeart/2005/8/quickstyle/simple3" qsCatId="simple" csTypeId="urn:microsoft.com/office/officeart/2005/8/colors/accent1_2" csCatId="accent1" phldr="1"/>
      <dgm:spPr/>
      <dgm:t>
        <a:bodyPr/>
        <a:lstStyle/>
        <a:p>
          <a:endParaRPr lang="ru-UA"/>
        </a:p>
      </dgm:t>
    </dgm:pt>
    <dgm:pt modelId="{69B648F9-7B7B-4728-8E04-55C025490E3A}">
      <dgm:prSet/>
      <dgm:spPr/>
      <dgm:t>
        <a:bodyPr/>
        <a:lstStyle/>
        <a:p>
          <a:r>
            <a:rPr lang="uk-UA"/>
            <a:t>пов'язана з ім'ям Франческо Вілли (1801-1884), який об'єднав юридичну й економічну мету обліку і розглядав облік з точки зору адміністративного права. Саме з його іменем пов'язано виникнення обліку як теоретичної дисципліни. Об'єктом обліку він вважав не правові відносини, а матеріальні або грошові цінності, у зв'язку з якими виникають ці відносини, предметом обліку виступав договір. </a:t>
          </a:r>
          <a:endParaRPr lang="ru-UA"/>
        </a:p>
      </dgm:t>
    </dgm:pt>
    <dgm:pt modelId="{80F086F5-958C-4CF1-AC63-73647B727F0A}" type="parTrans" cxnId="{A5E84929-5FE8-4402-8565-55DF9818595D}">
      <dgm:prSet/>
      <dgm:spPr/>
      <dgm:t>
        <a:bodyPr/>
        <a:lstStyle/>
        <a:p>
          <a:endParaRPr lang="ru-UA"/>
        </a:p>
      </dgm:t>
    </dgm:pt>
    <dgm:pt modelId="{DBFF700C-B46D-4FA6-8316-B02538F71379}" type="sibTrans" cxnId="{A5E84929-5FE8-4402-8565-55DF9818595D}">
      <dgm:prSet/>
      <dgm:spPr/>
      <dgm:t>
        <a:bodyPr/>
        <a:lstStyle/>
        <a:p>
          <a:endParaRPr lang="ru-UA"/>
        </a:p>
      </dgm:t>
    </dgm:pt>
    <dgm:pt modelId="{82B39EAF-90AC-4C60-B4D9-DCE3732693AF}">
      <dgm:prSet/>
      <dgm:spPr/>
      <dgm:t>
        <a:bodyPr/>
        <a:lstStyle/>
        <a:p>
          <a:r>
            <a:rPr lang="uk-UA"/>
            <a:t>Представники ломбардської школи виділяли в обліку: теорію обліку (економікоадміністративні відносини); правила ведення регістрів та їх практичне використання; організацію управління (у т.ч. ревізію рахунків). </a:t>
          </a:r>
          <a:endParaRPr lang="ru-UA"/>
        </a:p>
      </dgm:t>
    </dgm:pt>
    <dgm:pt modelId="{B1E79643-AB80-4262-AEBE-4EB2AA4B65D7}" type="parTrans" cxnId="{8DD8E3BD-6F01-4762-B133-D54653B4306F}">
      <dgm:prSet/>
      <dgm:spPr/>
      <dgm:t>
        <a:bodyPr/>
        <a:lstStyle/>
        <a:p>
          <a:endParaRPr lang="ru-UA"/>
        </a:p>
      </dgm:t>
    </dgm:pt>
    <dgm:pt modelId="{C08FA418-EA98-4DF0-BB47-E7465FD0A72D}" type="sibTrans" cxnId="{8DD8E3BD-6F01-4762-B133-D54653B4306F}">
      <dgm:prSet/>
      <dgm:spPr/>
      <dgm:t>
        <a:bodyPr/>
        <a:lstStyle/>
        <a:p>
          <a:endParaRPr lang="ru-UA"/>
        </a:p>
      </dgm:t>
    </dgm:pt>
    <dgm:pt modelId="{E883EA01-0753-4D21-A40D-F78D7E0A8B1A}" type="pres">
      <dgm:prSet presAssocID="{76BAE42D-6C52-49BB-BFAB-E79C7029020C}" presName="Name0" presStyleCnt="0">
        <dgm:presLayoutVars>
          <dgm:chPref val="3"/>
          <dgm:dir/>
          <dgm:animLvl val="lvl"/>
          <dgm:resizeHandles/>
        </dgm:presLayoutVars>
      </dgm:prSet>
      <dgm:spPr/>
      <dgm:t>
        <a:bodyPr/>
        <a:lstStyle/>
        <a:p>
          <a:endParaRPr lang="ru-RU"/>
        </a:p>
      </dgm:t>
    </dgm:pt>
    <dgm:pt modelId="{33FB2FEF-AE4A-4FC7-8ADE-6E9188BDA39F}" type="pres">
      <dgm:prSet presAssocID="{69B648F9-7B7B-4728-8E04-55C025490E3A}" presName="horFlow" presStyleCnt="0"/>
      <dgm:spPr/>
    </dgm:pt>
    <dgm:pt modelId="{DA0DBB84-2AB8-4089-9B3F-E19BD5D77403}" type="pres">
      <dgm:prSet presAssocID="{69B648F9-7B7B-4728-8E04-55C025490E3A}" presName="bigChev" presStyleLbl="node1" presStyleIdx="0" presStyleCnt="2" custScaleX="239532"/>
      <dgm:spPr/>
      <dgm:t>
        <a:bodyPr/>
        <a:lstStyle/>
        <a:p>
          <a:endParaRPr lang="ru-RU"/>
        </a:p>
      </dgm:t>
    </dgm:pt>
    <dgm:pt modelId="{CBBE9A0E-7FB1-47BA-A4BC-B2FA48E4EE14}" type="pres">
      <dgm:prSet presAssocID="{69B648F9-7B7B-4728-8E04-55C025490E3A}" presName="vSp" presStyleCnt="0"/>
      <dgm:spPr/>
    </dgm:pt>
    <dgm:pt modelId="{5FDDF8FF-A6F5-4E7A-9780-AC6AB139964D}" type="pres">
      <dgm:prSet presAssocID="{82B39EAF-90AC-4C60-B4D9-DCE3732693AF}" presName="horFlow" presStyleCnt="0"/>
      <dgm:spPr/>
    </dgm:pt>
    <dgm:pt modelId="{D82FFDE5-6BD7-45D0-92ED-1EA82C028A0F}" type="pres">
      <dgm:prSet presAssocID="{82B39EAF-90AC-4C60-B4D9-DCE3732693AF}" presName="bigChev" presStyleLbl="node1" presStyleIdx="1" presStyleCnt="2" custScaleX="239532"/>
      <dgm:spPr/>
      <dgm:t>
        <a:bodyPr/>
        <a:lstStyle/>
        <a:p>
          <a:endParaRPr lang="ru-RU"/>
        </a:p>
      </dgm:t>
    </dgm:pt>
  </dgm:ptLst>
  <dgm:cxnLst>
    <dgm:cxn modelId="{A5E84929-5FE8-4402-8565-55DF9818595D}" srcId="{76BAE42D-6C52-49BB-BFAB-E79C7029020C}" destId="{69B648F9-7B7B-4728-8E04-55C025490E3A}" srcOrd="0" destOrd="0" parTransId="{80F086F5-958C-4CF1-AC63-73647B727F0A}" sibTransId="{DBFF700C-B46D-4FA6-8316-B02538F71379}"/>
    <dgm:cxn modelId="{603D64FD-218B-400A-A8E5-1C1980CC269A}" type="presOf" srcId="{82B39EAF-90AC-4C60-B4D9-DCE3732693AF}" destId="{D82FFDE5-6BD7-45D0-92ED-1EA82C028A0F}" srcOrd="0" destOrd="0" presId="urn:microsoft.com/office/officeart/2005/8/layout/lProcess3"/>
    <dgm:cxn modelId="{8DD8E3BD-6F01-4762-B133-D54653B4306F}" srcId="{76BAE42D-6C52-49BB-BFAB-E79C7029020C}" destId="{82B39EAF-90AC-4C60-B4D9-DCE3732693AF}" srcOrd="1" destOrd="0" parTransId="{B1E79643-AB80-4262-AEBE-4EB2AA4B65D7}" sibTransId="{C08FA418-EA98-4DF0-BB47-E7465FD0A72D}"/>
    <dgm:cxn modelId="{7C1ADF6A-2242-4FE9-8E0F-7AD54B6942E1}" type="presOf" srcId="{76BAE42D-6C52-49BB-BFAB-E79C7029020C}" destId="{E883EA01-0753-4D21-A40D-F78D7E0A8B1A}" srcOrd="0" destOrd="0" presId="urn:microsoft.com/office/officeart/2005/8/layout/lProcess3"/>
    <dgm:cxn modelId="{05E162AE-D9FF-49BE-85BC-344D97253D89}" type="presOf" srcId="{69B648F9-7B7B-4728-8E04-55C025490E3A}" destId="{DA0DBB84-2AB8-4089-9B3F-E19BD5D77403}" srcOrd="0" destOrd="0" presId="urn:microsoft.com/office/officeart/2005/8/layout/lProcess3"/>
    <dgm:cxn modelId="{090F907F-D61C-4698-A022-9F399E56AFC0}" type="presParOf" srcId="{E883EA01-0753-4D21-A40D-F78D7E0A8B1A}" destId="{33FB2FEF-AE4A-4FC7-8ADE-6E9188BDA39F}" srcOrd="0" destOrd="0" presId="urn:microsoft.com/office/officeart/2005/8/layout/lProcess3"/>
    <dgm:cxn modelId="{3CFB82E6-6274-40BD-B8F8-6391D30705F7}" type="presParOf" srcId="{33FB2FEF-AE4A-4FC7-8ADE-6E9188BDA39F}" destId="{DA0DBB84-2AB8-4089-9B3F-E19BD5D77403}" srcOrd="0" destOrd="0" presId="urn:microsoft.com/office/officeart/2005/8/layout/lProcess3"/>
    <dgm:cxn modelId="{593FFD6A-BF7A-4815-A534-EB55B10F0124}" type="presParOf" srcId="{E883EA01-0753-4D21-A40D-F78D7E0A8B1A}" destId="{CBBE9A0E-7FB1-47BA-A4BC-B2FA48E4EE14}" srcOrd="1" destOrd="0" presId="urn:microsoft.com/office/officeart/2005/8/layout/lProcess3"/>
    <dgm:cxn modelId="{50C7EA9E-766F-4CB8-A6BC-959A4B23E92B}" type="presParOf" srcId="{E883EA01-0753-4D21-A40D-F78D7E0A8B1A}" destId="{5FDDF8FF-A6F5-4E7A-9780-AC6AB139964D}" srcOrd="2" destOrd="0" presId="urn:microsoft.com/office/officeart/2005/8/layout/lProcess3"/>
    <dgm:cxn modelId="{50ABC9AB-A366-4E41-A0A3-13982A3973B5}" type="presParOf" srcId="{5FDDF8FF-A6F5-4E7A-9780-AC6AB139964D}" destId="{D82FFDE5-6BD7-45D0-92ED-1EA82C028A0F}"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7F46ED5-A353-48DF-85AD-4D973D9B94DA}"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ru-UA"/>
        </a:p>
      </dgm:t>
    </dgm:pt>
    <dgm:pt modelId="{55E72EA4-6AF4-45BB-AFC9-E6E49B686B8E}">
      <dgm:prSet/>
      <dgm:spPr/>
      <dgm:t>
        <a:bodyPr/>
        <a:lstStyle/>
        <a:p>
          <a:r>
            <a:rPr lang="uk-UA" dirty="0"/>
            <a:t>Усю наукову роботу в галузі обліку він поділив на чотири етапи: </a:t>
          </a:r>
          <a:endParaRPr lang="ru-UA" dirty="0"/>
        </a:p>
      </dgm:t>
    </dgm:pt>
    <dgm:pt modelId="{4D416E6A-0199-474E-A3C5-3781E9723554}" type="parTrans" cxnId="{E7F7E8B7-F117-4D01-A9AB-0B81DD6ECF90}">
      <dgm:prSet/>
      <dgm:spPr/>
      <dgm:t>
        <a:bodyPr/>
        <a:lstStyle/>
        <a:p>
          <a:endParaRPr lang="ru-UA"/>
        </a:p>
      </dgm:t>
    </dgm:pt>
    <dgm:pt modelId="{137D6E61-4B72-4BA3-A258-C676F1A6E732}" type="sibTrans" cxnId="{E7F7E8B7-F117-4D01-A9AB-0B81DD6ECF90}">
      <dgm:prSet/>
      <dgm:spPr/>
      <dgm:t>
        <a:bodyPr/>
        <a:lstStyle/>
        <a:p>
          <a:endParaRPr lang="ru-UA"/>
        </a:p>
      </dgm:t>
    </dgm:pt>
    <dgm:pt modelId="{405CB30B-C0A1-4089-A769-C7B860578EDF}">
      <dgm:prSet/>
      <dgm:spPr/>
      <dgm:t>
        <a:bodyPr/>
        <a:lstStyle/>
        <a:p>
          <a:r>
            <a:rPr lang="uk-UA"/>
            <a:t>1) дослідження фактів господарського життя, з метою розкриття, з одного боку, дії об'єктивних законів, що регулюють господарську діяльність підприємства, а з другого – суб'єктивних вчинків адміністраторів і тих результатів, до яких ці вчинки приводять; </a:t>
          </a:r>
          <a:endParaRPr lang="ru-UA"/>
        </a:p>
      </dgm:t>
    </dgm:pt>
    <dgm:pt modelId="{F4632582-8FF1-486A-9852-CAD3FF14B04C}" type="parTrans" cxnId="{E31C89A6-FFC8-4CD6-991A-40F559BB10D5}">
      <dgm:prSet/>
      <dgm:spPr/>
      <dgm:t>
        <a:bodyPr/>
        <a:lstStyle/>
        <a:p>
          <a:endParaRPr lang="ru-UA"/>
        </a:p>
      </dgm:t>
    </dgm:pt>
    <dgm:pt modelId="{07FB44BD-A2C2-4CAA-8716-7D5344FBF1C1}" type="sibTrans" cxnId="{E31C89A6-FFC8-4CD6-991A-40F559BB10D5}">
      <dgm:prSet/>
      <dgm:spPr/>
      <dgm:t>
        <a:bodyPr/>
        <a:lstStyle/>
        <a:p>
          <a:endParaRPr lang="ru-UA"/>
        </a:p>
      </dgm:t>
    </dgm:pt>
    <dgm:pt modelId="{38881B5E-B256-415F-BCC8-C23BA742B78E}">
      <dgm:prSet/>
      <dgm:spPr/>
      <dgm:t>
        <a:bodyPr/>
        <a:lstStyle/>
        <a:p>
          <a:r>
            <a:rPr lang="uk-UA"/>
            <a:t>2) дослідження господарської структури, функцій та їх ефективності в загальній системі управління підприємством; </a:t>
          </a:r>
          <a:endParaRPr lang="ru-UA"/>
        </a:p>
      </dgm:t>
    </dgm:pt>
    <dgm:pt modelId="{015477D0-AA04-4402-968D-49978549CE91}" type="parTrans" cxnId="{C20A899E-D2D1-471F-9FD7-4D5F42BD2E14}">
      <dgm:prSet/>
      <dgm:spPr/>
      <dgm:t>
        <a:bodyPr/>
        <a:lstStyle/>
        <a:p>
          <a:endParaRPr lang="ru-UA"/>
        </a:p>
      </dgm:t>
    </dgm:pt>
    <dgm:pt modelId="{20E8006B-67ED-4F5C-82C4-7AA49EBD804D}" type="sibTrans" cxnId="{C20A899E-D2D1-471F-9FD7-4D5F42BD2E14}">
      <dgm:prSet/>
      <dgm:spPr/>
      <dgm:t>
        <a:bodyPr/>
        <a:lstStyle/>
        <a:p>
          <a:endParaRPr lang="ru-UA"/>
        </a:p>
      </dgm:t>
    </dgm:pt>
    <dgm:pt modelId="{2FBF39BC-2CDB-4362-950A-E083A3183A47}">
      <dgm:prSet/>
      <dgm:spPr/>
      <dgm:t>
        <a:bodyPr/>
        <a:lstStyle/>
        <a:p>
          <a:r>
            <a:rPr lang="uk-UA"/>
            <a:t>3) вивчення математичних методів з метою вибору апарату опису фактів господарського життя; </a:t>
          </a:r>
          <a:endParaRPr lang="ru-UA"/>
        </a:p>
      </dgm:t>
    </dgm:pt>
    <dgm:pt modelId="{0A023DF3-B569-47C2-972A-DC65B8FDCD6F}" type="parTrans" cxnId="{5668207A-191B-4996-8866-CA607D9146C3}">
      <dgm:prSet/>
      <dgm:spPr/>
      <dgm:t>
        <a:bodyPr/>
        <a:lstStyle/>
        <a:p>
          <a:endParaRPr lang="ru-UA"/>
        </a:p>
      </dgm:t>
    </dgm:pt>
    <dgm:pt modelId="{35EE57A4-8546-45D7-AA10-E0C9E6E98D1D}" type="sibTrans" cxnId="{5668207A-191B-4996-8866-CA607D9146C3}">
      <dgm:prSet/>
      <dgm:spPr/>
      <dgm:t>
        <a:bodyPr/>
        <a:lstStyle/>
        <a:p>
          <a:endParaRPr lang="ru-UA"/>
        </a:p>
      </dgm:t>
    </dgm:pt>
    <dgm:pt modelId="{93FCA0A5-ECE9-48AA-AE21-39308CC52291}">
      <dgm:prSet/>
      <dgm:spPr/>
      <dgm:t>
        <a:bodyPr/>
        <a:lstStyle/>
        <a:p>
          <a:r>
            <a:rPr lang="uk-UA"/>
            <a:t>4) логісмографічне дослідження фактів шляхом їх координування з метою виявлення юридичної та економічної сутності, а також впливу на господарство в цілому. </a:t>
          </a:r>
          <a:endParaRPr lang="ru-UA"/>
        </a:p>
      </dgm:t>
    </dgm:pt>
    <dgm:pt modelId="{A9362B4D-9D0C-4144-B7C4-11819177B74D}" type="parTrans" cxnId="{11A682A2-5532-40BE-8768-48963203ECD8}">
      <dgm:prSet/>
      <dgm:spPr/>
      <dgm:t>
        <a:bodyPr/>
        <a:lstStyle/>
        <a:p>
          <a:endParaRPr lang="ru-UA"/>
        </a:p>
      </dgm:t>
    </dgm:pt>
    <dgm:pt modelId="{E16C143B-8B10-4CAC-A57F-2596C32C553A}" type="sibTrans" cxnId="{11A682A2-5532-40BE-8768-48963203ECD8}">
      <dgm:prSet/>
      <dgm:spPr/>
      <dgm:t>
        <a:bodyPr/>
        <a:lstStyle/>
        <a:p>
          <a:endParaRPr lang="ru-UA"/>
        </a:p>
      </dgm:t>
    </dgm:pt>
    <dgm:pt modelId="{DAF35984-7D11-457B-AB78-25EFB6A0C456}" type="pres">
      <dgm:prSet presAssocID="{D7F46ED5-A353-48DF-85AD-4D973D9B94DA}" presName="Name0" presStyleCnt="0">
        <dgm:presLayoutVars>
          <dgm:chPref val="3"/>
          <dgm:dir/>
          <dgm:animLvl val="lvl"/>
          <dgm:resizeHandles/>
        </dgm:presLayoutVars>
      </dgm:prSet>
      <dgm:spPr/>
      <dgm:t>
        <a:bodyPr/>
        <a:lstStyle/>
        <a:p>
          <a:endParaRPr lang="ru-RU"/>
        </a:p>
      </dgm:t>
    </dgm:pt>
    <dgm:pt modelId="{2653C08C-6980-4E25-81AE-1AD456900305}" type="pres">
      <dgm:prSet presAssocID="{55E72EA4-6AF4-45BB-AFC9-E6E49B686B8E}" presName="horFlow" presStyleCnt="0"/>
      <dgm:spPr/>
    </dgm:pt>
    <dgm:pt modelId="{9CCFDC65-D048-45F9-A2E8-B10F8D4D9C3C}" type="pres">
      <dgm:prSet presAssocID="{55E72EA4-6AF4-45BB-AFC9-E6E49B686B8E}" presName="bigChev" presStyleLbl="node1" presStyleIdx="0" presStyleCnt="5" custScaleX="622492"/>
      <dgm:spPr/>
      <dgm:t>
        <a:bodyPr/>
        <a:lstStyle/>
        <a:p>
          <a:endParaRPr lang="ru-RU"/>
        </a:p>
      </dgm:t>
    </dgm:pt>
    <dgm:pt modelId="{FDCB5D4C-9E50-443E-86C1-CD120EFCC66D}" type="pres">
      <dgm:prSet presAssocID="{55E72EA4-6AF4-45BB-AFC9-E6E49B686B8E}" presName="vSp" presStyleCnt="0"/>
      <dgm:spPr/>
    </dgm:pt>
    <dgm:pt modelId="{7547110D-1292-47A8-AA7B-A56E9380D728}" type="pres">
      <dgm:prSet presAssocID="{405CB30B-C0A1-4089-A769-C7B860578EDF}" presName="horFlow" presStyleCnt="0"/>
      <dgm:spPr/>
    </dgm:pt>
    <dgm:pt modelId="{C0A3DB9B-C746-4FC7-A263-AE92B01E1A43}" type="pres">
      <dgm:prSet presAssocID="{405CB30B-C0A1-4089-A769-C7B860578EDF}" presName="bigChev" presStyleLbl="node1" presStyleIdx="1" presStyleCnt="5" custScaleX="622492"/>
      <dgm:spPr/>
      <dgm:t>
        <a:bodyPr/>
        <a:lstStyle/>
        <a:p>
          <a:endParaRPr lang="ru-RU"/>
        </a:p>
      </dgm:t>
    </dgm:pt>
    <dgm:pt modelId="{46907D81-C2CE-4F65-A91B-7E1EE325A44E}" type="pres">
      <dgm:prSet presAssocID="{405CB30B-C0A1-4089-A769-C7B860578EDF}" presName="vSp" presStyleCnt="0"/>
      <dgm:spPr/>
    </dgm:pt>
    <dgm:pt modelId="{548A4DDB-0A7E-4E37-8474-3CA1213132B4}" type="pres">
      <dgm:prSet presAssocID="{38881B5E-B256-415F-BCC8-C23BA742B78E}" presName="horFlow" presStyleCnt="0"/>
      <dgm:spPr/>
    </dgm:pt>
    <dgm:pt modelId="{C2308E05-5C40-4896-A5C2-22EC154FFB58}" type="pres">
      <dgm:prSet presAssocID="{38881B5E-B256-415F-BCC8-C23BA742B78E}" presName="bigChev" presStyleLbl="node1" presStyleIdx="2" presStyleCnt="5" custScaleX="622492"/>
      <dgm:spPr/>
      <dgm:t>
        <a:bodyPr/>
        <a:lstStyle/>
        <a:p>
          <a:endParaRPr lang="ru-RU"/>
        </a:p>
      </dgm:t>
    </dgm:pt>
    <dgm:pt modelId="{F1E6F38D-53E2-44B4-9383-0B4FFC9CD3B9}" type="pres">
      <dgm:prSet presAssocID="{38881B5E-B256-415F-BCC8-C23BA742B78E}" presName="vSp" presStyleCnt="0"/>
      <dgm:spPr/>
    </dgm:pt>
    <dgm:pt modelId="{7BACC217-589F-48A2-938D-9721BCB5B530}" type="pres">
      <dgm:prSet presAssocID="{2FBF39BC-2CDB-4362-950A-E083A3183A47}" presName="horFlow" presStyleCnt="0"/>
      <dgm:spPr/>
    </dgm:pt>
    <dgm:pt modelId="{7BCA64C4-E2C5-4573-BD6A-86AF3CF02909}" type="pres">
      <dgm:prSet presAssocID="{2FBF39BC-2CDB-4362-950A-E083A3183A47}" presName="bigChev" presStyleLbl="node1" presStyleIdx="3" presStyleCnt="5" custScaleX="622492"/>
      <dgm:spPr/>
      <dgm:t>
        <a:bodyPr/>
        <a:lstStyle/>
        <a:p>
          <a:endParaRPr lang="ru-RU"/>
        </a:p>
      </dgm:t>
    </dgm:pt>
    <dgm:pt modelId="{668F92EC-981F-48EC-8BA7-56471AAEF3FF}" type="pres">
      <dgm:prSet presAssocID="{2FBF39BC-2CDB-4362-950A-E083A3183A47}" presName="vSp" presStyleCnt="0"/>
      <dgm:spPr/>
    </dgm:pt>
    <dgm:pt modelId="{BFB07BF3-DE5B-49C6-B620-4AB10D30DE59}" type="pres">
      <dgm:prSet presAssocID="{93FCA0A5-ECE9-48AA-AE21-39308CC52291}" presName="horFlow" presStyleCnt="0"/>
      <dgm:spPr/>
    </dgm:pt>
    <dgm:pt modelId="{036F5C9A-5906-45DD-B05D-065413994B85}" type="pres">
      <dgm:prSet presAssocID="{93FCA0A5-ECE9-48AA-AE21-39308CC52291}" presName="bigChev" presStyleLbl="node1" presStyleIdx="4" presStyleCnt="5" custScaleX="622492"/>
      <dgm:spPr/>
      <dgm:t>
        <a:bodyPr/>
        <a:lstStyle/>
        <a:p>
          <a:endParaRPr lang="ru-RU"/>
        </a:p>
      </dgm:t>
    </dgm:pt>
  </dgm:ptLst>
  <dgm:cxnLst>
    <dgm:cxn modelId="{11A682A2-5532-40BE-8768-48963203ECD8}" srcId="{D7F46ED5-A353-48DF-85AD-4D973D9B94DA}" destId="{93FCA0A5-ECE9-48AA-AE21-39308CC52291}" srcOrd="4" destOrd="0" parTransId="{A9362B4D-9D0C-4144-B7C4-11819177B74D}" sibTransId="{E16C143B-8B10-4CAC-A57F-2596C32C553A}"/>
    <dgm:cxn modelId="{97993BF1-BEC9-4274-BA83-0BB282EBA916}" type="presOf" srcId="{D7F46ED5-A353-48DF-85AD-4D973D9B94DA}" destId="{DAF35984-7D11-457B-AB78-25EFB6A0C456}" srcOrd="0" destOrd="0" presId="urn:microsoft.com/office/officeart/2005/8/layout/lProcess3"/>
    <dgm:cxn modelId="{5668207A-191B-4996-8866-CA607D9146C3}" srcId="{D7F46ED5-A353-48DF-85AD-4D973D9B94DA}" destId="{2FBF39BC-2CDB-4362-950A-E083A3183A47}" srcOrd="3" destOrd="0" parTransId="{0A023DF3-B569-47C2-972A-DC65B8FDCD6F}" sibTransId="{35EE57A4-8546-45D7-AA10-E0C9E6E98D1D}"/>
    <dgm:cxn modelId="{C20A899E-D2D1-471F-9FD7-4D5F42BD2E14}" srcId="{D7F46ED5-A353-48DF-85AD-4D973D9B94DA}" destId="{38881B5E-B256-415F-BCC8-C23BA742B78E}" srcOrd="2" destOrd="0" parTransId="{015477D0-AA04-4402-968D-49978549CE91}" sibTransId="{20E8006B-67ED-4F5C-82C4-7AA49EBD804D}"/>
    <dgm:cxn modelId="{078A32AA-824A-4E5E-A078-791D55A37D0A}" type="presOf" srcId="{2FBF39BC-2CDB-4362-950A-E083A3183A47}" destId="{7BCA64C4-E2C5-4573-BD6A-86AF3CF02909}" srcOrd="0" destOrd="0" presId="urn:microsoft.com/office/officeart/2005/8/layout/lProcess3"/>
    <dgm:cxn modelId="{9E115585-7E92-4201-A89B-CEA7BD258764}" type="presOf" srcId="{38881B5E-B256-415F-BCC8-C23BA742B78E}" destId="{C2308E05-5C40-4896-A5C2-22EC154FFB58}" srcOrd="0" destOrd="0" presId="urn:microsoft.com/office/officeart/2005/8/layout/lProcess3"/>
    <dgm:cxn modelId="{F4318EA2-9495-43E4-82FB-4C7C7CF9EBFC}" type="presOf" srcId="{405CB30B-C0A1-4089-A769-C7B860578EDF}" destId="{C0A3DB9B-C746-4FC7-A263-AE92B01E1A43}" srcOrd="0" destOrd="0" presId="urn:microsoft.com/office/officeart/2005/8/layout/lProcess3"/>
    <dgm:cxn modelId="{E7F7E8B7-F117-4D01-A9AB-0B81DD6ECF90}" srcId="{D7F46ED5-A353-48DF-85AD-4D973D9B94DA}" destId="{55E72EA4-6AF4-45BB-AFC9-E6E49B686B8E}" srcOrd="0" destOrd="0" parTransId="{4D416E6A-0199-474E-A3C5-3781E9723554}" sibTransId="{137D6E61-4B72-4BA3-A258-C676F1A6E732}"/>
    <dgm:cxn modelId="{DF700E42-B3FC-41AA-BAC5-E2546D918059}" type="presOf" srcId="{93FCA0A5-ECE9-48AA-AE21-39308CC52291}" destId="{036F5C9A-5906-45DD-B05D-065413994B85}" srcOrd="0" destOrd="0" presId="urn:microsoft.com/office/officeart/2005/8/layout/lProcess3"/>
    <dgm:cxn modelId="{E31C89A6-FFC8-4CD6-991A-40F559BB10D5}" srcId="{D7F46ED5-A353-48DF-85AD-4D973D9B94DA}" destId="{405CB30B-C0A1-4089-A769-C7B860578EDF}" srcOrd="1" destOrd="0" parTransId="{F4632582-8FF1-486A-9852-CAD3FF14B04C}" sibTransId="{07FB44BD-A2C2-4CAA-8716-7D5344FBF1C1}"/>
    <dgm:cxn modelId="{37EBC33B-C8E8-4ED9-AAF7-76110360434C}" type="presOf" srcId="{55E72EA4-6AF4-45BB-AFC9-E6E49B686B8E}" destId="{9CCFDC65-D048-45F9-A2E8-B10F8D4D9C3C}" srcOrd="0" destOrd="0" presId="urn:microsoft.com/office/officeart/2005/8/layout/lProcess3"/>
    <dgm:cxn modelId="{DB706D7B-257D-4E6A-A8BA-3FCE6D938B16}" type="presParOf" srcId="{DAF35984-7D11-457B-AB78-25EFB6A0C456}" destId="{2653C08C-6980-4E25-81AE-1AD456900305}" srcOrd="0" destOrd="0" presId="urn:microsoft.com/office/officeart/2005/8/layout/lProcess3"/>
    <dgm:cxn modelId="{74F38BDD-BFAE-43B7-816B-D150EA602F5B}" type="presParOf" srcId="{2653C08C-6980-4E25-81AE-1AD456900305}" destId="{9CCFDC65-D048-45F9-A2E8-B10F8D4D9C3C}" srcOrd="0" destOrd="0" presId="urn:microsoft.com/office/officeart/2005/8/layout/lProcess3"/>
    <dgm:cxn modelId="{48FDEAF2-93F2-45E7-B09E-C75A15CD5696}" type="presParOf" srcId="{DAF35984-7D11-457B-AB78-25EFB6A0C456}" destId="{FDCB5D4C-9E50-443E-86C1-CD120EFCC66D}" srcOrd="1" destOrd="0" presId="urn:microsoft.com/office/officeart/2005/8/layout/lProcess3"/>
    <dgm:cxn modelId="{1340C1BD-D18D-41BB-9679-0D1E44DBCA5B}" type="presParOf" srcId="{DAF35984-7D11-457B-AB78-25EFB6A0C456}" destId="{7547110D-1292-47A8-AA7B-A56E9380D728}" srcOrd="2" destOrd="0" presId="urn:microsoft.com/office/officeart/2005/8/layout/lProcess3"/>
    <dgm:cxn modelId="{A4774635-D4CE-412F-B73B-EB3CED03F0E8}" type="presParOf" srcId="{7547110D-1292-47A8-AA7B-A56E9380D728}" destId="{C0A3DB9B-C746-4FC7-A263-AE92B01E1A43}" srcOrd="0" destOrd="0" presId="urn:microsoft.com/office/officeart/2005/8/layout/lProcess3"/>
    <dgm:cxn modelId="{B41D237D-29F2-4E00-9EC8-6FF2349534D0}" type="presParOf" srcId="{DAF35984-7D11-457B-AB78-25EFB6A0C456}" destId="{46907D81-C2CE-4F65-A91B-7E1EE325A44E}" srcOrd="3" destOrd="0" presId="urn:microsoft.com/office/officeart/2005/8/layout/lProcess3"/>
    <dgm:cxn modelId="{E8E9F3B6-3FEE-44D4-AA0E-E8B07AFF0D19}" type="presParOf" srcId="{DAF35984-7D11-457B-AB78-25EFB6A0C456}" destId="{548A4DDB-0A7E-4E37-8474-3CA1213132B4}" srcOrd="4" destOrd="0" presId="urn:microsoft.com/office/officeart/2005/8/layout/lProcess3"/>
    <dgm:cxn modelId="{FB943384-D839-40CB-B36C-8804988D08F3}" type="presParOf" srcId="{548A4DDB-0A7E-4E37-8474-3CA1213132B4}" destId="{C2308E05-5C40-4896-A5C2-22EC154FFB58}" srcOrd="0" destOrd="0" presId="urn:microsoft.com/office/officeart/2005/8/layout/lProcess3"/>
    <dgm:cxn modelId="{77BCA04F-D19D-4FBE-82DC-A321784A6679}" type="presParOf" srcId="{DAF35984-7D11-457B-AB78-25EFB6A0C456}" destId="{F1E6F38D-53E2-44B4-9383-0B4FFC9CD3B9}" srcOrd="5" destOrd="0" presId="urn:microsoft.com/office/officeart/2005/8/layout/lProcess3"/>
    <dgm:cxn modelId="{EACEC618-1B60-43F6-9947-9968A8AAF787}" type="presParOf" srcId="{DAF35984-7D11-457B-AB78-25EFB6A0C456}" destId="{7BACC217-589F-48A2-938D-9721BCB5B530}" srcOrd="6" destOrd="0" presId="urn:microsoft.com/office/officeart/2005/8/layout/lProcess3"/>
    <dgm:cxn modelId="{DF71B5E6-A3B1-408C-9C58-401644D83105}" type="presParOf" srcId="{7BACC217-589F-48A2-938D-9721BCB5B530}" destId="{7BCA64C4-E2C5-4573-BD6A-86AF3CF02909}" srcOrd="0" destOrd="0" presId="urn:microsoft.com/office/officeart/2005/8/layout/lProcess3"/>
    <dgm:cxn modelId="{BCDF6C5E-9768-4A9F-A0AE-20F02C0BEC7E}" type="presParOf" srcId="{DAF35984-7D11-457B-AB78-25EFB6A0C456}" destId="{668F92EC-981F-48EC-8BA7-56471AAEF3FF}" srcOrd="7" destOrd="0" presId="urn:microsoft.com/office/officeart/2005/8/layout/lProcess3"/>
    <dgm:cxn modelId="{EB439122-C681-4AB5-A8E9-F4794D4AC54A}" type="presParOf" srcId="{DAF35984-7D11-457B-AB78-25EFB6A0C456}" destId="{BFB07BF3-DE5B-49C6-B620-4AB10D30DE59}" srcOrd="8" destOrd="0" presId="urn:microsoft.com/office/officeart/2005/8/layout/lProcess3"/>
    <dgm:cxn modelId="{33037171-8CDF-4E27-B232-DD78BDEB9C0E}" type="presParOf" srcId="{BFB07BF3-DE5B-49C6-B620-4AB10D30DE59}" destId="{036F5C9A-5906-45DD-B05D-065413994B85}"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9ECDF8A-A86F-4D2C-9A14-9DCBCDF72D36}"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ru-UA"/>
        </a:p>
      </dgm:t>
    </dgm:pt>
    <dgm:pt modelId="{F917708A-634B-4E8D-8FD1-614D6550CB06}">
      <dgm:prSet/>
      <dgm:spPr/>
      <dgm:t>
        <a:bodyPr/>
        <a:lstStyle/>
        <a:p>
          <a:r>
            <a:rPr lang="uk-UA"/>
            <a:t>Засновником </a:t>
          </a:r>
          <a:r>
            <a:rPr lang="uk-UA" i="1"/>
            <a:t>венеціанської школи</a:t>
          </a:r>
          <a:r>
            <a:rPr lang="uk-UA"/>
            <a:t> був Фабіо Беста (1845-1923), який вважав, що облік як засіб господарського контролю вивчає рух цінностей, який, своєю чергою, пов'язаний з діями людей з управління і контролю. Йому належить розроблення теорії капіталу – концепції, згідно з якою об'єктом обліку є не цінності як такі, а їхня вартість. Теорія капіталу – вчення про управління і контроль, яке ґрунтується на вартісній інтерпретації бухгалтерського балансу, де загальний обсяг вартості є капіталом, вкладеним у підприємство, котрий складається з окремих елементів, кожний з яких має свій рахунок. </a:t>
          </a:r>
          <a:endParaRPr lang="ru-UA"/>
        </a:p>
      </dgm:t>
    </dgm:pt>
    <dgm:pt modelId="{AEDC392F-1898-4DC0-9284-FAC129676555}" type="parTrans" cxnId="{62910E2A-4F82-4BF9-B5A2-EF2E3CBB7245}">
      <dgm:prSet/>
      <dgm:spPr/>
      <dgm:t>
        <a:bodyPr/>
        <a:lstStyle/>
        <a:p>
          <a:endParaRPr lang="ru-UA"/>
        </a:p>
      </dgm:t>
    </dgm:pt>
    <dgm:pt modelId="{3D721D57-85D4-4DD5-90C0-FD8B016B5CAA}" type="sibTrans" cxnId="{62910E2A-4F82-4BF9-B5A2-EF2E3CBB7245}">
      <dgm:prSet/>
      <dgm:spPr/>
      <dgm:t>
        <a:bodyPr/>
        <a:lstStyle/>
        <a:p>
          <a:endParaRPr lang="ru-UA"/>
        </a:p>
      </dgm:t>
    </dgm:pt>
    <dgm:pt modelId="{71C352BD-79E5-40D1-A08C-410D3A6DF55E}">
      <dgm:prSet/>
      <dgm:spPr/>
      <dgm:t>
        <a:bodyPr/>
        <a:lstStyle/>
        <a:p>
          <a:r>
            <a:rPr lang="uk-UA"/>
            <a:t>Венеціанська школа бухгалтерського обліку розвивала економічний напрям, згідно з яким облік має вивчати не кількісну і якісну структуру господарських цінностей, а їх вартість. Тобто основою обліку має бути не реєстрація юридичних відносин, а зміни у складі матеріальних цінностей. Звідси факти господарського життя, які не викликають змін вартості, не потрібно відображати на бухгалтерських рахунках. </a:t>
          </a:r>
          <a:endParaRPr lang="ru-UA"/>
        </a:p>
      </dgm:t>
    </dgm:pt>
    <dgm:pt modelId="{4D8C2987-6592-4B10-869E-45AC22CF51DB}" type="parTrans" cxnId="{025B9BD9-946C-44DB-B170-2CDF7539E4FF}">
      <dgm:prSet/>
      <dgm:spPr/>
      <dgm:t>
        <a:bodyPr/>
        <a:lstStyle/>
        <a:p>
          <a:endParaRPr lang="ru-UA"/>
        </a:p>
      </dgm:t>
    </dgm:pt>
    <dgm:pt modelId="{9F2B8086-8FAE-4D4E-BA82-AB1C3C1336C0}" type="sibTrans" cxnId="{025B9BD9-946C-44DB-B170-2CDF7539E4FF}">
      <dgm:prSet/>
      <dgm:spPr/>
      <dgm:t>
        <a:bodyPr/>
        <a:lstStyle/>
        <a:p>
          <a:endParaRPr lang="ru-UA"/>
        </a:p>
      </dgm:t>
    </dgm:pt>
    <dgm:pt modelId="{7278600C-6AD6-4EDF-A8CB-1ACD934F675D}" type="pres">
      <dgm:prSet presAssocID="{89ECDF8A-A86F-4D2C-9A14-9DCBCDF72D36}" presName="CompostProcess" presStyleCnt="0">
        <dgm:presLayoutVars>
          <dgm:dir/>
          <dgm:resizeHandles val="exact"/>
        </dgm:presLayoutVars>
      </dgm:prSet>
      <dgm:spPr/>
      <dgm:t>
        <a:bodyPr/>
        <a:lstStyle/>
        <a:p>
          <a:endParaRPr lang="ru-RU"/>
        </a:p>
      </dgm:t>
    </dgm:pt>
    <dgm:pt modelId="{6ABC264D-EE17-4E03-88CE-D177EAB8150D}" type="pres">
      <dgm:prSet presAssocID="{89ECDF8A-A86F-4D2C-9A14-9DCBCDF72D36}" presName="arrow" presStyleLbl="bgShp" presStyleIdx="0" presStyleCnt="1"/>
      <dgm:spPr/>
    </dgm:pt>
    <dgm:pt modelId="{BA73B989-B3FF-4162-BE2F-5C9C9053B2EE}" type="pres">
      <dgm:prSet presAssocID="{89ECDF8A-A86F-4D2C-9A14-9DCBCDF72D36}" presName="linearProcess" presStyleCnt="0"/>
      <dgm:spPr/>
    </dgm:pt>
    <dgm:pt modelId="{F9E57FEA-148B-4E73-907D-A4B77E4390D0}" type="pres">
      <dgm:prSet presAssocID="{F917708A-634B-4E8D-8FD1-614D6550CB06}" presName="textNode" presStyleLbl="node1" presStyleIdx="0" presStyleCnt="2" custScaleY="148775" custLinFactNeighborX="5055" custLinFactNeighborY="-1887">
        <dgm:presLayoutVars>
          <dgm:bulletEnabled val="1"/>
        </dgm:presLayoutVars>
      </dgm:prSet>
      <dgm:spPr/>
      <dgm:t>
        <a:bodyPr/>
        <a:lstStyle/>
        <a:p>
          <a:endParaRPr lang="ru-RU"/>
        </a:p>
      </dgm:t>
    </dgm:pt>
    <dgm:pt modelId="{E032287B-2DE5-4242-9BAF-4EE2CC157EFC}" type="pres">
      <dgm:prSet presAssocID="{3D721D57-85D4-4DD5-90C0-FD8B016B5CAA}" presName="sibTrans" presStyleCnt="0"/>
      <dgm:spPr/>
    </dgm:pt>
    <dgm:pt modelId="{CA95EE4A-BD76-47ED-8E19-581EBF54DC2F}" type="pres">
      <dgm:prSet presAssocID="{71C352BD-79E5-40D1-A08C-410D3A6DF55E}" presName="textNode" presStyleLbl="node1" presStyleIdx="1" presStyleCnt="2" custScaleY="148775" custLinFactNeighborX="5055" custLinFactNeighborY="-1887">
        <dgm:presLayoutVars>
          <dgm:bulletEnabled val="1"/>
        </dgm:presLayoutVars>
      </dgm:prSet>
      <dgm:spPr/>
      <dgm:t>
        <a:bodyPr/>
        <a:lstStyle/>
        <a:p>
          <a:endParaRPr lang="ru-RU"/>
        </a:p>
      </dgm:t>
    </dgm:pt>
  </dgm:ptLst>
  <dgm:cxnLst>
    <dgm:cxn modelId="{A332ECEB-E6FB-402A-8CD1-2F43F5C44154}" type="presOf" srcId="{F917708A-634B-4E8D-8FD1-614D6550CB06}" destId="{F9E57FEA-148B-4E73-907D-A4B77E4390D0}" srcOrd="0" destOrd="0" presId="urn:microsoft.com/office/officeart/2005/8/layout/hProcess9"/>
    <dgm:cxn modelId="{7A31B7DA-1256-4607-A2A3-5D72F823D6F6}" type="presOf" srcId="{89ECDF8A-A86F-4D2C-9A14-9DCBCDF72D36}" destId="{7278600C-6AD6-4EDF-A8CB-1ACD934F675D}" srcOrd="0" destOrd="0" presId="urn:microsoft.com/office/officeart/2005/8/layout/hProcess9"/>
    <dgm:cxn modelId="{62910E2A-4F82-4BF9-B5A2-EF2E3CBB7245}" srcId="{89ECDF8A-A86F-4D2C-9A14-9DCBCDF72D36}" destId="{F917708A-634B-4E8D-8FD1-614D6550CB06}" srcOrd="0" destOrd="0" parTransId="{AEDC392F-1898-4DC0-9284-FAC129676555}" sibTransId="{3D721D57-85D4-4DD5-90C0-FD8B016B5CAA}"/>
    <dgm:cxn modelId="{6E03D667-6D19-433D-8419-2F4A24817538}" type="presOf" srcId="{71C352BD-79E5-40D1-A08C-410D3A6DF55E}" destId="{CA95EE4A-BD76-47ED-8E19-581EBF54DC2F}" srcOrd="0" destOrd="0" presId="urn:microsoft.com/office/officeart/2005/8/layout/hProcess9"/>
    <dgm:cxn modelId="{025B9BD9-946C-44DB-B170-2CDF7539E4FF}" srcId="{89ECDF8A-A86F-4D2C-9A14-9DCBCDF72D36}" destId="{71C352BD-79E5-40D1-A08C-410D3A6DF55E}" srcOrd="1" destOrd="0" parTransId="{4D8C2987-6592-4B10-869E-45AC22CF51DB}" sibTransId="{9F2B8086-8FAE-4D4E-BA82-AB1C3C1336C0}"/>
    <dgm:cxn modelId="{5DA0AA43-090A-4FB3-9799-F160B22F5165}" type="presParOf" srcId="{7278600C-6AD6-4EDF-A8CB-1ACD934F675D}" destId="{6ABC264D-EE17-4E03-88CE-D177EAB8150D}" srcOrd="0" destOrd="0" presId="urn:microsoft.com/office/officeart/2005/8/layout/hProcess9"/>
    <dgm:cxn modelId="{B72CB0C7-48C6-4F10-90F7-B2515C5FC105}" type="presParOf" srcId="{7278600C-6AD6-4EDF-A8CB-1ACD934F675D}" destId="{BA73B989-B3FF-4162-BE2F-5C9C9053B2EE}" srcOrd="1" destOrd="0" presId="urn:microsoft.com/office/officeart/2005/8/layout/hProcess9"/>
    <dgm:cxn modelId="{2F8C141E-8771-446D-9ADA-8705898A2A00}" type="presParOf" srcId="{BA73B989-B3FF-4162-BE2F-5C9C9053B2EE}" destId="{F9E57FEA-148B-4E73-907D-A4B77E4390D0}" srcOrd="0" destOrd="0" presId="urn:microsoft.com/office/officeart/2005/8/layout/hProcess9"/>
    <dgm:cxn modelId="{FD763B56-982C-46B4-8B6B-09115E290732}" type="presParOf" srcId="{BA73B989-B3FF-4162-BE2F-5C9C9053B2EE}" destId="{E032287B-2DE5-4242-9BAF-4EE2CC157EFC}" srcOrd="1" destOrd="0" presId="urn:microsoft.com/office/officeart/2005/8/layout/hProcess9"/>
    <dgm:cxn modelId="{F9435301-6636-47A4-A566-9F2EEF933BB6}" type="presParOf" srcId="{BA73B989-B3FF-4162-BE2F-5C9C9053B2EE}" destId="{CA95EE4A-BD76-47ED-8E19-581EBF54DC2F}" srcOrd="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CB244DB-9082-4C14-92AB-1B87CCB5B45F}" type="doc">
      <dgm:prSet loTypeId="urn:microsoft.com/office/officeart/2005/8/layout/lProcess3" loCatId="process" qsTypeId="urn:microsoft.com/office/officeart/2005/8/quickstyle/simple3" qsCatId="simple" csTypeId="urn:microsoft.com/office/officeart/2005/8/colors/accent1_2" csCatId="accent1" phldr="1"/>
      <dgm:spPr/>
      <dgm:t>
        <a:bodyPr/>
        <a:lstStyle/>
        <a:p>
          <a:endParaRPr lang="ru-UA"/>
        </a:p>
      </dgm:t>
    </dgm:pt>
    <dgm:pt modelId="{A64E5FE6-8C26-450B-9129-2D01CD6453D9}">
      <dgm:prSet custT="1"/>
      <dgm:spPr/>
      <dgm:t>
        <a:bodyPr/>
        <a:lstStyle/>
        <a:p>
          <a:r>
            <a:rPr lang="uk-UA" sz="1600"/>
            <a:t>пропонували вивчати облік від балансу до рахунків; </a:t>
          </a:r>
          <a:endParaRPr lang="ru-UA" sz="1600"/>
        </a:p>
      </dgm:t>
    </dgm:pt>
    <dgm:pt modelId="{C76C2CF2-A04C-4107-BAD6-FBAC9C2431D8}" type="parTrans" cxnId="{8EC0E7E6-D60B-45EE-9410-784C1D0EE5CB}">
      <dgm:prSet/>
      <dgm:spPr/>
      <dgm:t>
        <a:bodyPr/>
        <a:lstStyle/>
        <a:p>
          <a:endParaRPr lang="ru-UA" sz="2000"/>
        </a:p>
      </dgm:t>
    </dgm:pt>
    <dgm:pt modelId="{4FBC647D-DB68-49EB-B813-F156C3A4FAB6}" type="sibTrans" cxnId="{8EC0E7E6-D60B-45EE-9410-784C1D0EE5CB}">
      <dgm:prSet/>
      <dgm:spPr/>
      <dgm:t>
        <a:bodyPr/>
        <a:lstStyle/>
        <a:p>
          <a:endParaRPr lang="ru-UA" sz="2000"/>
        </a:p>
      </dgm:t>
    </dgm:pt>
    <dgm:pt modelId="{79281B5E-F112-4151-878C-1447FAB79460}">
      <dgm:prSet custT="1"/>
      <dgm:spPr/>
      <dgm:t>
        <a:bodyPr/>
        <a:lstStyle/>
        <a:p>
          <a:r>
            <a:rPr lang="uk-UA" sz="1600"/>
            <a:t>покладали баланс в основі обліку; </a:t>
          </a:r>
          <a:endParaRPr lang="ru-UA" sz="1600"/>
        </a:p>
      </dgm:t>
    </dgm:pt>
    <dgm:pt modelId="{5E0ADF3A-DD1B-4802-8F9A-DC86400E5CA6}" type="parTrans" cxnId="{A6E3F7B3-0528-436B-B579-7B6E2346746D}">
      <dgm:prSet/>
      <dgm:spPr/>
      <dgm:t>
        <a:bodyPr/>
        <a:lstStyle/>
        <a:p>
          <a:endParaRPr lang="ru-UA" sz="2000"/>
        </a:p>
      </dgm:t>
    </dgm:pt>
    <dgm:pt modelId="{B2C75A85-33B1-41F3-A18A-BAB3C01CF7AD}" type="sibTrans" cxnId="{A6E3F7B3-0528-436B-B579-7B6E2346746D}">
      <dgm:prSet/>
      <dgm:spPr/>
      <dgm:t>
        <a:bodyPr/>
        <a:lstStyle/>
        <a:p>
          <a:endParaRPr lang="ru-UA" sz="2000"/>
        </a:p>
      </dgm:t>
    </dgm:pt>
    <dgm:pt modelId="{3717566A-F0F2-46D8-B203-0471A5848062}">
      <dgm:prSet custT="1"/>
      <dgm:spPr/>
      <dgm:t>
        <a:bodyPr/>
        <a:lstStyle/>
        <a:p>
          <a:r>
            <a:rPr lang="uk-UA" sz="1600"/>
            <a:t>визначали рахунки елементами балансу; </a:t>
          </a:r>
          <a:endParaRPr lang="ru-UA" sz="1600"/>
        </a:p>
      </dgm:t>
    </dgm:pt>
    <dgm:pt modelId="{3BBAD4B3-3050-4766-8EAF-1AB0E3A6465B}" type="parTrans" cxnId="{3E32E889-4F7A-4E94-B155-AA34FF82CB10}">
      <dgm:prSet/>
      <dgm:spPr/>
      <dgm:t>
        <a:bodyPr/>
        <a:lstStyle/>
        <a:p>
          <a:endParaRPr lang="ru-UA" sz="2000"/>
        </a:p>
      </dgm:t>
    </dgm:pt>
    <dgm:pt modelId="{CD4D11AF-25B4-4C7B-94BA-3A64F450E29D}" type="sibTrans" cxnId="{3E32E889-4F7A-4E94-B155-AA34FF82CB10}">
      <dgm:prSet/>
      <dgm:spPr/>
      <dgm:t>
        <a:bodyPr/>
        <a:lstStyle/>
        <a:p>
          <a:endParaRPr lang="ru-UA" sz="2000"/>
        </a:p>
      </dgm:t>
    </dgm:pt>
    <dgm:pt modelId="{21806431-7D59-4854-995E-F9CB5DE0A4E3}">
      <dgm:prSet custT="1"/>
      <dgm:spPr/>
      <dgm:t>
        <a:bodyPr/>
        <a:lstStyle/>
        <a:p>
          <a:r>
            <a:rPr lang="uk-UA" sz="1600"/>
            <a:t>стверджували, що закон подвійності є наслідком закону балансу; </a:t>
          </a:r>
          <a:endParaRPr lang="ru-UA" sz="1600"/>
        </a:p>
      </dgm:t>
    </dgm:pt>
    <dgm:pt modelId="{B0444890-C50C-40F4-BB38-F43B80BBED09}" type="parTrans" cxnId="{0BC877AB-419B-4E59-B5B8-1836FDD79545}">
      <dgm:prSet/>
      <dgm:spPr/>
      <dgm:t>
        <a:bodyPr/>
        <a:lstStyle/>
        <a:p>
          <a:endParaRPr lang="ru-UA" sz="2000"/>
        </a:p>
      </dgm:t>
    </dgm:pt>
    <dgm:pt modelId="{20F13030-8404-4C79-A549-DC68B25BF898}" type="sibTrans" cxnId="{0BC877AB-419B-4E59-B5B8-1836FDD79545}">
      <dgm:prSet/>
      <dgm:spPr/>
      <dgm:t>
        <a:bodyPr/>
        <a:lstStyle/>
        <a:p>
          <a:endParaRPr lang="ru-UA" sz="2000"/>
        </a:p>
      </dgm:t>
    </dgm:pt>
    <dgm:pt modelId="{1FEA8873-2476-4DD8-A18C-1306C2DB4940}">
      <dgm:prSet custT="1"/>
      <dgm:spPr/>
      <dgm:t>
        <a:bodyPr/>
        <a:lstStyle/>
        <a:p>
          <a:r>
            <a:rPr lang="uk-UA" sz="1600"/>
            <a:t>наголошували на незалежності інвентарю від плану рахунків; </a:t>
          </a:r>
          <a:endParaRPr lang="ru-UA" sz="1600"/>
        </a:p>
      </dgm:t>
    </dgm:pt>
    <dgm:pt modelId="{0F6979AB-1127-4B4E-B648-7D0FCE9EA425}" type="parTrans" cxnId="{88B9E863-CA50-48B4-89A9-BD46A567D30B}">
      <dgm:prSet/>
      <dgm:spPr/>
      <dgm:t>
        <a:bodyPr/>
        <a:lstStyle/>
        <a:p>
          <a:endParaRPr lang="ru-UA" sz="2000"/>
        </a:p>
      </dgm:t>
    </dgm:pt>
    <dgm:pt modelId="{CCD91E1C-98F6-443C-ABA8-22F678FA2D1C}" type="sibTrans" cxnId="{88B9E863-CA50-48B4-89A9-BD46A567D30B}">
      <dgm:prSet/>
      <dgm:spPr/>
      <dgm:t>
        <a:bodyPr/>
        <a:lstStyle/>
        <a:p>
          <a:endParaRPr lang="ru-UA" sz="2000"/>
        </a:p>
      </dgm:t>
    </dgm:pt>
    <dgm:pt modelId="{8A165FA7-3069-4317-B790-AB7AC1B18BDC}">
      <dgm:prSet custT="1"/>
      <dgm:spPr/>
      <dgm:t>
        <a:bodyPr/>
        <a:lstStyle/>
        <a:p>
          <a:r>
            <a:rPr lang="uk-UA" sz="1600"/>
            <a:t>стверджували, що баланс є перетвореним інвентарем; </a:t>
          </a:r>
          <a:endParaRPr lang="ru-UA" sz="1600"/>
        </a:p>
      </dgm:t>
    </dgm:pt>
    <dgm:pt modelId="{142070E7-D6FC-41D8-9449-01EE7B26DF05}" type="parTrans" cxnId="{390FDA91-F904-4FAA-84DD-D8F8300F14B0}">
      <dgm:prSet/>
      <dgm:spPr/>
      <dgm:t>
        <a:bodyPr/>
        <a:lstStyle/>
        <a:p>
          <a:endParaRPr lang="ru-UA" sz="2000"/>
        </a:p>
      </dgm:t>
    </dgm:pt>
    <dgm:pt modelId="{779B988A-7179-485B-B09B-C747E7F94969}" type="sibTrans" cxnId="{390FDA91-F904-4FAA-84DD-D8F8300F14B0}">
      <dgm:prSet/>
      <dgm:spPr/>
      <dgm:t>
        <a:bodyPr/>
        <a:lstStyle/>
        <a:p>
          <a:endParaRPr lang="ru-UA" sz="2000"/>
        </a:p>
      </dgm:t>
    </dgm:pt>
    <dgm:pt modelId="{245F92CC-B904-4429-91D5-5405218BBE5D}">
      <dgm:prSet custT="1"/>
      <dgm:spPr/>
      <dgm:t>
        <a:bodyPr/>
        <a:lstStyle/>
        <a:p>
          <a:r>
            <a:rPr lang="uk-UA" sz="1600"/>
            <a:t>пропонували відображати в балансі тільки майно, що знаходиться у власності підприємства; </a:t>
          </a:r>
          <a:endParaRPr lang="ru-UA" sz="1600"/>
        </a:p>
      </dgm:t>
    </dgm:pt>
    <dgm:pt modelId="{776A9389-82DC-4E6C-AB4E-DFDCAAECB347}" type="parTrans" cxnId="{44588EFF-C4C3-4AC2-9FCF-AC18D8ED0B42}">
      <dgm:prSet/>
      <dgm:spPr/>
      <dgm:t>
        <a:bodyPr/>
        <a:lstStyle/>
        <a:p>
          <a:endParaRPr lang="ru-UA" sz="2000"/>
        </a:p>
      </dgm:t>
    </dgm:pt>
    <dgm:pt modelId="{B6F842A8-14F7-4409-AA6C-0447C879B5DD}" type="sibTrans" cxnId="{44588EFF-C4C3-4AC2-9FCF-AC18D8ED0B42}">
      <dgm:prSet/>
      <dgm:spPr/>
      <dgm:t>
        <a:bodyPr/>
        <a:lstStyle/>
        <a:p>
          <a:endParaRPr lang="ru-UA" sz="2000"/>
        </a:p>
      </dgm:t>
    </dgm:pt>
    <dgm:pt modelId="{E4193CF8-29FE-4EE6-8CD4-1F8F92786CA7}">
      <dgm:prSet custT="1"/>
      <dgm:spPr/>
      <dgm:t>
        <a:bodyPr/>
        <a:lstStyle/>
        <a:p>
          <a:r>
            <a:rPr lang="uk-UA" sz="1600"/>
            <a:t>поділяли рахунки на балансові та позабалансові; </a:t>
          </a:r>
          <a:endParaRPr lang="ru-UA" sz="1600"/>
        </a:p>
      </dgm:t>
    </dgm:pt>
    <dgm:pt modelId="{B14FC239-D70B-434F-8404-A4815D25DD7D}" type="parTrans" cxnId="{7CFE1E2C-A51E-4C59-AA87-0F2F9068BD5A}">
      <dgm:prSet/>
      <dgm:spPr/>
      <dgm:t>
        <a:bodyPr/>
        <a:lstStyle/>
        <a:p>
          <a:endParaRPr lang="ru-UA" sz="2000"/>
        </a:p>
      </dgm:t>
    </dgm:pt>
    <dgm:pt modelId="{4E3AFA67-A7C0-49A4-B785-E77A8AC61641}" type="sibTrans" cxnId="{7CFE1E2C-A51E-4C59-AA87-0F2F9068BD5A}">
      <dgm:prSet/>
      <dgm:spPr/>
      <dgm:t>
        <a:bodyPr/>
        <a:lstStyle/>
        <a:p>
          <a:endParaRPr lang="ru-UA" sz="2000"/>
        </a:p>
      </dgm:t>
    </dgm:pt>
    <dgm:pt modelId="{70BA775C-66A1-40CD-940A-DE87F9FC36F5}">
      <dgm:prSet custT="1"/>
      <dgm:spPr/>
      <dgm:t>
        <a:bodyPr/>
        <a:lstStyle/>
        <a:p>
          <a:r>
            <a:rPr lang="uk-UA" sz="1600"/>
            <a:t>пропонували оцінювати активи за собівартістю;</a:t>
          </a:r>
          <a:endParaRPr lang="ru-UA" sz="1600"/>
        </a:p>
      </dgm:t>
    </dgm:pt>
    <dgm:pt modelId="{B26FE48C-DF5F-403D-8D4C-30D267409F40}" type="parTrans" cxnId="{59D18850-56C1-4DE0-ADB5-FC4460839ADE}">
      <dgm:prSet/>
      <dgm:spPr/>
      <dgm:t>
        <a:bodyPr/>
        <a:lstStyle/>
        <a:p>
          <a:endParaRPr lang="ru-UA" sz="2000"/>
        </a:p>
      </dgm:t>
    </dgm:pt>
    <dgm:pt modelId="{D38C6DAD-6495-4488-92AF-3A078AB954CC}" type="sibTrans" cxnId="{59D18850-56C1-4DE0-ADB5-FC4460839ADE}">
      <dgm:prSet/>
      <dgm:spPr/>
      <dgm:t>
        <a:bodyPr/>
        <a:lstStyle/>
        <a:p>
          <a:endParaRPr lang="ru-UA" sz="2000"/>
        </a:p>
      </dgm:t>
    </dgm:pt>
    <dgm:pt modelId="{44BFEFCB-14F1-4D5F-8313-3E76A8627F3F}">
      <dgm:prSet custT="1"/>
      <dgm:spPr/>
      <dgm:t>
        <a:bodyPr/>
        <a:lstStyle/>
        <a:p>
          <a:r>
            <a:rPr lang="uk-UA" sz="1600" dirty="0"/>
            <a:t>розглядали амортизацію як знос, величину раніше понесених витрат, що списується у визначеній сумі на витрати даного звітного періоду; </a:t>
          </a:r>
          <a:endParaRPr lang="ru-UA" sz="1600" dirty="0"/>
        </a:p>
      </dgm:t>
    </dgm:pt>
    <dgm:pt modelId="{6E959812-8D9A-44E3-A93F-4071DF36FBD7}" type="parTrans" cxnId="{685C767C-1D49-45E6-B4B3-97FFE5B0D1E4}">
      <dgm:prSet/>
      <dgm:spPr/>
      <dgm:t>
        <a:bodyPr/>
        <a:lstStyle/>
        <a:p>
          <a:endParaRPr lang="ru-UA" sz="2000"/>
        </a:p>
      </dgm:t>
    </dgm:pt>
    <dgm:pt modelId="{C94834D3-A065-4D33-9B95-6104376E4791}" type="sibTrans" cxnId="{685C767C-1D49-45E6-B4B3-97FFE5B0D1E4}">
      <dgm:prSet/>
      <dgm:spPr/>
      <dgm:t>
        <a:bodyPr/>
        <a:lstStyle/>
        <a:p>
          <a:endParaRPr lang="ru-UA" sz="2000"/>
        </a:p>
      </dgm:t>
    </dgm:pt>
    <dgm:pt modelId="{E17536DE-6077-48B4-B36B-05247CB85916}">
      <dgm:prSet custT="1"/>
      <dgm:spPr/>
      <dgm:t>
        <a:bodyPr/>
        <a:lstStyle/>
        <a:p>
          <a:r>
            <a:rPr lang="uk-UA" sz="1600"/>
            <a:t>виступали проти резервування сумнівної дебіторської заборгованості.</a:t>
          </a:r>
          <a:endParaRPr lang="ru-UA" sz="1600"/>
        </a:p>
      </dgm:t>
    </dgm:pt>
    <dgm:pt modelId="{8FEEF51B-9C6A-4149-85CC-DFCDA8621159}" type="parTrans" cxnId="{83023E73-89ED-4C18-BF8D-172F7191EC75}">
      <dgm:prSet/>
      <dgm:spPr/>
      <dgm:t>
        <a:bodyPr/>
        <a:lstStyle/>
        <a:p>
          <a:endParaRPr lang="ru-UA" sz="2000"/>
        </a:p>
      </dgm:t>
    </dgm:pt>
    <dgm:pt modelId="{6C31EC1F-D92A-4021-8872-4038F1EF129C}" type="sibTrans" cxnId="{83023E73-89ED-4C18-BF8D-172F7191EC75}">
      <dgm:prSet/>
      <dgm:spPr/>
      <dgm:t>
        <a:bodyPr/>
        <a:lstStyle/>
        <a:p>
          <a:endParaRPr lang="ru-UA" sz="2000"/>
        </a:p>
      </dgm:t>
    </dgm:pt>
    <dgm:pt modelId="{40DBA0EF-9B7B-42B3-98F0-47832F6523DD}" type="pres">
      <dgm:prSet presAssocID="{2CB244DB-9082-4C14-92AB-1B87CCB5B45F}" presName="Name0" presStyleCnt="0">
        <dgm:presLayoutVars>
          <dgm:chPref val="3"/>
          <dgm:dir/>
          <dgm:animLvl val="lvl"/>
          <dgm:resizeHandles/>
        </dgm:presLayoutVars>
      </dgm:prSet>
      <dgm:spPr/>
      <dgm:t>
        <a:bodyPr/>
        <a:lstStyle/>
        <a:p>
          <a:endParaRPr lang="ru-RU"/>
        </a:p>
      </dgm:t>
    </dgm:pt>
    <dgm:pt modelId="{53D6697E-1290-463F-81AA-12B5F414F5A5}" type="pres">
      <dgm:prSet presAssocID="{A64E5FE6-8C26-450B-9129-2D01CD6453D9}" presName="horFlow" presStyleCnt="0"/>
      <dgm:spPr/>
    </dgm:pt>
    <dgm:pt modelId="{8F57ADA8-B2CB-4452-9A33-DFA32DD53F7E}" type="pres">
      <dgm:prSet presAssocID="{A64E5FE6-8C26-450B-9129-2D01CD6453D9}" presName="bigChev" presStyleLbl="node1" presStyleIdx="0" presStyleCnt="11" custScaleX="1319791" custScaleY="81645" custLinFactNeighborX="223" custLinFactNeighborY="-14788"/>
      <dgm:spPr/>
      <dgm:t>
        <a:bodyPr/>
        <a:lstStyle/>
        <a:p>
          <a:endParaRPr lang="ru-RU"/>
        </a:p>
      </dgm:t>
    </dgm:pt>
    <dgm:pt modelId="{19C1268D-7960-4213-8A0B-B796938C928F}" type="pres">
      <dgm:prSet presAssocID="{A64E5FE6-8C26-450B-9129-2D01CD6453D9}" presName="vSp" presStyleCnt="0"/>
      <dgm:spPr/>
    </dgm:pt>
    <dgm:pt modelId="{297BC46C-2DC3-44B0-91B1-87E05E965AEA}" type="pres">
      <dgm:prSet presAssocID="{79281B5E-F112-4151-878C-1447FAB79460}" presName="horFlow" presStyleCnt="0"/>
      <dgm:spPr/>
    </dgm:pt>
    <dgm:pt modelId="{11A20451-C230-4EC0-A3C9-E223E2D1D61A}" type="pres">
      <dgm:prSet presAssocID="{79281B5E-F112-4151-878C-1447FAB79460}" presName="bigChev" presStyleLbl="node1" presStyleIdx="1" presStyleCnt="11" custScaleX="1319791" custScaleY="81645" custLinFactNeighborX="223" custLinFactNeighborY="-14788"/>
      <dgm:spPr/>
      <dgm:t>
        <a:bodyPr/>
        <a:lstStyle/>
        <a:p>
          <a:endParaRPr lang="ru-RU"/>
        </a:p>
      </dgm:t>
    </dgm:pt>
    <dgm:pt modelId="{D27D1851-CF71-4D5F-9075-F27363533DC7}" type="pres">
      <dgm:prSet presAssocID="{79281B5E-F112-4151-878C-1447FAB79460}" presName="vSp" presStyleCnt="0"/>
      <dgm:spPr/>
    </dgm:pt>
    <dgm:pt modelId="{2EB95BAD-2882-4C61-AB07-74620BE96D84}" type="pres">
      <dgm:prSet presAssocID="{3717566A-F0F2-46D8-B203-0471A5848062}" presName="horFlow" presStyleCnt="0"/>
      <dgm:spPr/>
    </dgm:pt>
    <dgm:pt modelId="{E00CF2B7-C0BE-4841-B349-AB93A9F765DB}" type="pres">
      <dgm:prSet presAssocID="{3717566A-F0F2-46D8-B203-0471A5848062}" presName="bigChev" presStyleLbl="node1" presStyleIdx="2" presStyleCnt="11" custScaleX="1319791" custScaleY="81645" custLinFactNeighborX="223" custLinFactNeighborY="-14788"/>
      <dgm:spPr/>
      <dgm:t>
        <a:bodyPr/>
        <a:lstStyle/>
        <a:p>
          <a:endParaRPr lang="ru-RU"/>
        </a:p>
      </dgm:t>
    </dgm:pt>
    <dgm:pt modelId="{AFA36ABC-4185-4370-9547-54CEF8675F10}" type="pres">
      <dgm:prSet presAssocID="{3717566A-F0F2-46D8-B203-0471A5848062}" presName="vSp" presStyleCnt="0"/>
      <dgm:spPr/>
    </dgm:pt>
    <dgm:pt modelId="{B2C98AF6-0B3F-44A5-BA37-4FC70A13FB63}" type="pres">
      <dgm:prSet presAssocID="{21806431-7D59-4854-995E-F9CB5DE0A4E3}" presName="horFlow" presStyleCnt="0"/>
      <dgm:spPr/>
    </dgm:pt>
    <dgm:pt modelId="{50B222F1-1614-4591-82B1-71BEF7C7649A}" type="pres">
      <dgm:prSet presAssocID="{21806431-7D59-4854-995E-F9CB5DE0A4E3}" presName="bigChev" presStyleLbl="node1" presStyleIdx="3" presStyleCnt="11" custScaleX="1319791" custScaleY="81645" custLinFactNeighborX="223" custLinFactNeighborY="-14788"/>
      <dgm:spPr/>
      <dgm:t>
        <a:bodyPr/>
        <a:lstStyle/>
        <a:p>
          <a:endParaRPr lang="ru-RU"/>
        </a:p>
      </dgm:t>
    </dgm:pt>
    <dgm:pt modelId="{D1D03811-CCD8-4C8F-8CE8-0C3E28870AFD}" type="pres">
      <dgm:prSet presAssocID="{21806431-7D59-4854-995E-F9CB5DE0A4E3}" presName="vSp" presStyleCnt="0"/>
      <dgm:spPr/>
    </dgm:pt>
    <dgm:pt modelId="{AC3501B3-A15E-417A-944F-36673E2E7051}" type="pres">
      <dgm:prSet presAssocID="{1FEA8873-2476-4DD8-A18C-1306C2DB4940}" presName="horFlow" presStyleCnt="0"/>
      <dgm:spPr/>
    </dgm:pt>
    <dgm:pt modelId="{E6623BA2-11FE-4C14-BAC1-96C40AF456E4}" type="pres">
      <dgm:prSet presAssocID="{1FEA8873-2476-4DD8-A18C-1306C2DB4940}" presName="bigChev" presStyleLbl="node1" presStyleIdx="4" presStyleCnt="11" custScaleX="1319791" custScaleY="81645" custLinFactNeighborX="223" custLinFactNeighborY="-14788"/>
      <dgm:spPr/>
      <dgm:t>
        <a:bodyPr/>
        <a:lstStyle/>
        <a:p>
          <a:endParaRPr lang="ru-RU"/>
        </a:p>
      </dgm:t>
    </dgm:pt>
    <dgm:pt modelId="{6AAD4D62-E192-48AF-B579-BA5E41027C06}" type="pres">
      <dgm:prSet presAssocID="{1FEA8873-2476-4DD8-A18C-1306C2DB4940}" presName="vSp" presStyleCnt="0"/>
      <dgm:spPr/>
    </dgm:pt>
    <dgm:pt modelId="{C3DB6F36-72E7-4236-9FB3-C6A7974F1B9E}" type="pres">
      <dgm:prSet presAssocID="{8A165FA7-3069-4317-B790-AB7AC1B18BDC}" presName="horFlow" presStyleCnt="0"/>
      <dgm:spPr/>
    </dgm:pt>
    <dgm:pt modelId="{FCB840F1-36CE-40E5-B40B-5AA050B62200}" type="pres">
      <dgm:prSet presAssocID="{8A165FA7-3069-4317-B790-AB7AC1B18BDC}" presName="bigChev" presStyleLbl="node1" presStyleIdx="5" presStyleCnt="11" custScaleX="1319791" custScaleY="81645" custLinFactNeighborX="223" custLinFactNeighborY="-14788"/>
      <dgm:spPr/>
      <dgm:t>
        <a:bodyPr/>
        <a:lstStyle/>
        <a:p>
          <a:endParaRPr lang="ru-RU"/>
        </a:p>
      </dgm:t>
    </dgm:pt>
    <dgm:pt modelId="{86F6E047-42A2-4211-8814-F3A5F2E19E92}" type="pres">
      <dgm:prSet presAssocID="{8A165FA7-3069-4317-B790-AB7AC1B18BDC}" presName="vSp" presStyleCnt="0"/>
      <dgm:spPr/>
    </dgm:pt>
    <dgm:pt modelId="{FC671324-F133-4F1E-B7F6-8510FF2C0294}" type="pres">
      <dgm:prSet presAssocID="{245F92CC-B904-4429-91D5-5405218BBE5D}" presName="horFlow" presStyleCnt="0"/>
      <dgm:spPr/>
    </dgm:pt>
    <dgm:pt modelId="{BF6D7E16-311D-4B76-9A13-4187590A92C4}" type="pres">
      <dgm:prSet presAssocID="{245F92CC-B904-4429-91D5-5405218BBE5D}" presName="bigChev" presStyleLbl="node1" presStyleIdx="6" presStyleCnt="11" custScaleX="1319791" custScaleY="81645" custLinFactNeighborX="223" custLinFactNeighborY="-14788"/>
      <dgm:spPr/>
      <dgm:t>
        <a:bodyPr/>
        <a:lstStyle/>
        <a:p>
          <a:endParaRPr lang="ru-RU"/>
        </a:p>
      </dgm:t>
    </dgm:pt>
    <dgm:pt modelId="{A363F72F-8547-4727-A52B-53FF1A3D15E5}" type="pres">
      <dgm:prSet presAssocID="{245F92CC-B904-4429-91D5-5405218BBE5D}" presName="vSp" presStyleCnt="0"/>
      <dgm:spPr/>
    </dgm:pt>
    <dgm:pt modelId="{2D272E3A-7F22-4194-AB68-7C7D5DBB0470}" type="pres">
      <dgm:prSet presAssocID="{E4193CF8-29FE-4EE6-8CD4-1F8F92786CA7}" presName="horFlow" presStyleCnt="0"/>
      <dgm:spPr/>
    </dgm:pt>
    <dgm:pt modelId="{6C79375E-296B-49C6-86BF-64374414A1D0}" type="pres">
      <dgm:prSet presAssocID="{E4193CF8-29FE-4EE6-8CD4-1F8F92786CA7}" presName="bigChev" presStyleLbl="node1" presStyleIdx="7" presStyleCnt="11" custScaleX="1319791" custScaleY="81645"/>
      <dgm:spPr/>
      <dgm:t>
        <a:bodyPr/>
        <a:lstStyle/>
        <a:p>
          <a:endParaRPr lang="ru-RU"/>
        </a:p>
      </dgm:t>
    </dgm:pt>
    <dgm:pt modelId="{EE1C688C-7E20-4EBC-890A-FDF8BB290A62}" type="pres">
      <dgm:prSet presAssocID="{E4193CF8-29FE-4EE6-8CD4-1F8F92786CA7}" presName="vSp" presStyleCnt="0"/>
      <dgm:spPr/>
    </dgm:pt>
    <dgm:pt modelId="{2E37C9F3-C422-4DA1-A3E9-7589ABA69413}" type="pres">
      <dgm:prSet presAssocID="{70BA775C-66A1-40CD-940A-DE87F9FC36F5}" presName="horFlow" presStyleCnt="0"/>
      <dgm:spPr/>
    </dgm:pt>
    <dgm:pt modelId="{F227155F-D7C9-4973-81E7-5D39CCFEE314}" type="pres">
      <dgm:prSet presAssocID="{70BA775C-66A1-40CD-940A-DE87F9FC36F5}" presName="bigChev" presStyleLbl="node1" presStyleIdx="8" presStyleCnt="11" custScaleX="1319791" custScaleY="81645"/>
      <dgm:spPr/>
      <dgm:t>
        <a:bodyPr/>
        <a:lstStyle/>
        <a:p>
          <a:endParaRPr lang="ru-RU"/>
        </a:p>
      </dgm:t>
    </dgm:pt>
    <dgm:pt modelId="{986E1033-FA0C-486E-A0A6-AECB9F371F97}" type="pres">
      <dgm:prSet presAssocID="{70BA775C-66A1-40CD-940A-DE87F9FC36F5}" presName="vSp" presStyleCnt="0"/>
      <dgm:spPr/>
    </dgm:pt>
    <dgm:pt modelId="{983BCF6B-7FB0-4EC7-AC17-ED45CF0652ED}" type="pres">
      <dgm:prSet presAssocID="{44BFEFCB-14F1-4D5F-8313-3E76A8627F3F}" presName="horFlow" presStyleCnt="0"/>
      <dgm:spPr/>
    </dgm:pt>
    <dgm:pt modelId="{4CEB4ED1-D413-4BBA-B5CC-A6A8C510F343}" type="pres">
      <dgm:prSet presAssocID="{44BFEFCB-14F1-4D5F-8313-3E76A8627F3F}" presName="bigChev" presStyleLbl="node1" presStyleIdx="9" presStyleCnt="11" custScaleX="1319791" custScaleY="186337"/>
      <dgm:spPr/>
      <dgm:t>
        <a:bodyPr/>
        <a:lstStyle/>
        <a:p>
          <a:endParaRPr lang="ru-RU"/>
        </a:p>
      </dgm:t>
    </dgm:pt>
    <dgm:pt modelId="{830E3CD4-E547-41D0-8AD7-7C3F46F019CA}" type="pres">
      <dgm:prSet presAssocID="{44BFEFCB-14F1-4D5F-8313-3E76A8627F3F}" presName="vSp" presStyleCnt="0"/>
      <dgm:spPr/>
    </dgm:pt>
    <dgm:pt modelId="{7815316C-3884-4472-B770-23280DEB4915}" type="pres">
      <dgm:prSet presAssocID="{E17536DE-6077-48B4-B36B-05247CB85916}" presName="horFlow" presStyleCnt="0"/>
      <dgm:spPr/>
    </dgm:pt>
    <dgm:pt modelId="{1BD5E878-4685-4A5B-BBFC-446250CA5BD9}" type="pres">
      <dgm:prSet presAssocID="{E17536DE-6077-48B4-B36B-05247CB85916}" presName="bigChev" presStyleLbl="node1" presStyleIdx="10" presStyleCnt="11" custScaleX="1319791" custScaleY="81645"/>
      <dgm:spPr/>
      <dgm:t>
        <a:bodyPr/>
        <a:lstStyle/>
        <a:p>
          <a:endParaRPr lang="ru-RU"/>
        </a:p>
      </dgm:t>
    </dgm:pt>
  </dgm:ptLst>
  <dgm:cxnLst>
    <dgm:cxn modelId="{59D18850-56C1-4DE0-ADB5-FC4460839ADE}" srcId="{2CB244DB-9082-4C14-92AB-1B87CCB5B45F}" destId="{70BA775C-66A1-40CD-940A-DE87F9FC36F5}" srcOrd="8" destOrd="0" parTransId="{B26FE48C-DF5F-403D-8D4C-30D267409F40}" sibTransId="{D38C6DAD-6495-4488-92AF-3A078AB954CC}"/>
    <dgm:cxn modelId="{688AC6A6-FEB3-4D7B-9142-89C50FEF892C}" type="presOf" srcId="{2CB244DB-9082-4C14-92AB-1B87CCB5B45F}" destId="{40DBA0EF-9B7B-42B3-98F0-47832F6523DD}" srcOrd="0" destOrd="0" presId="urn:microsoft.com/office/officeart/2005/8/layout/lProcess3"/>
    <dgm:cxn modelId="{ADDA7910-5ADC-43C7-8A80-1CD907FA023B}" type="presOf" srcId="{3717566A-F0F2-46D8-B203-0471A5848062}" destId="{E00CF2B7-C0BE-4841-B349-AB93A9F765DB}" srcOrd="0" destOrd="0" presId="urn:microsoft.com/office/officeart/2005/8/layout/lProcess3"/>
    <dgm:cxn modelId="{685C767C-1D49-45E6-B4B3-97FFE5B0D1E4}" srcId="{2CB244DB-9082-4C14-92AB-1B87CCB5B45F}" destId="{44BFEFCB-14F1-4D5F-8313-3E76A8627F3F}" srcOrd="9" destOrd="0" parTransId="{6E959812-8D9A-44E3-A93F-4071DF36FBD7}" sibTransId="{C94834D3-A065-4D33-9B95-6104376E4791}"/>
    <dgm:cxn modelId="{3E32E889-4F7A-4E94-B155-AA34FF82CB10}" srcId="{2CB244DB-9082-4C14-92AB-1B87CCB5B45F}" destId="{3717566A-F0F2-46D8-B203-0471A5848062}" srcOrd="2" destOrd="0" parTransId="{3BBAD4B3-3050-4766-8EAF-1AB0E3A6465B}" sibTransId="{CD4D11AF-25B4-4C7B-94BA-3A64F450E29D}"/>
    <dgm:cxn modelId="{B0FF6F66-2EF7-4BAD-A220-0E0B7297D191}" type="presOf" srcId="{79281B5E-F112-4151-878C-1447FAB79460}" destId="{11A20451-C230-4EC0-A3C9-E223E2D1D61A}" srcOrd="0" destOrd="0" presId="urn:microsoft.com/office/officeart/2005/8/layout/lProcess3"/>
    <dgm:cxn modelId="{C8AFFCC9-56A1-4402-A79D-F023EF518ABF}" type="presOf" srcId="{21806431-7D59-4854-995E-F9CB5DE0A4E3}" destId="{50B222F1-1614-4591-82B1-71BEF7C7649A}" srcOrd="0" destOrd="0" presId="urn:microsoft.com/office/officeart/2005/8/layout/lProcess3"/>
    <dgm:cxn modelId="{8EC0E7E6-D60B-45EE-9410-784C1D0EE5CB}" srcId="{2CB244DB-9082-4C14-92AB-1B87CCB5B45F}" destId="{A64E5FE6-8C26-450B-9129-2D01CD6453D9}" srcOrd="0" destOrd="0" parTransId="{C76C2CF2-A04C-4107-BAD6-FBAC9C2431D8}" sibTransId="{4FBC647D-DB68-49EB-B813-F156C3A4FAB6}"/>
    <dgm:cxn modelId="{390FDA91-F904-4FAA-84DD-D8F8300F14B0}" srcId="{2CB244DB-9082-4C14-92AB-1B87CCB5B45F}" destId="{8A165FA7-3069-4317-B790-AB7AC1B18BDC}" srcOrd="5" destOrd="0" parTransId="{142070E7-D6FC-41D8-9449-01EE7B26DF05}" sibTransId="{779B988A-7179-485B-B09B-C747E7F94969}"/>
    <dgm:cxn modelId="{83023E73-89ED-4C18-BF8D-172F7191EC75}" srcId="{2CB244DB-9082-4C14-92AB-1B87CCB5B45F}" destId="{E17536DE-6077-48B4-B36B-05247CB85916}" srcOrd="10" destOrd="0" parTransId="{8FEEF51B-9C6A-4149-85CC-DFCDA8621159}" sibTransId="{6C31EC1F-D92A-4021-8872-4038F1EF129C}"/>
    <dgm:cxn modelId="{A218409C-D401-4AF2-9046-3110B3A2CACE}" type="presOf" srcId="{A64E5FE6-8C26-450B-9129-2D01CD6453D9}" destId="{8F57ADA8-B2CB-4452-9A33-DFA32DD53F7E}" srcOrd="0" destOrd="0" presId="urn:microsoft.com/office/officeart/2005/8/layout/lProcess3"/>
    <dgm:cxn modelId="{A6E3F7B3-0528-436B-B579-7B6E2346746D}" srcId="{2CB244DB-9082-4C14-92AB-1B87CCB5B45F}" destId="{79281B5E-F112-4151-878C-1447FAB79460}" srcOrd="1" destOrd="0" parTransId="{5E0ADF3A-DD1B-4802-8F9A-DC86400E5CA6}" sibTransId="{B2C75A85-33B1-41F3-A18A-BAB3C01CF7AD}"/>
    <dgm:cxn modelId="{3403CE8E-F330-4E0F-90C5-AD73EE1B4C13}" type="presOf" srcId="{1FEA8873-2476-4DD8-A18C-1306C2DB4940}" destId="{E6623BA2-11FE-4C14-BAC1-96C40AF456E4}" srcOrd="0" destOrd="0" presId="urn:microsoft.com/office/officeart/2005/8/layout/lProcess3"/>
    <dgm:cxn modelId="{4DAD1378-3D44-426C-B9B7-E79A996978F4}" type="presOf" srcId="{E17536DE-6077-48B4-B36B-05247CB85916}" destId="{1BD5E878-4685-4A5B-BBFC-446250CA5BD9}" srcOrd="0" destOrd="0" presId="urn:microsoft.com/office/officeart/2005/8/layout/lProcess3"/>
    <dgm:cxn modelId="{3B452119-39EE-41A8-914E-27F0A48C354F}" type="presOf" srcId="{E4193CF8-29FE-4EE6-8CD4-1F8F92786CA7}" destId="{6C79375E-296B-49C6-86BF-64374414A1D0}" srcOrd="0" destOrd="0" presId="urn:microsoft.com/office/officeart/2005/8/layout/lProcess3"/>
    <dgm:cxn modelId="{95510ECB-F470-4969-815A-580595287E13}" type="presOf" srcId="{8A165FA7-3069-4317-B790-AB7AC1B18BDC}" destId="{FCB840F1-36CE-40E5-B40B-5AA050B62200}" srcOrd="0" destOrd="0" presId="urn:microsoft.com/office/officeart/2005/8/layout/lProcess3"/>
    <dgm:cxn modelId="{4EFB8348-8BC4-46CF-819D-476815E14053}" type="presOf" srcId="{44BFEFCB-14F1-4D5F-8313-3E76A8627F3F}" destId="{4CEB4ED1-D413-4BBA-B5CC-A6A8C510F343}" srcOrd="0" destOrd="0" presId="urn:microsoft.com/office/officeart/2005/8/layout/lProcess3"/>
    <dgm:cxn modelId="{1A3F67AB-96BA-44AE-9B56-5B149CFA0A17}" type="presOf" srcId="{245F92CC-B904-4429-91D5-5405218BBE5D}" destId="{BF6D7E16-311D-4B76-9A13-4187590A92C4}" srcOrd="0" destOrd="0" presId="urn:microsoft.com/office/officeart/2005/8/layout/lProcess3"/>
    <dgm:cxn modelId="{B20E44FE-A972-436F-9FCA-E35E4327E284}" type="presOf" srcId="{70BA775C-66A1-40CD-940A-DE87F9FC36F5}" destId="{F227155F-D7C9-4973-81E7-5D39CCFEE314}" srcOrd="0" destOrd="0" presId="urn:microsoft.com/office/officeart/2005/8/layout/lProcess3"/>
    <dgm:cxn modelId="{7CFE1E2C-A51E-4C59-AA87-0F2F9068BD5A}" srcId="{2CB244DB-9082-4C14-92AB-1B87CCB5B45F}" destId="{E4193CF8-29FE-4EE6-8CD4-1F8F92786CA7}" srcOrd="7" destOrd="0" parTransId="{B14FC239-D70B-434F-8404-A4815D25DD7D}" sibTransId="{4E3AFA67-A7C0-49A4-B785-E77A8AC61641}"/>
    <dgm:cxn modelId="{88B9E863-CA50-48B4-89A9-BD46A567D30B}" srcId="{2CB244DB-9082-4C14-92AB-1B87CCB5B45F}" destId="{1FEA8873-2476-4DD8-A18C-1306C2DB4940}" srcOrd="4" destOrd="0" parTransId="{0F6979AB-1127-4B4E-B648-7D0FCE9EA425}" sibTransId="{CCD91E1C-98F6-443C-ABA8-22F678FA2D1C}"/>
    <dgm:cxn modelId="{44588EFF-C4C3-4AC2-9FCF-AC18D8ED0B42}" srcId="{2CB244DB-9082-4C14-92AB-1B87CCB5B45F}" destId="{245F92CC-B904-4429-91D5-5405218BBE5D}" srcOrd="6" destOrd="0" parTransId="{776A9389-82DC-4E6C-AB4E-DFDCAAECB347}" sibTransId="{B6F842A8-14F7-4409-AA6C-0447C879B5DD}"/>
    <dgm:cxn modelId="{0BC877AB-419B-4E59-B5B8-1836FDD79545}" srcId="{2CB244DB-9082-4C14-92AB-1B87CCB5B45F}" destId="{21806431-7D59-4854-995E-F9CB5DE0A4E3}" srcOrd="3" destOrd="0" parTransId="{B0444890-C50C-40F4-BB38-F43B80BBED09}" sibTransId="{20F13030-8404-4C79-A549-DC68B25BF898}"/>
    <dgm:cxn modelId="{403AB933-5D77-4812-A5D7-E37CE754F173}" type="presParOf" srcId="{40DBA0EF-9B7B-42B3-98F0-47832F6523DD}" destId="{53D6697E-1290-463F-81AA-12B5F414F5A5}" srcOrd="0" destOrd="0" presId="urn:microsoft.com/office/officeart/2005/8/layout/lProcess3"/>
    <dgm:cxn modelId="{3204FB7D-A8FB-4CDD-ADA3-C6D67F00A131}" type="presParOf" srcId="{53D6697E-1290-463F-81AA-12B5F414F5A5}" destId="{8F57ADA8-B2CB-4452-9A33-DFA32DD53F7E}" srcOrd="0" destOrd="0" presId="urn:microsoft.com/office/officeart/2005/8/layout/lProcess3"/>
    <dgm:cxn modelId="{FB6D430F-6FB0-4EB6-ACCB-8A50664B4C00}" type="presParOf" srcId="{40DBA0EF-9B7B-42B3-98F0-47832F6523DD}" destId="{19C1268D-7960-4213-8A0B-B796938C928F}" srcOrd="1" destOrd="0" presId="urn:microsoft.com/office/officeart/2005/8/layout/lProcess3"/>
    <dgm:cxn modelId="{91230DB8-28A1-417E-9565-D032008A8E03}" type="presParOf" srcId="{40DBA0EF-9B7B-42B3-98F0-47832F6523DD}" destId="{297BC46C-2DC3-44B0-91B1-87E05E965AEA}" srcOrd="2" destOrd="0" presId="urn:microsoft.com/office/officeart/2005/8/layout/lProcess3"/>
    <dgm:cxn modelId="{73249E5C-C44A-486B-BC7A-CD55EED133F9}" type="presParOf" srcId="{297BC46C-2DC3-44B0-91B1-87E05E965AEA}" destId="{11A20451-C230-4EC0-A3C9-E223E2D1D61A}" srcOrd="0" destOrd="0" presId="urn:microsoft.com/office/officeart/2005/8/layout/lProcess3"/>
    <dgm:cxn modelId="{F0E2F01C-3701-4732-99B1-A564BC37492F}" type="presParOf" srcId="{40DBA0EF-9B7B-42B3-98F0-47832F6523DD}" destId="{D27D1851-CF71-4D5F-9075-F27363533DC7}" srcOrd="3" destOrd="0" presId="urn:microsoft.com/office/officeart/2005/8/layout/lProcess3"/>
    <dgm:cxn modelId="{BD27967B-408D-4D75-B0C8-326E2B07BC25}" type="presParOf" srcId="{40DBA0EF-9B7B-42B3-98F0-47832F6523DD}" destId="{2EB95BAD-2882-4C61-AB07-74620BE96D84}" srcOrd="4" destOrd="0" presId="urn:microsoft.com/office/officeart/2005/8/layout/lProcess3"/>
    <dgm:cxn modelId="{FC5F11F9-BD62-4552-B590-AEE1F56D839A}" type="presParOf" srcId="{2EB95BAD-2882-4C61-AB07-74620BE96D84}" destId="{E00CF2B7-C0BE-4841-B349-AB93A9F765DB}" srcOrd="0" destOrd="0" presId="urn:microsoft.com/office/officeart/2005/8/layout/lProcess3"/>
    <dgm:cxn modelId="{57368BB7-1F5C-498E-9372-1F748D3A4E9F}" type="presParOf" srcId="{40DBA0EF-9B7B-42B3-98F0-47832F6523DD}" destId="{AFA36ABC-4185-4370-9547-54CEF8675F10}" srcOrd="5" destOrd="0" presId="urn:microsoft.com/office/officeart/2005/8/layout/lProcess3"/>
    <dgm:cxn modelId="{E2E9725B-4849-4A23-9C87-8F1FF0EC87CE}" type="presParOf" srcId="{40DBA0EF-9B7B-42B3-98F0-47832F6523DD}" destId="{B2C98AF6-0B3F-44A5-BA37-4FC70A13FB63}" srcOrd="6" destOrd="0" presId="urn:microsoft.com/office/officeart/2005/8/layout/lProcess3"/>
    <dgm:cxn modelId="{E50AAAAB-02C4-46FB-ACA3-8231D98DB626}" type="presParOf" srcId="{B2C98AF6-0B3F-44A5-BA37-4FC70A13FB63}" destId="{50B222F1-1614-4591-82B1-71BEF7C7649A}" srcOrd="0" destOrd="0" presId="urn:microsoft.com/office/officeart/2005/8/layout/lProcess3"/>
    <dgm:cxn modelId="{DECDF6E6-B2E3-4611-8E02-B5D08F41225C}" type="presParOf" srcId="{40DBA0EF-9B7B-42B3-98F0-47832F6523DD}" destId="{D1D03811-CCD8-4C8F-8CE8-0C3E28870AFD}" srcOrd="7" destOrd="0" presId="urn:microsoft.com/office/officeart/2005/8/layout/lProcess3"/>
    <dgm:cxn modelId="{D0B3A1EE-3BA1-4FC7-A6EE-B8FA3A5F7635}" type="presParOf" srcId="{40DBA0EF-9B7B-42B3-98F0-47832F6523DD}" destId="{AC3501B3-A15E-417A-944F-36673E2E7051}" srcOrd="8" destOrd="0" presId="urn:microsoft.com/office/officeart/2005/8/layout/lProcess3"/>
    <dgm:cxn modelId="{2359277D-4F41-48F1-AB7C-B2962763B57C}" type="presParOf" srcId="{AC3501B3-A15E-417A-944F-36673E2E7051}" destId="{E6623BA2-11FE-4C14-BAC1-96C40AF456E4}" srcOrd="0" destOrd="0" presId="urn:microsoft.com/office/officeart/2005/8/layout/lProcess3"/>
    <dgm:cxn modelId="{F2BEA31E-7EAF-47AE-95F6-C8071679FDD5}" type="presParOf" srcId="{40DBA0EF-9B7B-42B3-98F0-47832F6523DD}" destId="{6AAD4D62-E192-48AF-B579-BA5E41027C06}" srcOrd="9" destOrd="0" presId="urn:microsoft.com/office/officeart/2005/8/layout/lProcess3"/>
    <dgm:cxn modelId="{9D10054B-A579-4313-A33A-A68E1598BF1B}" type="presParOf" srcId="{40DBA0EF-9B7B-42B3-98F0-47832F6523DD}" destId="{C3DB6F36-72E7-4236-9FB3-C6A7974F1B9E}" srcOrd="10" destOrd="0" presId="urn:microsoft.com/office/officeart/2005/8/layout/lProcess3"/>
    <dgm:cxn modelId="{772D2851-4554-4169-BA0A-9C5A7ACD0800}" type="presParOf" srcId="{C3DB6F36-72E7-4236-9FB3-C6A7974F1B9E}" destId="{FCB840F1-36CE-40E5-B40B-5AA050B62200}" srcOrd="0" destOrd="0" presId="urn:microsoft.com/office/officeart/2005/8/layout/lProcess3"/>
    <dgm:cxn modelId="{A947D73E-4F05-4247-84C8-E525B4084D66}" type="presParOf" srcId="{40DBA0EF-9B7B-42B3-98F0-47832F6523DD}" destId="{86F6E047-42A2-4211-8814-F3A5F2E19E92}" srcOrd="11" destOrd="0" presId="urn:microsoft.com/office/officeart/2005/8/layout/lProcess3"/>
    <dgm:cxn modelId="{B037B28D-FAFF-4044-8890-5B6D6FF12E4D}" type="presParOf" srcId="{40DBA0EF-9B7B-42B3-98F0-47832F6523DD}" destId="{FC671324-F133-4F1E-B7F6-8510FF2C0294}" srcOrd="12" destOrd="0" presId="urn:microsoft.com/office/officeart/2005/8/layout/lProcess3"/>
    <dgm:cxn modelId="{F493604C-DED0-4381-B2AF-0D9AC919612B}" type="presParOf" srcId="{FC671324-F133-4F1E-B7F6-8510FF2C0294}" destId="{BF6D7E16-311D-4B76-9A13-4187590A92C4}" srcOrd="0" destOrd="0" presId="urn:microsoft.com/office/officeart/2005/8/layout/lProcess3"/>
    <dgm:cxn modelId="{0B46B691-C8E5-4C94-AEF6-A0BA3BA0ECE8}" type="presParOf" srcId="{40DBA0EF-9B7B-42B3-98F0-47832F6523DD}" destId="{A363F72F-8547-4727-A52B-53FF1A3D15E5}" srcOrd="13" destOrd="0" presId="urn:microsoft.com/office/officeart/2005/8/layout/lProcess3"/>
    <dgm:cxn modelId="{7F898B6F-0211-4C7F-BD3A-DC6C0F6F6C81}" type="presParOf" srcId="{40DBA0EF-9B7B-42B3-98F0-47832F6523DD}" destId="{2D272E3A-7F22-4194-AB68-7C7D5DBB0470}" srcOrd="14" destOrd="0" presId="urn:microsoft.com/office/officeart/2005/8/layout/lProcess3"/>
    <dgm:cxn modelId="{D209A86F-E8CE-425C-98CF-1856A8563662}" type="presParOf" srcId="{2D272E3A-7F22-4194-AB68-7C7D5DBB0470}" destId="{6C79375E-296B-49C6-86BF-64374414A1D0}" srcOrd="0" destOrd="0" presId="urn:microsoft.com/office/officeart/2005/8/layout/lProcess3"/>
    <dgm:cxn modelId="{1673429C-6243-44B4-8E45-43D1618D3151}" type="presParOf" srcId="{40DBA0EF-9B7B-42B3-98F0-47832F6523DD}" destId="{EE1C688C-7E20-4EBC-890A-FDF8BB290A62}" srcOrd="15" destOrd="0" presId="urn:microsoft.com/office/officeart/2005/8/layout/lProcess3"/>
    <dgm:cxn modelId="{2758BECC-BEFE-42BD-A974-A33F89FAAFD6}" type="presParOf" srcId="{40DBA0EF-9B7B-42B3-98F0-47832F6523DD}" destId="{2E37C9F3-C422-4DA1-A3E9-7589ABA69413}" srcOrd="16" destOrd="0" presId="urn:microsoft.com/office/officeart/2005/8/layout/lProcess3"/>
    <dgm:cxn modelId="{FC7B9950-BCA2-4811-8C56-AA982A264CCC}" type="presParOf" srcId="{2E37C9F3-C422-4DA1-A3E9-7589ABA69413}" destId="{F227155F-D7C9-4973-81E7-5D39CCFEE314}" srcOrd="0" destOrd="0" presId="urn:microsoft.com/office/officeart/2005/8/layout/lProcess3"/>
    <dgm:cxn modelId="{3A28607A-BC69-431F-9F5F-47DAB48599CB}" type="presParOf" srcId="{40DBA0EF-9B7B-42B3-98F0-47832F6523DD}" destId="{986E1033-FA0C-486E-A0A6-AECB9F371F97}" srcOrd="17" destOrd="0" presId="urn:microsoft.com/office/officeart/2005/8/layout/lProcess3"/>
    <dgm:cxn modelId="{D4498A6E-7E2A-4633-B962-501CCE36EA7D}" type="presParOf" srcId="{40DBA0EF-9B7B-42B3-98F0-47832F6523DD}" destId="{983BCF6B-7FB0-4EC7-AC17-ED45CF0652ED}" srcOrd="18" destOrd="0" presId="urn:microsoft.com/office/officeart/2005/8/layout/lProcess3"/>
    <dgm:cxn modelId="{1050E189-0951-407C-813B-DA78C5AAED21}" type="presParOf" srcId="{983BCF6B-7FB0-4EC7-AC17-ED45CF0652ED}" destId="{4CEB4ED1-D413-4BBA-B5CC-A6A8C510F343}" srcOrd="0" destOrd="0" presId="urn:microsoft.com/office/officeart/2005/8/layout/lProcess3"/>
    <dgm:cxn modelId="{003A4D1D-DA51-4EDC-9F8A-42735202B42A}" type="presParOf" srcId="{40DBA0EF-9B7B-42B3-98F0-47832F6523DD}" destId="{830E3CD4-E547-41D0-8AD7-7C3F46F019CA}" srcOrd="19" destOrd="0" presId="urn:microsoft.com/office/officeart/2005/8/layout/lProcess3"/>
    <dgm:cxn modelId="{B5715528-D1B2-48CA-8A9A-9FAB1B3F01DE}" type="presParOf" srcId="{40DBA0EF-9B7B-42B3-98F0-47832F6523DD}" destId="{7815316C-3884-4472-B770-23280DEB4915}" srcOrd="20" destOrd="0" presId="urn:microsoft.com/office/officeart/2005/8/layout/lProcess3"/>
    <dgm:cxn modelId="{72F7E01B-E118-48F5-8285-FD2EA3AEFE54}" type="presParOf" srcId="{7815316C-3884-4472-B770-23280DEB4915}" destId="{1BD5E878-4685-4A5B-BBFC-446250CA5BD9}"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9460BA2-17B2-4E7A-B8AB-655FE5813F07}"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ru-UA"/>
        </a:p>
      </dgm:t>
    </dgm:pt>
    <dgm:pt modelId="{F721A2AF-225D-45B6-9D9A-0A0CF622CD3C}">
      <dgm:prSet/>
      <dgm:spPr/>
      <dgm:t>
        <a:bodyPr/>
        <a:lstStyle/>
        <a:p>
          <a:r>
            <a:rPr lang="uk-UA"/>
            <a:t>Галичина, Буковина, Закарпаття в господарському розвитку відставали від інших держав, що входили до імперії, і в цілому від передових країн світу. Економіка мала чітко визначений аграрний, а згодом аграрно-індустріальний характер. Незважаючи на наступ австрійського та іноземного капіталу на західноукраїнські землі (лише Австро-Угорський емісійний банк мав у Західній Україні 12 філій),  національна економіка, перебуваючи в імперській залежності, не занепала. </a:t>
          </a:r>
          <a:endParaRPr lang="ru-UA"/>
        </a:p>
      </dgm:t>
    </dgm:pt>
    <dgm:pt modelId="{44F4E550-6ED9-44C7-AD01-B20B76C1D914}" type="parTrans" cxnId="{3D14DE67-9563-433E-86F7-BF5DB281924A}">
      <dgm:prSet/>
      <dgm:spPr/>
      <dgm:t>
        <a:bodyPr/>
        <a:lstStyle/>
        <a:p>
          <a:endParaRPr lang="ru-UA"/>
        </a:p>
      </dgm:t>
    </dgm:pt>
    <dgm:pt modelId="{0264DFD2-799E-405F-947E-265B4799703A}" type="sibTrans" cxnId="{3D14DE67-9563-433E-86F7-BF5DB281924A}">
      <dgm:prSet/>
      <dgm:spPr/>
      <dgm:t>
        <a:bodyPr/>
        <a:lstStyle/>
        <a:p>
          <a:endParaRPr lang="ru-UA"/>
        </a:p>
      </dgm:t>
    </dgm:pt>
    <dgm:pt modelId="{2F2B657B-BFD3-41F0-B0C7-30F2ED8EB6A9}">
      <dgm:prSet/>
      <dgm:spPr/>
      <dgm:t>
        <a:bodyPr/>
        <a:lstStyle/>
        <a:p>
          <a:r>
            <a:rPr lang="uk-UA"/>
            <a:t>В Україні, особливо в другій половині XIX ст., почали значну увагу приділяти економічному бокові життя: створювали позичкові каси; кооперативно-кредитні товариства, зокрема такі як "Народна торгівля", "Дністер", "Краєвий союз кредитовий", "Краєвий союз ревізійний", "Земельний банк іпотечний"; значного розвитку набувало готельне та шинкарське обслуговування. </a:t>
          </a:r>
          <a:endParaRPr lang="ru-UA"/>
        </a:p>
      </dgm:t>
    </dgm:pt>
    <dgm:pt modelId="{79562A38-E0C2-4AFB-B1CB-323D0AA7F063}" type="parTrans" cxnId="{E2B4E74A-E525-489C-9D4C-8420D6195226}">
      <dgm:prSet/>
      <dgm:spPr/>
      <dgm:t>
        <a:bodyPr/>
        <a:lstStyle/>
        <a:p>
          <a:endParaRPr lang="ru-UA"/>
        </a:p>
      </dgm:t>
    </dgm:pt>
    <dgm:pt modelId="{BBC7E8F4-4D09-4128-A3E1-C067B0543EF1}" type="sibTrans" cxnId="{E2B4E74A-E525-489C-9D4C-8420D6195226}">
      <dgm:prSet/>
      <dgm:spPr/>
      <dgm:t>
        <a:bodyPr/>
        <a:lstStyle/>
        <a:p>
          <a:endParaRPr lang="ru-UA"/>
        </a:p>
      </dgm:t>
    </dgm:pt>
    <dgm:pt modelId="{DC046ED9-0FC9-4D1D-A618-7645E031CC75}">
      <dgm:prSet/>
      <dgm:spPr/>
      <dgm:t>
        <a:bodyPr/>
        <a:lstStyle/>
        <a:p>
          <a:r>
            <a:rPr lang="uk-UA"/>
            <a:t>Для українців - галичан і буковинців організовували фінансово-господарські та професійні курси, видавали економічну літературу з метою заохочення до активної економічної та господарської діяльності. Облік вступав на новий щабель розвитку.</a:t>
          </a:r>
          <a:endParaRPr lang="ru-UA"/>
        </a:p>
      </dgm:t>
    </dgm:pt>
    <dgm:pt modelId="{15514E40-0459-44BA-97E5-7A4DE7597EBD}" type="parTrans" cxnId="{CAC4EF79-0470-435E-8C2B-C4184EC12CFD}">
      <dgm:prSet/>
      <dgm:spPr/>
      <dgm:t>
        <a:bodyPr/>
        <a:lstStyle/>
        <a:p>
          <a:endParaRPr lang="ru-UA"/>
        </a:p>
      </dgm:t>
    </dgm:pt>
    <dgm:pt modelId="{A0910644-BEA1-41C9-9AA9-4EC760192C3C}" type="sibTrans" cxnId="{CAC4EF79-0470-435E-8C2B-C4184EC12CFD}">
      <dgm:prSet/>
      <dgm:spPr/>
      <dgm:t>
        <a:bodyPr/>
        <a:lstStyle/>
        <a:p>
          <a:endParaRPr lang="ru-UA"/>
        </a:p>
      </dgm:t>
    </dgm:pt>
    <dgm:pt modelId="{C1BC6871-F878-44BE-88A4-BB2B90E031F0}" type="pres">
      <dgm:prSet presAssocID="{F9460BA2-17B2-4E7A-B8AB-655FE5813F07}" presName="Name0" presStyleCnt="0">
        <dgm:presLayoutVars>
          <dgm:chPref val="3"/>
          <dgm:dir/>
          <dgm:animLvl val="lvl"/>
          <dgm:resizeHandles/>
        </dgm:presLayoutVars>
      </dgm:prSet>
      <dgm:spPr/>
      <dgm:t>
        <a:bodyPr/>
        <a:lstStyle/>
        <a:p>
          <a:endParaRPr lang="ru-RU"/>
        </a:p>
      </dgm:t>
    </dgm:pt>
    <dgm:pt modelId="{7F1BF0B5-CAD6-4A03-8130-002E653331F3}" type="pres">
      <dgm:prSet presAssocID="{F721A2AF-225D-45B6-9D9A-0A0CF622CD3C}" presName="horFlow" presStyleCnt="0"/>
      <dgm:spPr/>
    </dgm:pt>
    <dgm:pt modelId="{EA8B1945-727C-47CB-9A0C-8C68B674ABE3}" type="pres">
      <dgm:prSet presAssocID="{F721A2AF-225D-45B6-9D9A-0A0CF622CD3C}" presName="bigChev" presStyleLbl="node1" presStyleIdx="0" presStyleCnt="3" custScaleX="356284"/>
      <dgm:spPr/>
      <dgm:t>
        <a:bodyPr/>
        <a:lstStyle/>
        <a:p>
          <a:endParaRPr lang="ru-RU"/>
        </a:p>
      </dgm:t>
    </dgm:pt>
    <dgm:pt modelId="{60C56C2A-EF57-4332-BBB2-31C898AD48AD}" type="pres">
      <dgm:prSet presAssocID="{F721A2AF-225D-45B6-9D9A-0A0CF622CD3C}" presName="vSp" presStyleCnt="0"/>
      <dgm:spPr/>
    </dgm:pt>
    <dgm:pt modelId="{0C456233-905F-4E2A-B664-CD04EDED8D29}" type="pres">
      <dgm:prSet presAssocID="{2F2B657B-BFD3-41F0-B0C7-30F2ED8EB6A9}" presName="horFlow" presStyleCnt="0"/>
      <dgm:spPr/>
    </dgm:pt>
    <dgm:pt modelId="{D406671F-CCDD-4729-B359-3D247589BF93}" type="pres">
      <dgm:prSet presAssocID="{2F2B657B-BFD3-41F0-B0C7-30F2ED8EB6A9}" presName="bigChev" presStyleLbl="node1" presStyleIdx="1" presStyleCnt="3" custScaleX="356284"/>
      <dgm:spPr/>
      <dgm:t>
        <a:bodyPr/>
        <a:lstStyle/>
        <a:p>
          <a:endParaRPr lang="ru-RU"/>
        </a:p>
      </dgm:t>
    </dgm:pt>
    <dgm:pt modelId="{7E597CE2-B2F3-437C-BFA3-39B816208237}" type="pres">
      <dgm:prSet presAssocID="{2F2B657B-BFD3-41F0-B0C7-30F2ED8EB6A9}" presName="vSp" presStyleCnt="0"/>
      <dgm:spPr/>
    </dgm:pt>
    <dgm:pt modelId="{7A650755-22D5-417C-B877-E92BFCDBEE7D}" type="pres">
      <dgm:prSet presAssocID="{DC046ED9-0FC9-4D1D-A618-7645E031CC75}" presName="horFlow" presStyleCnt="0"/>
      <dgm:spPr/>
    </dgm:pt>
    <dgm:pt modelId="{DC1904FA-E45E-455D-ADE6-050E3138BE70}" type="pres">
      <dgm:prSet presAssocID="{DC046ED9-0FC9-4D1D-A618-7645E031CC75}" presName="bigChev" presStyleLbl="node1" presStyleIdx="2" presStyleCnt="3" custScaleX="356284"/>
      <dgm:spPr/>
      <dgm:t>
        <a:bodyPr/>
        <a:lstStyle/>
        <a:p>
          <a:endParaRPr lang="ru-RU"/>
        </a:p>
      </dgm:t>
    </dgm:pt>
  </dgm:ptLst>
  <dgm:cxnLst>
    <dgm:cxn modelId="{9FE813C0-F1EF-4C4C-B48B-D76E0F61FE4D}" type="presOf" srcId="{F721A2AF-225D-45B6-9D9A-0A0CF622CD3C}" destId="{EA8B1945-727C-47CB-9A0C-8C68B674ABE3}" srcOrd="0" destOrd="0" presId="urn:microsoft.com/office/officeart/2005/8/layout/lProcess3"/>
    <dgm:cxn modelId="{97E4AA8C-E5E0-4F52-9EEF-F58EB6DDECD6}" type="presOf" srcId="{DC046ED9-0FC9-4D1D-A618-7645E031CC75}" destId="{DC1904FA-E45E-455D-ADE6-050E3138BE70}" srcOrd="0" destOrd="0" presId="urn:microsoft.com/office/officeart/2005/8/layout/lProcess3"/>
    <dgm:cxn modelId="{CAC4EF79-0470-435E-8C2B-C4184EC12CFD}" srcId="{F9460BA2-17B2-4E7A-B8AB-655FE5813F07}" destId="{DC046ED9-0FC9-4D1D-A618-7645E031CC75}" srcOrd="2" destOrd="0" parTransId="{15514E40-0459-44BA-97E5-7A4DE7597EBD}" sibTransId="{A0910644-BEA1-41C9-9AA9-4EC760192C3C}"/>
    <dgm:cxn modelId="{3D14DE67-9563-433E-86F7-BF5DB281924A}" srcId="{F9460BA2-17B2-4E7A-B8AB-655FE5813F07}" destId="{F721A2AF-225D-45B6-9D9A-0A0CF622CD3C}" srcOrd="0" destOrd="0" parTransId="{44F4E550-6ED9-44C7-AD01-B20B76C1D914}" sibTransId="{0264DFD2-799E-405F-947E-265B4799703A}"/>
    <dgm:cxn modelId="{B7736449-83C8-431A-99AE-F5E2EE411DC8}" type="presOf" srcId="{2F2B657B-BFD3-41F0-B0C7-30F2ED8EB6A9}" destId="{D406671F-CCDD-4729-B359-3D247589BF93}" srcOrd="0" destOrd="0" presId="urn:microsoft.com/office/officeart/2005/8/layout/lProcess3"/>
    <dgm:cxn modelId="{E2B4E74A-E525-489C-9D4C-8420D6195226}" srcId="{F9460BA2-17B2-4E7A-B8AB-655FE5813F07}" destId="{2F2B657B-BFD3-41F0-B0C7-30F2ED8EB6A9}" srcOrd="1" destOrd="0" parTransId="{79562A38-E0C2-4AFB-B1CB-323D0AA7F063}" sibTransId="{BBC7E8F4-4D09-4128-A3E1-C067B0543EF1}"/>
    <dgm:cxn modelId="{7575C8E4-4E46-4331-9373-035A45198EEB}" type="presOf" srcId="{F9460BA2-17B2-4E7A-B8AB-655FE5813F07}" destId="{C1BC6871-F878-44BE-88A4-BB2B90E031F0}" srcOrd="0" destOrd="0" presId="urn:microsoft.com/office/officeart/2005/8/layout/lProcess3"/>
    <dgm:cxn modelId="{00486043-1BCD-4367-9332-717456CA2805}" type="presParOf" srcId="{C1BC6871-F878-44BE-88A4-BB2B90E031F0}" destId="{7F1BF0B5-CAD6-4A03-8130-002E653331F3}" srcOrd="0" destOrd="0" presId="urn:microsoft.com/office/officeart/2005/8/layout/lProcess3"/>
    <dgm:cxn modelId="{AD6394A2-AE62-43C4-875C-AB6096E04B48}" type="presParOf" srcId="{7F1BF0B5-CAD6-4A03-8130-002E653331F3}" destId="{EA8B1945-727C-47CB-9A0C-8C68B674ABE3}" srcOrd="0" destOrd="0" presId="urn:microsoft.com/office/officeart/2005/8/layout/lProcess3"/>
    <dgm:cxn modelId="{015C17AB-CD20-422D-91A4-9A34C57501AD}" type="presParOf" srcId="{C1BC6871-F878-44BE-88A4-BB2B90E031F0}" destId="{60C56C2A-EF57-4332-BBB2-31C898AD48AD}" srcOrd="1" destOrd="0" presId="urn:microsoft.com/office/officeart/2005/8/layout/lProcess3"/>
    <dgm:cxn modelId="{ED99E84F-01FC-4C28-AC3C-447BBF48441F}" type="presParOf" srcId="{C1BC6871-F878-44BE-88A4-BB2B90E031F0}" destId="{0C456233-905F-4E2A-B664-CD04EDED8D29}" srcOrd="2" destOrd="0" presId="urn:microsoft.com/office/officeart/2005/8/layout/lProcess3"/>
    <dgm:cxn modelId="{27B1F231-A860-4FA5-8DEA-049D9FB73993}" type="presParOf" srcId="{0C456233-905F-4E2A-B664-CD04EDED8D29}" destId="{D406671F-CCDD-4729-B359-3D247589BF93}" srcOrd="0" destOrd="0" presId="urn:microsoft.com/office/officeart/2005/8/layout/lProcess3"/>
    <dgm:cxn modelId="{09A2550E-EADF-4D1B-9771-74F238E72CF2}" type="presParOf" srcId="{C1BC6871-F878-44BE-88A4-BB2B90E031F0}" destId="{7E597CE2-B2F3-437C-BFA3-39B816208237}" srcOrd="3" destOrd="0" presId="urn:microsoft.com/office/officeart/2005/8/layout/lProcess3"/>
    <dgm:cxn modelId="{25C65AB2-9BCA-4ABB-8D46-F47854126C9D}" type="presParOf" srcId="{C1BC6871-F878-44BE-88A4-BB2B90E031F0}" destId="{7A650755-22D5-417C-B877-E92BFCDBEE7D}" srcOrd="4" destOrd="0" presId="urn:microsoft.com/office/officeart/2005/8/layout/lProcess3"/>
    <dgm:cxn modelId="{2AF2BFD4-0781-4DC5-8AA1-01664EB0E012}" type="presParOf" srcId="{7A650755-22D5-417C-B877-E92BFCDBEE7D}" destId="{DC1904FA-E45E-455D-ADE6-050E3138BE70}"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9D10993-99EF-4FB4-882D-93C22D347C1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UA"/>
        </a:p>
      </dgm:t>
    </dgm:pt>
    <dgm:pt modelId="{47539C11-B568-41C0-9068-67A63A7378B2}">
      <dgm:prSet/>
      <dgm:spPr/>
      <dgm:t>
        <a:bodyPr/>
        <a:lstStyle/>
        <a:p>
          <a:r>
            <a:rPr lang="uk-UA"/>
            <a:t>В німецькій школі вивчення бухгалтерського обліку розпочиналося не від рахунків до балансу, як в італійській і французькій, а навпаки.</a:t>
          </a:r>
          <a:endParaRPr lang="ru-UA"/>
        </a:p>
      </dgm:t>
    </dgm:pt>
    <dgm:pt modelId="{47AEBD6C-7B4C-4A69-8040-5ADA650101C1}" type="parTrans" cxnId="{ED436FC6-6732-4A59-A484-AD8C2C64B71C}">
      <dgm:prSet/>
      <dgm:spPr/>
      <dgm:t>
        <a:bodyPr/>
        <a:lstStyle/>
        <a:p>
          <a:endParaRPr lang="ru-UA"/>
        </a:p>
      </dgm:t>
    </dgm:pt>
    <dgm:pt modelId="{91A48A1A-7DF8-4DE1-8129-0394A39AE9A1}" type="sibTrans" cxnId="{ED436FC6-6732-4A59-A484-AD8C2C64B71C}">
      <dgm:prSet/>
      <dgm:spPr/>
      <dgm:t>
        <a:bodyPr/>
        <a:lstStyle/>
        <a:p>
          <a:endParaRPr lang="ru-UA"/>
        </a:p>
      </dgm:t>
    </dgm:pt>
    <dgm:pt modelId="{A8741177-579C-4186-BEA7-6FE4972D1A75}">
      <dgm:prSet/>
      <dgm:spPr/>
      <dgm:t>
        <a:bodyPr/>
        <a:lstStyle/>
        <a:p>
          <a:r>
            <a:rPr lang="uk-UA"/>
            <a:t>Подвійний запис пояснювався не об'єктивними господарськими процесами, а з урахуванням балансової рівності. Отже, баланс формував подвійний запис як його математичний наслідок. Шер, побудувавши рівняння А = П (актив = пасиву), назвавши за балансом рахунки активними і пасивними, поклав початок алгоритмізації обліку. Крім того, будучи позитивістом, він зважав, що його трактування подвійного запису дійсно наукове, а не метафізичне, як пояснювали італійська та французька школи.</a:t>
          </a:r>
          <a:endParaRPr lang="ru-UA"/>
        </a:p>
      </dgm:t>
    </dgm:pt>
    <dgm:pt modelId="{AC0717E2-1B80-4698-BD38-74EAA1613CCB}" type="parTrans" cxnId="{272DDBBA-E9F7-452B-A170-E6EFE77F91D4}">
      <dgm:prSet/>
      <dgm:spPr/>
      <dgm:t>
        <a:bodyPr/>
        <a:lstStyle/>
        <a:p>
          <a:endParaRPr lang="ru-UA"/>
        </a:p>
      </dgm:t>
    </dgm:pt>
    <dgm:pt modelId="{59112A1F-99E9-40F9-9118-359436FC04F0}" type="sibTrans" cxnId="{272DDBBA-E9F7-452B-A170-E6EFE77F91D4}">
      <dgm:prSet/>
      <dgm:spPr/>
      <dgm:t>
        <a:bodyPr/>
        <a:lstStyle/>
        <a:p>
          <a:endParaRPr lang="ru-UA"/>
        </a:p>
      </dgm:t>
    </dgm:pt>
    <dgm:pt modelId="{F55C42E1-9CFB-47C3-8753-E9049FF4947B}" type="pres">
      <dgm:prSet presAssocID="{19D10993-99EF-4FB4-882D-93C22D347C1B}" presName="linear" presStyleCnt="0">
        <dgm:presLayoutVars>
          <dgm:animLvl val="lvl"/>
          <dgm:resizeHandles val="exact"/>
        </dgm:presLayoutVars>
      </dgm:prSet>
      <dgm:spPr/>
      <dgm:t>
        <a:bodyPr/>
        <a:lstStyle/>
        <a:p>
          <a:endParaRPr lang="ru-RU"/>
        </a:p>
      </dgm:t>
    </dgm:pt>
    <dgm:pt modelId="{82B803DF-6784-4701-BD13-3C9C71E859EC}" type="pres">
      <dgm:prSet presAssocID="{47539C11-B568-41C0-9068-67A63A7378B2}" presName="parentText" presStyleLbl="node1" presStyleIdx="0" presStyleCnt="2" custScaleY="45737">
        <dgm:presLayoutVars>
          <dgm:chMax val="0"/>
          <dgm:bulletEnabled val="1"/>
        </dgm:presLayoutVars>
      </dgm:prSet>
      <dgm:spPr/>
      <dgm:t>
        <a:bodyPr/>
        <a:lstStyle/>
        <a:p>
          <a:endParaRPr lang="ru-RU"/>
        </a:p>
      </dgm:t>
    </dgm:pt>
    <dgm:pt modelId="{FC1D6A6B-A4E1-4485-B6BE-28C3FF3802C0}" type="pres">
      <dgm:prSet presAssocID="{91A48A1A-7DF8-4DE1-8129-0394A39AE9A1}" presName="spacer" presStyleCnt="0"/>
      <dgm:spPr/>
    </dgm:pt>
    <dgm:pt modelId="{E26BFBF5-C974-4F42-B9FB-1878BDCDE4D9}" type="pres">
      <dgm:prSet presAssocID="{A8741177-579C-4186-BEA7-6FE4972D1A75}" presName="parentText" presStyleLbl="node1" presStyleIdx="1" presStyleCnt="2">
        <dgm:presLayoutVars>
          <dgm:chMax val="0"/>
          <dgm:bulletEnabled val="1"/>
        </dgm:presLayoutVars>
      </dgm:prSet>
      <dgm:spPr/>
      <dgm:t>
        <a:bodyPr/>
        <a:lstStyle/>
        <a:p>
          <a:endParaRPr lang="ru-RU"/>
        </a:p>
      </dgm:t>
    </dgm:pt>
  </dgm:ptLst>
  <dgm:cxnLst>
    <dgm:cxn modelId="{272DDBBA-E9F7-452B-A170-E6EFE77F91D4}" srcId="{19D10993-99EF-4FB4-882D-93C22D347C1B}" destId="{A8741177-579C-4186-BEA7-6FE4972D1A75}" srcOrd="1" destOrd="0" parTransId="{AC0717E2-1B80-4698-BD38-74EAA1613CCB}" sibTransId="{59112A1F-99E9-40F9-9118-359436FC04F0}"/>
    <dgm:cxn modelId="{4603D118-EC5E-4312-93E8-2EC9FE30CB72}" type="presOf" srcId="{19D10993-99EF-4FB4-882D-93C22D347C1B}" destId="{F55C42E1-9CFB-47C3-8753-E9049FF4947B}" srcOrd="0" destOrd="0" presId="urn:microsoft.com/office/officeart/2005/8/layout/vList2"/>
    <dgm:cxn modelId="{2180B4EB-86D5-4D93-8AFD-3B218ADB21F4}" type="presOf" srcId="{47539C11-B568-41C0-9068-67A63A7378B2}" destId="{82B803DF-6784-4701-BD13-3C9C71E859EC}" srcOrd="0" destOrd="0" presId="urn:microsoft.com/office/officeart/2005/8/layout/vList2"/>
    <dgm:cxn modelId="{ED436FC6-6732-4A59-A484-AD8C2C64B71C}" srcId="{19D10993-99EF-4FB4-882D-93C22D347C1B}" destId="{47539C11-B568-41C0-9068-67A63A7378B2}" srcOrd="0" destOrd="0" parTransId="{47AEBD6C-7B4C-4A69-8040-5ADA650101C1}" sibTransId="{91A48A1A-7DF8-4DE1-8129-0394A39AE9A1}"/>
    <dgm:cxn modelId="{41915056-EE8E-4EE5-B566-E88AD290F3C2}" type="presOf" srcId="{A8741177-579C-4186-BEA7-6FE4972D1A75}" destId="{E26BFBF5-C974-4F42-B9FB-1878BDCDE4D9}" srcOrd="0" destOrd="0" presId="urn:microsoft.com/office/officeart/2005/8/layout/vList2"/>
    <dgm:cxn modelId="{21BD34DA-7F1B-432F-8D87-196246AE0895}" type="presParOf" srcId="{F55C42E1-9CFB-47C3-8753-E9049FF4947B}" destId="{82B803DF-6784-4701-BD13-3C9C71E859EC}" srcOrd="0" destOrd="0" presId="urn:microsoft.com/office/officeart/2005/8/layout/vList2"/>
    <dgm:cxn modelId="{0550A9A3-D827-45AB-AEA4-F9B13BA896D5}" type="presParOf" srcId="{F55C42E1-9CFB-47C3-8753-E9049FF4947B}" destId="{FC1D6A6B-A4E1-4485-B6BE-28C3FF3802C0}" srcOrd="1" destOrd="0" presId="urn:microsoft.com/office/officeart/2005/8/layout/vList2"/>
    <dgm:cxn modelId="{D6885FEB-FEBA-449C-BAFD-731C6382A324}" type="presParOf" srcId="{F55C42E1-9CFB-47C3-8753-E9049FF4947B}" destId="{E26BFBF5-C974-4F42-B9FB-1878BDCDE4D9}"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8D0045D-6266-41DA-86DC-2BE9BE230A34}" type="doc">
      <dgm:prSet loTypeId="urn:microsoft.com/office/officeart/2005/8/layout/hProcess9" loCatId="process" qsTypeId="urn:microsoft.com/office/officeart/2005/8/quickstyle/simple1" qsCatId="simple" csTypeId="urn:microsoft.com/office/officeart/2005/8/colors/accent1_2" csCatId="accent1"/>
      <dgm:spPr/>
      <dgm:t>
        <a:bodyPr/>
        <a:lstStyle/>
        <a:p>
          <a:endParaRPr lang="ru-UA"/>
        </a:p>
      </dgm:t>
    </dgm:pt>
    <dgm:pt modelId="{2DD9C329-8852-4A86-B868-D5DE258CED9C}">
      <dgm:prSet/>
      <dgm:spPr/>
      <dgm:t>
        <a:bodyPr/>
        <a:lstStyle/>
        <a:p>
          <a:r>
            <a:rPr lang="uk-UA"/>
            <a:t>Завдяки працям відомого українського політика та громадського діяча Кості Левицького (в перших числах листопада 1918 р. він сформував тимчасовий уряд Західноукраїнської Народної Республіки і був його головою), можна отримати інформацію, можливо, і не повну, про найвідоміших наших економістів і підприємців часів Австро-Угорської імперії, зокрема про наступних: Кості Левицького,  Володимира Барвінського,Володимира Навроцького, Василя Нагірого, Теофіла Кормоша, Тита Войнеровського,  Романа Залозецького та інших.</a:t>
          </a:r>
          <a:endParaRPr lang="ru-UA"/>
        </a:p>
      </dgm:t>
    </dgm:pt>
    <dgm:pt modelId="{DDCF1605-322B-40BD-98DF-FFD85CD3AE91}" type="parTrans" cxnId="{D42E0A67-4D90-40DC-8F52-96AC05F4CD22}">
      <dgm:prSet/>
      <dgm:spPr/>
      <dgm:t>
        <a:bodyPr/>
        <a:lstStyle/>
        <a:p>
          <a:endParaRPr lang="ru-UA"/>
        </a:p>
      </dgm:t>
    </dgm:pt>
    <dgm:pt modelId="{7A29BD72-5F99-4D3A-994F-697D568477C9}" type="sibTrans" cxnId="{D42E0A67-4D90-40DC-8F52-96AC05F4CD22}">
      <dgm:prSet/>
      <dgm:spPr/>
      <dgm:t>
        <a:bodyPr/>
        <a:lstStyle/>
        <a:p>
          <a:endParaRPr lang="ru-UA"/>
        </a:p>
      </dgm:t>
    </dgm:pt>
    <dgm:pt modelId="{398D6327-2547-4B89-988F-17CC26FCB6CB}">
      <dgm:prSet/>
      <dgm:spPr/>
      <dgm:t>
        <a:bodyPr/>
        <a:lstStyle/>
        <a:p>
          <a:r>
            <a:rPr lang="uk-UA"/>
            <a:t>Сам К. Левицький, як секретар Головного відділу "Просвіти", брав безпосередню участь у пожвавленні економічно господарського життя нашого краю. У праці "Українські політики. Сильвати наших давніх послів і діячів" він згадує цих видатних людей.</a:t>
          </a:r>
          <a:endParaRPr lang="ru-UA"/>
        </a:p>
      </dgm:t>
    </dgm:pt>
    <dgm:pt modelId="{A80404D0-499C-4CA2-867E-2B827D70F211}" type="parTrans" cxnId="{6B1E143D-70CE-44B6-99C8-557AAB5DBBF8}">
      <dgm:prSet/>
      <dgm:spPr/>
      <dgm:t>
        <a:bodyPr/>
        <a:lstStyle/>
        <a:p>
          <a:endParaRPr lang="ru-UA"/>
        </a:p>
      </dgm:t>
    </dgm:pt>
    <dgm:pt modelId="{7C4156AF-F97F-4870-8F37-C2EFFA246E84}" type="sibTrans" cxnId="{6B1E143D-70CE-44B6-99C8-557AAB5DBBF8}">
      <dgm:prSet/>
      <dgm:spPr/>
      <dgm:t>
        <a:bodyPr/>
        <a:lstStyle/>
        <a:p>
          <a:endParaRPr lang="ru-UA"/>
        </a:p>
      </dgm:t>
    </dgm:pt>
    <dgm:pt modelId="{14032AB7-7A0D-4126-BF6A-B61A0DC4752B}">
      <dgm:prSet/>
      <dgm:spPr/>
      <dgm:t>
        <a:bodyPr/>
        <a:lstStyle/>
        <a:p>
          <a:r>
            <a:rPr lang="uk-UA"/>
            <a:t>Українська економічна газета "Діло" була заснована 1-го січня  1880 р. у Львові, як громадсько-політичний часопис, групою народовців на чолі з  Володимиром Барвінським. Економічну рубрику в ній вів Володимир Навроцький, відомий на той час економіст-теоретик, який з 1883 р. проводив економічно-статистичні дослідження. </a:t>
          </a:r>
          <a:endParaRPr lang="ru-UA"/>
        </a:p>
      </dgm:t>
    </dgm:pt>
    <dgm:pt modelId="{01C7212A-6F3B-40B7-8DDA-CBCCA0080931}" type="parTrans" cxnId="{BBD3B88B-601B-4BD9-8620-4674564C7029}">
      <dgm:prSet/>
      <dgm:spPr/>
      <dgm:t>
        <a:bodyPr/>
        <a:lstStyle/>
        <a:p>
          <a:endParaRPr lang="ru-UA"/>
        </a:p>
      </dgm:t>
    </dgm:pt>
    <dgm:pt modelId="{C87C5919-8BAC-4999-A577-E061DE824F0D}" type="sibTrans" cxnId="{BBD3B88B-601B-4BD9-8620-4674564C7029}">
      <dgm:prSet/>
      <dgm:spPr/>
      <dgm:t>
        <a:bodyPr/>
        <a:lstStyle/>
        <a:p>
          <a:endParaRPr lang="ru-UA"/>
        </a:p>
      </dgm:t>
    </dgm:pt>
    <dgm:pt modelId="{DF8F378A-527D-4C71-A194-6F78F17BB597}" type="pres">
      <dgm:prSet presAssocID="{48D0045D-6266-41DA-86DC-2BE9BE230A34}" presName="CompostProcess" presStyleCnt="0">
        <dgm:presLayoutVars>
          <dgm:dir/>
          <dgm:resizeHandles val="exact"/>
        </dgm:presLayoutVars>
      </dgm:prSet>
      <dgm:spPr/>
      <dgm:t>
        <a:bodyPr/>
        <a:lstStyle/>
        <a:p>
          <a:endParaRPr lang="ru-RU"/>
        </a:p>
      </dgm:t>
    </dgm:pt>
    <dgm:pt modelId="{48297976-A097-4B4D-839C-FB6F89388DE8}" type="pres">
      <dgm:prSet presAssocID="{48D0045D-6266-41DA-86DC-2BE9BE230A34}" presName="arrow" presStyleLbl="bgShp" presStyleIdx="0" presStyleCnt="1"/>
      <dgm:spPr/>
    </dgm:pt>
    <dgm:pt modelId="{D5B195B6-1E0A-4A39-9607-AC1AC3CEA0B2}" type="pres">
      <dgm:prSet presAssocID="{48D0045D-6266-41DA-86DC-2BE9BE230A34}" presName="linearProcess" presStyleCnt="0"/>
      <dgm:spPr/>
    </dgm:pt>
    <dgm:pt modelId="{6673CAFD-F52D-463D-920B-E2881C4730BD}" type="pres">
      <dgm:prSet presAssocID="{2DD9C329-8852-4A86-B868-D5DE258CED9C}" presName="textNode" presStyleLbl="node1" presStyleIdx="0" presStyleCnt="3">
        <dgm:presLayoutVars>
          <dgm:bulletEnabled val="1"/>
        </dgm:presLayoutVars>
      </dgm:prSet>
      <dgm:spPr/>
      <dgm:t>
        <a:bodyPr/>
        <a:lstStyle/>
        <a:p>
          <a:endParaRPr lang="ru-RU"/>
        </a:p>
      </dgm:t>
    </dgm:pt>
    <dgm:pt modelId="{4C4A7B46-0875-42B6-B589-7F2B946FED16}" type="pres">
      <dgm:prSet presAssocID="{7A29BD72-5F99-4D3A-994F-697D568477C9}" presName="sibTrans" presStyleCnt="0"/>
      <dgm:spPr/>
    </dgm:pt>
    <dgm:pt modelId="{6E431C70-047F-4CDD-9F83-B1B6B4AD0BFA}" type="pres">
      <dgm:prSet presAssocID="{398D6327-2547-4B89-988F-17CC26FCB6CB}" presName="textNode" presStyleLbl="node1" presStyleIdx="1" presStyleCnt="3">
        <dgm:presLayoutVars>
          <dgm:bulletEnabled val="1"/>
        </dgm:presLayoutVars>
      </dgm:prSet>
      <dgm:spPr/>
      <dgm:t>
        <a:bodyPr/>
        <a:lstStyle/>
        <a:p>
          <a:endParaRPr lang="ru-RU"/>
        </a:p>
      </dgm:t>
    </dgm:pt>
    <dgm:pt modelId="{6756C620-D826-4E74-AF09-B46DC6A0BB59}" type="pres">
      <dgm:prSet presAssocID="{7C4156AF-F97F-4870-8F37-C2EFFA246E84}" presName="sibTrans" presStyleCnt="0"/>
      <dgm:spPr/>
    </dgm:pt>
    <dgm:pt modelId="{A6578B34-217F-4F76-9B9E-10485419D70C}" type="pres">
      <dgm:prSet presAssocID="{14032AB7-7A0D-4126-BF6A-B61A0DC4752B}" presName="textNode" presStyleLbl="node1" presStyleIdx="2" presStyleCnt="3">
        <dgm:presLayoutVars>
          <dgm:bulletEnabled val="1"/>
        </dgm:presLayoutVars>
      </dgm:prSet>
      <dgm:spPr/>
      <dgm:t>
        <a:bodyPr/>
        <a:lstStyle/>
        <a:p>
          <a:endParaRPr lang="ru-RU"/>
        </a:p>
      </dgm:t>
    </dgm:pt>
  </dgm:ptLst>
  <dgm:cxnLst>
    <dgm:cxn modelId="{6B1E143D-70CE-44B6-99C8-557AAB5DBBF8}" srcId="{48D0045D-6266-41DA-86DC-2BE9BE230A34}" destId="{398D6327-2547-4B89-988F-17CC26FCB6CB}" srcOrd="1" destOrd="0" parTransId="{A80404D0-499C-4CA2-867E-2B827D70F211}" sibTransId="{7C4156AF-F97F-4870-8F37-C2EFFA246E84}"/>
    <dgm:cxn modelId="{12FAAE9C-3B38-4310-92D4-E3823DFA3F35}" type="presOf" srcId="{14032AB7-7A0D-4126-BF6A-B61A0DC4752B}" destId="{A6578B34-217F-4F76-9B9E-10485419D70C}" srcOrd="0" destOrd="0" presId="urn:microsoft.com/office/officeart/2005/8/layout/hProcess9"/>
    <dgm:cxn modelId="{D42E0A67-4D90-40DC-8F52-96AC05F4CD22}" srcId="{48D0045D-6266-41DA-86DC-2BE9BE230A34}" destId="{2DD9C329-8852-4A86-B868-D5DE258CED9C}" srcOrd="0" destOrd="0" parTransId="{DDCF1605-322B-40BD-98DF-FFD85CD3AE91}" sibTransId="{7A29BD72-5F99-4D3A-994F-697D568477C9}"/>
    <dgm:cxn modelId="{53791D96-2485-4FDD-9449-AAE39C8ED2B3}" type="presOf" srcId="{48D0045D-6266-41DA-86DC-2BE9BE230A34}" destId="{DF8F378A-527D-4C71-A194-6F78F17BB597}" srcOrd="0" destOrd="0" presId="urn:microsoft.com/office/officeart/2005/8/layout/hProcess9"/>
    <dgm:cxn modelId="{BBD3B88B-601B-4BD9-8620-4674564C7029}" srcId="{48D0045D-6266-41DA-86DC-2BE9BE230A34}" destId="{14032AB7-7A0D-4126-BF6A-B61A0DC4752B}" srcOrd="2" destOrd="0" parTransId="{01C7212A-6F3B-40B7-8DDA-CBCCA0080931}" sibTransId="{C87C5919-8BAC-4999-A577-E061DE824F0D}"/>
    <dgm:cxn modelId="{AA173AE4-7519-4036-ACAD-16DF3B3378E8}" type="presOf" srcId="{398D6327-2547-4B89-988F-17CC26FCB6CB}" destId="{6E431C70-047F-4CDD-9F83-B1B6B4AD0BFA}" srcOrd="0" destOrd="0" presId="urn:microsoft.com/office/officeart/2005/8/layout/hProcess9"/>
    <dgm:cxn modelId="{A8A3A05B-94CD-4949-A848-2A2C134987D5}" type="presOf" srcId="{2DD9C329-8852-4A86-B868-D5DE258CED9C}" destId="{6673CAFD-F52D-463D-920B-E2881C4730BD}" srcOrd="0" destOrd="0" presId="urn:microsoft.com/office/officeart/2005/8/layout/hProcess9"/>
    <dgm:cxn modelId="{AB5F2FE7-1501-4870-BE03-FC58B086B328}" type="presParOf" srcId="{DF8F378A-527D-4C71-A194-6F78F17BB597}" destId="{48297976-A097-4B4D-839C-FB6F89388DE8}" srcOrd="0" destOrd="0" presId="urn:microsoft.com/office/officeart/2005/8/layout/hProcess9"/>
    <dgm:cxn modelId="{E02945C3-C5BB-42B7-ABFB-44C280DFE6AA}" type="presParOf" srcId="{DF8F378A-527D-4C71-A194-6F78F17BB597}" destId="{D5B195B6-1E0A-4A39-9607-AC1AC3CEA0B2}" srcOrd="1" destOrd="0" presId="urn:microsoft.com/office/officeart/2005/8/layout/hProcess9"/>
    <dgm:cxn modelId="{3A520414-6AE7-4730-B879-A414C8D7146A}" type="presParOf" srcId="{D5B195B6-1E0A-4A39-9607-AC1AC3CEA0B2}" destId="{6673CAFD-F52D-463D-920B-E2881C4730BD}" srcOrd="0" destOrd="0" presId="urn:microsoft.com/office/officeart/2005/8/layout/hProcess9"/>
    <dgm:cxn modelId="{5E5FC0F9-5C5C-4359-9397-3FB4F0373031}" type="presParOf" srcId="{D5B195B6-1E0A-4A39-9607-AC1AC3CEA0B2}" destId="{4C4A7B46-0875-42B6-B589-7F2B946FED16}" srcOrd="1" destOrd="0" presId="urn:microsoft.com/office/officeart/2005/8/layout/hProcess9"/>
    <dgm:cxn modelId="{82FE3A9A-C075-4EEB-B872-44B8169B7AAF}" type="presParOf" srcId="{D5B195B6-1E0A-4A39-9607-AC1AC3CEA0B2}" destId="{6E431C70-047F-4CDD-9F83-B1B6B4AD0BFA}" srcOrd="2" destOrd="0" presId="urn:microsoft.com/office/officeart/2005/8/layout/hProcess9"/>
    <dgm:cxn modelId="{0D555CEF-BA76-46E5-9C3C-F5A8F02196C0}" type="presParOf" srcId="{D5B195B6-1E0A-4A39-9607-AC1AC3CEA0B2}" destId="{6756C620-D826-4E74-AF09-B46DC6A0BB59}" srcOrd="3" destOrd="0" presId="urn:microsoft.com/office/officeart/2005/8/layout/hProcess9"/>
    <dgm:cxn modelId="{D6751CD7-836E-4A50-937C-56B4055332EA}" type="presParOf" srcId="{D5B195B6-1E0A-4A39-9607-AC1AC3CEA0B2}" destId="{A6578B34-217F-4F76-9B9E-10485419D70C}"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9792AD-B442-4585-8AA1-FC536B754A5E}">
      <dsp:nvSpPr>
        <dsp:cNvPr id="0" name=""/>
        <dsp:cNvSpPr/>
      </dsp:nvSpPr>
      <dsp:spPr>
        <a:xfrm>
          <a:off x="0" y="1077"/>
          <a:ext cx="10486390" cy="1158802"/>
        </a:xfrm>
        <a:prstGeom prst="roundRect">
          <a:avLst/>
        </a:prstGeom>
        <a:solidFill>
          <a:schemeClr val="accent1">
            <a:shade val="8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uk-UA" sz="1800" kern="1200">
              <a:solidFill>
                <a:schemeClr val="bg1"/>
              </a:solidFill>
            </a:rPr>
            <a:t>Історія науки знає немало імен видатних учених, що виховали великі колективи учнів і що створили всесвітньо відомі наукові школи. Створені ними школи отримали загальне наукове і суспільне визнання, Їх внесок в світову науку, в інтелектуальний клімат епохи і науковий прогрес вельми великий. </a:t>
          </a:r>
          <a:endParaRPr lang="ru-UA" sz="1800" kern="1200">
            <a:solidFill>
              <a:schemeClr val="bg1"/>
            </a:solidFill>
          </a:endParaRPr>
        </a:p>
      </dsp:txBody>
      <dsp:txXfrm>
        <a:off x="56568" y="57645"/>
        <a:ext cx="10373254" cy="1045666"/>
      </dsp:txXfrm>
    </dsp:sp>
    <dsp:sp modelId="{2B4DD88C-81EF-4D41-AF1C-4B9AAEBF03A4}">
      <dsp:nvSpPr>
        <dsp:cNvPr id="0" name=""/>
        <dsp:cNvSpPr/>
      </dsp:nvSpPr>
      <dsp:spPr>
        <a:xfrm>
          <a:off x="0" y="1172846"/>
          <a:ext cx="10486390" cy="1158802"/>
        </a:xfrm>
        <a:prstGeom prst="roundRect">
          <a:avLst/>
        </a:prstGeom>
        <a:solidFill>
          <a:schemeClr val="accent1">
            <a:shade val="80000"/>
            <a:hueOff val="77302"/>
            <a:satOff val="418"/>
            <a:lumOff val="6266"/>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uk-UA" sz="1800" kern="1200">
              <a:solidFill>
                <a:schemeClr val="bg1"/>
              </a:solidFill>
            </a:rPr>
            <a:t>Складність і новизна проблеми “наукова школа” зумовили різноманітність підходів і велику кількість трактувань цього поняття. </a:t>
          </a:r>
          <a:endParaRPr lang="ru-UA" sz="1800" kern="1200">
            <a:solidFill>
              <a:schemeClr val="bg1"/>
            </a:solidFill>
          </a:endParaRPr>
        </a:p>
      </dsp:txBody>
      <dsp:txXfrm>
        <a:off x="56568" y="1229414"/>
        <a:ext cx="10373254" cy="1045666"/>
      </dsp:txXfrm>
    </dsp:sp>
    <dsp:sp modelId="{8444EC4B-14B2-408A-ACEE-D88CD534F057}">
      <dsp:nvSpPr>
        <dsp:cNvPr id="0" name=""/>
        <dsp:cNvSpPr/>
      </dsp:nvSpPr>
      <dsp:spPr>
        <a:xfrm>
          <a:off x="0" y="2344614"/>
          <a:ext cx="10486390" cy="1158802"/>
        </a:xfrm>
        <a:prstGeom prst="roundRect">
          <a:avLst/>
        </a:prstGeom>
        <a:solidFill>
          <a:schemeClr val="accent1">
            <a:shade val="80000"/>
            <a:hueOff val="154603"/>
            <a:satOff val="837"/>
            <a:lumOff val="12532"/>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uk-UA" sz="1800" kern="1200">
              <a:solidFill>
                <a:schemeClr val="bg1"/>
              </a:solidFill>
            </a:rPr>
            <a:t>Під ним розуміють науковоосвітню школу, дослідницький колектив, напрям в науці (М.Г. Ярошевський); </a:t>
          </a:r>
          <a:endParaRPr lang="ru-UA" sz="1800" kern="1200">
            <a:solidFill>
              <a:schemeClr val="bg1"/>
            </a:solidFill>
          </a:endParaRPr>
        </a:p>
      </dsp:txBody>
      <dsp:txXfrm>
        <a:off x="56568" y="2401182"/>
        <a:ext cx="10373254" cy="1045666"/>
      </dsp:txXfrm>
    </dsp:sp>
    <dsp:sp modelId="{C914B63F-5197-4649-9C7B-EF348D7CD100}">
      <dsp:nvSpPr>
        <dsp:cNvPr id="0" name=""/>
        <dsp:cNvSpPr/>
      </dsp:nvSpPr>
      <dsp:spPr>
        <a:xfrm>
          <a:off x="0" y="3516382"/>
          <a:ext cx="10486390" cy="1158802"/>
        </a:xfrm>
        <a:prstGeom prst="roundRect">
          <a:avLst/>
        </a:prstGeom>
        <a:solidFill>
          <a:schemeClr val="accent1">
            <a:shade val="80000"/>
            <a:hueOff val="231905"/>
            <a:satOff val="1255"/>
            <a:lumOff val="18798"/>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uk-UA" sz="1800" kern="1200">
              <a:solidFill>
                <a:schemeClr val="bg1"/>
              </a:solidFill>
            </a:rPr>
            <a:t>розрізняють також класичні і сучасні наукові школи (К.А. Ланге). </a:t>
          </a:r>
          <a:endParaRPr lang="ru-UA" sz="1800" kern="1200">
            <a:solidFill>
              <a:schemeClr val="bg1"/>
            </a:solidFill>
          </a:endParaRPr>
        </a:p>
      </dsp:txBody>
      <dsp:txXfrm>
        <a:off x="56568" y="3572950"/>
        <a:ext cx="10373254" cy="1045666"/>
      </dsp:txXfrm>
    </dsp:sp>
    <dsp:sp modelId="{2F9620B8-DD05-4233-8AAC-6F698DAD5717}">
      <dsp:nvSpPr>
        <dsp:cNvPr id="0" name=""/>
        <dsp:cNvSpPr/>
      </dsp:nvSpPr>
      <dsp:spPr>
        <a:xfrm>
          <a:off x="0" y="4688151"/>
          <a:ext cx="10486390" cy="1158802"/>
        </a:xfrm>
        <a:prstGeom prst="roundRect">
          <a:avLst/>
        </a:prstGeom>
        <a:solidFill>
          <a:schemeClr val="accent1">
            <a:shade val="80000"/>
            <a:hueOff val="309206"/>
            <a:satOff val="1674"/>
            <a:lumOff val="25064"/>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uk-UA" sz="1800" kern="1200">
              <a:solidFill>
                <a:schemeClr val="bg1"/>
              </a:solidFill>
            </a:rPr>
            <a:t>Багатозначність даного поняття можна проілюструвати декількома його дефініціями, що мають різні смислові відтінки.</a:t>
          </a:r>
          <a:endParaRPr lang="ru-UA" sz="1800" kern="1200">
            <a:solidFill>
              <a:schemeClr val="bg1"/>
            </a:solidFill>
          </a:endParaRPr>
        </a:p>
      </dsp:txBody>
      <dsp:txXfrm>
        <a:off x="56568" y="4744719"/>
        <a:ext cx="10373254" cy="104566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5B8C52-3F4D-49A0-B033-517160FA939C}">
      <dsp:nvSpPr>
        <dsp:cNvPr id="0" name=""/>
        <dsp:cNvSpPr/>
      </dsp:nvSpPr>
      <dsp:spPr>
        <a:xfrm>
          <a:off x="0" y="0"/>
          <a:ext cx="5411373" cy="5411373"/>
        </a:xfrm>
        <a:prstGeom prst="pie">
          <a:avLst>
            <a:gd name="adj1" fmla="val 5400000"/>
            <a:gd name="adj2" fmla="val 1620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6E5C92-5350-47BD-AF82-B1BCC5A5A5B0}">
      <dsp:nvSpPr>
        <dsp:cNvPr id="0" name=""/>
        <dsp:cNvSpPr/>
      </dsp:nvSpPr>
      <dsp:spPr>
        <a:xfrm>
          <a:off x="2705686" y="0"/>
          <a:ext cx="7779016" cy="5411373"/>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uk-UA" sz="1400" kern="1200" dirty="0"/>
            <a:t>Внесок німецької школи в розвиток європейської і світової бухгалтерських шкіл вагомий, хоча вона, як і італійська та французька багато чого не могла пояснити. Ідучи від загального до часткового, вона часто не знала, що вважати загальним. Однак всі три школи (французька, італійська та німецька) незалежно одна від одної в умовах взаємної критики, конкуренції взаємодоповнювали одна одну і значно розвивали бухгалтерську наукову думку.</a:t>
          </a:r>
          <a:endParaRPr lang="ru-UA" sz="1400" kern="1200" dirty="0"/>
        </a:p>
      </dsp:txBody>
      <dsp:txXfrm>
        <a:off x="2705686" y="0"/>
        <a:ext cx="7779016" cy="2570402"/>
      </dsp:txXfrm>
    </dsp:sp>
    <dsp:sp modelId="{DCE16EED-F239-42BC-83AA-12C1DB9C2F29}">
      <dsp:nvSpPr>
        <dsp:cNvPr id="0" name=""/>
        <dsp:cNvSpPr/>
      </dsp:nvSpPr>
      <dsp:spPr>
        <a:xfrm>
          <a:off x="1420485" y="2570402"/>
          <a:ext cx="2570402" cy="2570402"/>
        </a:xfrm>
        <a:prstGeom prst="pie">
          <a:avLst>
            <a:gd name="adj1" fmla="val 5400000"/>
            <a:gd name="adj2" fmla="val 1620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DF88FD-00ED-4005-A9B4-B06E4AC1A6CC}">
      <dsp:nvSpPr>
        <dsp:cNvPr id="0" name=""/>
        <dsp:cNvSpPr/>
      </dsp:nvSpPr>
      <dsp:spPr>
        <a:xfrm>
          <a:off x="2705686" y="2570402"/>
          <a:ext cx="7779016" cy="2570402"/>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uk-UA" sz="1400" kern="1200"/>
            <a:t>Слід також зазначити, що сьогодні українська наукова бухгалтерська думка представлена регіональними науковими школами: - Київська школа (засновником є проф. П.П. Німчинов, основний напрям школи - розвиток теоретико-методологічних аспектів обліку і контролю, аналізу та аудиту); - Житомирська школа (засновником є проф. Ф.Ф. Бутинець, основний напрям школи - дослідження проблем теорії обліку); - Львівська школа (започаткував проф. Є.В. Мних, основний напрям школи - дослідження проблем теорії, методології та практики економічного аналізу, удосконалення обліку та аудиту в Україні); - Одеська школа (започаткував проф. В.Ф. Палій, основним напрямом є вивчення проблем обліку, аналізу, аудиту інвестицій і основних фондів у АПК); - Тернопільська школа (започаткував проф. Ю.Я. Литвин, основний напрям школи - дослідження проблем обліку, аналізу та аудиту, підготовки висококваліфікованих наукових кадрів);  - Харківська школа (засновником є Микола Федорович фон Дітмар, основний напрям школи - дослідження проблем обліку та контролю в АПК, у торгівлі та громадському харчуванні.</a:t>
          </a:r>
          <a:endParaRPr lang="ru-UA" sz="1400" kern="1200"/>
        </a:p>
      </dsp:txBody>
      <dsp:txXfrm>
        <a:off x="2705686" y="2570402"/>
        <a:ext cx="7779016" cy="25704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79A2C6-CBC6-4ED2-9F4B-9869104277B6}">
      <dsp:nvSpPr>
        <dsp:cNvPr id="0" name=""/>
        <dsp:cNvSpPr/>
      </dsp:nvSpPr>
      <dsp:spPr>
        <a:xfrm>
          <a:off x="2794" y="196947"/>
          <a:ext cx="5242619" cy="578182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uk-UA" sz="2100" kern="1200"/>
            <a:t>Наукова школа – це не просто колектив дослідників на чолі з науковим лідером (вчитель і учні), а творча співдружність вчених різних поколінь, об’єднаних єдністю принципів підходу до вирішення тієї або іншої проблеми, думок і навиків мислення, стилю роботи, широким поглядом на розвиток досліджень у вибраному науковому напрямі, наявності в роботі оригінальної стрижньової ідеї, доказ якої служить стимулом для розвитку досліджень і чинником, що об’єднує виконавців, не дивлячись на відмінності їх характерів і уявлень. Іншими словами, наукова школа – це колектив дослідників-однодумців, вища форма колективної взаємодії в процесі наукового пошуку. </a:t>
          </a:r>
          <a:endParaRPr lang="ru-UA" sz="2100" kern="1200"/>
        </a:p>
      </dsp:txBody>
      <dsp:txXfrm>
        <a:off x="2794" y="196947"/>
        <a:ext cx="5242619" cy="5781822"/>
      </dsp:txXfrm>
    </dsp:sp>
    <dsp:sp modelId="{4C1B34D3-C956-4994-847A-95AAE1C43089}">
      <dsp:nvSpPr>
        <dsp:cNvPr id="0" name=""/>
        <dsp:cNvSpPr/>
      </dsp:nvSpPr>
      <dsp:spPr>
        <a:xfrm>
          <a:off x="6346364" y="196947"/>
          <a:ext cx="5242619" cy="578182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uk-UA" sz="2100" kern="1200"/>
            <a:t>Для наукової школи характерні певна творча атмосфера, обстановка безперервного наукового спілкування і доброзичливих дружніх дискусій, демократичності і наукової принциповості, взаємної пошани і вимогливості, відданості науці, наукового ентузіазму. По-перше, Лідер любить учити – в найпрямішому значенні цього слова – молодих фахівців, любить задавати і розтлумачувати їм різні важкі і каверзні завдання, різні “парадокси”. По-друге, Лідер безперервно ділиться із співробітниками і учнями своїми міркуваннями і планами майбутніх робіт, ставлячи перед ними питання, з яких зростають наукові дослідження. При цьому Лідер щиро радів, якщо його учень проявляє працездатність і особливо творчу ініціативу в науковій роботі”. </a:t>
          </a:r>
          <a:endParaRPr lang="ru-UA" sz="2100" kern="1200"/>
        </a:p>
      </dsp:txBody>
      <dsp:txXfrm>
        <a:off x="6346364" y="196947"/>
        <a:ext cx="5242619" cy="57818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0DBB84-2AB8-4089-9B3F-E19BD5D77403}">
      <dsp:nvSpPr>
        <dsp:cNvPr id="0" name=""/>
        <dsp:cNvSpPr/>
      </dsp:nvSpPr>
      <dsp:spPr>
        <a:xfrm>
          <a:off x="3" y="836"/>
          <a:ext cx="9905992" cy="1654224"/>
        </a:xfrm>
        <a:prstGeom prst="chevron">
          <a:avLst/>
        </a:prstGeom>
        <a:gradFill rotWithShape="0">
          <a:gsLst>
            <a:gs pos="0">
              <a:schemeClr val="accent1">
                <a:hueOff val="0"/>
                <a:satOff val="0"/>
                <a:lumOff val="0"/>
                <a:alphaOff val="0"/>
                <a:tint val="58000"/>
                <a:satMod val="108000"/>
                <a:lumMod val="110000"/>
              </a:schemeClr>
            </a:gs>
            <a:gs pos="100000">
              <a:schemeClr val="accent1">
                <a:hueOff val="0"/>
                <a:satOff val="0"/>
                <a:lumOff val="0"/>
                <a:alphaOff val="0"/>
                <a:tint val="81000"/>
                <a:satMod val="109000"/>
                <a:lumMod val="105000"/>
              </a:schemeClr>
            </a:gs>
          </a:gsLst>
          <a:lin ang="504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130" tIns="12065" rIns="0" bIns="12065" numCol="1" spcCol="1270" anchor="ctr" anchorCtr="0">
          <a:noAutofit/>
        </a:bodyPr>
        <a:lstStyle/>
        <a:p>
          <a:pPr lvl="0" algn="ctr" defTabSz="844550">
            <a:lnSpc>
              <a:spcPct val="90000"/>
            </a:lnSpc>
            <a:spcBef>
              <a:spcPct val="0"/>
            </a:spcBef>
            <a:spcAft>
              <a:spcPct val="35000"/>
            </a:spcAft>
          </a:pPr>
          <a:r>
            <a:rPr lang="uk-UA" sz="1900" kern="1200"/>
            <a:t>пов'язана з ім'ям Франческо Вілли (1801-1884), який об'єднав юридичну й економічну мету обліку і розглядав облік з точки зору адміністративного права. Саме з його іменем пов'язано виникнення обліку як теоретичної дисципліни. Об'єктом обліку він вважав не правові відносини, а матеріальні або грошові цінності, у зв'язку з якими виникають ці відносини, предметом обліку виступав договір. </a:t>
          </a:r>
          <a:endParaRPr lang="ru-UA" sz="1900" kern="1200"/>
        </a:p>
      </dsp:txBody>
      <dsp:txXfrm>
        <a:off x="827115" y="836"/>
        <a:ext cx="8251768" cy="1654224"/>
      </dsp:txXfrm>
    </dsp:sp>
    <dsp:sp modelId="{D82FFDE5-6BD7-45D0-92ED-1EA82C028A0F}">
      <dsp:nvSpPr>
        <dsp:cNvPr id="0" name=""/>
        <dsp:cNvSpPr/>
      </dsp:nvSpPr>
      <dsp:spPr>
        <a:xfrm>
          <a:off x="3" y="1886652"/>
          <a:ext cx="9905992" cy="1654224"/>
        </a:xfrm>
        <a:prstGeom prst="chevron">
          <a:avLst/>
        </a:prstGeom>
        <a:gradFill rotWithShape="0">
          <a:gsLst>
            <a:gs pos="0">
              <a:schemeClr val="accent1">
                <a:hueOff val="0"/>
                <a:satOff val="0"/>
                <a:lumOff val="0"/>
                <a:alphaOff val="0"/>
                <a:tint val="58000"/>
                <a:satMod val="108000"/>
                <a:lumMod val="110000"/>
              </a:schemeClr>
            </a:gs>
            <a:gs pos="100000">
              <a:schemeClr val="accent1">
                <a:hueOff val="0"/>
                <a:satOff val="0"/>
                <a:lumOff val="0"/>
                <a:alphaOff val="0"/>
                <a:tint val="81000"/>
                <a:satMod val="109000"/>
                <a:lumMod val="105000"/>
              </a:schemeClr>
            </a:gs>
          </a:gsLst>
          <a:lin ang="504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130" tIns="12065" rIns="0" bIns="12065" numCol="1" spcCol="1270" anchor="ctr" anchorCtr="0">
          <a:noAutofit/>
        </a:bodyPr>
        <a:lstStyle/>
        <a:p>
          <a:pPr lvl="0" algn="ctr" defTabSz="844550">
            <a:lnSpc>
              <a:spcPct val="90000"/>
            </a:lnSpc>
            <a:spcBef>
              <a:spcPct val="0"/>
            </a:spcBef>
            <a:spcAft>
              <a:spcPct val="35000"/>
            </a:spcAft>
          </a:pPr>
          <a:r>
            <a:rPr lang="uk-UA" sz="1900" kern="1200"/>
            <a:t>Представники ломбардської школи виділяли в обліку: теорію обліку (економікоадміністративні відносини); правила ведення регістрів та їх практичне використання; організацію управління (у т.ч. ревізію рахунків). </a:t>
          </a:r>
          <a:endParaRPr lang="ru-UA" sz="1900" kern="1200"/>
        </a:p>
      </dsp:txBody>
      <dsp:txXfrm>
        <a:off x="827115" y="1886652"/>
        <a:ext cx="8251768" cy="165422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CFDC65-D048-45F9-A2E8-B10F8D4D9C3C}">
      <dsp:nvSpPr>
        <dsp:cNvPr id="0" name=""/>
        <dsp:cNvSpPr/>
      </dsp:nvSpPr>
      <dsp:spPr>
        <a:xfrm>
          <a:off x="90331" y="728"/>
          <a:ext cx="9725336" cy="624929"/>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8890" rIns="0" bIns="8890" numCol="1" spcCol="1270" anchor="ctr" anchorCtr="0">
          <a:noAutofit/>
        </a:bodyPr>
        <a:lstStyle/>
        <a:p>
          <a:pPr lvl="0" algn="ctr" defTabSz="622300">
            <a:lnSpc>
              <a:spcPct val="90000"/>
            </a:lnSpc>
            <a:spcBef>
              <a:spcPct val="0"/>
            </a:spcBef>
            <a:spcAft>
              <a:spcPct val="35000"/>
            </a:spcAft>
          </a:pPr>
          <a:r>
            <a:rPr lang="uk-UA" sz="1400" kern="1200" dirty="0"/>
            <a:t>Усю наукову роботу в галузі обліку він поділив на чотири етапи: </a:t>
          </a:r>
          <a:endParaRPr lang="ru-UA" sz="1400" kern="1200" dirty="0"/>
        </a:p>
      </dsp:txBody>
      <dsp:txXfrm>
        <a:off x="402796" y="728"/>
        <a:ext cx="9100407" cy="624929"/>
      </dsp:txXfrm>
    </dsp:sp>
    <dsp:sp modelId="{C0A3DB9B-C746-4FC7-A263-AE92B01E1A43}">
      <dsp:nvSpPr>
        <dsp:cNvPr id="0" name=""/>
        <dsp:cNvSpPr/>
      </dsp:nvSpPr>
      <dsp:spPr>
        <a:xfrm>
          <a:off x="90331" y="713148"/>
          <a:ext cx="9725336" cy="624929"/>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8890" rIns="0" bIns="8890" numCol="1" spcCol="1270" anchor="ctr" anchorCtr="0">
          <a:noAutofit/>
        </a:bodyPr>
        <a:lstStyle/>
        <a:p>
          <a:pPr lvl="0" algn="ctr" defTabSz="622300">
            <a:lnSpc>
              <a:spcPct val="90000"/>
            </a:lnSpc>
            <a:spcBef>
              <a:spcPct val="0"/>
            </a:spcBef>
            <a:spcAft>
              <a:spcPct val="35000"/>
            </a:spcAft>
          </a:pPr>
          <a:r>
            <a:rPr lang="uk-UA" sz="1400" kern="1200"/>
            <a:t>1) дослідження фактів господарського життя, з метою розкриття, з одного боку, дії об'єктивних законів, що регулюють господарську діяльність підприємства, а з другого – суб'єктивних вчинків адміністраторів і тих результатів, до яких ці вчинки приводять; </a:t>
          </a:r>
          <a:endParaRPr lang="ru-UA" sz="1400" kern="1200"/>
        </a:p>
      </dsp:txBody>
      <dsp:txXfrm>
        <a:off x="402796" y="713148"/>
        <a:ext cx="9100407" cy="624929"/>
      </dsp:txXfrm>
    </dsp:sp>
    <dsp:sp modelId="{C2308E05-5C40-4896-A5C2-22EC154FFB58}">
      <dsp:nvSpPr>
        <dsp:cNvPr id="0" name=""/>
        <dsp:cNvSpPr/>
      </dsp:nvSpPr>
      <dsp:spPr>
        <a:xfrm>
          <a:off x="90331" y="1425567"/>
          <a:ext cx="9725336" cy="624929"/>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8890" rIns="0" bIns="8890" numCol="1" spcCol="1270" anchor="ctr" anchorCtr="0">
          <a:noAutofit/>
        </a:bodyPr>
        <a:lstStyle/>
        <a:p>
          <a:pPr lvl="0" algn="ctr" defTabSz="622300">
            <a:lnSpc>
              <a:spcPct val="90000"/>
            </a:lnSpc>
            <a:spcBef>
              <a:spcPct val="0"/>
            </a:spcBef>
            <a:spcAft>
              <a:spcPct val="35000"/>
            </a:spcAft>
          </a:pPr>
          <a:r>
            <a:rPr lang="uk-UA" sz="1400" kern="1200"/>
            <a:t>2) дослідження господарської структури, функцій та їх ефективності в загальній системі управління підприємством; </a:t>
          </a:r>
          <a:endParaRPr lang="ru-UA" sz="1400" kern="1200"/>
        </a:p>
      </dsp:txBody>
      <dsp:txXfrm>
        <a:off x="402796" y="1425567"/>
        <a:ext cx="9100407" cy="624929"/>
      </dsp:txXfrm>
    </dsp:sp>
    <dsp:sp modelId="{7BCA64C4-E2C5-4573-BD6A-86AF3CF02909}">
      <dsp:nvSpPr>
        <dsp:cNvPr id="0" name=""/>
        <dsp:cNvSpPr/>
      </dsp:nvSpPr>
      <dsp:spPr>
        <a:xfrm>
          <a:off x="90331" y="2137986"/>
          <a:ext cx="9725336" cy="624929"/>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8890" rIns="0" bIns="8890" numCol="1" spcCol="1270" anchor="ctr" anchorCtr="0">
          <a:noAutofit/>
        </a:bodyPr>
        <a:lstStyle/>
        <a:p>
          <a:pPr lvl="0" algn="ctr" defTabSz="622300">
            <a:lnSpc>
              <a:spcPct val="90000"/>
            </a:lnSpc>
            <a:spcBef>
              <a:spcPct val="0"/>
            </a:spcBef>
            <a:spcAft>
              <a:spcPct val="35000"/>
            </a:spcAft>
          </a:pPr>
          <a:r>
            <a:rPr lang="uk-UA" sz="1400" kern="1200"/>
            <a:t>3) вивчення математичних методів з метою вибору апарату опису фактів господарського життя; </a:t>
          </a:r>
          <a:endParaRPr lang="ru-UA" sz="1400" kern="1200"/>
        </a:p>
      </dsp:txBody>
      <dsp:txXfrm>
        <a:off x="402796" y="2137986"/>
        <a:ext cx="9100407" cy="624929"/>
      </dsp:txXfrm>
    </dsp:sp>
    <dsp:sp modelId="{036F5C9A-5906-45DD-B05D-065413994B85}">
      <dsp:nvSpPr>
        <dsp:cNvPr id="0" name=""/>
        <dsp:cNvSpPr/>
      </dsp:nvSpPr>
      <dsp:spPr>
        <a:xfrm>
          <a:off x="90331" y="2850406"/>
          <a:ext cx="9725336" cy="624929"/>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8890" rIns="0" bIns="8890" numCol="1" spcCol="1270" anchor="ctr" anchorCtr="0">
          <a:noAutofit/>
        </a:bodyPr>
        <a:lstStyle/>
        <a:p>
          <a:pPr lvl="0" algn="ctr" defTabSz="622300">
            <a:lnSpc>
              <a:spcPct val="90000"/>
            </a:lnSpc>
            <a:spcBef>
              <a:spcPct val="0"/>
            </a:spcBef>
            <a:spcAft>
              <a:spcPct val="35000"/>
            </a:spcAft>
          </a:pPr>
          <a:r>
            <a:rPr lang="uk-UA" sz="1400" kern="1200"/>
            <a:t>4) логісмографічне дослідження фактів шляхом їх координування з метою виявлення юридичної та економічної сутності, а також впливу на господарство в цілому. </a:t>
          </a:r>
          <a:endParaRPr lang="ru-UA" sz="1400" kern="1200"/>
        </a:p>
      </dsp:txBody>
      <dsp:txXfrm>
        <a:off x="402796" y="2850406"/>
        <a:ext cx="9100407" cy="62492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BC264D-EE17-4E03-88CE-D177EAB8150D}">
      <dsp:nvSpPr>
        <dsp:cNvPr id="0" name=""/>
        <dsp:cNvSpPr/>
      </dsp:nvSpPr>
      <dsp:spPr>
        <a:xfrm>
          <a:off x="871493" y="0"/>
          <a:ext cx="9876926" cy="5591445"/>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9E57FEA-148B-4E73-907D-A4B77E4390D0}">
      <dsp:nvSpPr>
        <dsp:cNvPr id="0" name=""/>
        <dsp:cNvSpPr/>
      </dsp:nvSpPr>
      <dsp:spPr>
        <a:xfrm>
          <a:off x="417306" y="1089783"/>
          <a:ext cx="5265273" cy="332746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uk-UA" sz="1600" kern="1200"/>
            <a:t>Засновником </a:t>
          </a:r>
          <a:r>
            <a:rPr lang="uk-UA" sz="1600" i="1" kern="1200"/>
            <a:t>венеціанської школи</a:t>
          </a:r>
          <a:r>
            <a:rPr lang="uk-UA" sz="1600" kern="1200"/>
            <a:t> був Фабіо Беста (1845-1923), який вважав, що облік як засіб господарського контролю вивчає рух цінностей, який, своєю чергою, пов'язаний з діями людей з управління і контролю. Йому належить розроблення теорії капіталу – концепції, згідно з якою об'єктом обліку є не цінності як такі, а їхня вартість. Теорія капіталу – вчення про управління і контроль, яке ґрунтується на вартісній інтерпретації бухгалтерського балансу, де загальний обсяг вартості є капіталом, вкладеним у підприємство, котрий складається з окремих елементів, кожний з яких має свій рахунок. </a:t>
          </a:r>
          <a:endParaRPr lang="ru-UA" sz="1600" kern="1200"/>
        </a:p>
      </dsp:txBody>
      <dsp:txXfrm>
        <a:off x="579740" y="1252217"/>
        <a:ext cx="4940405" cy="3002600"/>
      </dsp:txXfrm>
    </dsp:sp>
    <dsp:sp modelId="{CA95EE4A-BD76-47ED-8E19-581EBF54DC2F}">
      <dsp:nvSpPr>
        <dsp:cNvPr id="0" name=""/>
        <dsp:cNvSpPr/>
      </dsp:nvSpPr>
      <dsp:spPr>
        <a:xfrm>
          <a:off x="5965985" y="1089783"/>
          <a:ext cx="5265273" cy="332746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uk-UA" sz="1600" kern="1200"/>
            <a:t>Венеціанська школа бухгалтерського обліку розвивала економічний напрям, згідно з яким облік має вивчати не кількісну і якісну структуру господарських цінностей, а їх вартість. Тобто основою обліку має бути не реєстрація юридичних відносин, а зміни у складі матеріальних цінностей. Звідси факти господарського життя, які не викликають змін вартості, не потрібно відображати на бухгалтерських рахунках. </a:t>
          </a:r>
          <a:endParaRPr lang="ru-UA" sz="1600" kern="1200"/>
        </a:p>
      </dsp:txBody>
      <dsp:txXfrm>
        <a:off x="6128419" y="1252217"/>
        <a:ext cx="4940405" cy="30026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57ADA8-B2CB-4452-9A33-DFA32DD53F7E}">
      <dsp:nvSpPr>
        <dsp:cNvPr id="0" name=""/>
        <dsp:cNvSpPr/>
      </dsp:nvSpPr>
      <dsp:spPr>
        <a:xfrm>
          <a:off x="8232" y="413891"/>
          <a:ext cx="11171124" cy="276427"/>
        </a:xfrm>
        <a:prstGeom prst="chevron">
          <a:avLst/>
        </a:prstGeom>
        <a:gradFill rotWithShape="0">
          <a:gsLst>
            <a:gs pos="0">
              <a:schemeClr val="accent1">
                <a:hueOff val="0"/>
                <a:satOff val="0"/>
                <a:lumOff val="0"/>
                <a:alphaOff val="0"/>
                <a:tint val="58000"/>
                <a:satMod val="108000"/>
                <a:lumMod val="110000"/>
              </a:schemeClr>
            </a:gs>
            <a:gs pos="100000">
              <a:schemeClr val="accent1">
                <a:hueOff val="0"/>
                <a:satOff val="0"/>
                <a:lumOff val="0"/>
                <a:alphaOff val="0"/>
                <a:tint val="81000"/>
                <a:satMod val="109000"/>
                <a:lumMod val="105000"/>
              </a:schemeClr>
            </a:gs>
          </a:gsLst>
          <a:lin ang="504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uk-UA" sz="1600" kern="1200"/>
            <a:t>пропонували вивчати облік від балансу до рахунків; </a:t>
          </a:r>
          <a:endParaRPr lang="ru-UA" sz="1600" kern="1200"/>
        </a:p>
      </dsp:txBody>
      <dsp:txXfrm>
        <a:off x="146446" y="413891"/>
        <a:ext cx="10894697" cy="276427"/>
      </dsp:txXfrm>
    </dsp:sp>
    <dsp:sp modelId="{11A20451-C230-4EC0-A3C9-E223E2D1D61A}">
      <dsp:nvSpPr>
        <dsp:cNvPr id="0" name=""/>
        <dsp:cNvSpPr/>
      </dsp:nvSpPr>
      <dsp:spPr>
        <a:xfrm>
          <a:off x="8232" y="737719"/>
          <a:ext cx="11171124" cy="276427"/>
        </a:xfrm>
        <a:prstGeom prst="chevron">
          <a:avLst/>
        </a:prstGeom>
        <a:gradFill rotWithShape="0">
          <a:gsLst>
            <a:gs pos="0">
              <a:schemeClr val="accent1">
                <a:hueOff val="0"/>
                <a:satOff val="0"/>
                <a:lumOff val="0"/>
                <a:alphaOff val="0"/>
                <a:tint val="58000"/>
                <a:satMod val="108000"/>
                <a:lumMod val="110000"/>
              </a:schemeClr>
            </a:gs>
            <a:gs pos="100000">
              <a:schemeClr val="accent1">
                <a:hueOff val="0"/>
                <a:satOff val="0"/>
                <a:lumOff val="0"/>
                <a:alphaOff val="0"/>
                <a:tint val="81000"/>
                <a:satMod val="109000"/>
                <a:lumMod val="105000"/>
              </a:schemeClr>
            </a:gs>
          </a:gsLst>
          <a:lin ang="504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uk-UA" sz="1600" kern="1200"/>
            <a:t>покладали баланс в основі обліку; </a:t>
          </a:r>
          <a:endParaRPr lang="ru-UA" sz="1600" kern="1200"/>
        </a:p>
      </dsp:txBody>
      <dsp:txXfrm>
        <a:off x="146446" y="737719"/>
        <a:ext cx="10894697" cy="276427"/>
      </dsp:txXfrm>
    </dsp:sp>
    <dsp:sp modelId="{E00CF2B7-C0BE-4841-B349-AB93A9F765DB}">
      <dsp:nvSpPr>
        <dsp:cNvPr id="0" name=""/>
        <dsp:cNvSpPr/>
      </dsp:nvSpPr>
      <dsp:spPr>
        <a:xfrm>
          <a:off x="8232" y="1061546"/>
          <a:ext cx="11171124" cy="276427"/>
        </a:xfrm>
        <a:prstGeom prst="chevron">
          <a:avLst/>
        </a:prstGeom>
        <a:gradFill rotWithShape="0">
          <a:gsLst>
            <a:gs pos="0">
              <a:schemeClr val="accent1">
                <a:hueOff val="0"/>
                <a:satOff val="0"/>
                <a:lumOff val="0"/>
                <a:alphaOff val="0"/>
                <a:tint val="58000"/>
                <a:satMod val="108000"/>
                <a:lumMod val="110000"/>
              </a:schemeClr>
            </a:gs>
            <a:gs pos="100000">
              <a:schemeClr val="accent1">
                <a:hueOff val="0"/>
                <a:satOff val="0"/>
                <a:lumOff val="0"/>
                <a:alphaOff val="0"/>
                <a:tint val="81000"/>
                <a:satMod val="109000"/>
                <a:lumMod val="105000"/>
              </a:schemeClr>
            </a:gs>
          </a:gsLst>
          <a:lin ang="504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uk-UA" sz="1600" kern="1200"/>
            <a:t>визначали рахунки елементами балансу; </a:t>
          </a:r>
          <a:endParaRPr lang="ru-UA" sz="1600" kern="1200"/>
        </a:p>
      </dsp:txBody>
      <dsp:txXfrm>
        <a:off x="146446" y="1061546"/>
        <a:ext cx="10894697" cy="276427"/>
      </dsp:txXfrm>
    </dsp:sp>
    <dsp:sp modelId="{50B222F1-1614-4591-82B1-71BEF7C7649A}">
      <dsp:nvSpPr>
        <dsp:cNvPr id="0" name=""/>
        <dsp:cNvSpPr/>
      </dsp:nvSpPr>
      <dsp:spPr>
        <a:xfrm>
          <a:off x="8232" y="1385374"/>
          <a:ext cx="11171124" cy="276427"/>
        </a:xfrm>
        <a:prstGeom prst="chevron">
          <a:avLst/>
        </a:prstGeom>
        <a:gradFill rotWithShape="0">
          <a:gsLst>
            <a:gs pos="0">
              <a:schemeClr val="accent1">
                <a:hueOff val="0"/>
                <a:satOff val="0"/>
                <a:lumOff val="0"/>
                <a:alphaOff val="0"/>
                <a:tint val="58000"/>
                <a:satMod val="108000"/>
                <a:lumMod val="110000"/>
              </a:schemeClr>
            </a:gs>
            <a:gs pos="100000">
              <a:schemeClr val="accent1">
                <a:hueOff val="0"/>
                <a:satOff val="0"/>
                <a:lumOff val="0"/>
                <a:alphaOff val="0"/>
                <a:tint val="81000"/>
                <a:satMod val="109000"/>
                <a:lumMod val="105000"/>
              </a:schemeClr>
            </a:gs>
          </a:gsLst>
          <a:lin ang="504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uk-UA" sz="1600" kern="1200"/>
            <a:t>стверджували, що закон подвійності є наслідком закону балансу; </a:t>
          </a:r>
          <a:endParaRPr lang="ru-UA" sz="1600" kern="1200"/>
        </a:p>
      </dsp:txBody>
      <dsp:txXfrm>
        <a:off x="146446" y="1385374"/>
        <a:ext cx="10894697" cy="276427"/>
      </dsp:txXfrm>
    </dsp:sp>
    <dsp:sp modelId="{E6623BA2-11FE-4C14-BAC1-96C40AF456E4}">
      <dsp:nvSpPr>
        <dsp:cNvPr id="0" name=""/>
        <dsp:cNvSpPr/>
      </dsp:nvSpPr>
      <dsp:spPr>
        <a:xfrm>
          <a:off x="8232" y="1709202"/>
          <a:ext cx="11171124" cy="276427"/>
        </a:xfrm>
        <a:prstGeom prst="chevron">
          <a:avLst/>
        </a:prstGeom>
        <a:gradFill rotWithShape="0">
          <a:gsLst>
            <a:gs pos="0">
              <a:schemeClr val="accent1">
                <a:hueOff val="0"/>
                <a:satOff val="0"/>
                <a:lumOff val="0"/>
                <a:alphaOff val="0"/>
                <a:tint val="58000"/>
                <a:satMod val="108000"/>
                <a:lumMod val="110000"/>
              </a:schemeClr>
            </a:gs>
            <a:gs pos="100000">
              <a:schemeClr val="accent1">
                <a:hueOff val="0"/>
                <a:satOff val="0"/>
                <a:lumOff val="0"/>
                <a:alphaOff val="0"/>
                <a:tint val="81000"/>
                <a:satMod val="109000"/>
                <a:lumMod val="105000"/>
              </a:schemeClr>
            </a:gs>
          </a:gsLst>
          <a:lin ang="504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uk-UA" sz="1600" kern="1200"/>
            <a:t>наголошували на незалежності інвентарю від плану рахунків; </a:t>
          </a:r>
          <a:endParaRPr lang="ru-UA" sz="1600" kern="1200"/>
        </a:p>
      </dsp:txBody>
      <dsp:txXfrm>
        <a:off x="146446" y="1709202"/>
        <a:ext cx="10894697" cy="276427"/>
      </dsp:txXfrm>
    </dsp:sp>
    <dsp:sp modelId="{FCB840F1-36CE-40E5-B40B-5AA050B62200}">
      <dsp:nvSpPr>
        <dsp:cNvPr id="0" name=""/>
        <dsp:cNvSpPr/>
      </dsp:nvSpPr>
      <dsp:spPr>
        <a:xfrm>
          <a:off x="8232" y="2033029"/>
          <a:ext cx="11171124" cy="276427"/>
        </a:xfrm>
        <a:prstGeom prst="chevron">
          <a:avLst/>
        </a:prstGeom>
        <a:gradFill rotWithShape="0">
          <a:gsLst>
            <a:gs pos="0">
              <a:schemeClr val="accent1">
                <a:hueOff val="0"/>
                <a:satOff val="0"/>
                <a:lumOff val="0"/>
                <a:alphaOff val="0"/>
                <a:tint val="58000"/>
                <a:satMod val="108000"/>
                <a:lumMod val="110000"/>
              </a:schemeClr>
            </a:gs>
            <a:gs pos="100000">
              <a:schemeClr val="accent1">
                <a:hueOff val="0"/>
                <a:satOff val="0"/>
                <a:lumOff val="0"/>
                <a:alphaOff val="0"/>
                <a:tint val="81000"/>
                <a:satMod val="109000"/>
                <a:lumMod val="105000"/>
              </a:schemeClr>
            </a:gs>
          </a:gsLst>
          <a:lin ang="504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uk-UA" sz="1600" kern="1200"/>
            <a:t>стверджували, що баланс є перетвореним інвентарем; </a:t>
          </a:r>
          <a:endParaRPr lang="ru-UA" sz="1600" kern="1200"/>
        </a:p>
      </dsp:txBody>
      <dsp:txXfrm>
        <a:off x="146446" y="2033029"/>
        <a:ext cx="10894697" cy="276427"/>
      </dsp:txXfrm>
    </dsp:sp>
    <dsp:sp modelId="{BF6D7E16-311D-4B76-9A13-4187590A92C4}">
      <dsp:nvSpPr>
        <dsp:cNvPr id="0" name=""/>
        <dsp:cNvSpPr/>
      </dsp:nvSpPr>
      <dsp:spPr>
        <a:xfrm>
          <a:off x="8232" y="2356857"/>
          <a:ext cx="11171124" cy="276427"/>
        </a:xfrm>
        <a:prstGeom prst="chevron">
          <a:avLst/>
        </a:prstGeom>
        <a:gradFill rotWithShape="0">
          <a:gsLst>
            <a:gs pos="0">
              <a:schemeClr val="accent1">
                <a:hueOff val="0"/>
                <a:satOff val="0"/>
                <a:lumOff val="0"/>
                <a:alphaOff val="0"/>
                <a:tint val="58000"/>
                <a:satMod val="108000"/>
                <a:lumMod val="110000"/>
              </a:schemeClr>
            </a:gs>
            <a:gs pos="100000">
              <a:schemeClr val="accent1">
                <a:hueOff val="0"/>
                <a:satOff val="0"/>
                <a:lumOff val="0"/>
                <a:alphaOff val="0"/>
                <a:tint val="81000"/>
                <a:satMod val="109000"/>
                <a:lumMod val="105000"/>
              </a:schemeClr>
            </a:gs>
          </a:gsLst>
          <a:lin ang="504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uk-UA" sz="1600" kern="1200"/>
            <a:t>пропонували відображати в балансі тільки майно, що знаходиться у власності підприємства; </a:t>
          </a:r>
          <a:endParaRPr lang="ru-UA" sz="1600" kern="1200"/>
        </a:p>
      </dsp:txBody>
      <dsp:txXfrm>
        <a:off x="146446" y="2356857"/>
        <a:ext cx="10894697" cy="276427"/>
      </dsp:txXfrm>
    </dsp:sp>
    <dsp:sp modelId="{6C79375E-296B-49C6-86BF-64374414A1D0}">
      <dsp:nvSpPr>
        <dsp:cNvPr id="0" name=""/>
        <dsp:cNvSpPr/>
      </dsp:nvSpPr>
      <dsp:spPr>
        <a:xfrm>
          <a:off x="6345" y="2730753"/>
          <a:ext cx="11171124" cy="276427"/>
        </a:xfrm>
        <a:prstGeom prst="chevron">
          <a:avLst/>
        </a:prstGeom>
        <a:gradFill rotWithShape="0">
          <a:gsLst>
            <a:gs pos="0">
              <a:schemeClr val="accent1">
                <a:hueOff val="0"/>
                <a:satOff val="0"/>
                <a:lumOff val="0"/>
                <a:alphaOff val="0"/>
                <a:tint val="58000"/>
                <a:satMod val="108000"/>
                <a:lumMod val="110000"/>
              </a:schemeClr>
            </a:gs>
            <a:gs pos="100000">
              <a:schemeClr val="accent1">
                <a:hueOff val="0"/>
                <a:satOff val="0"/>
                <a:lumOff val="0"/>
                <a:alphaOff val="0"/>
                <a:tint val="81000"/>
                <a:satMod val="109000"/>
                <a:lumMod val="105000"/>
              </a:schemeClr>
            </a:gs>
          </a:gsLst>
          <a:lin ang="504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uk-UA" sz="1600" kern="1200"/>
            <a:t>поділяли рахунки на балансові та позабалансові; </a:t>
          </a:r>
          <a:endParaRPr lang="ru-UA" sz="1600" kern="1200"/>
        </a:p>
      </dsp:txBody>
      <dsp:txXfrm>
        <a:off x="144559" y="2730753"/>
        <a:ext cx="10894697" cy="276427"/>
      </dsp:txXfrm>
    </dsp:sp>
    <dsp:sp modelId="{F227155F-D7C9-4973-81E7-5D39CCFEE314}">
      <dsp:nvSpPr>
        <dsp:cNvPr id="0" name=""/>
        <dsp:cNvSpPr/>
      </dsp:nvSpPr>
      <dsp:spPr>
        <a:xfrm>
          <a:off x="6345" y="3054581"/>
          <a:ext cx="11171124" cy="276427"/>
        </a:xfrm>
        <a:prstGeom prst="chevron">
          <a:avLst/>
        </a:prstGeom>
        <a:gradFill rotWithShape="0">
          <a:gsLst>
            <a:gs pos="0">
              <a:schemeClr val="accent1">
                <a:hueOff val="0"/>
                <a:satOff val="0"/>
                <a:lumOff val="0"/>
                <a:alphaOff val="0"/>
                <a:tint val="58000"/>
                <a:satMod val="108000"/>
                <a:lumMod val="110000"/>
              </a:schemeClr>
            </a:gs>
            <a:gs pos="100000">
              <a:schemeClr val="accent1">
                <a:hueOff val="0"/>
                <a:satOff val="0"/>
                <a:lumOff val="0"/>
                <a:alphaOff val="0"/>
                <a:tint val="81000"/>
                <a:satMod val="109000"/>
                <a:lumMod val="105000"/>
              </a:schemeClr>
            </a:gs>
          </a:gsLst>
          <a:lin ang="504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uk-UA" sz="1600" kern="1200"/>
            <a:t>пропонували оцінювати активи за собівартістю;</a:t>
          </a:r>
          <a:endParaRPr lang="ru-UA" sz="1600" kern="1200"/>
        </a:p>
      </dsp:txBody>
      <dsp:txXfrm>
        <a:off x="144559" y="3054581"/>
        <a:ext cx="10894697" cy="276427"/>
      </dsp:txXfrm>
    </dsp:sp>
    <dsp:sp modelId="{4CEB4ED1-D413-4BBA-B5CC-A6A8C510F343}">
      <dsp:nvSpPr>
        <dsp:cNvPr id="0" name=""/>
        <dsp:cNvSpPr/>
      </dsp:nvSpPr>
      <dsp:spPr>
        <a:xfrm>
          <a:off x="6345" y="3378408"/>
          <a:ext cx="11171124" cy="630885"/>
        </a:xfrm>
        <a:prstGeom prst="chevron">
          <a:avLst/>
        </a:prstGeom>
        <a:gradFill rotWithShape="0">
          <a:gsLst>
            <a:gs pos="0">
              <a:schemeClr val="accent1">
                <a:hueOff val="0"/>
                <a:satOff val="0"/>
                <a:lumOff val="0"/>
                <a:alphaOff val="0"/>
                <a:tint val="58000"/>
                <a:satMod val="108000"/>
                <a:lumMod val="110000"/>
              </a:schemeClr>
            </a:gs>
            <a:gs pos="100000">
              <a:schemeClr val="accent1">
                <a:hueOff val="0"/>
                <a:satOff val="0"/>
                <a:lumOff val="0"/>
                <a:alphaOff val="0"/>
                <a:tint val="81000"/>
                <a:satMod val="109000"/>
                <a:lumMod val="105000"/>
              </a:schemeClr>
            </a:gs>
          </a:gsLst>
          <a:lin ang="504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uk-UA" sz="1600" kern="1200" dirty="0"/>
            <a:t>розглядали амортизацію як знос, величину раніше понесених витрат, що списується у визначеній сумі на витрати даного звітного періоду; </a:t>
          </a:r>
          <a:endParaRPr lang="ru-UA" sz="1600" kern="1200" dirty="0"/>
        </a:p>
      </dsp:txBody>
      <dsp:txXfrm>
        <a:off x="321788" y="3378408"/>
        <a:ext cx="10540239" cy="630885"/>
      </dsp:txXfrm>
    </dsp:sp>
    <dsp:sp modelId="{1BD5E878-4685-4A5B-BBFC-446250CA5BD9}">
      <dsp:nvSpPr>
        <dsp:cNvPr id="0" name=""/>
        <dsp:cNvSpPr/>
      </dsp:nvSpPr>
      <dsp:spPr>
        <a:xfrm>
          <a:off x="6345" y="4056694"/>
          <a:ext cx="11171124" cy="276427"/>
        </a:xfrm>
        <a:prstGeom prst="chevron">
          <a:avLst/>
        </a:prstGeom>
        <a:gradFill rotWithShape="0">
          <a:gsLst>
            <a:gs pos="0">
              <a:schemeClr val="accent1">
                <a:hueOff val="0"/>
                <a:satOff val="0"/>
                <a:lumOff val="0"/>
                <a:alphaOff val="0"/>
                <a:tint val="58000"/>
                <a:satMod val="108000"/>
                <a:lumMod val="110000"/>
              </a:schemeClr>
            </a:gs>
            <a:gs pos="100000">
              <a:schemeClr val="accent1">
                <a:hueOff val="0"/>
                <a:satOff val="0"/>
                <a:lumOff val="0"/>
                <a:alphaOff val="0"/>
                <a:tint val="81000"/>
                <a:satMod val="109000"/>
                <a:lumMod val="105000"/>
              </a:schemeClr>
            </a:gs>
          </a:gsLst>
          <a:lin ang="504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uk-UA" sz="1600" kern="1200"/>
            <a:t>виступали проти резервування сумнівної дебіторської заборгованості.</a:t>
          </a:r>
          <a:endParaRPr lang="ru-UA" sz="1600" kern="1200"/>
        </a:p>
      </dsp:txBody>
      <dsp:txXfrm>
        <a:off x="144559" y="4056694"/>
        <a:ext cx="10894697" cy="27642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8B1945-727C-47CB-9A0C-8C68B674ABE3}">
      <dsp:nvSpPr>
        <dsp:cNvPr id="0" name=""/>
        <dsp:cNvSpPr/>
      </dsp:nvSpPr>
      <dsp:spPr>
        <a:xfrm>
          <a:off x="7475" y="871039"/>
          <a:ext cx="10435415" cy="1171584"/>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uk-UA" sz="1600" kern="1200"/>
            <a:t>Галичина, Буковина, Закарпаття в господарському розвитку відставали від інших держав, що входили до імперії, і в цілому від передових країн світу. Економіка мала чітко визначений аграрний, а згодом аграрно-індустріальний характер. Незважаючи на наступ австрійського та іноземного капіталу на західноукраїнські землі (лише Австро-Угорський емісійний банк мав у Західній Україні 12 філій),  національна економіка, перебуваючи в імперській залежності, не занепала. </a:t>
          </a:r>
          <a:endParaRPr lang="ru-UA" sz="1600" kern="1200"/>
        </a:p>
      </dsp:txBody>
      <dsp:txXfrm>
        <a:off x="593267" y="871039"/>
        <a:ext cx="9263831" cy="1171584"/>
      </dsp:txXfrm>
    </dsp:sp>
    <dsp:sp modelId="{D406671F-CCDD-4729-B359-3D247589BF93}">
      <dsp:nvSpPr>
        <dsp:cNvPr id="0" name=""/>
        <dsp:cNvSpPr/>
      </dsp:nvSpPr>
      <dsp:spPr>
        <a:xfrm>
          <a:off x="7475" y="2206644"/>
          <a:ext cx="10435415" cy="1171584"/>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uk-UA" sz="1600" kern="1200"/>
            <a:t>В Україні, особливо в другій половині XIX ст., почали значну увагу приділяти економічному бокові життя: створювали позичкові каси; кооперативно-кредитні товариства, зокрема такі як "Народна торгівля", "Дністер", "Краєвий союз кредитовий", "Краєвий союз ревізійний", "Земельний банк іпотечний"; значного розвитку набувало готельне та шинкарське обслуговування. </a:t>
          </a:r>
          <a:endParaRPr lang="ru-UA" sz="1600" kern="1200"/>
        </a:p>
      </dsp:txBody>
      <dsp:txXfrm>
        <a:off x="593267" y="2206644"/>
        <a:ext cx="9263831" cy="1171584"/>
      </dsp:txXfrm>
    </dsp:sp>
    <dsp:sp modelId="{DC1904FA-E45E-455D-ADE6-050E3138BE70}">
      <dsp:nvSpPr>
        <dsp:cNvPr id="0" name=""/>
        <dsp:cNvSpPr/>
      </dsp:nvSpPr>
      <dsp:spPr>
        <a:xfrm>
          <a:off x="7475" y="3542250"/>
          <a:ext cx="10435415" cy="1171584"/>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uk-UA" sz="1600" kern="1200"/>
            <a:t>Для українців - галичан і буковинців організовували фінансово-господарські та професійні курси, видавали економічну літературу з метою заохочення до активної економічної та господарської діяльності. Облік вступав на новий щабель розвитку.</a:t>
          </a:r>
          <a:endParaRPr lang="ru-UA" sz="1600" kern="1200"/>
        </a:p>
      </dsp:txBody>
      <dsp:txXfrm>
        <a:off x="593267" y="3542250"/>
        <a:ext cx="9263831" cy="117158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B803DF-6784-4701-BD13-3C9C71E859EC}">
      <dsp:nvSpPr>
        <dsp:cNvPr id="0" name=""/>
        <dsp:cNvSpPr/>
      </dsp:nvSpPr>
      <dsp:spPr>
        <a:xfrm>
          <a:off x="0" y="33189"/>
          <a:ext cx="10203349" cy="159653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uk-UA" sz="2600" kern="1200"/>
            <a:t>В німецькій школі вивчення бухгалтерського обліку розпочиналося не від рахунків до балансу, як в італійській і французькій, а навпаки.</a:t>
          </a:r>
          <a:endParaRPr lang="ru-UA" sz="2600" kern="1200"/>
        </a:p>
      </dsp:txBody>
      <dsp:txXfrm>
        <a:off x="77937" y="111126"/>
        <a:ext cx="10047475" cy="1440665"/>
      </dsp:txXfrm>
    </dsp:sp>
    <dsp:sp modelId="{E26BFBF5-C974-4F42-B9FB-1878BDCDE4D9}">
      <dsp:nvSpPr>
        <dsp:cNvPr id="0" name=""/>
        <dsp:cNvSpPr/>
      </dsp:nvSpPr>
      <dsp:spPr>
        <a:xfrm>
          <a:off x="0" y="1704608"/>
          <a:ext cx="10203349" cy="349069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uk-UA" sz="2600" kern="1200"/>
            <a:t>Подвійний запис пояснювався не об'єктивними господарськими процесами, а з урахуванням балансової рівності. Отже, баланс формував подвійний запис як його математичний наслідок. Шер, побудувавши рівняння А = П (актив = пасиву), назвавши за балансом рахунки активними і пасивними, поклав початок алгоритмізації обліку. Крім того, будучи позитивістом, він зважав, що його трактування подвійного запису дійсно наукове, а не метафізичне, як пояснювали італійська та французька школи.</a:t>
          </a:r>
          <a:endParaRPr lang="ru-UA" sz="2600" kern="1200"/>
        </a:p>
      </dsp:txBody>
      <dsp:txXfrm>
        <a:off x="170402" y="1875010"/>
        <a:ext cx="9862545" cy="314989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297976-A097-4B4D-839C-FB6F89388DE8}">
      <dsp:nvSpPr>
        <dsp:cNvPr id="0" name=""/>
        <dsp:cNvSpPr/>
      </dsp:nvSpPr>
      <dsp:spPr>
        <a:xfrm>
          <a:off x="883099" y="0"/>
          <a:ext cx="10008459" cy="6428936"/>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73CAFD-F52D-463D-920B-E2881C4730BD}">
      <dsp:nvSpPr>
        <dsp:cNvPr id="0" name=""/>
        <dsp:cNvSpPr/>
      </dsp:nvSpPr>
      <dsp:spPr>
        <a:xfrm>
          <a:off x="399004" y="1928680"/>
          <a:ext cx="3532397" cy="2571574"/>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uk-UA" sz="1200" kern="1200"/>
            <a:t>Завдяки працям відомого українського політика та громадського діяча Кості Левицького (в перших числах листопада 1918 р. він сформував тимчасовий уряд Західноукраїнської Народної Республіки і був його головою), можна отримати інформацію, можливо, і не повну, про найвідоміших наших економістів і підприємців часів Австро-Угорської імперії, зокрема про наступних: Кості Левицького,  Володимира Барвінського,Володимира Навроцького, Василя Нагірого, Теофіла Кормоша, Тита Войнеровського,  Романа Залозецького та інших.</a:t>
          </a:r>
          <a:endParaRPr lang="ru-UA" sz="1200" kern="1200"/>
        </a:p>
      </dsp:txBody>
      <dsp:txXfrm>
        <a:off x="524538" y="2054214"/>
        <a:ext cx="3281329" cy="2320506"/>
      </dsp:txXfrm>
    </dsp:sp>
    <dsp:sp modelId="{6E431C70-047F-4CDD-9F83-B1B6B4AD0BFA}">
      <dsp:nvSpPr>
        <dsp:cNvPr id="0" name=""/>
        <dsp:cNvSpPr/>
      </dsp:nvSpPr>
      <dsp:spPr>
        <a:xfrm>
          <a:off x="4121130" y="1928680"/>
          <a:ext cx="3532397" cy="2571574"/>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uk-UA" sz="1200" kern="1200"/>
            <a:t>Сам К. Левицький, як секретар Головного відділу "Просвіти", брав безпосередню участь у пожвавленні економічно господарського життя нашого краю. У праці "Українські політики. Сильвати наших давніх послів і діячів" він згадує цих видатних людей.</a:t>
          </a:r>
          <a:endParaRPr lang="ru-UA" sz="1200" kern="1200"/>
        </a:p>
      </dsp:txBody>
      <dsp:txXfrm>
        <a:off x="4246664" y="2054214"/>
        <a:ext cx="3281329" cy="2320506"/>
      </dsp:txXfrm>
    </dsp:sp>
    <dsp:sp modelId="{A6578B34-217F-4F76-9B9E-10485419D70C}">
      <dsp:nvSpPr>
        <dsp:cNvPr id="0" name=""/>
        <dsp:cNvSpPr/>
      </dsp:nvSpPr>
      <dsp:spPr>
        <a:xfrm>
          <a:off x="7843256" y="1928680"/>
          <a:ext cx="3532397" cy="2571574"/>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uk-UA" sz="1200" kern="1200"/>
            <a:t>Українська економічна газета "Діло" була заснована 1-го січня  1880 р. у Львові, як громадсько-політичний часопис, групою народовців на чолі з  Володимиром Барвінським. Економічну рубрику в ній вів Володимир Навроцький, відомий на той час економіст-теоретик, який з 1883 р. проводив економічно-статистичні дослідження. </a:t>
          </a:r>
          <a:endParaRPr lang="ru-UA" sz="1200" kern="1200"/>
        </a:p>
      </dsp:txBody>
      <dsp:txXfrm>
        <a:off x="7968790" y="2054214"/>
        <a:ext cx="3281329" cy="232050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ru-RU"/>
              <a:t>Образец заголовка</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11CE17E6-2EFA-4F79-8D8D-6DF04C90B7E8}" type="datetimeFigureOut">
              <a:rPr lang="ru-UA" smtClean="0"/>
              <a:t>01/25/2021</a:t>
            </a:fld>
            <a:endParaRPr lang="ru-UA"/>
          </a:p>
        </p:txBody>
      </p:sp>
      <p:sp>
        <p:nvSpPr>
          <p:cNvPr id="5" name="Footer Placeholder 4"/>
          <p:cNvSpPr>
            <a:spLocks noGrp="1"/>
          </p:cNvSpPr>
          <p:nvPr>
            <p:ph type="ftr" sz="quarter" idx="11"/>
          </p:nvPr>
        </p:nvSpPr>
        <p:spPr>
          <a:xfrm>
            <a:off x="1876424" y="5410201"/>
            <a:ext cx="5124886" cy="365125"/>
          </a:xfrm>
        </p:spPr>
        <p:txBody>
          <a:bodyPr/>
          <a:lstStyle/>
          <a:p>
            <a:endParaRPr lang="ru-UA"/>
          </a:p>
        </p:txBody>
      </p:sp>
      <p:sp>
        <p:nvSpPr>
          <p:cNvPr id="6" name="Slide Number Placeholder 5"/>
          <p:cNvSpPr>
            <a:spLocks noGrp="1"/>
          </p:cNvSpPr>
          <p:nvPr>
            <p:ph type="sldNum" sz="quarter" idx="12"/>
          </p:nvPr>
        </p:nvSpPr>
        <p:spPr>
          <a:xfrm>
            <a:off x="9896911" y="5410199"/>
            <a:ext cx="771089" cy="365125"/>
          </a:xfrm>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4043091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ru-RU"/>
              <a:t>Вставка рисунка</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1CE17E6-2EFA-4F79-8D8D-6DF04C90B7E8}" type="datetimeFigureOut">
              <a:rPr lang="ru-UA" smtClean="0"/>
              <a:t>01/25/2021</a:t>
            </a:fld>
            <a:endParaRPr lang="ru-UA"/>
          </a:p>
        </p:txBody>
      </p:sp>
      <p:sp>
        <p:nvSpPr>
          <p:cNvPr id="6" name="Footer Placeholder 5"/>
          <p:cNvSpPr>
            <a:spLocks noGrp="1"/>
          </p:cNvSpPr>
          <p:nvPr>
            <p:ph type="ftr" sz="quarter" idx="11"/>
          </p:nvPr>
        </p:nvSpPr>
        <p:spPr/>
        <p:txBody>
          <a:bodyPr/>
          <a:lstStyle/>
          <a:p>
            <a:endParaRPr lang="ru-UA"/>
          </a:p>
        </p:txBody>
      </p:sp>
      <p:sp>
        <p:nvSpPr>
          <p:cNvPr id="7" name="Slide Number Placeholder 6"/>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136758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ru-RU"/>
              <a:t>Образец заголовка</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1CE17E6-2EFA-4F79-8D8D-6DF04C90B7E8}" type="datetimeFigureOut">
              <a:rPr lang="ru-UA" smtClean="0"/>
              <a:t>01/25/2021</a:t>
            </a:fld>
            <a:endParaRPr lang="ru-UA"/>
          </a:p>
        </p:txBody>
      </p:sp>
      <p:sp>
        <p:nvSpPr>
          <p:cNvPr id="6" name="Footer Placeholder 5"/>
          <p:cNvSpPr>
            <a:spLocks noGrp="1"/>
          </p:cNvSpPr>
          <p:nvPr>
            <p:ph type="ftr" sz="quarter" idx="11"/>
          </p:nvPr>
        </p:nvSpPr>
        <p:spPr/>
        <p:txBody>
          <a:bodyPr/>
          <a:lstStyle/>
          <a:p>
            <a:endParaRPr lang="ru-UA"/>
          </a:p>
        </p:txBody>
      </p:sp>
      <p:sp>
        <p:nvSpPr>
          <p:cNvPr id="7" name="Slide Number Placeholder 6"/>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52380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ru-RU"/>
              <a:t>Образец заголовка</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1CE17E6-2EFA-4F79-8D8D-6DF04C90B7E8}" type="datetimeFigureOut">
              <a:rPr lang="ru-UA" smtClean="0"/>
              <a:t>01/25/2021</a:t>
            </a:fld>
            <a:endParaRPr lang="ru-UA"/>
          </a:p>
        </p:txBody>
      </p:sp>
      <p:sp>
        <p:nvSpPr>
          <p:cNvPr id="6" name="Footer Placeholder 5"/>
          <p:cNvSpPr>
            <a:spLocks noGrp="1"/>
          </p:cNvSpPr>
          <p:nvPr>
            <p:ph type="ftr" sz="quarter" idx="11"/>
          </p:nvPr>
        </p:nvSpPr>
        <p:spPr/>
        <p:txBody>
          <a:bodyPr/>
          <a:lstStyle/>
          <a:p>
            <a:endParaRPr lang="ru-UA"/>
          </a:p>
        </p:txBody>
      </p:sp>
      <p:sp>
        <p:nvSpPr>
          <p:cNvPr id="7" name="Slide Number Placeholder 6"/>
          <p:cNvSpPr>
            <a:spLocks noGrp="1"/>
          </p:cNvSpPr>
          <p:nvPr>
            <p:ph type="sldNum" sz="quarter" idx="12"/>
          </p:nvPr>
        </p:nvSpPr>
        <p:spPr/>
        <p:txBody>
          <a:bodyPr/>
          <a:lstStyle/>
          <a:p>
            <a:fld id="{58344E1E-9390-4C78-BA48-45C4F36F8E55}" type="slidenum">
              <a:rPr lang="ru-UA" smtClean="0"/>
              <a:t>‹#›</a:t>
            </a:fld>
            <a:endParaRPr lang="ru-UA"/>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8705955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ru-RU"/>
              <a:t>Образец заголовка</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1CE17E6-2EFA-4F79-8D8D-6DF04C90B7E8}" type="datetimeFigureOut">
              <a:rPr lang="ru-UA" smtClean="0"/>
              <a:t>01/25/2021</a:t>
            </a:fld>
            <a:endParaRPr lang="ru-UA"/>
          </a:p>
        </p:txBody>
      </p:sp>
      <p:sp>
        <p:nvSpPr>
          <p:cNvPr id="6" name="Footer Placeholder 5"/>
          <p:cNvSpPr>
            <a:spLocks noGrp="1"/>
          </p:cNvSpPr>
          <p:nvPr>
            <p:ph type="ftr" sz="quarter" idx="11"/>
          </p:nvPr>
        </p:nvSpPr>
        <p:spPr/>
        <p:txBody>
          <a:bodyPr/>
          <a:lstStyle/>
          <a:p>
            <a:endParaRPr lang="ru-UA"/>
          </a:p>
        </p:txBody>
      </p:sp>
      <p:sp>
        <p:nvSpPr>
          <p:cNvPr id="7" name="Slide Number Placeholder 6"/>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23447601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ru-RU"/>
              <a:t>Образец заголовка</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11CE17E6-2EFA-4F79-8D8D-6DF04C90B7E8}" type="datetimeFigureOut">
              <a:rPr lang="ru-UA" smtClean="0"/>
              <a:t>01/25/2021</a:t>
            </a:fld>
            <a:endParaRPr lang="ru-UA"/>
          </a:p>
        </p:txBody>
      </p:sp>
      <p:sp>
        <p:nvSpPr>
          <p:cNvPr id="4" name="Footer Placeholder 3"/>
          <p:cNvSpPr>
            <a:spLocks noGrp="1"/>
          </p:cNvSpPr>
          <p:nvPr>
            <p:ph type="ftr" sz="quarter" idx="11"/>
          </p:nvPr>
        </p:nvSpPr>
        <p:spPr/>
        <p:txBody>
          <a:bodyPr/>
          <a:lstStyle/>
          <a:p>
            <a:endParaRPr lang="ru-UA"/>
          </a:p>
        </p:txBody>
      </p:sp>
      <p:sp>
        <p:nvSpPr>
          <p:cNvPr id="5" name="Slide Number Placeholder 4"/>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10830377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a:t>Вставка рисунка</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a:t>Вставка рисунка</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a:t>Вставка рисунка</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11CE17E6-2EFA-4F79-8D8D-6DF04C90B7E8}" type="datetimeFigureOut">
              <a:rPr lang="ru-UA" smtClean="0"/>
              <a:t>01/25/2021</a:t>
            </a:fld>
            <a:endParaRPr lang="ru-UA"/>
          </a:p>
        </p:txBody>
      </p:sp>
      <p:sp>
        <p:nvSpPr>
          <p:cNvPr id="4" name="Footer Placeholder 3"/>
          <p:cNvSpPr>
            <a:spLocks noGrp="1"/>
          </p:cNvSpPr>
          <p:nvPr>
            <p:ph type="ftr" sz="quarter" idx="11"/>
          </p:nvPr>
        </p:nvSpPr>
        <p:spPr/>
        <p:txBody>
          <a:bodyPr/>
          <a:lstStyle/>
          <a:p>
            <a:endParaRPr lang="ru-UA"/>
          </a:p>
        </p:txBody>
      </p:sp>
      <p:sp>
        <p:nvSpPr>
          <p:cNvPr id="5" name="Slide Number Placeholder 4"/>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27261716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1CE17E6-2EFA-4F79-8D8D-6DF04C90B7E8}" type="datetimeFigureOut">
              <a:rPr lang="ru-UA" smtClean="0"/>
              <a:t>01/25/2021</a:t>
            </a:fld>
            <a:endParaRPr lang="ru-UA"/>
          </a:p>
        </p:txBody>
      </p:sp>
      <p:sp>
        <p:nvSpPr>
          <p:cNvPr id="5" name="Footer Placeholder 4"/>
          <p:cNvSpPr>
            <a:spLocks noGrp="1"/>
          </p:cNvSpPr>
          <p:nvPr>
            <p:ph type="ftr" sz="quarter" idx="11"/>
          </p:nvPr>
        </p:nvSpPr>
        <p:spPr/>
        <p:txBody>
          <a:bodyPr/>
          <a:lstStyle/>
          <a:p>
            <a:endParaRPr lang="ru-UA"/>
          </a:p>
        </p:txBody>
      </p:sp>
      <p:sp>
        <p:nvSpPr>
          <p:cNvPr id="6" name="Slide Number Placeholder 5"/>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39781035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1CE17E6-2EFA-4F79-8D8D-6DF04C90B7E8}" type="datetimeFigureOut">
              <a:rPr lang="ru-UA" smtClean="0"/>
              <a:t>01/25/2021</a:t>
            </a:fld>
            <a:endParaRPr lang="ru-UA"/>
          </a:p>
        </p:txBody>
      </p:sp>
      <p:sp>
        <p:nvSpPr>
          <p:cNvPr id="5" name="Footer Placeholder 4"/>
          <p:cNvSpPr>
            <a:spLocks noGrp="1"/>
          </p:cNvSpPr>
          <p:nvPr>
            <p:ph type="ftr" sz="quarter" idx="11"/>
          </p:nvPr>
        </p:nvSpPr>
        <p:spPr/>
        <p:txBody>
          <a:bodyPr/>
          <a:lstStyle/>
          <a:p>
            <a:endParaRPr lang="ru-UA"/>
          </a:p>
        </p:txBody>
      </p:sp>
      <p:sp>
        <p:nvSpPr>
          <p:cNvPr id="6" name="Slide Number Placeholder 5"/>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2430707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1CE17E6-2EFA-4F79-8D8D-6DF04C90B7E8}" type="datetimeFigureOut">
              <a:rPr lang="ru-UA" smtClean="0"/>
              <a:t>01/25/2021</a:t>
            </a:fld>
            <a:endParaRPr lang="ru-UA"/>
          </a:p>
        </p:txBody>
      </p:sp>
      <p:sp>
        <p:nvSpPr>
          <p:cNvPr id="5" name="Footer Placeholder 4"/>
          <p:cNvSpPr>
            <a:spLocks noGrp="1"/>
          </p:cNvSpPr>
          <p:nvPr>
            <p:ph type="ftr" sz="quarter" idx="11"/>
          </p:nvPr>
        </p:nvSpPr>
        <p:spPr/>
        <p:txBody>
          <a:bodyPr/>
          <a:lstStyle/>
          <a:p>
            <a:endParaRPr lang="ru-UA"/>
          </a:p>
        </p:txBody>
      </p:sp>
      <p:sp>
        <p:nvSpPr>
          <p:cNvPr id="6" name="Slide Number Placeholder 5"/>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2521035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ru-RU"/>
              <a:t>Образец заголовка</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1CE17E6-2EFA-4F79-8D8D-6DF04C90B7E8}" type="datetimeFigureOut">
              <a:rPr lang="ru-UA" smtClean="0"/>
              <a:t>01/25/2021</a:t>
            </a:fld>
            <a:endParaRPr lang="ru-UA"/>
          </a:p>
        </p:txBody>
      </p:sp>
      <p:sp>
        <p:nvSpPr>
          <p:cNvPr id="5" name="Footer Placeholder 4"/>
          <p:cNvSpPr>
            <a:spLocks noGrp="1"/>
          </p:cNvSpPr>
          <p:nvPr>
            <p:ph type="ftr" sz="quarter" idx="11"/>
          </p:nvPr>
        </p:nvSpPr>
        <p:spPr/>
        <p:txBody>
          <a:bodyPr/>
          <a:lstStyle/>
          <a:p>
            <a:endParaRPr lang="ru-UA"/>
          </a:p>
        </p:txBody>
      </p:sp>
      <p:sp>
        <p:nvSpPr>
          <p:cNvPr id="6" name="Slide Number Placeholder 5"/>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1504575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11CE17E6-2EFA-4F79-8D8D-6DF04C90B7E8}" type="datetimeFigureOut">
              <a:rPr lang="ru-UA" smtClean="0"/>
              <a:t>01/25/2021</a:t>
            </a:fld>
            <a:endParaRPr lang="ru-UA"/>
          </a:p>
        </p:txBody>
      </p:sp>
      <p:sp>
        <p:nvSpPr>
          <p:cNvPr id="6" name="Footer Placeholder 5"/>
          <p:cNvSpPr>
            <a:spLocks noGrp="1"/>
          </p:cNvSpPr>
          <p:nvPr>
            <p:ph type="ftr" sz="quarter" idx="11"/>
          </p:nvPr>
        </p:nvSpPr>
        <p:spPr/>
        <p:txBody>
          <a:bodyPr/>
          <a:lstStyle/>
          <a:p>
            <a:endParaRPr lang="ru-UA"/>
          </a:p>
        </p:txBody>
      </p:sp>
      <p:sp>
        <p:nvSpPr>
          <p:cNvPr id="7" name="Slide Number Placeholder 6"/>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1116826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41410" y="3073397"/>
            <a:ext cx="4878391" cy="271780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3073397"/>
            <a:ext cx="4875210" cy="271780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11CE17E6-2EFA-4F79-8D8D-6DF04C90B7E8}" type="datetimeFigureOut">
              <a:rPr lang="ru-UA" smtClean="0"/>
              <a:t>01/25/2021</a:t>
            </a:fld>
            <a:endParaRPr lang="ru-UA"/>
          </a:p>
        </p:txBody>
      </p:sp>
      <p:sp>
        <p:nvSpPr>
          <p:cNvPr id="8" name="Footer Placeholder 7"/>
          <p:cNvSpPr>
            <a:spLocks noGrp="1"/>
          </p:cNvSpPr>
          <p:nvPr>
            <p:ph type="ftr" sz="quarter" idx="11"/>
          </p:nvPr>
        </p:nvSpPr>
        <p:spPr/>
        <p:txBody>
          <a:bodyPr/>
          <a:lstStyle/>
          <a:p>
            <a:endParaRPr lang="ru-UA"/>
          </a:p>
        </p:txBody>
      </p:sp>
      <p:sp>
        <p:nvSpPr>
          <p:cNvPr id="9" name="Slide Number Placeholder 8"/>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151081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1CE17E6-2EFA-4F79-8D8D-6DF04C90B7E8}" type="datetimeFigureOut">
              <a:rPr lang="ru-UA" smtClean="0"/>
              <a:t>01/25/2021</a:t>
            </a:fld>
            <a:endParaRPr lang="ru-UA"/>
          </a:p>
        </p:txBody>
      </p:sp>
      <p:sp>
        <p:nvSpPr>
          <p:cNvPr id="4" name="Footer Placeholder 3"/>
          <p:cNvSpPr>
            <a:spLocks noGrp="1"/>
          </p:cNvSpPr>
          <p:nvPr>
            <p:ph type="ftr" sz="quarter" idx="11"/>
          </p:nvPr>
        </p:nvSpPr>
        <p:spPr/>
        <p:txBody>
          <a:bodyPr/>
          <a:lstStyle/>
          <a:p>
            <a:endParaRPr lang="ru-UA"/>
          </a:p>
        </p:txBody>
      </p:sp>
      <p:sp>
        <p:nvSpPr>
          <p:cNvPr id="5" name="Slide Number Placeholder 4"/>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779629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CE17E6-2EFA-4F79-8D8D-6DF04C90B7E8}" type="datetimeFigureOut">
              <a:rPr lang="ru-UA" smtClean="0"/>
              <a:t>01/25/2021</a:t>
            </a:fld>
            <a:endParaRPr lang="ru-UA"/>
          </a:p>
        </p:txBody>
      </p:sp>
      <p:sp>
        <p:nvSpPr>
          <p:cNvPr id="3" name="Footer Placeholder 2"/>
          <p:cNvSpPr>
            <a:spLocks noGrp="1"/>
          </p:cNvSpPr>
          <p:nvPr>
            <p:ph type="ftr" sz="quarter" idx="11"/>
          </p:nvPr>
        </p:nvSpPr>
        <p:spPr/>
        <p:txBody>
          <a:bodyPr/>
          <a:lstStyle/>
          <a:p>
            <a:endParaRPr lang="ru-UA"/>
          </a:p>
        </p:txBody>
      </p:sp>
      <p:sp>
        <p:nvSpPr>
          <p:cNvPr id="4" name="Slide Number Placeholder 3"/>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4020049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1CE17E6-2EFA-4F79-8D8D-6DF04C90B7E8}" type="datetimeFigureOut">
              <a:rPr lang="ru-UA" smtClean="0"/>
              <a:t>01/25/2021</a:t>
            </a:fld>
            <a:endParaRPr lang="ru-UA"/>
          </a:p>
        </p:txBody>
      </p:sp>
      <p:sp>
        <p:nvSpPr>
          <p:cNvPr id="6" name="Footer Placeholder 5"/>
          <p:cNvSpPr>
            <a:spLocks noGrp="1"/>
          </p:cNvSpPr>
          <p:nvPr>
            <p:ph type="ftr" sz="quarter" idx="11"/>
          </p:nvPr>
        </p:nvSpPr>
        <p:spPr/>
        <p:txBody>
          <a:bodyPr/>
          <a:lstStyle/>
          <a:p>
            <a:endParaRPr lang="ru-UA"/>
          </a:p>
        </p:txBody>
      </p:sp>
      <p:sp>
        <p:nvSpPr>
          <p:cNvPr id="7" name="Slide Number Placeholder 6"/>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4035741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1CE17E6-2EFA-4F79-8D8D-6DF04C90B7E8}" type="datetimeFigureOut">
              <a:rPr lang="ru-UA" smtClean="0"/>
              <a:t>01/25/2021</a:t>
            </a:fld>
            <a:endParaRPr lang="ru-UA"/>
          </a:p>
        </p:txBody>
      </p:sp>
      <p:sp>
        <p:nvSpPr>
          <p:cNvPr id="6" name="Footer Placeholder 5"/>
          <p:cNvSpPr>
            <a:spLocks noGrp="1"/>
          </p:cNvSpPr>
          <p:nvPr>
            <p:ph type="ftr" sz="quarter" idx="11"/>
          </p:nvPr>
        </p:nvSpPr>
        <p:spPr/>
        <p:txBody>
          <a:bodyPr/>
          <a:lstStyle/>
          <a:p>
            <a:endParaRPr lang="ru-UA"/>
          </a:p>
        </p:txBody>
      </p:sp>
      <p:sp>
        <p:nvSpPr>
          <p:cNvPr id="7" name="Slide Number Placeholder 6"/>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1906629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11CE17E6-2EFA-4F79-8D8D-6DF04C90B7E8}" type="datetimeFigureOut">
              <a:rPr lang="ru-UA" smtClean="0"/>
              <a:t>01/25/2021</a:t>
            </a:fld>
            <a:endParaRPr lang="ru-UA"/>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ru-UA"/>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8344E1E-9390-4C78-BA48-45C4F36F8E55}" type="slidenum">
              <a:rPr lang="ru-UA" smtClean="0"/>
              <a:t>‹#›</a:t>
            </a:fld>
            <a:endParaRPr lang="ru-UA"/>
          </a:p>
        </p:txBody>
      </p:sp>
    </p:spTree>
    <p:extLst>
      <p:ext uri="{BB962C8B-B14F-4D97-AF65-F5344CB8AC3E}">
        <p14:creationId xmlns:p14="http://schemas.microsoft.com/office/powerpoint/2010/main" val="2011679875"/>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12C72B-72B8-4131-83E3-AFD2EE7C795A}"/>
              </a:ext>
            </a:extLst>
          </p:cNvPr>
          <p:cNvSpPr>
            <a:spLocks noGrp="1"/>
          </p:cNvSpPr>
          <p:nvPr>
            <p:ph type="ctrTitle"/>
          </p:nvPr>
        </p:nvSpPr>
        <p:spPr>
          <a:xfrm>
            <a:off x="5039068" y="802298"/>
            <a:ext cx="6015784" cy="5116985"/>
          </a:xfrm>
        </p:spPr>
        <p:txBody>
          <a:bodyPr anchor="ctr">
            <a:normAutofit fontScale="90000"/>
          </a:bodyPr>
          <a:lstStyle/>
          <a:p>
            <a:pPr>
              <a:spcAft>
                <a:spcPts val="1000"/>
              </a:spcAft>
            </a:pPr>
            <a:r>
              <a:rPr lang="uk-UA" sz="4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Тема 5</a:t>
            </a:r>
            <a:br>
              <a:rPr lang="uk-UA" sz="4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uk-UA" sz="4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СВІТОВІ БУХГАЛТЕРСЬКІ ШКОЛИ ТА РОЗВИТОК БУХГАЛТЕРСЬКОЇ ПРОФЕСІЇ</a:t>
            </a:r>
            <a:r>
              <a:rPr lang="ru-UA" sz="4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r>
            <a:br>
              <a:rPr lang="ru-UA" sz="4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r>
              <a:rPr lang="uk-UA" sz="4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ru-UA" sz="4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одзаголовок 2">
            <a:extLst>
              <a:ext uri="{FF2B5EF4-FFF2-40B4-BE49-F238E27FC236}">
                <a16:creationId xmlns:a16="http://schemas.microsoft.com/office/drawing/2014/main" id="{D39AE1D4-6D94-42CB-ACCE-E8DD80E01C9D}"/>
              </a:ext>
            </a:extLst>
          </p:cNvPr>
          <p:cNvSpPr>
            <a:spLocks noGrp="1"/>
          </p:cNvSpPr>
          <p:nvPr>
            <p:ph type="subTitle" idx="1"/>
          </p:nvPr>
        </p:nvSpPr>
        <p:spPr>
          <a:xfrm>
            <a:off x="868352" y="802298"/>
            <a:ext cx="3401174" cy="5116985"/>
          </a:xfrm>
        </p:spPr>
        <p:txBody>
          <a:bodyPr anchor="ctr">
            <a:normAutofit/>
          </a:bodyPr>
          <a:lstStyle/>
          <a:p>
            <a:pPr algn="r"/>
            <a:r>
              <a:rPr lang="uk-UA" sz="2800" dirty="0">
                <a:solidFill>
                  <a:schemeClr val="bg1"/>
                </a:solidFill>
              </a:rPr>
              <a:t>Викладач: </a:t>
            </a:r>
            <a:r>
              <a:rPr lang="uk-UA" sz="2800" dirty="0" err="1">
                <a:solidFill>
                  <a:schemeClr val="bg1"/>
                </a:solidFill>
              </a:rPr>
              <a:t>д.е.н</a:t>
            </a:r>
            <a:r>
              <a:rPr lang="uk-UA" sz="2800" dirty="0">
                <a:solidFill>
                  <a:schemeClr val="bg1"/>
                </a:solidFill>
              </a:rPr>
              <a:t>., професор</a:t>
            </a:r>
          </a:p>
          <a:p>
            <a:pPr algn="r"/>
            <a:r>
              <a:rPr lang="uk-UA" sz="2800" dirty="0">
                <a:solidFill>
                  <a:schemeClr val="bg1"/>
                </a:solidFill>
              </a:rPr>
              <a:t>кафедри обліку та оподаткування</a:t>
            </a:r>
          </a:p>
          <a:p>
            <a:pPr algn="r"/>
            <a:r>
              <a:rPr lang="uk-UA" sz="2800" dirty="0" err="1">
                <a:solidFill>
                  <a:schemeClr val="bg1"/>
                </a:solidFill>
              </a:rPr>
              <a:t>Гуцаленко</a:t>
            </a:r>
            <a:r>
              <a:rPr lang="uk-UA" sz="2800" dirty="0">
                <a:solidFill>
                  <a:schemeClr val="bg1"/>
                </a:solidFill>
              </a:rPr>
              <a:t> Л. В.</a:t>
            </a:r>
            <a:endParaRPr lang="ru-UA" sz="2800" dirty="0">
              <a:solidFill>
                <a:schemeClr val="bg1"/>
              </a:solidFill>
            </a:endParaRPr>
          </a:p>
        </p:txBody>
      </p:sp>
    </p:spTree>
    <p:extLst>
      <p:ext uri="{BB962C8B-B14F-4D97-AF65-F5344CB8AC3E}">
        <p14:creationId xmlns:p14="http://schemas.microsoft.com/office/powerpoint/2010/main" val="1001052005"/>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53EBB9-2BD0-4741-B062-E938100BB50D}"/>
              </a:ext>
            </a:extLst>
          </p:cNvPr>
          <p:cNvSpPr>
            <a:spLocks noGrp="1"/>
          </p:cNvSpPr>
          <p:nvPr>
            <p:ph type="title"/>
          </p:nvPr>
        </p:nvSpPr>
        <p:spPr/>
        <p:txBody>
          <a:bodyPr/>
          <a:lstStyle/>
          <a:p>
            <a:r>
              <a:rPr lang="uk-UA" i="1" dirty="0">
                <a:latin typeface="Times New Roman" panose="02020603050405020304" pitchFamily="18" charset="0"/>
                <a:ea typeface="Calibri" panose="020F0502020204030204" pitchFamily="34" charset="0"/>
                <a:cs typeface="Times New Roman" panose="02020603050405020304" pitchFamily="18" charset="0"/>
              </a:rPr>
              <a:t>Ломбардська школа</a:t>
            </a:r>
            <a:r>
              <a:rPr lang="uk-UA" dirty="0">
                <a:latin typeface="Times New Roman" panose="02020603050405020304" pitchFamily="18" charset="0"/>
                <a:ea typeface="Calibri" panose="020F0502020204030204" pitchFamily="34" charset="0"/>
                <a:cs typeface="Times New Roman" panose="02020603050405020304" pitchFamily="18" charset="0"/>
              </a:rPr>
              <a:t> </a:t>
            </a:r>
            <a:endParaRPr lang="ru-UA" dirty="0"/>
          </a:p>
        </p:txBody>
      </p:sp>
      <p:graphicFrame>
        <p:nvGraphicFramePr>
          <p:cNvPr id="4" name="Объект 3">
            <a:extLst>
              <a:ext uri="{FF2B5EF4-FFF2-40B4-BE49-F238E27FC236}">
                <a16:creationId xmlns:a16="http://schemas.microsoft.com/office/drawing/2014/main" id="{4FEB0DAB-0859-4355-B78F-32785EA3A83B}"/>
              </a:ext>
            </a:extLst>
          </p:cNvPr>
          <p:cNvGraphicFramePr>
            <a:graphicFrameLocks noGrp="1"/>
          </p:cNvGraphicFramePr>
          <p:nvPr>
            <p:ph idx="1"/>
            <p:extLst>
              <p:ext uri="{D42A27DB-BD31-4B8C-83A1-F6EECF244321}">
                <p14:modId xmlns:p14="http://schemas.microsoft.com/office/powerpoint/2010/main" val="1879544946"/>
              </p:ext>
            </p:extLst>
          </p:nvPr>
        </p:nvGraphicFramePr>
        <p:xfrm>
          <a:off x="1141412" y="2249487"/>
          <a:ext cx="9905999" cy="35417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16477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920092-8FA0-4A1B-8751-439B9F5324DF}"/>
              </a:ext>
            </a:extLst>
          </p:cNvPr>
          <p:cNvSpPr>
            <a:spLocks noGrp="1"/>
          </p:cNvSpPr>
          <p:nvPr>
            <p:ph type="title"/>
          </p:nvPr>
        </p:nvSpPr>
        <p:spPr/>
        <p:txBody>
          <a:bodyPr/>
          <a:lstStyle/>
          <a:p>
            <a:r>
              <a:rPr lang="uk-UA" sz="3600" i="1" dirty="0">
                <a:effectLst/>
                <a:latin typeface="Times New Roman" panose="02020603050405020304" pitchFamily="18" charset="0"/>
                <a:ea typeface="Calibri" panose="020F0502020204030204" pitchFamily="34" charset="0"/>
                <a:cs typeface="Times New Roman" panose="02020603050405020304" pitchFamily="18" charset="0"/>
              </a:rPr>
              <a:t>Тосканська бухгалтерська школа</a:t>
            </a:r>
            <a:endParaRPr lang="ru-UA" dirty="0"/>
          </a:p>
        </p:txBody>
      </p:sp>
      <p:sp>
        <p:nvSpPr>
          <p:cNvPr id="3" name="Объект 2">
            <a:extLst>
              <a:ext uri="{FF2B5EF4-FFF2-40B4-BE49-F238E27FC236}">
                <a16:creationId xmlns:a16="http://schemas.microsoft.com/office/drawing/2014/main" id="{5BFB2C07-D635-4DE2-96E1-3F317EA2263A}"/>
              </a:ext>
            </a:extLst>
          </p:cNvPr>
          <p:cNvSpPr>
            <a:spLocks noGrp="1"/>
          </p:cNvSpPr>
          <p:nvPr>
            <p:ph idx="1"/>
          </p:nvPr>
        </p:nvSpPr>
        <p:spPr/>
        <p:txBody>
          <a:bodyPr/>
          <a:lstStyle/>
          <a:p>
            <a:pPr algn="just"/>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Засновником </a:t>
            </a:r>
            <a:r>
              <a:rPr lang="uk-UA" sz="1800" i="1" dirty="0">
                <a:effectLst/>
                <a:latin typeface="Times New Roman" panose="02020603050405020304" pitchFamily="18" charset="0"/>
                <a:ea typeface="Calibri" panose="020F0502020204030204" pitchFamily="34" charset="0"/>
                <a:cs typeface="Times New Roman" panose="02020603050405020304" pitchFamily="18" charset="0"/>
              </a:rPr>
              <a:t>тосканської бухгалтерської школи</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вважається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Франческо</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Марчі</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(1822-1871), який був переконаним прихильником персоналізації рахунків і розвивав юридичний напрям в обліку. Згідно з Ф.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Марчі</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суть підприємства – в людях, які в ньому працюють. Тому необхідно виділити чотири групи осіб – агентів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матеріальновідповідальних</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осіб), кореспондентів (осіб, з якими проводяться розрахунки), адміністратора і власника. Він вважав, що за кожним рахунком стоїть певна персона, тому свою теорію називав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персоналістичною</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Всі особи, пов'язані з підприємствами, перебувають у певних юридичних відносинах, зміст яких розкривається в обліку. Кожен факт господарського життя зводиться до зміни юридичних відносин між учасниками господарського процесу. Цей підхід привів Ф.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Марчі</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до формулювання правила подвійного запису.</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ru-UA" dirty="0"/>
          </a:p>
        </p:txBody>
      </p:sp>
    </p:spTree>
    <p:extLst>
      <p:ext uri="{BB962C8B-B14F-4D97-AF65-F5344CB8AC3E}">
        <p14:creationId xmlns:p14="http://schemas.microsoft.com/office/powerpoint/2010/main" val="6752506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BCC32AC-8F1E-4348-AD77-D5C55EDE88F0}"/>
              </a:ext>
            </a:extLst>
          </p:cNvPr>
          <p:cNvSpPr>
            <a:spLocks noGrp="1"/>
          </p:cNvSpPr>
          <p:nvPr>
            <p:ph idx="1"/>
          </p:nvPr>
        </p:nvSpPr>
        <p:spPr>
          <a:xfrm>
            <a:off x="1143000" y="0"/>
            <a:ext cx="9905999" cy="2630658"/>
          </a:xfrm>
        </p:spPr>
        <p:txBody>
          <a:bodyPr>
            <a:normAutofit fontScale="85000" lnSpcReduction="10000"/>
          </a:bodyPr>
          <a:lstStyle/>
          <a:p>
            <a:pPr algn="just">
              <a:lnSpc>
                <a:spcPct val="150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Згодом тосканську бухгалтерську школу очолив творець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логісмографії</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Джузеппе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Чербоні</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(1827-1917).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Логісмографія</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 це багатоступінчаста класифікація, що забезпечує нескінченну аналітичність обліку, в якому всі рахунки персоніфіковані, при цьому аналітичний поділ рахунків називається декомпозицією або диференціацією, а синтетичне узагальнення – композицією або інтеграцією. </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На тверде переконання Д.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Чербоні</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ведення обліку передусім має вивчати людину. Бухгалтер реєструє тільки зовнішні факти, але "зовнішні факти, – писав Д.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Чербоні</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 є лише наслідками внутрішніх рухів нашої душі". </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ru-UA" dirty="0"/>
          </a:p>
        </p:txBody>
      </p:sp>
      <p:graphicFrame>
        <p:nvGraphicFramePr>
          <p:cNvPr id="4" name="Объект 3">
            <a:extLst>
              <a:ext uri="{FF2B5EF4-FFF2-40B4-BE49-F238E27FC236}">
                <a16:creationId xmlns:a16="http://schemas.microsoft.com/office/drawing/2014/main" id="{0E351110-4F3B-4B88-9AE5-86B91570927C}"/>
              </a:ext>
            </a:extLst>
          </p:cNvPr>
          <p:cNvGraphicFramePr>
            <a:graphicFrameLocks/>
          </p:cNvGraphicFramePr>
          <p:nvPr>
            <p:extLst>
              <p:ext uri="{D42A27DB-BD31-4B8C-83A1-F6EECF244321}">
                <p14:modId xmlns:p14="http://schemas.microsoft.com/office/powerpoint/2010/main" val="251793263"/>
              </p:ext>
            </p:extLst>
          </p:nvPr>
        </p:nvGraphicFramePr>
        <p:xfrm>
          <a:off x="1143000" y="2798127"/>
          <a:ext cx="9905999" cy="34760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011908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269BAF2-E3EA-44F1-BA29-91C629AD436F}"/>
              </a:ext>
            </a:extLst>
          </p:cNvPr>
          <p:cNvSpPr>
            <a:spLocks noGrp="1"/>
          </p:cNvSpPr>
          <p:nvPr>
            <p:ph type="title"/>
          </p:nvPr>
        </p:nvSpPr>
        <p:spPr>
          <a:xfrm>
            <a:off x="1296158" y="189915"/>
            <a:ext cx="9905998" cy="886725"/>
          </a:xfrm>
        </p:spPr>
        <p:txBody>
          <a:bodyPr/>
          <a:lstStyle/>
          <a:p>
            <a:pPr algn="ctr"/>
            <a:r>
              <a:rPr lang="uk-UA" sz="3600" i="1" dirty="0">
                <a:effectLst/>
                <a:latin typeface="Times New Roman" panose="02020603050405020304" pitchFamily="18" charset="0"/>
                <a:ea typeface="Calibri" panose="020F0502020204030204" pitchFamily="34" charset="0"/>
                <a:cs typeface="Times New Roman" panose="02020603050405020304" pitchFamily="18" charset="0"/>
              </a:rPr>
              <a:t>Венеціанська школа</a:t>
            </a:r>
            <a:endParaRPr lang="ru-UA" dirty="0"/>
          </a:p>
        </p:txBody>
      </p:sp>
      <p:graphicFrame>
        <p:nvGraphicFramePr>
          <p:cNvPr id="4" name="Объект 3">
            <a:extLst>
              <a:ext uri="{FF2B5EF4-FFF2-40B4-BE49-F238E27FC236}">
                <a16:creationId xmlns:a16="http://schemas.microsoft.com/office/drawing/2014/main" id="{15717614-769B-4A50-88A1-1524ADBB7D96}"/>
              </a:ext>
            </a:extLst>
          </p:cNvPr>
          <p:cNvGraphicFramePr>
            <a:graphicFrameLocks noGrp="1"/>
          </p:cNvGraphicFramePr>
          <p:nvPr>
            <p:ph idx="1"/>
            <p:extLst>
              <p:ext uri="{D42A27DB-BD31-4B8C-83A1-F6EECF244321}">
                <p14:modId xmlns:p14="http://schemas.microsoft.com/office/powerpoint/2010/main" val="61136731"/>
              </p:ext>
            </p:extLst>
          </p:nvPr>
        </p:nvGraphicFramePr>
        <p:xfrm>
          <a:off x="225084" y="1076640"/>
          <a:ext cx="11619914" cy="55914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13676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4C0C2EC-79AB-465D-93A0-80ACCC98C360}"/>
              </a:ext>
            </a:extLst>
          </p:cNvPr>
          <p:cNvSpPr>
            <a:spLocks noGrp="1"/>
          </p:cNvSpPr>
          <p:nvPr>
            <p:ph type="title"/>
          </p:nvPr>
        </p:nvSpPr>
        <p:spPr>
          <a:xfrm>
            <a:off x="1141413" y="327514"/>
            <a:ext cx="9905998" cy="924511"/>
          </a:xfrm>
        </p:spPr>
        <p:txBody>
          <a:bodyPr/>
          <a:lstStyle/>
          <a:p>
            <a:r>
              <a:rPr lang="uk-UA" i="1" dirty="0">
                <a:latin typeface="Times New Roman" panose="02020603050405020304" pitchFamily="18" charset="0"/>
                <a:ea typeface="Calibri" panose="020F0502020204030204" pitchFamily="34" charset="0"/>
                <a:cs typeface="Times New Roman" panose="02020603050405020304" pitchFamily="18" charset="0"/>
              </a:rPr>
              <a:t>Французька школа</a:t>
            </a:r>
            <a:endParaRPr lang="ru-UA" dirty="0"/>
          </a:p>
        </p:txBody>
      </p:sp>
      <p:sp>
        <p:nvSpPr>
          <p:cNvPr id="3" name="Объект 2">
            <a:extLst>
              <a:ext uri="{FF2B5EF4-FFF2-40B4-BE49-F238E27FC236}">
                <a16:creationId xmlns:a16="http://schemas.microsoft.com/office/drawing/2014/main" id="{BF78522A-738F-4AE5-B9D9-0C88BD42208E}"/>
              </a:ext>
            </a:extLst>
          </p:cNvPr>
          <p:cNvSpPr>
            <a:spLocks noGrp="1"/>
          </p:cNvSpPr>
          <p:nvPr>
            <p:ph idx="1"/>
          </p:nvPr>
        </p:nvSpPr>
        <p:spPr>
          <a:xfrm>
            <a:off x="1141412" y="1252025"/>
            <a:ext cx="10154945" cy="4539176"/>
          </a:xfrm>
        </p:spPr>
        <p:txBody>
          <a:bodyPr>
            <a:normAutofit/>
          </a:bodyPr>
          <a:lstStyle/>
          <a:p>
            <a:pPr algn="just"/>
            <a:r>
              <a:rPr lang="uk-UA" sz="1800" dirty="0">
                <a:effectLst/>
                <a:latin typeface="Times New Roman" panose="02020603050405020304" pitchFamily="18" charset="0"/>
                <a:ea typeface="Calibri" panose="020F0502020204030204" pitchFamily="34" charset="0"/>
                <a:cs typeface="Times New Roman" panose="02020603050405020304" pitchFamily="18" charset="0"/>
              </a:rPr>
              <a:t>Французька школа характеризувалася перевагою економічних аспектів обліку. Метою обліку вважалося виявлення ефективності використання ресурсів підприємства. Економічне пояснення подвійного запису – „немає надходження без витрачання” призвело до трактування всіх рахунків як рахунків коштів і процесів (операційних). На відміну від представників італійської школи, французькі вчені стверджували, що бухгалтер не юрист, а економіст. Найбільш повно цей погляд виразив П.Ж. Прудон. Крім нього прихильниками економічного напрямку були Р.П.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Коффі</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Е.П.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Леоте</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А.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Гільбо</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Ж.Б.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Дюмарше</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Ш.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Пангло</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Р.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Делапорт</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Ж.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Бурнісьєн</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та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інш</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Слід зазначити, що французькі вчені класифікували рахунки як елементи балансу за видами засобів. Вони виходили з того, що прибутком можуть вважатися тільки грошові надходження. Французькі вчені зазначали: „Немає грошей - немає прибутку”. Крім того, вчені цієї країни поширили облік на все народне господарство –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макрооблік</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Пропонувати оцінювати цінності за собівартістю. Приділяли значну увагу обліку витрат і калькулюванню готової продукції. Трактували баланс як рівність доходів і видатків. Велику увагу приділяли розробці різних форм рахівництва.</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ru-UA" dirty="0"/>
          </a:p>
        </p:txBody>
      </p:sp>
    </p:spTree>
    <p:extLst>
      <p:ext uri="{BB962C8B-B14F-4D97-AF65-F5344CB8AC3E}">
        <p14:creationId xmlns:p14="http://schemas.microsoft.com/office/powerpoint/2010/main" val="2498903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FEAAF9-D547-438D-B574-EC9E810B9678}"/>
              </a:ext>
            </a:extLst>
          </p:cNvPr>
          <p:cNvSpPr>
            <a:spLocks noGrp="1"/>
          </p:cNvSpPr>
          <p:nvPr>
            <p:ph type="title"/>
          </p:nvPr>
        </p:nvSpPr>
        <p:spPr/>
        <p:txBody>
          <a:bodyPr/>
          <a:lstStyle/>
          <a:p>
            <a:r>
              <a:rPr lang="uk-UA" i="1" dirty="0">
                <a:latin typeface="Times New Roman" panose="02020603050405020304" pitchFamily="18" charset="0"/>
                <a:ea typeface="Calibri" panose="020F0502020204030204" pitchFamily="34" charset="0"/>
                <a:cs typeface="Times New Roman" panose="02020603050405020304" pitchFamily="18" charset="0"/>
              </a:rPr>
              <a:t>Німецька школа</a:t>
            </a:r>
            <a:endParaRPr lang="ru-UA" dirty="0"/>
          </a:p>
        </p:txBody>
      </p:sp>
      <p:sp>
        <p:nvSpPr>
          <p:cNvPr id="3" name="Объект 2">
            <a:extLst>
              <a:ext uri="{FF2B5EF4-FFF2-40B4-BE49-F238E27FC236}">
                <a16:creationId xmlns:a16="http://schemas.microsoft.com/office/drawing/2014/main" id="{5A98D727-26FF-4DAA-B2BD-58A9B4405C7E}"/>
              </a:ext>
            </a:extLst>
          </p:cNvPr>
          <p:cNvSpPr>
            <a:spLocks noGrp="1"/>
          </p:cNvSpPr>
          <p:nvPr>
            <p:ph idx="1"/>
          </p:nvPr>
        </p:nvSpPr>
        <p:spPr>
          <a:xfrm>
            <a:off x="689317" y="1927274"/>
            <a:ext cx="10930597" cy="4557931"/>
          </a:xfrm>
        </p:spPr>
        <p:txBody>
          <a:bodyPr>
            <a:normAutofit fontScale="92500" lnSpcReduction="10000"/>
          </a:bodyPr>
          <a:lstStyle/>
          <a:p>
            <a:pPr algn="just">
              <a:lnSpc>
                <a:spcPct val="150000"/>
              </a:lnSpc>
              <a:spcAft>
                <a:spcPts val="1000"/>
              </a:spcAft>
            </a:pPr>
            <a:r>
              <a:rPr lang="uk-UA" sz="1600" dirty="0">
                <a:effectLst/>
                <a:latin typeface="Times New Roman" panose="02020603050405020304" pitchFamily="18" charset="0"/>
                <a:ea typeface="Calibri" panose="020F0502020204030204" pitchFamily="34" charset="0"/>
                <a:cs typeface="Times New Roman" panose="02020603050405020304" pitchFamily="18" charset="0"/>
              </a:rPr>
              <a:t>На відміну від італійської школи, панівним напрямком якої був юридичний, і французької школи, де переважали економічні аспекти обліку, німецька школа велике значення надавала процедурним питанням обліку. Метою обліку вважали розробку раціональних облікових процедур. Отже, предметом обліку були процедури. Ця школа сутність бухгалтерського обліку бачила в конструюванні форм рахівництва, послідовності записів на рахунках, у тих документах та регістрах, що надходили до бухгалтерії. Засновником цієї школи був І. </a:t>
            </a:r>
            <a:r>
              <a:rPr lang="uk-UA" sz="1600" dirty="0" err="1">
                <a:effectLst/>
                <a:latin typeface="Times New Roman" panose="02020603050405020304" pitchFamily="18" charset="0"/>
                <a:ea typeface="Calibri" panose="020F0502020204030204" pitchFamily="34" charset="0"/>
                <a:cs typeface="Times New Roman" panose="02020603050405020304" pitchFamily="18" charset="0"/>
              </a:rPr>
              <a:t>Шер</a:t>
            </a:r>
            <a:r>
              <a:rPr lang="uk-UA" sz="1600" dirty="0">
                <a:effectLst/>
                <a:latin typeface="Times New Roman" panose="02020603050405020304" pitchFamily="18" charset="0"/>
                <a:ea typeface="Calibri" panose="020F0502020204030204" pitchFamily="34" charset="0"/>
                <a:cs typeface="Times New Roman" panose="02020603050405020304" pitchFamily="18" charset="0"/>
              </a:rPr>
              <a:t>, який в основу бухгалтерської процедури поклав рівняння капіталу: А-П=К. Взагалі теорії балансу приділялась значна увага. Для німецької школи було характерним вивчення фактів господарського життя шляхом дедукції, рухаючись від загального до часткового, а саме - від балансу до рахунків. Баланс трактували як рівність дебетових і кредитових сальдо. </a:t>
            </a:r>
            <a:endParaRPr lang="ru-UA"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uk-UA" sz="1600" dirty="0">
                <a:effectLst/>
                <a:latin typeface="Times New Roman" panose="02020603050405020304" pitchFamily="18" charset="0"/>
                <a:ea typeface="Calibri" panose="020F0502020204030204" pitchFamily="34" charset="0"/>
                <a:cs typeface="Times New Roman" panose="02020603050405020304" pitchFamily="18" charset="0"/>
              </a:rPr>
              <a:t>Німецькі вчені стверджували, що рахунки випливають із балансу. Усі рахунки по відношенню до балансу поділяли на активні й пасивні, запропонували теорію двох рядів рахунків. Крім того, німецькі вчені широко застосовували математичні й статистичні методи в обліку. Створили карткові форми рахівництва, удосконалювали плани рахунків. Представниками німецької школи були Е. </a:t>
            </a:r>
            <a:r>
              <a:rPr lang="uk-UA" sz="1600" dirty="0" err="1">
                <a:effectLst/>
                <a:latin typeface="Times New Roman" panose="02020603050405020304" pitchFamily="18" charset="0"/>
                <a:ea typeface="Calibri" panose="020F0502020204030204" pitchFamily="34" charset="0"/>
                <a:cs typeface="Times New Roman" panose="02020603050405020304" pitchFamily="18" charset="0"/>
              </a:rPr>
              <a:t>Шмаленбах</a:t>
            </a:r>
            <a:r>
              <a:rPr lang="uk-UA" sz="1600" dirty="0">
                <a:effectLst/>
                <a:latin typeface="Times New Roman" panose="02020603050405020304" pitchFamily="18" charset="0"/>
                <a:ea typeface="Calibri" panose="020F0502020204030204" pitchFamily="34" charset="0"/>
                <a:cs typeface="Times New Roman" panose="02020603050405020304" pitchFamily="18" charset="0"/>
              </a:rPr>
              <a:t>, А. </a:t>
            </a:r>
            <a:r>
              <a:rPr lang="uk-UA" sz="1600" dirty="0" err="1">
                <a:effectLst/>
                <a:latin typeface="Times New Roman" panose="02020603050405020304" pitchFamily="18" charset="0"/>
                <a:ea typeface="Calibri" panose="020F0502020204030204" pitchFamily="34" charset="0"/>
                <a:cs typeface="Times New Roman" panose="02020603050405020304" pitchFamily="18" charset="0"/>
              </a:rPr>
              <a:t>Кальмес</a:t>
            </a:r>
            <a:r>
              <a:rPr lang="uk-UA" sz="1600" dirty="0">
                <a:effectLst/>
                <a:latin typeface="Times New Roman" panose="02020603050405020304" pitchFamily="18" charset="0"/>
                <a:ea typeface="Calibri" panose="020F0502020204030204" pitchFamily="34" charset="0"/>
                <a:cs typeface="Times New Roman" panose="02020603050405020304" pitchFamily="18" charset="0"/>
              </a:rPr>
              <a:t>, Г. </a:t>
            </a:r>
            <a:r>
              <a:rPr lang="uk-UA" sz="1600" dirty="0" err="1">
                <a:effectLst/>
                <a:latin typeface="Times New Roman" panose="02020603050405020304" pitchFamily="18" charset="0"/>
                <a:ea typeface="Calibri" panose="020F0502020204030204" pitchFamily="34" charset="0"/>
                <a:cs typeface="Times New Roman" panose="02020603050405020304" pitchFamily="18" charset="0"/>
              </a:rPr>
              <a:t>Нікліш</a:t>
            </a:r>
            <a:r>
              <a:rPr lang="uk-UA"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600" dirty="0" err="1">
                <a:effectLst/>
                <a:latin typeface="Times New Roman" panose="02020603050405020304" pitchFamily="18" charset="0"/>
                <a:ea typeface="Calibri" panose="020F0502020204030204" pitchFamily="34" charset="0"/>
                <a:cs typeface="Times New Roman" panose="02020603050405020304" pitchFamily="18" charset="0"/>
              </a:rPr>
              <a:t>Ле</a:t>
            </a:r>
            <a:r>
              <a:rPr lang="uk-UA"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600" dirty="0" err="1">
                <a:effectLst/>
                <a:latin typeface="Times New Roman" panose="02020603050405020304" pitchFamily="18" charset="0"/>
                <a:ea typeface="Calibri" panose="020F0502020204030204" pitchFamily="34" charset="0"/>
                <a:cs typeface="Times New Roman" panose="02020603050405020304" pitchFamily="18" charset="0"/>
              </a:rPr>
              <a:t>Кутр</a:t>
            </a:r>
            <a:r>
              <a:rPr lang="uk-UA" sz="1600" dirty="0">
                <a:effectLst/>
                <a:latin typeface="Times New Roman" panose="02020603050405020304" pitchFamily="18" charset="0"/>
                <a:ea typeface="Calibri" panose="020F0502020204030204" pitchFamily="34" charset="0"/>
                <a:cs typeface="Times New Roman" panose="02020603050405020304" pitchFamily="18" charset="0"/>
              </a:rPr>
              <a:t>, Г. </a:t>
            </a:r>
            <a:r>
              <a:rPr lang="uk-UA" sz="1600" dirty="0" err="1">
                <a:effectLst/>
                <a:latin typeface="Times New Roman" panose="02020603050405020304" pitchFamily="18" charset="0"/>
                <a:ea typeface="Calibri" panose="020F0502020204030204" pitchFamily="34" charset="0"/>
                <a:cs typeface="Times New Roman" panose="02020603050405020304" pitchFamily="18" charset="0"/>
              </a:rPr>
              <a:t>Хольцер</a:t>
            </a:r>
            <a:r>
              <a:rPr lang="uk-UA"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UA" sz="1600" dirty="0">
              <a:effectLst/>
              <a:latin typeface="Calibri" panose="020F0502020204030204" pitchFamily="34" charset="0"/>
              <a:ea typeface="Calibri" panose="020F0502020204030204" pitchFamily="34" charset="0"/>
              <a:cs typeface="Times New Roman" panose="02020603050405020304" pitchFamily="18" charset="0"/>
            </a:endParaRPr>
          </a:p>
          <a:p>
            <a:endParaRPr lang="ru-UA" sz="2000" dirty="0"/>
          </a:p>
        </p:txBody>
      </p:sp>
    </p:spTree>
    <p:extLst>
      <p:ext uri="{BB962C8B-B14F-4D97-AF65-F5344CB8AC3E}">
        <p14:creationId xmlns:p14="http://schemas.microsoft.com/office/powerpoint/2010/main" val="5575430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B14970-2F9F-43F8-A47F-8CB935DB85DD}"/>
              </a:ext>
            </a:extLst>
          </p:cNvPr>
          <p:cNvSpPr>
            <a:spLocks noGrp="1"/>
          </p:cNvSpPr>
          <p:nvPr>
            <p:ph type="title"/>
          </p:nvPr>
        </p:nvSpPr>
        <p:spPr>
          <a:xfrm>
            <a:off x="1215685" y="260253"/>
            <a:ext cx="9905998" cy="1478570"/>
          </a:xfrm>
        </p:spPr>
        <p:txBody>
          <a:bodyPr/>
          <a:lstStyle/>
          <a:p>
            <a:r>
              <a:rPr lang="uk-UA" i="1" dirty="0">
                <a:latin typeface="Times New Roman" panose="02020603050405020304" pitchFamily="18" charset="0"/>
                <a:ea typeface="Calibri" panose="020F0502020204030204" pitchFamily="34" charset="0"/>
                <a:cs typeface="Times New Roman" panose="02020603050405020304" pitchFamily="18" charset="0"/>
              </a:rPr>
              <a:t>Англо-американська школа</a:t>
            </a:r>
            <a:endParaRPr lang="ru-UA" dirty="0"/>
          </a:p>
        </p:txBody>
      </p:sp>
      <p:sp>
        <p:nvSpPr>
          <p:cNvPr id="3" name="Объект 2">
            <a:extLst>
              <a:ext uri="{FF2B5EF4-FFF2-40B4-BE49-F238E27FC236}">
                <a16:creationId xmlns:a16="http://schemas.microsoft.com/office/drawing/2014/main" id="{090D5964-7163-46A0-8D36-325BB7011B63}"/>
              </a:ext>
            </a:extLst>
          </p:cNvPr>
          <p:cNvSpPr>
            <a:spLocks noGrp="1"/>
          </p:cNvSpPr>
          <p:nvPr>
            <p:ph idx="1"/>
          </p:nvPr>
        </p:nvSpPr>
        <p:spPr>
          <a:xfrm>
            <a:off x="576776" y="1716258"/>
            <a:ext cx="11183816" cy="4881489"/>
          </a:xfrm>
        </p:spPr>
        <p:txBody>
          <a:bodyPr>
            <a:normAutofit lnSpcReduction="10000"/>
          </a:bodyPr>
          <a:lstStyle/>
          <a:p>
            <a:pPr algn="just"/>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Наприкінці XIX ст. починає формуватися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англоамериканська</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бухгалтерська школа. Ця школа стояла на позиціях позитивізму, який зосереджував увагу на описі явищ і фактів у процесі спостереження. Відомими позитивістами того часу були Г. Спенсер і Д.С. Мілль. Крім того, дана школа застосовувала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біхевіористичний</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і психологічний підходи в обліку. Предметом обліку була поведінка адміністраторів. Баланс розглядала як рівність засобів із кредиторською заборгованістю й капіталом. При вивченні цієї теми зверніть увагу на те, що великим досягненням американських вчених було створення таких систем обліку витрат, як: „стандарт-</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кост</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(Г. Емерсон, Ч. Гаррісон)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директ-костинг</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Дж</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Кларк</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Дж</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Харріс</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„центри відповідальності”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Дж</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Хіггінс), „диференційна система” (Р. Каплан, Р. Купер), що з часом дозволило сформулювати спеціальну галузь бухгалтерії – управлінський облік (Р. Антоні). Отже, значною особливістю англо-американської бухгалтерії було те, що в організації обліку мав місце його розподіл на фінансовий і управлінський, причому фінансовий облік, в свою чергу, протиставлявся податковому. Крім того, американські вчені розробили положення щодо професійної етики бухгалтерів (Р.Х.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Монтгомері</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У сучасній англо-американській школі виділяють дві течії: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інституалістську</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й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персоналістичу</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Основні представники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інституалістської</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школи: А.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Літтлтон</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Д.О.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Мей</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Ф.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Пікслей</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Л. Робінсон. Відомі представники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персоналістичної</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школи -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Дж</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Каннінг</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Р.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Монтгомері</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В.Е.Патон</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Г.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Свіней</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Г.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Хетфілд</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ru-UA" dirty="0"/>
          </a:p>
        </p:txBody>
      </p:sp>
    </p:spTree>
    <p:extLst>
      <p:ext uri="{BB962C8B-B14F-4D97-AF65-F5344CB8AC3E}">
        <p14:creationId xmlns:p14="http://schemas.microsoft.com/office/powerpoint/2010/main" val="2205064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CF5CE6-8DBC-4562-AEFF-7FFA6716A6D2}"/>
              </a:ext>
            </a:extLst>
          </p:cNvPr>
          <p:cNvSpPr>
            <a:spLocks noGrp="1"/>
          </p:cNvSpPr>
          <p:nvPr>
            <p:ph type="title"/>
          </p:nvPr>
        </p:nvSpPr>
        <p:spPr/>
        <p:txBody>
          <a:bodyPr/>
          <a:lstStyle/>
          <a:p>
            <a:r>
              <a:rPr lang="uk-UA" i="1" dirty="0">
                <a:latin typeface="Times New Roman" panose="02020603050405020304" pitchFamily="18" charset="0"/>
                <a:ea typeface="Calibri" panose="020F0502020204030204" pitchFamily="34" charset="0"/>
              </a:rPr>
              <a:t>Російська школа</a:t>
            </a:r>
            <a:endParaRPr lang="ru-UA" dirty="0"/>
          </a:p>
        </p:txBody>
      </p:sp>
      <p:sp>
        <p:nvSpPr>
          <p:cNvPr id="3" name="Объект 2">
            <a:extLst>
              <a:ext uri="{FF2B5EF4-FFF2-40B4-BE49-F238E27FC236}">
                <a16:creationId xmlns:a16="http://schemas.microsoft.com/office/drawing/2014/main" id="{0AAB5384-E1B0-42A6-809F-D3DCB9908678}"/>
              </a:ext>
            </a:extLst>
          </p:cNvPr>
          <p:cNvSpPr>
            <a:spLocks noGrp="1"/>
          </p:cNvSpPr>
          <p:nvPr>
            <p:ph idx="1"/>
          </p:nvPr>
        </p:nvSpPr>
        <p:spPr/>
        <p:txBody>
          <a:bodyPr/>
          <a:lstStyle/>
          <a:p>
            <a:r>
              <a:rPr lang="uk-UA" sz="1800" dirty="0">
                <a:effectLst/>
                <a:latin typeface="Times New Roman" panose="02020603050405020304" pitchFamily="18" charset="0"/>
                <a:ea typeface="Calibri" panose="020F0502020204030204" pitchFamily="34" charset="0"/>
              </a:rPr>
              <a:t>Слід звернути увагу на те, що російська школа була сформована в першій половині XIX ст. Її засновником був Карл Іванович Арнольд. На перших етапах свого становлення дана бухгалтерська школа розвивалася за 55 ідеями німецької школи. Пізніше в російській школі стали розрізняти два напрямки - Московську та Санкт-Петербурзьку. Московську школу очолював М.С. </a:t>
            </a:r>
            <a:r>
              <a:rPr lang="uk-UA" sz="1800" dirty="0" err="1">
                <a:effectLst/>
                <a:latin typeface="Times New Roman" panose="02020603050405020304" pitchFamily="18" charset="0"/>
                <a:ea typeface="Calibri" panose="020F0502020204030204" pitchFamily="34" charset="0"/>
              </a:rPr>
              <a:t>Лунський</a:t>
            </a:r>
            <a:r>
              <a:rPr lang="uk-UA" sz="1800" dirty="0">
                <a:effectLst/>
                <a:latin typeface="Times New Roman" panose="02020603050405020304" pitchFamily="18" charset="0"/>
                <a:ea typeface="Calibri" panose="020F0502020204030204" pitchFamily="34" charset="0"/>
              </a:rPr>
              <a:t>. Яскравими представниками цієї школи були Г.А. </a:t>
            </a:r>
            <a:r>
              <a:rPr lang="uk-UA" sz="1800" dirty="0" err="1">
                <a:effectLst/>
                <a:latin typeface="Times New Roman" panose="02020603050405020304" pitchFamily="18" charset="0"/>
                <a:ea typeface="Calibri" panose="020F0502020204030204" pitchFamily="34" charset="0"/>
              </a:rPr>
              <a:t>Бахчисарайцев</a:t>
            </a:r>
            <a:r>
              <a:rPr lang="uk-UA" sz="1800" dirty="0">
                <a:effectLst/>
                <a:latin typeface="Times New Roman" panose="02020603050405020304" pitchFamily="18" charset="0"/>
                <a:ea typeface="Calibri" panose="020F0502020204030204" pitchFamily="34" charset="0"/>
              </a:rPr>
              <a:t>, Ф.І. </a:t>
            </a:r>
            <a:r>
              <a:rPr lang="uk-UA" sz="1800" dirty="0" err="1">
                <a:effectLst/>
                <a:latin typeface="Times New Roman" panose="02020603050405020304" pitchFamily="18" charset="0"/>
                <a:ea typeface="Calibri" panose="020F0502020204030204" pitchFamily="34" charset="0"/>
              </a:rPr>
              <a:t>Бельмер</a:t>
            </a:r>
            <a:r>
              <a:rPr lang="uk-UA" sz="1800" dirty="0">
                <a:effectLst/>
                <a:latin typeface="Times New Roman" panose="02020603050405020304" pitchFamily="18" charset="0"/>
                <a:ea typeface="Calibri" panose="020F0502020204030204" pitchFamily="34" charset="0"/>
              </a:rPr>
              <a:t>, Р.Я. </a:t>
            </a:r>
            <a:r>
              <a:rPr lang="uk-UA" sz="1800" dirty="0" err="1">
                <a:effectLst/>
                <a:latin typeface="Times New Roman" panose="02020603050405020304" pitchFamily="18" charset="0"/>
                <a:ea typeface="Calibri" panose="020F0502020204030204" pitchFamily="34" charset="0"/>
              </a:rPr>
              <a:t>Вейцман</a:t>
            </a:r>
            <a:r>
              <a:rPr lang="uk-UA" sz="1800" dirty="0">
                <a:effectLst/>
                <a:latin typeface="Times New Roman" panose="02020603050405020304" pitchFamily="18" charset="0"/>
                <a:ea typeface="Calibri" panose="020F0502020204030204" pitchFamily="34" charset="0"/>
              </a:rPr>
              <a:t>, О.М. Галаган. У цілому ця школа розвивалась в руслі ідей класичної німецької школи.</a:t>
            </a:r>
            <a:endParaRPr lang="ru-UA" dirty="0"/>
          </a:p>
        </p:txBody>
      </p:sp>
    </p:spTree>
    <p:extLst>
      <p:ext uri="{BB962C8B-B14F-4D97-AF65-F5344CB8AC3E}">
        <p14:creationId xmlns:p14="http://schemas.microsoft.com/office/powerpoint/2010/main" val="3865969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33E803-CCE5-4D1D-BEAF-A439CCEA43D2}"/>
              </a:ext>
            </a:extLst>
          </p:cNvPr>
          <p:cNvSpPr>
            <a:spLocks noGrp="1"/>
          </p:cNvSpPr>
          <p:nvPr>
            <p:ph type="title"/>
          </p:nvPr>
        </p:nvSpPr>
        <p:spPr/>
        <p:txBody>
          <a:bodyPr>
            <a:normAutofit/>
          </a:bodyPr>
          <a:lstStyle/>
          <a:p>
            <a:r>
              <a:rPr lang="uk-UA" dirty="0">
                <a:latin typeface="Times New Roman" panose="02020603050405020304" pitchFamily="18" charset="0"/>
                <a:ea typeface="Calibri" panose="020F0502020204030204" pitchFamily="34" charset="0"/>
              </a:rPr>
              <a:t>Для вчених російської школи характерним було те, що вони: </a:t>
            </a:r>
            <a:endParaRPr lang="ru-UA" dirty="0"/>
          </a:p>
        </p:txBody>
      </p:sp>
      <p:graphicFrame>
        <p:nvGraphicFramePr>
          <p:cNvPr id="4" name="Объект 3">
            <a:extLst>
              <a:ext uri="{FF2B5EF4-FFF2-40B4-BE49-F238E27FC236}">
                <a16:creationId xmlns:a16="http://schemas.microsoft.com/office/drawing/2014/main" id="{2E079B4A-B512-4036-B858-203ED30BEAEF}"/>
              </a:ext>
            </a:extLst>
          </p:cNvPr>
          <p:cNvGraphicFramePr>
            <a:graphicFrameLocks noGrp="1"/>
          </p:cNvGraphicFramePr>
          <p:nvPr>
            <p:ph idx="1"/>
            <p:extLst>
              <p:ext uri="{D42A27DB-BD31-4B8C-83A1-F6EECF244321}">
                <p14:modId xmlns:p14="http://schemas.microsoft.com/office/powerpoint/2010/main" val="3632519842"/>
              </p:ext>
            </p:extLst>
          </p:nvPr>
        </p:nvGraphicFramePr>
        <p:xfrm>
          <a:off x="590843" y="1955410"/>
          <a:ext cx="11183815" cy="47970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19843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0AD09F-3404-4DD3-B5C4-4475824FFF23}"/>
              </a:ext>
            </a:extLst>
          </p:cNvPr>
          <p:cNvSpPr>
            <a:spLocks noGrp="1"/>
          </p:cNvSpPr>
          <p:nvPr>
            <p:ph type="title"/>
          </p:nvPr>
        </p:nvSpPr>
        <p:spPr/>
        <p:txBody>
          <a:bodyPr>
            <a:noAutofit/>
          </a:bodyPr>
          <a:lstStyle/>
          <a:p>
            <a:pPr algn="ctr">
              <a:lnSpc>
                <a:spcPct val="150000"/>
              </a:lnSpc>
              <a:spcAft>
                <a:spcPts val="1000"/>
              </a:spcAft>
            </a:pPr>
            <a:r>
              <a:rPr lang="uk-UA" b="1" dirty="0">
                <a:effectLst/>
                <a:latin typeface="Times New Roman" panose="02020603050405020304" pitchFamily="18" charset="0"/>
                <a:ea typeface="Calibri" panose="020F0502020204030204" pitchFamily="34" charset="0"/>
                <a:cs typeface="Times New Roman" panose="02020603050405020304" pitchFamily="18" charset="0"/>
              </a:rPr>
              <a:t> </a:t>
            </a:r>
            <a:r>
              <a:rPr lang="ru-UA" b="1" dirty="0">
                <a:effectLst/>
                <a:latin typeface="Times New Roman" panose="02020603050405020304" pitchFamily="18" charset="0"/>
                <a:ea typeface="Calibri" panose="020F0502020204030204" pitchFamily="34" charset="0"/>
                <a:cs typeface="Times New Roman" panose="02020603050405020304" pitchFamily="18" charset="0"/>
              </a:rPr>
              <a:t/>
            </a:r>
            <a:br>
              <a:rPr lang="ru-UA" b="1" dirty="0">
                <a:effectLst/>
                <a:latin typeface="Times New Roman" panose="02020603050405020304" pitchFamily="18" charset="0"/>
                <a:ea typeface="Calibri" panose="020F0502020204030204" pitchFamily="34" charset="0"/>
                <a:cs typeface="Times New Roman" panose="02020603050405020304" pitchFamily="18" charset="0"/>
              </a:rPr>
            </a:br>
            <a:r>
              <a:rPr lang="uk-UA" b="1" dirty="0">
                <a:effectLst/>
                <a:latin typeface="Times New Roman" panose="02020603050405020304" pitchFamily="18" charset="0"/>
                <a:ea typeface="Calibri" panose="020F0502020204030204" pitchFamily="34" charset="0"/>
                <a:cs typeface="Times New Roman" panose="02020603050405020304" pitchFamily="18" charset="0"/>
              </a:rPr>
              <a:t>3. Формування і функціонування бухгалтерських шкіл в Україні</a:t>
            </a:r>
            <a:r>
              <a:rPr lang="ru-UA" b="1" dirty="0">
                <a:effectLst/>
                <a:latin typeface="Times New Roman" panose="02020603050405020304" pitchFamily="18" charset="0"/>
                <a:ea typeface="Calibri" panose="020F0502020204030204" pitchFamily="34" charset="0"/>
                <a:cs typeface="Times New Roman" panose="02020603050405020304" pitchFamily="18" charset="0"/>
              </a:rPr>
              <a:t/>
            </a:r>
            <a:br>
              <a:rPr lang="ru-UA" b="1" dirty="0">
                <a:effectLst/>
                <a:latin typeface="Times New Roman" panose="02020603050405020304" pitchFamily="18" charset="0"/>
                <a:ea typeface="Calibri" panose="020F0502020204030204" pitchFamily="34" charset="0"/>
                <a:cs typeface="Times New Roman" panose="02020603050405020304" pitchFamily="18" charset="0"/>
              </a:rPr>
            </a:br>
            <a:endParaRPr lang="ru-UA"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C5375D80-E101-4060-B2EF-DED2552FB677}"/>
              </a:ext>
            </a:extLst>
          </p:cNvPr>
          <p:cNvSpPr>
            <a:spLocks noGrp="1"/>
          </p:cNvSpPr>
          <p:nvPr>
            <p:ph idx="1"/>
          </p:nvPr>
        </p:nvSpPr>
        <p:spPr/>
        <p:txBody>
          <a:bodyPr>
            <a:normAutofit/>
          </a:bodyPr>
          <a:lstStyle/>
          <a:p>
            <a:pPr algn="just"/>
            <a:r>
              <a:rPr lang="uk-UA" sz="2800" dirty="0">
                <a:effectLst/>
                <a:latin typeface="Times New Roman" panose="02020603050405020304" pitchFamily="18" charset="0"/>
                <a:ea typeface="Times New Roman" panose="02020603050405020304" pitchFamily="18" charset="0"/>
              </a:rPr>
              <a:t>Починаючи з середини ХІХ століття в Європі формуються свої бухгалтерські школи. Основними школами стають </a:t>
            </a:r>
            <a:r>
              <a:rPr lang="uk-UA" sz="3200" b="1" i="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італійська, французька та німецька. </a:t>
            </a:r>
            <a:r>
              <a:rPr lang="uk-UA" sz="2800" dirty="0">
                <a:effectLst/>
                <a:latin typeface="Times New Roman" panose="02020603050405020304" pitchFamily="18" charset="0"/>
                <a:ea typeface="Times New Roman" panose="02020603050405020304" pitchFamily="18" charset="0"/>
              </a:rPr>
              <a:t>Частина України (Галичина, Буковина, Закарпатська Україна) перебувала під впливом німецькомовної школи,  вона входила до складу тодішньої Австро-Угорської імперії.</a:t>
            </a:r>
            <a:endParaRPr lang="ru-UA" sz="3600" dirty="0"/>
          </a:p>
        </p:txBody>
      </p:sp>
    </p:spTree>
    <p:extLst>
      <p:ext uri="{BB962C8B-B14F-4D97-AF65-F5344CB8AC3E}">
        <p14:creationId xmlns:p14="http://schemas.microsoft.com/office/powerpoint/2010/main" val="1654567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C63BC-23C7-4BB3-BEBA-3C96067EB8E9}"/>
              </a:ext>
            </a:extLst>
          </p:cNvPr>
          <p:cNvSpPr>
            <a:spLocks noGrp="1"/>
          </p:cNvSpPr>
          <p:nvPr>
            <p:ph type="title"/>
          </p:nvPr>
        </p:nvSpPr>
        <p:spPr/>
        <p:txBody>
          <a:bodyPr>
            <a:normAutofit/>
          </a:bodyPr>
          <a:lstStyle/>
          <a:p>
            <a:pPr algn="ctr"/>
            <a:r>
              <a:rPr lang="uk-UA" sz="6000" dirty="0"/>
              <a:t>План лекції</a:t>
            </a:r>
            <a:endParaRPr lang="ru-UA" sz="6000" dirty="0"/>
          </a:p>
        </p:txBody>
      </p:sp>
      <p:sp>
        <p:nvSpPr>
          <p:cNvPr id="3" name="Объект 2">
            <a:extLst>
              <a:ext uri="{FF2B5EF4-FFF2-40B4-BE49-F238E27FC236}">
                <a16:creationId xmlns:a16="http://schemas.microsoft.com/office/drawing/2014/main" id="{A2F026C5-F948-469C-964B-A224B6B7A579}"/>
              </a:ext>
            </a:extLst>
          </p:cNvPr>
          <p:cNvSpPr>
            <a:spLocks noGrp="1"/>
          </p:cNvSpPr>
          <p:nvPr>
            <p:ph idx="1"/>
          </p:nvPr>
        </p:nvSpPr>
        <p:spPr/>
        <p:txBody>
          <a:bodyPr>
            <a:normAutofit lnSpcReduction="10000"/>
          </a:bodyPr>
          <a:lstStyle/>
          <a:p>
            <a:pPr marL="342900" lvl="0" indent="-342900" algn="just">
              <a:lnSpc>
                <a:spcPct val="150000"/>
              </a:lnSpc>
              <a:buFont typeface="+mj-lt"/>
              <a:buAutoNum type="arabicPeriod"/>
            </a:pPr>
            <a:r>
              <a:rPr lang="uk-UA" sz="2800" dirty="0">
                <a:effectLst/>
                <a:latin typeface="Times New Roman" panose="02020603050405020304" pitchFamily="18" charset="0"/>
                <a:ea typeface="Calibri" panose="020F0502020204030204" pitchFamily="34" charset="0"/>
                <a:cs typeface="Times New Roman" panose="02020603050405020304" pitchFamily="18" charset="0"/>
              </a:rPr>
              <a:t>Наукова школа: її ознаки та умови формування</a:t>
            </a:r>
            <a:endParaRPr lang="ru-UA"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eriod"/>
            </a:pPr>
            <a:r>
              <a:rPr lang="uk-UA" sz="2800" dirty="0">
                <a:effectLst/>
                <a:latin typeface="Times New Roman" panose="02020603050405020304" pitchFamily="18" charset="0"/>
                <a:ea typeface="Calibri" panose="020F0502020204030204" pitchFamily="34" charset="0"/>
                <a:cs typeface="Times New Roman" panose="02020603050405020304" pitchFamily="18" charset="0"/>
              </a:rPr>
              <a:t>Виникнення та історичні етапи розвитку облікових наукових шкіл.</a:t>
            </a:r>
            <a:endParaRPr lang="ru-UA"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1000"/>
              </a:spcAft>
              <a:buFont typeface="+mj-lt"/>
              <a:buAutoNum type="arabicPeriod"/>
            </a:pPr>
            <a:r>
              <a:rPr lang="uk-UA" sz="2800" dirty="0">
                <a:effectLst/>
                <a:latin typeface="Times New Roman" panose="02020603050405020304" pitchFamily="18" charset="0"/>
                <a:ea typeface="Calibri" panose="020F0502020204030204" pitchFamily="34" charset="0"/>
                <a:cs typeface="Times New Roman" panose="02020603050405020304" pitchFamily="18" charset="0"/>
              </a:rPr>
              <a:t>Формування і функціонування бухгалтерських шкіл в Україні.</a:t>
            </a:r>
            <a:endParaRPr lang="ru-UA" sz="2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ru-UA"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58979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F281ADB-CCF3-49DC-B44B-929EB53ED813}"/>
              </a:ext>
            </a:extLst>
          </p:cNvPr>
          <p:cNvSpPr>
            <a:spLocks noGrp="1"/>
          </p:cNvSpPr>
          <p:nvPr>
            <p:ph idx="1"/>
          </p:nvPr>
        </p:nvSpPr>
        <p:spPr>
          <a:xfrm>
            <a:off x="928468" y="970671"/>
            <a:ext cx="10118943" cy="4820530"/>
          </a:xfrm>
        </p:spPr>
        <p:txBody>
          <a:bodyPr>
            <a:normAutofit fontScale="92500" lnSpcReduction="20000"/>
          </a:bodyPr>
          <a:lstStyle/>
          <a:p>
            <a:pPr algn="just"/>
            <a:r>
              <a:rPr lang="uk-UA" sz="2800" dirty="0">
                <a:effectLst/>
                <a:latin typeface="Times New Roman" panose="02020603050405020304" pitchFamily="18" charset="0"/>
                <a:ea typeface="Times New Roman" panose="02020603050405020304" pitchFamily="18" charset="0"/>
                <a:cs typeface="Times New Roman" panose="02020603050405020304" pitchFamily="18" charset="0"/>
              </a:rPr>
              <a:t>Об’єктивно під впливом економічно-політичних процесів в Західній Україні в 1848 р. Австро-Угорщина ліквідовує кріпосне право (що на 13 років скоріше чим в Росії-- у 1861 р.). Це відкривало дорогу розвиткові нових капіталістичних відносин, особливо у поміщицьких господарствах. Важливою ознакою утвердження капіталізму в сільському господарстві було зростання товарності його продукції. У цей час посилюють експорт хліба й худоби за межі Західної України. Негативним наслідком розвитку капіталістичних відносин стала значна пролетаризація західноукраїнського селянства, що викликало масову міграцію селян до Америки.</a:t>
            </a:r>
            <a:endParaRPr lang="ru-UA"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ru-UA" sz="3600" dirty="0"/>
          </a:p>
        </p:txBody>
      </p:sp>
    </p:spTree>
    <p:extLst>
      <p:ext uri="{BB962C8B-B14F-4D97-AF65-F5344CB8AC3E}">
        <p14:creationId xmlns:p14="http://schemas.microsoft.com/office/powerpoint/2010/main" val="23989561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671A7A2B-4457-4798-834A-A0BAE425DB42}"/>
              </a:ext>
            </a:extLst>
          </p:cNvPr>
          <p:cNvGraphicFramePr>
            <a:graphicFrameLocks noGrp="1"/>
          </p:cNvGraphicFramePr>
          <p:nvPr>
            <p:ph idx="1"/>
            <p:extLst>
              <p:ext uri="{D42A27DB-BD31-4B8C-83A1-F6EECF244321}">
                <p14:modId xmlns:p14="http://schemas.microsoft.com/office/powerpoint/2010/main" val="3203428646"/>
              </p:ext>
            </p:extLst>
          </p:nvPr>
        </p:nvGraphicFramePr>
        <p:xfrm>
          <a:off x="1141412" y="829994"/>
          <a:ext cx="10450366" cy="55848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648429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9A519B46-D055-4EE0-8A58-DCFA84CA4B94}"/>
              </a:ext>
            </a:extLst>
          </p:cNvPr>
          <p:cNvGraphicFramePr>
            <a:graphicFrameLocks noGrp="1"/>
          </p:cNvGraphicFramePr>
          <p:nvPr>
            <p:ph idx="1"/>
            <p:extLst>
              <p:ext uri="{D42A27DB-BD31-4B8C-83A1-F6EECF244321}">
                <p14:modId xmlns:p14="http://schemas.microsoft.com/office/powerpoint/2010/main" val="232953353"/>
              </p:ext>
            </p:extLst>
          </p:nvPr>
        </p:nvGraphicFramePr>
        <p:xfrm>
          <a:off x="844062" y="562708"/>
          <a:ext cx="10203349" cy="52284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32792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3FA033B5-F4C8-405C-A579-00D5CE54A9D1}"/>
              </a:ext>
            </a:extLst>
          </p:cNvPr>
          <p:cNvGraphicFramePr>
            <a:graphicFrameLocks noGrp="1"/>
          </p:cNvGraphicFramePr>
          <p:nvPr>
            <p:ph idx="1"/>
            <p:extLst>
              <p:ext uri="{D42A27DB-BD31-4B8C-83A1-F6EECF244321}">
                <p14:modId xmlns:p14="http://schemas.microsoft.com/office/powerpoint/2010/main" val="3746925130"/>
              </p:ext>
            </p:extLst>
          </p:nvPr>
        </p:nvGraphicFramePr>
        <p:xfrm>
          <a:off x="182880" y="267286"/>
          <a:ext cx="11774658" cy="64289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61408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F0541206-7478-471D-9ADC-657A1A7C0A12}"/>
              </a:ext>
            </a:extLst>
          </p:cNvPr>
          <p:cNvGraphicFramePr>
            <a:graphicFrameLocks noGrp="1"/>
          </p:cNvGraphicFramePr>
          <p:nvPr>
            <p:ph idx="1"/>
            <p:extLst>
              <p:ext uri="{D42A27DB-BD31-4B8C-83A1-F6EECF244321}">
                <p14:modId xmlns:p14="http://schemas.microsoft.com/office/powerpoint/2010/main" val="2985996265"/>
              </p:ext>
            </p:extLst>
          </p:nvPr>
        </p:nvGraphicFramePr>
        <p:xfrm>
          <a:off x="562708" y="379828"/>
          <a:ext cx="10484703" cy="54113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785128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6E5CADF-30C4-41F4-92A2-D52802022D7F}"/>
              </a:ext>
            </a:extLst>
          </p:cNvPr>
          <p:cNvSpPr>
            <a:spLocks noGrp="1"/>
          </p:cNvSpPr>
          <p:nvPr>
            <p:ph idx="1"/>
          </p:nvPr>
        </p:nvSpPr>
        <p:spPr>
          <a:xfrm>
            <a:off x="1143000" y="2077158"/>
            <a:ext cx="9905999" cy="1351842"/>
          </a:xfrm>
        </p:spPr>
        <p:txBody>
          <a:bodyPr>
            <a:normAutofit/>
          </a:bodyPr>
          <a:lstStyle/>
          <a:p>
            <a:pPr marL="0" indent="0" algn="ctr">
              <a:buNone/>
            </a:pPr>
            <a:r>
              <a:rPr lang="uk-UA" sz="6600" dirty="0"/>
              <a:t>Дякую за увагу!!!</a:t>
            </a:r>
            <a:endParaRPr lang="ru-UA" sz="6600" dirty="0"/>
          </a:p>
        </p:txBody>
      </p:sp>
    </p:spTree>
    <p:extLst>
      <p:ext uri="{BB962C8B-B14F-4D97-AF65-F5344CB8AC3E}">
        <p14:creationId xmlns:p14="http://schemas.microsoft.com/office/powerpoint/2010/main" val="3126239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7214E6-0955-40A4-B673-AD434647F66D}"/>
              </a:ext>
            </a:extLst>
          </p:cNvPr>
          <p:cNvSpPr>
            <a:spLocks noGrp="1"/>
          </p:cNvSpPr>
          <p:nvPr>
            <p:ph type="title"/>
          </p:nvPr>
        </p:nvSpPr>
        <p:spPr/>
        <p:txBody>
          <a:bodyPr>
            <a:normAutofit/>
          </a:bodyPr>
          <a:lstStyle/>
          <a:p>
            <a:r>
              <a:rPr lang="uk-UA" sz="3600" b="1" dirty="0">
                <a:effectLst/>
                <a:latin typeface="Times New Roman" panose="02020603050405020304" pitchFamily="18" charset="0"/>
                <a:ea typeface="Calibri" panose="020F0502020204030204" pitchFamily="34" charset="0"/>
                <a:cs typeface="Times New Roman" panose="02020603050405020304" pitchFamily="18" charset="0"/>
              </a:rPr>
              <a:t>1. Наукова школа: її ознаки та умови формування</a:t>
            </a:r>
            <a:endParaRPr lang="ru-UA" sz="5400" dirty="0"/>
          </a:p>
        </p:txBody>
      </p:sp>
      <p:sp>
        <p:nvSpPr>
          <p:cNvPr id="3" name="Объект 2">
            <a:extLst>
              <a:ext uri="{FF2B5EF4-FFF2-40B4-BE49-F238E27FC236}">
                <a16:creationId xmlns:a16="http://schemas.microsoft.com/office/drawing/2014/main" id="{520600E6-8736-4695-ACF0-0FE507C250D2}"/>
              </a:ext>
            </a:extLst>
          </p:cNvPr>
          <p:cNvSpPr>
            <a:spLocks noGrp="1"/>
          </p:cNvSpPr>
          <p:nvPr>
            <p:ph idx="1"/>
          </p:nvPr>
        </p:nvSpPr>
        <p:spPr>
          <a:xfrm>
            <a:off x="1451579" y="2015732"/>
            <a:ext cx="9929184" cy="3906766"/>
          </a:xfrm>
        </p:spPr>
        <p:txBody>
          <a:bodyPr>
            <a:normAutofit fontScale="92500" lnSpcReduction="10000"/>
          </a:bodyPr>
          <a:lstStyle/>
          <a:p>
            <a:pPr algn="just"/>
            <a:r>
              <a:rPr lang="uk-UA" sz="2400" b="1" i="1" u="sng"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Наукова школа </a:t>
            </a:r>
            <a:r>
              <a:rPr lang="uk-UA" sz="2400" dirty="0">
                <a:effectLst/>
                <a:latin typeface="Times New Roman" panose="02020603050405020304" pitchFamily="18" charset="0"/>
                <a:ea typeface="Calibri" panose="020F0502020204030204" pitchFamily="34" charset="0"/>
                <a:cs typeface="Times New Roman" panose="02020603050405020304" pitchFamily="18" charset="0"/>
              </a:rPr>
              <a:t>– найбільш яскравий прояв колективної форми творчості під безпосереднім ідейним і практичним керівництвом видатного ученого, що живить цей неформальний колектив науковими ідеями і що визначає методи і зміст досліджень, що проводяться школою. Будучи “колективним дослідником”, вона не створюється якимсь формальним рішенням (як науково-дослідний інститут, кафедра або лабораторія), а формується в часі копіткою працею наукового лідера, що відбирає творчих працівників і що виховує учених-дослідників вищої кваліфікації. Їх високий професійний рівень у поєднанні з достатньо представницьким персональним складом є свідченням “класу” наукової школи. </a:t>
            </a:r>
            <a:endParaRPr lang="ru-UA"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ru-UA" sz="2400" dirty="0"/>
          </a:p>
        </p:txBody>
      </p:sp>
    </p:spTree>
    <p:extLst>
      <p:ext uri="{BB962C8B-B14F-4D97-AF65-F5344CB8AC3E}">
        <p14:creationId xmlns:p14="http://schemas.microsoft.com/office/powerpoint/2010/main" val="2635344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9C42BF-9696-4F28-8AAA-6FAE7B3CFAB8}"/>
              </a:ext>
            </a:extLst>
          </p:cNvPr>
          <p:cNvGraphicFramePr>
            <a:graphicFrameLocks noGrp="1"/>
          </p:cNvGraphicFramePr>
          <p:nvPr>
            <p:ph idx="4294967295"/>
            <p:extLst>
              <p:ext uri="{D42A27DB-BD31-4B8C-83A1-F6EECF244321}">
                <p14:modId xmlns:p14="http://schemas.microsoft.com/office/powerpoint/2010/main" val="3612124944"/>
              </p:ext>
            </p:extLst>
          </p:nvPr>
        </p:nvGraphicFramePr>
        <p:xfrm>
          <a:off x="1035050" y="369888"/>
          <a:ext cx="10486390" cy="5848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04902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1438E067-C848-4401-8B7A-482DB47E9FF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86251" y="643498"/>
            <a:ext cx="11272813" cy="5926113"/>
          </a:xfrm>
          <a:prstGeom prst="rect">
            <a:avLst/>
          </a:prstGeom>
          <a:noFill/>
        </p:spPr>
      </p:pic>
    </p:spTree>
    <p:extLst>
      <p:ext uri="{BB962C8B-B14F-4D97-AF65-F5344CB8AC3E}">
        <p14:creationId xmlns:p14="http://schemas.microsoft.com/office/powerpoint/2010/main" val="1265632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1861C2F8-887B-4F3B-9946-6891F5A9B49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15913" y="382416"/>
            <a:ext cx="11216542" cy="6201263"/>
          </a:xfrm>
          <a:prstGeom prst="rect">
            <a:avLst/>
          </a:prstGeom>
          <a:noFill/>
        </p:spPr>
      </p:pic>
    </p:spTree>
    <p:extLst>
      <p:ext uri="{BB962C8B-B14F-4D97-AF65-F5344CB8AC3E}">
        <p14:creationId xmlns:p14="http://schemas.microsoft.com/office/powerpoint/2010/main" val="18927167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EBB06E32-F104-41EE-B773-4FB38F03DDE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09809" y="362438"/>
            <a:ext cx="10133330" cy="6133123"/>
          </a:xfrm>
          <a:prstGeom prst="rect">
            <a:avLst/>
          </a:prstGeom>
          <a:noFill/>
        </p:spPr>
      </p:pic>
    </p:spTree>
    <p:extLst>
      <p:ext uri="{BB962C8B-B14F-4D97-AF65-F5344CB8AC3E}">
        <p14:creationId xmlns:p14="http://schemas.microsoft.com/office/powerpoint/2010/main" val="4276745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E6B06BC0-ACD0-4C8C-9076-22DC83051A74}"/>
              </a:ext>
            </a:extLst>
          </p:cNvPr>
          <p:cNvGraphicFramePr>
            <a:graphicFrameLocks noGrp="1"/>
          </p:cNvGraphicFramePr>
          <p:nvPr>
            <p:ph idx="1"/>
            <p:extLst>
              <p:ext uri="{D42A27DB-BD31-4B8C-83A1-F6EECF244321}">
                <p14:modId xmlns:p14="http://schemas.microsoft.com/office/powerpoint/2010/main" val="762624558"/>
              </p:ext>
            </p:extLst>
          </p:nvPr>
        </p:nvGraphicFramePr>
        <p:xfrm>
          <a:off x="309490" y="337624"/>
          <a:ext cx="11591778" cy="61757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966256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A7F65C-228E-487D-AE6B-F07796E3A882}"/>
              </a:ext>
            </a:extLst>
          </p:cNvPr>
          <p:cNvSpPr>
            <a:spLocks noGrp="1"/>
          </p:cNvSpPr>
          <p:nvPr>
            <p:ph type="title"/>
          </p:nvPr>
        </p:nvSpPr>
        <p:spPr/>
        <p:txBody>
          <a:bodyPr>
            <a:normAutofit/>
          </a:bodyPr>
          <a:lstStyle/>
          <a:p>
            <a:r>
              <a:rPr lang="uk-UA" b="1" dirty="0">
                <a:effectLst/>
                <a:latin typeface="Times New Roman" panose="02020603050405020304" pitchFamily="18" charset="0"/>
                <a:ea typeface="Calibri" panose="020F0502020204030204" pitchFamily="34" charset="0"/>
                <a:cs typeface="Times New Roman" panose="02020603050405020304" pitchFamily="18" charset="0"/>
              </a:rPr>
              <a:t>2. Виникнення та історичні етапи розвитку облікових наукових шкіл</a:t>
            </a:r>
            <a:endParaRPr lang="ru-UA" dirty="0"/>
          </a:p>
        </p:txBody>
      </p:sp>
      <p:sp>
        <p:nvSpPr>
          <p:cNvPr id="3" name="Объект 2">
            <a:extLst>
              <a:ext uri="{FF2B5EF4-FFF2-40B4-BE49-F238E27FC236}">
                <a16:creationId xmlns:a16="http://schemas.microsoft.com/office/drawing/2014/main" id="{CF8D274B-7F5F-483F-91AD-7539ABE2D089}"/>
              </a:ext>
            </a:extLst>
          </p:cNvPr>
          <p:cNvSpPr>
            <a:spLocks noGrp="1"/>
          </p:cNvSpPr>
          <p:nvPr>
            <p:ph idx="1"/>
          </p:nvPr>
        </p:nvSpPr>
        <p:spPr/>
        <p:txBody>
          <a:bodyPr>
            <a:normAutofit lnSpcReduction="10000"/>
          </a:bodyPr>
          <a:lstStyle/>
          <a:p>
            <a:pPr algn="just"/>
            <a:r>
              <a:rPr lang="uk-UA" sz="1800" i="1" dirty="0">
                <a:effectLst/>
                <a:latin typeface="Times New Roman" panose="02020603050405020304" pitchFamily="18" charset="0"/>
                <a:ea typeface="Calibri" panose="020F0502020204030204" pitchFamily="34" charset="0"/>
                <a:cs typeface="Times New Roman" panose="02020603050405020304" pitchFamily="18" charset="0"/>
              </a:rPr>
              <a:t>Італійська школа. </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Для італійської школи характерною особливістю є те, що ідея подвійного запису, яка виникла в середньовічній Італії, отримала перш за все юридичне трактування. Представниками італійської школи були Ф. Вілла, Ф.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Марчі</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Дж</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Чербоні</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Дж</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Россі та ін. Їх внесок у розвиток обліку наведено у додатку А. Зверніть увагу, що на перших етапах становлення цієї школи італійські вчені трактували облік як зміну прав і обов’язків господарюючих суб’єктів. Згодом вчений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Дж</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Чербоні</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зробив висновок, що обліковувати необхідно людей, які приймають участь у господарському процесі, оскільки тільки вони є носіями прав і обов’язків. Отже, з юридичної точки зору метою обліку виступав контроль діяльності осіб, які брали участь у господарських процесах. Італійські вчені поділяли їх на чотири групи: власник, адміністратор, агенти (особи, що зайняті на підприємстві) і кореспонденти (фізичні і юридичні особи, з якими підприємство здійснює розрахунки). </a:t>
            </a:r>
            <a:endParaRPr lang="ru-UA" dirty="0"/>
          </a:p>
        </p:txBody>
      </p:sp>
    </p:spTree>
    <p:extLst>
      <p:ext uri="{BB962C8B-B14F-4D97-AF65-F5344CB8AC3E}">
        <p14:creationId xmlns:p14="http://schemas.microsoft.com/office/powerpoint/2010/main" val="13879715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Контур">
  <a:themeElements>
    <a:clrScheme name="Контур">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Контур">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онтур">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Контур</Template>
  <TotalTime>143</TotalTime>
  <Words>2918</Words>
  <Application>Microsoft Office PowerPoint</Application>
  <PresentationFormat>Широкоэкранный</PresentationFormat>
  <Paragraphs>69</Paragraphs>
  <Slides>25</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25</vt:i4>
      </vt:variant>
    </vt:vector>
  </HeadingPairs>
  <TitlesOfParts>
    <vt:vector size="31" baseType="lpstr">
      <vt:lpstr>Arial</vt:lpstr>
      <vt:lpstr>Calibri</vt:lpstr>
      <vt:lpstr>Times New Roman</vt:lpstr>
      <vt:lpstr>Trebuchet MS</vt:lpstr>
      <vt:lpstr>Tw Cen MT</vt:lpstr>
      <vt:lpstr>Контур</vt:lpstr>
      <vt:lpstr>Тема 5 СВІТОВІ БУХГАЛТЕРСЬКІ ШКОЛИ ТА РОЗВИТОК БУХГАЛТЕРСЬКОЇ ПРОФЕСІЇ  </vt:lpstr>
      <vt:lpstr>План лекції</vt:lpstr>
      <vt:lpstr>1. Наукова школа: її ознаки та умови формування</vt:lpstr>
      <vt:lpstr>Презентация PowerPoint</vt:lpstr>
      <vt:lpstr>Презентация PowerPoint</vt:lpstr>
      <vt:lpstr>Презентация PowerPoint</vt:lpstr>
      <vt:lpstr>Презентация PowerPoint</vt:lpstr>
      <vt:lpstr>Презентация PowerPoint</vt:lpstr>
      <vt:lpstr>2. Виникнення та історичні етапи розвитку облікових наукових шкіл</vt:lpstr>
      <vt:lpstr>Ломбардська школа </vt:lpstr>
      <vt:lpstr>Тосканська бухгалтерська школа</vt:lpstr>
      <vt:lpstr>Презентация PowerPoint</vt:lpstr>
      <vt:lpstr>Венеціанська школа</vt:lpstr>
      <vt:lpstr>Французька школа</vt:lpstr>
      <vt:lpstr>Німецька школа</vt:lpstr>
      <vt:lpstr>Англо-американська школа</vt:lpstr>
      <vt:lpstr>Російська школа</vt:lpstr>
      <vt:lpstr>Для вчених російської школи характерним було те, що вони: </vt:lpstr>
      <vt:lpstr>  3. Формування і функціонування бухгалтерських шкіл в Україні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3 Парадигми і концепції бухгалтерського обліку</dc:title>
  <dc:creator>Бельдій Альона Михайлівна</dc:creator>
  <cp:lastModifiedBy>User</cp:lastModifiedBy>
  <cp:revision>13</cp:revision>
  <dcterms:created xsi:type="dcterms:W3CDTF">2021-01-23T14:43:33Z</dcterms:created>
  <dcterms:modified xsi:type="dcterms:W3CDTF">2021-01-25T16:04:51Z</dcterms:modified>
</cp:coreProperties>
</file>