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7" r:id="rId2"/>
    <p:sldId id="284" r:id="rId3"/>
    <p:sldId id="257" r:id="rId4"/>
    <p:sldId id="258" r:id="rId5"/>
    <p:sldId id="259" r:id="rId6"/>
    <p:sldId id="260" r:id="rId7"/>
    <p:sldId id="261" r:id="rId8"/>
    <p:sldId id="262" r:id="rId9"/>
    <p:sldId id="263" r:id="rId10"/>
    <p:sldId id="266" r:id="rId11"/>
    <p:sldId id="264" r:id="rId12"/>
    <p:sldId id="265" r:id="rId13"/>
    <p:sldId id="267" r:id="rId14"/>
    <p:sldId id="268" r:id="rId15"/>
    <p:sldId id="269" r:id="rId16"/>
    <p:sldId id="270" r:id="rId17"/>
    <p:sldId id="271" r:id="rId18"/>
    <p:sldId id="274" r:id="rId19"/>
    <p:sldId id="272" r:id="rId20"/>
    <p:sldId id="282" r:id="rId21"/>
    <p:sldId id="273" r:id="rId22"/>
    <p:sldId id="275" r:id="rId23"/>
    <p:sldId id="276" r:id="rId24"/>
    <p:sldId id="277" r:id="rId25"/>
    <p:sldId id="278" r:id="rId26"/>
    <p:sldId id="279" r:id="rId27"/>
    <p:sldId id="280" r:id="rId28"/>
    <p:sldId id="281" r:id="rId29"/>
    <p:sldId id="285" r:id="rId30"/>
    <p:sldId id="286" r:id="rId31"/>
    <p:sldId id="283"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6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3FDD1-9411-463B-AB01-E83DBA618D58}" type="datetimeFigureOut">
              <a:rPr lang="uk-UA" smtClean="0"/>
              <a:t>10.11.2020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10D41-FF1F-4C8B-9A0C-6158B7EBA7C1}"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07E2B-98D2-45E5-89F2-F3B6E864DB28}" type="slidenum">
              <a:rPr lang="ru-RU"/>
              <a:pPr/>
              <a:t>1</a:t>
            </a:fld>
            <a:endParaRPr lang="ru-RU"/>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uk-UA"/>
              <a:t>нарної</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53AB67E-6CB0-4D33-8850-6A5A1133C706}"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19CBBD6-1D97-483D-9924-1FB10F7CEA83}"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9514F42-6702-4D65-9EE8-CFDB6CCD618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D15EE37-DDDE-4803-98A8-A3C96C02B6F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8CB6F3A-3DAD-4811-B2DE-1B31D792BE9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18D27E1-EF60-48DC-BB8E-2109FE66B56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35B759B-3DC4-4297-8376-F55F93EFEE3B}"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89D8E76-ED64-4C74-ABB8-F1DCA0FD744A}"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D29E322-08E2-4426-8063-1A83C35BAF29}"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09D401C-249E-4265-B223-4E768F53EC0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318F21F-76AE-4CEF-9803-AF13CC05BBF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54BE2C-62B7-45DF-AFCA-4BF7E7E5EA28}"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hyperlink" Target="https://wsava.org/wp-content/uploads/2020/01/WSAVA-Vaccination-Guidelines-2015.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cbi.nlm.nih.gov/genome/viruses/" TargetMode="External"/><Relationship Id="rId3" Type="http://schemas.openxmlformats.org/officeDocument/2006/relationships/hyperlink" Target="https://www.oie.int/index.php?id=169&amp;L=0&amp;htmfile=glossaire.htm" TargetMode="External"/><Relationship Id="rId7" Type="http://schemas.openxmlformats.org/officeDocument/2006/relationships/hyperlink" Target="http://wwf.org/" TargetMode="External"/><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www.nih.gov/" TargetMode="External"/><Relationship Id="rId5" Type="http://schemas.openxmlformats.org/officeDocument/2006/relationships/hyperlink" Target="https://www.wto.org/" TargetMode="External"/><Relationship Id="rId4" Type="http://schemas.openxmlformats.org/officeDocument/2006/relationships/hyperlink" Target="https://www.oie.int/en/standard-setting/aquatic-manua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C99BF29A-83F1-4969-AC16-3EBAEBEF4DE3}" type="slidenum">
              <a:rPr lang="ru-RU"/>
              <a:pPr/>
              <a:t>1</a:t>
            </a:fld>
            <a:endParaRPr lang="ru-RU"/>
          </a:p>
        </p:txBody>
      </p:sp>
      <p:sp>
        <p:nvSpPr>
          <p:cNvPr id="2050" name="Rectangle 2"/>
          <p:cNvSpPr>
            <a:spLocks noGrp="1" noChangeArrowheads="1"/>
          </p:cNvSpPr>
          <p:nvPr>
            <p:ph type="ctrTitle"/>
          </p:nvPr>
        </p:nvSpPr>
        <p:spPr>
          <a:xfrm>
            <a:off x="755576" y="1988840"/>
            <a:ext cx="7772400" cy="1439862"/>
          </a:xfrm>
        </p:spPr>
        <p:txBody>
          <a:bodyPr/>
          <a:lstStyle/>
          <a:p>
            <a:r>
              <a:rPr lang="ru-RU" sz="4000" dirty="0" err="1" smtClean="0"/>
              <a:t>Герпесвірусна</a:t>
            </a:r>
            <a:r>
              <a:rPr lang="ru-RU" sz="4000" dirty="0" smtClean="0"/>
              <a:t> </a:t>
            </a:r>
            <a:r>
              <a:rPr lang="ru-RU" sz="4000" dirty="0" err="1" smtClean="0"/>
              <a:t>інфекція</a:t>
            </a:r>
            <a:r>
              <a:rPr lang="ru-RU" sz="4000" dirty="0" smtClean="0"/>
              <a:t/>
            </a:r>
            <a:br>
              <a:rPr lang="ru-RU" sz="4000" dirty="0" smtClean="0"/>
            </a:br>
            <a:r>
              <a:rPr lang="ru-RU" sz="4000" dirty="0" err="1" smtClean="0"/>
              <a:t>кішок</a:t>
            </a:r>
            <a:endParaRPr lang="ru-RU" u="sng" dirty="0">
              <a:solidFill>
                <a:schemeClr val="accent2"/>
              </a:solidFill>
              <a:latin typeface="Traditional Arabic" pitchFamily="18" charset="-78"/>
            </a:endParaRPr>
          </a:p>
        </p:txBody>
      </p:sp>
      <p:sp>
        <p:nvSpPr>
          <p:cNvPr id="2051" name="Rectangle 3"/>
          <p:cNvSpPr>
            <a:spLocks noGrp="1" noChangeArrowheads="1"/>
          </p:cNvSpPr>
          <p:nvPr>
            <p:ph type="subTitle" idx="1"/>
          </p:nvPr>
        </p:nvSpPr>
        <p:spPr>
          <a:xfrm>
            <a:off x="684213" y="3644900"/>
            <a:ext cx="8137525" cy="2692400"/>
          </a:xfrm>
        </p:spPr>
        <p:txBody>
          <a:bodyPr/>
          <a:lstStyle/>
          <a:p>
            <a:pPr>
              <a:lnSpc>
                <a:spcPct val="90000"/>
              </a:lnSpc>
            </a:pPr>
            <a:r>
              <a:rPr lang="ru-RU" sz="1800" b="1" dirty="0" err="1">
                <a:solidFill>
                  <a:srgbClr val="800000"/>
                </a:solidFill>
                <a:latin typeface="Times New Roman" pitchFamily="18" charset="0"/>
              </a:rPr>
              <a:t>навчальн</a:t>
            </a:r>
            <a:r>
              <a:rPr lang="uk-UA" sz="1800" b="1" dirty="0">
                <a:solidFill>
                  <a:srgbClr val="800000"/>
                </a:solidFill>
                <a:latin typeface="Times New Roman" pitchFamily="18" charset="0"/>
              </a:rPr>
              <a:t>а</a:t>
            </a:r>
            <a:r>
              <a:rPr lang="ru-RU" sz="1800" b="1" dirty="0">
                <a:solidFill>
                  <a:srgbClr val="800000"/>
                </a:solidFill>
                <a:latin typeface="Times New Roman" pitchFamily="18" charset="0"/>
              </a:rPr>
              <a:t> </a:t>
            </a:r>
            <a:r>
              <a:rPr lang="ru-RU" sz="1800" b="1" dirty="0" err="1">
                <a:solidFill>
                  <a:srgbClr val="800000"/>
                </a:solidFill>
                <a:latin typeface="Times New Roman" pitchFamily="18" charset="0"/>
              </a:rPr>
              <a:t>дисципліна</a:t>
            </a:r>
            <a:r>
              <a:rPr lang="ru-RU" sz="1800" b="1" dirty="0">
                <a:solidFill>
                  <a:srgbClr val="800000"/>
                </a:solidFill>
                <a:latin typeface="Times New Roman" pitchFamily="18" charset="0"/>
              </a:rPr>
              <a:t/>
            </a:r>
            <a:br>
              <a:rPr lang="ru-RU" sz="1800" b="1" dirty="0">
                <a:solidFill>
                  <a:srgbClr val="800000"/>
                </a:solidFill>
                <a:latin typeface="Times New Roman" pitchFamily="18" charset="0"/>
              </a:rPr>
            </a:br>
            <a:r>
              <a:rPr lang="ru-RU" sz="1800" b="1" dirty="0">
                <a:solidFill>
                  <a:srgbClr val="800000"/>
                </a:solidFill>
                <a:latin typeface="Times New Roman" pitchFamily="18" charset="0"/>
              </a:rPr>
              <a:t>“</a:t>
            </a:r>
            <a:r>
              <a:rPr lang="ru-RU" sz="1800" b="1" dirty="0" err="1">
                <a:solidFill>
                  <a:srgbClr val="800000"/>
                </a:solidFill>
                <a:latin typeface="Times New Roman" pitchFamily="18" charset="0"/>
              </a:rPr>
              <a:t>Превентивні</a:t>
            </a:r>
            <a:r>
              <a:rPr lang="ru-RU" sz="1800" b="1" dirty="0">
                <a:solidFill>
                  <a:srgbClr val="800000"/>
                </a:solidFill>
                <a:latin typeface="Times New Roman" pitchFamily="18" charset="0"/>
              </a:rPr>
              <a:t> </a:t>
            </a:r>
            <a:r>
              <a:rPr lang="ru-RU" sz="1800" b="1" dirty="0" err="1">
                <a:solidFill>
                  <a:srgbClr val="800000"/>
                </a:solidFill>
                <a:latin typeface="Times New Roman" pitchFamily="18" charset="0"/>
              </a:rPr>
              <a:t>ветеринарні</a:t>
            </a:r>
            <a:r>
              <a:rPr lang="ru-RU" sz="1800" b="1" dirty="0">
                <a:solidFill>
                  <a:srgbClr val="800000"/>
                </a:solidFill>
                <a:latin typeface="Times New Roman" pitchFamily="18" charset="0"/>
              </a:rPr>
              <a:t> </a:t>
            </a:r>
            <a:r>
              <a:rPr lang="ru-RU" sz="1800" b="1" dirty="0" err="1">
                <a:solidFill>
                  <a:srgbClr val="800000"/>
                </a:solidFill>
                <a:latin typeface="Times New Roman" pitchFamily="18" charset="0"/>
              </a:rPr>
              <a:t>технології</a:t>
            </a:r>
            <a:r>
              <a:rPr lang="ru-RU" sz="1800" b="1" dirty="0">
                <a:solidFill>
                  <a:srgbClr val="800000"/>
                </a:solidFill>
                <a:latin typeface="Times New Roman" pitchFamily="18" charset="0"/>
              </a:rPr>
              <a:t> </a:t>
            </a:r>
            <a:r>
              <a:rPr lang="ru-RU" sz="1800" b="1" dirty="0" err="1">
                <a:solidFill>
                  <a:srgbClr val="800000"/>
                </a:solidFill>
                <a:latin typeface="Times New Roman" pitchFamily="18" charset="0"/>
              </a:rPr>
              <a:t>заразних</a:t>
            </a:r>
            <a:r>
              <a:rPr lang="ru-RU" sz="1800" b="1" dirty="0">
                <a:solidFill>
                  <a:srgbClr val="800000"/>
                </a:solidFill>
                <a:latin typeface="Times New Roman" pitchFamily="18" charset="0"/>
              </a:rPr>
              <a:t> хвороб собак </a:t>
            </a:r>
            <a:r>
              <a:rPr lang="ru-RU" sz="1800" b="1" dirty="0" err="1">
                <a:solidFill>
                  <a:srgbClr val="800000"/>
                </a:solidFill>
                <a:latin typeface="Times New Roman" pitchFamily="18" charset="0"/>
              </a:rPr>
              <a:t>і</a:t>
            </a:r>
            <a:r>
              <a:rPr lang="ru-RU" sz="1800" b="1" dirty="0">
                <a:solidFill>
                  <a:srgbClr val="800000"/>
                </a:solidFill>
                <a:latin typeface="Times New Roman" pitchFamily="18" charset="0"/>
              </a:rPr>
              <a:t> </a:t>
            </a:r>
            <a:r>
              <a:rPr lang="ru-RU" sz="1800" b="1" dirty="0" err="1">
                <a:solidFill>
                  <a:srgbClr val="800000"/>
                </a:solidFill>
                <a:latin typeface="Times New Roman" pitchFamily="18" charset="0"/>
              </a:rPr>
              <a:t>котів</a:t>
            </a:r>
            <a:r>
              <a:rPr lang="ru-RU" sz="1800" b="1" dirty="0">
                <a:solidFill>
                  <a:srgbClr val="800000"/>
                </a:solidFill>
                <a:latin typeface="Times New Roman" pitchFamily="18" charset="0"/>
              </a:rPr>
              <a:t>” </a:t>
            </a:r>
            <a:endParaRPr lang="uk-UA" sz="1800" b="1" dirty="0">
              <a:solidFill>
                <a:srgbClr val="800000"/>
              </a:solidFill>
              <a:latin typeface="Times New Roman" pitchFamily="18" charset="0"/>
            </a:endParaRPr>
          </a:p>
          <a:p>
            <a:pPr>
              <a:lnSpc>
                <a:spcPct val="90000"/>
              </a:lnSpc>
            </a:pPr>
            <a:endParaRPr lang="uk-UA" sz="1800" b="1">
              <a:solidFill>
                <a:srgbClr val="800000"/>
              </a:solidFill>
              <a:latin typeface="Times New Roman" pitchFamily="18" charset="0"/>
            </a:endParaRPr>
          </a:p>
          <a:p>
            <a:pPr>
              <a:lnSpc>
                <a:spcPct val="90000"/>
              </a:lnSpc>
            </a:pPr>
            <a:endParaRPr lang="uk-UA" sz="1800" b="1">
              <a:solidFill>
                <a:srgbClr val="800000"/>
              </a:solidFill>
              <a:latin typeface="Times New Roman" pitchFamily="18" charset="0"/>
            </a:endParaRPr>
          </a:p>
          <a:p>
            <a:pPr>
              <a:lnSpc>
                <a:spcPct val="90000"/>
              </a:lnSpc>
            </a:pPr>
            <a:r>
              <a:rPr lang="uk-UA" sz="1800" b="1" dirty="0">
                <a:solidFill>
                  <a:srgbClr val="800000"/>
                </a:solidFill>
                <a:latin typeface="Times New Roman" pitchFamily="18" charset="0"/>
              </a:rPr>
              <a:t>к. </a:t>
            </a:r>
            <a:r>
              <a:rPr lang="uk-UA" sz="1800" b="1" dirty="0" err="1">
                <a:solidFill>
                  <a:srgbClr val="800000"/>
                </a:solidFill>
                <a:latin typeface="Times New Roman" pitchFamily="18" charset="0"/>
              </a:rPr>
              <a:t>вет</a:t>
            </a:r>
            <a:r>
              <a:rPr lang="uk-UA" sz="1800" b="1" dirty="0">
                <a:solidFill>
                  <a:srgbClr val="800000"/>
                </a:solidFill>
                <a:latin typeface="Times New Roman" pitchFamily="18" charset="0"/>
              </a:rPr>
              <a:t>. наук, доцент </a:t>
            </a:r>
            <a:br>
              <a:rPr lang="uk-UA" sz="1800" b="1" dirty="0">
                <a:solidFill>
                  <a:srgbClr val="800000"/>
                </a:solidFill>
                <a:latin typeface="Times New Roman" pitchFamily="18" charset="0"/>
              </a:rPr>
            </a:br>
            <a:endParaRPr lang="uk-UA" sz="1800" b="1" dirty="0">
              <a:solidFill>
                <a:srgbClr val="800000"/>
              </a:solidFill>
              <a:latin typeface="Times New Roman" pitchFamily="18" charset="0"/>
            </a:endParaRPr>
          </a:p>
          <a:p>
            <a:pPr>
              <a:lnSpc>
                <a:spcPct val="90000"/>
              </a:lnSpc>
            </a:pPr>
            <a:r>
              <a:rPr lang="uk-UA" sz="1800" b="1" dirty="0">
                <a:solidFill>
                  <a:srgbClr val="800000"/>
                </a:solidFill>
                <a:latin typeface="Times New Roman" pitchFamily="18" charset="0"/>
              </a:rPr>
              <a:t>Сорокіна Наталія Григорівна</a:t>
            </a:r>
          </a:p>
          <a:p>
            <a:pPr>
              <a:lnSpc>
                <a:spcPct val="90000"/>
              </a:lnSpc>
            </a:pPr>
            <a:endParaRPr lang="uk-UA" sz="1800" b="1" dirty="0">
              <a:solidFill>
                <a:srgbClr val="800000"/>
              </a:solidFill>
              <a:latin typeface="Times New Roman" pitchFamily="18" charset="0"/>
            </a:endParaRPr>
          </a:p>
          <a:p>
            <a:pPr>
              <a:lnSpc>
                <a:spcPct val="90000"/>
              </a:lnSpc>
            </a:pPr>
            <a:r>
              <a:rPr lang="uk-UA" sz="1800" b="1" dirty="0">
                <a:solidFill>
                  <a:srgbClr val="800000"/>
                </a:solidFill>
                <a:latin typeface="Times New Roman" pitchFamily="18" charset="0"/>
              </a:rPr>
              <a:t>Київ, 20</a:t>
            </a:r>
            <a:r>
              <a:rPr lang="en-US" sz="1800" b="1" dirty="0">
                <a:solidFill>
                  <a:srgbClr val="800000"/>
                </a:solidFill>
                <a:latin typeface="Times New Roman" pitchFamily="18" charset="0"/>
              </a:rPr>
              <a:t>20</a:t>
            </a:r>
            <a:endParaRPr lang="ru-RU" sz="1800" b="1" dirty="0">
              <a:solidFill>
                <a:srgbClr val="800000"/>
              </a:solidFill>
              <a:latin typeface="Times New Roman" pitchFamily="18" charset="0"/>
            </a:endParaRPr>
          </a:p>
        </p:txBody>
      </p:sp>
      <p:sp>
        <p:nvSpPr>
          <p:cNvPr id="2052" name="Text Box 4"/>
          <p:cNvSpPr txBox="1">
            <a:spLocks noChangeArrowheads="1"/>
          </p:cNvSpPr>
          <p:nvPr/>
        </p:nvSpPr>
        <p:spPr bwMode="auto">
          <a:xfrm>
            <a:off x="684213" y="260350"/>
            <a:ext cx="7920037" cy="915988"/>
          </a:xfrm>
          <a:prstGeom prst="rect">
            <a:avLst/>
          </a:prstGeom>
          <a:noFill/>
          <a:ln w="9525">
            <a:noFill/>
            <a:miter lim="800000"/>
            <a:headEnd/>
            <a:tailEnd/>
          </a:ln>
          <a:effectLst/>
        </p:spPr>
        <p:txBody>
          <a:bodyPr>
            <a:spAutoFit/>
          </a:bodyPr>
          <a:lstStyle/>
          <a:p>
            <a:pPr algn="ctr"/>
            <a:r>
              <a:rPr lang="uk-UA" b="1">
                <a:solidFill>
                  <a:srgbClr val="993300"/>
                </a:solidFill>
              </a:rPr>
              <a:t>НАЦІОНАЛЬНИЙ УНІВЕРСИТЕТ БІОРЕСУРСІВ І ПРИРОДОКОРИСТУВАННЯ УКРАЇНИ</a:t>
            </a:r>
            <a:endParaRPr lang="uk-UA">
              <a:solidFill>
                <a:srgbClr val="993300"/>
              </a:solidFill>
            </a:endParaRPr>
          </a:p>
          <a:p>
            <a:pPr algn="ctr"/>
            <a:r>
              <a:rPr lang="uk-UA">
                <a:solidFill>
                  <a:srgbClr val="993300"/>
                </a:solidFill>
              </a:rPr>
              <a:t>Кафедра епізоотології, мікробіології і вірусології</a:t>
            </a:r>
            <a:r>
              <a:rPr lang="ru-RU"/>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Смотреть исходное изображение"/>
          <p:cNvPicPr>
            <a:picLocks noChangeAspect="1" noChangeArrowheads="1"/>
          </p:cNvPicPr>
          <p:nvPr/>
        </p:nvPicPr>
        <p:blipFill>
          <a:blip r:embed="rId2" cstate="print"/>
          <a:srcRect/>
          <a:stretch>
            <a:fillRect/>
          </a:stretch>
        </p:blipFill>
        <p:spPr bwMode="auto">
          <a:xfrm>
            <a:off x="0" y="0"/>
            <a:ext cx="9144000" cy="71008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a:t>Патогенез</a:t>
            </a:r>
          </a:p>
        </p:txBody>
      </p:sp>
      <p:sp>
        <p:nvSpPr>
          <p:cNvPr id="10243" name="Rectangle 3"/>
          <p:cNvSpPr>
            <a:spLocks noGrp="1" noChangeArrowheads="1"/>
          </p:cNvSpPr>
          <p:nvPr>
            <p:ph type="body" idx="1"/>
          </p:nvPr>
        </p:nvSpPr>
        <p:spPr>
          <a:xfrm>
            <a:off x="468313" y="1268413"/>
            <a:ext cx="8229600" cy="4525962"/>
          </a:xfrm>
        </p:spPr>
        <p:txBody>
          <a:bodyPr/>
          <a:lstStyle/>
          <a:p>
            <a:pPr>
              <a:lnSpc>
                <a:spcPct val="80000"/>
              </a:lnSpc>
            </a:pPr>
            <a:r>
              <a:rPr lang="ru-RU" sz="2400"/>
              <a:t>Потрапивши на слизові оболонки дихальних шляхів, вірус проникає в клітини епітелію, репродукується, викликаючи їх загибель і злущування.</a:t>
            </a:r>
          </a:p>
          <a:p>
            <a:pPr>
              <a:lnSpc>
                <a:spcPct val="80000"/>
              </a:lnSpc>
            </a:pPr>
            <a:r>
              <a:rPr lang="ru-RU" sz="2400"/>
              <a:t>На поверхні слизової оболонки утворюються спочатку дрібні, а потім більші ділянки </a:t>
            </a:r>
            <a:r>
              <a:rPr lang="ru-RU" sz="2400" u="sng"/>
              <a:t>некрозу</a:t>
            </a:r>
            <a:r>
              <a:rPr lang="ru-RU" sz="2400"/>
              <a:t>. Адсорбуючись на лейкоцитах, вірус потрапляє в кров і викликає вірусемію, яка проявляється загальним пригніченням тварини і гарячкою. Під час проникнення вірусу через плацентарний і гематоенцефалітичний бар'єри виникає ураження мозку, плаценти, матки і плода </a:t>
            </a:r>
          </a:p>
          <a:p>
            <a:pPr>
              <a:lnSpc>
                <a:spcPct val="80000"/>
              </a:lnSpc>
            </a:pPr>
            <a:r>
              <a:rPr lang="ru-RU" sz="2400"/>
              <a:t>Патологічний процес інфекційного ринотрахеїту багато в чому залежить від ускладнень умовно-патогенною мікрофлорою, що проявляються розвитком бронхіту, пневмонії, гастриту і ентериту. Перебіг хвороби загострюється при змішаній інфекції з аденовірусами і панлейкопенією.</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a:t>Клінічні ознаки</a:t>
            </a:r>
          </a:p>
        </p:txBody>
      </p:sp>
      <p:sp>
        <p:nvSpPr>
          <p:cNvPr id="11267" name="Rectangle 3"/>
          <p:cNvSpPr>
            <a:spLocks noGrp="1" noChangeArrowheads="1"/>
          </p:cNvSpPr>
          <p:nvPr>
            <p:ph type="body" idx="1"/>
          </p:nvPr>
        </p:nvSpPr>
        <p:spPr/>
        <p:txBody>
          <a:bodyPr/>
          <a:lstStyle/>
          <a:p>
            <a:r>
              <a:rPr lang="ru-RU" sz="2800"/>
              <a:t>Інкубаційний період триває від одного до семи днів. Хворі тварини починають раптово чхати. </a:t>
            </a:r>
          </a:p>
          <a:p>
            <a:r>
              <a:rPr lang="ru-RU" sz="2800"/>
              <a:t>Загальний стан і апетит залишаються нормальними. Під час натискання на крила носа з ніздрів виділяється серозний секрет. Потім розвивається запалення слизової оболонки очей, вона сильно набухає, очна щілина звужується, повіки надалі склеюються брудно-сірим гнійним ексудатом.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68313" y="260350"/>
            <a:ext cx="8229600" cy="4525963"/>
          </a:xfrm>
        </p:spPr>
        <p:txBody>
          <a:bodyPr/>
          <a:lstStyle/>
          <a:p>
            <a:pPr>
              <a:buFontTx/>
              <a:buNone/>
            </a:pPr>
            <a:r>
              <a:rPr lang="ru-RU"/>
              <a:t> </a:t>
            </a:r>
          </a:p>
          <a:p>
            <a:r>
              <a:rPr lang="ru-RU" sz="2400"/>
              <a:t>Під час посилення нежиті – важке дихання. Волосяний покрив навколо рота, носа, на підгрудді і лапах забруднений виділеннями з носа і очей. Слизові оболонки носа, глотки, гортані різко набряклі, часто гіперемійовані – "червоний ніс" </a:t>
            </a:r>
          </a:p>
        </p:txBody>
      </p:sp>
      <p:pic>
        <p:nvPicPr>
          <p:cNvPr id="13317" name="Picture 5" descr="Смотреть исходное изображение"/>
          <p:cNvPicPr>
            <a:picLocks noChangeAspect="1" noChangeArrowheads="1"/>
          </p:cNvPicPr>
          <p:nvPr/>
        </p:nvPicPr>
        <p:blipFill>
          <a:blip r:embed="rId2" cstate="print"/>
          <a:srcRect/>
          <a:stretch>
            <a:fillRect/>
          </a:stretch>
        </p:blipFill>
        <p:spPr bwMode="auto">
          <a:xfrm>
            <a:off x="468313" y="3284538"/>
            <a:ext cx="3248025" cy="3248025"/>
          </a:xfrm>
          <a:prstGeom prst="rect">
            <a:avLst/>
          </a:prstGeom>
          <a:noFill/>
        </p:spPr>
      </p:pic>
      <p:pic>
        <p:nvPicPr>
          <p:cNvPr id="13319" name="Picture 7" descr="Смотреть исходное изображение"/>
          <p:cNvPicPr>
            <a:picLocks noChangeAspect="1" noChangeArrowheads="1"/>
          </p:cNvPicPr>
          <p:nvPr/>
        </p:nvPicPr>
        <p:blipFill>
          <a:blip r:embed="rId3" cstate="print"/>
          <a:srcRect/>
          <a:stretch>
            <a:fillRect/>
          </a:stretch>
        </p:blipFill>
        <p:spPr bwMode="auto">
          <a:xfrm>
            <a:off x="3995738" y="3284538"/>
            <a:ext cx="4932362" cy="32845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95288" y="620713"/>
            <a:ext cx="8229600" cy="4525962"/>
          </a:xfrm>
        </p:spPr>
        <p:txBody>
          <a:bodyPr/>
          <a:lstStyle/>
          <a:p>
            <a:r>
              <a:rPr lang="ru-RU"/>
              <a:t>Розвивається задишка (дихають відкритим ротом), відзначається гіперсалівація, хрипота, кашель. На поверхні носа і на слизовій оболонці з'являються білий наліт, некротичні кірки, під якими утворюються виразки.</a:t>
            </a:r>
          </a:p>
          <a:p>
            <a:pPr>
              <a:buFontTx/>
              <a:buNone/>
            </a:pPr>
            <a:r>
              <a:rPr lang="ru-RU"/>
              <a:t> </a:t>
            </a:r>
          </a:p>
        </p:txBody>
      </p:sp>
      <p:pic>
        <p:nvPicPr>
          <p:cNvPr id="14343" name="Picture 7" descr="Смотреть исходное изображение"/>
          <p:cNvPicPr>
            <a:picLocks noChangeAspect="1" noChangeArrowheads="1"/>
          </p:cNvPicPr>
          <p:nvPr/>
        </p:nvPicPr>
        <p:blipFill>
          <a:blip r:embed="rId2" cstate="print"/>
          <a:srcRect/>
          <a:stretch>
            <a:fillRect/>
          </a:stretch>
        </p:blipFill>
        <p:spPr bwMode="auto">
          <a:xfrm>
            <a:off x="1979613" y="3717925"/>
            <a:ext cx="4713287" cy="31400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95288" y="476250"/>
            <a:ext cx="8229600" cy="5545138"/>
          </a:xfrm>
        </p:spPr>
        <p:txBody>
          <a:bodyPr/>
          <a:lstStyle/>
          <a:p>
            <a:pPr>
              <a:lnSpc>
                <a:spcPct val="90000"/>
              </a:lnSpc>
            </a:pPr>
            <a:r>
              <a:rPr lang="ru-RU" sz="2400"/>
              <a:t>При пальпації в ділянці гортані і трахеї спостерігається сильна хворобливість і занепокоєння. Приймання корму і води ускладнене.</a:t>
            </a:r>
          </a:p>
          <a:p>
            <a:pPr>
              <a:lnSpc>
                <a:spcPct val="90000"/>
              </a:lnSpc>
            </a:pPr>
            <a:r>
              <a:rPr lang="ru-RU" sz="2400"/>
              <a:t>У деяких випадках хвороба може супроводжуватися ураженнням травного тракту. При цьому посилюється блювота, з'являються проноси. Ринотрахеїт може ускладнюватися бронхітом і пневмонією.</a:t>
            </a:r>
          </a:p>
          <a:p>
            <a:pPr>
              <a:lnSpc>
                <a:spcPct val="90000"/>
              </a:lnSpc>
            </a:pPr>
            <a:r>
              <a:rPr lang="ru-RU" sz="2400"/>
              <a:t>При важкому перебігу уражається центральна нервова система. Кітні самки абортують. Одужання настає через 7–10 днів від початку хвороби. Летальність, незважаючи на важкий перебіг хвороби, невисока. Якщо хвороба затягується, то розвивається атонія кишечника, з'являються запори. З ускладнень, окрім бронхіту і бронхопневмонії, виникає виразковий кератит і виразки шкіри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t>Патолого-анатомічні зміни</a:t>
            </a:r>
          </a:p>
        </p:txBody>
      </p:sp>
      <p:sp>
        <p:nvSpPr>
          <p:cNvPr id="16387" name="Rectangle 3"/>
          <p:cNvSpPr>
            <a:spLocks noGrp="1" noChangeArrowheads="1"/>
          </p:cNvSpPr>
          <p:nvPr>
            <p:ph type="body" idx="1"/>
          </p:nvPr>
        </p:nvSpPr>
        <p:spPr>
          <a:xfrm>
            <a:off x="468313" y="1628775"/>
            <a:ext cx="8229600" cy="4997450"/>
          </a:xfrm>
        </p:spPr>
        <p:txBody>
          <a:bodyPr/>
          <a:lstStyle/>
          <a:p>
            <a:pPr>
              <a:lnSpc>
                <a:spcPct val="80000"/>
              </a:lnSpc>
            </a:pPr>
            <a:r>
              <a:rPr lang="ru-RU" sz="2400"/>
              <a:t>Патолого-анатомічні зміни як правило, характеризуються фібринозним ринотрахеїтом, гострою пневмонією, </a:t>
            </a:r>
            <a:r>
              <a:rPr lang="ru-RU" sz="2400" u="sng"/>
              <a:t>тонзилітом</a:t>
            </a:r>
            <a:r>
              <a:rPr lang="ru-RU" sz="2400"/>
              <a:t>, кон'юнктивітом, рідше кератитом і стоматитом.</a:t>
            </a:r>
          </a:p>
          <a:p>
            <a:pPr>
              <a:lnSpc>
                <a:spcPct val="80000"/>
              </a:lnSpc>
            </a:pPr>
            <a:r>
              <a:rPr lang="ru-RU" sz="2400"/>
              <a:t>Під час розтину загиблих тварин у носових ходах виявляють гнійно-фібринозний ексудат, який закриває просвіт ходів. Під ексудатом слизова оболонка шорстка, червоного кольору, місцями вкрита виразками. Подібно виглядає і слизова оболонка трахеї.</a:t>
            </a:r>
          </a:p>
          <a:p>
            <a:pPr>
              <a:lnSpc>
                <a:spcPct val="80000"/>
              </a:lnSpc>
            </a:pPr>
            <a:r>
              <a:rPr lang="ru-RU" sz="2400"/>
              <a:t>Мигдалини збільшені, пронизані крововиливами. Заглоткові і підщелепові лімфатичні вузли збільшені, набряклі, забарвлені в червоний колір. Пневмонія реєструється в двох варіантах.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620713"/>
            <a:ext cx="8229600" cy="5761037"/>
          </a:xfrm>
        </p:spPr>
        <p:txBody>
          <a:bodyPr/>
          <a:lstStyle/>
          <a:p>
            <a:pPr>
              <a:lnSpc>
                <a:spcPct val="80000"/>
              </a:lnSpc>
            </a:pPr>
            <a:r>
              <a:rPr lang="ru-RU" sz="2800"/>
              <a:t>При герпетичній формі пневмонії переважають некротичні процеси і серозно-фібринозна ексудація. У легенях виявляють численні ущільнені вогнища сіро-червоного кольору. При розрізі виділяється сірувато-червона рідина.</a:t>
            </a:r>
          </a:p>
          <a:p>
            <a:pPr>
              <a:lnSpc>
                <a:spcPct val="80000"/>
              </a:lnSpc>
            </a:pPr>
            <a:r>
              <a:rPr lang="ru-RU" sz="2800"/>
              <a:t>При інших формах, коли герпесвірусна інфекція ускладнена бактеріями або коками (а ускладнення викликають зазвичай пастерели, бордетели, стафілококи, мікоплазми і хламідії), пневмонія має характер катарально-фібринозно-гнійної бронхопневмонії. При цьому з поверхні розрізу легенів і бронхів виділяється густий сірувато-білий ексудат, який нагадує слиз і гній.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uk-UA"/>
          </a:p>
        </p:txBody>
      </p:sp>
      <p:pic>
        <p:nvPicPr>
          <p:cNvPr id="20485" name="Picture 5" descr="Смотреть исходное изображение"/>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ru-RU"/>
              <a:t>Діагностика</a:t>
            </a:r>
          </a:p>
        </p:txBody>
      </p:sp>
      <p:sp>
        <p:nvSpPr>
          <p:cNvPr id="18435" name="Rectangle 3"/>
          <p:cNvSpPr>
            <a:spLocks noGrp="1" noChangeArrowheads="1"/>
          </p:cNvSpPr>
          <p:nvPr>
            <p:ph type="body" idx="1"/>
          </p:nvPr>
        </p:nvSpPr>
        <p:spPr/>
        <p:txBody>
          <a:bodyPr/>
          <a:lstStyle/>
          <a:p>
            <a:r>
              <a:rPr lang="ru-RU" sz="2800"/>
              <a:t>Діагноз ставлять на основі аналізу епізоотологічних, клінічних даних, результатів лабораторних досліджень витіків з рота, носа, очей і виділенні вірусу в культурі клітин.</a:t>
            </a:r>
          </a:p>
          <a:p>
            <a:r>
              <a:rPr lang="ru-RU" sz="2800"/>
              <a:t>У котів при нежиті, кон'юнктивіті і риніті, окрім вірусу ринотрахеїту, можуть бути виділені пікорнавіруси, реовіруси, мікоплазми і хламідії. Часто ринотрахеїт виникає одночасно з каліцивірусною інфекцією і панлейкопенією.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3B6CFEB-4244-40FE-8BC8-0B17B13BD1F4}" type="slidenum">
              <a:rPr lang="ru-RU"/>
              <a:pPr/>
              <a:t>2</a:t>
            </a:fld>
            <a:endParaRPr lang="ru-RU"/>
          </a:p>
        </p:txBody>
      </p:sp>
      <p:sp>
        <p:nvSpPr>
          <p:cNvPr id="3074" name="Rectangle 2"/>
          <p:cNvSpPr>
            <a:spLocks noGrp="1" noChangeArrowheads="1"/>
          </p:cNvSpPr>
          <p:nvPr>
            <p:ph type="title"/>
          </p:nvPr>
        </p:nvSpPr>
        <p:spPr>
          <a:xfrm>
            <a:off x="457200" y="274638"/>
            <a:ext cx="8229600" cy="993775"/>
          </a:xfrm>
        </p:spPr>
        <p:txBody>
          <a:bodyPr/>
          <a:lstStyle/>
          <a:p>
            <a:r>
              <a:rPr lang="uk-UA" sz="4000">
                <a:solidFill>
                  <a:schemeClr val="accent2"/>
                </a:solidFill>
              </a:rPr>
              <a:t>Зміст</a:t>
            </a:r>
            <a:endParaRPr lang="ru-RU" sz="4000">
              <a:solidFill>
                <a:schemeClr val="accent2"/>
              </a:solidFill>
            </a:endParaRPr>
          </a:p>
        </p:txBody>
      </p:sp>
      <p:sp>
        <p:nvSpPr>
          <p:cNvPr id="307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uk-UA" sz="2400"/>
              <a:t>Визначення хвороби.</a:t>
            </a:r>
          </a:p>
          <a:p>
            <a:pPr marL="609600" indent="-609600">
              <a:buFontTx/>
              <a:buAutoNum type="arabicPeriod"/>
            </a:pPr>
            <a:r>
              <a:rPr lang="uk-UA" sz="2400"/>
              <a:t>Історична довідка.</a:t>
            </a:r>
          </a:p>
          <a:p>
            <a:pPr marL="609600" indent="-609600">
              <a:buFontTx/>
              <a:buAutoNum type="arabicPeriod"/>
            </a:pPr>
            <a:r>
              <a:rPr lang="uk-UA" sz="2400"/>
              <a:t>Характеристика збудника хвороби.</a:t>
            </a:r>
          </a:p>
          <a:p>
            <a:pPr marL="609600" indent="-609600">
              <a:buFontTx/>
              <a:buAutoNum type="arabicPeriod"/>
            </a:pPr>
            <a:r>
              <a:rPr lang="uk-UA" sz="2400"/>
              <a:t>Епізоотологія хвороби. </a:t>
            </a:r>
          </a:p>
          <a:p>
            <a:pPr marL="609600" indent="-609600">
              <a:buFontTx/>
              <a:buAutoNum type="arabicPeriod"/>
            </a:pPr>
            <a:r>
              <a:rPr lang="uk-UA" sz="2400"/>
              <a:t>Патогенез.</a:t>
            </a:r>
          </a:p>
          <a:p>
            <a:pPr marL="609600" indent="-609600">
              <a:buFontTx/>
              <a:buAutoNum type="arabicPeriod"/>
            </a:pPr>
            <a:r>
              <a:rPr lang="uk-UA" sz="2400"/>
              <a:t>Клінічні ознаки та перебіг.</a:t>
            </a:r>
          </a:p>
          <a:p>
            <a:pPr marL="609600" indent="-609600">
              <a:buFontTx/>
              <a:buAutoNum type="arabicPeriod"/>
            </a:pPr>
            <a:r>
              <a:rPr lang="uk-UA" sz="2400"/>
              <a:t>Патологоанатомічні зміни.</a:t>
            </a:r>
          </a:p>
          <a:p>
            <a:pPr marL="609600" indent="-609600">
              <a:buFontTx/>
              <a:buAutoNum type="arabicPeriod"/>
            </a:pPr>
            <a:r>
              <a:rPr lang="uk-UA" sz="2400"/>
              <a:t>Діагноз та лабораторна діагностика</a:t>
            </a:r>
          </a:p>
          <a:p>
            <a:pPr marL="609600" indent="-609600">
              <a:buFontTx/>
              <a:buAutoNum type="arabicPeriod"/>
            </a:pPr>
            <a:r>
              <a:rPr lang="uk-UA" sz="2400"/>
              <a:t>Диференціальна діагностика</a:t>
            </a:r>
          </a:p>
          <a:p>
            <a:pPr marL="609600" indent="-609600">
              <a:buFontTx/>
              <a:buAutoNum type="arabicPeriod"/>
            </a:pPr>
            <a:r>
              <a:rPr lang="uk-UA" sz="2400"/>
              <a:t>Лікування, імунітет.</a:t>
            </a:r>
          </a:p>
          <a:p>
            <a:pPr marL="609600" indent="-609600">
              <a:buFontTx/>
              <a:buAutoNum type="arabicPeriod"/>
            </a:pPr>
            <a:r>
              <a:rPr lang="uk-UA" sz="2400"/>
              <a:t>Профілактика і заходи боротьби</a:t>
            </a:r>
            <a:endParaRPr lang="ru-RU" sz="2400"/>
          </a:p>
        </p:txBody>
      </p:sp>
      <p:pic>
        <p:nvPicPr>
          <p:cNvPr id="5" name="Picture 8" descr="Смотреть исходное изображение"/>
          <p:cNvPicPr>
            <a:picLocks noChangeAspect="1" noChangeArrowheads="1"/>
          </p:cNvPicPr>
          <p:nvPr/>
        </p:nvPicPr>
        <p:blipFill>
          <a:blip r:embed="rId2" cstate="print"/>
          <a:srcRect/>
          <a:stretch>
            <a:fillRect/>
          </a:stretch>
        </p:blipFill>
        <p:spPr bwMode="auto">
          <a:xfrm>
            <a:off x="6372200" y="2348880"/>
            <a:ext cx="2400211" cy="21601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Смотреть исходное изображение"/>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ru-RU"/>
              <a:t>Диференційна діагностика</a:t>
            </a:r>
          </a:p>
        </p:txBody>
      </p:sp>
      <p:sp>
        <p:nvSpPr>
          <p:cNvPr id="19459" name="Rectangle 3"/>
          <p:cNvSpPr>
            <a:spLocks noGrp="1" noChangeArrowheads="1"/>
          </p:cNvSpPr>
          <p:nvPr>
            <p:ph type="body" idx="1"/>
          </p:nvPr>
        </p:nvSpPr>
        <p:spPr/>
        <p:txBody>
          <a:bodyPr/>
          <a:lstStyle/>
          <a:p>
            <a:r>
              <a:rPr lang="ru-RU"/>
              <a:t>Диференціюють хворобу в основному від каліцивірозу і хламідіозу. При деякій схожості цих інфекцій для хламідіозу більш типовий прояв у вигляді лише кон'юнктивіту, чхання, виділення з очей і носа, а для каліцивірозу – стоматиту через виразки у ротовій порожнині.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ru-RU"/>
              <a:t>Лікування</a:t>
            </a:r>
          </a:p>
        </p:txBody>
      </p:sp>
      <p:sp>
        <p:nvSpPr>
          <p:cNvPr id="21507" name="Rectangle 3"/>
          <p:cNvSpPr>
            <a:spLocks noGrp="1" noChangeArrowheads="1"/>
          </p:cNvSpPr>
          <p:nvPr>
            <p:ph type="body" idx="1"/>
          </p:nvPr>
        </p:nvSpPr>
        <p:spPr/>
        <p:txBody>
          <a:bodyPr/>
          <a:lstStyle/>
          <a:p>
            <a:r>
              <a:rPr lang="ru-RU" sz="2000"/>
              <a:t>Хвору тварину необхідно помістити в тепле, без протягів приміщення. Призначають дієтичну годівлю у вигляді рідких варених кормів з рибних і м'ясних бульйонів, сирих яєць, теплого молока, каш, протертих овочів і вареного яловичого, курячого або рибного фаршу.</a:t>
            </a:r>
          </a:p>
        </p:txBody>
      </p:sp>
      <p:pic>
        <p:nvPicPr>
          <p:cNvPr id="21509" name="Picture 5" descr="Смотреть исходное изображение"/>
          <p:cNvPicPr>
            <a:picLocks noChangeAspect="1" noChangeArrowheads="1"/>
          </p:cNvPicPr>
          <p:nvPr/>
        </p:nvPicPr>
        <p:blipFill>
          <a:blip r:embed="rId2" cstate="print"/>
          <a:srcRect/>
          <a:stretch>
            <a:fillRect/>
          </a:stretch>
        </p:blipFill>
        <p:spPr bwMode="auto">
          <a:xfrm>
            <a:off x="1763713" y="3190875"/>
            <a:ext cx="5715000" cy="3667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68313" y="692150"/>
            <a:ext cx="8229600" cy="4525963"/>
          </a:xfrm>
        </p:spPr>
        <p:txBody>
          <a:bodyPr/>
          <a:lstStyle/>
          <a:p>
            <a:r>
              <a:rPr lang="ru-RU" sz="2800"/>
              <a:t>З медикаментозних препаратів широко використовують </a:t>
            </a:r>
            <a:r>
              <a:rPr lang="ru-RU" sz="2800" u="sng"/>
              <a:t>імуномодулятори</a:t>
            </a:r>
            <a:r>
              <a:rPr lang="ru-RU" sz="2800"/>
              <a:t>: інтерферон, який закапують у ніс і очі по 1–2 краплі 3–4 рази в день протягом тижня, а також анандин, камедон, тимоген, тималін.</a:t>
            </a:r>
          </a:p>
          <a:p>
            <a:r>
              <a:rPr lang="ru-RU" sz="2800"/>
              <a:t>Рекомендують також вводити хворим дворазово підшкірно або внутрішньом'язово нормальний людський імуноглобулін по 0,5–1 мл один раз у 2–3 дні або протигрипозний за тією ж схемою до одужання.</a:t>
            </a:r>
          </a:p>
        </p:txBody>
      </p:sp>
      <p:pic>
        <p:nvPicPr>
          <p:cNvPr id="22533" name="Picture 5" descr="Смотреть исходное изображение"/>
          <p:cNvPicPr>
            <a:picLocks noChangeAspect="1" noChangeArrowheads="1"/>
          </p:cNvPicPr>
          <p:nvPr/>
        </p:nvPicPr>
        <p:blipFill>
          <a:blip r:embed="rId2" cstate="print"/>
          <a:srcRect/>
          <a:stretch>
            <a:fillRect/>
          </a:stretch>
        </p:blipFill>
        <p:spPr bwMode="auto">
          <a:xfrm>
            <a:off x="5651500" y="4668838"/>
            <a:ext cx="3276600" cy="2189162"/>
          </a:xfrm>
          <a:prstGeom prst="rect">
            <a:avLst/>
          </a:prstGeom>
          <a:noFill/>
        </p:spPr>
      </p:pic>
      <p:pic>
        <p:nvPicPr>
          <p:cNvPr id="22535" name="Picture 7" descr="Смотреть исходное изображение"/>
          <p:cNvPicPr>
            <a:picLocks noChangeAspect="1" noChangeArrowheads="1"/>
          </p:cNvPicPr>
          <p:nvPr/>
        </p:nvPicPr>
        <p:blipFill>
          <a:blip r:embed="rId3" cstate="print"/>
          <a:srcRect/>
          <a:stretch>
            <a:fillRect/>
          </a:stretch>
        </p:blipFill>
        <p:spPr bwMode="auto">
          <a:xfrm>
            <a:off x="1042988" y="5122863"/>
            <a:ext cx="3816350" cy="17351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68313" y="908050"/>
            <a:ext cx="8229600" cy="5678488"/>
          </a:xfrm>
        </p:spPr>
        <p:txBody>
          <a:bodyPr/>
          <a:lstStyle/>
          <a:p>
            <a:pPr>
              <a:lnSpc>
                <a:spcPct val="80000"/>
              </a:lnSpc>
            </a:pPr>
            <a:r>
              <a:rPr lang="ru-RU" sz="2400"/>
              <a:t>Для пригнічення секундарної мікрофлори парентерально вводять антибіотики: цефамезин, клафоран, ампіцилін, ампіокс, бензилпеніцилін натрію і калію та ін. Левоміцетин, ампіцилін, пеніцилін можна задавати всередину. Окрім антибіотиків, всередину можна задавати сульфаніламіди – бісептол, гросептол, септрим, етазол, фталазол, сульфадимезин, норсульфазол, сульфален та інші згідно з інструкцією із застосування.</a:t>
            </a:r>
          </a:p>
          <a:p>
            <a:pPr>
              <a:lnSpc>
                <a:spcPct val="80000"/>
              </a:lnSpc>
            </a:pPr>
            <a:r>
              <a:rPr lang="ru-RU" sz="2400"/>
              <a:t>Ослабити алергію у хворої тварини можна за допомогою антигістамінних препаратів. Димедрол вводять внутрішньом'язово по 0,2–0,5 мл 2–3 рази в день, тавегіл по 0,1–0,5 мл 2–3 рази на добу, а супрастин, піпольфен, фенкарол та інші згідно з анотацією.</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68313" y="692150"/>
            <a:ext cx="8229600" cy="5616575"/>
          </a:xfrm>
        </p:spPr>
        <p:txBody>
          <a:bodyPr/>
          <a:lstStyle/>
          <a:p>
            <a:pPr>
              <a:lnSpc>
                <a:spcPct val="90000"/>
              </a:lnSpc>
            </a:pPr>
            <a:r>
              <a:rPr lang="ru-RU" sz="2400"/>
              <a:t>Паралельно з антибіотиками ін'єктують підшкірно або внутрішньом'язово вітаміни групи В і аскорбінову кислоту. Показані полівітамінні препарати.</a:t>
            </a:r>
          </a:p>
          <a:p>
            <a:pPr>
              <a:lnSpc>
                <a:spcPct val="90000"/>
              </a:lnSpc>
            </a:pPr>
            <a:r>
              <a:rPr lang="ru-RU" sz="2400"/>
              <a:t>Симптоматичне лікування включає призначення відхаркувальних, протиблювотних, серцевих, заспокійливих та інших препаратів у загальноприйнятих дозах. Ніс і очі очищають від запального ексудату тампонами, змоченими дезінфікувальними речовинами (фурацилін, борна кислота та ін.) або настоями лікарських рослин (ромашка, череда, календула, звіробій та ін.).</a:t>
            </a:r>
          </a:p>
          <a:p>
            <a:pPr>
              <a:lnSpc>
                <a:spcPct val="90000"/>
              </a:lnSpc>
            </a:pPr>
            <a:r>
              <a:rPr lang="ru-RU" sz="2400"/>
              <a:t>При важкому перебігу хвороби підшкірно вводять по 5–20 мл 5% розчину глюкози, а також 0,9% розчин натрію хлориду або розчин Рінгера. Ін'єкції повторюють через кожні 4–6 годин до видужання.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uk-UA"/>
          </a:p>
        </p:txBody>
      </p:sp>
      <p:sp>
        <p:nvSpPr>
          <p:cNvPr id="25603" name="Rectangle 3"/>
          <p:cNvSpPr>
            <a:spLocks noGrp="1" noChangeArrowheads="1"/>
          </p:cNvSpPr>
          <p:nvPr>
            <p:ph type="body" idx="1"/>
          </p:nvPr>
        </p:nvSpPr>
        <p:spPr/>
        <p:txBody>
          <a:bodyPr/>
          <a:lstStyle/>
          <a:p>
            <a:endParaRPr lang="uk-UA"/>
          </a:p>
        </p:txBody>
      </p:sp>
      <p:pic>
        <p:nvPicPr>
          <p:cNvPr id="25605" name="Picture 5" descr="Смотреть исходное изображение"/>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ru-RU"/>
              <a:t>Профілактика</a:t>
            </a:r>
          </a:p>
        </p:txBody>
      </p:sp>
      <p:sp>
        <p:nvSpPr>
          <p:cNvPr id="26627" name="Rectangle 3"/>
          <p:cNvSpPr>
            <a:spLocks noGrp="1" noChangeArrowheads="1"/>
          </p:cNvSpPr>
          <p:nvPr>
            <p:ph type="body" idx="1"/>
          </p:nvPr>
        </p:nvSpPr>
        <p:spPr/>
        <p:txBody>
          <a:bodyPr/>
          <a:lstStyle/>
          <a:p>
            <a:pPr>
              <a:lnSpc>
                <a:spcPct val="80000"/>
              </a:lnSpc>
            </a:pPr>
            <a:r>
              <a:rPr lang="ru-RU" sz="2000"/>
              <a:t>Заснована на суворому дотриманні ветеринарно-санітарних правил, своєчасній діагностиці, ізоляції хворих і підозрілих у захворюванні котів, симптоматичному лікуванні, спрямованому на усунення процесів запалення в органах дихання і обезводнення організму.</a:t>
            </a:r>
          </a:p>
          <a:p>
            <a:pPr>
              <a:lnSpc>
                <a:spcPct val="80000"/>
              </a:lnSpc>
            </a:pPr>
            <a:r>
              <a:rPr lang="ru-RU" sz="2000"/>
              <a:t>Для активної імунопрофілактики котів застосовують аттенуйовану вакцину з штаму F-2, добре себе зарекомендували такі вакцини, як мультифіл і Nobivac Tricat. Вакцинують тварин віком від 3-ох місяців до 3-ох років. Через 3-и тижні вакцинацію можна повторити. Імунітет зберігається до одного року.</a:t>
            </a:r>
          </a:p>
          <a:p>
            <a:pPr>
              <a:lnSpc>
                <a:spcPct val="80000"/>
              </a:lnSpc>
            </a:pPr>
            <a:r>
              <a:rPr lang="ru-RU" sz="2000"/>
              <a:t>Тваринам створюють оптимальні умови утримання і забезпечують повноцінними кормами. Для дезінфекції приміщень, предметів догляду використовують 2% розчин їдкого натру, а також препарати хлорного вапна і віркон С.</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Смотреть исходное изображение"/>
          <p:cNvPicPr>
            <a:picLocks noChangeAspect="1" noChangeArrowheads="1"/>
          </p:cNvPicPr>
          <p:nvPr/>
        </p:nvPicPr>
        <p:blipFill>
          <a:blip r:embed="rId2" cstate="print"/>
          <a:srcRect/>
          <a:stretch>
            <a:fillRect/>
          </a:stretch>
        </p:blipFill>
        <p:spPr bwMode="auto">
          <a:xfrm>
            <a:off x="0" y="0"/>
            <a:ext cx="4500563" cy="2867025"/>
          </a:xfrm>
          <a:prstGeom prst="rect">
            <a:avLst/>
          </a:prstGeom>
          <a:noFill/>
        </p:spPr>
      </p:pic>
      <p:pic>
        <p:nvPicPr>
          <p:cNvPr id="27655" name="Picture 7" descr="Смотреть исходное изображение"/>
          <p:cNvPicPr>
            <a:picLocks noChangeAspect="1" noChangeArrowheads="1"/>
          </p:cNvPicPr>
          <p:nvPr/>
        </p:nvPicPr>
        <p:blipFill>
          <a:blip r:embed="rId3" cstate="print"/>
          <a:srcRect/>
          <a:stretch>
            <a:fillRect/>
          </a:stretch>
        </p:blipFill>
        <p:spPr bwMode="auto">
          <a:xfrm>
            <a:off x="4500563" y="0"/>
            <a:ext cx="4643437" cy="2852738"/>
          </a:xfrm>
          <a:prstGeom prst="rect">
            <a:avLst/>
          </a:prstGeom>
          <a:noFill/>
        </p:spPr>
      </p:pic>
      <p:pic>
        <p:nvPicPr>
          <p:cNvPr id="27657" name="Picture 9" descr="Смотреть исходное изображение"/>
          <p:cNvPicPr>
            <a:picLocks noChangeAspect="1" noChangeArrowheads="1"/>
          </p:cNvPicPr>
          <p:nvPr/>
        </p:nvPicPr>
        <p:blipFill>
          <a:blip r:embed="rId4" cstate="print"/>
          <a:srcRect/>
          <a:stretch>
            <a:fillRect/>
          </a:stretch>
        </p:blipFill>
        <p:spPr bwMode="auto">
          <a:xfrm>
            <a:off x="0" y="2924175"/>
            <a:ext cx="4464050" cy="3673475"/>
          </a:xfrm>
          <a:prstGeom prst="rect">
            <a:avLst/>
          </a:prstGeom>
          <a:noFill/>
        </p:spPr>
      </p:pic>
      <p:pic>
        <p:nvPicPr>
          <p:cNvPr id="27659" name="Picture 11" descr="Смотреть исходное изображение"/>
          <p:cNvPicPr>
            <a:picLocks noChangeAspect="1" noChangeArrowheads="1"/>
          </p:cNvPicPr>
          <p:nvPr/>
        </p:nvPicPr>
        <p:blipFill>
          <a:blip r:embed="rId5" cstate="print"/>
          <a:srcRect/>
          <a:stretch>
            <a:fillRect/>
          </a:stretch>
        </p:blipFill>
        <p:spPr bwMode="auto">
          <a:xfrm>
            <a:off x="4572000" y="2997200"/>
            <a:ext cx="4572000" cy="32226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681F4F2B-3B0C-4441-9996-14C6F7B981FA}" type="slidenum">
              <a:rPr lang="ru-RU"/>
              <a:pPr/>
              <a:t>29</a:t>
            </a:fld>
            <a:endParaRPr lang="ru-RU"/>
          </a:p>
        </p:txBody>
      </p:sp>
      <p:sp>
        <p:nvSpPr>
          <p:cNvPr id="72706" name="Rectangle 2"/>
          <p:cNvSpPr>
            <a:spLocks noGrp="1" noChangeArrowheads="1"/>
          </p:cNvSpPr>
          <p:nvPr>
            <p:ph type="title"/>
          </p:nvPr>
        </p:nvSpPr>
        <p:spPr>
          <a:xfrm>
            <a:off x="457200" y="274638"/>
            <a:ext cx="8229600" cy="850900"/>
          </a:xfrm>
        </p:spPr>
        <p:txBody>
          <a:bodyPr/>
          <a:lstStyle/>
          <a:p>
            <a:r>
              <a:rPr lang="uk-UA" sz="3200">
                <a:solidFill>
                  <a:schemeClr val="accent2"/>
                </a:solidFill>
              </a:rPr>
              <a:t>Список рекомендованої літератури</a:t>
            </a:r>
            <a:endParaRPr lang="ru-RU" sz="3200">
              <a:solidFill>
                <a:schemeClr val="accent2"/>
              </a:solidFill>
            </a:endParaRPr>
          </a:p>
        </p:txBody>
      </p:sp>
      <p:sp>
        <p:nvSpPr>
          <p:cNvPr id="72707" name="Rectangle 3"/>
          <p:cNvSpPr>
            <a:spLocks noGrp="1" noChangeArrowheads="1"/>
          </p:cNvSpPr>
          <p:nvPr>
            <p:ph type="body" idx="1"/>
          </p:nvPr>
        </p:nvSpPr>
        <p:spPr>
          <a:xfrm>
            <a:off x="468313" y="1125538"/>
            <a:ext cx="8229600" cy="5029200"/>
          </a:xfrm>
        </p:spPr>
        <p:txBody>
          <a:bodyPr/>
          <a:lstStyle/>
          <a:p>
            <a:pPr marL="609600" indent="-609600">
              <a:lnSpc>
                <a:spcPct val="80000"/>
              </a:lnSpc>
              <a:buFontTx/>
              <a:buAutoNum type="arabicPeriod"/>
            </a:pPr>
            <a:r>
              <a:rPr lang="ru-RU" sz="1600">
                <a:latin typeface="Times New Roman" pitchFamily="18" charset="0"/>
              </a:rPr>
              <a:t>Недосєков В.В., Гонтарь А.М., Сорокіна Н.Г., Кісера Я.В., Інфекційні хвороби собак і котів. Агроосвіта</a:t>
            </a:r>
            <a:r>
              <a:rPr lang="es-ES" sz="1600">
                <a:latin typeface="Times New Roman" pitchFamily="18" charset="0"/>
              </a:rPr>
              <a:t>. 2016. - 234 </a:t>
            </a:r>
            <a:r>
              <a:rPr lang="ru-RU" sz="1600">
                <a:latin typeface="Times New Roman" pitchFamily="18" charset="0"/>
              </a:rPr>
              <a:t>с</a:t>
            </a:r>
            <a:r>
              <a:rPr lang="es-ES" sz="1600">
                <a:latin typeface="Times New Roman" pitchFamily="18" charset="0"/>
              </a:rPr>
              <a:t>.</a:t>
            </a:r>
            <a:endParaRPr lang="ru-RU" sz="1600">
              <a:latin typeface="Times New Roman" pitchFamily="18" charset="0"/>
            </a:endParaRPr>
          </a:p>
          <a:p>
            <a:pPr marL="609600" indent="-609600">
              <a:lnSpc>
                <a:spcPct val="80000"/>
              </a:lnSpc>
              <a:buFontTx/>
              <a:buAutoNum type="arabicPeriod"/>
            </a:pPr>
            <a:r>
              <a:rPr lang="ru-RU" sz="1600">
                <a:latin typeface="Times New Roman" pitchFamily="18" charset="0"/>
              </a:rPr>
              <a:t>Каришева А.Ф. Спеціальна епізоотологія. – Київ : Вища освіта, 2002. – 703 с.</a:t>
            </a:r>
          </a:p>
          <a:p>
            <a:pPr marL="609600" indent="-609600">
              <a:lnSpc>
                <a:spcPct val="80000"/>
              </a:lnSpc>
              <a:buFontTx/>
              <a:buAutoNum type="arabicPeriod"/>
            </a:pPr>
            <a:r>
              <a:rPr lang="ru-RU" sz="1600">
                <a:latin typeface="Times New Roman" pitchFamily="18" charset="0"/>
              </a:rPr>
              <a:t>Ярчук Б.М., Вербицький П.І., Литвин В.П. та ін. Загальна епізоотологія. - Біла Церква, 2002,- 656 с.</a:t>
            </a:r>
          </a:p>
          <a:p>
            <a:pPr marL="609600" indent="-609600">
              <a:lnSpc>
                <a:spcPct val="80000"/>
              </a:lnSpc>
              <a:buFontTx/>
              <a:buAutoNum type="arabicPeriod"/>
            </a:pPr>
            <a:r>
              <a:rPr lang="ru-RU" sz="1600">
                <a:latin typeface="Times New Roman" pitchFamily="18" charset="0"/>
              </a:rPr>
              <a:t>Чандлер Е., Гаскелл К., Гаскелл Р. Болезни кошек (Feline Medicine and Therapeutics)/ Пер. с англ., - М.: Аквариум Принт, 2011. -688с.: ил.+24 стр. цв. вкл.</a:t>
            </a:r>
          </a:p>
          <a:p>
            <a:pPr marL="609600" indent="-609600">
              <a:lnSpc>
                <a:spcPct val="80000"/>
              </a:lnSpc>
              <a:buFontTx/>
              <a:buAutoNum type="arabicPeriod"/>
            </a:pPr>
            <a:r>
              <a:rPr lang="ru-RU" sz="1600">
                <a:latin typeface="Times New Roman" pitchFamily="18" charset="0"/>
              </a:rPr>
              <a:t>Недосєков В.В., Макаров В.В. Міжнародна класифікація хвороб і особливо небезпечні інфекції тварин/ Навчальний посібник. - Київ. – 2010. 120 с.</a:t>
            </a:r>
          </a:p>
          <a:p>
            <a:pPr marL="609600" indent="-609600">
              <a:lnSpc>
                <a:spcPct val="80000"/>
              </a:lnSpc>
              <a:buFontTx/>
              <a:buAutoNum type="arabicPeriod"/>
            </a:pPr>
            <a:r>
              <a:rPr lang="ru-RU" sz="1600">
                <a:latin typeface="Times New Roman" pitchFamily="18" charset="0"/>
              </a:rPr>
              <a:t>Практикум з ветеринарної вірусології / В.Г. Скибіцький, І.І. Панікар, О.А., Ткаченко та ін. – К.: Вища освіта, 2008. – 208 с.</a:t>
            </a:r>
          </a:p>
          <a:p>
            <a:pPr marL="609600" indent="-609600">
              <a:lnSpc>
                <a:spcPct val="80000"/>
              </a:lnSpc>
              <a:buFontTx/>
              <a:buAutoNum type="arabicPeriod"/>
            </a:pPr>
            <a:r>
              <a:rPr lang="ru-RU" sz="1600">
                <a:latin typeface="Times New Roman" pitchFamily="18" charset="0"/>
              </a:rPr>
              <a:t>Сюрин В.Н., Белоусова Р.В., Фомина Н.В. Диагностика вирусных болезней животных. Справочник. -М.: Колос, 1991.</a:t>
            </a:r>
          </a:p>
          <a:p>
            <a:pPr marL="609600" indent="-609600">
              <a:lnSpc>
                <a:spcPct val="80000"/>
              </a:lnSpc>
              <a:buFontTx/>
              <a:buAutoNum type="arabicPeriod"/>
            </a:pPr>
            <a:r>
              <a:rPr lang="ru-RU" sz="1600">
                <a:latin typeface="Times New Roman" pitchFamily="18" charset="0"/>
              </a:rPr>
              <a:t>Сюрин В.Н., Самуйленко А.Я., Соловьев Б.В., Фомина Н.В. Вирусные болезни животных. − Москва, ВНИТИБП, 928 с.</a:t>
            </a:r>
          </a:p>
          <a:p>
            <a:pPr marL="609600" indent="-609600">
              <a:lnSpc>
                <a:spcPct val="80000"/>
              </a:lnSpc>
              <a:buFontTx/>
              <a:buAutoNum type="arabicPeriod"/>
            </a:pPr>
            <a:r>
              <a:rPr lang="ru-RU" sz="1600">
                <a:latin typeface="Times New Roman" pitchFamily="18" charset="0"/>
              </a:rPr>
              <a:t>Борисевич В.Б., Борисевич Б.В. Болезни собак.-К., 1996.-364 с.</a:t>
            </a:r>
          </a:p>
          <a:p>
            <a:pPr marL="609600" indent="-609600">
              <a:lnSpc>
                <a:spcPct val="80000"/>
              </a:lnSpc>
              <a:buFontTx/>
              <a:buAutoNum type="arabicPeriod"/>
            </a:pPr>
            <a:r>
              <a:rPr lang="ru-RU" sz="1600">
                <a:latin typeface="Times New Roman" pitchFamily="18" charset="0"/>
              </a:rPr>
              <a:t>Шевченко Т.П., Будзанівська І.Г., Поліщук В.П. Віруси мікроорганізмів. Курс лекцій: Навчальний посібник. -К.: Глобус, 2013. -150 с.</a:t>
            </a:r>
          </a:p>
          <a:p>
            <a:pPr marL="609600" indent="-609600">
              <a:lnSpc>
                <a:spcPct val="80000"/>
              </a:lnSpc>
              <a:buFontTx/>
              <a:buAutoNum type="arabicPeriod"/>
            </a:pPr>
            <a:r>
              <a:rPr lang="ru-RU" sz="1600">
                <a:latin typeface="Times New Roman" pitchFamily="18" charset="0"/>
              </a:rPr>
              <a:t>М. Дей, М. Хорзінек, Р. Шульц та Р. Сквайрс Керівництво з вакцинації собак та котів, розроблене Групою з формування керівництва з вакцинації (VGG) Міжнародної ветеринарної асоціації дрібних тварин (WSAVA), 2015,</a:t>
            </a:r>
            <a:r>
              <a:rPr lang="uk-UA" sz="1600">
                <a:latin typeface="Times New Roman" pitchFamily="18" charset="0"/>
              </a:rPr>
              <a:t> </a:t>
            </a:r>
            <a:r>
              <a:rPr lang="ru-RU" sz="1600">
                <a:latin typeface="Times New Roman" pitchFamily="18" charset="0"/>
                <a:hlinkClick r:id="rId2"/>
              </a:rPr>
              <a:t>https://wsava.org/wp-content/uploads/2020/01/WSAVA-Vaccination-Guidelines-2015.pdf</a:t>
            </a:r>
            <a:endParaRPr lang="ru-RU" sz="1600">
              <a:latin typeface="Times New Roman" pitchFamily="18" charset="0"/>
            </a:endParaRPr>
          </a:p>
          <a:p>
            <a:pPr marL="609600" indent="-609600">
              <a:lnSpc>
                <a:spcPct val="80000"/>
              </a:lnSpc>
              <a:buFontTx/>
              <a:buAutoNum type="arabicPeriod"/>
            </a:pPr>
            <a:endParaRPr lang="ru-RU" sz="160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8313" y="549275"/>
            <a:ext cx="8229600" cy="4525963"/>
          </a:xfrm>
        </p:spPr>
        <p:txBody>
          <a:bodyPr/>
          <a:lstStyle/>
          <a:p>
            <a:r>
              <a:rPr lang="ru-RU"/>
              <a:t>Герпесвірусна інфекція (інфекційний ринотрахеїт, герпесвірусний ринотрахеїт, вірусний ринотрахеїт) – контагіозне захворювання, яке характеризується лихоманкою, катаральним запаленням верхніх дихальних шляхів і ураженням очей.</a:t>
            </a:r>
          </a:p>
        </p:txBody>
      </p:sp>
      <p:pic>
        <p:nvPicPr>
          <p:cNvPr id="3077" name="Picture 5" descr="Смотреть исходное изображение"/>
          <p:cNvPicPr>
            <a:picLocks noChangeAspect="1" noChangeArrowheads="1"/>
          </p:cNvPicPr>
          <p:nvPr/>
        </p:nvPicPr>
        <p:blipFill>
          <a:blip r:embed="rId2" cstate="print"/>
          <a:srcRect/>
          <a:stretch>
            <a:fillRect/>
          </a:stretch>
        </p:blipFill>
        <p:spPr bwMode="auto">
          <a:xfrm>
            <a:off x="1476375" y="4076700"/>
            <a:ext cx="2495550" cy="2311400"/>
          </a:xfrm>
          <a:prstGeom prst="rect">
            <a:avLst/>
          </a:prstGeom>
          <a:noFill/>
        </p:spPr>
      </p:pic>
      <p:pic>
        <p:nvPicPr>
          <p:cNvPr id="3079" name="Picture 7" descr="Смотреть исходное изображение"/>
          <p:cNvPicPr>
            <a:picLocks noChangeAspect="1" noChangeArrowheads="1"/>
          </p:cNvPicPr>
          <p:nvPr/>
        </p:nvPicPr>
        <p:blipFill>
          <a:blip r:embed="rId3" cstate="print"/>
          <a:srcRect/>
          <a:stretch>
            <a:fillRect/>
          </a:stretch>
        </p:blipFill>
        <p:spPr bwMode="auto">
          <a:xfrm>
            <a:off x="4787900" y="4365625"/>
            <a:ext cx="2374900" cy="207803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DD7C90C-A8E0-47D8-977C-B1B59F55FF88}" type="slidenum">
              <a:rPr lang="ru-RU"/>
              <a:pPr/>
              <a:t>30</a:t>
            </a:fld>
            <a:endParaRPr lang="ru-RU"/>
          </a:p>
        </p:txBody>
      </p:sp>
      <p:sp>
        <p:nvSpPr>
          <p:cNvPr id="73730" name="Rectangle 2"/>
          <p:cNvSpPr>
            <a:spLocks noGrp="1" noChangeArrowheads="1"/>
          </p:cNvSpPr>
          <p:nvPr>
            <p:ph type="title"/>
          </p:nvPr>
        </p:nvSpPr>
        <p:spPr>
          <a:xfrm>
            <a:off x="468313" y="476250"/>
            <a:ext cx="8229600" cy="490538"/>
          </a:xfrm>
        </p:spPr>
        <p:txBody>
          <a:bodyPr/>
          <a:lstStyle/>
          <a:p>
            <a:r>
              <a:rPr lang="ru-RU" sz="3600"/>
              <a:t>Інформаційні ресурси</a:t>
            </a:r>
            <a:br>
              <a:rPr lang="ru-RU" sz="3600"/>
            </a:br>
            <a:endParaRPr lang="ru-RU" sz="3600"/>
          </a:p>
        </p:txBody>
      </p:sp>
      <p:sp>
        <p:nvSpPr>
          <p:cNvPr id="73731" name="Rectangle 3"/>
          <p:cNvSpPr>
            <a:spLocks noGrp="1" noChangeArrowheads="1"/>
          </p:cNvSpPr>
          <p:nvPr>
            <p:ph type="body" idx="1"/>
          </p:nvPr>
        </p:nvSpPr>
        <p:spPr>
          <a:xfrm>
            <a:off x="457200" y="908050"/>
            <a:ext cx="8229600" cy="5400675"/>
          </a:xfrm>
        </p:spPr>
        <p:txBody>
          <a:bodyPr/>
          <a:lstStyle/>
          <a:p>
            <a:pPr marL="609600" indent="-609600">
              <a:lnSpc>
                <a:spcPct val="80000"/>
              </a:lnSpc>
              <a:buFontTx/>
              <a:buAutoNum type="arabicPeriod"/>
            </a:pPr>
            <a:r>
              <a:rPr lang="ru-RU" sz="1800">
                <a:latin typeface="Times New Roman" pitchFamily="18" charset="0"/>
              </a:rPr>
              <a:t>Всесвітня організація охорони здоров'я тварин (</a:t>
            </a:r>
            <a:r>
              <a:rPr lang="ru-RU" sz="1800">
                <a:latin typeface="Times New Roman" pitchFamily="18" charset="0"/>
                <a:hlinkClick r:id="rId2" tooltip="Англійська мова"/>
              </a:rPr>
              <a:t>англ.</a:t>
            </a:r>
            <a:r>
              <a:rPr lang="ru-RU" sz="1800">
                <a:latin typeface="Times New Roman" pitchFamily="18" charset="0"/>
              </a:rPr>
              <a:t> </a:t>
            </a:r>
            <a:r>
              <a:rPr lang="en-US" sz="1800">
                <a:latin typeface="Times New Roman" pitchFamily="18" charset="0"/>
              </a:rPr>
              <a:t>World Organization for Animal Health,  Office International des Epizooties, OIE), //www.oie.int/</a:t>
            </a:r>
          </a:p>
          <a:p>
            <a:pPr marL="609600" indent="-609600">
              <a:lnSpc>
                <a:spcPct val="80000"/>
              </a:lnSpc>
              <a:buFontTx/>
              <a:buAutoNum type="arabicPeriod"/>
            </a:pPr>
            <a:r>
              <a:rPr lang="en-US" sz="1800">
                <a:latin typeface="Times New Roman" pitchFamily="18" charset="0"/>
              </a:rPr>
              <a:t>Terrestrial Animal Health Code, GLOSSARY, </a:t>
            </a:r>
            <a:r>
              <a:rPr lang="en-US" sz="1800">
                <a:latin typeface="Times New Roman" pitchFamily="18" charset="0"/>
                <a:hlinkClick r:id="rId3"/>
              </a:rPr>
              <a:t>https://www.oie.int/index.php?id=169&amp;L=0&amp;htmfile=glossaire.htm</a:t>
            </a:r>
            <a:endParaRPr lang="en-US" sz="1800">
              <a:latin typeface="Times New Roman" pitchFamily="18" charset="0"/>
            </a:endParaRPr>
          </a:p>
          <a:p>
            <a:pPr marL="609600" indent="-609600">
              <a:lnSpc>
                <a:spcPct val="80000"/>
              </a:lnSpc>
              <a:buFontTx/>
              <a:buAutoNum type="arabicPeriod"/>
            </a:pPr>
            <a:r>
              <a:rPr lang="en-US" sz="1800">
                <a:latin typeface="Times New Roman" pitchFamily="18" charset="0"/>
              </a:rPr>
              <a:t>Aquatic Animal Health Code, GLOSSARY, https://www.oie.int/index.php?id=171&amp;L=0&amp;htmfile=glossaire.htm</a:t>
            </a:r>
          </a:p>
          <a:p>
            <a:pPr marL="609600" indent="-609600">
              <a:lnSpc>
                <a:spcPct val="80000"/>
              </a:lnSpc>
              <a:buFontTx/>
              <a:buAutoNum type="arabicPeriod"/>
            </a:pPr>
            <a:r>
              <a:rPr lang="en-US" sz="1800">
                <a:latin typeface="Times New Roman" pitchFamily="18" charset="0"/>
              </a:rPr>
              <a:t>Manual of Diagnostic Tests and Vaccines for Terrestrial Animals 2019, https://www.oie.int/en/standard-setting/terrestrial-manual/access-online/</a:t>
            </a:r>
          </a:p>
          <a:p>
            <a:pPr marL="609600" indent="-609600">
              <a:lnSpc>
                <a:spcPct val="80000"/>
              </a:lnSpc>
              <a:buFontTx/>
              <a:buAutoNum type="arabicPeriod"/>
            </a:pPr>
            <a:r>
              <a:rPr lang="en-US" sz="1800">
                <a:latin typeface="Times New Roman" pitchFamily="18" charset="0"/>
              </a:rPr>
              <a:t>Manual of Diagnostic Tests for Aquatic Animals, </a:t>
            </a:r>
            <a:r>
              <a:rPr lang="en-US" sz="1800">
                <a:latin typeface="Times New Roman" pitchFamily="18" charset="0"/>
                <a:hlinkClick r:id="rId4"/>
              </a:rPr>
              <a:t>https://www.oie.int/en/standard-setting/aquatic-manual/</a:t>
            </a:r>
            <a:endParaRPr lang="ru-RU" sz="1800">
              <a:latin typeface="Times New Roman" pitchFamily="18" charset="0"/>
            </a:endParaRPr>
          </a:p>
          <a:p>
            <a:pPr marL="609600" indent="-609600">
              <a:lnSpc>
                <a:spcPct val="80000"/>
              </a:lnSpc>
              <a:buFontTx/>
              <a:buAutoNum type="arabicPeriod"/>
            </a:pPr>
            <a:r>
              <a:rPr lang="ru-RU" sz="1800">
                <a:latin typeface="Times New Roman" pitchFamily="18" charset="0"/>
              </a:rPr>
              <a:t>Продовольча та сільськогосподарська організація ООН (</a:t>
            </a:r>
            <a:r>
              <a:rPr lang="ru-RU" sz="1800">
                <a:latin typeface="Times New Roman" pitchFamily="18" charset="0"/>
                <a:hlinkClick r:id="rId2" tooltip="Англійська мова"/>
              </a:rPr>
              <a:t>англ.</a:t>
            </a:r>
            <a:r>
              <a:rPr lang="ru-RU" sz="1800">
                <a:latin typeface="Times New Roman" pitchFamily="18" charset="0"/>
              </a:rPr>
              <a:t> Food and Agriculture Organization, FAO), http://www.fao.org/</a:t>
            </a:r>
          </a:p>
          <a:p>
            <a:pPr marL="609600" indent="-609600">
              <a:lnSpc>
                <a:spcPct val="80000"/>
              </a:lnSpc>
              <a:buFontTx/>
              <a:buAutoNum type="arabicPeriod"/>
            </a:pPr>
            <a:r>
              <a:rPr lang="ru-RU" sz="1800">
                <a:latin typeface="Times New Roman" pitchFamily="18" charset="0"/>
              </a:rPr>
              <a:t>Світова організація торгівлі (</a:t>
            </a:r>
            <a:r>
              <a:rPr lang="ru-RU" sz="1800">
                <a:latin typeface="Times New Roman" pitchFamily="18" charset="0"/>
                <a:hlinkClick r:id="rId2" tooltip="Англійська мова"/>
              </a:rPr>
              <a:t>англ.</a:t>
            </a:r>
            <a:r>
              <a:rPr lang="ru-RU" sz="1800">
                <a:latin typeface="Times New Roman" pitchFamily="18" charset="0"/>
              </a:rPr>
              <a:t> World Trade Organization, WTO), </a:t>
            </a:r>
            <a:r>
              <a:rPr lang="ru-RU" sz="1800">
                <a:latin typeface="Times New Roman" pitchFamily="18" charset="0"/>
                <a:hlinkClick r:id="rId5"/>
              </a:rPr>
              <a:t>https://www.wto.org/</a:t>
            </a:r>
            <a:endParaRPr lang="en-US" sz="1800">
              <a:latin typeface="Times New Roman" pitchFamily="18" charset="0"/>
            </a:endParaRPr>
          </a:p>
          <a:p>
            <a:pPr marL="609600" indent="-609600">
              <a:lnSpc>
                <a:spcPct val="80000"/>
              </a:lnSpc>
              <a:buFontTx/>
              <a:buAutoNum type="arabicPeriod"/>
            </a:pPr>
            <a:r>
              <a:rPr lang="en-US" sz="1800">
                <a:latin typeface="Times New Roman" pitchFamily="18" charset="0"/>
              </a:rPr>
              <a:t>National Institutes of Health (NIH), </a:t>
            </a:r>
            <a:r>
              <a:rPr lang="en-US" sz="1800">
                <a:latin typeface="Times New Roman" pitchFamily="18" charset="0"/>
                <a:hlinkClick r:id="rId6"/>
              </a:rPr>
              <a:t>https://www.nih.gov</a:t>
            </a:r>
            <a:endParaRPr lang="ru-RU" sz="1800">
              <a:latin typeface="Times New Roman" pitchFamily="18" charset="0"/>
            </a:endParaRPr>
          </a:p>
          <a:p>
            <a:pPr marL="609600" indent="-609600">
              <a:lnSpc>
                <a:spcPct val="80000"/>
              </a:lnSpc>
              <a:buFontTx/>
              <a:buAutoNum type="arabicPeriod"/>
            </a:pPr>
            <a:r>
              <a:rPr lang="ru-RU" sz="1800">
                <a:latin typeface="Times New Roman" pitchFamily="18" charset="0"/>
              </a:rPr>
              <a:t>Всесвітній фонд дикої природи  (</a:t>
            </a:r>
            <a:r>
              <a:rPr lang="ru-RU" sz="1800">
                <a:latin typeface="Times New Roman" pitchFamily="18" charset="0"/>
                <a:hlinkClick r:id="rId2" tooltip="Англійська мова"/>
              </a:rPr>
              <a:t>англ.</a:t>
            </a:r>
            <a:r>
              <a:rPr lang="ru-RU" sz="1800">
                <a:latin typeface="Times New Roman" pitchFamily="18" charset="0"/>
              </a:rPr>
              <a:t> World Wide Fund for Nature,), </a:t>
            </a:r>
            <a:r>
              <a:rPr lang="ru-RU" sz="1800">
                <a:latin typeface="Times New Roman" pitchFamily="18" charset="0"/>
                <a:hlinkClick r:id="rId7"/>
              </a:rPr>
              <a:t>http://wwf.org/</a:t>
            </a:r>
            <a:endParaRPr lang="uk-UA" sz="1800">
              <a:latin typeface="Times New Roman" pitchFamily="18" charset="0"/>
            </a:endParaRPr>
          </a:p>
          <a:p>
            <a:pPr marL="609600" indent="-609600">
              <a:lnSpc>
                <a:spcPct val="80000"/>
              </a:lnSpc>
              <a:buFontTx/>
              <a:buAutoNum type="arabicPeriod"/>
            </a:pPr>
            <a:r>
              <a:rPr lang="uk-UA" sz="1800">
                <a:latin typeface="Times New Roman" pitchFamily="18" charset="0"/>
              </a:rPr>
              <a:t> National Center for Biotechnology Information, U.S. National Library of Medicine, Viral Genomes, </a:t>
            </a:r>
            <a:r>
              <a:rPr lang="uk-UA" sz="1800">
                <a:latin typeface="Times New Roman" pitchFamily="18" charset="0"/>
                <a:hlinkClick r:id="rId8"/>
              </a:rPr>
              <a:t>https://www.ncbi.nlm.nih.gov/genome/viruses/</a:t>
            </a:r>
            <a:endParaRPr lang="ru-RU" sz="180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uk-UA"/>
              <a:t>Дякую за увагу!</a:t>
            </a:r>
            <a:endParaRPr lang="ru-RU"/>
          </a:p>
        </p:txBody>
      </p:sp>
      <p:pic>
        <p:nvPicPr>
          <p:cNvPr id="29701" name="Picture 5" descr="Смотреть исходное изображение"/>
          <p:cNvPicPr>
            <a:picLocks noChangeAspect="1" noChangeArrowheads="1"/>
          </p:cNvPicPr>
          <p:nvPr/>
        </p:nvPicPr>
        <p:blipFill>
          <a:blip r:embed="rId2" cstate="print"/>
          <a:srcRect/>
          <a:stretch>
            <a:fillRect/>
          </a:stretch>
        </p:blipFill>
        <p:spPr bwMode="auto">
          <a:xfrm>
            <a:off x="1116013" y="1341438"/>
            <a:ext cx="6754812" cy="50657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a:t>Збудник</a:t>
            </a:r>
          </a:p>
        </p:txBody>
      </p:sp>
      <p:sp>
        <p:nvSpPr>
          <p:cNvPr id="4099" name="Rectangle 3"/>
          <p:cNvSpPr>
            <a:spLocks noGrp="1" noChangeArrowheads="1"/>
          </p:cNvSpPr>
          <p:nvPr>
            <p:ph type="body" idx="1"/>
          </p:nvPr>
        </p:nvSpPr>
        <p:spPr/>
        <p:txBody>
          <a:bodyPr/>
          <a:lstStyle/>
          <a:p>
            <a:pPr>
              <a:lnSpc>
                <a:spcPct val="90000"/>
              </a:lnSpc>
            </a:pPr>
            <a:r>
              <a:rPr lang="ru-RU" sz="2800"/>
              <a:t>Збудник герпесвірусної інфекції – ДНК-геномний вірус, який належить до підродини Alphaherpesvirinae, родини Herpesviridae, роду Varicellovirus. Віріони – це частинки сферичної форми, що складаються з чотирьох структурних компонентів: нуклеотиду, </a:t>
            </a:r>
            <a:r>
              <a:rPr lang="ru-RU" sz="2800" u="sng"/>
              <a:t>капсида</a:t>
            </a:r>
            <a:r>
              <a:rPr lang="ru-RU" sz="2800"/>
              <a:t> діаметром 120–150нм, що містить ліпіди суперкапсидної і зовнішньої оболонок. Зовнішня оболонка віріонів містить численні виступи (шипи). Діаметр віріона 151–225нм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Смотреть исходное изображение"/>
          <p:cNvPicPr>
            <a:picLocks noChangeAspect="1" noChangeArrowheads="1"/>
          </p:cNvPicPr>
          <p:nvPr/>
        </p:nvPicPr>
        <p:blipFill>
          <a:blip r:embed="rId2" cstate="print"/>
          <a:srcRect/>
          <a:stretch>
            <a:fillRect/>
          </a:stretch>
        </p:blipFill>
        <p:spPr bwMode="auto">
          <a:xfrm>
            <a:off x="468313" y="260350"/>
            <a:ext cx="8137525" cy="6110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pPr>
              <a:lnSpc>
                <a:spcPct val="90000"/>
              </a:lnSpc>
            </a:pPr>
            <a:r>
              <a:rPr lang="ru-RU" sz="2400"/>
              <a:t>Вірус ринотрахеїту котів розмножується в </a:t>
            </a:r>
            <a:r>
              <a:rPr lang="ru-RU" sz="2400" u="sng"/>
              <a:t>культурі клітин фібробластів ембріонів</a:t>
            </a:r>
            <a:r>
              <a:rPr lang="ru-RU" sz="2400"/>
              <a:t>, нирок, тестикулів, легень котів і котенят. Цитопатогенетичні зміни в зараженій культурі розвиваються вже через одну добу і характеризуються утворенням великих, рефрактильних клітин синциті з 10–20 ядрами і внутрішньоядерними тільцями-включеннями.</a:t>
            </a:r>
          </a:p>
          <a:p>
            <a:pPr>
              <a:lnSpc>
                <a:spcPct val="90000"/>
              </a:lnSpc>
            </a:pPr>
            <a:r>
              <a:rPr lang="ru-RU" sz="2400"/>
              <a:t>Герпесвірус нестійкий в зовнішньому середовищі. За температури 56°С інактивується за 20 хв, за 90°С – через 5–10 хв. Розчини гідроксиду натрію, формаліну і фенолу (1–2%) інактивують збудник протягом 10 хв.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692150"/>
            <a:ext cx="8229600" cy="1143000"/>
          </a:xfrm>
        </p:spPr>
        <p:txBody>
          <a:bodyPr/>
          <a:lstStyle/>
          <a:p>
            <a:r>
              <a:rPr lang="ru-RU"/>
              <a:t>Епізоотологічні дані</a:t>
            </a:r>
          </a:p>
        </p:txBody>
      </p:sp>
      <p:sp>
        <p:nvSpPr>
          <p:cNvPr id="7171" name="Rectangle 3"/>
          <p:cNvSpPr>
            <a:spLocks noGrp="1" noChangeArrowheads="1"/>
          </p:cNvSpPr>
          <p:nvPr>
            <p:ph type="body" idx="1"/>
          </p:nvPr>
        </p:nvSpPr>
        <p:spPr>
          <a:xfrm>
            <a:off x="468313" y="1628775"/>
            <a:ext cx="8229600" cy="4525963"/>
          </a:xfrm>
        </p:spPr>
        <p:txBody>
          <a:bodyPr/>
          <a:lstStyle/>
          <a:p>
            <a:pPr>
              <a:buFontTx/>
              <a:buNone/>
            </a:pPr>
            <a:r>
              <a:rPr lang="ru-RU"/>
              <a:t> </a:t>
            </a:r>
          </a:p>
          <a:p>
            <a:pPr>
              <a:buFontTx/>
              <a:buNone/>
            </a:pPr>
            <a:r>
              <a:rPr lang="ru-RU"/>
              <a:t>  Хворіють тільки представники сімейства котячих, зокрема коти всіх порід незалежно від віку, однак найбільш чутливі тварини віком від 2 міс. до одного року. Захворювання найчастіше реєструється в холодну пору року і в періоди дощів.</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5288" y="692150"/>
            <a:ext cx="8229600" cy="4525963"/>
          </a:xfrm>
        </p:spPr>
        <p:txBody>
          <a:bodyPr/>
          <a:lstStyle/>
          <a:p>
            <a:r>
              <a:rPr lang="ru-RU"/>
              <a:t>Джерелом збудника інфекції є хворі та перехворілі тварини-вірусоносії. У перехворілих котів вірус виділяється протягом 18 місяців з видихуваним повітрям. Можливе латентне носійство.</a:t>
            </a:r>
          </a:p>
        </p:txBody>
      </p:sp>
      <p:pic>
        <p:nvPicPr>
          <p:cNvPr id="8197" name="Picture 5" descr="Смотреть исходное изображение"/>
          <p:cNvPicPr>
            <a:picLocks noChangeAspect="1" noChangeArrowheads="1"/>
          </p:cNvPicPr>
          <p:nvPr/>
        </p:nvPicPr>
        <p:blipFill>
          <a:blip r:embed="rId2" cstate="print"/>
          <a:srcRect/>
          <a:stretch>
            <a:fillRect/>
          </a:stretch>
        </p:blipFill>
        <p:spPr bwMode="auto">
          <a:xfrm>
            <a:off x="539750" y="3716338"/>
            <a:ext cx="3651250" cy="2735262"/>
          </a:xfrm>
          <a:prstGeom prst="rect">
            <a:avLst/>
          </a:prstGeom>
          <a:noFill/>
        </p:spPr>
      </p:pic>
      <p:pic>
        <p:nvPicPr>
          <p:cNvPr id="8199" name="Picture 7" descr="Смотреть исходное изображение"/>
          <p:cNvPicPr>
            <a:picLocks noChangeAspect="1" noChangeArrowheads="1"/>
          </p:cNvPicPr>
          <p:nvPr/>
        </p:nvPicPr>
        <p:blipFill>
          <a:blip r:embed="rId3" cstate="print"/>
          <a:srcRect/>
          <a:stretch>
            <a:fillRect/>
          </a:stretch>
        </p:blipFill>
        <p:spPr bwMode="auto">
          <a:xfrm>
            <a:off x="4859338" y="3716338"/>
            <a:ext cx="3646487" cy="27352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68313" y="836613"/>
            <a:ext cx="8229600" cy="4525962"/>
          </a:xfrm>
        </p:spPr>
        <p:txBody>
          <a:bodyPr/>
          <a:lstStyle/>
          <a:p>
            <a:pPr>
              <a:lnSpc>
                <a:spcPct val="90000"/>
              </a:lnSpc>
            </a:pPr>
            <a:r>
              <a:rPr lang="ru-RU" sz="2800"/>
              <a:t>З організму вірус виділяється із носовим секретом, витіканнями із очей і статевих органів, із молоком, сечею, калом та спермою. Факторами передачі можуть бути інфіковані повітря, корми, предмети догляду, транспортні засоби, а також комахи, люди, які мали контакт з хворими тваринами. Заражені коти залишаються на все життя інфікованими, тому що вірус локалізується в нервових тканинах, особливо в гангліях трійчастого нерва. Основний шлях зараження – аерогенний, що сприяє швидкому поширенню хвороби. Захворюваність 50 %, смертність – 5–20%.</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1438</Words>
  <Application>Microsoft Office PowerPoint</Application>
  <PresentationFormat>Экран (4:3)</PresentationFormat>
  <Paragraphs>100</Paragraphs>
  <Slides>31</Slides>
  <Notes>1</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31</vt:i4>
      </vt:variant>
    </vt:vector>
  </HeadingPairs>
  <TitlesOfParts>
    <vt:vector size="33" baseType="lpstr">
      <vt:lpstr>Arial</vt:lpstr>
      <vt:lpstr>Оформление по умолчанию</vt:lpstr>
      <vt:lpstr>Герпесвірусна інфекція кішок</vt:lpstr>
      <vt:lpstr>Зміст</vt:lpstr>
      <vt:lpstr>Слайд 3</vt:lpstr>
      <vt:lpstr>Збудник</vt:lpstr>
      <vt:lpstr>Слайд 5</vt:lpstr>
      <vt:lpstr>Слайд 6</vt:lpstr>
      <vt:lpstr>Епізоотологічні дані</vt:lpstr>
      <vt:lpstr>Слайд 8</vt:lpstr>
      <vt:lpstr>Слайд 9</vt:lpstr>
      <vt:lpstr>Слайд 10</vt:lpstr>
      <vt:lpstr>Патогенез</vt:lpstr>
      <vt:lpstr>Клінічні ознаки</vt:lpstr>
      <vt:lpstr>Слайд 13</vt:lpstr>
      <vt:lpstr>Слайд 14</vt:lpstr>
      <vt:lpstr>Слайд 15</vt:lpstr>
      <vt:lpstr>Патолого-анатомічні зміни</vt:lpstr>
      <vt:lpstr>Слайд 17</vt:lpstr>
      <vt:lpstr>Слайд 18</vt:lpstr>
      <vt:lpstr>Діагностика</vt:lpstr>
      <vt:lpstr>Слайд 20</vt:lpstr>
      <vt:lpstr>Диференційна діагностика</vt:lpstr>
      <vt:lpstr>Лікування</vt:lpstr>
      <vt:lpstr>Слайд 23</vt:lpstr>
      <vt:lpstr>Слайд 24</vt:lpstr>
      <vt:lpstr>Слайд 25</vt:lpstr>
      <vt:lpstr>Слайд 26</vt:lpstr>
      <vt:lpstr>Профілактика</vt:lpstr>
      <vt:lpstr>Слайд 28</vt:lpstr>
      <vt:lpstr>Список рекомендованої літератури</vt:lpstr>
      <vt:lpstr>Інформаційні ресурси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Герпесвірусна інфекція кішок</dc:title>
  <dc:subject>Герпесвірусна інфекція кішок</dc:subject>
  <dc:creator>Сорокіна Н.Г.</dc:creator>
  <cp:lastModifiedBy>Яся</cp:lastModifiedBy>
  <cp:revision>7</cp:revision>
  <dcterms:created xsi:type="dcterms:W3CDTF">2020-10-28T16:31:22Z</dcterms:created>
  <dcterms:modified xsi:type="dcterms:W3CDTF">2020-11-10T11:30:16Z</dcterms:modified>
</cp:coreProperties>
</file>