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9" r:id="rId13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10.02.2017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93005"/>
            <a:ext cx="777686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Операційна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система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та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</a:t>
            </a: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uk-UA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тадії</a:t>
            </a:r>
            <a:r>
              <a:rPr lang="uk-UA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досягнення конкурентоспроможності сервісною фірмою </a:t>
            </a:r>
            <a:endParaRPr lang="uk-UA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9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7504" y="620688"/>
          <a:ext cx="8964488" cy="6090450"/>
        </p:xfrm>
        <a:graphic>
          <a:graphicData uri="http://schemas.openxmlformats.org/drawingml/2006/table">
            <a:tbl>
              <a:tblPr/>
              <a:tblGrid>
                <a:gridCol w="1090736"/>
                <a:gridCol w="2642574"/>
                <a:gridCol w="1431591"/>
                <a:gridCol w="1152281"/>
                <a:gridCol w="1233705"/>
                <a:gridCol w="1413601"/>
              </a:tblGrid>
              <a:tr h="558330"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  <a:ea typeface="Calibri"/>
                          <a:cs typeface="Times New Roman"/>
                        </a:rPr>
                        <a:t>Стадія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  <a:ea typeface="Calibri"/>
                          <a:cs typeface="Times New Roman"/>
                        </a:rPr>
                        <a:t>Характеристика</a:t>
                      </a:r>
                      <a:r>
                        <a:rPr lang="en-US" sz="11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  <a:ea typeface="Calibri"/>
                          <a:cs typeface="Times New Roman"/>
                        </a:rPr>
                        <a:t>стадії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+mn-lt"/>
                          <a:ea typeface="Calibri"/>
                          <a:cs typeface="Times New Roman"/>
                        </a:rPr>
                        <a:t>Якість обслуговування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+mn-lt"/>
                          <a:ea typeface="Calibri"/>
                          <a:cs typeface="Times New Roman"/>
                        </a:rPr>
                        <a:t>Освоєння нової технології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+mn-lt"/>
                          <a:ea typeface="Calibri"/>
                          <a:cs typeface="Times New Roman"/>
                        </a:rPr>
                        <a:t>Персонал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+mn-lt"/>
                          <a:ea typeface="Calibri"/>
                          <a:cs typeface="Times New Roman"/>
                        </a:rPr>
                        <a:t>Форма управління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7068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Вивід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нових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послуг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на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ринок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Клієнт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користується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послугами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фірми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причин, 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пов’язаних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високими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пока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зниками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її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ефективності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Фірма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кращому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випадку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реагує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запити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клієнтів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удосконаленням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операцій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Повністю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залежить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від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витрат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дуже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сильно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варіюється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Тільки коли це необхідно для виживання, під примусом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Calibri"/>
                          <a:cs typeface="Times New Roman"/>
                        </a:rPr>
                        <a:t>Скований у роботі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latin typeface="+mn-lt"/>
                          <a:ea typeface="Calibri"/>
                          <a:cs typeface="Times New Roman"/>
                        </a:rPr>
                        <a:t>Управління</a:t>
                      </a:r>
                      <a:r>
                        <a:rPr lang="en-US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dirty="0" err="1">
                          <a:latin typeface="+mn-lt"/>
                          <a:ea typeface="Calibri"/>
                          <a:cs typeface="Times New Roman"/>
                        </a:rPr>
                        <a:t>персоналом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0481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Calibri"/>
                          <a:cs typeface="Times New Roman"/>
                        </a:rPr>
                        <a:t>2. Досягнення необхідної кваліфікації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Клієнти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прагнуть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свідомо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придбати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послугу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даної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фірми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але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усвідомленість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не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виключається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Виробничі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функції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виконуються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по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середньому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рівні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, без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ентузіазму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35">
                          <a:latin typeface="+mn-lt"/>
                          <a:ea typeface="Calibri"/>
                          <a:cs typeface="Times New Roman"/>
                        </a:rPr>
                        <a:t>Відповідає очікуван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ням </a:t>
                      </a:r>
                      <a:r>
                        <a:rPr lang="ru-RU" sz="1100" spc="-30">
                          <a:latin typeface="+mn-lt"/>
                          <a:ea typeface="Calibri"/>
                          <a:cs typeface="Times New Roman"/>
                        </a:rPr>
                        <a:t>деяких споживачів; в</a:t>
                      </a:r>
                      <a:r>
                        <a:rPr lang="ru-RU" sz="1100" spc="-35">
                          <a:latin typeface="+mn-lt"/>
                          <a:ea typeface="Calibri"/>
                          <a:cs typeface="Times New Roman"/>
                        </a:rPr>
                        <a:t>ідповідає 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одному </a:t>
                      </a: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spc="-30">
                          <a:latin typeface="+mn-lt"/>
                          <a:ea typeface="Calibri"/>
                          <a:cs typeface="Times New Roman"/>
                        </a:rPr>
                        <a:t>двом основ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ним </a:t>
                      </a:r>
                      <a:r>
                        <a:rPr lang="ru-RU" sz="1100" spc="-30">
                          <a:latin typeface="+mn-lt"/>
                          <a:ea typeface="Calibri"/>
                          <a:cs typeface="Times New Roman"/>
                        </a:rPr>
                        <a:t>критеріям якості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Якщо виправдано зниженням витрат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Ефективний </a:t>
                      </a:r>
                      <a:r>
                        <a:rPr lang="ru-RU" sz="1100" spc="-15">
                          <a:latin typeface="+mn-lt"/>
                          <a:ea typeface="Calibri"/>
                          <a:cs typeface="Times New Roman"/>
                        </a:rPr>
                        <a:t>ре</a:t>
                      </a:r>
                      <a:r>
                        <a:rPr lang="ru-RU" sz="1100" spc="-30">
                          <a:latin typeface="+mn-lt"/>
                          <a:ea typeface="Calibri"/>
                          <a:cs typeface="Times New Roman"/>
                        </a:rPr>
                        <a:t>сурс; дисципліно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ваний; точно </a:t>
                      </a:r>
                      <a:r>
                        <a:rPr lang="ru-RU" sz="1100" spc="-15">
                          <a:latin typeface="+mn-lt"/>
                          <a:ea typeface="Calibri"/>
                          <a:cs typeface="Times New Roman"/>
                        </a:rPr>
                        <a:t>ви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конує техноло</a:t>
                      </a:r>
                      <a:r>
                        <a:rPr lang="ru-RU" sz="1100" spc="-20">
                          <a:latin typeface="+mn-lt"/>
                          <a:ea typeface="Calibri"/>
                          <a:cs typeface="Times New Roman"/>
                        </a:rPr>
                        <a:t>гічні 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процедури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Calibri"/>
                          <a:cs typeface="Times New Roman"/>
                        </a:rPr>
                        <a:t>Управління процесом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0722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en-US" sz="1100" spc="-20">
                          <a:latin typeface="+mn-lt"/>
                          <a:ea typeface="Calibri"/>
                          <a:cs typeface="Times New Roman"/>
                        </a:rPr>
                        <a:t>Придбання </a:t>
                      </a:r>
                      <a:r>
                        <a:rPr lang="en-US" sz="1100">
                          <a:latin typeface="+mn-lt"/>
                          <a:ea typeface="Calibri"/>
                          <a:cs typeface="Times New Roman"/>
                        </a:rPr>
                        <a:t>певної </a:t>
                      </a:r>
                      <a:r>
                        <a:rPr lang="en-US" sz="1100" spc="-25">
                          <a:latin typeface="+mn-lt"/>
                          <a:ea typeface="Calibri"/>
                          <a:cs typeface="Times New Roman"/>
                        </a:rPr>
                        <a:t>компе</a:t>
                      </a:r>
                      <a:r>
                        <a:rPr lang="en-US" sz="1100" spc="-30">
                          <a:latin typeface="+mn-lt"/>
                          <a:ea typeface="Calibri"/>
                          <a:cs typeface="Times New Roman"/>
                        </a:rPr>
                        <a:t>тенції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Клієнти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прагнуть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придбати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послугу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саме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цієї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фірми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ґрунтуючись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на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її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гарній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репутації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постачальника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послуг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що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прагне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виконувати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будь-як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запити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споживачів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Операції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постійно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удосконалюються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що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стимулюється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ефе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ктивністю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управління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персоналом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сис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тем,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що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забезпечують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0" dirty="0" err="1">
                          <a:latin typeface="+mn-lt"/>
                          <a:ea typeface="Calibri"/>
                          <a:cs typeface="Times New Roman"/>
                        </a:rPr>
                        <a:t>спрямоване</a:t>
                      </a:r>
                      <a:r>
                        <a:rPr lang="ru-RU" sz="110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обслуговування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клієнта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Перевищує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деякі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очікування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клієнтів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відповідає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30" dirty="0" err="1">
                          <a:latin typeface="+mn-lt"/>
                          <a:ea typeface="Calibri"/>
                          <a:cs typeface="Times New Roman"/>
                        </a:rPr>
                        <a:t>багатьом</a:t>
                      </a:r>
                      <a:r>
                        <a:rPr lang="ru-RU" sz="110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основним</a:t>
                      </a:r>
                      <a:r>
                        <a:rPr lang="ru-RU" sz="1100" spc="-2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25" dirty="0" err="1">
                          <a:latin typeface="+mn-lt"/>
                          <a:ea typeface="Calibri"/>
                          <a:cs typeface="Times New Roman"/>
                        </a:rPr>
                        <a:t>критеріям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Якщо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це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явно приводить до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поліпшення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якості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обслуговування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Наділений правом вибору альтернативних процедур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Робота </a:t>
                      </a: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з 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клієнтами </a:t>
                      </a: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і </a:t>
                      </a:r>
                      <a:r>
                        <a:rPr lang="ru-RU" sz="1100" spc="-30">
                          <a:latin typeface="+mn-lt"/>
                          <a:ea typeface="Calibri"/>
                          <a:cs typeface="Times New Roman"/>
                        </a:rPr>
                        <a:t>стимулювання </a:t>
                      </a:r>
                      <a:r>
                        <a:rPr lang="ru-RU" sz="1100" spc="-20">
                          <a:latin typeface="+mn-lt"/>
                          <a:ea typeface="Calibri"/>
                          <a:cs typeface="Times New Roman"/>
                        </a:rPr>
                        <a:t>ро</a:t>
                      </a:r>
                      <a:r>
                        <a:rPr lang="ru-RU" sz="1100" spc="-25">
                          <a:latin typeface="+mn-lt"/>
                          <a:ea typeface="Calibri"/>
                          <a:cs typeface="Times New Roman"/>
                        </a:rPr>
                        <a:t>боти персоналу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231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>
                          <a:latin typeface="+mn-lt"/>
                          <a:ea typeface="Calibri"/>
                          <a:cs typeface="Times New Roman"/>
                        </a:rPr>
                        <a:t>4. Надання послуг світового класу</a:t>
                      </a: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Назва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компанії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ототожнюється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високим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рівнем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обслуговування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Рівень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її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обслуговування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не  просто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задовольняє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клієнта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він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захоплює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його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отже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розширює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сферу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його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очікувань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до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рівня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який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не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можуть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досягти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конкуренти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фірми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Операції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часто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оновлюються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досконалюються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spc="-15" dirty="0" err="1">
                          <a:latin typeface="+mn-lt"/>
                          <a:ea typeface="Calibri"/>
                          <a:cs typeface="Times New Roman"/>
                        </a:rPr>
                        <a:t>Постійно</a:t>
                      </a:r>
                      <a:r>
                        <a:rPr lang="ru-RU" sz="1100" spc="-1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поліпшується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кожен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елемент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процессу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надання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послуг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що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забезпечує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перевагу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можливостей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порівнянні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можливостями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конкурентів</a:t>
                      </a: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Підвищений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інтерес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клієнтів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; носить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наступальний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характер;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якість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незмінно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pc="-5" dirty="0" err="1">
                          <a:latin typeface="+mn-lt"/>
                          <a:ea typeface="Calibri"/>
                          <a:cs typeface="Times New Roman"/>
                        </a:rPr>
                        <a:t>підвищу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ється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Джерело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переваг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лідера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забезпечує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можливість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робитите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чого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не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можуть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робити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конкуренти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Активний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новаторський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самостійно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створює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нові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процедури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Вищий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управлінський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персонал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джерелом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нових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ідей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Заохочує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співробітників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прагненні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до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кар’єрного</a:t>
                      </a:r>
                      <a:r>
                        <a:rPr lang="ru-RU" sz="1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>
                          <a:latin typeface="+mn-lt"/>
                          <a:ea typeface="Calibri"/>
                          <a:cs typeface="Times New Roman"/>
                        </a:rPr>
                        <a:t>зростання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33817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тратегі</a:t>
            </a:r>
            <a:r>
              <a:rPr lang="uk-UA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1037635"/>
            <a:ext cx="878497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100" b="1" i="1" dirty="0" err="1" smtClean="0"/>
              <a:t>Стратегія</a:t>
            </a:r>
            <a:r>
              <a:rPr lang="ru-RU" sz="2100" b="1" i="1" dirty="0" smtClean="0"/>
              <a:t> </a:t>
            </a:r>
            <a:r>
              <a:rPr lang="ru-RU" sz="2100" b="1" i="1" dirty="0" err="1" smtClean="0"/>
              <a:t>процесу</a:t>
            </a:r>
            <a:r>
              <a:rPr lang="ru-RU" sz="2100" b="1" dirty="0" smtClean="0"/>
              <a:t> </a:t>
            </a:r>
            <a:r>
              <a:rPr lang="ru-RU" sz="2100" b="1" dirty="0" smtClean="0"/>
              <a:t> </a:t>
            </a:r>
            <a:r>
              <a:rPr lang="ru-RU" sz="2100" dirty="0" smtClean="0"/>
              <a:t>– </a:t>
            </a:r>
            <a:r>
              <a:rPr lang="ru-RU" sz="2100" dirty="0" err="1" smtClean="0"/>
              <a:t>це</a:t>
            </a:r>
            <a:r>
              <a:rPr lang="ru-RU" sz="2100" dirty="0" smtClean="0"/>
              <a:t> </a:t>
            </a:r>
            <a:r>
              <a:rPr lang="ru-RU" sz="2100" dirty="0" err="1" smtClean="0"/>
              <a:t>підхід</a:t>
            </a:r>
            <a:r>
              <a:rPr lang="ru-RU" sz="2100" dirty="0" smtClean="0"/>
              <a:t>, </a:t>
            </a:r>
            <a:r>
              <a:rPr lang="ru-RU" sz="2100" dirty="0" err="1" smtClean="0"/>
              <a:t>який</a:t>
            </a:r>
            <a:r>
              <a:rPr lang="ru-RU" sz="2100" dirty="0" smtClean="0"/>
              <a:t> </a:t>
            </a:r>
            <a:r>
              <a:rPr lang="ru-RU" sz="2100" dirty="0" err="1" smtClean="0"/>
              <a:t>використовує</a:t>
            </a:r>
            <a:r>
              <a:rPr lang="ru-RU" sz="2100" dirty="0" smtClean="0"/>
              <a:t> </a:t>
            </a:r>
            <a:r>
              <a:rPr lang="ru-RU" sz="2100" dirty="0" err="1" smtClean="0"/>
              <a:t>підприємство</a:t>
            </a:r>
            <a:r>
              <a:rPr lang="ru-RU" sz="2100" dirty="0" smtClean="0"/>
              <a:t> для </a:t>
            </a:r>
            <a:r>
              <a:rPr lang="ru-RU" sz="2100" dirty="0" err="1" smtClean="0"/>
              <a:t>перетворення</a:t>
            </a:r>
            <a:r>
              <a:rPr lang="ru-RU" sz="2100" dirty="0" smtClean="0"/>
              <a:t> </a:t>
            </a:r>
            <a:r>
              <a:rPr lang="ru-RU" sz="2100" dirty="0" err="1" smtClean="0"/>
              <a:t>ресурсів</a:t>
            </a:r>
            <a:r>
              <a:rPr lang="ru-RU" sz="2100" dirty="0" smtClean="0"/>
              <a:t> в </a:t>
            </a:r>
            <a:r>
              <a:rPr lang="ru-RU" sz="2100" dirty="0" err="1" smtClean="0"/>
              <a:t>товари</a:t>
            </a:r>
            <a:r>
              <a:rPr lang="ru-RU" sz="2100" dirty="0" smtClean="0"/>
              <a:t> та </a:t>
            </a:r>
            <a:r>
              <a:rPr lang="ru-RU" sz="2100" dirty="0" err="1" smtClean="0"/>
              <a:t>послуги</a:t>
            </a:r>
            <a:r>
              <a:rPr lang="ru-RU" sz="2100" dirty="0" smtClean="0"/>
              <a:t>.</a:t>
            </a:r>
          </a:p>
          <a:p>
            <a:pPr algn="ctr"/>
            <a:r>
              <a:rPr lang="ru-RU" sz="2100" dirty="0" smtClean="0"/>
              <a:t> </a:t>
            </a:r>
            <a:endParaRPr lang="ru-RU" sz="2100" dirty="0" smtClean="0"/>
          </a:p>
          <a:p>
            <a:pPr algn="ctr"/>
            <a:r>
              <a:rPr lang="ru-RU" sz="2100" b="1" i="1" dirty="0" err="1" smtClean="0"/>
              <a:t>Об’єктом</a:t>
            </a:r>
            <a:r>
              <a:rPr lang="ru-RU" sz="2100" b="1" dirty="0" smtClean="0"/>
              <a:t> </a:t>
            </a:r>
            <a:r>
              <a:rPr lang="ru-RU" sz="2100" dirty="0" err="1" smtClean="0"/>
              <a:t>стратегії</a:t>
            </a:r>
            <a:r>
              <a:rPr lang="ru-RU" sz="2100" dirty="0" smtClean="0"/>
              <a:t> </a:t>
            </a:r>
            <a:r>
              <a:rPr lang="ru-RU" sz="2100" dirty="0" err="1" smtClean="0"/>
              <a:t>процесу</a:t>
            </a:r>
            <a:r>
              <a:rPr lang="ru-RU" sz="2100" dirty="0" smtClean="0"/>
              <a:t> </a:t>
            </a:r>
            <a:r>
              <a:rPr lang="ru-RU" sz="2100" dirty="0" err="1" smtClean="0"/>
              <a:t>є</a:t>
            </a:r>
            <a:r>
              <a:rPr lang="ru-RU" sz="2100" dirty="0" smtClean="0"/>
              <a:t> </a:t>
            </a:r>
            <a:r>
              <a:rPr lang="ru-RU" sz="2100" dirty="0" err="1" smtClean="0"/>
              <a:t>знаходження</a:t>
            </a:r>
            <a:r>
              <a:rPr lang="ru-RU" sz="2100" dirty="0" smtClean="0"/>
              <a:t> шляху </a:t>
            </a:r>
            <a:r>
              <a:rPr lang="ru-RU" sz="2100" dirty="0" err="1" smtClean="0"/>
              <a:t>виробництва</a:t>
            </a:r>
            <a:r>
              <a:rPr lang="ru-RU" sz="2100" dirty="0" smtClean="0"/>
              <a:t> </a:t>
            </a:r>
            <a:r>
              <a:rPr lang="ru-RU" sz="2100" dirty="0" err="1" smtClean="0"/>
              <a:t>товарів</a:t>
            </a:r>
            <a:r>
              <a:rPr lang="ru-RU" sz="2100" dirty="0" smtClean="0"/>
              <a:t>, </a:t>
            </a:r>
            <a:r>
              <a:rPr lang="ru-RU" sz="2100" dirty="0" err="1" smtClean="0"/>
              <a:t>що</a:t>
            </a:r>
            <a:r>
              <a:rPr lang="ru-RU" sz="2100" dirty="0" smtClean="0"/>
              <a:t> </a:t>
            </a:r>
            <a:r>
              <a:rPr lang="ru-RU" sz="2100" dirty="0" err="1" smtClean="0"/>
              <a:t>задовольняє</a:t>
            </a:r>
            <a:r>
              <a:rPr lang="ru-RU" sz="2100" dirty="0" smtClean="0"/>
              <a:t> потреби </a:t>
            </a:r>
            <a:r>
              <a:rPr lang="ru-RU" sz="2100" dirty="0" err="1" smtClean="0"/>
              <a:t>покупця</a:t>
            </a:r>
            <a:r>
              <a:rPr lang="ru-RU" sz="2100" dirty="0" smtClean="0"/>
              <a:t> та </a:t>
            </a:r>
            <a:r>
              <a:rPr lang="ru-RU" sz="2100" dirty="0" err="1" smtClean="0"/>
              <a:t>специфіку</a:t>
            </a:r>
            <a:r>
              <a:rPr lang="ru-RU" sz="2100" dirty="0" smtClean="0"/>
              <a:t> </a:t>
            </a:r>
            <a:r>
              <a:rPr lang="ru-RU" sz="2100" dirty="0" err="1" smtClean="0"/>
              <a:t>виробництва</a:t>
            </a:r>
            <a:r>
              <a:rPr lang="ru-RU" sz="2100" dirty="0" smtClean="0"/>
              <a:t> за </a:t>
            </a:r>
            <a:r>
              <a:rPr lang="ru-RU" sz="2100" dirty="0" err="1" smtClean="0"/>
              <a:t>ціною</a:t>
            </a:r>
            <a:r>
              <a:rPr lang="ru-RU" sz="2100" dirty="0" smtClean="0"/>
              <a:t> та </a:t>
            </a:r>
            <a:r>
              <a:rPr lang="ru-RU" sz="2100" dirty="0" err="1" smtClean="0"/>
              <a:t>іншим</a:t>
            </a:r>
            <a:r>
              <a:rPr lang="ru-RU" sz="2100" dirty="0" smtClean="0"/>
              <a:t> </a:t>
            </a:r>
            <a:r>
              <a:rPr lang="ru-RU" sz="2100" dirty="0" err="1" smtClean="0"/>
              <a:t>управлінським</a:t>
            </a:r>
            <a:r>
              <a:rPr lang="ru-RU" sz="2100" dirty="0" smtClean="0"/>
              <a:t> </a:t>
            </a:r>
            <a:r>
              <a:rPr lang="ru-RU" sz="2100" dirty="0" err="1" smtClean="0"/>
              <a:t>критеріям</a:t>
            </a:r>
            <a:r>
              <a:rPr lang="ru-RU" sz="2100" dirty="0" smtClean="0"/>
              <a:t>.</a:t>
            </a:r>
            <a:endParaRPr lang="ru-RU" sz="2100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11560" y="3573016"/>
            <a:ext cx="792088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Виділяють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три </a:t>
            </a:r>
            <a:r>
              <a:rPr lang="ru-RU" sz="2200" b="1" i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типи</a:t>
            </a:r>
            <a:r>
              <a:rPr lang="ru-RU" sz="22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i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стратегій</a:t>
            </a:r>
            <a:r>
              <a:rPr lang="ru-RU" sz="22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ru-RU" sz="2200" b="1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200" i="1" dirty="0" smtClean="0"/>
              <a:t>– </a:t>
            </a:r>
            <a:r>
              <a:rPr lang="ru-RU" sz="2200" b="1" i="1" dirty="0" err="1" smtClean="0"/>
              <a:t>Сфокусовані</a:t>
            </a:r>
            <a:r>
              <a:rPr lang="ru-RU" sz="2200" b="1" i="1" dirty="0" smtClean="0"/>
              <a:t> на </a:t>
            </a:r>
            <a:r>
              <a:rPr lang="ru-RU" sz="2200" b="1" i="1" dirty="0" err="1" smtClean="0"/>
              <a:t>процесі</a:t>
            </a:r>
            <a:r>
              <a:rPr lang="ru-RU" sz="2200" b="1" dirty="0" smtClean="0"/>
              <a:t>;</a:t>
            </a:r>
            <a:endParaRPr lang="ru-RU" sz="2200" dirty="0" smtClean="0"/>
          </a:p>
          <a:p>
            <a:pPr>
              <a:lnSpc>
                <a:spcPct val="150000"/>
              </a:lnSpc>
            </a:pPr>
            <a:r>
              <a:rPr lang="ru-RU" sz="2200" dirty="0" smtClean="0"/>
              <a:t>– </a:t>
            </a:r>
            <a:r>
              <a:rPr lang="ru-RU" sz="2200" b="1" i="1" dirty="0" err="1" smtClean="0"/>
              <a:t>Сфокусовані</a:t>
            </a:r>
            <a:r>
              <a:rPr lang="ru-RU" sz="2200" b="1" i="1" dirty="0" smtClean="0"/>
              <a:t> на </a:t>
            </a:r>
            <a:r>
              <a:rPr lang="ru-RU" sz="2200" b="1" i="1" dirty="0" err="1" smtClean="0"/>
              <a:t>товарі</a:t>
            </a:r>
            <a:r>
              <a:rPr lang="ru-RU" sz="2200" b="1" dirty="0" smtClean="0"/>
              <a:t>;</a:t>
            </a:r>
            <a:endParaRPr lang="ru-RU" sz="2200" b="1" dirty="0" smtClean="0"/>
          </a:p>
          <a:p>
            <a:pPr>
              <a:lnSpc>
                <a:spcPct val="150000"/>
              </a:lnSpc>
            </a:pPr>
            <a:r>
              <a:rPr lang="ru-RU" sz="2200" i="1" dirty="0" smtClean="0"/>
              <a:t>– </a:t>
            </a:r>
            <a:r>
              <a:rPr lang="ru-RU" sz="2200" b="1" i="1" dirty="0" err="1" smtClean="0"/>
              <a:t>Стратегії</a:t>
            </a:r>
            <a:r>
              <a:rPr lang="ru-RU" sz="2200" b="1" i="1" dirty="0" smtClean="0"/>
              <a:t> </a:t>
            </a:r>
            <a:r>
              <a:rPr lang="ru-RU" sz="2200" b="1" i="1" dirty="0" err="1" smtClean="0"/>
              <a:t>процесів</a:t>
            </a:r>
            <a:r>
              <a:rPr lang="ru-RU" sz="2200" b="1" i="1" dirty="0" smtClean="0"/>
              <a:t>, </a:t>
            </a:r>
            <a:r>
              <a:rPr lang="ru-RU" sz="2200" b="1" i="1" dirty="0" err="1" smtClean="0"/>
              <a:t>які</a:t>
            </a:r>
            <a:r>
              <a:rPr lang="ru-RU" sz="2200" b="1" i="1" dirty="0" smtClean="0"/>
              <a:t> </a:t>
            </a:r>
            <a:r>
              <a:rPr lang="ru-RU" sz="2200" b="1" i="1" dirty="0" err="1" smtClean="0"/>
              <a:t>повторюються</a:t>
            </a:r>
            <a:r>
              <a:rPr lang="ru-RU" sz="2200" b="1" dirty="0" smtClean="0"/>
              <a:t>.</a:t>
            </a: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98629"/>
            <a:ext cx="89279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 як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різновид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функціонального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9512" y="1178783"/>
            <a:ext cx="8964488" cy="4085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lnSpc>
                <a:spcPct val="150000"/>
              </a:lnSpc>
            </a:pPr>
            <a:endParaRPr lang="ru-RU" sz="2000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Загальна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змісту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Операційні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пріоритети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Робочі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рамки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виробництві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Формування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товару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Особливості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сфери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послуг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впливають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на 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операційну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стратегію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Розробка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19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9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endParaRPr lang="ru-RU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44851"/>
            <a:ext cx="8927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Загальна характеристика поняття </a:t>
            </a:r>
            <a:r>
              <a:rPr lang="uk-UA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“операційна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стратегія”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065554"/>
            <a:ext cx="856895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Операційна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стратегія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відноситься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до одного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функціональних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напрямів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корпоративної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err="1" smtClean="0"/>
              <a:t>Загальна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стратегія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 повинна </a:t>
            </a:r>
            <a:r>
              <a:rPr lang="ru-RU" sz="2000" dirty="0" err="1" smtClean="0"/>
              <a:t>враховувати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сильні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слабкі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сторони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різні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підсилюючи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, по </a:t>
            </a:r>
            <a:r>
              <a:rPr lang="ru-RU" sz="2000" dirty="0" err="1" smtClean="0"/>
              <a:t>можливості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усуваючи</a:t>
            </a:r>
            <a:r>
              <a:rPr lang="ru-RU" sz="2000" dirty="0" smtClean="0"/>
              <a:t> </a:t>
            </a:r>
            <a:r>
              <a:rPr lang="ru-RU" sz="2000" dirty="0" err="1" smtClean="0"/>
              <a:t>останні</a:t>
            </a:r>
            <a:r>
              <a:rPr lang="ru-RU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/>
              <a:t>За </a:t>
            </a:r>
            <a:r>
              <a:rPr lang="ru-RU" sz="2000" dirty="0" err="1" smtClean="0"/>
              <a:t>оцінками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провідних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фахівців</a:t>
            </a:r>
            <a:r>
              <a:rPr lang="ru-RU" sz="2000" dirty="0" smtClean="0"/>
              <a:t>, </a:t>
            </a:r>
            <a:r>
              <a:rPr lang="ru-RU" sz="2000" dirty="0" err="1" smtClean="0"/>
              <a:t>успіх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 на ринку на 20% </a:t>
            </a:r>
            <a:r>
              <a:rPr lang="ru-RU" sz="2000" dirty="0" err="1" smtClean="0"/>
              <a:t>залежить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правильно </a:t>
            </a:r>
            <a:r>
              <a:rPr lang="ru-RU" sz="2000" dirty="0" err="1" smtClean="0"/>
              <a:t>обраної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; </a:t>
            </a:r>
            <a:r>
              <a:rPr lang="ru-RU" sz="2000" dirty="0" smtClean="0"/>
              <a:t>80% </a:t>
            </a:r>
            <a:r>
              <a:rPr lang="ru-RU" sz="2000" dirty="0" err="1" smtClean="0"/>
              <a:t>успіху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вибраної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/>
              <a:t>У </a:t>
            </a:r>
            <a:r>
              <a:rPr lang="ru-RU" sz="2000" dirty="0" err="1" smtClean="0"/>
              <a:t>ідеальних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умовах</a:t>
            </a:r>
            <a:r>
              <a:rPr lang="ru-RU" sz="2000" dirty="0" smtClean="0"/>
              <a:t>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повинне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розпочатися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проектування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потужностей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процесів</a:t>
            </a:r>
            <a:r>
              <a:rPr lang="ru-RU" sz="2000" dirty="0" smtClean="0"/>
              <a:t> </a:t>
            </a:r>
            <a:r>
              <a:rPr lang="ru-RU" sz="2000" dirty="0" err="1" smtClean="0"/>
              <a:t>бізнесу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бізнесу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вимогам</a:t>
            </a:r>
            <a:r>
              <a:rPr lang="ru-RU" sz="2000" dirty="0" smtClean="0"/>
              <a:t> </a:t>
            </a:r>
            <a:r>
              <a:rPr lang="ru-RU" sz="2000" dirty="0" err="1" smtClean="0"/>
              <a:t>обраної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44851"/>
            <a:ext cx="8927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5536" y="1138674"/>
            <a:ext cx="856895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 smtClean="0"/>
              <a:t>Під</a:t>
            </a:r>
            <a:r>
              <a:rPr lang="ru-RU" sz="2000" dirty="0" smtClean="0"/>
              <a:t> </a:t>
            </a:r>
            <a:r>
              <a:rPr lang="ru-RU" sz="2000" b="1" i="1" dirty="0" err="1" smtClean="0"/>
              <a:t>операційною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стратегією</a:t>
            </a:r>
            <a:r>
              <a:rPr lang="ru-RU" sz="2000" dirty="0" smtClean="0"/>
              <a:t>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розуміти</a:t>
            </a:r>
            <a:r>
              <a:rPr lang="ru-RU" sz="2000" dirty="0" smtClean="0"/>
              <a:t> </a:t>
            </a:r>
            <a:r>
              <a:rPr lang="ru-RU" sz="2000" dirty="0" err="1" smtClean="0"/>
              <a:t>сукупність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взаємопов’язаних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рішень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політики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планів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підприємства</a:t>
            </a:r>
            <a:r>
              <a:rPr lang="ru-RU" sz="2000" dirty="0" smtClean="0"/>
              <a:t> (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),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спрямовані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ефективну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підтримку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довгострокової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конкурентної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 в </a:t>
            </a:r>
            <a:r>
              <a:rPr lang="ru-RU" sz="2000" dirty="0" err="1" smtClean="0"/>
              <a:t>частині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000" b="1" i="1" dirty="0" err="1" smtClean="0"/>
              <a:t>Операційна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стратегія</a:t>
            </a:r>
            <a:r>
              <a:rPr lang="ru-RU" sz="2000" b="1" dirty="0" smtClean="0"/>
              <a:t> </a:t>
            </a:r>
            <a:r>
              <a:rPr lang="ru-RU" sz="2000" dirty="0" err="1" smtClean="0"/>
              <a:t>полягає</a:t>
            </a:r>
            <a:r>
              <a:rPr lang="ru-RU" sz="2000" dirty="0" smtClean="0"/>
              <a:t> в </a:t>
            </a:r>
            <a:r>
              <a:rPr lang="ru-RU" sz="2000" dirty="0" err="1" smtClean="0"/>
              <a:t>прийнятті</a:t>
            </a:r>
            <a:r>
              <a:rPr lang="ru-RU" sz="2000" dirty="0" smtClean="0"/>
              <a:t> </a:t>
            </a:r>
            <a:r>
              <a:rPr lang="ru-RU" sz="2000" dirty="0" err="1" smtClean="0"/>
              <a:t>рішень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пов’язані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розробкою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інфраструктури</a:t>
            </a:r>
            <a:r>
              <a:rPr lang="ru-RU" sz="2000" dirty="0" smtClean="0"/>
              <a:t>, </a:t>
            </a:r>
            <a:r>
              <a:rPr lang="ru-RU" sz="2000" dirty="0" err="1" smtClean="0"/>
              <a:t>необхідної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підтримки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000" b="1" i="1" dirty="0" err="1" smtClean="0"/>
              <a:t>Операційну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стратегію</a:t>
            </a:r>
            <a:r>
              <a:rPr lang="ru-RU" sz="2000" b="1" dirty="0" smtClean="0"/>
              <a:t>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розглядати</a:t>
            </a:r>
            <a:r>
              <a:rPr lang="ru-RU" sz="2000" dirty="0" smtClean="0"/>
              <a:t> як </a:t>
            </a:r>
            <a:r>
              <a:rPr lang="ru-RU" sz="2000" dirty="0" err="1" smtClean="0"/>
              <a:t>складову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забезпечує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операційних</a:t>
            </a:r>
            <a:r>
              <a:rPr lang="ru-RU" sz="2000" dirty="0" smtClean="0"/>
              <a:t> задач задачам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широкої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структури</a:t>
            </a:r>
            <a:r>
              <a:rPr lang="ru-RU" sz="2000" dirty="0" smtClean="0"/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44851"/>
            <a:ext cx="8927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Операційні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пріоритети</a:t>
            </a:r>
            <a:endParaRPr lang="uk-UA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168291"/>
            <a:ext cx="856895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 err="1" smtClean="0"/>
              <a:t>Відповідно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ранніх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робіт</a:t>
            </a:r>
            <a:r>
              <a:rPr lang="ru-RU" sz="2000" dirty="0" smtClean="0"/>
              <a:t> С. </a:t>
            </a:r>
            <a:r>
              <a:rPr lang="ru-RU" sz="2000" dirty="0" err="1" smtClean="0"/>
              <a:t>Уікхема</a:t>
            </a:r>
            <a:r>
              <a:rPr lang="ru-RU" sz="2000" dirty="0" smtClean="0"/>
              <a:t> </a:t>
            </a:r>
            <a:r>
              <a:rPr lang="ru-RU" sz="2000" dirty="0" err="1" smtClean="0"/>
              <a:t>Скіннера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Гарвардської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бізнес-школи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пізніх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досліджень</a:t>
            </a:r>
            <a:r>
              <a:rPr lang="ru-RU" sz="2000" dirty="0" smtClean="0"/>
              <a:t> </a:t>
            </a:r>
            <a:r>
              <a:rPr lang="ru-RU" sz="2000" dirty="0" err="1" smtClean="0"/>
              <a:t>Террі</a:t>
            </a:r>
            <a:r>
              <a:rPr lang="ru-RU" sz="2000" dirty="0" smtClean="0"/>
              <a:t> </a:t>
            </a:r>
            <a:r>
              <a:rPr lang="ru-RU" sz="2000" dirty="0" err="1" smtClean="0"/>
              <a:t>Хілла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Лондонської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бізнес-школи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розрізняють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кілька</a:t>
            </a:r>
            <a:r>
              <a:rPr lang="ru-RU" sz="2000" dirty="0" smtClean="0"/>
              <a:t> </a:t>
            </a:r>
            <a:r>
              <a:rPr lang="ru-RU" sz="2000" b="1" dirty="0" err="1" smtClean="0"/>
              <a:t>основних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типів</a:t>
            </a:r>
            <a:r>
              <a:rPr lang="ru-RU" sz="2000" b="1" dirty="0" smtClean="0"/>
              <a:t> </a:t>
            </a:r>
            <a:r>
              <a:rPr lang="ru-RU" sz="2000" dirty="0" err="1" smtClean="0"/>
              <a:t>операційних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пріоритетів</a:t>
            </a:r>
            <a:r>
              <a:rPr lang="ru-RU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i="1" dirty="0" err="1" smtClean="0"/>
              <a:t>витрати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виробництва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якість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надійність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продукції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термін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виконання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замовлення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надійність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постачань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здатність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фірми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реагувати</a:t>
            </a:r>
            <a:r>
              <a:rPr lang="ru-RU" sz="2000" i="1" dirty="0" smtClean="0"/>
              <a:t> на </a:t>
            </a:r>
            <a:r>
              <a:rPr lang="ru-RU" sz="2000" i="1" dirty="0" err="1" smtClean="0"/>
              <a:t>зміну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попиту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гнучкість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і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швидкість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освоєння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нових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товарів</a:t>
            </a:r>
            <a:r>
              <a:rPr lang="ru-RU" sz="2000" i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специфічні</a:t>
            </a:r>
            <a:r>
              <a:rPr lang="ru-RU" sz="2000" i="1" dirty="0" smtClean="0"/>
              <a:t> </a:t>
            </a:r>
            <a:r>
              <a:rPr lang="ru-RU" sz="2000" i="1" dirty="0" smtClean="0"/>
              <a:t>для кожного </a:t>
            </a:r>
            <a:r>
              <a:rPr lang="ru-RU" sz="2000" i="1" dirty="0" err="1" smtClean="0"/>
              <a:t>окремого</a:t>
            </a:r>
            <a:r>
              <a:rPr lang="ru-RU" sz="2000" i="1" dirty="0" smtClean="0"/>
              <a:t> товару </a:t>
            </a:r>
            <a:r>
              <a:rPr lang="ru-RU" sz="2000" i="1" dirty="0" err="1" smtClean="0"/>
              <a:t>критерії</a:t>
            </a:r>
            <a:r>
              <a:rPr lang="ru-RU" sz="2000" dirty="0" smtClean="0"/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7325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Основні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конкурентні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пріоритети</a:t>
            </a:r>
            <a:endParaRPr lang="uk-UA" sz="24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15456" y="764704"/>
          <a:ext cx="8913088" cy="6004604"/>
        </p:xfrm>
        <a:graphic>
          <a:graphicData uri="http://schemas.openxmlformats.org/drawingml/2006/table">
            <a:tbl>
              <a:tblPr/>
              <a:tblGrid>
                <a:gridCol w="2227577"/>
                <a:gridCol w="2230357"/>
                <a:gridCol w="2227577"/>
                <a:gridCol w="2227577"/>
              </a:tblGrid>
              <a:tr h="298908">
                <a:tc>
                  <a:txBody>
                    <a:bodyPr/>
                    <a:lstStyle/>
                    <a:p>
                      <a:pPr marL="410845" marR="410845" algn="ctr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1990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2750" marR="414020" algn="ctr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1992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9575" marR="412750" algn="ctr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1994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9575" marR="412750" algn="ctr"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1996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 marR="41275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Відповідність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якості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технічним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вимогам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1910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Відповідність якості технічним вимогам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Відповідність якості технічним вимогам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 Відповідність якості технічним вимогам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 marR="4127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Своєчасне вико нання замовлення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191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Надійність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дукції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Своєчасне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вико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нання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замовлення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 Надійність про 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 marR="4127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Надійність продукції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191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Своєчасне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вико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нання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замовлення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Надійність про 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Своєчасне вико нання замовлення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493">
                <a:tc>
                  <a:txBody>
                    <a:bodyPr/>
                    <a:lstStyle/>
                    <a:p>
                      <a:pPr marL="50165" marR="4127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Досконалість продукції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191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Досконалість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продукції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Низька ціна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 Низька ціна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 marR="41275">
                        <a:spcAft>
                          <a:spcPts val="0"/>
                        </a:spcAft>
                      </a:pPr>
                      <a:r>
                        <a:rPr lang="en-US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Низька ціна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1910">
                        <a:spcAft>
                          <a:spcPts val="0"/>
                        </a:spcAft>
                      </a:pPr>
                      <a:r>
                        <a:rPr lang="en-US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</a:t>
                      </a:r>
                      <a:r>
                        <a:rPr lang="en-US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Низька</a:t>
                      </a:r>
                      <a:r>
                        <a:rPr lang="en-US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ціна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Швидке вико нання замовлення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Швидке вико нання замовлення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 marR="4127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 </a:t>
                      </a:r>
                      <a:r>
                        <a:rPr lang="ru-RU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Прискорення</a:t>
                      </a: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освоєння</a:t>
                      </a: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нової</a:t>
                      </a: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i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продукції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Aft>
                          <a:spcPts val="0"/>
                        </a:spcAft>
                      </a:pPr>
                      <a:r>
                        <a:rPr lang="en-US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 Досконалість </a:t>
                      </a: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продукції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287">
                <a:tc>
                  <a:txBody>
                    <a:bodyPr/>
                    <a:lstStyle/>
                    <a:p>
                      <a:pPr marL="5016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9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uk-UA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910"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7. Прискорення освоєння нової продукції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8. Прискорення освоєння нової продукції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9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984">
                <a:tc>
                  <a:txBody>
                    <a:bodyPr/>
                    <a:lstStyle/>
                    <a:p>
                      <a:pPr marL="5016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9. Прискорення освоєння нової продукції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9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9530" marR="41275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462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Структура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algn="ctr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від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потреб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клієнтів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до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виконання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замовлення</a:t>
            </a:r>
            <a:endParaRPr lang="ru-RU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Рисунок 1"/>
          <p:cNvPicPr>
            <a:picLocks noChangeAspect="1" noChangeArrowheads="1"/>
          </p:cNvPicPr>
          <p:nvPr/>
        </p:nvPicPr>
        <p:blipFill>
          <a:blip r:embed="rId3" cstate="print"/>
          <a:srcRect l="29700" t="10625" r="29387" b="4619"/>
          <a:stretch>
            <a:fillRect/>
          </a:stretch>
        </p:blipFill>
        <p:spPr bwMode="auto">
          <a:xfrm>
            <a:off x="1936924" y="764705"/>
            <a:ext cx="5227364" cy="6093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18428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Формування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товару</a:t>
            </a:r>
            <a:endParaRPr lang="uk-UA" sz="24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2708920"/>
            <a:ext cx="871296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sz="2000" b="1" i="1" dirty="0" err="1" smtClean="0"/>
              <a:t>иробництво</a:t>
            </a:r>
            <a:r>
              <a:rPr lang="ru-RU" sz="2000" b="1" i="1" dirty="0" smtClean="0"/>
              <a:t> </a:t>
            </a:r>
            <a:r>
              <a:rPr lang="ru-RU" sz="2000" b="1" i="1" dirty="0" smtClean="0"/>
              <a:t>за принципом «точно в </a:t>
            </a:r>
            <a:r>
              <a:rPr lang="ru-RU" sz="2000" b="1" i="1" dirty="0" err="1" smtClean="0"/>
              <a:t>термін</a:t>
            </a:r>
            <a:r>
              <a:rPr lang="ru-RU" sz="2000" b="1" i="1" dirty="0" smtClean="0"/>
              <a:t>»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відповідно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якого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підприємство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прагне</a:t>
            </a:r>
            <a:r>
              <a:rPr lang="ru-RU" sz="2000" dirty="0" smtClean="0"/>
              <a:t> </a:t>
            </a:r>
            <a:r>
              <a:rPr lang="ru-RU" sz="2000" dirty="0" err="1" smtClean="0"/>
              <a:t>одержати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комплектуючі</a:t>
            </a:r>
            <a:r>
              <a:rPr lang="ru-RU" sz="2000" dirty="0" smtClean="0"/>
              <a:t> точно в той час, коли вони </a:t>
            </a:r>
            <a:r>
              <a:rPr lang="ru-RU" sz="2000" dirty="0" err="1" smtClean="0"/>
              <a:t>необхідні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кінцевого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виробу</a:t>
            </a:r>
            <a:r>
              <a:rPr lang="ru-RU" sz="2000" dirty="0" smtClean="0"/>
              <a:t>;</a:t>
            </a:r>
          </a:p>
          <a:p>
            <a:endParaRPr lang="ru-RU" sz="2000" dirty="0" smtClean="0"/>
          </a:p>
          <a:p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err="1" smtClean="0"/>
              <a:t>комплексний</a:t>
            </a:r>
            <a:r>
              <a:rPr lang="ru-RU" sz="2000" b="1" i="1" dirty="0" smtClean="0"/>
              <a:t> контроль </a:t>
            </a:r>
            <a:r>
              <a:rPr lang="ru-RU" sz="2000" b="1" i="1" dirty="0" err="1" smtClean="0"/>
              <a:t>якості</a:t>
            </a:r>
            <a:r>
              <a:rPr lang="ru-RU" sz="2000" b="1" i="1" dirty="0" smtClean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концепція</a:t>
            </a:r>
            <a:r>
              <a:rPr lang="ru-RU" sz="2000" dirty="0" smtClean="0"/>
              <a:t> </a:t>
            </a:r>
            <a:r>
              <a:rPr lang="ru-RU" sz="2000" dirty="0" smtClean="0"/>
              <a:t>«</a:t>
            </a:r>
            <a:r>
              <a:rPr lang="ru-RU" sz="2000" dirty="0" err="1" smtClean="0"/>
              <a:t>робити</a:t>
            </a:r>
            <a:r>
              <a:rPr lang="ru-RU" sz="2000" dirty="0" smtClean="0"/>
              <a:t> правильно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першого</a:t>
            </a:r>
            <a:r>
              <a:rPr lang="ru-RU" sz="2000" dirty="0" smtClean="0"/>
              <a:t> разу»). У </a:t>
            </a:r>
            <a:r>
              <a:rPr lang="ru-RU" sz="2000" dirty="0" err="1" smtClean="0"/>
              <a:t>цьому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випадку</a:t>
            </a:r>
            <a:r>
              <a:rPr lang="ru-RU" sz="2000" dirty="0" smtClean="0"/>
              <a:t> </a:t>
            </a:r>
            <a:r>
              <a:rPr lang="ru-RU" sz="2000" dirty="0" err="1" smtClean="0"/>
              <a:t>якість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забезпечується</a:t>
            </a:r>
            <a:r>
              <a:rPr lang="ru-RU" sz="2000" dirty="0" smtClean="0"/>
              <a:t> шляхом </a:t>
            </a:r>
            <a:r>
              <a:rPr lang="ru-RU" sz="2000" dirty="0" err="1" smtClean="0"/>
              <a:t>включення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відповідальності</a:t>
            </a:r>
            <a:r>
              <a:rPr lang="ru-RU" sz="2000" dirty="0" smtClean="0"/>
              <a:t> за </a:t>
            </a:r>
            <a:r>
              <a:rPr lang="ru-RU" sz="2000" dirty="0" err="1" smtClean="0"/>
              <a:t>якість</a:t>
            </a:r>
            <a:r>
              <a:rPr lang="ru-RU" sz="2000" dirty="0" smtClean="0"/>
              <a:t> у </a:t>
            </a:r>
            <a:r>
              <a:rPr lang="ru-RU" sz="2000" dirty="0" err="1" smtClean="0"/>
              <a:t>кожну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посадову</a:t>
            </a:r>
            <a:r>
              <a:rPr lang="ru-RU" sz="2000" dirty="0" smtClean="0"/>
              <a:t> </a:t>
            </a:r>
            <a:r>
              <a:rPr lang="ru-RU" sz="2000" dirty="0" err="1" smtClean="0"/>
              <a:t>інструкцію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опис</a:t>
            </a:r>
            <a:r>
              <a:rPr lang="ru-RU" sz="2000" dirty="0" smtClean="0"/>
              <a:t> </a:t>
            </a:r>
            <a:r>
              <a:rPr lang="ru-RU" sz="2000" dirty="0" err="1" smtClean="0"/>
              <a:t>робіт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об’єкта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всіх</a:t>
            </a:r>
            <a:r>
              <a:rPr lang="ru-RU" sz="2000" dirty="0" smtClean="0"/>
              <a:t> </a:t>
            </a:r>
            <a:r>
              <a:rPr lang="ru-RU" sz="2000" dirty="0" err="1" smtClean="0"/>
              <a:t>етапах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виготовлення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виробу</a:t>
            </a:r>
            <a:r>
              <a:rPr lang="ru-RU" sz="2000" dirty="0" smtClean="0"/>
              <a:t>;</a:t>
            </a:r>
          </a:p>
          <a:p>
            <a:endParaRPr lang="ru-RU" sz="2000" dirty="0" smtClean="0"/>
          </a:p>
          <a:p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err="1" smtClean="0"/>
              <a:t>комплексне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профілактичне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обслуговування</a:t>
            </a:r>
            <a:r>
              <a:rPr lang="ru-RU" sz="2000" b="1" i="1" dirty="0" smtClean="0"/>
              <a:t>.</a:t>
            </a:r>
            <a:r>
              <a:rPr lang="ru-RU" sz="2000" b="1" dirty="0" smtClean="0"/>
              <a:t> </a:t>
            </a:r>
            <a:r>
              <a:rPr lang="ru-RU" sz="2000" dirty="0" smtClean="0"/>
              <a:t>На </a:t>
            </a:r>
            <a:r>
              <a:rPr lang="ru-RU" sz="2000" dirty="0" err="1" smtClean="0"/>
              <a:t>виробничих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робітників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покладається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обов’язок</a:t>
            </a:r>
            <a:r>
              <a:rPr lang="ru-RU" sz="2000" dirty="0" smtClean="0"/>
              <a:t> </a:t>
            </a:r>
            <a:r>
              <a:rPr lang="ru-RU" sz="2000" dirty="0" err="1" smtClean="0"/>
              <a:t>ретельно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проводити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профілактику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обслуговування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устаткування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щоб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виключити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 поломки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відмови</a:t>
            </a:r>
            <a:r>
              <a:rPr lang="ru-RU" sz="2000" dirty="0" smtClean="0"/>
              <a:t>.</a:t>
            </a:r>
            <a:endParaRPr lang="ru-RU" sz="1900" b="1" i="1" dirty="0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1000563"/>
            <a:ext cx="8784976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err="1" smtClean="0"/>
              <a:t>Специфіка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стратегії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виробництва</a:t>
            </a:r>
            <a:r>
              <a:rPr lang="ru-RU" sz="2000" b="1" dirty="0" smtClean="0"/>
              <a:t> </a:t>
            </a:r>
            <a:r>
              <a:rPr lang="ru-RU" sz="2000" dirty="0" smtClean="0"/>
              <a:t>та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умови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жорсткої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міжнародної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конкуренції</a:t>
            </a:r>
            <a:r>
              <a:rPr lang="ru-RU" sz="2000" b="1" dirty="0" smtClean="0"/>
              <a:t> </a:t>
            </a:r>
            <a:r>
              <a:rPr lang="ru-RU" sz="2000" dirty="0" err="1" smtClean="0"/>
              <a:t>виявили</a:t>
            </a:r>
            <a:r>
              <a:rPr lang="ru-RU" sz="2000" dirty="0" smtClean="0"/>
              <a:t> три </a:t>
            </a:r>
            <a:r>
              <a:rPr lang="ru-RU" sz="2000" dirty="0" err="1" smtClean="0"/>
              <a:t>основних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організаційних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принципи</a:t>
            </a:r>
            <a:r>
              <a:rPr lang="ru-RU" sz="2000" b="1" dirty="0" smtClean="0"/>
              <a:t> </a:t>
            </a:r>
            <a:r>
              <a:rPr lang="ru-RU" sz="2000" dirty="0" err="1" smtClean="0"/>
              <a:t>формування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стратегії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товару:</a:t>
            </a:r>
            <a:endParaRPr lang="ru-RU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318428"/>
            <a:ext cx="9144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Виробнича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стратегія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вимагає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прийняття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цілого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ряду </a:t>
            </a:r>
            <a:r>
              <a:rPr lang="ru-RU" sz="23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рішень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uk-UA" sz="23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9512" y="1265631"/>
            <a:ext cx="8964488" cy="491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Рішення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з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виробничих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потужностей</a:t>
            </a:r>
            <a:r>
              <a:rPr lang="ru-RU" sz="1900" b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smtClean="0"/>
              <a:t>Вертикальна </a:t>
            </a:r>
            <a:r>
              <a:rPr lang="ru-RU" sz="1900" b="1" i="1" dirty="0" err="1" smtClean="0"/>
              <a:t>інтеграція</a:t>
            </a:r>
            <a:r>
              <a:rPr lang="ru-RU" sz="1900" b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Технологічні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процеси</a:t>
            </a:r>
            <a:r>
              <a:rPr lang="ru-RU" sz="1900" b="1" i="1" dirty="0" smtClean="0"/>
              <a:t>;</a:t>
            </a:r>
            <a:endParaRPr lang="ru-RU" sz="1900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smtClean="0"/>
              <a:t>Масштаб </a:t>
            </a:r>
            <a:r>
              <a:rPr lang="ru-RU" sz="1900" b="1" i="1" dirty="0" err="1" smtClean="0"/>
              <a:t>виробництва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традиційних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продуктів</a:t>
            </a:r>
            <a:r>
              <a:rPr lang="ru-RU" sz="1900" b="1" i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smtClean="0"/>
              <a:t>Масштаб </a:t>
            </a:r>
            <a:r>
              <a:rPr lang="ru-RU" sz="1900" b="1" i="1" dirty="0" err="1" smtClean="0"/>
              <a:t>виробництва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нових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продуктів</a:t>
            </a:r>
            <a:r>
              <a:rPr lang="ru-RU" sz="1900" b="1" i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Використання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виробничого</a:t>
            </a:r>
            <a:r>
              <a:rPr lang="ru-RU" sz="1900" b="1" i="1" dirty="0" smtClean="0"/>
              <a:t> </a:t>
            </a:r>
            <a:r>
              <a:rPr lang="ru-RU" sz="1900" b="1" i="1" dirty="0" smtClean="0"/>
              <a:t>персоналу;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i="1" dirty="0" smtClean="0"/>
              <a:t> </a:t>
            </a:r>
            <a:r>
              <a:rPr lang="ru-RU" sz="1900" b="1" i="1" dirty="0" err="1" smtClean="0"/>
              <a:t>Управління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якістю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виробництва</a:t>
            </a:r>
            <a:r>
              <a:rPr lang="ru-RU" sz="1900" b="1" i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Виробнича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інфраструктура</a:t>
            </a:r>
            <a:r>
              <a:rPr lang="ru-RU" sz="1900" b="1" i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i="1" dirty="0" smtClean="0"/>
              <a:t> </a:t>
            </a:r>
            <a:r>
              <a:rPr lang="ru-RU" sz="1900" b="1" i="1" dirty="0" err="1" smtClean="0"/>
              <a:t>Взаємини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з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постачальниками</a:t>
            </a:r>
            <a:r>
              <a:rPr lang="ru-RU" sz="1900" b="1" i="1" dirty="0" smtClean="0"/>
              <a:t> та </a:t>
            </a:r>
            <a:r>
              <a:rPr lang="ru-RU" sz="1900" b="1" i="1" dirty="0" err="1" smtClean="0"/>
              <a:t>іншими</a:t>
            </a:r>
            <a:r>
              <a:rPr lang="ru-RU" sz="1900" b="1" i="1" dirty="0" smtClean="0"/>
              <a:t> партнерами </a:t>
            </a:r>
            <a:r>
              <a:rPr lang="ru-RU" sz="1900" b="1" i="1" dirty="0" err="1" smtClean="0"/>
              <a:t>з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кооперації</a:t>
            </a:r>
            <a:r>
              <a:rPr lang="ru-RU" sz="1900" b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Розподіл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готової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продукції</a:t>
            </a:r>
            <a:r>
              <a:rPr lang="ru-RU" sz="1900" b="1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900" b="1" dirty="0" smtClean="0"/>
              <a:t> </a:t>
            </a:r>
            <a:r>
              <a:rPr lang="ru-RU" sz="1900" b="1" i="1" dirty="0" err="1" smtClean="0"/>
              <a:t>Управління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виробництвом</a:t>
            </a:r>
            <a:r>
              <a:rPr lang="ru-RU" sz="1900" b="1" dirty="0" smtClean="0"/>
              <a:t>.</a:t>
            </a:r>
            <a:endParaRPr lang="ru-RU" sz="19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6821</TotalTime>
  <Words>1638</Words>
  <Application>Microsoft Office PowerPoint</Application>
  <PresentationFormat>Экран (4:3)</PresentationFormat>
  <Paragraphs>248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553</cp:revision>
  <cp:lastPrinted>2015-04-09T11:06:06Z</cp:lastPrinted>
  <dcterms:created xsi:type="dcterms:W3CDTF">2011-08-18T09:20:44Z</dcterms:created>
  <dcterms:modified xsi:type="dcterms:W3CDTF">2017-02-10T20:29:59Z</dcterms:modified>
</cp:coreProperties>
</file>