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95" r:id="rId3"/>
    <p:sldId id="346" r:id="rId4"/>
    <p:sldId id="309" r:id="rId5"/>
    <p:sldId id="341" r:id="rId6"/>
    <p:sldId id="311" r:id="rId7"/>
    <p:sldId id="312" r:id="rId8"/>
    <p:sldId id="313" r:id="rId9"/>
    <p:sldId id="342" r:id="rId10"/>
    <p:sldId id="343" r:id="rId11"/>
    <p:sldId id="344" r:id="rId12"/>
    <p:sldId id="345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9" r:id="rId25"/>
    <p:sldId id="331" r:id="rId26"/>
    <p:sldId id="328" r:id="rId27"/>
    <p:sldId id="332" r:id="rId28"/>
    <p:sldId id="334" r:id="rId29"/>
    <p:sldId id="336" r:id="rId30"/>
    <p:sldId id="337" r:id="rId31"/>
    <p:sldId id="338" r:id="rId32"/>
    <p:sldId id="339" r:id="rId33"/>
    <p:sldId id="34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344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77619-0BC7-4E57-9E6B-2897E39C22D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78D8E4-C85D-4AA1-B34B-163C7B788578}">
      <dgm:prSet/>
      <dgm:spPr/>
      <dgm:t>
        <a:bodyPr/>
        <a:lstStyle/>
        <a:p>
          <a:pPr rtl="0"/>
          <a:r>
            <a:rPr lang="uk-UA" b="1" dirty="0" smtClean="0"/>
            <a:t>1.Доказовість знання</a:t>
          </a:r>
        </a:p>
        <a:p>
          <a:pPr rtl="0"/>
          <a:r>
            <a:rPr lang="uk-UA" b="1" dirty="0" smtClean="0"/>
            <a:t>2.Обґрунтованість</a:t>
          </a:r>
        </a:p>
        <a:p>
          <a:pPr rtl="0"/>
          <a:r>
            <a:rPr lang="uk-UA" b="1" dirty="0" smtClean="0"/>
            <a:t>3.Системна організація</a:t>
          </a:r>
          <a:endParaRPr lang="ru-RU" dirty="0"/>
        </a:p>
      </dgm:t>
    </dgm:pt>
    <dgm:pt modelId="{18C0EBF7-C28C-49C0-8821-8AA4D00D61D8}" type="parTrans" cxnId="{6AADA378-537B-4256-9A28-72C032DC0D18}">
      <dgm:prSet/>
      <dgm:spPr/>
      <dgm:t>
        <a:bodyPr/>
        <a:lstStyle/>
        <a:p>
          <a:endParaRPr lang="ru-RU"/>
        </a:p>
      </dgm:t>
    </dgm:pt>
    <dgm:pt modelId="{2A124017-6958-4EFE-A53F-6594FA1EC1B7}" type="sibTrans" cxnId="{6AADA378-537B-4256-9A28-72C032DC0D18}">
      <dgm:prSet/>
      <dgm:spPr/>
      <dgm:t>
        <a:bodyPr/>
        <a:lstStyle/>
        <a:p>
          <a:endParaRPr lang="ru-RU"/>
        </a:p>
      </dgm:t>
    </dgm:pt>
    <dgm:pt modelId="{3A0C0E58-4A92-460E-A52C-06521F32EAE6}" type="pres">
      <dgm:prSet presAssocID="{77D77619-0BC7-4E57-9E6B-2897E39C22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79D570-A821-49F8-AF39-38302B8F6BD9}" type="pres">
      <dgm:prSet presAssocID="{7978D8E4-C85D-4AA1-B34B-163C7B788578}" presName="horFlow" presStyleCnt="0"/>
      <dgm:spPr/>
    </dgm:pt>
    <dgm:pt modelId="{7A4C8844-68F5-4D6F-A4B6-637CDAFBCD9B}" type="pres">
      <dgm:prSet presAssocID="{7978D8E4-C85D-4AA1-B34B-163C7B788578}" presName="bigChev" presStyleLbl="node1" presStyleIdx="0" presStyleCnt="1" custLinFactY="27077" custLinFactNeighborX="-9558" custLinFactNeighborY="100000"/>
      <dgm:spPr/>
      <dgm:t>
        <a:bodyPr/>
        <a:lstStyle/>
        <a:p>
          <a:endParaRPr lang="ru-RU"/>
        </a:p>
      </dgm:t>
    </dgm:pt>
  </dgm:ptLst>
  <dgm:cxnLst>
    <dgm:cxn modelId="{4F3F4E42-09EA-470E-9FB4-29DDAB86F3F1}" type="presOf" srcId="{7978D8E4-C85D-4AA1-B34B-163C7B788578}" destId="{7A4C8844-68F5-4D6F-A4B6-637CDAFBCD9B}" srcOrd="0" destOrd="0" presId="urn:microsoft.com/office/officeart/2005/8/layout/lProcess3"/>
    <dgm:cxn modelId="{EC104D49-E1C9-4B97-8A52-A65CDCE2FE43}" type="presOf" srcId="{77D77619-0BC7-4E57-9E6B-2897E39C22D3}" destId="{3A0C0E58-4A92-460E-A52C-06521F32EAE6}" srcOrd="0" destOrd="0" presId="urn:microsoft.com/office/officeart/2005/8/layout/lProcess3"/>
    <dgm:cxn modelId="{6AADA378-537B-4256-9A28-72C032DC0D18}" srcId="{77D77619-0BC7-4E57-9E6B-2897E39C22D3}" destId="{7978D8E4-C85D-4AA1-B34B-163C7B788578}" srcOrd="0" destOrd="0" parTransId="{18C0EBF7-C28C-49C0-8821-8AA4D00D61D8}" sibTransId="{2A124017-6958-4EFE-A53F-6594FA1EC1B7}"/>
    <dgm:cxn modelId="{A6972AD9-CD96-4FF0-942E-AED3B92123BC}" type="presParOf" srcId="{3A0C0E58-4A92-460E-A52C-06521F32EAE6}" destId="{8379D570-A821-49F8-AF39-38302B8F6BD9}" srcOrd="0" destOrd="0" presId="urn:microsoft.com/office/officeart/2005/8/layout/lProcess3"/>
    <dgm:cxn modelId="{24C4ECF8-02D8-4038-A9BA-D256A6B482B2}" type="presParOf" srcId="{8379D570-A821-49F8-AF39-38302B8F6BD9}" destId="{7A4C8844-68F5-4D6F-A4B6-637CDAFBCD9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D4B74C-5A5C-43FF-B79C-A7AF868D43F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0E96E9C5-9B94-4F9E-929B-84DF193074F2}">
      <dgm:prSet/>
      <dgm:spPr>
        <a:solidFill>
          <a:srgbClr val="00B050">
            <a:alpha val="90000"/>
          </a:srgbClr>
        </a:solidFill>
      </dgm:spPr>
      <dgm:t>
        <a:bodyPr/>
        <a:lstStyle/>
        <a:p>
          <a:pPr rtl="0"/>
          <a:r>
            <a:rPr lang="uk-UA" b="1" i="1" dirty="0" smtClean="0">
              <a:solidFill>
                <a:schemeClr val="tx1"/>
              </a:solidFill>
            </a:rPr>
            <a:t>Емпіричним</a:t>
          </a:r>
          <a:r>
            <a:rPr lang="uk-UA" b="1" i="1" dirty="0" smtClean="0"/>
            <a:t> </a:t>
          </a:r>
          <a:r>
            <a:rPr lang="uk-UA" b="1" dirty="0" smtClean="0"/>
            <a:t>називається наукове знання, яке отримано з досвіду, шляхом спостереження та експериментально. Результати такого зна­ння фіксуються органами чуттів або приладами, які їх заміняють, і дають уявлення про якості й відношення досліджуваних явищ. Ці уяв­лення викладаються у вигляді понять, категорій, знакових систем. Ем­піричні знання – це базис для подальшого розвитку наукового знання.</a:t>
          </a:r>
          <a:endParaRPr lang="uk-UA" dirty="0"/>
        </a:p>
      </dgm:t>
    </dgm:pt>
    <dgm:pt modelId="{60E4C3FC-F189-429F-AF21-E9B7089CCEA3}" type="parTrans" cxnId="{5405C146-3531-4C91-856E-874AA6754573}">
      <dgm:prSet/>
      <dgm:spPr/>
      <dgm:t>
        <a:bodyPr/>
        <a:lstStyle/>
        <a:p>
          <a:endParaRPr lang="uk-UA"/>
        </a:p>
      </dgm:t>
    </dgm:pt>
    <dgm:pt modelId="{F4185CB1-78F5-45CC-865E-BB804EBFDA6D}" type="sibTrans" cxnId="{5405C146-3531-4C91-856E-874AA6754573}">
      <dgm:prSet/>
      <dgm:spPr/>
      <dgm:t>
        <a:bodyPr/>
        <a:lstStyle/>
        <a:p>
          <a:endParaRPr lang="uk-UA"/>
        </a:p>
      </dgm:t>
    </dgm:pt>
    <dgm:pt modelId="{DF71A85E-2167-472A-9A8D-17373AF815EA}">
      <dgm:prSet/>
      <dgm:spPr/>
      <dgm:t>
        <a:bodyPr/>
        <a:lstStyle/>
        <a:p>
          <a:pPr rtl="0"/>
          <a:r>
            <a:rPr lang="uk-UA" b="1" i="1" dirty="0" smtClean="0">
              <a:solidFill>
                <a:schemeClr val="tx1"/>
              </a:solidFill>
            </a:rPr>
            <a:t>Теоретичні</a:t>
          </a:r>
          <a:r>
            <a:rPr lang="uk-UA" b="1" dirty="0" smtClean="0"/>
            <a:t> знання</a:t>
          </a:r>
          <a:r>
            <a:rPr lang="uk-UA" b="1" i="1" dirty="0" smtClean="0"/>
            <a:t> </a:t>
          </a:r>
          <a:r>
            <a:rPr lang="uk-UA" b="1" dirty="0" smtClean="0"/>
            <a:t>відбивають об’єкт на рівні його внутрішніх зв’язків, закономірностей становлення, розвитку та існування. На теоретичному рівні пізнання узагальнює емпіричні дані, встановлює значущість і практичну цінність тих чи інших методів дослідження, виявляє справжнє співвідношення емпіричних даних та існуючих теорій, формулює нові узагальнення і висновки в межах теорій, які раніше існували. </a:t>
          </a:r>
          <a:endParaRPr lang="uk-UA" dirty="0"/>
        </a:p>
      </dgm:t>
    </dgm:pt>
    <dgm:pt modelId="{6E2B0A76-3C1C-42E9-A703-5D2B6A00A778}" type="parTrans" cxnId="{81A35620-7E7A-4932-B009-EDEB83450416}">
      <dgm:prSet/>
      <dgm:spPr/>
      <dgm:t>
        <a:bodyPr/>
        <a:lstStyle/>
        <a:p>
          <a:endParaRPr lang="uk-UA"/>
        </a:p>
      </dgm:t>
    </dgm:pt>
    <dgm:pt modelId="{D49E4BD7-A991-4852-90DB-CAD828A8C152}" type="sibTrans" cxnId="{81A35620-7E7A-4932-B009-EDEB83450416}">
      <dgm:prSet/>
      <dgm:spPr/>
      <dgm:t>
        <a:bodyPr/>
        <a:lstStyle/>
        <a:p>
          <a:endParaRPr lang="uk-UA"/>
        </a:p>
      </dgm:t>
    </dgm:pt>
    <dgm:pt modelId="{B47B503A-40DC-4EDB-AC8F-026837FA4576}" type="pres">
      <dgm:prSet presAssocID="{5CD4B74C-5A5C-43FF-B79C-A7AF868D4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5224F5-8773-4374-923E-72D848EF0BE2}" type="pres">
      <dgm:prSet presAssocID="{0E96E9C5-9B94-4F9E-929B-84DF193074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8F87-6E61-46C7-B9DF-B0FFB942A226}" type="pres">
      <dgm:prSet presAssocID="{F4185CB1-78F5-45CC-865E-BB804EBFDA6D}" presName="spacer" presStyleCnt="0"/>
      <dgm:spPr/>
    </dgm:pt>
    <dgm:pt modelId="{C845393D-47F6-4B82-AA4B-A6FF7B2FBEDA}" type="pres">
      <dgm:prSet presAssocID="{DF71A85E-2167-472A-9A8D-17373AF815E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F64E5E-EC8F-4FB5-BB47-A495F0542FDF}" type="presOf" srcId="{5CD4B74C-5A5C-43FF-B79C-A7AF868D43FF}" destId="{B47B503A-40DC-4EDB-AC8F-026837FA4576}" srcOrd="0" destOrd="0" presId="urn:microsoft.com/office/officeart/2005/8/layout/vList2"/>
    <dgm:cxn modelId="{1F863C6C-10C9-4069-990D-C8688961895C}" type="presOf" srcId="{0E96E9C5-9B94-4F9E-929B-84DF193074F2}" destId="{595224F5-8773-4374-923E-72D848EF0BE2}" srcOrd="0" destOrd="0" presId="urn:microsoft.com/office/officeart/2005/8/layout/vList2"/>
    <dgm:cxn modelId="{5405C146-3531-4C91-856E-874AA6754573}" srcId="{5CD4B74C-5A5C-43FF-B79C-A7AF868D43FF}" destId="{0E96E9C5-9B94-4F9E-929B-84DF193074F2}" srcOrd="0" destOrd="0" parTransId="{60E4C3FC-F189-429F-AF21-E9B7089CCEA3}" sibTransId="{F4185CB1-78F5-45CC-865E-BB804EBFDA6D}"/>
    <dgm:cxn modelId="{81A35620-7E7A-4932-B009-EDEB83450416}" srcId="{5CD4B74C-5A5C-43FF-B79C-A7AF868D43FF}" destId="{DF71A85E-2167-472A-9A8D-17373AF815EA}" srcOrd="1" destOrd="0" parTransId="{6E2B0A76-3C1C-42E9-A703-5D2B6A00A778}" sibTransId="{D49E4BD7-A991-4852-90DB-CAD828A8C152}"/>
    <dgm:cxn modelId="{578D5A75-857D-40CA-9EA3-6A96985D8448}" type="presOf" srcId="{DF71A85E-2167-472A-9A8D-17373AF815EA}" destId="{C845393D-47F6-4B82-AA4B-A6FF7B2FBEDA}" srcOrd="0" destOrd="0" presId="urn:microsoft.com/office/officeart/2005/8/layout/vList2"/>
    <dgm:cxn modelId="{33E95369-AD2A-46F8-B5F8-63662DAAC465}" type="presParOf" srcId="{B47B503A-40DC-4EDB-AC8F-026837FA4576}" destId="{595224F5-8773-4374-923E-72D848EF0BE2}" srcOrd="0" destOrd="0" presId="urn:microsoft.com/office/officeart/2005/8/layout/vList2"/>
    <dgm:cxn modelId="{25B0422A-E310-4366-A4F6-0248703C1369}" type="presParOf" srcId="{B47B503A-40DC-4EDB-AC8F-026837FA4576}" destId="{EB938F87-6E61-46C7-B9DF-B0FFB942A226}" srcOrd="1" destOrd="0" presId="urn:microsoft.com/office/officeart/2005/8/layout/vList2"/>
    <dgm:cxn modelId="{0CECF341-A9A5-4790-A862-E7F61639DA34}" type="presParOf" srcId="{B47B503A-40DC-4EDB-AC8F-026837FA4576}" destId="{C845393D-47F6-4B82-AA4B-A6FF7B2FBED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B5828C-9BAE-4A4C-9FC4-03476876EE7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10C698-1DCD-471C-82CF-862A515C3E8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dirty="0" smtClean="0"/>
            <a:t>Прикладні наукові дослідження</a:t>
          </a:r>
          <a:r>
            <a:rPr lang="uk-UA" b="1" i="1" dirty="0" smtClean="0"/>
            <a:t> – </a:t>
          </a:r>
          <a:r>
            <a:rPr lang="uk-UA" b="1" dirty="0" smtClean="0"/>
            <a:t>це наукова й науково-технічна діяльність, спрямована на здобуття й використання знань для прак­тичних цілей. Безпосередня мета прикладних наук полягає у засто­суванні результатів фундаментальних наук при вирішенні пізнаваль­них і соціально-практичних проблем </a:t>
          </a:r>
          <a:endParaRPr lang="uk-UA" dirty="0"/>
        </a:p>
      </dgm:t>
    </dgm:pt>
    <dgm:pt modelId="{AD3E0666-9870-45F6-A421-74983530EEA7}" type="parTrans" cxnId="{4A2B2D40-6B95-41A6-8999-8D1FED6F9A47}">
      <dgm:prSet/>
      <dgm:spPr/>
      <dgm:t>
        <a:bodyPr/>
        <a:lstStyle/>
        <a:p>
          <a:endParaRPr lang="uk-UA"/>
        </a:p>
      </dgm:t>
    </dgm:pt>
    <dgm:pt modelId="{B1B13D9A-E351-45BA-BF70-F4886B57F9AA}" type="sibTrans" cxnId="{4A2B2D40-6B95-41A6-8999-8D1FED6F9A47}">
      <dgm:prSet/>
      <dgm:spPr/>
      <dgm:t>
        <a:bodyPr/>
        <a:lstStyle/>
        <a:p>
          <a:endParaRPr lang="uk-UA"/>
        </a:p>
      </dgm:t>
    </dgm:pt>
    <dgm:pt modelId="{7FD566DB-BB39-4338-AC40-7F434F956F99}" type="pres">
      <dgm:prSet presAssocID="{53B5828C-9BAE-4A4C-9FC4-03476876EE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482DD9-2333-4ABB-B4A0-3C3FBC8FD1B7}" type="pres">
      <dgm:prSet presAssocID="{C610C698-1DCD-471C-82CF-862A515C3E8A}" presName="root" presStyleCnt="0"/>
      <dgm:spPr/>
    </dgm:pt>
    <dgm:pt modelId="{EB5FA2B8-ADF0-4F02-8D29-49DFCC951849}" type="pres">
      <dgm:prSet presAssocID="{C610C698-1DCD-471C-82CF-862A515C3E8A}" presName="rootComposite" presStyleCnt="0"/>
      <dgm:spPr/>
    </dgm:pt>
    <dgm:pt modelId="{408DC662-D9FA-4CCF-8B2F-2BEFB48AD93E}" type="pres">
      <dgm:prSet presAssocID="{C610C698-1DCD-471C-82CF-862A515C3E8A}" presName="rootText" presStyleLbl="node1" presStyleIdx="0" presStyleCnt="1" custScaleX="117972" custScaleY="100053" custLinFactNeighborX="-12514" custLinFactNeighborY="-3129"/>
      <dgm:spPr/>
      <dgm:t>
        <a:bodyPr/>
        <a:lstStyle/>
        <a:p>
          <a:endParaRPr lang="ru-RU"/>
        </a:p>
      </dgm:t>
    </dgm:pt>
    <dgm:pt modelId="{4D8C3002-A42C-4BF8-99AC-A66D0151CBC0}" type="pres">
      <dgm:prSet presAssocID="{C610C698-1DCD-471C-82CF-862A515C3E8A}" presName="rootConnector" presStyleLbl="node1" presStyleIdx="0" presStyleCnt="1"/>
      <dgm:spPr/>
      <dgm:t>
        <a:bodyPr/>
        <a:lstStyle/>
        <a:p>
          <a:endParaRPr lang="ru-RU"/>
        </a:p>
      </dgm:t>
    </dgm:pt>
    <dgm:pt modelId="{08F80B5A-CF91-4626-B70B-1B72E7AD5945}" type="pres">
      <dgm:prSet presAssocID="{C610C698-1DCD-471C-82CF-862A515C3E8A}" presName="childShape" presStyleCnt="0"/>
      <dgm:spPr/>
    </dgm:pt>
  </dgm:ptLst>
  <dgm:cxnLst>
    <dgm:cxn modelId="{DAEA9347-ABCB-44EC-B725-DDFDE2358DF9}" type="presOf" srcId="{53B5828C-9BAE-4A4C-9FC4-03476876EE7F}" destId="{7FD566DB-BB39-4338-AC40-7F434F956F99}" srcOrd="0" destOrd="0" presId="urn:microsoft.com/office/officeart/2005/8/layout/hierarchy3"/>
    <dgm:cxn modelId="{4A2B2D40-6B95-41A6-8999-8D1FED6F9A47}" srcId="{53B5828C-9BAE-4A4C-9FC4-03476876EE7F}" destId="{C610C698-1DCD-471C-82CF-862A515C3E8A}" srcOrd="0" destOrd="0" parTransId="{AD3E0666-9870-45F6-A421-74983530EEA7}" sibTransId="{B1B13D9A-E351-45BA-BF70-F4886B57F9AA}"/>
    <dgm:cxn modelId="{A32E7D84-6AB5-4B47-A308-8E61E99F710E}" type="presOf" srcId="{C610C698-1DCD-471C-82CF-862A515C3E8A}" destId="{408DC662-D9FA-4CCF-8B2F-2BEFB48AD93E}" srcOrd="0" destOrd="0" presId="urn:microsoft.com/office/officeart/2005/8/layout/hierarchy3"/>
    <dgm:cxn modelId="{EC935757-31E1-4E76-8A83-A8DAD6B0ED0C}" type="presOf" srcId="{C610C698-1DCD-471C-82CF-862A515C3E8A}" destId="{4D8C3002-A42C-4BF8-99AC-A66D0151CBC0}" srcOrd="1" destOrd="0" presId="urn:microsoft.com/office/officeart/2005/8/layout/hierarchy3"/>
    <dgm:cxn modelId="{4339CEDB-AF2A-414B-96D9-0BF9D31238C8}" type="presParOf" srcId="{7FD566DB-BB39-4338-AC40-7F434F956F99}" destId="{94482DD9-2333-4ABB-B4A0-3C3FBC8FD1B7}" srcOrd="0" destOrd="0" presId="urn:microsoft.com/office/officeart/2005/8/layout/hierarchy3"/>
    <dgm:cxn modelId="{2FA6B450-26A4-484A-BEA4-EA9BE0E5406E}" type="presParOf" srcId="{94482DD9-2333-4ABB-B4A0-3C3FBC8FD1B7}" destId="{EB5FA2B8-ADF0-4F02-8D29-49DFCC951849}" srcOrd="0" destOrd="0" presId="urn:microsoft.com/office/officeart/2005/8/layout/hierarchy3"/>
    <dgm:cxn modelId="{720432B2-8934-4677-9090-DF1C3057AB5B}" type="presParOf" srcId="{EB5FA2B8-ADF0-4F02-8D29-49DFCC951849}" destId="{408DC662-D9FA-4CCF-8B2F-2BEFB48AD93E}" srcOrd="0" destOrd="0" presId="urn:microsoft.com/office/officeart/2005/8/layout/hierarchy3"/>
    <dgm:cxn modelId="{043BBAD9-1081-44E5-9567-B966AFF66F48}" type="presParOf" srcId="{EB5FA2B8-ADF0-4F02-8D29-49DFCC951849}" destId="{4D8C3002-A42C-4BF8-99AC-A66D0151CBC0}" srcOrd="1" destOrd="0" presId="urn:microsoft.com/office/officeart/2005/8/layout/hierarchy3"/>
    <dgm:cxn modelId="{F91F33F3-F512-4A36-AA34-843F5ECB7054}" type="presParOf" srcId="{94482DD9-2333-4ABB-B4A0-3C3FBC8FD1B7}" destId="{08F80B5A-CF91-4626-B70B-1B72E7AD59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B5828C-9BAE-4A4C-9FC4-03476876EE7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10C698-1DCD-471C-82CF-862A515C3E8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dirty="0" smtClean="0"/>
            <a:t>Прикладні наукові дослідження</a:t>
          </a:r>
          <a:r>
            <a:rPr lang="uk-UA" b="1" i="1" dirty="0" smtClean="0"/>
            <a:t> – </a:t>
          </a:r>
          <a:r>
            <a:rPr lang="uk-UA" b="1" dirty="0" smtClean="0"/>
            <a:t>це наукова й науково-технічна діяльність, спрямована на здобуття й використання знань для прак­тичних цілей. Безпосередня мета прикладних наук полягає у засто­суванні результатів фундаментальних наук при вирішенні пізнаваль­них і соціально-практичних проблем </a:t>
          </a:r>
          <a:endParaRPr lang="uk-UA" dirty="0"/>
        </a:p>
      </dgm:t>
    </dgm:pt>
    <dgm:pt modelId="{AD3E0666-9870-45F6-A421-74983530EEA7}" type="parTrans" cxnId="{4A2B2D40-6B95-41A6-8999-8D1FED6F9A47}">
      <dgm:prSet/>
      <dgm:spPr/>
      <dgm:t>
        <a:bodyPr/>
        <a:lstStyle/>
        <a:p>
          <a:endParaRPr lang="uk-UA"/>
        </a:p>
      </dgm:t>
    </dgm:pt>
    <dgm:pt modelId="{B1B13D9A-E351-45BA-BF70-F4886B57F9AA}" type="sibTrans" cxnId="{4A2B2D40-6B95-41A6-8999-8D1FED6F9A47}">
      <dgm:prSet/>
      <dgm:spPr/>
      <dgm:t>
        <a:bodyPr/>
        <a:lstStyle/>
        <a:p>
          <a:endParaRPr lang="uk-UA"/>
        </a:p>
      </dgm:t>
    </dgm:pt>
    <dgm:pt modelId="{7FD566DB-BB39-4338-AC40-7F434F956F99}" type="pres">
      <dgm:prSet presAssocID="{53B5828C-9BAE-4A4C-9FC4-03476876EE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482DD9-2333-4ABB-B4A0-3C3FBC8FD1B7}" type="pres">
      <dgm:prSet presAssocID="{C610C698-1DCD-471C-82CF-862A515C3E8A}" presName="root" presStyleCnt="0"/>
      <dgm:spPr/>
    </dgm:pt>
    <dgm:pt modelId="{EB5FA2B8-ADF0-4F02-8D29-49DFCC951849}" type="pres">
      <dgm:prSet presAssocID="{C610C698-1DCD-471C-82CF-862A515C3E8A}" presName="rootComposite" presStyleCnt="0"/>
      <dgm:spPr/>
    </dgm:pt>
    <dgm:pt modelId="{408DC662-D9FA-4CCF-8B2F-2BEFB48AD93E}" type="pres">
      <dgm:prSet presAssocID="{C610C698-1DCD-471C-82CF-862A515C3E8A}" presName="rootText" presStyleLbl="node1" presStyleIdx="0" presStyleCnt="1"/>
      <dgm:spPr/>
      <dgm:t>
        <a:bodyPr/>
        <a:lstStyle/>
        <a:p>
          <a:endParaRPr lang="ru-RU"/>
        </a:p>
      </dgm:t>
    </dgm:pt>
    <dgm:pt modelId="{4D8C3002-A42C-4BF8-99AC-A66D0151CBC0}" type="pres">
      <dgm:prSet presAssocID="{C610C698-1DCD-471C-82CF-862A515C3E8A}" presName="rootConnector" presStyleLbl="node1" presStyleIdx="0" presStyleCnt="1"/>
      <dgm:spPr/>
      <dgm:t>
        <a:bodyPr/>
        <a:lstStyle/>
        <a:p>
          <a:endParaRPr lang="ru-RU"/>
        </a:p>
      </dgm:t>
    </dgm:pt>
    <dgm:pt modelId="{08F80B5A-CF91-4626-B70B-1B72E7AD5945}" type="pres">
      <dgm:prSet presAssocID="{C610C698-1DCD-471C-82CF-862A515C3E8A}" presName="childShape" presStyleCnt="0"/>
      <dgm:spPr/>
    </dgm:pt>
  </dgm:ptLst>
  <dgm:cxnLst>
    <dgm:cxn modelId="{FCFC7F73-B659-469F-B971-8517F865123A}" type="presOf" srcId="{C610C698-1DCD-471C-82CF-862A515C3E8A}" destId="{408DC662-D9FA-4CCF-8B2F-2BEFB48AD93E}" srcOrd="0" destOrd="0" presId="urn:microsoft.com/office/officeart/2005/8/layout/hierarchy3"/>
    <dgm:cxn modelId="{242392C7-97B2-4A3C-9BD8-59220B25190F}" type="presOf" srcId="{C610C698-1DCD-471C-82CF-862A515C3E8A}" destId="{4D8C3002-A42C-4BF8-99AC-A66D0151CBC0}" srcOrd="1" destOrd="0" presId="urn:microsoft.com/office/officeart/2005/8/layout/hierarchy3"/>
    <dgm:cxn modelId="{D0D60F93-6F0F-48F0-9B24-FC37DD3DFE51}" type="presOf" srcId="{53B5828C-9BAE-4A4C-9FC4-03476876EE7F}" destId="{7FD566DB-BB39-4338-AC40-7F434F956F99}" srcOrd="0" destOrd="0" presId="urn:microsoft.com/office/officeart/2005/8/layout/hierarchy3"/>
    <dgm:cxn modelId="{4A2B2D40-6B95-41A6-8999-8D1FED6F9A47}" srcId="{53B5828C-9BAE-4A4C-9FC4-03476876EE7F}" destId="{C610C698-1DCD-471C-82CF-862A515C3E8A}" srcOrd="0" destOrd="0" parTransId="{AD3E0666-9870-45F6-A421-74983530EEA7}" sibTransId="{B1B13D9A-E351-45BA-BF70-F4886B57F9AA}"/>
    <dgm:cxn modelId="{369470FA-8743-4F10-85BA-2E2BBEECD68B}" type="presParOf" srcId="{7FD566DB-BB39-4338-AC40-7F434F956F99}" destId="{94482DD9-2333-4ABB-B4A0-3C3FBC8FD1B7}" srcOrd="0" destOrd="0" presId="urn:microsoft.com/office/officeart/2005/8/layout/hierarchy3"/>
    <dgm:cxn modelId="{731D5378-62E6-4A78-9A37-0537DAB76983}" type="presParOf" srcId="{94482DD9-2333-4ABB-B4A0-3C3FBC8FD1B7}" destId="{EB5FA2B8-ADF0-4F02-8D29-49DFCC951849}" srcOrd="0" destOrd="0" presId="urn:microsoft.com/office/officeart/2005/8/layout/hierarchy3"/>
    <dgm:cxn modelId="{8858DCCE-9FF5-4693-87C1-66E9B30D1ABE}" type="presParOf" srcId="{EB5FA2B8-ADF0-4F02-8D29-49DFCC951849}" destId="{408DC662-D9FA-4CCF-8B2F-2BEFB48AD93E}" srcOrd="0" destOrd="0" presId="urn:microsoft.com/office/officeart/2005/8/layout/hierarchy3"/>
    <dgm:cxn modelId="{102ED705-2E3B-4380-B9DA-651BF9DA7360}" type="presParOf" srcId="{EB5FA2B8-ADF0-4F02-8D29-49DFCC951849}" destId="{4D8C3002-A42C-4BF8-99AC-A66D0151CBC0}" srcOrd="1" destOrd="0" presId="urn:microsoft.com/office/officeart/2005/8/layout/hierarchy3"/>
    <dgm:cxn modelId="{77F5D380-2F6B-457D-8ED8-3F7D6432BB72}" type="presParOf" srcId="{94482DD9-2333-4ABB-B4A0-3C3FBC8FD1B7}" destId="{08F80B5A-CF91-4626-B70B-1B72E7AD59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4B4FDE-2FCF-4311-A04A-00AFA4F7C1CC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uk-UA"/>
        </a:p>
      </dgm:t>
    </dgm:pt>
    <dgm:pt modelId="{E0E2A931-956F-4E20-A839-B32F3A0AD0A2}">
      <dgm:prSet/>
      <dgm:spPr/>
      <dgm:t>
        <a:bodyPr/>
        <a:lstStyle/>
        <a:p>
          <a:pPr rtl="0"/>
          <a:r>
            <a:rPr lang="uk-UA" b="1" smtClean="0"/>
            <a:t>Наукове дослідження – це систематичне й цілеспрямоване вивчення об’єктів, у якому використовуються засоби і методи науки і яке завершується формуванням знань про об’єкт, що вивчається </a:t>
          </a:r>
          <a:endParaRPr lang="uk-UA"/>
        </a:p>
      </dgm:t>
    </dgm:pt>
    <dgm:pt modelId="{C171E5A3-6567-4C7A-99DC-92CF83B53567}" type="parTrans" cxnId="{C9B41C12-6B2F-422A-8B0C-28B27B50C33F}">
      <dgm:prSet/>
      <dgm:spPr/>
      <dgm:t>
        <a:bodyPr/>
        <a:lstStyle/>
        <a:p>
          <a:endParaRPr lang="uk-UA"/>
        </a:p>
      </dgm:t>
    </dgm:pt>
    <dgm:pt modelId="{12FB0BD1-08AF-4D16-961B-8797BDE9BEDD}" type="sibTrans" cxnId="{C9B41C12-6B2F-422A-8B0C-28B27B50C33F}">
      <dgm:prSet/>
      <dgm:spPr/>
      <dgm:t>
        <a:bodyPr/>
        <a:lstStyle/>
        <a:p>
          <a:endParaRPr lang="uk-UA"/>
        </a:p>
      </dgm:t>
    </dgm:pt>
    <dgm:pt modelId="{384417BB-644D-4A87-BA49-3DA71D6CC365}">
      <dgm:prSet/>
      <dgm:spPr/>
      <dgm:t>
        <a:bodyPr/>
        <a:lstStyle/>
        <a:p>
          <a:pPr rtl="0"/>
          <a:r>
            <a:rPr lang="uk-UA" b="1" smtClean="0"/>
            <a:t>У науковому дослідженні велику роль відіграє розмежуван­ня пізнавальних завдань, які становлять необхідні етапи на шляху розв’язання наукових проблем</a:t>
          </a:r>
          <a:endParaRPr lang="uk-UA"/>
        </a:p>
      </dgm:t>
    </dgm:pt>
    <dgm:pt modelId="{A56EADF1-B99A-45A5-BEE1-4EC358EB82A4}" type="parTrans" cxnId="{83D3B487-D112-4676-A425-41A817CAA80D}">
      <dgm:prSet/>
      <dgm:spPr/>
      <dgm:t>
        <a:bodyPr/>
        <a:lstStyle/>
        <a:p>
          <a:endParaRPr lang="uk-UA"/>
        </a:p>
      </dgm:t>
    </dgm:pt>
    <dgm:pt modelId="{969B0861-5420-49D2-8634-421E74DBCB23}" type="sibTrans" cxnId="{83D3B487-D112-4676-A425-41A817CAA80D}">
      <dgm:prSet/>
      <dgm:spPr/>
      <dgm:t>
        <a:bodyPr/>
        <a:lstStyle/>
        <a:p>
          <a:endParaRPr lang="uk-UA"/>
        </a:p>
      </dgm:t>
    </dgm:pt>
    <dgm:pt modelId="{60AC4A1F-3447-40A1-AA3C-54B69C66EF14}" type="pres">
      <dgm:prSet presAssocID="{3B4B4FDE-2FCF-4311-A04A-00AFA4F7C1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3B0EC6-E749-4443-ADFF-934EFCF0DA6B}" type="pres">
      <dgm:prSet presAssocID="{E0E2A931-956F-4E20-A839-B32F3A0AD0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EF7E3-1A14-4A95-BE95-37671F19CF90}" type="pres">
      <dgm:prSet presAssocID="{12FB0BD1-08AF-4D16-961B-8797BDE9BEDD}" presName="spacer" presStyleCnt="0"/>
      <dgm:spPr/>
    </dgm:pt>
    <dgm:pt modelId="{C6051BB1-1A39-43DD-B173-EEC3AB0C27AB}" type="pres">
      <dgm:prSet presAssocID="{384417BB-644D-4A87-BA49-3DA71D6CC36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3B487-D112-4676-A425-41A817CAA80D}" srcId="{3B4B4FDE-2FCF-4311-A04A-00AFA4F7C1CC}" destId="{384417BB-644D-4A87-BA49-3DA71D6CC365}" srcOrd="1" destOrd="0" parTransId="{A56EADF1-B99A-45A5-BEE1-4EC358EB82A4}" sibTransId="{969B0861-5420-49D2-8634-421E74DBCB23}"/>
    <dgm:cxn modelId="{F30F4D47-5C3C-456C-9B7F-AE76E21E9B01}" type="presOf" srcId="{384417BB-644D-4A87-BA49-3DA71D6CC365}" destId="{C6051BB1-1A39-43DD-B173-EEC3AB0C27AB}" srcOrd="0" destOrd="0" presId="urn:microsoft.com/office/officeart/2005/8/layout/vList2"/>
    <dgm:cxn modelId="{52A9C3E6-D567-4C0A-9016-C985842E97F5}" type="presOf" srcId="{E0E2A931-956F-4E20-A839-B32F3A0AD0A2}" destId="{3F3B0EC6-E749-4443-ADFF-934EFCF0DA6B}" srcOrd="0" destOrd="0" presId="urn:microsoft.com/office/officeart/2005/8/layout/vList2"/>
    <dgm:cxn modelId="{9F5665E4-D222-4C59-BC98-C0585BB93C71}" type="presOf" srcId="{3B4B4FDE-2FCF-4311-A04A-00AFA4F7C1CC}" destId="{60AC4A1F-3447-40A1-AA3C-54B69C66EF14}" srcOrd="0" destOrd="0" presId="urn:microsoft.com/office/officeart/2005/8/layout/vList2"/>
    <dgm:cxn modelId="{C9B41C12-6B2F-422A-8B0C-28B27B50C33F}" srcId="{3B4B4FDE-2FCF-4311-A04A-00AFA4F7C1CC}" destId="{E0E2A931-956F-4E20-A839-B32F3A0AD0A2}" srcOrd="0" destOrd="0" parTransId="{C171E5A3-6567-4C7A-99DC-92CF83B53567}" sibTransId="{12FB0BD1-08AF-4D16-961B-8797BDE9BEDD}"/>
    <dgm:cxn modelId="{E85A70A2-8DAA-44A0-BF12-1D2A850F2E9C}" type="presParOf" srcId="{60AC4A1F-3447-40A1-AA3C-54B69C66EF14}" destId="{3F3B0EC6-E749-4443-ADFF-934EFCF0DA6B}" srcOrd="0" destOrd="0" presId="urn:microsoft.com/office/officeart/2005/8/layout/vList2"/>
    <dgm:cxn modelId="{FE74F022-FA12-4385-8D2A-554E8A84DAF5}" type="presParOf" srcId="{60AC4A1F-3447-40A1-AA3C-54B69C66EF14}" destId="{47AEF7E3-1A14-4A95-BE95-37671F19CF90}" srcOrd="1" destOrd="0" presId="urn:microsoft.com/office/officeart/2005/8/layout/vList2"/>
    <dgm:cxn modelId="{3BB3E01A-9E9E-4881-B882-27EE3DCE3736}" type="presParOf" srcId="{60AC4A1F-3447-40A1-AA3C-54B69C66EF14}" destId="{C6051BB1-1A39-43DD-B173-EEC3AB0C27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074C1F-214A-44DD-BFF0-AAE7391D7A3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6FF66D1-59BB-4294-B6B0-8E8F3A9B7DBD}">
      <dgm:prSet/>
      <dgm:spPr/>
      <dgm:t>
        <a:bodyPr/>
        <a:lstStyle/>
        <a:p>
          <a:pPr rtl="0"/>
          <a:r>
            <a:rPr lang="uk-UA" b="1" dirty="0" smtClean="0"/>
            <a:t>Емпіричні</a:t>
          </a:r>
          <a:r>
            <a:rPr lang="uk-UA" b="1" i="1" dirty="0" smtClean="0"/>
            <a:t> </a:t>
          </a:r>
          <a:r>
            <a:rPr lang="uk-UA" b="1" dirty="0" smtClean="0"/>
            <a:t>пізнавальні завдання полягають у відборі й ретельному вивченні фактів. Одним з найважливіших методів пізнання є експе­римент, коли дослідник свідомо втручається в поведінку предметів або перебіг явищ і процесів з метою отримання конкретних кількіс­них та або якісних даних про предмет, який вивчається.</a:t>
          </a:r>
          <a:endParaRPr lang="uk-UA" dirty="0"/>
        </a:p>
      </dgm:t>
    </dgm:pt>
    <dgm:pt modelId="{E4D50340-FBBA-4F13-B507-17C15C750DCE}" type="parTrans" cxnId="{67815EA5-F9AB-40E7-90E5-F80DB51DA41B}">
      <dgm:prSet/>
      <dgm:spPr/>
      <dgm:t>
        <a:bodyPr/>
        <a:lstStyle/>
        <a:p>
          <a:endParaRPr lang="uk-UA"/>
        </a:p>
      </dgm:t>
    </dgm:pt>
    <dgm:pt modelId="{2BF241A1-9BC4-4F63-8DF9-3D06C1DD04E1}" type="sibTrans" cxnId="{67815EA5-F9AB-40E7-90E5-F80DB51DA41B}">
      <dgm:prSet/>
      <dgm:spPr/>
      <dgm:t>
        <a:bodyPr/>
        <a:lstStyle/>
        <a:p>
          <a:endParaRPr lang="uk-UA"/>
        </a:p>
      </dgm:t>
    </dgm:pt>
    <dgm:pt modelId="{FAC06439-0DA9-4C71-B66A-36E083C93CE6}">
      <dgm:prSet/>
      <dgm:spPr/>
      <dgm:t>
        <a:bodyPr/>
        <a:lstStyle/>
        <a:p>
          <a:pPr rtl="0"/>
          <a:r>
            <a:rPr lang="uk-UA" b="1" dirty="0" smtClean="0"/>
            <a:t>При вирішенні теоретичних</a:t>
          </a:r>
          <a:r>
            <a:rPr lang="uk-UA" b="1" i="1" dirty="0" smtClean="0"/>
            <a:t> </a:t>
          </a:r>
          <a:r>
            <a:rPr lang="uk-UA" b="1" dirty="0" smtClean="0"/>
            <a:t>завдань дослідник завжди має спра­ву з реальними об’єктами і виходить за межі характеристик, за яки­ми безпосередньо ведеться спостереження. Він відтворює механізм явищ або процесів, що надає можливість пояснити встановлені фак­ти. Разом з тим, теоретичні знання можуть бути перевірені емпірично</a:t>
          </a:r>
          <a:r>
            <a:rPr lang="uk-UA" dirty="0" smtClean="0"/>
            <a:t>.</a:t>
          </a:r>
          <a:endParaRPr lang="uk-UA" dirty="0"/>
        </a:p>
      </dgm:t>
    </dgm:pt>
    <dgm:pt modelId="{847B2202-9FEC-4830-BEBB-8D5BE8649D64}" type="parTrans" cxnId="{4A48BDB0-451D-44CA-B2BF-156107F64F47}">
      <dgm:prSet/>
      <dgm:spPr/>
      <dgm:t>
        <a:bodyPr/>
        <a:lstStyle/>
        <a:p>
          <a:endParaRPr lang="uk-UA"/>
        </a:p>
      </dgm:t>
    </dgm:pt>
    <dgm:pt modelId="{5C7004DC-9235-48A1-AB3E-6F6FE52A407F}" type="sibTrans" cxnId="{4A48BDB0-451D-44CA-B2BF-156107F64F47}">
      <dgm:prSet/>
      <dgm:spPr/>
      <dgm:t>
        <a:bodyPr/>
        <a:lstStyle/>
        <a:p>
          <a:endParaRPr lang="uk-UA"/>
        </a:p>
      </dgm:t>
    </dgm:pt>
    <dgm:pt modelId="{6F53048D-42B9-4A08-A8ED-787EDEDF2F80}" type="pres">
      <dgm:prSet presAssocID="{86074C1F-214A-44DD-BFF0-AAE7391D7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11DD7-B1B7-4605-833B-8E4BDAA7ADDD}" type="pres">
      <dgm:prSet presAssocID="{06FF66D1-59BB-4294-B6B0-8E8F3A9B7DBD}" presName="parentText" presStyleLbl="node1" presStyleIdx="0" presStyleCnt="2" custScaleY="27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C57C8-9081-483A-BC2A-5E2C1EE73417}" type="pres">
      <dgm:prSet presAssocID="{2BF241A1-9BC4-4F63-8DF9-3D06C1DD04E1}" presName="spacer" presStyleCnt="0"/>
      <dgm:spPr/>
    </dgm:pt>
    <dgm:pt modelId="{AA446913-3316-4F99-B7F8-57BA4AAD800D}" type="pres">
      <dgm:prSet presAssocID="{FAC06439-0DA9-4C71-B66A-36E083C93CE6}" presName="parentText" presStyleLbl="node1" presStyleIdx="1" presStyleCnt="2" custScaleY="45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48BDB0-451D-44CA-B2BF-156107F64F47}" srcId="{86074C1F-214A-44DD-BFF0-AAE7391D7A33}" destId="{FAC06439-0DA9-4C71-B66A-36E083C93CE6}" srcOrd="1" destOrd="0" parTransId="{847B2202-9FEC-4830-BEBB-8D5BE8649D64}" sibTransId="{5C7004DC-9235-48A1-AB3E-6F6FE52A407F}"/>
    <dgm:cxn modelId="{4B08EB5E-9B31-4785-BCFA-392E9537D2A6}" type="presOf" srcId="{06FF66D1-59BB-4294-B6B0-8E8F3A9B7DBD}" destId="{43611DD7-B1B7-4605-833B-8E4BDAA7ADDD}" srcOrd="0" destOrd="0" presId="urn:microsoft.com/office/officeart/2005/8/layout/vList2"/>
    <dgm:cxn modelId="{913DE265-3929-46E1-9203-B9F572C2838E}" type="presOf" srcId="{86074C1F-214A-44DD-BFF0-AAE7391D7A33}" destId="{6F53048D-42B9-4A08-A8ED-787EDEDF2F80}" srcOrd="0" destOrd="0" presId="urn:microsoft.com/office/officeart/2005/8/layout/vList2"/>
    <dgm:cxn modelId="{67815EA5-F9AB-40E7-90E5-F80DB51DA41B}" srcId="{86074C1F-214A-44DD-BFF0-AAE7391D7A33}" destId="{06FF66D1-59BB-4294-B6B0-8E8F3A9B7DBD}" srcOrd="0" destOrd="0" parTransId="{E4D50340-FBBA-4F13-B507-17C15C750DCE}" sibTransId="{2BF241A1-9BC4-4F63-8DF9-3D06C1DD04E1}"/>
    <dgm:cxn modelId="{3CCB2594-FEB6-4C0C-BB83-6147E7B13ADE}" type="presOf" srcId="{FAC06439-0DA9-4C71-B66A-36E083C93CE6}" destId="{AA446913-3316-4F99-B7F8-57BA4AAD800D}" srcOrd="0" destOrd="0" presId="urn:microsoft.com/office/officeart/2005/8/layout/vList2"/>
    <dgm:cxn modelId="{123C7AFF-DE97-49D9-949F-9578555F1525}" type="presParOf" srcId="{6F53048D-42B9-4A08-A8ED-787EDEDF2F80}" destId="{43611DD7-B1B7-4605-833B-8E4BDAA7ADDD}" srcOrd="0" destOrd="0" presId="urn:microsoft.com/office/officeart/2005/8/layout/vList2"/>
    <dgm:cxn modelId="{34832019-6EAD-48EF-BABA-8F4D0797BB4D}" type="presParOf" srcId="{6F53048D-42B9-4A08-A8ED-787EDEDF2F80}" destId="{422C57C8-9081-483A-BC2A-5E2C1EE73417}" srcOrd="1" destOrd="0" presId="urn:microsoft.com/office/officeart/2005/8/layout/vList2"/>
    <dgm:cxn modelId="{9665E86D-50D8-4FB3-9184-E9AF8CA9461F}" type="presParOf" srcId="{6F53048D-42B9-4A08-A8ED-787EDEDF2F80}" destId="{AA446913-3316-4F99-B7F8-57BA4AAD80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0372E1-0126-4AD0-BD8C-AD3E1544032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1E1AF56-BA39-492F-BF73-8931D4B368A2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b="1" dirty="0" smtClean="0"/>
            <a:t>Не менш важливу роль у науковому дослідженні фактів відігра­ють логічні</a:t>
          </a:r>
          <a:r>
            <a:rPr lang="uk-UA" b="1" i="1" dirty="0" smtClean="0"/>
            <a:t> </a:t>
          </a:r>
          <a:r>
            <a:rPr lang="uk-UA" b="1" dirty="0" smtClean="0"/>
            <a:t>методи. Під ними розуміють таке оперування знаннями і засобами їх отримання, що дозволяє отримати нові знання, не звер­таючись після кожного етапу міркувань до емпіричної перевірки. Ставлячи проблему, дослідник здійснює аналіз наукових знань, від­окремлює точно встановлені знання від гіпотетичних.</a:t>
          </a:r>
          <a:endParaRPr lang="uk-UA" dirty="0"/>
        </a:p>
      </dgm:t>
    </dgm:pt>
    <dgm:pt modelId="{3206004B-8E09-43B3-89A7-041FB0A2DDCC}" type="parTrans" cxnId="{76468498-FFD5-4104-A679-46EB54CA2D52}">
      <dgm:prSet/>
      <dgm:spPr/>
      <dgm:t>
        <a:bodyPr/>
        <a:lstStyle/>
        <a:p>
          <a:endParaRPr lang="uk-UA"/>
        </a:p>
      </dgm:t>
    </dgm:pt>
    <dgm:pt modelId="{2B12EDE6-9A7B-4E5F-A2CF-87A19DCF360A}" type="sibTrans" cxnId="{76468498-FFD5-4104-A679-46EB54CA2D52}">
      <dgm:prSet/>
      <dgm:spPr/>
      <dgm:t>
        <a:bodyPr/>
        <a:lstStyle/>
        <a:p>
          <a:endParaRPr lang="uk-UA"/>
        </a:p>
      </dgm:t>
    </dgm:pt>
    <dgm:pt modelId="{14DF1731-6CD5-454D-98FE-C5409456AE44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b="1" dirty="0" smtClean="0"/>
            <a:t>Логічні завдання можуть вирішуватися при організації наукового дослідження, побудові теорії й розробці гіпотез, коли мають задо­вольнятися логічні й гносеологічні вимоги, суть яких полягає в тому, що всі терміни, поняття, ознаки мають перебувати в однозначному зв’язку.</a:t>
          </a:r>
          <a:endParaRPr lang="uk-UA" dirty="0"/>
        </a:p>
      </dgm:t>
    </dgm:pt>
    <dgm:pt modelId="{06755461-C5C2-4A3E-AD4E-B5133C94A03E}" type="parTrans" cxnId="{24C4E05D-9B73-4BAB-9847-1E8C7A7ACFBF}">
      <dgm:prSet/>
      <dgm:spPr/>
      <dgm:t>
        <a:bodyPr/>
        <a:lstStyle/>
        <a:p>
          <a:endParaRPr lang="uk-UA"/>
        </a:p>
      </dgm:t>
    </dgm:pt>
    <dgm:pt modelId="{E89B3A81-02FF-4329-AA97-61D84D4BB488}" type="sibTrans" cxnId="{24C4E05D-9B73-4BAB-9847-1E8C7A7ACFBF}">
      <dgm:prSet/>
      <dgm:spPr/>
      <dgm:t>
        <a:bodyPr/>
        <a:lstStyle/>
        <a:p>
          <a:endParaRPr lang="uk-UA"/>
        </a:p>
      </dgm:t>
    </dgm:pt>
    <dgm:pt modelId="{A8B004D1-F1B9-4D45-9FBB-48F6A0133F33}" type="pres">
      <dgm:prSet presAssocID="{630372E1-0126-4AD0-BD8C-AD3E154403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AFAD9-73BE-451E-9829-673C0D3D9C62}" type="pres">
      <dgm:prSet presAssocID="{E1E1AF56-BA39-492F-BF73-8931D4B368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557A4-BBA1-4E22-BE4B-8461A5328FC1}" type="pres">
      <dgm:prSet presAssocID="{2B12EDE6-9A7B-4E5F-A2CF-87A19DCF360A}" presName="spacer" presStyleCnt="0"/>
      <dgm:spPr/>
      <dgm:t>
        <a:bodyPr/>
        <a:lstStyle/>
        <a:p>
          <a:endParaRPr lang="ru-RU"/>
        </a:p>
      </dgm:t>
    </dgm:pt>
    <dgm:pt modelId="{1B87E7CC-8E69-43B8-881F-F194157F1554}" type="pres">
      <dgm:prSet presAssocID="{14DF1731-6CD5-454D-98FE-C5409456AE4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468498-FFD5-4104-A679-46EB54CA2D52}" srcId="{630372E1-0126-4AD0-BD8C-AD3E15440329}" destId="{E1E1AF56-BA39-492F-BF73-8931D4B368A2}" srcOrd="0" destOrd="0" parTransId="{3206004B-8E09-43B3-89A7-041FB0A2DDCC}" sibTransId="{2B12EDE6-9A7B-4E5F-A2CF-87A19DCF360A}"/>
    <dgm:cxn modelId="{A1778213-0B67-4351-A4FD-881BB1D1341C}" type="presOf" srcId="{14DF1731-6CD5-454D-98FE-C5409456AE44}" destId="{1B87E7CC-8E69-43B8-881F-F194157F1554}" srcOrd="0" destOrd="0" presId="urn:microsoft.com/office/officeart/2005/8/layout/vList2"/>
    <dgm:cxn modelId="{507FB324-8CE3-44A6-B019-8CCECE788230}" type="presOf" srcId="{E1E1AF56-BA39-492F-BF73-8931D4B368A2}" destId="{DD4AFAD9-73BE-451E-9829-673C0D3D9C62}" srcOrd="0" destOrd="0" presId="urn:microsoft.com/office/officeart/2005/8/layout/vList2"/>
    <dgm:cxn modelId="{24C4E05D-9B73-4BAB-9847-1E8C7A7ACFBF}" srcId="{630372E1-0126-4AD0-BD8C-AD3E15440329}" destId="{14DF1731-6CD5-454D-98FE-C5409456AE44}" srcOrd="1" destOrd="0" parTransId="{06755461-C5C2-4A3E-AD4E-B5133C94A03E}" sibTransId="{E89B3A81-02FF-4329-AA97-61D84D4BB488}"/>
    <dgm:cxn modelId="{F7857CDD-9259-4CBE-9E28-A39EB2EDED2E}" type="presOf" srcId="{630372E1-0126-4AD0-BD8C-AD3E15440329}" destId="{A8B004D1-F1B9-4D45-9FBB-48F6A0133F33}" srcOrd="0" destOrd="0" presId="urn:microsoft.com/office/officeart/2005/8/layout/vList2"/>
    <dgm:cxn modelId="{166EE6F3-2C81-4F3E-92D2-A195BCAC05B8}" type="presParOf" srcId="{A8B004D1-F1B9-4D45-9FBB-48F6A0133F33}" destId="{DD4AFAD9-73BE-451E-9829-673C0D3D9C62}" srcOrd="0" destOrd="0" presId="urn:microsoft.com/office/officeart/2005/8/layout/vList2"/>
    <dgm:cxn modelId="{BF12977F-9C8F-45CB-A485-6BA454B7506F}" type="presParOf" srcId="{A8B004D1-F1B9-4D45-9FBB-48F6A0133F33}" destId="{5BA557A4-BBA1-4E22-BE4B-8461A5328FC1}" srcOrd="1" destOrd="0" presId="urn:microsoft.com/office/officeart/2005/8/layout/vList2"/>
    <dgm:cxn modelId="{9B90E4E0-E736-4242-966D-56E2C630DE49}" type="presParOf" srcId="{A8B004D1-F1B9-4D45-9FBB-48F6A0133F33}" destId="{1B87E7CC-8E69-43B8-881F-F194157F1554}" srcOrd="2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794A0-6540-400E-BAD6-7E957DA063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8957B06-11BA-49C8-A3F0-852BF9C3C78E}">
      <dgm:prSet/>
      <dgm:spPr/>
      <dgm:t>
        <a:bodyPr/>
        <a:lstStyle/>
        <a:p>
          <a:pPr rtl="0"/>
          <a:r>
            <a:rPr lang="uk-UA" b="1" baseline="0" dirty="0" smtClean="0"/>
            <a:t>Наука має дві важливі складові:</a:t>
          </a:r>
          <a:endParaRPr lang="ru-RU" dirty="0"/>
        </a:p>
      </dgm:t>
    </dgm:pt>
    <dgm:pt modelId="{32EFE6B9-FF1B-479F-AC36-F0AEC3DC4F80}" type="parTrans" cxnId="{B2A37655-9168-45FF-867C-55D92BC0897E}">
      <dgm:prSet/>
      <dgm:spPr/>
      <dgm:t>
        <a:bodyPr/>
        <a:lstStyle/>
        <a:p>
          <a:endParaRPr lang="ru-RU"/>
        </a:p>
      </dgm:t>
    </dgm:pt>
    <dgm:pt modelId="{91BF5FF1-8566-41D4-BA87-CA854A04E56B}" type="sibTrans" cxnId="{B2A37655-9168-45FF-867C-55D92BC0897E}">
      <dgm:prSet/>
      <dgm:spPr/>
      <dgm:t>
        <a:bodyPr/>
        <a:lstStyle/>
        <a:p>
          <a:endParaRPr lang="ru-RU"/>
        </a:p>
      </dgm:t>
    </dgm:pt>
    <dgm:pt modelId="{9E122304-3788-44F3-9155-64801F9BE2FB}" type="pres">
      <dgm:prSet presAssocID="{82D794A0-6540-400E-BAD6-7E957DA063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06BF5-C6E0-494E-8043-81D12EEB5CFA}" type="pres">
      <dgm:prSet presAssocID="{38957B06-11BA-49C8-A3F0-852BF9C3C7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85B36-14E0-4F6E-8007-621B2E30E3F7}" type="presOf" srcId="{82D794A0-6540-400E-BAD6-7E957DA063B7}" destId="{9E122304-3788-44F3-9155-64801F9BE2FB}" srcOrd="0" destOrd="0" presId="urn:microsoft.com/office/officeart/2005/8/layout/vList2"/>
    <dgm:cxn modelId="{B2A37655-9168-45FF-867C-55D92BC0897E}" srcId="{82D794A0-6540-400E-BAD6-7E957DA063B7}" destId="{38957B06-11BA-49C8-A3F0-852BF9C3C78E}" srcOrd="0" destOrd="0" parTransId="{32EFE6B9-FF1B-479F-AC36-F0AEC3DC4F80}" sibTransId="{91BF5FF1-8566-41D4-BA87-CA854A04E56B}"/>
    <dgm:cxn modelId="{F56836A3-9425-4D6B-8781-1D7E88BDBCFF}" type="presOf" srcId="{38957B06-11BA-49C8-A3F0-852BF9C3C78E}" destId="{60D06BF5-C6E0-494E-8043-81D12EEB5CFA}" srcOrd="0" destOrd="0" presId="urn:microsoft.com/office/officeart/2005/8/layout/vList2"/>
    <dgm:cxn modelId="{C1C5D8A7-6DF9-4DDF-942F-1F6DEF0F5458}" type="presParOf" srcId="{9E122304-3788-44F3-9155-64801F9BE2FB}" destId="{60D06BF5-C6E0-494E-8043-81D12EEB5C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F2245-79D1-4660-8A3A-6BE36C2ED0A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50FCF07-41D7-4F7F-A6AB-549B469A4AD8}">
      <dgm:prSet/>
      <dgm:spPr/>
      <dgm:t>
        <a:bodyPr/>
        <a:lstStyle/>
        <a:p>
          <a:pPr rtl="0"/>
          <a:r>
            <a:rPr lang="uk-UA" b="1" baseline="0" dirty="0" smtClean="0"/>
            <a:t>Система наукових знань</a:t>
          </a:r>
          <a:r>
            <a:rPr lang="uk-UA" b="1" i="1" baseline="0" dirty="0" smtClean="0"/>
            <a:t> </a:t>
          </a:r>
          <a:r>
            <a:rPr lang="uk-UA" b="1" baseline="0" dirty="0" smtClean="0"/>
            <a:t>складається з таких основних елемен­тів </a:t>
          </a:r>
          <a:endParaRPr lang="ru-RU" dirty="0"/>
        </a:p>
      </dgm:t>
    </dgm:pt>
    <dgm:pt modelId="{377EBC45-F5DD-4CBA-A0B8-C5B54D50354A}" type="parTrans" cxnId="{50BD4522-1906-43A4-9CA1-7E2F8571F470}">
      <dgm:prSet/>
      <dgm:spPr/>
      <dgm:t>
        <a:bodyPr/>
        <a:lstStyle/>
        <a:p>
          <a:endParaRPr lang="ru-RU"/>
        </a:p>
      </dgm:t>
    </dgm:pt>
    <dgm:pt modelId="{2779F8B6-F1F7-4979-B83E-0F18C27BFFB2}" type="sibTrans" cxnId="{50BD4522-1906-43A4-9CA1-7E2F8571F470}">
      <dgm:prSet/>
      <dgm:spPr/>
      <dgm:t>
        <a:bodyPr/>
        <a:lstStyle/>
        <a:p>
          <a:endParaRPr lang="ru-RU"/>
        </a:p>
      </dgm:t>
    </dgm:pt>
    <dgm:pt modelId="{0031D8BF-B48A-459F-9E3E-F6BD1B648784}" type="pres">
      <dgm:prSet presAssocID="{C4CF2245-79D1-4660-8A3A-6BE36C2ED0A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C0EFCF-D20C-480C-BCCC-16C39939CC80}" type="pres">
      <dgm:prSet presAssocID="{050FCF07-41D7-4F7F-A6AB-549B469A4AD8}" presName="circle1" presStyleLbl="node1" presStyleIdx="0" presStyleCnt="1"/>
      <dgm:spPr/>
    </dgm:pt>
    <dgm:pt modelId="{89690563-7A52-4DC9-8F9F-1B18C7EF02D6}" type="pres">
      <dgm:prSet presAssocID="{050FCF07-41D7-4F7F-A6AB-549B469A4AD8}" presName="space" presStyleCnt="0"/>
      <dgm:spPr/>
    </dgm:pt>
    <dgm:pt modelId="{2A722AB1-845D-40DD-89BD-0A27A59B735E}" type="pres">
      <dgm:prSet presAssocID="{050FCF07-41D7-4F7F-A6AB-549B469A4AD8}" presName="rect1" presStyleLbl="alignAcc1" presStyleIdx="0" presStyleCnt="1"/>
      <dgm:spPr/>
      <dgm:t>
        <a:bodyPr/>
        <a:lstStyle/>
        <a:p>
          <a:endParaRPr lang="ru-RU"/>
        </a:p>
      </dgm:t>
    </dgm:pt>
    <dgm:pt modelId="{E2E38FAA-E630-4CE9-ACCA-997D785A93E0}" type="pres">
      <dgm:prSet presAssocID="{050FCF07-41D7-4F7F-A6AB-549B469A4AD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6DDD2-58FC-490C-9DB9-9FF959D0500D}" type="presOf" srcId="{050FCF07-41D7-4F7F-A6AB-549B469A4AD8}" destId="{E2E38FAA-E630-4CE9-ACCA-997D785A93E0}" srcOrd="1" destOrd="0" presId="urn:microsoft.com/office/officeart/2005/8/layout/target3"/>
    <dgm:cxn modelId="{50BD4522-1906-43A4-9CA1-7E2F8571F470}" srcId="{C4CF2245-79D1-4660-8A3A-6BE36C2ED0A3}" destId="{050FCF07-41D7-4F7F-A6AB-549B469A4AD8}" srcOrd="0" destOrd="0" parTransId="{377EBC45-F5DD-4CBA-A0B8-C5B54D50354A}" sibTransId="{2779F8B6-F1F7-4979-B83E-0F18C27BFFB2}"/>
    <dgm:cxn modelId="{4C5F417B-653C-4E97-A7EF-F1E28695F1F5}" type="presOf" srcId="{050FCF07-41D7-4F7F-A6AB-549B469A4AD8}" destId="{2A722AB1-845D-40DD-89BD-0A27A59B735E}" srcOrd="0" destOrd="0" presId="urn:microsoft.com/office/officeart/2005/8/layout/target3"/>
    <dgm:cxn modelId="{9995E7B9-F93D-4ABB-A9BB-25187AD36F8C}" type="presOf" srcId="{C4CF2245-79D1-4660-8A3A-6BE36C2ED0A3}" destId="{0031D8BF-B48A-459F-9E3E-F6BD1B648784}" srcOrd="0" destOrd="0" presId="urn:microsoft.com/office/officeart/2005/8/layout/target3"/>
    <dgm:cxn modelId="{6A7C5D0E-4E1F-4717-91C6-AD3138F9EEB2}" type="presParOf" srcId="{0031D8BF-B48A-459F-9E3E-F6BD1B648784}" destId="{43C0EFCF-D20C-480C-BCCC-16C39939CC80}" srcOrd="0" destOrd="0" presId="urn:microsoft.com/office/officeart/2005/8/layout/target3"/>
    <dgm:cxn modelId="{ABB4D0E8-59B4-41D8-9A14-A5963293AAF9}" type="presParOf" srcId="{0031D8BF-B48A-459F-9E3E-F6BD1B648784}" destId="{89690563-7A52-4DC9-8F9F-1B18C7EF02D6}" srcOrd="1" destOrd="0" presId="urn:microsoft.com/office/officeart/2005/8/layout/target3"/>
    <dgm:cxn modelId="{4B4D37BC-00CE-435B-BA73-2892668B6F66}" type="presParOf" srcId="{0031D8BF-B48A-459F-9E3E-F6BD1B648784}" destId="{2A722AB1-845D-40DD-89BD-0A27A59B735E}" srcOrd="2" destOrd="0" presId="urn:microsoft.com/office/officeart/2005/8/layout/target3"/>
    <dgm:cxn modelId="{6842AFC7-10CA-488D-9010-9274313797A8}" type="presParOf" srcId="{0031D8BF-B48A-459F-9E3E-F6BD1B648784}" destId="{E2E38FAA-E630-4CE9-ACCA-997D785A93E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AE1053-1ED1-41F5-9D86-56622AEEF7B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CCF708-C924-4251-9EBB-18AA4A5E14A6}">
      <dgm:prSet/>
      <dgm:spPr/>
      <dgm:t>
        <a:bodyPr/>
        <a:lstStyle/>
        <a:p>
          <a:pPr rtl="0"/>
          <a:r>
            <a:rPr lang="uk-UA" b="1" smtClean="0"/>
            <a:t>1) постановка (виникнення) проблеми</a:t>
          </a:r>
          <a:endParaRPr lang="ru-RU"/>
        </a:p>
      </dgm:t>
    </dgm:pt>
    <dgm:pt modelId="{DF25B216-B5D8-44C6-BCEA-78BEA90B3E0A}" type="parTrans" cxnId="{DAA5D843-551D-4C24-B437-57205858DB5B}">
      <dgm:prSet/>
      <dgm:spPr/>
      <dgm:t>
        <a:bodyPr/>
        <a:lstStyle/>
        <a:p>
          <a:endParaRPr lang="ru-RU"/>
        </a:p>
      </dgm:t>
    </dgm:pt>
    <dgm:pt modelId="{EABDD084-7829-4076-8160-8D707DB71E37}" type="sibTrans" cxnId="{DAA5D843-551D-4C24-B437-57205858DB5B}">
      <dgm:prSet/>
      <dgm:spPr/>
      <dgm:t>
        <a:bodyPr/>
        <a:lstStyle/>
        <a:p>
          <a:endParaRPr lang="ru-RU"/>
        </a:p>
      </dgm:t>
    </dgm:pt>
    <dgm:pt modelId="{62210997-AEE1-4CC8-AC49-EF342458C8B2}">
      <dgm:prSet/>
      <dgm:spPr/>
      <dgm:t>
        <a:bodyPr/>
        <a:lstStyle/>
        <a:p>
          <a:r>
            <a:rPr lang="uk-UA" b="1" smtClean="0"/>
            <a:t>2) побудова гіпотез і застосування тих, які вже є</a:t>
          </a:r>
          <a:endParaRPr lang="uk-UA" b="1" dirty="0"/>
        </a:p>
      </dgm:t>
    </dgm:pt>
    <dgm:pt modelId="{1968BE7D-3BA3-4C37-ADDA-C5BB3DD342B3}" type="parTrans" cxnId="{E9459380-A1F6-447D-BDDA-692545E71A24}">
      <dgm:prSet/>
      <dgm:spPr/>
      <dgm:t>
        <a:bodyPr/>
        <a:lstStyle/>
        <a:p>
          <a:endParaRPr lang="ru-RU"/>
        </a:p>
      </dgm:t>
    </dgm:pt>
    <dgm:pt modelId="{1B9FEB1E-5653-43ED-93EE-7AD01C69AC39}" type="sibTrans" cxnId="{E9459380-A1F6-447D-BDDA-692545E71A24}">
      <dgm:prSet/>
      <dgm:spPr/>
      <dgm:t>
        <a:bodyPr/>
        <a:lstStyle/>
        <a:p>
          <a:endParaRPr lang="ru-RU"/>
        </a:p>
      </dgm:t>
    </dgm:pt>
    <dgm:pt modelId="{BA48054A-E5CD-453C-B257-4C750CEE094A}">
      <dgm:prSet/>
      <dgm:spPr/>
      <dgm:t>
        <a:bodyPr/>
        <a:lstStyle/>
        <a:p>
          <a:r>
            <a:rPr lang="uk-UA" b="1" dirty="0" smtClean="0"/>
            <a:t>3) ство­рення та впровадження нових методів дослідження, які спрямовані на до4) узагальнення результатів наукової </a:t>
          </a:r>
          <a:r>
            <a:rPr lang="uk-UA" b="1" dirty="0" err="1" smtClean="0"/>
            <a:t>діяльностіведення</a:t>
          </a:r>
          <a:r>
            <a:rPr lang="uk-UA" b="1" dirty="0" smtClean="0"/>
            <a:t> гіпотез</a:t>
          </a:r>
          <a:endParaRPr lang="uk-UA" b="1" dirty="0"/>
        </a:p>
      </dgm:t>
    </dgm:pt>
    <dgm:pt modelId="{01C3ED0B-419B-4A2E-84A5-3F0F7CF3DB77}" type="parTrans" cxnId="{47F17E7C-9F24-4BA4-A9CC-34FB157878B5}">
      <dgm:prSet/>
      <dgm:spPr/>
      <dgm:t>
        <a:bodyPr/>
        <a:lstStyle/>
        <a:p>
          <a:endParaRPr lang="ru-RU"/>
        </a:p>
      </dgm:t>
    </dgm:pt>
    <dgm:pt modelId="{8EA30B29-DAFF-4C37-913D-31D832CA2271}" type="sibTrans" cxnId="{47F17E7C-9F24-4BA4-A9CC-34FB157878B5}">
      <dgm:prSet/>
      <dgm:spPr/>
      <dgm:t>
        <a:bodyPr/>
        <a:lstStyle/>
        <a:p>
          <a:endParaRPr lang="ru-RU"/>
        </a:p>
      </dgm:t>
    </dgm:pt>
    <dgm:pt modelId="{1EA69379-B26F-4A93-811C-BB2FAE062467}" type="pres">
      <dgm:prSet presAssocID="{23AE1053-1ED1-41F5-9D86-56622AEEF7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865D49-8DF7-420E-81BA-10CA87EEFECF}" type="pres">
      <dgm:prSet presAssocID="{A3CCF708-C924-4251-9EBB-18AA4A5E14A6}" presName="circle1" presStyleLbl="node1" presStyleIdx="0" presStyleCnt="3"/>
      <dgm:spPr/>
    </dgm:pt>
    <dgm:pt modelId="{1E71C27C-01C1-4664-AC25-EF5161E18EF8}" type="pres">
      <dgm:prSet presAssocID="{A3CCF708-C924-4251-9EBB-18AA4A5E14A6}" presName="space" presStyleCnt="0"/>
      <dgm:spPr/>
    </dgm:pt>
    <dgm:pt modelId="{6DCC6B45-BF35-442E-A240-158220D2CC0E}" type="pres">
      <dgm:prSet presAssocID="{A3CCF708-C924-4251-9EBB-18AA4A5E14A6}" presName="rect1" presStyleLbl="alignAcc1" presStyleIdx="0" presStyleCnt="3"/>
      <dgm:spPr/>
      <dgm:t>
        <a:bodyPr/>
        <a:lstStyle/>
        <a:p>
          <a:endParaRPr lang="ru-RU"/>
        </a:p>
      </dgm:t>
    </dgm:pt>
    <dgm:pt modelId="{826294A0-A333-40F6-BC15-7897CDFD4615}" type="pres">
      <dgm:prSet presAssocID="{62210997-AEE1-4CC8-AC49-EF342458C8B2}" presName="vertSpace2" presStyleLbl="node1" presStyleIdx="0" presStyleCnt="3"/>
      <dgm:spPr/>
    </dgm:pt>
    <dgm:pt modelId="{CE52945C-0E8C-4969-A57D-9F30FC6BEA22}" type="pres">
      <dgm:prSet presAssocID="{62210997-AEE1-4CC8-AC49-EF342458C8B2}" presName="circle2" presStyleLbl="node1" presStyleIdx="1" presStyleCnt="3"/>
      <dgm:spPr/>
    </dgm:pt>
    <dgm:pt modelId="{19551818-42D1-464F-858B-7A048F5272EF}" type="pres">
      <dgm:prSet presAssocID="{62210997-AEE1-4CC8-AC49-EF342458C8B2}" presName="rect2" presStyleLbl="alignAcc1" presStyleIdx="1" presStyleCnt="3"/>
      <dgm:spPr/>
      <dgm:t>
        <a:bodyPr/>
        <a:lstStyle/>
        <a:p>
          <a:endParaRPr lang="ru-RU"/>
        </a:p>
      </dgm:t>
    </dgm:pt>
    <dgm:pt modelId="{F4C4C74F-1100-4D78-B01E-6142185BCBDB}" type="pres">
      <dgm:prSet presAssocID="{BA48054A-E5CD-453C-B257-4C750CEE094A}" presName="vertSpace3" presStyleLbl="node1" presStyleIdx="1" presStyleCnt="3"/>
      <dgm:spPr/>
    </dgm:pt>
    <dgm:pt modelId="{1437F6EE-7929-4B51-B0A7-418065E7878D}" type="pres">
      <dgm:prSet presAssocID="{BA48054A-E5CD-453C-B257-4C750CEE094A}" presName="circle3" presStyleLbl="node1" presStyleIdx="2" presStyleCnt="3"/>
      <dgm:spPr/>
    </dgm:pt>
    <dgm:pt modelId="{2E772151-1CCD-46D1-9F96-9FE64AC72D56}" type="pres">
      <dgm:prSet presAssocID="{BA48054A-E5CD-453C-B257-4C750CEE094A}" presName="rect3" presStyleLbl="alignAcc1" presStyleIdx="2" presStyleCnt="3"/>
      <dgm:spPr/>
      <dgm:t>
        <a:bodyPr/>
        <a:lstStyle/>
        <a:p>
          <a:endParaRPr lang="ru-RU"/>
        </a:p>
      </dgm:t>
    </dgm:pt>
    <dgm:pt modelId="{B6BCF341-6F0E-44A4-9775-C87AB1062835}" type="pres">
      <dgm:prSet presAssocID="{A3CCF708-C924-4251-9EBB-18AA4A5E14A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F8C10-2D12-4F6D-AEDE-59C1C31FF694}" type="pres">
      <dgm:prSet presAssocID="{62210997-AEE1-4CC8-AC49-EF342458C8B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49E77-ABC9-4CF7-B584-B8CDE4ACB00E}" type="pres">
      <dgm:prSet presAssocID="{BA48054A-E5CD-453C-B257-4C750CEE094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96FF46-2CF0-4208-B6D9-9366EC4787E5}" type="presOf" srcId="{BA48054A-E5CD-453C-B257-4C750CEE094A}" destId="{6D249E77-ABC9-4CF7-B584-B8CDE4ACB00E}" srcOrd="1" destOrd="0" presId="urn:microsoft.com/office/officeart/2005/8/layout/target3"/>
    <dgm:cxn modelId="{315272A8-3DF0-45DC-BF5E-E3010D80823D}" type="presOf" srcId="{23AE1053-1ED1-41F5-9D86-56622AEEF7B8}" destId="{1EA69379-B26F-4A93-811C-BB2FAE062467}" srcOrd="0" destOrd="0" presId="urn:microsoft.com/office/officeart/2005/8/layout/target3"/>
    <dgm:cxn modelId="{916D4AEB-4A79-4BD9-BA4E-F0C123057203}" type="presOf" srcId="{BA48054A-E5CD-453C-B257-4C750CEE094A}" destId="{2E772151-1CCD-46D1-9F96-9FE64AC72D56}" srcOrd="0" destOrd="0" presId="urn:microsoft.com/office/officeart/2005/8/layout/target3"/>
    <dgm:cxn modelId="{E9459380-A1F6-447D-BDDA-692545E71A24}" srcId="{23AE1053-1ED1-41F5-9D86-56622AEEF7B8}" destId="{62210997-AEE1-4CC8-AC49-EF342458C8B2}" srcOrd="1" destOrd="0" parTransId="{1968BE7D-3BA3-4C37-ADDA-C5BB3DD342B3}" sibTransId="{1B9FEB1E-5653-43ED-93EE-7AD01C69AC39}"/>
    <dgm:cxn modelId="{47F17E7C-9F24-4BA4-A9CC-34FB157878B5}" srcId="{23AE1053-1ED1-41F5-9D86-56622AEEF7B8}" destId="{BA48054A-E5CD-453C-B257-4C750CEE094A}" srcOrd="2" destOrd="0" parTransId="{01C3ED0B-419B-4A2E-84A5-3F0F7CF3DB77}" sibTransId="{8EA30B29-DAFF-4C37-913D-31D832CA2271}"/>
    <dgm:cxn modelId="{DAA5D843-551D-4C24-B437-57205858DB5B}" srcId="{23AE1053-1ED1-41F5-9D86-56622AEEF7B8}" destId="{A3CCF708-C924-4251-9EBB-18AA4A5E14A6}" srcOrd="0" destOrd="0" parTransId="{DF25B216-B5D8-44C6-BCEA-78BEA90B3E0A}" sibTransId="{EABDD084-7829-4076-8160-8D707DB71E37}"/>
    <dgm:cxn modelId="{7C6A7004-DB72-4A95-93D6-1B6CC13CC2B0}" type="presOf" srcId="{A3CCF708-C924-4251-9EBB-18AA4A5E14A6}" destId="{6DCC6B45-BF35-442E-A240-158220D2CC0E}" srcOrd="0" destOrd="0" presId="urn:microsoft.com/office/officeart/2005/8/layout/target3"/>
    <dgm:cxn modelId="{07E2ED31-A047-4DE3-92FB-59B1E0502A13}" type="presOf" srcId="{62210997-AEE1-4CC8-AC49-EF342458C8B2}" destId="{981F8C10-2D12-4F6D-AEDE-59C1C31FF694}" srcOrd="1" destOrd="0" presId="urn:microsoft.com/office/officeart/2005/8/layout/target3"/>
    <dgm:cxn modelId="{496841FA-0A34-4407-A779-290EE6C0EE06}" type="presOf" srcId="{A3CCF708-C924-4251-9EBB-18AA4A5E14A6}" destId="{B6BCF341-6F0E-44A4-9775-C87AB1062835}" srcOrd="1" destOrd="0" presId="urn:microsoft.com/office/officeart/2005/8/layout/target3"/>
    <dgm:cxn modelId="{64107F56-4288-4E43-BB8D-2E4CF5340ACD}" type="presOf" srcId="{62210997-AEE1-4CC8-AC49-EF342458C8B2}" destId="{19551818-42D1-464F-858B-7A048F5272EF}" srcOrd="0" destOrd="0" presId="urn:microsoft.com/office/officeart/2005/8/layout/target3"/>
    <dgm:cxn modelId="{6AAE9602-993B-4663-87FC-5DCA7F934E63}" type="presParOf" srcId="{1EA69379-B26F-4A93-811C-BB2FAE062467}" destId="{8C865D49-8DF7-420E-81BA-10CA87EEFECF}" srcOrd="0" destOrd="0" presId="urn:microsoft.com/office/officeart/2005/8/layout/target3"/>
    <dgm:cxn modelId="{383AABFA-B765-420A-ACBC-40670CA472E7}" type="presParOf" srcId="{1EA69379-B26F-4A93-811C-BB2FAE062467}" destId="{1E71C27C-01C1-4664-AC25-EF5161E18EF8}" srcOrd="1" destOrd="0" presId="urn:microsoft.com/office/officeart/2005/8/layout/target3"/>
    <dgm:cxn modelId="{A70F574A-4A0E-4AA1-B07C-01931EBBD777}" type="presParOf" srcId="{1EA69379-B26F-4A93-811C-BB2FAE062467}" destId="{6DCC6B45-BF35-442E-A240-158220D2CC0E}" srcOrd="2" destOrd="0" presId="urn:microsoft.com/office/officeart/2005/8/layout/target3"/>
    <dgm:cxn modelId="{94D5B616-0810-46DE-AC53-D43167ADA2F2}" type="presParOf" srcId="{1EA69379-B26F-4A93-811C-BB2FAE062467}" destId="{826294A0-A333-40F6-BC15-7897CDFD4615}" srcOrd="3" destOrd="0" presId="urn:microsoft.com/office/officeart/2005/8/layout/target3"/>
    <dgm:cxn modelId="{0A492BE3-5CF7-42CC-BFD6-009D62FF4DCF}" type="presParOf" srcId="{1EA69379-B26F-4A93-811C-BB2FAE062467}" destId="{CE52945C-0E8C-4969-A57D-9F30FC6BEA22}" srcOrd="4" destOrd="0" presId="urn:microsoft.com/office/officeart/2005/8/layout/target3"/>
    <dgm:cxn modelId="{E70179FF-BB0A-4053-B13B-CF81AE75E9D6}" type="presParOf" srcId="{1EA69379-B26F-4A93-811C-BB2FAE062467}" destId="{19551818-42D1-464F-858B-7A048F5272EF}" srcOrd="5" destOrd="0" presId="urn:microsoft.com/office/officeart/2005/8/layout/target3"/>
    <dgm:cxn modelId="{E2364417-3965-4653-9AF4-02FA57132CD1}" type="presParOf" srcId="{1EA69379-B26F-4A93-811C-BB2FAE062467}" destId="{F4C4C74F-1100-4D78-B01E-6142185BCBDB}" srcOrd="6" destOrd="0" presId="urn:microsoft.com/office/officeart/2005/8/layout/target3"/>
    <dgm:cxn modelId="{EFE9DA0B-D0AA-44BB-AB47-E5D3C06AEBBB}" type="presParOf" srcId="{1EA69379-B26F-4A93-811C-BB2FAE062467}" destId="{1437F6EE-7929-4B51-B0A7-418065E7878D}" srcOrd="7" destOrd="0" presId="urn:microsoft.com/office/officeart/2005/8/layout/target3"/>
    <dgm:cxn modelId="{C98A65FB-6AB6-4649-80FC-4ED7976B8741}" type="presParOf" srcId="{1EA69379-B26F-4A93-811C-BB2FAE062467}" destId="{2E772151-1CCD-46D1-9F96-9FE64AC72D56}" srcOrd="8" destOrd="0" presId="urn:microsoft.com/office/officeart/2005/8/layout/target3"/>
    <dgm:cxn modelId="{676CC678-5050-47A2-A811-DC2F4C041520}" type="presParOf" srcId="{1EA69379-B26F-4A93-811C-BB2FAE062467}" destId="{B6BCF341-6F0E-44A4-9775-C87AB1062835}" srcOrd="9" destOrd="0" presId="urn:microsoft.com/office/officeart/2005/8/layout/target3"/>
    <dgm:cxn modelId="{40E947B5-886D-4CC4-BEB2-EF6847581C2B}" type="presParOf" srcId="{1EA69379-B26F-4A93-811C-BB2FAE062467}" destId="{981F8C10-2D12-4F6D-AEDE-59C1C31FF694}" srcOrd="10" destOrd="0" presId="urn:microsoft.com/office/officeart/2005/8/layout/target3"/>
    <dgm:cxn modelId="{EFE02957-4332-4362-8D7A-E29429D0DF5A}" type="presParOf" srcId="{1EA69379-B26F-4A93-811C-BB2FAE062467}" destId="{6D249E77-ABC9-4CF7-B584-B8CDE4ACB00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65E08-75FF-43BB-A0E6-F4FF5B92153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uk-UA"/>
        </a:p>
      </dgm:t>
    </dgm:pt>
    <dgm:pt modelId="{99D049EC-4AE0-41C9-BF01-01936D697053}">
      <dgm:prSet/>
      <dgm:spPr/>
      <dgm:t>
        <a:bodyPr/>
        <a:lstStyle/>
        <a:p>
          <a:pPr rtl="0"/>
          <a:r>
            <a:rPr lang="ru-RU" b="1" i="1" dirty="0" err="1" smtClean="0">
              <a:solidFill>
                <a:schemeClr val="accent2">
                  <a:lumMod val="50000"/>
                </a:schemeClr>
              </a:solidFill>
            </a:rPr>
            <a:t>Наукова</a:t>
          </a:r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i="1" dirty="0" err="1" smtClean="0">
              <a:solidFill>
                <a:schemeClr val="accent2">
                  <a:lumMod val="50000"/>
                </a:schemeClr>
              </a:solidFill>
            </a:rPr>
            <a:t>теорія</a:t>
          </a:r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—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це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найвища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форма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узагальнення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й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систематизації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знань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Існує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багато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різних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визначень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теорії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Розрізняють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гносеологіч­ний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логічний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і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методологічний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підходи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до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її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</a:rPr>
            <a:t>визначення</a:t>
          </a:r>
          <a:endParaRPr lang="uk-UA" dirty="0">
            <a:solidFill>
              <a:schemeClr val="accent2">
                <a:lumMod val="50000"/>
              </a:schemeClr>
            </a:solidFill>
          </a:endParaRPr>
        </a:p>
      </dgm:t>
    </dgm:pt>
    <dgm:pt modelId="{685FFEFC-835E-4539-8388-18A902AFCD06}" type="parTrans" cxnId="{E9058819-E88C-4106-BD5D-D70E63489BC3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5E5FAEAE-2BB4-479D-85C9-3D6D2DA189CD}" type="sibTrans" cxnId="{E9058819-E88C-4106-BD5D-D70E63489BC3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EE64B60E-412A-4E96-9328-B4FCD6A9542F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Гносеологія</a:t>
          </a:r>
          <a:r>
            <a:rPr lang="uk-UA" b="1" i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номінує теорію як узагальнення результатів багато­вікової історії, впродовж якої предметно-практична й духовна діяль­ність людини розширювала горизонт пізнання явищ природи, суспіль­ства й мислення. Гносеологія встановлює, внаслідок чого з’являється теорія і для чого вона потрібна.</a:t>
          </a:r>
          <a:endParaRPr lang="uk-UA" dirty="0">
            <a:solidFill>
              <a:schemeClr val="accent2">
                <a:lumMod val="50000"/>
              </a:schemeClr>
            </a:solidFill>
          </a:endParaRPr>
        </a:p>
      </dgm:t>
    </dgm:pt>
    <dgm:pt modelId="{6B30D47A-DE9A-48B9-9EB9-C365FD400272}" type="parTrans" cxnId="{715A6B7F-84D8-4C76-A7BA-B5EC2C5E6F61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EFDDDB16-7B1B-4E9C-9F6C-B5E7B7B6D93A}" type="sibTrans" cxnId="{715A6B7F-84D8-4C76-A7BA-B5EC2C5E6F61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5083A858-30B6-49D0-90E7-E57D96AC603E}" type="pres">
      <dgm:prSet presAssocID="{AD565E08-75FF-43BB-A0E6-F4FF5B9215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207D66-2ED1-4F70-A597-AFF1C5F802C3}" type="pres">
      <dgm:prSet presAssocID="{99D049EC-4AE0-41C9-BF01-01936D6970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BACC9-5794-4763-A9DE-98B8652E277E}" type="pres">
      <dgm:prSet presAssocID="{5E5FAEAE-2BB4-479D-85C9-3D6D2DA189CD}" presName="spacer" presStyleCnt="0"/>
      <dgm:spPr/>
    </dgm:pt>
    <dgm:pt modelId="{F150BB64-622A-4D28-9AE9-0B876501A2CD}" type="pres">
      <dgm:prSet presAssocID="{EE64B60E-412A-4E96-9328-B4FCD6A9542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58819-E88C-4106-BD5D-D70E63489BC3}" srcId="{AD565E08-75FF-43BB-A0E6-F4FF5B921539}" destId="{99D049EC-4AE0-41C9-BF01-01936D697053}" srcOrd="0" destOrd="0" parTransId="{685FFEFC-835E-4539-8388-18A902AFCD06}" sibTransId="{5E5FAEAE-2BB4-479D-85C9-3D6D2DA189CD}"/>
    <dgm:cxn modelId="{BAD4ABCC-875A-48ED-A371-6F2A9F1EBFCB}" type="presOf" srcId="{AD565E08-75FF-43BB-A0E6-F4FF5B921539}" destId="{5083A858-30B6-49D0-90E7-E57D96AC603E}" srcOrd="0" destOrd="0" presId="urn:microsoft.com/office/officeart/2005/8/layout/vList2"/>
    <dgm:cxn modelId="{B8DED95D-2413-4F3B-AF63-E84745621427}" type="presOf" srcId="{99D049EC-4AE0-41C9-BF01-01936D697053}" destId="{86207D66-2ED1-4F70-A597-AFF1C5F802C3}" srcOrd="0" destOrd="0" presId="urn:microsoft.com/office/officeart/2005/8/layout/vList2"/>
    <dgm:cxn modelId="{715A6B7F-84D8-4C76-A7BA-B5EC2C5E6F61}" srcId="{AD565E08-75FF-43BB-A0E6-F4FF5B921539}" destId="{EE64B60E-412A-4E96-9328-B4FCD6A9542F}" srcOrd="1" destOrd="0" parTransId="{6B30D47A-DE9A-48B9-9EB9-C365FD400272}" sibTransId="{EFDDDB16-7B1B-4E9C-9F6C-B5E7B7B6D93A}"/>
    <dgm:cxn modelId="{0A34A3EE-F5CD-4E54-8C13-8845E20E488C}" type="presOf" srcId="{EE64B60E-412A-4E96-9328-B4FCD6A9542F}" destId="{F150BB64-622A-4D28-9AE9-0B876501A2CD}" srcOrd="0" destOrd="0" presId="urn:microsoft.com/office/officeart/2005/8/layout/vList2"/>
    <dgm:cxn modelId="{5C325DBE-09DF-4297-AA44-0D0D3B3FF317}" type="presParOf" srcId="{5083A858-30B6-49D0-90E7-E57D96AC603E}" destId="{86207D66-2ED1-4F70-A597-AFF1C5F802C3}" srcOrd="0" destOrd="0" presId="urn:microsoft.com/office/officeart/2005/8/layout/vList2"/>
    <dgm:cxn modelId="{78254190-9501-45BA-8DF2-722EFDC0148B}" type="presParOf" srcId="{5083A858-30B6-49D0-90E7-E57D96AC603E}" destId="{477BACC9-5794-4763-A9DE-98B8652E277E}" srcOrd="1" destOrd="0" presId="urn:microsoft.com/office/officeart/2005/8/layout/vList2"/>
    <dgm:cxn modelId="{E21F1F9E-F59C-4236-BCD8-01A9364FB09E}" type="presParOf" srcId="{5083A858-30B6-49D0-90E7-E57D96AC603E}" destId="{F150BB64-622A-4D28-9AE9-0B876501A2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8C5452-A38B-459C-95F0-E32B37B1B817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30FBC49-6761-4630-8C86-A53543383344}">
      <dgm:prSet/>
      <dgm:spPr/>
      <dgm:t>
        <a:bodyPr/>
        <a:lstStyle/>
        <a:p>
          <a:pPr rtl="0"/>
          <a:r>
            <a:rPr lang="uk-UA" b="1" dirty="0" smtClean="0"/>
            <a:t>Логіка</a:t>
          </a:r>
          <a:r>
            <a:rPr lang="uk-UA" b="1" i="1" dirty="0" smtClean="0"/>
            <a:t> </a:t>
          </a:r>
          <a:r>
            <a:rPr lang="uk-UA" b="1" dirty="0" smtClean="0"/>
            <a:t>розкриває структуру теорії та її співвідношення із закономірностями розвитку об’єктивної дійсності.</a:t>
          </a:r>
          <a:endParaRPr lang="uk-UA" dirty="0"/>
        </a:p>
      </dgm:t>
    </dgm:pt>
    <dgm:pt modelId="{96C2B8EE-50F5-4234-BF61-366D31B01767}" type="parTrans" cxnId="{285EDAF8-982D-4659-BD68-FAE1F82BC299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19D2B18A-18CA-4157-A9DC-5653D888A75C}" type="sibTrans" cxnId="{285EDAF8-982D-4659-BD68-FAE1F82BC299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9CD79A45-6321-4E40-B411-A218F58F9CDC}">
      <dgm:prSet/>
      <dgm:spPr/>
      <dgm:t>
        <a:bodyPr/>
        <a:lstStyle/>
        <a:p>
          <a:pPr rtl="0"/>
          <a:r>
            <a:rPr lang="uk-UA" b="1" dirty="0" smtClean="0"/>
            <a:t>Методологія</a:t>
          </a:r>
          <a:r>
            <a:rPr lang="uk-UA" b="1" i="1" dirty="0" smtClean="0"/>
            <a:t> </a:t>
          </a:r>
          <a:r>
            <a:rPr lang="uk-UA" b="1" dirty="0" smtClean="0"/>
            <a:t>визначає, що і як вивчається за допомогою теорії.</a:t>
          </a:r>
          <a:endParaRPr lang="uk-UA" dirty="0"/>
        </a:p>
      </dgm:t>
    </dgm:pt>
    <dgm:pt modelId="{CB56C29E-8471-442E-AEB8-9EF3AF2F4CB5}" type="parTrans" cxnId="{8631B528-87A0-4A6B-96D1-8749EE4D814E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B4CBCAC6-F393-419B-B2E6-2E8DFBF3FA4B}" type="sibTrans" cxnId="{8631B528-87A0-4A6B-96D1-8749EE4D814E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8B486AA1-0C9F-4CA0-BB2E-71FC70BB560A}">
      <dgm:prSet/>
      <dgm:spPr/>
      <dgm:t>
        <a:bodyPr/>
        <a:lstStyle/>
        <a:p>
          <a:pPr rtl="0"/>
          <a:r>
            <a:rPr lang="uk-UA" b="1" dirty="0" smtClean="0"/>
            <a:t>Отже, теорія узагальнює предметно-практичну діяльність людей, створює систему елементів, де визначальному елементу </a:t>
          </a:r>
          <a:r>
            <a:rPr lang="uk-UA" b="1" dirty="0" err="1" smtClean="0"/>
            <a:t>субординаційно</a:t>
          </a:r>
          <a:r>
            <a:rPr lang="uk-UA" b="1" dirty="0" smtClean="0"/>
            <a:t> під­порядковані всі інші, що пояснюють виникнення, взаємозв’язки, сутність і закономірність розвитку об’єкта дослідження.</a:t>
          </a:r>
          <a:endParaRPr lang="uk-UA" dirty="0"/>
        </a:p>
      </dgm:t>
    </dgm:pt>
    <dgm:pt modelId="{FA756D1C-1664-43F6-A721-26BFBBB90027}" type="parTrans" cxnId="{FDF08C78-8856-4B67-B155-E71AFCCDEA1C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6EB87A2D-53B9-464E-B330-60D5069F3818}" type="sibTrans" cxnId="{FDF08C78-8856-4B67-B155-E71AFCCDEA1C}">
      <dgm:prSet/>
      <dgm:spPr/>
      <dgm:t>
        <a:bodyPr/>
        <a:lstStyle/>
        <a:p>
          <a:endParaRPr lang="uk-UA">
            <a:solidFill>
              <a:schemeClr val="accent2">
                <a:lumMod val="50000"/>
              </a:schemeClr>
            </a:solidFill>
          </a:endParaRPr>
        </a:p>
      </dgm:t>
    </dgm:pt>
    <dgm:pt modelId="{C5AF0EE3-D215-4758-BCEA-D8C6E6BFB17D}" type="pres">
      <dgm:prSet presAssocID="{078C5452-A38B-459C-95F0-E32B37B1B81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88027-C514-4AF6-8192-4728959A9775}" type="pres">
      <dgm:prSet presAssocID="{D30FBC49-6761-4630-8C86-A53543383344}" presName="composite" presStyleCnt="0"/>
      <dgm:spPr/>
      <dgm:t>
        <a:bodyPr/>
        <a:lstStyle/>
        <a:p>
          <a:endParaRPr lang="ru-RU"/>
        </a:p>
      </dgm:t>
    </dgm:pt>
    <dgm:pt modelId="{B2166E65-0D26-4C9C-BAE9-0D9C2E749355}" type="pres">
      <dgm:prSet presAssocID="{D30FBC49-6761-4630-8C86-A5354338334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4B35E2-60E3-40F4-8F88-D745D228ED1A}" type="pres">
      <dgm:prSet presAssocID="{D30FBC49-6761-4630-8C86-A5354338334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7E30A-8B5B-4887-A92C-7568C4E5ABF6}" type="pres">
      <dgm:prSet presAssocID="{19D2B18A-18CA-4157-A9DC-5653D888A75C}" presName="spacing" presStyleCnt="0"/>
      <dgm:spPr/>
      <dgm:t>
        <a:bodyPr/>
        <a:lstStyle/>
        <a:p>
          <a:endParaRPr lang="ru-RU"/>
        </a:p>
      </dgm:t>
    </dgm:pt>
    <dgm:pt modelId="{0381F280-A1A5-4315-8B7E-CDAC0B2900BF}" type="pres">
      <dgm:prSet presAssocID="{9CD79A45-6321-4E40-B411-A218F58F9CDC}" presName="composite" presStyleCnt="0"/>
      <dgm:spPr/>
      <dgm:t>
        <a:bodyPr/>
        <a:lstStyle/>
        <a:p>
          <a:endParaRPr lang="ru-RU"/>
        </a:p>
      </dgm:t>
    </dgm:pt>
    <dgm:pt modelId="{EAFA321F-28DA-419D-A874-AEF9A4376B20}" type="pres">
      <dgm:prSet presAssocID="{9CD79A45-6321-4E40-B411-A218F58F9CDC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80E8EA-3114-4C1F-8D16-B233E1081445}" type="pres">
      <dgm:prSet presAssocID="{9CD79A45-6321-4E40-B411-A218F58F9CD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83818-720E-4576-B238-5EAEFDA15F22}" type="pres">
      <dgm:prSet presAssocID="{B4CBCAC6-F393-419B-B2E6-2E8DFBF3FA4B}" presName="spacing" presStyleCnt="0"/>
      <dgm:spPr/>
      <dgm:t>
        <a:bodyPr/>
        <a:lstStyle/>
        <a:p>
          <a:endParaRPr lang="ru-RU"/>
        </a:p>
      </dgm:t>
    </dgm:pt>
    <dgm:pt modelId="{60DDBA19-52D4-4AAC-8E00-AFD8CEBA05D9}" type="pres">
      <dgm:prSet presAssocID="{8B486AA1-0C9F-4CA0-BB2E-71FC70BB560A}" presName="composite" presStyleCnt="0"/>
      <dgm:spPr/>
      <dgm:t>
        <a:bodyPr/>
        <a:lstStyle/>
        <a:p>
          <a:endParaRPr lang="ru-RU"/>
        </a:p>
      </dgm:t>
    </dgm:pt>
    <dgm:pt modelId="{DD1B21DD-4D71-46A0-B56D-FCD674629CFF}" type="pres">
      <dgm:prSet presAssocID="{8B486AA1-0C9F-4CA0-BB2E-71FC70BB560A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DCD529-C54E-4FF1-88F9-ED56EDEA7133}" type="pres">
      <dgm:prSet presAssocID="{8B486AA1-0C9F-4CA0-BB2E-71FC70BB560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E319F-FABA-4920-9146-FD4E9788F6C8}" type="presOf" srcId="{078C5452-A38B-459C-95F0-E32B37B1B817}" destId="{C5AF0EE3-D215-4758-BCEA-D8C6E6BFB17D}" srcOrd="0" destOrd="0" presId="urn:microsoft.com/office/officeart/2005/8/layout/vList3"/>
    <dgm:cxn modelId="{79DA4C1D-9203-4C58-83D7-5B6D5BBF1D1C}" type="presOf" srcId="{8B486AA1-0C9F-4CA0-BB2E-71FC70BB560A}" destId="{E7DCD529-C54E-4FF1-88F9-ED56EDEA7133}" srcOrd="0" destOrd="0" presId="urn:microsoft.com/office/officeart/2005/8/layout/vList3"/>
    <dgm:cxn modelId="{FDF08C78-8856-4B67-B155-E71AFCCDEA1C}" srcId="{078C5452-A38B-459C-95F0-E32B37B1B817}" destId="{8B486AA1-0C9F-4CA0-BB2E-71FC70BB560A}" srcOrd="2" destOrd="0" parTransId="{FA756D1C-1664-43F6-A721-26BFBBB90027}" sibTransId="{6EB87A2D-53B9-464E-B330-60D5069F3818}"/>
    <dgm:cxn modelId="{285EDAF8-982D-4659-BD68-FAE1F82BC299}" srcId="{078C5452-A38B-459C-95F0-E32B37B1B817}" destId="{D30FBC49-6761-4630-8C86-A53543383344}" srcOrd="0" destOrd="0" parTransId="{96C2B8EE-50F5-4234-BF61-366D31B01767}" sibTransId="{19D2B18A-18CA-4157-A9DC-5653D888A75C}"/>
    <dgm:cxn modelId="{8631B528-87A0-4A6B-96D1-8749EE4D814E}" srcId="{078C5452-A38B-459C-95F0-E32B37B1B817}" destId="{9CD79A45-6321-4E40-B411-A218F58F9CDC}" srcOrd="1" destOrd="0" parTransId="{CB56C29E-8471-442E-AEB8-9EF3AF2F4CB5}" sibTransId="{B4CBCAC6-F393-419B-B2E6-2E8DFBF3FA4B}"/>
    <dgm:cxn modelId="{7EFD0B51-F20F-4389-8EF5-E8E7BFF6D940}" type="presOf" srcId="{9CD79A45-6321-4E40-B411-A218F58F9CDC}" destId="{0C80E8EA-3114-4C1F-8D16-B233E1081445}" srcOrd="0" destOrd="0" presId="urn:microsoft.com/office/officeart/2005/8/layout/vList3"/>
    <dgm:cxn modelId="{5F64DBCA-3C55-4868-B809-843264CB85C6}" type="presOf" srcId="{D30FBC49-6761-4630-8C86-A53543383344}" destId="{884B35E2-60E3-40F4-8F88-D745D228ED1A}" srcOrd="0" destOrd="0" presId="urn:microsoft.com/office/officeart/2005/8/layout/vList3"/>
    <dgm:cxn modelId="{EBE17F0D-B1F6-4933-B621-236C46626998}" type="presParOf" srcId="{C5AF0EE3-D215-4758-BCEA-D8C6E6BFB17D}" destId="{1A888027-C514-4AF6-8192-4728959A9775}" srcOrd="0" destOrd="0" presId="urn:microsoft.com/office/officeart/2005/8/layout/vList3"/>
    <dgm:cxn modelId="{3C07EC19-4B66-4BD2-A31B-4D024ACBAC54}" type="presParOf" srcId="{1A888027-C514-4AF6-8192-4728959A9775}" destId="{B2166E65-0D26-4C9C-BAE9-0D9C2E749355}" srcOrd="0" destOrd="0" presId="urn:microsoft.com/office/officeart/2005/8/layout/vList3"/>
    <dgm:cxn modelId="{78A1D0B9-AD9E-4CDC-9F34-D38DF7DEFC91}" type="presParOf" srcId="{1A888027-C514-4AF6-8192-4728959A9775}" destId="{884B35E2-60E3-40F4-8F88-D745D228ED1A}" srcOrd="1" destOrd="0" presId="urn:microsoft.com/office/officeart/2005/8/layout/vList3"/>
    <dgm:cxn modelId="{612863D5-E8BE-4885-8144-B22D5E154A85}" type="presParOf" srcId="{C5AF0EE3-D215-4758-BCEA-D8C6E6BFB17D}" destId="{2FB7E30A-8B5B-4887-A92C-7568C4E5ABF6}" srcOrd="1" destOrd="0" presId="urn:microsoft.com/office/officeart/2005/8/layout/vList3"/>
    <dgm:cxn modelId="{3013B007-C8DF-478E-B20B-EEEA22B52ABB}" type="presParOf" srcId="{C5AF0EE3-D215-4758-BCEA-D8C6E6BFB17D}" destId="{0381F280-A1A5-4315-8B7E-CDAC0B2900BF}" srcOrd="2" destOrd="0" presId="urn:microsoft.com/office/officeart/2005/8/layout/vList3"/>
    <dgm:cxn modelId="{443B8D80-8CCF-4B80-B4D6-51C81A1345D0}" type="presParOf" srcId="{0381F280-A1A5-4315-8B7E-CDAC0B2900BF}" destId="{EAFA321F-28DA-419D-A874-AEF9A4376B20}" srcOrd="0" destOrd="0" presId="urn:microsoft.com/office/officeart/2005/8/layout/vList3"/>
    <dgm:cxn modelId="{85D2256F-0ABC-4864-A13D-87339D8E2E2C}" type="presParOf" srcId="{0381F280-A1A5-4315-8B7E-CDAC0B2900BF}" destId="{0C80E8EA-3114-4C1F-8D16-B233E1081445}" srcOrd="1" destOrd="0" presId="urn:microsoft.com/office/officeart/2005/8/layout/vList3"/>
    <dgm:cxn modelId="{FEE5E74B-7A24-43DD-897B-16F8F53FA7D9}" type="presParOf" srcId="{C5AF0EE3-D215-4758-BCEA-D8C6E6BFB17D}" destId="{1A583818-720E-4576-B238-5EAEFDA15F22}" srcOrd="3" destOrd="0" presId="urn:microsoft.com/office/officeart/2005/8/layout/vList3"/>
    <dgm:cxn modelId="{4034B48A-C83F-4CD4-A8F7-63CB34149DE0}" type="presParOf" srcId="{C5AF0EE3-D215-4758-BCEA-D8C6E6BFB17D}" destId="{60DDBA19-52D4-4AAC-8E00-AFD8CEBA05D9}" srcOrd="4" destOrd="0" presId="urn:microsoft.com/office/officeart/2005/8/layout/vList3"/>
    <dgm:cxn modelId="{B9023255-2253-4891-926C-982B30F518A3}" type="presParOf" srcId="{60DDBA19-52D4-4AAC-8E00-AFD8CEBA05D9}" destId="{DD1B21DD-4D71-46A0-B56D-FCD674629CFF}" srcOrd="0" destOrd="0" presId="urn:microsoft.com/office/officeart/2005/8/layout/vList3"/>
    <dgm:cxn modelId="{EF68F831-1197-4B9C-9204-F07DC36B6A4F}" type="presParOf" srcId="{60DDBA19-52D4-4AAC-8E00-AFD8CEBA05D9}" destId="{E7DCD529-C54E-4FF1-88F9-ED56EDEA71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C2C9C3-0AB2-4A25-9593-67BBA2A29A56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uk-UA"/>
        </a:p>
      </dgm:t>
    </dgm:pt>
    <dgm:pt modelId="{6357657D-F8CB-42F7-871B-3D11F5F7A329}">
      <dgm:prSet/>
      <dgm:spPr/>
      <dgm:t>
        <a:bodyPr/>
        <a:lstStyle/>
        <a:p>
          <a:pPr rtl="0"/>
          <a:r>
            <a:rPr lang="uk-UA" b="1" dirty="0" smtClean="0"/>
            <a:t>Ідеї виникають на основі практики й змінюються у зв’язку зі зміною суспільного буття. Існують передові, прогресивні ідеї, які сприяють розвитку суспіль­ства, і непрогресивні, які гальмують його.</a:t>
          </a:r>
          <a:endParaRPr lang="uk-UA" dirty="0"/>
        </a:p>
      </dgm:t>
    </dgm:pt>
    <dgm:pt modelId="{5DBCCECB-9C26-4343-B6FA-C8CEA40FAC1D}" type="parTrans" cxnId="{808E23E5-3183-4B98-A8C4-E4A10CCEA53B}">
      <dgm:prSet/>
      <dgm:spPr/>
      <dgm:t>
        <a:bodyPr/>
        <a:lstStyle/>
        <a:p>
          <a:endParaRPr lang="uk-UA"/>
        </a:p>
      </dgm:t>
    </dgm:pt>
    <dgm:pt modelId="{C1BFA54B-C0F6-4ECA-9367-126B4D9FC788}" type="sibTrans" cxnId="{808E23E5-3183-4B98-A8C4-E4A10CCEA53B}">
      <dgm:prSet/>
      <dgm:spPr/>
      <dgm:t>
        <a:bodyPr/>
        <a:lstStyle/>
        <a:p>
          <a:endParaRPr lang="uk-UA"/>
        </a:p>
      </dgm:t>
    </dgm:pt>
    <dgm:pt modelId="{51EB9ED2-7BE6-4A8A-BC18-389A643A3076}">
      <dgm:prSet/>
      <dgm:spPr/>
      <dgm:t>
        <a:bodyPr/>
        <a:lstStyle/>
        <a:p>
          <a:pPr rtl="0"/>
          <a:r>
            <a:rPr lang="uk-UA" b="1" dirty="0" smtClean="0"/>
            <a:t>Ідеї виникають раптово, як результат тривалих, напружених по­шуків.</a:t>
          </a:r>
          <a:endParaRPr lang="uk-UA" dirty="0"/>
        </a:p>
      </dgm:t>
    </dgm:pt>
    <dgm:pt modelId="{F7C6726A-4F50-44B6-9549-332A6E7288F0}" type="parTrans" cxnId="{6F93EE80-CEBE-4799-9644-7FE44B6FB1CA}">
      <dgm:prSet/>
      <dgm:spPr/>
      <dgm:t>
        <a:bodyPr/>
        <a:lstStyle/>
        <a:p>
          <a:endParaRPr lang="uk-UA"/>
        </a:p>
      </dgm:t>
    </dgm:pt>
    <dgm:pt modelId="{17678FDF-0109-4414-9564-17B9E2EBD207}" type="sibTrans" cxnId="{6F93EE80-CEBE-4799-9644-7FE44B6FB1CA}">
      <dgm:prSet/>
      <dgm:spPr/>
      <dgm:t>
        <a:bodyPr/>
        <a:lstStyle/>
        <a:p>
          <a:endParaRPr lang="uk-UA"/>
        </a:p>
      </dgm:t>
    </dgm:pt>
    <dgm:pt modelId="{83A1F31A-0815-423C-8C81-93803E0DFBB7}">
      <dgm:prSet/>
      <dgm:spPr/>
      <dgm:t>
        <a:bodyPr/>
        <a:lstStyle/>
        <a:p>
          <a:pPr rtl="0"/>
          <a:r>
            <a:rPr lang="uk-UA" b="1" dirty="0" smtClean="0"/>
            <a:t>Наукова ідея</a:t>
          </a:r>
          <a:r>
            <a:rPr lang="uk-UA" b="1" i="1" dirty="0" smtClean="0"/>
            <a:t> – </a:t>
          </a:r>
          <a:r>
            <a:rPr lang="uk-UA" b="1" dirty="0" smtClean="0"/>
            <a:t>це форма думки, яка дає нове пояснення явищ. Вона базується на знаннях, які вже накопичено, і розкриває ра­ніше не помічені закономірності (наприклад, ідея всезагального роз­витку в діалектиці, ідея рефлексу у фізіології тощо).</a:t>
          </a:r>
          <a:endParaRPr lang="uk-UA" dirty="0"/>
        </a:p>
      </dgm:t>
    </dgm:pt>
    <dgm:pt modelId="{A6ACD8E7-B94A-42BF-80E9-960FEECC12D7}" type="parTrans" cxnId="{C2A13CF3-8436-4486-9C88-1B8F68F83D2A}">
      <dgm:prSet/>
      <dgm:spPr/>
      <dgm:t>
        <a:bodyPr/>
        <a:lstStyle/>
        <a:p>
          <a:endParaRPr lang="uk-UA"/>
        </a:p>
      </dgm:t>
    </dgm:pt>
    <dgm:pt modelId="{F1308AFC-4EE2-468F-B6CC-FCFDB8C1BFD5}" type="sibTrans" cxnId="{C2A13CF3-8436-4486-9C88-1B8F68F83D2A}">
      <dgm:prSet/>
      <dgm:spPr/>
      <dgm:t>
        <a:bodyPr/>
        <a:lstStyle/>
        <a:p>
          <a:endParaRPr lang="uk-UA"/>
        </a:p>
      </dgm:t>
    </dgm:pt>
    <dgm:pt modelId="{36CBC164-F72F-416F-9CDC-EBF771C8737B}" type="pres">
      <dgm:prSet presAssocID="{01C2C9C3-0AB2-4A25-9593-67BBA2A29A5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8E476-AC31-4D3D-83C7-63DF3A3CE3E1}" type="pres">
      <dgm:prSet presAssocID="{01C2C9C3-0AB2-4A25-9593-67BBA2A29A56}" presName="arrow" presStyleLbl="bgShp" presStyleIdx="0" presStyleCnt="1"/>
      <dgm:spPr/>
    </dgm:pt>
    <dgm:pt modelId="{7E8C1DD8-E1D8-4D5E-9508-3B790502A27A}" type="pres">
      <dgm:prSet presAssocID="{01C2C9C3-0AB2-4A25-9593-67BBA2A29A56}" presName="linearProcess" presStyleCnt="0"/>
      <dgm:spPr/>
    </dgm:pt>
    <dgm:pt modelId="{92BC0E32-2E35-459A-B435-C84C8B8D0637}" type="pres">
      <dgm:prSet presAssocID="{6357657D-F8CB-42F7-871B-3D11F5F7A32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FCDD6-078B-4A04-BE4D-C8B69DF85E2A}" type="pres">
      <dgm:prSet presAssocID="{C1BFA54B-C0F6-4ECA-9367-126B4D9FC788}" presName="sibTrans" presStyleCnt="0"/>
      <dgm:spPr/>
    </dgm:pt>
    <dgm:pt modelId="{777F10D9-63EA-4497-91F5-ED6A79B31787}" type="pres">
      <dgm:prSet presAssocID="{51EB9ED2-7BE6-4A8A-BC18-389A643A307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05DCE-9F85-4F5D-A824-60F6CB3885F3}" type="pres">
      <dgm:prSet presAssocID="{17678FDF-0109-4414-9564-17B9E2EBD207}" presName="sibTrans" presStyleCnt="0"/>
      <dgm:spPr/>
    </dgm:pt>
    <dgm:pt modelId="{728638B5-110A-4FA2-BBF8-A3098547EBE9}" type="pres">
      <dgm:prSet presAssocID="{83A1F31A-0815-423C-8C81-93803E0DFB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B35A9-2A27-4740-A830-F48480C7263A}" type="presOf" srcId="{51EB9ED2-7BE6-4A8A-BC18-389A643A3076}" destId="{777F10D9-63EA-4497-91F5-ED6A79B31787}" srcOrd="0" destOrd="0" presId="urn:microsoft.com/office/officeart/2005/8/layout/hProcess9"/>
    <dgm:cxn modelId="{3EF46A28-286F-4E5B-BD2A-A14927B91B56}" type="presOf" srcId="{6357657D-F8CB-42F7-871B-3D11F5F7A329}" destId="{92BC0E32-2E35-459A-B435-C84C8B8D0637}" srcOrd="0" destOrd="0" presId="urn:microsoft.com/office/officeart/2005/8/layout/hProcess9"/>
    <dgm:cxn modelId="{808E23E5-3183-4B98-A8C4-E4A10CCEA53B}" srcId="{01C2C9C3-0AB2-4A25-9593-67BBA2A29A56}" destId="{6357657D-F8CB-42F7-871B-3D11F5F7A329}" srcOrd="0" destOrd="0" parTransId="{5DBCCECB-9C26-4343-B6FA-C8CEA40FAC1D}" sibTransId="{C1BFA54B-C0F6-4ECA-9367-126B4D9FC788}"/>
    <dgm:cxn modelId="{C2A13CF3-8436-4486-9C88-1B8F68F83D2A}" srcId="{01C2C9C3-0AB2-4A25-9593-67BBA2A29A56}" destId="{83A1F31A-0815-423C-8C81-93803E0DFBB7}" srcOrd="2" destOrd="0" parTransId="{A6ACD8E7-B94A-42BF-80E9-960FEECC12D7}" sibTransId="{F1308AFC-4EE2-468F-B6CC-FCFDB8C1BFD5}"/>
    <dgm:cxn modelId="{6F93EE80-CEBE-4799-9644-7FE44B6FB1CA}" srcId="{01C2C9C3-0AB2-4A25-9593-67BBA2A29A56}" destId="{51EB9ED2-7BE6-4A8A-BC18-389A643A3076}" srcOrd="1" destOrd="0" parTransId="{F7C6726A-4F50-44B6-9549-332A6E7288F0}" sibTransId="{17678FDF-0109-4414-9564-17B9E2EBD207}"/>
    <dgm:cxn modelId="{5E22BD21-CD8F-448A-9E21-C2C2A473F737}" type="presOf" srcId="{01C2C9C3-0AB2-4A25-9593-67BBA2A29A56}" destId="{36CBC164-F72F-416F-9CDC-EBF771C8737B}" srcOrd="0" destOrd="0" presId="urn:microsoft.com/office/officeart/2005/8/layout/hProcess9"/>
    <dgm:cxn modelId="{107B3A4D-449A-40B2-AB69-925D0250D8EA}" type="presOf" srcId="{83A1F31A-0815-423C-8C81-93803E0DFBB7}" destId="{728638B5-110A-4FA2-BBF8-A3098547EBE9}" srcOrd="0" destOrd="0" presId="urn:microsoft.com/office/officeart/2005/8/layout/hProcess9"/>
    <dgm:cxn modelId="{554220AB-2EBB-4FB6-BF91-8BBBD9EB2A8A}" type="presParOf" srcId="{36CBC164-F72F-416F-9CDC-EBF771C8737B}" destId="{E0A8E476-AC31-4D3D-83C7-63DF3A3CE3E1}" srcOrd="0" destOrd="0" presId="urn:microsoft.com/office/officeart/2005/8/layout/hProcess9"/>
    <dgm:cxn modelId="{7BD26BBB-4044-4FFD-8E80-6B26DF0F653D}" type="presParOf" srcId="{36CBC164-F72F-416F-9CDC-EBF771C8737B}" destId="{7E8C1DD8-E1D8-4D5E-9508-3B790502A27A}" srcOrd="1" destOrd="0" presId="urn:microsoft.com/office/officeart/2005/8/layout/hProcess9"/>
    <dgm:cxn modelId="{2AD1FD19-B30F-499B-B6FC-F12069E06746}" type="presParOf" srcId="{7E8C1DD8-E1D8-4D5E-9508-3B790502A27A}" destId="{92BC0E32-2E35-459A-B435-C84C8B8D0637}" srcOrd="0" destOrd="0" presId="urn:microsoft.com/office/officeart/2005/8/layout/hProcess9"/>
    <dgm:cxn modelId="{B541ACF7-603D-40F8-87FD-03365D5A5221}" type="presParOf" srcId="{7E8C1DD8-E1D8-4D5E-9508-3B790502A27A}" destId="{14EFCDD6-078B-4A04-BE4D-C8B69DF85E2A}" srcOrd="1" destOrd="0" presId="urn:microsoft.com/office/officeart/2005/8/layout/hProcess9"/>
    <dgm:cxn modelId="{BA569125-937F-49A8-952D-17E288B1505A}" type="presParOf" srcId="{7E8C1DD8-E1D8-4D5E-9508-3B790502A27A}" destId="{777F10D9-63EA-4497-91F5-ED6A79B31787}" srcOrd="2" destOrd="0" presId="urn:microsoft.com/office/officeart/2005/8/layout/hProcess9"/>
    <dgm:cxn modelId="{295CEFAA-093E-48D4-BF7A-CB0CC6DB180B}" type="presParOf" srcId="{7E8C1DD8-E1D8-4D5E-9508-3B790502A27A}" destId="{03405DCE-9F85-4F5D-A824-60F6CB3885F3}" srcOrd="3" destOrd="0" presId="urn:microsoft.com/office/officeart/2005/8/layout/hProcess9"/>
    <dgm:cxn modelId="{F00CBE73-59BD-4B5B-8FB8-2D2C6F4194B0}" type="presParOf" srcId="{7E8C1DD8-E1D8-4D5E-9508-3B790502A27A}" destId="{728638B5-110A-4FA2-BBF8-A3098547EB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571927-1CBA-47D4-A9A3-CB7C7EF9960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uk-UA"/>
        </a:p>
      </dgm:t>
    </dgm:pt>
    <dgm:pt modelId="{16CFD4B8-B6BA-4405-9E62-75D92A9EBA72}">
      <dgm:prSet/>
      <dgm:spPr/>
      <dgm:t>
        <a:bodyPr/>
        <a:lstStyle/>
        <a:p>
          <a:pPr rtl="0"/>
          <a:r>
            <a:rPr lang="uk-UA" b="1" dirty="0" smtClean="0">
              <a:solidFill>
                <a:srgbClr val="7030A0"/>
              </a:solidFill>
            </a:rPr>
            <a:t>Категорії</a:t>
          </a:r>
          <a:r>
            <a:rPr lang="uk-UA" b="1" i="1" dirty="0" smtClean="0">
              <a:solidFill>
                <a:srgbClr val="7030A0"/>
              </a:solidFill>
            </a:rPr>
            <a:t> </a:t>
          </a:r>
          <a:r>
            <a:rPr lang="uk-UA" b="1" i="1" dirty="0" smtClean="0"/>
            <a:t>– </a:t>
          </a:r>
          <a:r>
            <a:rPr lang="uk-UA" b="1" dirty="0" smtClean="0"/>
            <a:t>це найбільш загальні, фундаментальні поняття, які відбивають суттєві властивості явищ дійсності. Вони бувають </a:t>
          </a:r>
          <a:r>
            <a:rPr lang="uk-UA" b="1" dirty="0" err="1" smtClean="0"/>
            <a:t>загальнофілософськими</a:t>
          </a:r>
          <a:r>
            <a:rPr lang="uk-UA" b="1" dirty="0" smtClean="0"/>
            <a:t>, загальнонауковими і такими, що належать до окремої галузі науки. За допомогою категоріального синтезу визна­чаються зв’язки, відношення між явищами, подіями, діями, які вивча­ються, встановлюється їхня єдність.</a:t>
          </a:r>
          <a:endParaRPr lang="uk-UA" dirty="0"/>
        </a:p>
      </dgm:t>
    </dgm:pt>
    <dgm:pt modelId="{C04F7B6D-39BC-472D-8707-5401BD0CAED6}" type="parTrans" cxnId="{3E9D3D80-1856-4A29-ABC1-18B18D808EDF}">
      <dgm:prSet/>
      <dgm:spPr/>
      <dgm:t>
        <a:bodyPr/>
        <a:lstStyle/>
        <a:p>
          <a:endParaRPr lang="uk-UA"/>
        </a:p>
      </dgm:t>
    </dgm:pt>
    <dgm:pt modelId="{1EFD6B10-C876-4231-950B-23D90D033DE9}" type="sibTrans" cxnId="{3E9D3D80-1856-4A29-ABC1-18B18D808EDF}">
      <dgm:prSet/>
      <dgm:spPr/>
      <dgm:t>
        <a:bodyPr/>
        <a:lstStyle/>
        <a:p>
          <a:endParaRPr lang="uk-UA"/>
        </a:p>
      </dgm:t>
    </dgm:pt>
    <dgm:pt modelId="{6CCEBBF7-F42A-4F53-A2F4-F7F062385C89}">
      <dgm:prSet/>
      <dgm:spPr/>
      <dgm:t>
        <a:bodyPr/>
        <a:lstStyle/>
        <a:p>
          <a:pPr rtl="0"/>
          <a:r>
            <a:rPr lang="uk-UA" b="1" dirty="0" smtClean="0">
              <a:solidFill>
                <a:srgbClr val="7030A0"/>
              </a:solidFill>
            </a:rPr>
            <a:t>Принцип і категорії</a:t>
          </a:r>
          <a:r>
            <a:rPr lang="uk-UA" b="1" dirty="0" smtClean="0"/>
            <a:t>, що його розкривають, становлять сутність наукової теорії, а перші здогадки, формулювання гіпотези, попередні висновки висловлюються як тлумачення.  	Тлумачення</a:t>
          </a:r>
          <a:r>
            <a:rPr lang="uk-UA" b="1" i="1" dirty="0" smtClean="0"/>
            <a:t> </a:t>
          </a:r>
          <a:r>
            <a:rPr lang="uk-UA" b="1" dirty="0" smtClean="0"/>
            <a:t>як логічна форма дозволяють трактувати знання про навколишню дійсність.  	У найбільш широкому, універсальному ви­гляді вони використовуються при відкритті законів і повідомленні про на­укові відкриття іншим людям.</a:t>
          </a:r>
          <a:endParaRPr lang="uk-UA" dirty="0"/>
        </a:p>
      </dgm:t>
    </dgm:pt>
    <dgm:pt modelId="{D81DD638-83A1-4D6B-B7B0-4AF23C428B96}" type="parTrans" cxnId="{EDF32411-1E93-42F5-9791-885394D9C6A7}">
      <dgm:prSet/>
      <dgm:spPr/>
      <dgm:t>
        <a:bodyPr/>
        <a:lstStyle/>
        <a:p>
          <a:endParaRPr lang="uk-UA"/>
        </a:p>
      </dgm:t>
    </dgm:pt>
    <dgm:pt modelId="{EB38343F-4C03-44D3-9A07-A86323971B4D}" type="sibTrans" cxnId="{EDF32411-1E93-42F5-9791-885394D9C6A7}">
      <dgm:prSet/>
      <dgm:spPr/>
      <dgm:t>
        <a:bodyPr/>
        <a:lstStyle/>
        <a:p>
          <a:endParaRPr lang="uk-UA"/>
        </a:p>
      </dgm:t>
    </dgm:pt>
    <dgm:pt modelId="{22C4AE6C-9FE2-4BAE-A765-D002F194496E}" type="pres">
      <dgm:prSet presAssocID="{39571927-1CBA-47D4-A9A3-CB7C7EF99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C94AFD-5CB4-41CD-87DC-FDAF19387C06}" type="pres">
      <dgm:prSet presAssocID="{16CFD4B8-B6BA-4405-9E62-75D92A9EBA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60484-9967-4390-B030-C8E455A2D038}" type="pres">
      <dgm:prSet presAssocID="{1EFD6B10-C876-4231-950B-23D90D033DE9}" presName="spacer" presStyleCnt="0"/>
      <dgm:spPr/>
    </dgm:pt>
    <dgm:pt modelId="{917EF919-426A-4556-AD97-32B7A92A755B}" type="pres">
      <dgm:prSet presAssocID="{6CCEBBF7-F42A-4F53-A2F4-F7F062385C8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7AAA9-3ECB-40A5-9D3D-A0C035C54A1B}" type="presOf" srcId="{6CCEBBF7-F42A-4F53-A2F4-F7F062385C89}" destId="{917EF919-426A-4556-AD97-32B7A92A755B}" srcOrd="0" destOrd="0" presId="urn:microsoft.com/office/officeart/2005/8/layout/vList2"/>
    <dgm:cxn modelId="{EDF32411-1E93-42F5-9791-885394D9C6A7}" srcId="{39571927-1CBA-47D4-A9A3-CB7C7EF99606}" destId="{6CCEBBF7-F42A-4F53-A2F4-F7F062385C89}" srcOrd="1" destOrd="0" parTransId="{D81DD638-83A1-4D6B-B7B0-4AF23C428B96}" sibTransId="{EB38343F-4C03-44D3-9A07-A86323971B4D}"/>
    <dgm:cxn modelId="{793A3103-F5B7-4B45-B03C-828B5AE529F9}" type="presOf" srcId="{39571927-1CBA-47D4-A9A3-CB7C7EF99606}" destId="{22C4AE6C-9FE2-4BAE-A765-D002F194496E}" srcOrd="0" destOrd="0" presId="urn:microsoft.com/office/officeart/2005/8/layout/vList2"/>
    <dgm:cxn modelId="{02995D10-D909-472B-9B9E-0687CE7BCEDC}" type="presOf" srcId="{16CFD4B8-B6BA-4405-9E62-75D92A9EBA72}" destId="{8DC94AFD-5CB4-41CD-87DC-FDAF19387C06}" srcOrd="0" destOrd="0" presId="urn:microsoft.com/office/officeart/2005/8/layout/vList2"/>
    <dgm:cxn modelId="{3E9D3D80-1856-4A29-ABC1-18B18D808EDF}" srcId="{39571927-1CBA-47D4-A9A3-CB7C7EF99606}" destId="{16CFD4B8-B6BA-4405-9E62-75D92A9EBA72}" srcOrd="0" destOrd="0" parTransId="{C04F7B6D-39BC-472D-8707-5401BD0CAED6}" sibTransId="{1EFD6B10-C876-4231-950B-23D90D033DE9}"/>
    <dgm:cxn modelId="{BB1D8901-2556-4F06-8890-F198081D5645}" type="presParOf" srcId="{22C4AE6C-9FE2-4BAE-A765-D002F194496E}" destId="{8DC94AFD-5CB4-41CD-87DC-FDAF19387C06}" srcOrd="0" destOrd="0" presId="urn:microsoft.com/office/officeart/2005/8/layout/vList2"/>
    <dgm:cxn modelId="{86DEEFB5-B262-4CCB-BA84-0003980CC894}" type="presParOf" srcId="{22C4AE6C-9FE2-4BAE-A765-D002F194496E}" destId="{E3760484-9967-4390-B030-C8E455A2D038}" srcOrd="1" destOrd="0" presId="urn:microsoft.com/office/officeart/2005/8/layout/vList2"/>
    <dgm:cxn modelId="{82E0E9F8-2922-494D-81FD-3310CE8D8C55}" type="presParOf" srcId="{22C4AE6C-9FE2-4BAE-A765-D002F194496E}" destId="{917EF919-426A-4556-AD97-32B7A92A75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5E0C67-90BB-4EA1-A45F-D0518F30D036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674424B4-2A97-4584-BB5C-58D8D217C2DF}">
      <dgm:prSet/>
      <dgm:spPr/>
      <dgm:t>
        <a:bodyPr/>
        <a:lstStyle/>
        <a:p>
          <a:pPr rtl="0"/>
          <a:r>
            <a:rPr lang="uk-UA" b="1" dirty="0" smtClean="0"/>
            <a:t>Якщо гіпотезу доведено, вона стає науковою теорією.</a:t>
          </a:r>
          <a:endParaRPr lang="uk-UA" dirty="0"/>
        </a:p>
      </dgm:t>
    </dgm:pt>
    <dgm:pt modelId="{C348240B-B9BB-4952-B93B-C8AB2DBF171F}" type="parTrans" cxnId="{C3084275-5408-4B2C-AF1D-67AB55697741}">
      <dgm:prSet/>
      <dgm:spPr/>
      <dgm:t>
        <a:bodyPr/>
        <a:lstStyle/>
        <a:p>
          <a:endParaRPr lang="uk-UA"/>
        </a:p>
      </dgm:t>
    </dgm:pt>
    <dgm:pt modelId="{CDF09879-BE6C-4EC0-A94E-6CE80A1329FF}" type="sibTrans" cxnId="{C3084275-5408-4B2C-AF1D-67AB55697741}">
      <dgm:prSet/>
      <dgm:spPr/>
      <dgm:t>
        <a:bodyPr/>
        <a:lstStyle/>
        <a:p>
          <a:endParaRPr lang="uk-UA"/>
        </a:p>
      </dgm:t>
    </dgm:pt>
    <dgm:pt modelId="{5A55F5A9-8762-4E99-99A0-B3E4A8C23988}">
      <dgm:prSet/>
      <dgm:spPr/>
      <dgm:t>
        <a:bodyPr/>
        <a:lstStyle/>
        <a:p>
          <a:pPr rtl="0"/>
          <a:r>
            <a:rPr lang="uk-UA" b="1" dirty="0" smtClean="0"/>
            <a:t>Структуру теорії як складної системи формують пов’язані між со­бою принципи, закони, тлумачення, положення, поняття, категорії й факти.</a:t>
          </a:r>
          <a:endParaRPr lang="uk-UA" dirty="0"/>
        </a:p>
      </dgm:t>
    </dgm:pt>
    <dgm:pt modelId="{77B275CF-49E1-4291-A55A-5AB88E369DA0}" type="parTrans" cxnId="{8D79CD8D-0DE7-426F-BE0C-EEA0880415AB}">
      <dgm:prSet/>
      <dgm:spPr/>
      <dgm:t>
        <a:bodyPr/>
        <a:lstStyle/>
        <a:p>
          <a:endParaRPr lang="uk-UA"/>
        </a:p>
      </dgm:t>
    </dgm:pt>
    <dgm:pt modelId="{782E1BD6-733B-443E-B8FB-2C89CDBA18C1}" type="sibTrans" cxnId="{8D79CD8D-0DE7-426F-BE0C-EEA0880415AB}">
      <dgm:prSet/>
      <dgm:spPr/>
      <dgm:t>
        <a:bodyPr/>
        <a:lstStyle/>
        <a:p>
          <a:endParaRPr lang="uk-UA"/>
        </a:p>
      </dgm:t>
    </dgm:pt>
    <dgm:pt modelId="{8FD7F377-67F7-424C-A291-678E8F42AF48}">
      <dgm:prSet/>
      <dgm:spPr/>
      <dgm:t>
        <a:bodyPr/>
        <a:lstStyle/>
        <a:p>
          <a:pPr rtl="0"/>
          <a:r>
            <a:rPr lang="uk-UA" b="1" dirty="0" smtClean="0"/>
            <a:t>Необхідними елементами багатьох теорій є формальне обчис­лення, наукові результати, висновки, терміни, аксіоми, теореми.</a:t>
          </a:r>
          <a:endParaRPr lang="uk-UA" dirty="0"/>
        </a:p>
      </dgm:t>
    </dgm:pt>
    <dgm:pt modelId="{B22C6595-CFA4-47C8-B061-3AC47628632A}" type="parTrans" cxnId="{206E76A4-1155-465E-B88D-653970813A2A}">
      <dgm:prSet/>
      <dgm:spPr/>
      <dgm:t>
        <a:bodyPr/>
        <a:lstStyle/>
        <a:p>
          <a:endParaRPr lang="uk-UA"/>
        </a:p>
      </dgm:t>
    </dgm:pt>
    <dgm:pt modelId="{05629C66-7F82-4D96-81B0-6C3888DC9E68}" type="sibTrans" cxnId="{206E76A4-1155-465E-B88D-653970813A2A}">
      <dgm:prSet/>
      <dgm:spPr/>
      <dgm:t>
        <a:bodyPr/>
        <a:lstStyle/>
        <a:p>
          <a:endParaRPr lang="uk-UA"/>
        </a:p>
      </dgm:t>
    </dgm:pt>
    <dgm:pt modelId="{445E8434-695E-42D2-9284-7EC03FAEC21E}">
      <dgm:prSet/>
      <dgm:spPr/>
      <dgm:t>
        <a:bodyPr/>
        <a:lstStyle/>
        <a:p>
          <a:pPr rtl="0"/>
          <a:r>
            <a:rPr lang="uk-UA" b="1" dirty="0" smtClean="0"/>
            <a:t>З аналізом (поділом) і синтезом (об’єднанням) пов’язана вся екс­периментальна діяльність дослідника, до них зводяться всі види ро­зумової діяльності. У створенні наукової теорії особливо важливим є синтез, який забезпечує формулювання понять і категорій. Синтез досліджень дозволяє включати до системи фактів ідеальні моменти, розрахунок реальних можливостей, облік закономірностей розвитку й функціонування явищ.</a:t>
          </a:r>
          <a:r>
            <a:rPr lang="uk-UA" dirty="0" smtClean="0"/>
            <a:t> </a:t>
          </a:r>
          <a:endParaRPr lang="uk-UA" dirty="0"/>
        </a:p>
      </dgm:t>
    </dgm:pt>
    <dgm:pt modelId="{FEBDD79D-DF2F-4E72-BCD1-9BDF61A6EF27}" type="parTrans" cxnId="{4E4AF841-6F29-4775-BC7B-CE498C3BD172}">
      <dgm:prSet/>
      <dgm:spPr/>
      <dgm:t>
        <a:bodyPr/>
        <a:lstStyle/>
        <a:p>
          <a:endParaRPr lang="uk-UA"/>
        </a:p>
      </dgm:t>
    </dgm:pt>
    <dgm:pt modelId="{3198902A-6679-4FFC-AADD-9DDE8A028441}" type="sibTrans" cxnId="{4E4AF841-6F29-4775-BC7B-CE498C3BD172}">
      <dgm:prSet/>
      <dgm:spPr/>
      <dgm:t>
        <a:bodyPr/>
        <a:lstStyle/>
        <a:p>
          <a:endParaRPr lang="uk-UA"/>
        </a:p>
      </dgm:t>
    </dgm:pt>
    <dgm:pt modelId="{AD718185-21FF-48B9-A505-769B11203687}">
      <dgm:prSet/>
      <dgm:spPr/>
      <dgm:t>
        <a:bodyPr/>
        <a:lstStyle/>
        <a:p>
          <a:pPr rtl="0"/>
          <a:r>
            <a:rPr lang="uk-UA" b="1" dirty="0" smtClean="0"/>
            <a:t>Подальше завдання – це систематизація результатів, уведення більш глибоких принципів, аксіом, постулатів, законів</a:t>
          </a:r>
          <a:endParaRPr lang="uk-UA" dirty="0"/>
        </a:p>
      </dgm:t>
    </dgm:pt>
    <dgm:pt modelId="{21445887-F625-455E-8F4D-3A09D4B0FE5B}" type="parTrans" cxnId="{B5AAC6A8-6461-4470-A216-435D86DFD06E}">
      <dgm:prSet/>
      <dgm:spPr/>
      <dgm:t>
        <a:bodyPr/>
        <a:lstStyle/>
        <a:p>
          <a:endParaRPr lang="uk-UA"/>
        </a:p>
      </dgm:t>
    </dgm:pt>
    <dgm:pt modelId="{4E3B4EF5-D9D8-48FB-91C3-0D14F38AD780}" type="sibTrans" cxnId="{B5AAC6A8-6461-4470-A216-435D86DFD06E}">
      <dgm:prSet/>
      <dgm:spPr/>
      <dgm:t>
        <a:bodyPr/>
        <a:lstStyle/>
        <a:p>
          <a:endParaRPr lang="uk-UA"/>
        </a:p>
      </dgm:t>
    </dgm:pt>
    <dgm:pt modelId="{DF41F827-0322-4839-A3E0-367ED861D291}" type="pres">
      <dgm:prSet presAssocID="{CA5E0C67-90BB-4EA1-A45F-D0518F30D0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7B231C-F8AE-42EE-9A19-10225112CCD3}" type="pres">
      <dgm:prSet presAssocID="{674424B4-2A97-4584-BB5C-58D8D217C2DF}" presName="composite" presStyleCnt="0"/>
      <dgm:spPr/>
    </dgm:pt>
    <dgm:pt modelId="{9247CECC-10EA-41AA-AD8F-FDF3F3DDF14D}" type="pres">
      <dgm:prSet presAssocID="{674424B4-2A97-4584-BB5C-58D8D217C2DF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B39D1D-8BF1-40E7-B060-9703CE32BD51}" type="pres">
      <dgm:prSet presAssocID="{674424B4-2A97-4584-BB5C-58D8D217C2D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BCA9A-A963-433B-8E99-9D342ECDCC89}" type="pres">
      <dgm:prSet presAssocID="{CDF09879-BE6C-4EC0-A94E-6CE80A1329FF}" presName="spacing" presStyleCnt="0"/>
      <dgm:spPr/>
    </dgm:pt>
    <dgm:pt modelId="{FC7E1168-8D2F-43CC-AE8A-E181C89A0524}" type="pres">
      <dgm:prSet presAssocID="{5A55F5A9-8762-4E99-99A0-B3E4A8C23988}" presName="composite" presStyleCnt="0"/>
      <dgm:spPr/>
    </dgm:pt>
    <dgm:pt modelId="{5817F761-1640-4C33-8970-033E6A5DBF78}" type="pres">
      <dgm:prSet presAssocID="{5A55F5A9-8762-4E99-99A0-B3E4A8C23988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D249C9-1390-47BD-B130-5179A3E8ACC8}" type="pres">
      <dgm:prSet presAssocID="{5A55F5A9-8762-4E99-99A0-B3E4A8C2398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A4304-09F7-4D5E-8C55-8E53C77672E1}" type="pres">
      <dgm:prSet presAssocID="{782E1BD6-733B-443E-B8FB-2C89CDBA18C1}" presName="spacing" presStyleCnt="0"/>
      <dgm:spPr/>
    </dgm:pt>
    <dgm:pt modelId="{F13F1BF2-61DE-4E5A-B2A6-684BD6136F75}" type="pres">
      <dgm:prSet presAssocID="{8FD7F377-67F7-424C-A291-678E8F42AF48}" presName="composite" presStyleCnt="0"/>
      <dgm:spPr/>
    </dgm:pt>
    <dgm:pt modelId="{3225083A-E9A0-4CCB-BE26-480B97AC610A}" type="pres">
      <dgm:prSet presAssocID="{8FD7F377-67F7-424C-A291-678E8F42AF48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578E18-12BF-4533-835C-B109FB891B14}" type="pres">
      <dgm:prSet presAssocID="{8FD7F377-67F7-424C-A291-678E8F42AF4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D6244-6FFB-4E89-B874-45750499C245}" type="pres">
      <dgm:prSet presAssocID="{05629C66-7F82-4D96-81B0-6C3888DC9E68}" presName="spacing" presStyleCnt="0"/>
      <dgm:spPr/>
    </dgm:pt>
    <dgm:pt modelId="{BA83EBDA-F78E-4F30-A7CD-5355C694C28A}" type="pres">
      <dgm:prSet presAssocID="{445E8434-695E-42D2-9284-7EC03FAEC21E}" presName="composite" presStyleCnt="0"/>
      <dgm:spPr/>
    </dgm:pt>
    <dgm:pt modelId="{A177CF45-E919-4A92-8D52-FC28C65FB98A}" type="pres">
      <dgm:prSet presAssocID="{445E8434-695E-42D2-9284-7EC03FAEC21E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8CD2AB-1CA5-4258-A973-DD24FA46FBB5}" type="pres">
      <dgm:prSet presAssocID="{445E8434-695E-42D2-9284-7EC03FAEC21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943F8-FA89-4A38-A9B4-E376ECE5957C}" type="pres">
      <dgm:prSet presAssocID="{3198902A-6679-4FFC-AADD-9DDE8A028441}" presName="spacing" presStyleCnt="0"/>
      <dgm:spPr/>
    </dgm:pt>
    <dgm:pt modelId="{A714EF17-1E90-4CB4-90F1-B9336417F2C6}" type="pres">
      <dgm:prSet presAssocID="{AD718185-21FF-48B9-A505-769B11203687}" presName="composite" presStyleCnt="0"/>
      <dgm:spPr/>
    </dgm:pt>
    <dgm:pt modelId="{FD255F57-A74C-4BD6-902B-C0340CFEDB77}" type="pres">
      <dgm:prSet presAssocID="{AD718185-21FF-48B9-A505-769B11203687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F89A5A-B3FD-45F4-9F25-DE44C690C1C6}" type="pres">
      <dgm:prSet presAssocID="{AD718185-21FF-48B9-A505-769B1120368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084275-5408-4B2C-AF1D-67AB55697741}" srcId="{CA5E0C67-90BB-4EA1-A45F-D0518F30D036}" destId="{674424B4-2A97-4584-BB5C-58D8D217C2DF}" srcOrd="0" destOrd="0" parTransId="{C348240B-B9BB-4952-B93B-C8AB2DBF171F}" sibTransId="{CDF09879-BE6C-4EC0-A94E-6CE80A1329FF}"/>
    <dgm:cxn modelId="{4C8EA41F-51DF-4D27-AD96-77EBF6DD0C38}" type="presOf" srcId="{AD718185-21FF-48B9-A505-769B11203687}" destId="{99F89A5A-B3FD-45F4-9F25-DE44C690C1C6}" srcOrd="0" destOrd="0" presId="urn:microsoft.com/office/officeart/2005/8/layout/vList3"/>
    <dgm:cxn modelId="{9573EA04-397E-4548-8B13-E9C33813BD87}" type="presOf" srcId="{674424B4-2A97-4584-BB5C-58D8D217C2DF}" destId="{B2B39D1D-8BF1-40E7-B060-9703CE32BD51}" srcOrd="0" destOrd="0" presId="urn:microsoft.com/office/officeart/2005/8/layout/vList3"/>
    <dgm:cxn modelId="{2CD69008-4873-49A7-92DA-A45553C60210}" type="presOf" srcId="{5A55F5A9-8762-4E99-99A0-B3E4A8C23988}" destId="{E2D249C9-1390-47BD-B130-5179A3E8ACC8}" srcOrd="0" destOrd="0" presId="urn:microsoft.com/office/officeart/2005/8/layout/vList3"/>
    <dgm:cxn modelId="{4E4AF841-6F29-4775-BC7B-CE498C3BD172}" srcId="{CA5E0C67-90BB-4EA1-A45F-D0518F30D036}" destId="{445E8434-695E-42D2-9284-7EC03FAEC21E}" srcOrd="3" destOrd="0" parTransId="{FEBDD79D-DF2F-4E72-BCD1-9BDF61A6EF27}" sibTransId="{3198902A-6679-4FFC-AADD-9DDE8A028441}"/>
    <dgm:cxn modelId="{41355169-988E-4E9B-AB90-E46D0B0417A4}" type="presOf" srcId="{CA5E0C67-90BB-4EA1-A45F-D0518F30D036}" destId="{DF41F827-0322-4839-A3E0-367ED861D291}" srcOrd="0" destOrd="0" presId="urn:microsoft.com/office/officeart/2005/8/layout/vList3"/>
    <dgm:cxn modelId="{4413803B-AC31-4502-8124-F600B881D92C}" type="presOf" srcId="{445E8434-695E-42D2-9284-7EC03FAEC21E}" destId="{108CD2AB-1CA5-4258-A973-DD24FA46FBB5}" srcOrd="0" destOrd="0" presId="urn:microsoft.com/office/officeart/2005/8/layout/vList3"/>
    <dgm:cxn modelId="{206E76A4-1155-465E-B88D-653970813A2A}" srcId="{CA5E0C67-90BB-4EA1-A45F-D0518F30D036}" destId="{8FD7F377-67F7-424C-A291-678E8F42AF48}" srcOrd="2" destOrd="0" parTransId="{B22C6595-CFA4-47C8-B061-3AC47628632A}" sibTransId="{05629C66-7F82-4D96-81B0-6C3888DC9E68}"/>
    <dgm:cxn modelId="{8D79CD8D-0DE7-426F-BE0C-EEA0880415AB}" srcId="{CA5E0C67-90BB-4EA1-A45F-D0518F30D036}" destId="{5A55F5A9-8762-4E99-99A0-B3E4A8C23988}" srcOrd="1" destOrd="0" parTransId="{77B275CF-49E1-4291-A55A-5AB88E369DA0}" sibTransId="{782E1BD6-733B-443E-B8FB-2C89CDBA18C1}"/>
    <dgm:cxn modelId="{248A0883-1FFE-425B-8CE3-FC241689E1DC}" type="presOf" srcId="{8FD7F377-67F7-424C-A291-678E8F42AF48}" destId="{B3578E18-12BF-4533-835C-B109FB891B14}" srcOrd="0" destOrd="0" presId="urn:microsoft.com/office/officeart/2005/8/layout/vList3"/>
    <dgm:cxn modelId="{B5AAC6A8-6461-4470-A216-435D86DFD06E}" srcId="{CA5E0C67-90BB-4EA1-A45F-D0518F30D036}" destId="{AD718185-21FF-48B9-A505-769B11203687}" srcOrd="4" destOrd="0" parTransId="{21445887-F625-455E-8F4D-3A09D4B0FE5B}" sibTransId="{4E3B4EF5-D9D8-48FB-91C3-0D14F38AD780}"/>
    <dgm:cxn modelId="{492AE336-2ED1-4BB3-B4A7-D697DE934060}" type="presParOf" srcId="{DF41F827-0322-4839-A3E0-367ED861D291}" destId="{8E7B231C-F8AE-42EE-9A19-10225112CCD3}" srcOrd="0" destOrd="0" presId="urn:microsoft.com/office/officeart/2005/8/layout/vList3"/>
    <dgm:cxn modelId="{E4F46632-58E9-4BB0-A986-A9A1140190FF}" type="presParOf" srcId="{8E7B231C-F8AE-42EE-9A19-10225112CCD3}" destId="{9247CECC-10EA-41AA-AD8F-FDF3F3DDF14D}" srcOrd="0" destOrd="0" presId="urn:microsoft.com/office/officeart/2005/8/layout/vList3"/>
    <dgm:cxn modelId="{C32D6721-5709-4DB5-838F-3C92E4EEB0F9}" type="presParOf" srcId="{8E7B231C-F8AE-42EE-9A19-10225112CCD3}" destId="{B2B39D1D-8BF1-40E7-B060-9703CE32BD51}" srcOrd="1" destOrd="0" presId="urn:microsoft.com/office/officeart/2005/8/layout/vList3"/>
    <dgm:cxn modelId="{AF17EF47-E731-4099-8107-40C26C12350F}" type="presParOf" srcId="{DF41F827-0322-4839-A3E0-367ED861D291}" destId="{906BCA9A-A963-433B-8E99-9D342ECDCC89}" srcOrd="1" destOrd="0" presId="urn:microsoft.com/office/officeart/2005/8/layout/vList3"/>
    <dgm:cxn modelId="{70D457AB-0F41-4D0E-AB58-F88A4AFF0175}" type="presParOf" srcId="{DF41F827-0322-4839-A3E0-367ED861D291}" destId="{FC7E1168-8D2F-43CC-AE8A-E181C89A0524}" srcOrd="2" destOrd="0" presId="urn:microsoft.com/office/officeart/2005/8/layout/vList3"/>
    <dgm:cxn modelId="{66B3D0EF-3FA4-4D78-9834-5A244EC46351}" type="presParOf" srcId="{FC7E1168-8D2F-43CC-AE8A-E181C89A0524}" destId="{5817F761-1640-4C33-8970-033E6A5DBF78}" srcOrd="0" destOrd="0" presId="urn:microsoft.com/office/officeart/2005/8/layout/vList3"/>
    <dgm:cxn modelId="{EE7CABA2-A8A3-4D57-B368-706D32BE402B}" type="presParOf" srcId="{FC7E1168-8D2F-43CC-AE8A-E181C89A0524}" destId="{E2D249C9-1390-47BD-B130-5179A3E8ACC8}" srcOrd="1" destOrd="0" presId="urn:microsoft.com/office/officeart/2005/8/layout/vList3"/>
    <dgm:cxn modelId="{A76CDD5A-39D5-44A9-90EA-6CC34F618A8B}" type="presParOf" srcId="{DF41F827-0322-4839-A3E0-367ED861D291}" destId="{8F0A4304-09F7-4D5E-8C55-8E53C77672E1}" srcOrd="3" destOrd="0" presId="urn:microsoft.com/office/officeart/2005/8/layout/vList3"/>
    <dgm:cxn modelId="{152FE031-A3D4-4C74-B704-8307C8D0E2AE}" type="presParOf" srcId="{DF41F827-0322-4839-A3E0-367ED861D291}" destId="{F13F1BF2-61DE-4E5A-B2A6-684BD6136F75}" srcOrd="4" destOrd="0" presId="urn:microsoft.com/office/officeart/2005/8/layout/vList3"/>
    <dgm:cxn modelId="{61E08729-7797-4F1B-8408-1E3BF02B17CC}" type="presParOf" srcId="{F13F1BF2-61DE-4E5A-B2A6-684BD6136F75}" destId="{3225083A-E9A0-4CCB-BE26-480B97AC610A}" srcOrd="0" destOrd="0" presId="urn:microsoft.com/office/officeart/2005/8/layout/vList3"/>
    <dgm:cxn modelId="{6D36EA7E-EC99-409E-8EDB-5B1E4D3CFAD6}" type="presParOf" srcId="{F13F1BF2-61DE-4E5A-B2A6-684BD6136F75}" destId="{B3578E18-12BF-4533-835C-B109FB891B14}" srcOrd="1" destOrd="0" presId="urn:microsoft.com/office/officeart/2005/8/layout/vList3"/>
    <dgm:cxn modelId="{59EBBCC3-A86F-44C8-8D1A-7DFB15F7388A}" type="presParOf" srcId="{DF41F827-0322-4839-A3E0-367ED861D291}" destId="{500D6244-6FFB-4E89-B874-45750499C245}" srcOrd="5" destOrd="0" presId="urn:microsoft.com/office/officeart/2005/8/layout/vList3"/>
    <dgm:cxn modelId="{EA1695C7-C36A-4597-BE16-D3A39D9EA174}" type="presParOf" srcId="{DF41F827-0322-4839-A3E0-367ED861D291}" destId="{BA83EBDA-F78E-4F30-A7CD-5355C694C28A}" srcOrd="6" destOrd="0" presId="urn:microsoft.com/office/officeart/2005/8/layout/vList3"/>
    <dgm:cxn modelId="{6353263C-AB30-4D81-8B2C-81CBD9F34891}" type="presParOf" srcId="{BA83EBDA-F78E-4F30-A7CD-5355C694C28A}" destId="{A177CF45-E919-4A92-8D52-FC28C65FB98A}" srcOrd="0" destOrd="0" presId="urn:microsoft.com/office/officeart/2005/8/layout/vList3"/>
    <dgm:cxn modelId="{3C0D9A97-BE17-4A93-B40D-985AD255BF69}" type="presParOf" srcId="{BA83EBDA-F78E-4F30-A7CD-5355C694C28A}" destId="{108CD2AB-1CA5-4258-A973-DD24FA46FBB5}" srcOrd="1" destOrd="0" presId="urn:microsoft.com/office/officeart/2005/8/layout/vList3"/>
    <dgm:cxn modelId="{614D4EC0-9AF8-4697-AE40-DB8CF62B8048}" type="presParOf" srcId="{DF41F827-0322-4839-A3E0-367ED861D291}" destId="{1FD943F8-FA89-4A38-A9B4-E376ECE5957C}" srcOrd="7" destOrd="0" presId="urn:microsoft.com/office/officeart/2005/8/layout/vList3"/>
    <dgm:cxn modelId="{481B865C-361E-4BB0-96A4-2C02A0BFD12F}" type="presParOf" srcId="{DF41F827-0322-4839-A3E0-367ED861D291}" destId="{A714EF17-1E90-4CB4-90F1-B9336417F2C6}" srcOrd="8" destOrd="0" presId="urn:microsoft.com/office/officeart/2005/8/layout/vList3"/>
    <dgm:cxn modelId="{03461875-375D-4135-A17C-D9E75B8519E5}" type="presParOf" srcId="{A714EF17-1E90-4CB4-90F1-B9336417F2C6}" destId="{FD255F57-A74C-4BD6-902B-C0340CFEDB77}" srcOrd="0" destOrd="0" presId="urn:microsoft.com/office/officeart/2005/8/layout/vList3"/>
    <dgm:cxn modelId="{409EB158-1257-47C2-938D-BE9BCA503705}" type="presParOf" srcId="{A714EF17-1E90-4CB4-90F1-B9336417F2C6}" destId="{99F89A5A-B3FD-45F4-9F25-DE44C690C1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C8844-68F5-4D6F-A4B6-637CDAFBCD9B}">
      <dsp:nvSpPr>
        <dsp:cNvPr id="0" name=""/>
        <dsp:cNvSpPr/>
      </dsp:nvSpPr>
      <dsp:spPr>
        <a:xfrm>
          <a:off x="0" y="741311"/>
          <a:ext cx="6282755" cy="2513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1.Доказовість знання</a:t>
          </a: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2.Обґрунтованість</a:t>
          </a: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3.Системна організація</a:t>
          </a:r>
          <a:endParaRPr lang="ru-RU" sz="3000" kern="1200" dirty="0"/>
        </a:p>
      </dsp:txBody>
      <dsp:txXfrm>
        <a:off x="1256551" y="741311"/>
        <a:ext cx="3769653" cy="25131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06BF5-C6E0-494E-8043-81D12EEB5CFA}">
      <dsp:nvSpPr>
        <dsp:cNvPr id="0" name=""/>
        <dsp:cNvSpPr/>
      </dsp:nvSpPr>
      <dsp:spPr>
        <a:xfrm>
          <a:off x="0" y="10180"/>
          <a:ext cx="9865816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baseline="0" dirty="0" smtClean="0"/>
            <a:t>Наука має дві важливі складові:</a:t>
          </a:r>
          <a:endParaRPr lang="ru-RU" sz="3700" kern="1200" dirty="0"/>
        </a:p>
      </dsp:txBody>
      <dsp:txXfrm>
        <a:off x="43321" y="53501"/>
        <a:ext cx="9779174" cy="800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0EFCF-D20C-480C-BCCC-16C39939CC80}">
      <dsp:nvSpPr>
        <dsp:cNvPr id="0" name=""/>
        <dsp:cNvSpPr/>
      </dsp:nvSpPr>
      <dsp:spPr>
        <a:xfrm>
          <a:off x="0" y="0"/>
          <a:ext cx="1280890" cy="12808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22AB1-845D-40DD-89BD-0A27A59B735E}">
      <dsp:nvSpPr>
        <dsp:cNvPr id="0" name=""/>
        <dsp:cNvSpPr/>
      </dsp:nvSpPr>
      <dsp:spPr>
        <a:xfrm>
          <a:off x="640445" y="0"/>
          <a:ext cx="9702960" cy="1280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baseline="0" dirty="0" smtClean="0"/>
            <a:t>Система наукових знань</a:t>
          </a:r>
          <a:r>
            <a:rPr lang="uk-UA" sz="3600" b="1" i="1" kern="1200" baseline="0" dirty="0" smtClean="0"/>
            <a:t> </a:t>
          </a:r>
          <a:r>
            <a:rPr lang="uk-UA" sz="3600" b="1" kern="1200" baseline="0" dirty="0" smtClean="0"/>
            <a:t>складається з таких основних елемен­тів </a:t>
          </a:r>
          <a:endParaRPr lang="ru-RU" sz="3600" kern="1200" dirty="0"/>
        </a:p>
      </dsp:txBody>
      <dsp:txXfrm>
        <a:off x="640445" y="0"/>
        <a:ext cx="9702960" cy="1280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65D49-8DF7-420E-81BA-10CA87EEFECF}">
      <dsp:nvSpPr>
        <dsp:cNvPr id="0" name=""/>
        <dsp:cNvSpPr/>
      </dsp:nvSpPr>
      <dsp:spPr>
        <a:xfrm>
          <a:off x="0" y="0"/>
          <a:ext cx="3776176" cy="37761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C6B45-BF35-442E-A240-158220D2CC0E}">
      <dsp:nvSpPr>
        <dsp:cNvPr id="0" name=""/>
        <dsp:cNvSpPr/>
      </dsp:nvSpPr>
      <dsp:spPr>
        <a:xfrm>
          <a:off x="1888088" y="0"/>
          <a:ext cx="8744404" cy="37761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smtClean="0"/>
            <a:t>1) постановка (виникнення) проблеми</a:t>
          </a:r>
          <a:endParaRPr lang="ru-RU" sz="2300" kern="1200"/>
        </a:p>
      </dsp:txBody>
      <dsp:txXfrm>
        <a:off x="1888088" y="0"/>
        <a:ext cx="8744404" cy="1132855"/>
      </dsp:txXfrm>
    </dsp:sp>
    <dsp:sp modelId="{CE52945C-0E8C-4969-A57D-9F30FC6BEA22}">
      <dsp:nvSpPr>
        <dsp:cNvPr id="0" name=""/>
        <dsp:cNvSpPr/>
      </dsp:nvSpPr>
      <dsp:spPr>
        <a:xfrm>
          <a:off x="660832" y="1132855"/>
          <a:ext cx="2454511" cy="24545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51818-42D1-464F-858B-7A048F5272EF}">
      <dsp:nvSpPr>
        <dsp:cNvPr id="0" name=""/>
        <dsp:cNvSpPr/>
      </dsp:nvSpPr>
      <dsp:spPr>
        <a:xfrm>
          <a:off x="1888088" y="1132855"/>
          <a:ext cx="8744404" cy="2454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smtClean="0"/>
            <a:t>2) побудова гіпотез і застосування тих, які вже є</a:t>
          </a:r>
          <a:endParaRPr lang="uk-UA" sz="2300" b="1" kern="1200" dirty="0"/>
        </a:p>
      </dsp:txBody>
      <dsp:txXfrm>
        <a:off x="1888088" y="1132855"/>
        <a:ext cx="8744404" cy="1132851"/>
      </dsp:txXfrm>
    </dsp:sp>
    <dsp:sp modelId="{1437F6EE-7929-4B51-B0A7-418065E7878D}">
      <dsp:nvSpPr>
        <dsp:cNvPr id="0" name=""/>
        <dsp:cNvSpPr/>
      </dsp:nvSpPr>
      <dsp:spPr>
        <a:xfrm>
          <a:off x="1321662" y="2265706"/>
          <a:ext cx="1132851" cy="11328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72151-1CCD-46D1-9F96-9FE64AC72D56}">
      <dsp:nvSpPr>
        <dsp:cNvPr id="0" name=""/>
        <dsp:cNvSpPr/>
      </dsp:nvSpPr>
      <dsp:spPr>
        <a:xfrm>
          <a:off x="1888088" y="2265706"/>
          <a:ext cx="8744404" cy="11328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3) ство­рення та впровадження нових методів дослідження, які спрямовані на до4) узагальнення результатів наукової </a:t>
          </a:r>
          <a:r>
            <a:rPr lang="uk-UA" sz="2300" b="1" kern="1200" dirty="0" err="1" smtClean="0"/>
            <a:t>діяльностіведення</a:t>
          </a:r>
          <a:r>
            <a:rPr lang="uk-UA" sz="2300" b="1" kern="1200" dirty="0" smtClean="0"/>
            <a:t> гіпотез</a:t>
          </a:r>
          <a:endParaRPr lang="uk-UA" sz="2300" b="1" kern="1200" dirty="0"/>
        </a:p>
      </dsp:txBody>
      <dsp:txXfrm>
        <a:off x="1888088" y="2265706"/>
        <a:ext cx="8744404" cy="1132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07D66-2ED1-4F70-A597-AFF1C5F802C3}">
      <dsp:nvSpPr>
        <dsp:cNvPr id="0" name=""/>
        <dsp:cNvSpPr/>
      </dsp:nvSpPr>
      <dsp:spPr>
        <a:xfrm>
          <a:off x="0" y="429532"/>
          <a:ext cx="11685319" cy="2825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chemeClr val="accent2">
                  <a:lumMod val="50000"/>
                </a:schemeClr>
              </a:solidFill>
            </a:rPr>
            <a:t>Наукова</a:t>
          </a:r>
          <a:r>
            <a:rPr lang="ru-RU" sz="2800" b="1" i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i="1" kern="1200" dirty="0" err="1" smtClean="0">
              <a:solidFill>
                <a:schemeClr val="accent2">
                  <a:lumMod val="50000"/>
                </a:schemeClr>
              </a:solidFill>
            </a:rPr>
            <a:t>теорія</a:t>
          </a:r>
          <a:r>
            <a:rPr lang="ru-RU" sz="2800" b="1" i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—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це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найвища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форма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узагальнення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й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систематизації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знань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Існує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багато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різних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визначень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теорії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Розрізняють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гносеологіч­ний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логічний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і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методологічний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підходи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до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її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</a:rPr>
            <a:t>визначення</a:t>
          </a:r>
          <a:endParaRPr lang="uk-UA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37932" y="567464"/>
        <a:ext cx="11409455" cy="2549686"/>
      </dsp:txXfrm>
    </dsp:sp>
    <dsp:sp modelId="{F150BB64-622A-4D28-9AE9-0B876501A2CD}">
      <dsp:nvSpPr>
        <dsp:cNvPr id="0" name=""/>
        <dsp:cNvSpPr/>
      </dsp:nvSpPr>
      <dsp:spPr>
        <a:xfrm>
          <a:off x="0" y="3335722"/>
          <a:ext cx="11685319" cy="2825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2">
                  <a:lumMod val="50000"/>
                </a:schemeClr>
              </a:solidFill>
            </a:rPr>
            <a:t>Гносеологія</a:t>
          </a:r>
          <a:r>
            <a:rPr lang="uk-UA" sz="2800" b="1" i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uk-UA" sz="2800" b="1" kern="1200" dirty="0" smtClean="0">
              <a:solidFill>
                <a:schemeClr val="accent2">
                  <a:lumMod val="50000"/>
                </a:schemeClr>
              </a:solidFill>
            </a:rPr>
            <a:t>номінує теорію як узагальнення результатів багато­вікової історії, впродовж якої предметно-практична й духовна діяль­ність людини розширювала горизонт пізнання явищ природи, суспіль­ства й мислення. Гносеологія встановлює, внаслідок чого з’являється теорія і для чого вона потрібна.</a:t>
          </a:r>
          <a:endParaRPr lang="uk-UA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37932" y="3473654"/>
        <a:ext cx="11409455" cy="2549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B35E2-60E3-40F4-8F88-D745D228ED1A}">
      <dsp:nvSpPr>
        <dsp:cNvPr id="0" name=""/>
        <dsp:cNvSpPr/>
      </dsp:nvSpPr>
      <dsp:spPr>
        <a:xfrm rot="10800000">
          <a:off x="2377287" y="205"/>
          <a:ext cx="7691766" cy="17595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91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Логіка</a:t>
          </a:r>
          <a:r>
            <a:rPr lang="uk-UA" sz="1900" b="1" i="1" kern="1200" dirty="0" smtClean="0"/>
            <a:t> </a:t>
          </a:r>
          <a:r>
            <a:rPr lang="uk-UA" sz="1900" b="1" kern="1200" dirty="0" smtClean="0"/>
            <a:t>розкриває структуру теорії та її співвідношення із закономірностями розвитку об’єктивної дійсності.</a:t>
          </a:r>
          <a:endParaRPr lang="uk-UA" sz="1900" kern="1200" dirty="0"/>
        </a:p>
      </dsp:txBody>
      <dsp:txXfrm rot="10800000">
        <a:off x="2817175" y="205"/>
        <a:ext cx="7251878" cy="1759552"/>
      </dsp:txXfrm>
    </dsp:sp>
    <dsp:sp modelId="{B2166E65-0D26-4C9C-BAE9-0D9C2E749355}">
      <dsp:nvSpPr>
        <dsp:cNvPr id="0" name=""/>
        <dsp:cNvSpPr/>
      </dsp:nvSpPr>
      <dsp:spPr>
        <a:xfrm>
          <a:off x="1497511" y="205"/>
          <a:ext cx="1759552" cy="17595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0E8EA-3114-4C1F-8D16-B233E1081445}">
      <dsp:nvSpPr>
        <dsp:cNvPr id="0" name=""/>
        <dsp:cNvSpPr/>
      </dsp:nvSpPr>
      <dsp:spPr>
        <a:xfrm rot="10800000">
          <a:off x="2377287" y="2284997"/>
          <a:ext cx="7691766" cy="17595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91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Методологія</a:t>
          </a:r>
          <a:r>
            <a:rPr lang="uk-UA" sz="1900" b="1" i="1" kern="1200" dirty="0" smtClean="0"/>
            <a:t> </a:t>
          </a:r>
          <a:r>
            <a:rPr lang="uk-UA" sz="1900" b="1" kern="1200" dirty="0" smtClean="0"/>
            <a:t>визначає, що і як вивчається за допомогою теорії.</a:t>
          </a:r>
          <a:endParaRPr lang="uk-UA" sz="1900" kern="1200" dirty="0"/>
        </a:p>
      </dsp:txBody>
      <dsp:txXfrm rot="10800000">
        <a:off x="2817175" y="2284997"/>
        <a:ext cx="7251878" cy="1759552"/>
      </dsp:txXfrm>
    </dsp:sp>
    <dsp:sp modelId="{EAFA321F-28DA-419D-A874-AEF9A4376B20}">
      <dsp:nvSpPr>
        <dsp:cNvPr id="0" name=""/>
        <dsp:cNvSpPr/>
      </dsp:nvSpPr>
      <dsp:spPr>
        <a:xfrm>
          <a:off x="1497511" y="2284997"/>
          <a:ext cx="1759552" cy="17595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CD529-C54E-4FF1-88F9-ED56EDEA7133}">
      <dsp:nvSpPr>
        <dsp:cNvPr id="0" name=""/>
        <dsp:cNvSpPr/>
      </dsp:nvSpPr>
      <dsp:spPr>
        <a:xfrm rot="10800000">
          <a:off x="2377287" y="4569789"/>
          <a:ext cx="7691766" cy="17595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914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Отже, теорія узагальнює предметно-практичну діяльність людей, створює систему елементів, де визначальному елементу </a:t>
          </a:r>
          <a:r>
            <a:rPr lang="uk-UA" sz="1900" b="1" kern="1200" dirty="0" err="1" smtClean="0"/>
            <a:t>субординаційно</a:t>
          </a:r>
          <a:r>
            <a:rPr lang="uk-UA" sz="1900" b="1" kern="1200" dirty="0" smtClean="0"/>
            <a:t> під­порядковані всі інші, що пояснюють виникнення, взаємозв’язки, сутність і закономірність розвитку об’єкта дослідження.</a:t>
          </a:r>
          <a:endParaRPr lang="uk-UA" sz="1900" kern="1200" dirty="0"/>
        </a:p>
      </dsp:txBody>
      <dsp:txXfrm rot="10800000">
        <a:off x="2817175" y="4569789"/>
        <a:ext cx="7251878" cy="1759552"/>
      </dsp:txXfrm>
    </dsp:sp>
    <dsp:sp modelId="{DD1B21DD-4D71-46A0-B56D-FCD674629CFF}">
      <dsp:nvSpPr>
        <dsp:cNvPr id="0" name=""/>
        <dsp:cNvSpPr/>
      </dsp:nvSpPr>
      <dsp:spPr>
        <a:xfrm>
          <a:off x="1497511" y="4569789"/>
          <a:ext cx="1759552" cy="17595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8E476-AC31-4D3D-83C7-63DF3A3CE3E1}">
      <dsp:nvSpPr>
        <dsp:cNvPr id="0" name=""/>
        <dsp:cNvSpPr/>
      </dsp:nvSpPr>
      <dsp:spPr>
        <a:xfrm>
          <a:off x="867492" y="0"/>
          <a:ext cx="9831581" cy="632954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C0E32-2E35-459A-B435-C84C8B8D0637}">
      <dsp:nvSpPr>
        <dsp:cNvPr id="0" name=""/>
        <dsp:cNvSpPr/>
      </dsp:nvSpPr>
      <dsp:spPr>
        <a:xfrm>
          <a:off x="391952" y="1898864"/>
          <a:ext cx="3469969" cy="2531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Ідеї виникають на основі практики й змінюються у зв’язку зі зміною суспільного буття. Існують передові, прогресивні ідеї, які сприяють розвитку суспіль­ства, і непрогресивні, які гальмують його.</a:t>
          </a:r>
          <a:endParaRPr lang="uk-UA" sz="1500" kern="1200" dirty="0"/>
        </a:p>
      </dsp:txBody>
      <dsp:txXfrm>
        <a:off x="515545" y="2022457"/>
        <a:ext cx="3222783" cy="2284633"/>
      </dsp:txXfrm>
    </dsp:sp>
    <dsp:sp modelId="{777F10D9-63EA-4497-91F5-ED6A79B31787}">
      <dsp:nvSpPr>
        <dsp:cNvPr id="0" name=""/>
        <dsp:cNvSpPr/>
      </dsp:nvSpPr>
      <dsp:spPr>
        <a:xfrm>
          <a:off x="4048298" y="1898864"/>
          <a:ext cx="3469969" cy="2531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Ідеї виникають раптово, як результат тривалих, напружених по­шуків.</a:t>
          </a:r>
          <a:endParaRPr lang="uk-UA" sz="1500" kern="1200" dirty="0"/>
        </a:p>
      </dsp:txBody>
      <dsp:txXfrm>
        <a:off x="4171891" y="2022457"/>
        <a:ext cx="3222783" cy="2284633"/>
      </dsp:txXfrm>
    </dsp:sp>
    <dsp:sp modelId="{728638B5-110A-4FA2-BBF8-A3098547EBE9}">
      <dsp:nvSpPr>
        <dsp:cNvPr id="0" name=""/>
        <dsp:cNvSpPr/>
      </dsp:nvSpPr>
      <dsp:spPr>
        <a:xfrm>
          <a:off x="7704643" y="1898864"/>
          <a:ext cx="3469969" cy="2531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Наукова ідея</a:t>
          </a:r>
          <a:r>
            <a:rPr lang="uk-UA" sz="1500" b="1" i="1" kern="1200" dirty="0" smtClean="0"/>
            <a:t> – </a:t>
          </a:r>
          <a:r>
            <a:rPr lang="uk-UA" sz="1500" b="1" kern="1200" dirty="0" smtClean="0"/>
            <a:t>це форма думки, яка дає нове пояснення явищ. Вона базується на знаннях, які вже накопичено, і розкриває ра­ніше не помічені закономірності (наприклад, ідея всезагального роз­витку в діалектиці, ідея рефлексу у фізіології тощо).</a:t>
          </a:r>
          <a:endParaRPr lang="uk-UA" sz="1500" kern="1200" dirty="0"/>
        </a:p>
      </dsp:txBody>
      <dsp:txXfrm>
        <a:off x="7828236" y="2022457"/>
        <a:ext cx="3222783" cy="22846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14A46B-558C-4FDF-89D6-FBC6DD1C0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Теоретичні</a:t>
            </a:r>
            <a:r>
              <a:rPr lang="ru-RU" b="1" dirty="0"/>
              <a:t> та </a:t>
            </a:r>
            <a:r>
              <a:rPr lang="ru-RU" b="1" dirty="0" err="1"/>
              <a:t>методологічні</a:t>
            </a:r>
            <a:r>
              <a:rPr lang="ru-RU" b="1" dirty="0"/>
              <a:t> </a:t>
            </a:r>
            <a:r>
              <a:rPr lang="ru-RU" b="1" dirty="0" err="1"/>
              <a:t>принципи</a:t>
            </a:r>
            <a:r>
              <a:rPr lang="ru-RU" b="1" dirty="0"/>
              <a:t> науки </a:t>
            </a:r>
            <a:endParaRPr lang="uk-UA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B43A901B-2837-4948-B36C-62AD50835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b="1" dirty="0" smtClean="0"/>
          </a:p>
          <a:p>
            <a:endParaRPr lang="uk-UA" b="1" dirty="0"/>
          </a:p>
          <a:p>
            <a:r>
              <a:rPr lang="uk-UA" b="1" dirty="0" err="1" smtClean="0"/>
              <a:t>д.е.н</a:t>
            </a:r>
            <a:r>
              <a:rPr lang="uk-UA" b="1" dirty="0"/>
              <a:t>., </a:t>
            </a:r>
            <a:r>
              <a:rPr lang="uk-UA" b="1" dirty="0" smtClean="0"/>
              <a:t>Й.М</a:t>
            </a:r>
            <a:r>
              <a:rPr lang="uk-UA" b="1" dirty="0"/>
              <a:t>. Дорош</a:t>
            </a:r>
          </a:p>
        </p:txBody>
      </p:sp>
      <p:pic>
        <p:nvPicPr>
          <p:cNvPr id="1026" name="Picture 2" descr="ÐÐ°ÑÑÐ¸Ð½ÐºÐ¸ Ð¿Ð¾ Ð·Ð°Ð¿ÑÐ¾ÑÑ Ð¢ÐµÐ¾ÑÐµÑÐ¸ÑÐ½Ñ ÑÐ° Ð¼ÐµÑÐ¾Ð´Ð¾Ð»Ð¾Ð³ÑÑÐ½Ñ Ð¿ÑÐ¸Ð½ÑÐ¸Ð¿Ð¸ Ð½Ð°Ñ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15" y="0"/>
            <a:ext cx="3993344" cy="39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·Ð°Ðº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55" y="168379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59" y="696036"/>
            <a:ext cx="5459105" cy="4094327"/>
          </a:xfrm>
        </p:spPr>
        <p:txBody>
          <a:bodyPr>
            <a:normAutofit/>
          </a:bodyPr>
          <a:lstStyle/>
          <a:p>
            <a:pPr lvl="0"/>
            <a:r>
              <a:rPr lang="uk-UA" b="1" i="1" dirty="0">
                <a:solidFill>
                  <a:srgbClr val="FF0000"/>
                </a:solidFill>
              </a:rPr>
              <a:t>Закон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i="1" dirty="0">
                <a:solidFill>
                  <a:schemeClr val="tx1"/>
                </a:solidFill>
              </a:rPr>
              <a:t>– </a:t>
            </a:r>
            <a:r>
              <a:rPr lang="uk-UA" b="1" dirty="0">
                <a:solidFill>
                  <a:schemeClr val="tx1"/>
                </a:solidFill>
              </a:rPr>
              <a:t>це вну­трішній зв’язок явищ, що зумовлює їхній закономірний розвиток.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989" y="1680357"/>
            <a:ext cx="995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i="1" dirty="0">
                <a:solidFill>
                  <a:srgbClr val="FF0000"/>
                </a:solidFill>
              </a:rPr>
              <a:t>Гіпотеза</a:t>
            </a: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являє собою наукове припущення, висунуте для пояс­нення будь-яких процесів (явищ) або причин, які зумовлюють даний наслідок. Гіпотеза є складовою наукової теорії.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ÐÐ°ÑÑÐ¸Ð½ÐºÐ¸ Ð¿Ð¾ Ð·Ð°Ð¿ÑÐ¾ÑÑ Ð³ÑÐ¿Ð¾ÑÐµÐ·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21" y="2825086"/>
            <a:ext cx="5603781" cy="38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328" y="2308155"/>
            <a:ext cx="995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FF0000"/>
                </a:solidFill>
              </a:rPr>
              <a:t>Поняття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– це думка, відбита в узагальненій формі. Поняття ви­робляються (уточнюються) не лише на початку наукової діяльності, а переважно як необхідні наукові наявні знання в постановці пробле­ми й формуванні гіпотез.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ÐÐ°ÑÑÐ¸Ð½ÐºÐ¸ Ð¿Ð¾ Ð·Ð°Ð¿ÑÐ¾ÑÑ ÐÐ¾Ð½ÑÑÑ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96" y="3261816"/>
            <a:ext cx="6447190" cy="35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E1149-14ED-42A9-95B2-6AF0FC4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225630"/>
            <a:ext cx="11495313" cy="2434443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Наукова діяльність </a:t>
            </a:r>
            <a:r>
              <a:rPr lang="uk-UA" b="1" i="1" dirty="0"/>
              <a:t>– </a:t>
            </a:r>
            <a:r>
              <a:rPr lang="uk-UA" b="1" dirty="0"/>
              <a:t>інтелектуальна творча діяльність, що спрямована на здобуття й використання нових знань</a:t>
            </a:r>
            <a:r>
              <a:rPr lang="uk-UA" b="1" dirty="0" smtClean="0"/>
              <a:t>.</a:t>
            </a:r>
            <a:br>
              <a:rPr lang="uk-UA" b="1" dirty="0" smtClean="0"/>
            </a:br>
            <a:r>
              <a:rPr lang="uk-UA" b="1" dirty="0" smtClean="0"/>
              <a:t> </a:t>
            </a:r>
            <a:r>
              <a:rPr lang="uk-UA" b="1" dirty="0"/>
              <a:t>Вона включає такі етапи отримання наукової продукції: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9704081"/>
              </p:ext>
            </p:extLst>
          </p:nvPr>
        </p:nvGraphicFramePr>
        <p:xfrm>
          <a:off x="463138" y="2897579"/>
          <a:ext cx="10632492" cy="377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2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½Ð°ÑÐºÐ¾Ð²Ð°Ð´ÑÑÐ»ÑÐ½Ñ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1" y="387056"/>
            <a:ext cx="7959820" cy="596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6B52C-3585-4DA7-90A8-EB250531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78" y="-253389"/>
            <a:ext cx="10343406" cy="1280890"/>
          </a:xfrm>
        </p:spPr>
        <p:txBody>
          <a:bodyPr/>
          <a:lstStyle/>
          <a:p>
            <a:pPr algn="ctr"/>
            <a:r>
              <a:rPr lang="uk-UA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Наукова діяльність існує в різних видах, таких як:</a:t>
            </a: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692039AF-3020-4813-8A1C-56F27A4F09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8806" y="4857007"/>
            <a:ext cx="3574472" cy="1294411"/>
          </a:xfrm>
          <a:prstGeom prst="roundRect">
            <a:avLst/>
          </a:prstGeom>
          <a:solidFill>
            <a:schemeClr val="accent2">
              <a:alpha val="5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</a:rPr>
              <a:t>науково-інформаційна діяльність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DA5A7118-C15F-400C-98C7-B5A46D08C08C}"/>
              </a:ext>
            </a:extLst>
          </p:cNvPr>
          <p:cNvSpPr/>
          <p:nvPr/>
        </p:nvSpPr>
        <p:spPr>
          <a:xfrm>
            <a:off x="1021278" y="3009530"/>
            <a:ext cx="3399799" cy="1216241"/>
          </a:xfrm>
          <a:prstGeom prst="roundRect">
            <a:avLst/>
          </a:prstGeom>
          <a:solidFill>
            <a:schemeClr val="accent2">
              <a:alpha val="5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науково-дослідна діяльність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9AF2E268-7DF9-423C-90AC-3AC617261562}"/>
              </a:ext>
            </a:extLst>
          </p:cNvPr>
          <p:cNvSpPr/>
          <p:nvPr/>
        </p:nvSpPr>
        <p:spPr>
          <a:xfrm>
            <a:off x="4940135" y="3009529"/>
            <a:ext cx="3325091" cy="1216241"/>
          </a:xfrm>
          <a:prstGeom prst="roundRect">
            <a:avLst/>
          </a:prstGeom>
          <a:solidFill>
            <a:schemeClr val="accent2">
              <a:alpha val="5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науково-організаційна діяльність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692039AF-3020-4813-8A1C-56F27A4F094F}"/>
              </a:ext>
            </a:extLst>
          </p:cNvPr>
          <p:cNvSpPr/>
          <p:nvPr/>
        </p:nvSpPr>
        <p:spPr>
          <a:xfrm>
            <a:off x="7225902" y="4940133"/>
            <a:ext cx="3716515" cy="1211285"/>
          </a:xfrm>
          <a:prstGeom prst="roundRect">
            <a:avLst/>
          </a:prstGeom>
          <a:solidFill>
            <a:schemeClr val="accent2">
              <a:alpha val="5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науково-допоміжна діяльність </a:t>
            </a:r>
          </a:p>
        </p:txBody>
      </p:sp>
      <p:sp>
        <p:nvSpPr>
          <p:cNvPr id="8" name="Прямокутник: округлені кути 4">
            <a:extLst>
              <a:ext uri="{FF2B5EF4-FFF2-40B4-BE49-F238E27FC236}">
                <a16:creationId xmlns="" xmlns:a16="http://schemas.microsoft.com/office/drawing/2014/main" id="{9AF2E268-7DF9-423C-90AC-3AC617261562}"/>
              </a:ext>
            </a:extLst>
          </p:cNvPr>
          <p:cNvSpPr/>
          <p:nvPr/>
        </p:nvSpPr>
        <p:spPr>
          <a:xfrm>
            <a:off x="8621486" y="3009530"/>
            <a:ext cx="3253378" cy="1216241"/>
          </a:xfrm>
          <a:prstGeom prst="roundRect">
            <a:avLst/>
          </a:prstGeom>
          <a:solidFill>
            <a:schemeClr val="accent2">
              <a:alpha val="5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науково-педагогічна діяльність</a:t>
            </a:r>
          </a:p>
        </p:txBody>
      </p:sp>
    </p:spTree>
    <p:extLst>
      <p:ext uri="{BB962C8B-B14F-4D97-AF65-F5344CB8AC3E}">
        <p14:creationId xmlns:p14="http://schemas.microsoft.com/office/powerpoint/2010/main" val="26277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5211328"/>
              </p:ext>
            </p:extLst>
          </p:nvPr>
        </p:nvGraphicFramePr>
        <p:xfrm>
          <a:off x="391885" y="130628"/>
          <a:ext cx="11685319" cy="659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ÐÐ°ÑÑÐ¸Ð½ÐºÐ¸ Ð¿Ð¾ Ð·Ð°Ð¿ÑÐ¾ÑÑ Ð½Ð°ÑÐºÐ¾Ð²Ð° ÑÐµÐ¾Ñ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9725235"/>
              </p:ext>
            </p:extLst>
          </p:nvPr>
        </p:nvGraphicFramePr>
        <p:xfrm>
          <a:off x="475013" y="320634"/>
          <a:ext cx="11566566" cy="632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2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6B52C-3585-4DA7-90A8-EB250531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887" y="217522"/>
            <a:ext cx="10343406" cy="1280890"/>
          </a:xfrm>
        </p:spPr>
        <p:txBody>
          <a:bodyPr/>
          <a:lstStyle/>
          <a:p>
            <a:pPr algn="ctr"/>
            <a:r>
              <a:rPr lang="uk-UA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Функції наукової </a:t>
            </a:r>
            <a:r>
              <a:rPr lang="uk-UA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теорії </a:t>
            </a: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692039AF-3020-4813-8A1C-56F27A4F09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8806" y="4898570"/>
            <a:ext cx="3574472" cy="129441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bg1"/>
                </a:solidFill>
              </a:rPr>
              <a:t>систе­матична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DA5A7118-C15F-400C-98C7-B5A46D08C08C}"/>
              </a:ext>
            </a:extLst>
          </p:cNvPr>
          <p:cNvSpPr/>
          <p:nvPr/>
        </p:nvSpPr>
        <p:spPr>
          <a:xfrm>
            <a:off x="1021278" y="3009530"/>
            <a:ext cx="3399799" cy="121624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пояснювальна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9AF2E268-7DF9-423C-90AC-3AC617261562}"/>
              </a:ext>
            </a:extLst>
          </p:cNvPr>
          <p:cNvSpPr/>
          <p:nvPr/>
        </p:nvSpPr>
        <p:spPr>
          <a:xfrm>
            <a:off x="4738255" y="1793289"/>
            <a:ext cx="3645724" cy="121624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chemeClr val="bg1"/>
                </a:solidFill>
              </a:rPr>
              <a:t>передбачувальна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692039AF-3020-4813-8A1C-56F27A4F094F}"/>
              </a:ext>
            </a:extLst>
          </p:cNvPr>
          <p:cNvSpPr/>
          <p:nvPr/>
        </p:nvSpPr>
        <p:spPr>
          <a:xfrm>
            <a:off x="7225902" y="4940133"/>
            <a:ext cx="3716515" cy="121128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методологічна</a:t>
            </a:r>
          </a:p>
        </p:txBody>
      </p:sp>
      <p:sp>
        <p:nvSpPr>
          <p:cNvPr id="8" name="Прямокутник: округлені кути 4">
            <a:extLst>
              <a:ext uri="{FF2B5EF4-FFF2-40B4-BE49-F238E27FC236}">
                <a16:creationId xmlns="" xmlns:a16="http://schemas.microsoft.com/office/drawing/2014/main" id="{9AF2E268-7DF9-423C-90AC-3AC617261562}"/>
              </a:ext>
            </a:extLst>
          </p:cNvPr>
          <p:cNvSpPr/>
          <p:nvPr/>
        </p:nvSpPr>
        <p:spPr>
          <a:xfrm>
            <a:off x="8621486" y="3009530"/>
            <a:ext cx="3253378" cy="121624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фактична</a:t>
            </a:r>
          </a:p>
        </p:txBody>
      </p:sp>
      <p:cxnSp>
        <p:nvCxnSpPr>
          <p:cNvPr id="9" name="Прямая со стрелкой 8"/>
          <p:cNvCxnSpPr>
            <a:stCxn id="7" idx="3"/>
            <a:endCxn id="6" idx="1"/>
          </p:cNvCxnSpPr>
          <p:nvPr/>
        </p:nvCxnSpPr>
        <p:spPr>
          <a:xfrm>
            <a:off x="5593278" y="5545776"/>
            <a:ext cx="16326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0"/>
            <a:endCxn id="8" idx="2"/>
          </p:cNvCxnSpPr>
          <p:nvPr/>
        </p:nvCxnSpPr>
        <p:spPr>
          <a:xfrm flipV="1">
            <a:off x="9084160" y="4225771"/>
            <a:ext cx="1164015" cy="7143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>
            <a:off x="8383979" y="2401409"/>
            <a:ext cx="1864196" cy="6081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0"/>
            <a:endCxn id="5" idx="1"/>
          </p:cNvCxnSpPr>
          <p:nvPr/>
        </p:nvCxnSpPr>
        <p:spPr>
          <a:xfrm flipV="1">
            <a:off x="2721178" y="2401410"/>
            <a:ext cx="2017077" cy="608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7" idx="0"/>
          </p:cNvCxnSpPr>
          <p:nvPr/>
        </p:nvCxnSpPr>
        <p:spPr>
          <a:xfrm>
            <a:off x="2721178" y="4225771"/>
            <a:ext cx="1084864" cy="6727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292" name="Picture 4" descr="ÐÐ°ÑÑÐ¸Ð½ÐºÐ¸ Ð¿Ð¾ Ð·Ð°Ð¿ÑÐ¾ÑÑ ÑÑÐ½ÐºÑÑÑ ÑÐµÐ¾ÑÑÑ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8" y="209379"/>
            <a:ext cx="1905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Ð°ÑÑÐ¸Ð½ÐºÐ¸ Ð¿Ð¾ Ð·Ð°Ð¿ÑÐ¾ÑÑ ÑÑÐ½ÐºÑÑÑ ÑÐµÐ¾ÑÑÑ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64" y="354842"/>
            <a:ext cx="1982559" cy="22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Ð¸Ð½Ð½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8" y="0"/>
            <a:ext cx="2115402" cy="21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6B52C-3585-4DA7-90A8-EB250531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8" y="422230"/>
            <a:ext cx="10343406" cy="812804"/>
          </a:xfrm>
        </p:spPr>
        <p:txBody>
          <a:bodyPr/>
          <a:lstStyle/>
          <a:p>
            <a:pPr algn="ctr"/>
            <a:r>
              <a:rPr lang="uk-UA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Чинники розробки </a:t>
            </a:r>
            <a:r>
              <a:rPr lang="uk-UA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наукової </a:t>
            </a:r>
            <a:r>
              <a:rPr lang="uk-UA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теорії</a:t>
            </a:r>
            <a:endParaRPr lang="uk-UA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692039AF-3020-4813-8A1C-56F27A4F09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8806" y="4857007"/>
            <a:ext cx="3574472" cy="129441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uk-UA" sz="3600" b="1" i="1" u="sng" dirty="0">
                <a:solidFill>
                  <a:schemeClr val="tx1"/>
                </a:solidFill>
              </a:rPr>
              <a:t>категорій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DA5A7118-C15F-400C-98C7-B5A46D08C08C}"/>
              </a:ext>
            </a:extLst>
          </p:cNvPr>
          <p:cNvSpPr/>
          <p:nvPr/>
        </p:nvSpPr>
        <p:spPr>
          <a:xfrm>
            <a:off x="1021278" y="1816926"/>
            <a:ext cx="4263241" cy="103315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u="sng" dirty="0">
                <a:solidFill>
                  <a:schemeClr val="tx1"/>
                </a:solidFill>
              </a:rPr>
              <a:t>виникнення ідей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9AF2E268-7DF9-423C-90AC-3AC617261562}"/>
              </a:ext>
            </a:extLst>
          </p:cNvPr>
          <p:cNvSpPr/>
          <p:nvPr/>
        </p:nvSpPr>
        <p:spPr>
          <a:xfrm>
            <a:off x="5985163" y="1816927"/>
            <a:ext cx="5676405" cy="103315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u="sng" dirty="0">
                <a:solidFill>
                  <a:schemeClr val="tx1"/>
                </a:solidFill>
              </a:rPr>
              <a:t>формулювання принципів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692039AF-3020-4813-8A1C-56F27A4F094F}"/>
              </a:ext>
            </a:extLst>
          </p:cNvPr>
          <p:cNvSpPr/>
          <p:nvPr/>
        </p:nvSpPr>
        <p:spPr>
          <a:xfrm>
            <a:off x="6555409" y="4940133"/>
            <a:ext cx="3716515" cy="12112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u="sng" dirty="0">
                <a:solidFill>
                  <a:schemeClr val="tx1"/>
                </a:solidFill>
              </a:rPr>
              <a:t>понять</a:t>
            </a:r>
          </a:p>
        </p:txBody>
      </p:sp>
      <p:sp>
        <p:nvSpPr>
          <p:cNvPr id="9" name="Прямокутник: округлені кути 3">
            <a:extLst>
              <a:ext uri="{FF2B5EF4-FFF2-40B4-BE49-F238E27FC236}">
                <a16:creationId xmlns="" xmlns:a16="http://schemas.microsoft.com/office/drawing/2014/main" id="{DA5A7118-C15F-400C-98C7-B5A46D08C08C}"/>
              </a:ext>
            </a:extLst>
          </p:cNvPr>
          <p:cNvSpPr/>
          <p:nvPr/>
        </p:nvSpPr>
        <p:spPr>
          <a:xfrm>
            <a:off x="655582" y="3451642"/>
            <a:ext cx="3399799" cy="9737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u="sng" dirty="0">
                <a:solidFill>
                  <a:schemeClr val="tx1"/>
                </a:solidFill>
              </a:rPr>
              <a:t>законів</a:t>
            </a:r>
          </a:p>
        </p:txBody>
      </p:sp>
      <p:sp>
        <p:nvSpPr>
          <p:cNvPr id="10" name="Прямокутник: округлені кути 3">
            <a:extLst>
              <a:ext uri="{FF2B5EF4-FFF2-40B4-BE49-F238E27FC236}">
                <a16:creationId xmlns="" xmlns:a16="http://schemas.microsoft.com/office/drawing/2014/main" id="{DA5A7118-C15F-400C-98C7-B5A46D08C08C}"/>
              </a:ext>
            </a:extLst>
          </p:cNvPr>
          <p:cNvSpPr/>
          <p:nvPr/>
        </p:nvSpPr>
        <p:spPr>
          <a:xfrm>
            <a:off x="4402247" y="3451642"/>
            <a:ext cx="3645724" cy="973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u="sng" dirty="0">
                <a:solidFill>
                  <a:schemeClr val="tx1"/>
                </a:solidFill>
              </a:rPr>
              <a:t>міркувань</a:t>
            </a:r>
          </a:p>
        </p:txBody>
      </p:sp>
      <p:sp>
        <p:nvSpPr>
          <p:cNvPr id="11" name="Прямокутник: округлені кути 4">
            <a:extLst>
              <a:ext uri="{FF2B5EF4-FFF2-40B4-BE49-F238E27FC236}">
                <a16:creationId xmlns="" xmlns:a16="http://schemas.microsoft.com/office/drawing/2014/main" id="{9AF2E268-7DF9-423C-90AC-3AC617261562}"/>
              </a:ext>
            </a:extLst>
          </p:cNvPr>
          <p:cNvSpPr/>
          <p:nvPr/>
        </p:nvSpPr>
        <p:spPr>
          <a:xfrm>
            <a:off x="8408190" y="3451640"/>
            <a:ext cx="3253378" cy="973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u="sng" dirty="0">
                <a:solidFill>
                  <a:schemeClr val="tx1"/>
                </a:solidFill>
              </a:rPr>
              <a:t>по­ложень</a:t>
            </a:r>
          </a:p>
        </p:txBody>
      </p:sp>
    </p:spTree>
    <p:extLst>
      <p:ext uri="{BB962C8B-B14F-4D97-AF65-F5344CB8AC3E}">
        <p14:creationId xmlns:p14="http://schemas.microsoft.com/office/powerpoint/2010/main" val="37914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E1149-14ED-42A9-95B2-6AF0FC4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225631"/>
            <a:ext cx="11495313" cy="97377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>
                  <a:solidFill>
                    <a:schemeClr val="tx1"/>
                  </a:solidFill>
                </a:ln>
              </a:rPr>
              <a:t>Чинники розробки наукової теорії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97AF0F2F-5F32-4496-9C3E-09FB15B948BD}"/>
              </a:ext>
            </a:extLst>
          </p:cNvPr>
          <p:cNvSpPr/>
          <p:nvPr/>
        </p:nvSpPr>
        <p:spPr>
          <a:xfrm>
            <a:off x="463138" y="1955883"/>
            <a:ext cx="5498274" cy="14487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узагальнення наукових фактів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2AD624D2-48DB-4C2E-9840-EC61968A2A50}"/>
              </a:ext>
            </a:extLst>
          </p:cNvPr>
          <p:cNvSpPr/>
          <p:nvPr/>
        </p:nvSpPr>
        <p:spPr>
          <a:xfrm>
            <a:off x="6222670" y="1955883"/>
            <a:ext cx="5866411" cy="14487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викорис­тання аксіом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91ADBAC0-4420-4D4E-8567-F92D0D775647}"/>
              </a:ext>
            </a:extLst>
          </p:cNvPr>
          <p:cNvSpPr/>
          <p:nvPr/>
        </p:nvSpPr>
        <p:spPr>
          <a:xfrm>
            <a:off x="581890" y="4119320"/>
            <a:ext cx="5544551" cy="2042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висунення гіпотез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C4A3E552-DBDD-4FB2-9EF6-C9DF89533787}"/>
              </a:ext>
            </a:extLst>
          </p:cNvPr>
          <p:cNvSpPr/>
          <p:nvPr/>
        </p:nvSpPr>
        <p:spPr>
          <a:xfrm>
            <a:off x="6516211" y="4119320"/>
            <a:ext cx="5572870" cy="2042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доведення теорем </a:t>
            </a:r>
          </a:p>
        </p:txBody>
      </p:sp>
    </p:spTree>
    <p:extLst>
      <p:ext uri="{BB962C8B-B14F-4D97-AF65-F5344CB8AC3E}">
        <p14:creationId xmlns:p14="http://schemas.microsoft.com/office/powerpoint/2010/main" val="33574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627B37-B1EA-4772-9F44-D2331541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Зміст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D760CB60-9E23-421F-A0BB-61A7239B86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89212" y="1651246"/>
            <a:ext cx="8915400" cy="501588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800" b="1" dirty="0" err="1" smtClean="0"/>
              <a:t>Поняття</a:t>
            </a:r>
            <a:r>
              <a:rPr lang="ru-RU" sz="2800" b="1" dirty="0" smtClean="0"/>
              <a:t> та мета науки</a:t>
            </a:r>
            <a:r>
              <a:rPr lang="ru-RU" sz="2800" dirty="0" smtClean="0"/>
              <a:t>.</a:t>
            </a:r>
            <a:endParaRPr lang="uk-UA" sz="2800" b="1" dirty="0"/>
          </a:p>
          <a:p>
            <a:pPr>
              <a:buFont typeface="+mj-lt"/>
              <a:buAutoNum type="arabicPeriod"/>
            </a:pPr>
            <a:endParaRPr lang="uk-UA" sz="2800" dirty="0" smtClean="0"/>
          </a:p>
          <a:p>
            <a:pPr>
              <a:buFont typeface="+mj-lt"/>
              <a:buAutoNum type="arabicPeriod"/>
            </a:pPr>
            <a:r>
              <a:rPr lang="uk-UA" sz="2800" b="1" dirty="0" smtClean="0"/>
              <a:t> </a:t>
            </a:r>
            <a:r>
              <a:rPr lang="ru-RU" sz="2800" b="1" dirty="0" smtClean="0"/>
              <a:t>Складов</a:t>
            </a:r>
            <a:r>
              <a:rPr lang="uk-UA" sz="2800" b="1" dirty="0" smtClean="0"/>
              <a:t>і та елементи науки</a:t>
            </a:r>
            <a:endParaRPr lang="uk-UA" sz="2800" b="1" dirty="0"/>
          </a:p>
          <a:p>
            <a:pPr>
              <a:buFont typeface="+mj-lt"/>
              <a:buAutoNum type="arabicPeriod"/>
            </a:pPr>
            <a:endParaRPr lang="uk-UA" sz="2800" b="1" dirty="0" smtClean="0"/>
          </a:p>
          <a:p>
            <a:pPr>
              <a:buFont typeface="+mj-lt"/>
              <a:buAutoNum type="arabicPeriod"/>
            </a:pPr>
            <a:r>
              <a:rPr lang="ru-RU" sz="2800" b="1" dirty="0" err="1"/>
              <a:t>Наукова</a:t>
            </a:r>
            <a:r>
              <a:rPr lang="ru-RU" sz="2800" b="1" dirty="0"/>
              <a:t> </a:t>
            </a:r>
            <a:r>
              <a:rPr lang="ru-RU" sz="2800" b="1" dirty="0" err="1"/>
              <a:t>ідея</a:t>
            </a:r>
            <a:r>
              <a:rPr lang="ru-RU" sz="2800" b="1" dirty="0"/>
              <a:t>, </a:t>
            </a:r>
            <a:r>
              <a:rPr lang="ru-RU" sz="2800" b="1" dirty="0" err="1"/>
              <a:t>науковий</a:t>
            </a:r>
            <a:r>
              <a:rPr lang="ru-RU" sz="2800" b="1" dirty="0"/>
              <a:t> принцип. </a:t>
            </a:r>
            <a:r>
              <a:rPr lang="ru-RU" sz="2800" b="1" dirty="0" err="1"/>
              <a:t>Наукові</a:t>
            </a:r>
            <a:r>
              <a:rPr lang="ru-RU" sz="2800" b="1" dirty="0"/>
              <a:t> </a:t>
            </a:r>
            <a:r>
              <a:rPr lang="ru-RU" sz="2800" b="1" dirty="0" err="1"/>
              <a:t>поняття</a:t>
            </a:r>
            <a:r>
              <a:rPr lang="ru-RU" sz="2800" b="1" dirty="0"/>
              <a:t> та </a:t>
            </a:r>
            <a:r>
              <a:rPr lang="ru-RU" sz="2800" b="1" dirty="0" err="1"/>
              <a:t>гіпотези</a:t>
            </a:r>
            <a:endParaRPr lang="uk-UA" sz="2800" b="1" dirty="0"/>
          </a:p>
          <a:p>
            <a:pPr>
              <a:buFont typeface="+mj-lt"/>
              <a:buAutoNum type="arabicPeriod"/>
            </a:pPr>
            <a:endParaRPr lang="uk-UA" sz="2800" b="1" dirty="0" smtClean="0"/>
          </a:p>
          <a:p>
            <a:pPr>
              <a:buFont typeface="+mj-lt"/>
              <a:buAutoNum type="arabicPeriod"/>
            </a:pPr>
            <a:r>
              <a:rPr lang="ru-RU" sz="2800" b="1" dirty="0" err="1"/>
              <a:t>Принцпи</a:t>
            </a:r>
            <a:r>
              <a:rPr lang="ru-RU" sz="2800" b="1" dirty="0"/>
              <a:t> </a:t>
            </a:r>
            <a:r>
              <a:rPr lang="ru-RU" sz="2800" b="1" dirty="0" err="1"/>
              <a:t>наукових</a:t>
            </a:r>
            <a:r>
              <a:rPr lang="ru-RU" sz="2800" b="1" dirty="0"/>
              <a:t> </a:t>
            </a:r>
            <a:r>
              <a:rPr lang="ru-RU" sz="2800" b="1" dirty="0" err="1"/>
              <a:t>досліджень</a:t>
            </a:r>
            <a:endParaRPr lang="uk-UA" sz="2800" b="1" dirty="0"/>
          </a:p>
        </p:txBody>
      </p:sp>
      <p:sp>
        <p:nvSpPr>
          <p:cNvPr id="4" name="AutoShape 2" descr="ÐÐ°ÑÑÐ¸Ð½ÐºÐ¸ Ð¿Ð¾ Ð·Ð°Ð¿ÑÐ¾ÑÑ ÐÐ½Ð°Ðº Ð¾ÐºÐ»Ð¸Ðº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Ð½Ð°Ðº Ð¾ÐºÐ»Ð¸ÐºÑ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Ð°ÑÑÐ¸Ð½ÐºÐ¸ Ð¿Ð¾ Ð·Ð°Ð¿ÑÐ¾ÑÑ ÐÐ½Ð°Ðº Ð¾ÐºÐ»Ð¸Ðº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55845"/>
            <a:ext cx="2674961" cy="5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8435033"/>
              </p:ext>
            </p:extLst>
          </p:nvPr>
        </p:nvGraphicFramePr>
        <p:xfrm>
          <a:off x="475013" y="320634"/>
          <a:ext cx="11566566" cy="632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7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 descr="ÐÐ°ÑÑÐ¸Ð½ÐºÐ¸ Ð¿Ð¾ Ð·Ð°Ð¿ÑÐ¾ÑÑ Ð¿ÑÐ¸Ð½ÑÐ¸Ð¿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57" y="1868581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1114567" y="1581447"/>
            <a:ext cx="6323462" cy="5137634"/>
          </a:xfrm>
        </p:spPr>
        <p:txBody>
          <a:bodyPr/>
          <a:lstStyle/>
          <a:p>
            <a:pPr lvl="0"/>
            <a:r>
              <a:rPr lang="uk-UA" b="1" dirty="0">
                <a:solidFill>
                  <a:srgbClr val="FF0000"/>
                </a:solidFill>
              </a:rPr>
              <a:t>Принцип</a:t>
            </a:r>
            <a:r>
              <a:rPr lang="uk-UA" b="1" i="1" dirty="0"/>
              <a:t> – </a:t>
            </a:r>
            <a:r>
              <a:rPr lang="uk-UA" b="1" dirty="0"/>
              <a:t>це головне вихідне положення наукової теорії, що ви­ступає як перше й найабстрактніше визначення ідеї як початкової форми систематизації знань.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28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47947988"/>
              </p:ext>
            </p:extLst>
          </p:nvPr>
        </p:nvGraphicFramePr>
        <p:xfrm>
          <a:off x="475013" y="320634"/>
          <a:ext cx="11566566" cy="632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23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E1149-14ED-42A9-95B2-6AF0FC4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293871"/>
            <a:ext cx="11495313" cy="97377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Гіпотеза проходить три стадії розвитку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97AF0F2F-5F32-4496-9C3E-09FB15B948BD}"/>
              </a:ext>
            </a:extLst>
          </p:cNvPr>
          <p:cNvSpPr/>
          <p:nvPr/>
        </p:nvSpPr>
        <p:spPr>
          <a:xfrm>
            <a:off x="463138" y="1614512"/>
            <a:ext cx="5498274" cy="17219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накопичення фактично­го матеріалу і припущення на його підставі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2AD624D2-48DB-4C2E-9840-EC61968A2A50}"/>
              </a:ext>
            </a:extLst>
          </p:cNvPr>
          <p:cNvSpPr/>
          <p:nvPr/>
        </p:nvSpPr>
        <p:spPr>
          <a:xfrm>
            <a:off x="6222669" y="2706332"/>
            <a:ext cx="5866411" cy="17219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формулювання гіпотези, тобто виведення з припущення наслідків, розгортання теорії</a:t>
            </a:r>
            <a:endParaRPr lang="uk-UA" sz="2800" b="1" dirty="0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91ADBAC0-4420-4D4E-8567-F92D0D775647}"/>
              </a:ext>
            </a:extLst>
          </p:cNvPr>
          <p:cNvSpPr/>
          <p:nvPr/>
        </p:nvSpPr>
        <p:spPr>
          <a:xfrm>
            <a:off x="663245" y="4569696"/>
            <a:ext cx="6187045" cy="20425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пере­вірка на практиці та уточнення за результатами цієї перевірки </a:t>
            </a:r>
          </a:p>
        </p:txBody>
      </p:sp>
      <p:cxnSp>
        <p:nvCxnSpPr>
          <p:cNvPr id="8" name="Прямая со стрелкой 7"/>
          <p:cNvCxnSpPr>
            <a:stCxn id="4" idx="3"/>
            <a:endCxn id="5" idx="0"/>
          </p:cNvCxnSpPr>
          <p:nvPr/>
        </p:nvCxnSpPr>
        <p:spPr>
          <a:xfrm>
            <a:off x="5961412" y="2475473"/>
            <a:ext cx="3194463" cy="2308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2"/>
            <a:endCxn id="6" idx="3"/>
          </p:cNvCxnSpPr>
          <p:nvPr/>
        </p:nvCxnSpPr>
        <p:spPr>
          <a:xfrm flipH="1">
            <a:off x="6850290" y="4428254"/>
            <a:ext cx="2305585" cy="1162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99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2756745"/>
              </p:ext>
            </p:extLst>
          </p:nvPr>
        </p:nvGraphicFramePr>
        <p:xfrm>
          <a:off x="219456" y="83127"/>
          <a:ext cx="11972543" cy="677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012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E1149-14ED-42A9-95B2-6AF0FC4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833" y="621416"/>
            <a:ext cx="10868168" cy="973778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Створена теорія вирішує цілу низку завдань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97AF0F2F-5F32-4496-9C3E-09FB15B948BD}"/>
              </a:ext>
            </a:extLst>
          </p:cNvPr>
          <p:cNvSpPr/>
          <p:nvPr/>
        </p:nvSpPr>
        <p:spPr>
          <a:xfrm>
            <a:off x="340308" y="1913877"/>
            <a:ext cx="5498274" cy="14487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підтверджує істинність попереднього пізнання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2AD624D2-48DB-4C2E-9840-EC61968A2A50}"/>
              </a:ext>
            </a:extLst>
          </p:cNvPr>
          <p:cNvSpPr/>
          <p:nvPr/>
        </p:nvSpPr>
        <p:spPr>
          <a:xfrm>
            <a:off x="6222670" y="1877186"/>
            <a:ext cx="5866411" cy="14487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чітко систематизує уявлення про сутність і зв’язки між об’єктами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91ADBAC0-4420-4D4E-8567-F92D0D775647}"/>
              </a:ext>
            </a:extLst>
          </p:cNvPr>
          <p:cNvSpPr/>
          <p:nvPr/>
        </p:nvSpPr>
        <p:spPr>
          <a:xfrm>
            <a:off x="463138" y="3941899"/>
            <a:ext cx="5498273" cy="20425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розширює, поглиблює та уточнює ці уявлення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C4A3E552-DBDD-4FB2-9EF6-C9DF89533787}"/>
              </a:ext>
            </a:extLst>
          </p:cNvPr>
          <p:cNvSpPr/>
          <p:nvPr/>
        </p:nvSpPr>
        <p:spPr>
          <a:xfrm>
            <a:off x="6222669" y="3941899"/>
            <a:ext cx="5866411" cy="20425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передба­чає нові явища в досліджуваній галузі</a:t>
            </a:r>
          </a:p>
        </p:txBody>
      </p:sp>
    </p:spTree>
    <p:extLst>
      <p:ext uri="{BB962C8B-B14F-4D97-AF65-F5344CB8AC3E}">
        <p14:creationId xmlns:p14="http://schemas.microsoft.com/office/powerpoint/2010/main" val="253218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6056251"/>
              </p:ext>
            </p:extLst>
          </p:nvPr>
        </p:nvGraphicFramePr>
        <p:xfrm>
          <a:off x="475013" y="320634"/>
          <a:ext cx="11566566" cy="632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27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E1149-14ED-42A9-95B2-6AF0FC4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92" y="95534"/>
            <a:ext cx="11495313" cy="134953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rgbClr val="00B050"/>
                </a:solidFill>
              </a:rPr>
              <a:t>Розрізняють дві основні групи наукових досліджень</a:t>
            </a:r>
          </a:p>
        </p:txBody>
      </p:sp>
      <p:graphicFrame>
        <p:nvGraphicFramePr>
          <p:cNvPr id="13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5358065"/>
              </p:ext>
            </p:extLst>
          </p:nvPr>
        </p:nvGraphicFramePr>
        <p:xfrm>
          <a:off x="6223375" y="4176213"/>
          <a:ext cx="5558891" cy="252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97AF0F2F-5F32-4496-9C3E-09FB15B948BD}"/>
              </a:ext>
            </a:extLst>
          </p:cNvPr>
          <p:cNvSpPr/>
          <p:nvPr/>
        </p:nvSpPr>
        <p:spPr>
          <a:xfrm>
            <a:off x="463138" y="2197291"/>
            <a:ext cx="5498274" cy="17219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фундамен­тальні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2AD624D2-48DB-4C2E-9840-EC61968A2A50}"/>
              </a:ext>
            </a:extLst>
          </p:cNvPr>
          <p:cNvSpPr/>
          <p:nvPr/>
        </p:nvSpPr>
        <p:spPr>
          <a:xfrm>
            <a:off x="6092513" y="2197290"/>
            <a:ext cx="5866411" cy="17219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прикладні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825087" y="1487606"/>
            <a:ext cx="900752" cy="709684"/>
          </a:xfrm>
          <a:prstGeom prst="downArrow">
            <a:avLst/>
          </a:prstGeom>
          <a:noFill/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8575343" y="1487606"/>
            <a:ext cx="900752" cy="709684"/>
          </a:xfrm>
          <a:prstGeom prst="downArrow">
            <a:avLst/>
          </a:prstGeom>
          <a:noFill/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04864"/>
              </p:ext>
            </p:extLst>
          </p:nvPr>
        </p:nvGraphicFramePr>
        <p:xfrm>
          <a:off x="627412" y="4039736"/>
          <a:ext cx="5213829" cy="276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4976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E1149-14ED-42A9-95B2-6AF0FC4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68" y="83127"/>
            <a:ext cx="11495313" cy="1995055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Сфера проведення фундаментальних дослі­джень включає </a:t>
            </a:r>
            <a:r>
              <a:rPr lang="uk-UA" b="1" dirty="0" smtClean="0"/>
              <a:t>багато </a:t>
            </a:r>
            <a:r>
              <a:rPr lang="uk-UA" b="1" dirty="0"/>
              <a:t>галузей наук, до яких </a:t>
            </a:r>
            <a:r>
              <a:rPr lang="uk-UA" b="1" dirty="0" smtClean="0"/>
              <a:t>належать:</a:t>
            </a:r>
            <a:br>
              <a:rPr lang="uk-UA" b="1" dirty="0" smtClean="0"/>
            </a:br>
            <a:r>
              <a:rPr lang="uk-UA" b="1" dirty="0">
                <a:solidFill>
                  <a:srgbClr val="FF0000"/>
                </a:solidFill>
              </a:rPr>
              <a:t>Фундаментальні дослідження поділяються на вільні (чисті) і цілеспрямовані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97AF0F2F-5F32-4496-9C3E-09FB15B948BD}"/>
              </a:ext>
            </a:extLst>
          </p:cNvPr>
          <p:cNvSpPr/>
          <p:nvPr/>
        </p:nvSpPr>
        <p:spPr>
          <a:xfrm>
            <a:off x="463138" y="2422567"/>
            <a:ext cx="5498274" cy="26006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велика група фізико-технічних і математичних наук (математика, ядерна фізика, </a:t>
            </a:r>
            <a:r>
              <a:rPr lang="uk-UA" sz="2800" b="1" dirty="0" err="1"/>
              <a:t>фізика</a:t>
            </a:r>
            <a:r>
              <a:rPr lang="uk-UA" sz="2800" b="1" dirty="0"/>
              <a:t> плазми, фізика низьких температур та ін.)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2AD624D2-48DB-4C2E-9840-EC61968A2A50}"/>
              </a:ext>
            </a:extLst>
          </p:cNvPr>
          <p:cNvSpPr/>
          <p:nvPr/>
        </p:nvSpPr>
        <p:spPr>
          <a:xfrm>
            <a:off x="6222670" y="2422567"/>
            <a:ext cx="5866411" cy="26006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ве­лика група наук про Землю (геологія, геофізика, фізика атмосфери, води і суші)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91ADBAC0-4420-4D4E-8567-F92D0D775647}"/>
              </a:ext>
            </a:extLst>
          </p:cNvPr>
          <p:cNvSpPr/>
          <p:nvPr/>
        </p:nvSpPr>
        <p:spPr>
          <a:xfrm>
            <a:off x="463139" y="5379522"/>
            <a:ext cx="5498273" cy="13419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хімія і біологія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C4A3E552-DBDD-4FB2-9EF6-C9DF89533787}"/>
              </a:ext>
            </a:extLst>
          </p:cNvPr>
          <p:cNvSpPr/>
          <p:nvPr/>
        </p:nvSpPr>
        <p:spPr>
          <a:xfrm>
            <a:off x="6222670" y="5379522"/>
            <a:ext cx="5866411" cy="13419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соціальні науки</a:t>
            </a:r>
          </a:p>
        </p:txBody>
      </p:sp>
    </p:spTree>
    <p:extLst>
      <p:ext uri="{BB962C8B-B14F-4D97-AF65-F5344CB8AC3E}">
        <p14:creationId xmlns:p14="http://schemas.microsoft.com/office/powerpoint/2010/main" val="4138724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00454122"/>
              </p:ext>
            </p:extLst>
          </p:nvPr>
        </p:nvGraphicFramePr>
        <p:xfrm>
          <a:off x="475013" y="320634"/>
          <a:ext cx="11566566" cy="632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80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Інформаційні джерела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https://studfiles.net/preview/5083948/page:3</a:t>
            </a:r>
            <a:r>
              <a:rPr lang="en-US" sz="2800" dirty="0" smtClean="0">
                <a:solidFill>
                  <a:srgbClr val="7030A0"/>
                </a:solidFill>
              </a:rPr>
              <a:t>/</a:t>
            </a:r>
            <a:endParaRPr lang="uk-UA" sz="28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>
                <a:solidFill>
                  <a:srgbClr val="7030A0"/>
                </a:solidFill>
              </a:rPr>
              <a:t>Навчальні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матеріали</a:t>
            </a:r>
            <a:r>
              <a:rPr lang="ru-RU" sz="2800" dirty="0">
                <a:solidFill>
                  <a:srgbClr val="7030A0"/>
                </a:solidFill>
              </a:rPr>
              <a:t> онлайн (</a:t>
            </a:r>
            <a:r>
              <a:rPr lang="en-US" sz="2800" dirty="0" err="1">
                <a:solidFill>
                  <a:srgbClr val="7030A0"/>
                </a:solidFill>
              </a:rPr>
              <a:t>pidruchniki.website</a:t>
            </a:r>
            <a:r>
              <a:rPr lang="en-US" sz="2800" dirty="0">
                <a:solidFill>
                  <a:srgbClr val="7030A0"/>
                </a:solidFill>
              </a:rPr>
              <a:t>) © 2010 - 2018 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info{a</a:t>
            </a:r>
            <a:r>
              <a:rPr lang="ru-RU" sz="2800" dirty="0">
                <a:solidFill>
                  <a:srgbClr val="7030A0"/>
                </a:solidFill>
              </a:rPr>
              <a:t>т}</a:t>
            </a:r>
            <a:r>
              <a:rPr lang="en-US" sz="2800" dirty="0">
                <a:solidFill>
                  <a:srgbClr val="7030A0"/>
                </a:solidFill>
              </a:rPr>
              <a:t>pidruchniki.com</a:t>
            </a:r>
            <a:endParaRPr lang="uk-UA" sz="2800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7030A0"/>
                </a:solidFill>
              </a:rPr>
              <a:t>Новиков А.М., Новиков Д.А. "</a:t>
            </a:r>
            <a:r>
              <a:rPr lang="ru-RU" sz="2800" dirty="0" err="1" smtClean="0">
                <a:solidFill>
                  <a:srgbClr val="7030A0"/>
                </a:solidFill>
              </a:rPr>
              <a:t>Методологія</a:t>
            </a:r>
            <a:r>
              <a:rPr lang="ru-RU" sz="2800" dirty="0">
                <a:solidFill>
                  <a:srgbClr val="7030A0"/>
                </a:solidFill>
              </a:rPr>
              <a:t>".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М.:</a:t>
            </a:r>
            <a:r>
              <a:rPr lang="ru-RU" sz="2800" dirty="0" err="1" smtClean="0">
                <a:solidFill>
                  <a:srgbClr val="7030A0"/>
                </a:solidFill>
              </a:rPr>
              <a:t>Сінтег</a:t>
            </a:r>
            <a:r>
              <a:rPr lang="ru-RU" sz="2800" dirty="0">
                <a:solidFill>
                  <a:srgbClr val="7030A0"/>
                </a:solidFill>
              </a:rPr>
              <a:t>, 2007.- 668с.</a:t>
            </a:r>
            <a:endParaRPr lang="uk-UA" sz="28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31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E1149-14ED-42A9-95B2-6AF0FC4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05" y="382141"/>
            <a:ext cx="10131602" cy="1772630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rgbClr val="00B050"/>
                </a:solidFill>
              </a:rPr>
              <a:t>Можна виділити три види пізнавальних завдань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97AF0F2F-5F32-4496-9C3E-09FB15B948BD}"/>
              </a:ext>
            </a:extLst>
          </p:cNvPr>
          <p:cNvSpPr/>
          <p:nvPr/>
        </p:nvSpPr>
        <p:spPr>
          <a:xfrm>
            <a:off x="463138" y="2624447"/>
            <a:ext cx="5498274" cy="17219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емпіричні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2AD624D2-48DB-4C2E-9840-EC61968A2A50}"/>
              </a:ext>
            </a:extLst>
          </p:cNvPr>
          <p:cNvSpPr/>
          <p:nvPr/>
        </p:nvSpPr>
        <p:spPr>
          <a:xfrm>
            <a:off x="6222670" y="2624447"/>
            <a:ext cx="5866411" cy="172192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тео­ретичні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91ADBAC0-4420-4D4E-8567-F92D0D775647}"/>
              </a:ext>
            </a:extLst>
          </p:cNvPr>
          <p:cNvSpPr/>
          <p:nvPr/>
        </p:nvSpPr>
        <p:spPr>
          <a:xfrm>
            <a:off x="2683823" y="4678878"/>
            <a:ext cx="6187045" cy="20425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логічні</a:t>
            </a:r>
          </a:p>
        </p:txBody>
      </p:sp>
    </p:spTree>
    <p:extLst>
      <p:ext uri="{BB962C8B-B14F-4D97-AF65-F5344CB8AC3E}">
        <p14:creationId xmlns:p14="http://schemas.microsoft.com/office/powerpoint/2010/main" val="2738060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6848260"/>
              </p:ext>
            </p:extLst>
          </p:nvPr>
        </p:nvGraphicFramePr>
        <p:xfrm>
          <a:off x="775263" y="942749"/>
          <a:ext cx="10388605" cy="569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17785" y="19419"/>
            <a:ext cx="4756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ВИСНОВКИ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038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8566007"/>
              </p:ext>
            </p:extLst>
          </p:nvPr>
        </p:nvGraphicFramePr>
        <p:xfrm>
          <a:off x="475013" y="320634"/>
          <a:ext cx="11566566" cy="632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622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911" y="1629855"/>
            <a:ext cx="11380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увагу!!!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86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19135"/>
          <a:stretch/>
        </p:blipFill>
        <p:spPr bwMode="auto">
          <a:xfrm>
            <a:off x="8782333" y="4326340"/>
            <a:ext cx="2590801" cy="2286000"/>
          </a:xfrm>
          <a:prstGeom prst="teardrop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6148A2FD-9D22-48C2-98BE-BEDB92C2A1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8605" y="665019"/>
            <a:ext cx="10175379" cy="575953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Наука</a:t>
            </a:r>
            <a:r>
              <a:rPr lang="uk-UA" sz="3200" b="1" dirty="0"/>
              <a:t> – це особлива форма людської діяльності, яка склалася історично і має своїм результатом цілеспрямовано відібрані факти, гіпотези, теорії, закони й методи дослідження. Слід мати на увазі, що наукове мислення є по суті запереченням того, що на перший погляд здається очевидним. Науковими слід вважати будь-які дослідження, теорії, гіпотези, які </a:t>
            </a:r>
            <a:r>
              <a:rPr lang="uk-UA" sz="3200" b="1" dirty="0" smtClean="0"/>
              <a:t>  припускають </a:t>
            </a:r>
            <a:r>
              <a:rPr lang="uk-UA" sz="3200" b="1" dirty="0"/>
              <a:t>перевірку </a:t>
            </a:r>
          </a:p>
        </p:txBody>
      </p:sp>
    </p:spTree>
    <p:extLst>
      <p:ext uri="{BB962C8B-B14F-4D97-AF65-F5344CB8AC3E}">
        <p14:creationId xmlns:p14="http://schemas.microsoft.com/office/powerpoint/2010/main" val="3526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Ðµ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2" y="4727161"/>
            <a:ext cx="2945741" cy="21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680" y="0"/>
            <a:ext cx="99568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МЕТА НАУКИ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28299" y="1228298"/>
            <a:ext cx="10017456" cy="469482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виявити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закони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відповідно</a:t>
            </a:r>
            <a:r>
              <a:rPr lang="ru-RU" sz="2400" b="1" dirty="0">
                <a:solidFill>
                  <a:schemeClr val="tx1"/>
                </a:solidFill>
              </a:rPr>
              <a:t> з </a:t>
            </a:r>
            <a:r>
              <a:rPr lang="ru-RU" sz="2400" b="1" dirty="0" err="1">
                <a:solidFill>
                  <a:schemeClr val="tx1"/>
                </a:solidFill>
              </a:rPr>
              <a:t>якими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об’єкти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мо­жуть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перетворюватись</a:t>
            </a:r>
            <a:r>
              <a:rPr lang="ru-RU" sz="2400" b="1" dirty="0">
                <a:solidFill>
                  <a:schemeClr val="tx1"/>
                </a:solidFill>
              </a:rPr>
              <a:t> у </a:t>
            </a:r>
            <a:r>
              <a:rPr lang="ru-RU" sz="2400" b="1" dirty="0" err="1">
                <a:solidFill>
                  <a:schemeClr val="tx1"/>
                </a:solidFill>
              </a:rPr>
              <a:t>людській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діяльності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інших</a:t>
            </a:r>
            <a:r>
              <a:rPr lang="ru-RU" sz="2400" b="1" dirty="0">
                <a:solidFill>
                  <a:schemeClr val="tx1"/>
                </a:solidFill>
              </a:rPr>
              <a:t> форм </a:t>
            </a:r>
            <a:r>
              <a:rPr lang="ru-RU" sz="2400" b="1" dirty="0" err="1">
                <a:solidFill>
                  <a:schemeClr val="tx1"/>
                </a:solidFill>
              </a:rPr>
              <a:t>пізнан­ня</a:t>
            </a:r>
            <a:r>
              <a:rPr lang="ru-RU" sz="2400" b="1" dirty="0">
                <a:solidFill>
                  <a:schemeClr val="tx1"/>
                </a:solidFill>
              </a:rPr>
              <a:t> науку </a:t>
            </a:r>
            <a:r>
              <a:rPr lang="ru-RU" sz="2400" b="1" dirty="0" err="1">
                <a:solidFill>
                  <a:schemeClr val="tx1"/>
                </a:solidFill>
              </a:rPr>
              <a:t>відрізняє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предметний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об’єктивний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спосіб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розгляду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світу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Ця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ознака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предметності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об’єктивності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виступає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найважливішою</a:t>
            </a:r>
            <a:r>
              <a:rPr lang="ru-RU" sz="2400" b="1" dirty="0">
                <a:solidFill>
                  <a:schemeClr val="tx1"/>
                </a:solidFill>
              </a:rPr>
              <a:t> характеристикою науки.</a:t>
            </a:r>
          </a:p>
        </p:txBody>
      </p:sp>
    </p:spTree>
    <p:extLst>
      <p:ext uri="{BB962C8B-B14F-4D97-AF65-F5344CB8AC3E}">
        <p14:creationId xmlns:p14="http://schemas.microsoft.com/office/powerpoint/2010/main" val="1202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4" y="308758"/>
            <a:ext cx="10652165" cy="1140032"/>
          </a:xfrm>
        </p:spPr>
        <p:txBody>
          <a:bodyPr>
            <a:normAutofit/>
          </a:bodyPr>
          <a:lstStyle/>
          <a:p>
            <a:r>
              <a:rPr lang="uk-UA" b="1" dirty="0"/>
              <a:t>Основна мета науки </a:t>
            </a:r>
            <a:r>
              <a:rPr lang="uk-UA" dirty="0"/>
              <a:t>– отримання нових знань і вико­ристання їх у практичному освоєнні світу.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83771" y="1837677"/>
            <a:ext cx="11162806" cy="4658125"/>
          </a:xfrm>
        </p:spPr>
        <p:txBody>
          <a:bodyPr/>
          <a:lstStyle/>
          <a:p>
            <a:r>
              <a:rPr lang="uk-UA" sz="2800" b="1" dirty="0"/>
              <a:t>Однією з головних особливостей науки є доведеність істинності наукових знань. </a:t>
            </a:r>
          </a:p>
          <a:p>
            <a:pPr marL="0" indent="0">
              <a:buNone/>
            </a:pPr>
            <a:r>
              <a:rPr lang="uk-UA" sz="2800" b="1" dirty="0" smtClean="0"/>
              <a:t>                    </a:t>
            </a:r>
          </a:p>
          <a:p>
            <a:pPr marL="0" indent="0">
              <a:buNone/>
            </a:pPr>
            <a:r>
              <a:rPr lang="uk-UA" sz="2800" b="1" dirty="0" smtClean="0"/>
              <a:t>                  </a:t>
            </a:r>
            <a:r>
              <a:rPr lang="uk-UA" sz="4000" b="1" dirty="0" smtClean="0">
                <a:solidFill>
                  <a:srgbClr val="FF0000"/>
                </a:solidFill>
              </a:rPr>
              <a:t>характеристики </a:t>
            </a:r>
            <a:r>
              <a:rPr lang="uk-UA" sz="4000" b="1" dirty="0">
                <a:solidFill>
                  <a:srgbClr val="FF0000"/>
                </a:solidFill>
              </a:rPr>
              <a:t>науки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824545"/>
              </p:ext>
            </p:extLst>
          </p:nvPr>
        </p:nvGraphicFramePr>
        <p:xfrm>
          <a:off x="2879679" y="3507475"/>
          <a:ext cx="6282756" cy="325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9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4658173"/>
              </p:ext>
            </p:extLst>
          </p:nvPr>
        </p:nvGraphicFramePr>
        <p:xfrm>
          <a:off x="1006132" y="702629"/>
          <a:ext cx="9865817" cy="90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DA5A7118-C15F-400C-98C7-B5A46D08C08C}"/>
              </a:ext>
            </a:extLst>
          </p:cNvPr>
          <p:cNvSpPr/>
          <p:nvPr/>
        </p:nvSpPr>
        <p:spPr>
          <a:xfrm>
            <a:off x="855828" y="3009531"/>
            <a:ext cx="3902487" cy="21306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систему наукових знань 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9AF2E268-7DF9-423C-90AC-3AC617261562}"/>
              </a:ext>
            </a:extLst>
          </p:cNvPr>
          <p:cNvSpPr/>
          <p:nvPr/>
        </p:nvSpPr>
        <p:spPr>
          <a:xfrm>
            <a:off x="6804561" y="3009531"/>
            <a:ext cx="4203865" cy="20356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сис­тему наукової діяльності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333767" y="1610436"/>
            <a:ext cx="873457" cy="139909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8286465" y="1613947"/>
            <a:ext cx="873457" cy="139909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ÐÐ°ÑÑÐ¸Ð½ÐºÐ¸ Ð¿Ð¾ Ð·Ð°Ð¿ÑÐ¾ÑÑ ÐÐ°ÑÐº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40" y="3197317"/>
            <a:ext cx="16192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51825541"/>
              </p:ext>
            </p:extLst>
          </p:nvPr>
        </p:nvGraphicFramePr>
        <p:xfrm>
          <a:off x="607416" y="422230"/>
          <a:ext cx="10343406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кутник: округлені кути 5">
            <a:extLst>
              <a:ext uri="{FF2B5EF4-FFF2-40B4-BE49-F238E27FC236}">
                <a16:creationId xmlns="" xmlns:a16="http://schemas.microsoft.com/office/drawing/2014/main" id="{692039AF-3020-4813-8A1C-56F27A4F09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58281" y="4833257"/>
            <a:ext cx="3237469" cy="129441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2800" b="1" dirty="0" smtClean="0"/>
              <a:t>поняття</a:t>
            </a:r>
            <a:endParaRPr lang="uk-UA" sz="2800" b="1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DA5A7118-C15F-400C-98C7-B5A46D08C08C}"/>
              </a:ext>
            </a:extLst>
          </p:cNvPr>
          <p:cNvSpPr/>
          <p:nvPr/>
        </p:nvSpPr>
        <p:spPr>
          <a:xfrm>
            <a:off x="1085325" y="3200599"/>
            <a:ext cx="3062795" cy="121624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теорія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9AF2E268-7DF9-423C-90AC-3AC617261562}"/>
              </a:ext>
            </a:extLst>
          </p:cNvPr>
          <p:cNvSpPr/>
          <p:nvPr/>
        </p:nvSpPr>
        <p:spPr>
          <a:xfrm>
            <a:off x="4684583" y="3200599"/>
            <a:ext cx="2660073" cy="121624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закони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692039AF-3020-4813-8A1C-56F27A4F094F}"/>
              </a:ext>
            </a:extLst>
          </p:cNvPr>
          <p:cNvSpPr/>
          <p:nvPr/>
        </p:nvSpPr>
        <p:spPr>
          <a:xfrm>
            <a:off x="7344656" y="4940133"/>
            <a:ext cx="3716515" cy="121128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наукові методи</a:t>
            </a:r>
          </a:p>
        </p:txBody>
      </p:sp>
      <p:sp>
        <p:nvSpPr>
          <p:cNvPr id="8" name="Прямокутник: округлені кути 4">
            <a:extLst>
              <a:ext uri="{FF2B5EF4-FFF2-40B4-BE49-F238E27FC236}">
                <a16:creationId xmlns="" xmlns:a16="http://schemas.microsoft.com/office/drawing/2014/main" id="{9AF2E268-7DF9-423C-90AC-3AC617261562}"/>
              </a:ext>
            </a:extLst>
          </p:cNvPr>
          <p:cNvSpPr/>
          <p:nvPr/>
        </p:nvSpPr>
        <p:spPr>
          <a:xfrm>
            <a:off x="7928109" y="3200599"/>
            <a:ext cx="2968370" cy="121624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гіпотези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268035" y="1828800"/>
            <a:ext cx="1296537" cy="1037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ÐµÐ¾ÑÑ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95" y="2292824"/>
            <a:ext cx="4762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362" y="2047164"/>
            <a:ext cx="7183271" cy="1143000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b="1" i="1" dirty="0" err="1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Теорія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означає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комплекс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поглядів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уяв­лень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ідей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які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спрямовані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тлумачення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пояснення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певних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явищ</a:t>
            </a:r>
            <a:r>
              <a:rPr lang="ru-RU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1026" name="Picture 2" descr="ÐÐ°ÑÑÐ¸Ð½ÐºÐ¸ Ð¿Ð¾ Ð·Ð°Ð¿ÑÐ¾ÑÑ ÑÐµÐ¾ÑÑ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21" y="3016083"/>
            <a:ext cx="34861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2031</TotalTime>
  <Words>1425</Words>
  <Application>Microsoft Office PowerPoint</Application>
  <PresentationFormat>Произвольный</PresentationFormat>
  <Paragraphs>117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Теоретичні та методологічні принципи науки </vt:lpstr>
      <vt:lpstr>Зміст</vt:lpstr>
      <vt:lpstr>Інформаційні джерела</vt:lpstr>
      <vt:lpstr>Презентация PowerPoint</vt:lpstr>
      <vt:lpstr>МЕТА НАУКИ</vt:lpstr>
      <vt:lpstr>Основна мета науки – отримання нових знань і вико­ристання їх у практичному освоєнні світу.</vt:lpstr>
      <vt:lpstr>Презентация PowerPoint</vt:lpstr>
      <vt:lpstr>Презентация PowerPoint</vt:lpstr>
      <vt:lpstr>Теорія означає комплекс поглядів, уяв­лень, ідей, які спрямовані на тлумачення і пояснення певних явищ. </vt:lpstr>
      <vt:lpstr>Закон – це вну­трішній зв’язок явищ, що зумовлює їхній закономірний розвиток. </vt:lpstr>
      <vt:lpstr>Гіпотеза являє собою наукове припущення, висунуте для пояс­нення будь-яких процесів (явищ) або причин, які зумовлюють даний наслідок. Гіпотеза є складовою наукової теорії. </vt:lpstr>
      <vt:lpstr>Поняття – це думка, відбита в узагальненій формі. Поняття ви­робляються (уточнюються) не лише на початку наукової діяльності, а переважно як необхідні наукові наявні знання в постановці пробле­ми й формуванні гіпотез. </vt:lpstr>
      <vt:lpstr>Наукова діяльність – інтелектуальна творча діяльність, що спрямована на здобуття й використання нових знань.  Вона включає такі етапи отримання наукової продукції:</vt:lpstr>
      <vt:lpstr>Наукова діяльність існує в різних видах, таких як:</vt:lpstr>
      <vt:lpstr>Презентация PowerPoint</vt:lpstr>
      <vt:lpstr>Презентация PowerPoint</vt:lpstr>
      <vt:lpstr>Функції наукової теорії </vt:lpstr>
      <vt:lpstr>Чинники розробки наукової теорії</vt:lpstr>
      <vt:lpstr>Чинники розробки наукової теорії</vt:lpstr>
      <vt:lpstr>Презентация PowerPoint</vt:lpstr>
      <vt:lpstr>Презентация PowerPoint</vt:lpstr>
      <vt:lpstr>Презентация PowerPoint</vt:lpstr>
      <vt:lpstr>Гіпотеза проходить три стадії розвитку</vt:lpstr>
      <vt:lpstr>Презентация PowerPoint</vt:lpstr>
      <vt:lpstr>Створена теорія вирішує цілу низку завдань</vt:lpstr>
      <vt:lpstr>Презентация PowerPoint</vt:lpstr>
      <vt:lpstr>Розрізняють дві основні групи наукових досліджень</vt:lpstr>
      <vt:lpstr>Сфера проведення фундаментальних дослі­джень включає багато галузей наук, до яких належать: Фундаментальні дослідження поділяються на вільні (чисті) і цілеспрямовані</vt:lpstr>
      <vt:lpstr>Презентация PowerPoint</vt:lpstr>
      <vt:lpstr>Можна виділити три види пізнавальних завдань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наукової діяльності в Україні</dc:title>
  <dc:creator>Andriy Dorosh</dc:creator>
  <cp:lastModifiedBy>Dez</cp:lastModifiedBy>
  <cp:revision>163</cp:revision>
  <dcterms:created xsi:type="dcterms:W3CDTF">2017-09-15T14:09:23Z</dcterms:created>
  <dcterms:modified xsi:type="dcterms:W3CDTF">2018-12-12T18:16:20Z</dcterms:modified>
</cp:coreProperties>
</file>