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63" r:id="rId9"/>
    <p:sldId id="27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27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655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789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709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69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76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7591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89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2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53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3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6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30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53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721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2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92B8BF-2850-4C7A-AFAD-ED2EB97E01F6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6DF6-8D98-41F3-8F26-C96B72A478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243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6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24037-58D4-3BF7-84E7-E2911E461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uk-UA" sz="4200" dirty="0"/>
            </a:br>
            <a:br>
              <a:rPr lang="uk-UA" sz="4200" dirty="0"/>
            </a:br>
            <a:br>
              <a:rPr lang="uk-UA" sz="4200" dirty="0"/>
            </a:br>
            <a:r>
              <a:rPr lang="uk-UA" sz="4200" dirty="0"/>
              <a:t>14. Лекція на тему:</a:t>
            </a:r>
            <a:br>
              <a:rPr lang="uk-UA" sz="4200" dirty="0"/>
            </a:br>
            <a:r>
              <a:rPr lang="en-US" sz="4200" dirty="0" err="1"/>
              <a:t>Склярські</a:t>
            </a:r>
            <a:r>
              <a:rPr lang="en-US" sz="4200" dirty="0"/>
              <a:t> </a:t>
            </a:r>
            <a:r>
              <a:rPr lang="en-US" sz="4200" dirty="0" err="1"/>
              <a:t>роботи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5CC9D9-83B7-FF36-EEA8-D37EE9878D98}"/>
              </a:ext>
            </a:extLst>
          </p:cNvPr>
          <p:cNvSpPr>
            <a:spLocks/>
          </p:cNvSpPr>
          <p:nvPr/>
        </p:nvSpPr>
        <p:spPr>
          <a:xfrm>
            <a:off x="646111" y="452719"/>
            <a:ext cx="9404352" cy="1400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3474" indent="-363474" algn="ctr" defTabSz="484632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sz="2000" i="1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Національний університет біоресурсів і природокористування України</a:t>
            </a:r>
          </a:p>
          <a:p>
            <a:pPr marL="363474" indent="-363474" algn="ctr" defTabSz="484632">
              <a:lnSpc>
                <a:spcPct val="90000"/>
              </a:lnSpc>
              <a:spcBef>
                <a:spcPct val="20000"/>
              </a:spcBef>
              <a:defRPr/>
            </a:pPr>
            <a:endParaRPr lang="uk-UA" sz="2000" i="1" kern="120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  <a:p>
            <a:pPr marL="363474" indent="-363474" algn="ctr" defTabSz="484632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sz="2000" i="1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Кафедра будівництва</a:t>
            </a:r>
          </a:p>
          <a:p>
            <a:endParaRPr lang="uk-UA" sz="1300" dirty="0"/>
          </a:p>
        </p:txBody>
      </p:sp>
      <p:sp>
        <p:nvSpPr>
          <p:cNvPr id="4" name="Підзаголовок 2">
            <a:extLst>
              <a:ext uri="{FF2B5EF4-FFF2-40B4-BE49-F238E27FC236}">
                <a16:creationId xmlns:a16="http://schemas.microsoft.com/office/drawing/2014/main" id="{1696343A-5C7D-9BC8-8A02-CB1FE3330EDC}"/>
              </a:ext>
            </a:extLst>
          </p:cNvPr>
          <p:cNvSpPr txBox="1">
            <a:spLocks/>
          </p:cNvSpPr>
          <p:nvPr/>
        </p:nvSpPr>
        <p:spPr>
          <a:xfrm>
            <a:off x="4833257" y="4339770"/>
            <a:ext cx="6595154" cy="1161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363474" indent="-363474" algn="ctr" defTabSz="484632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b="0" i="1" kern="1200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Лектор: </a:t>
            </a:r>
            <a:r>
              <a:rPr lang="uk-UA" b="0" i="1" kern="1200" cap="all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Бакуліна</a:t>
            </a:r>
            <a:r>
              <a:rPr lang="uk-UA" b="0" i="1" kern="1200" cap="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Валентина Михайлівна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503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32030-CCA3-A208-EA65-FC603160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EBEBEB"/>
                </a:solidFill>
              </a:rPr>
              <a:t>Способи кріплення скла </a:t>
            </a: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5319F3-3D8C-E64A-BF59-632E4C99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1846619" cy="365868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1800" dirty="0"/>
              <a:t>А) У дерев'яних рамах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800" dirty="0"/>
              <a:t>Б) У металевих рамах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800" dirty="0"/>
              <a:t>В) У залізобетонних рамах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1800" dirty="0"/>
              <a:t>Г) у гумових </a:t>
            </a:r>
            <a:r>
              <a:rPr lang="uk-UA" sz="1800" dirty="0" err="1"/>
              <a:t>ущінювачах</a:t>
            </a:r>
            <a:endParaRPr lang="uk-UA" sz="1800" dirty="0"/>
          </a:p>
          <a:p>
            <a:pPr>
              <a:lnSpc>
                <a:spcPct val="90000"/>
              </a:lnSpc>
              <a:buFont typeface="+mj-lt"/>
              <a:buAutoNum type="arabicParenR"/>
            </a:pPr>
            <a:endParaRPr lang="uk-UA" sz="500" dirty="0"/>
          </a:p>
          <a:p>
            <a:pPr>
              <a:lnSpc>
                <a:spcPct val="90000"/>
              </a:lnSpc>
              <a:buFont typeface="+mj-lt"/>
              <a:buAutoNum type="alphaLcPeriod"/>
            </a:pPr>
            <a:endParaRPr lang="uk-UA" sz="500" dirty="0"/>
          </a:p>
          <a:p>
            <a:pPr>
              <a:lnSpc>
                <a:spcPct val="90000"/>
              </a:lnSpc>
              <a:buFont typeface="+mj-lt"/>
              <a:buAutoNum type="alphaLcPeriod"/>
            </a:pPr>
            <a:endParaRPr lang="en-US" sz="500" dirty="0"/>
          </a:p>
        </p:txBody>
      </p:sp>
      <p:pic>
        <p:nvPicPr>
          <p:cNvPr id="4" name="Місце для вмісту 3" descr="Зображення, що містить ескіз, малюнок, ілюстрація, дизайн&#10;&#10;Автоматично згенерований опис">
            <a:extLst>
              <a:ext uri="{FF2B5EF4-FFF2-40B4-BE49-F238E27FC236}">
                <a16:creationId xmlns:a16="http://schemas.microsoft.com/office/drawing/2014/main" id="{115A3AEB-54B6-0C17-20A7-A1FF1F14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922" y="3206458"/>
            <a:ext cx="3992621" cy="2345664"/>
          </a:xfrm>
          <a:prstGeom prst="rect">
            <a:avLst/>
          </a:prstGeom>
          <a:effectLst/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D100DC2-9B87-E62E-AAB7-E27B353A4D80}"/>
              </a:ext>
            </a:extLst>
          </p:cNvPr>
          <p:cNvSpPr txBox="1">
            <a:spLocks/>
          </p:cNvSpPr>
          <p:nvPr/>
        </p:nvSpPr>
        <p:spPr>
          <a:xfrm>
            <a:off x="2819400" y="2548281"/>
            <a:ext cx="4408122" cy="3658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Скло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Замазка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Шпилька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Штапик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Шуруп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Клинова засувка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Еластична П-подібна прокладка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Гвинт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 err="1"/>
              <a:t>Слупик</a:t>
            </a:r>
            <a:endParaRPr lang="uk-UA" sz="1400" dirty="0"/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Штир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Скоба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Герметик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Гумовий ущільнювач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Обв’язка рами</a:t>
            </a:r>
          </a:p>
          <a:p>
            <a:pPr>
              <a:lnSpc>
                <a:spcPct val="90000"/>
              </a:lnSpc>
              <a:buClrTx/>
              <a:buFont typeface="+mj-lt"/>
              <a:buAutoNum type="arabicPeriod"/>
            </a:pPr>
            <a:r>
              <a:rPr lang="uk-UA" sz="1400" dirty="0"/>
              <a:t>Замкова гума</a:t>
            </a:r>
          </a:p>
          <a:p>
            <a:pPr>
              <a:lnSpc>
                <a:spcPct val="90000"/>
              </a:lnSpc>
              <a:buFont typeface="+mj-lt"/>
              <a:buAutoNum type="arabicParenR"/>
            </a:pPr>
            <a:endParaRPr lang="uk-UA" sz="500" dirty="0"/>
          </a:p>
          <a:p>
            <a:pPr>
              <a:lnSpc>
                <a:spcPct val="90000"/>
              </a:lnSpc>
              <a:buFont typeface="+mj-lt"/>
              <a:buAutoNum type="alphaLcPeriod"/>
            </a:pPr>
            <a:endParaRPr lang="uk-UA" sz="500" dirty="0"/>
          </a:p>
          <a:p>
            <a:pPr>
              <a:lnSpc>
                <a:spcPct val="90000"/>
              </a:lnSpc>
              <a:buFont typeface="+mj-lt"/>
              <a:buAutoNum type="alphaLcPeriod"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295219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7EE92-160A-D6CC-A968-8E0A2587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300">
                <a:solidFill>
                  <a:srgbClr val="EBEBEB"/>
                </a:solidFill>
              </a:rPr>
              <a:t>Конструктивна схема панелі із склопрофіліту</a:t>
            </a:r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1F6900-9012-DE9A-2A3A-49539C6F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7199669" cy="3680452"/>
          </a:xfrm>
        </p:spPr>
        <p:txBody>
          <a:bodyPr>
            <a:normAutofit lnSpcReduction="10000"/>
          </a:bodyPr>
          <a:lstStyle/>
          <a:p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Склопластики вставляють у раму на гумових прокладках і закріплюють штапиками. Світлопрозорі конструкції із склопрофіліту (рис. 11.2) монтують у рами, проклеєні ущільнювальними прокладками, і герметизують спеціальними пастами.</a:t>
            </a: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Конструктивна схема панелі із склопрофіліту</a:t>
            </a:r>
            <a:r>
              <a:rPr lang="uk-UA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br>
              <a:rPr lang="uk-UA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А </a:t>
            </a:r>
            <a:r>
              <a:rPr lang="uk-UA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– </a:t>
            </a: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вертикальне кріплення; Б </a:t>
            </a:r>
            <a:r>
              <a:rPr lang="uk-UA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– </a:t>
            </a: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верхнє горизонтальне кріплення; В </a:t>
            </a:r>
            <a:r>
              <a:rPr lang="uk-UA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– </a:t>
            </a: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нижнє</a:t>
            </a:r>
            <a:b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горизонтальне кріплення; </a:t>
            </a:r>
            <a:r>
              <a:rPr lang="uk-UA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1 </a:t>
            </a: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– притискувальні кутики; </a:t>
            </a:r>
            <a:r>
              <a:rPr lang="uk-UA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2 – </a:t>
            </a: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герметик;</a:t>
            </a:r>
            <a:b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uk-UA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3 – </a:t>
            </a: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склопрофіліт; </a:t>
            </a:r>
            <a:r>
              <a:rPr lang="uk-UA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4 – </a:t>
            </a:r>
            <a:r>
              <a:rPr lang="uk-UA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гумові прокладки</a:t>
            </a:r>
            <a:endParaRPr lang="en-US" dirty="0">
              <a:latin typeface="+mn-lt"/>
            </a:endParaRPr>
          </a:p>
        </p:txBody>
      </p:sp>
      <p:pic>
        <p:nvPicPr>
          <p:cNvPr id="4" name="Місце для вмісту 3" descr="Зображення, що містить ескіз, малюнок, ілюстрація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2D38A579-BF50-5D96-34B4-8AA992B6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922" y="2979703"/>
            <a:ext cx="3992621" cy="27991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864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51C26-5873-A9DA-870D-20368CA6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EBEBEB"/>
                </a:solidFill>
              </a:rPr>
              <a:t>Схема укладання склоблоків</a:t>
            </a: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93D17BB-33F4-6751-11DB-28DCCB9A8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71" y="2415106"/>
            <a:ext cx="3414010" cy="2027784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5E6B7F-548E-8675-28EB-16B1DBED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Склоблоки кладуть аналогічно цеглі – на цементному розчині, горизонтальні шви армують дротом.</a:t>
            </a:r>
          </a:p>
          <a:p>
            <a:r>
              <a:rPr lang="uk-UA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Схема укладання склоблоків</a:t>
            </a: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– 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скоба кріплення; </a:t>
            </a:r>
            <a:r>
              <a:rPr lang="uk-UA" sz="180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– 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арматурні стержні; </a:t>
            </a:r>
            <a:r>
              <a:rPr lang="uk-UA" sz="180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– 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цементний розчин;</a:t>
            </a:r>
            <a:br>
              <a:rPr lang="uk-UA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i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 – </a:t>
            </a:r>
            <a:r>
              <a:rPr lang="uk-UA" sz="18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склоблоки</a:t>
            </a:r>
          </a:p>
          <a:p>
            <a:endParaRPr lang="uk-UA" dirty="0">
              <a:solidFill>
                <a:srgbClr val="FFFFFF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6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C7D-87D5-11DB-A4EF-A7A319B6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EBEBEB"/>
                </a:solidFill>
                <a:effectLst/>
                <a:ea typeface="Calibri" panose="020F0502020204030204" pitchFamily="34" charset="0"/>
              </a:rPr>
              <a:t>Конструктивні схеми промазувачів</a:t>
            </a:r>
            <a:endParaRPr lang="uk-UA">
              <a:solidFill>
                <a:srgbClr val="EBEBEB"/>
              </a:solidFill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DF3B9AF-4682-856B-9901-C471A25AA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871" y="1995114"/>
            <a:ext cx="3414010" cy="2867768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A937FC-B0A2-FAE2-412B-F902C572B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пневматичного; б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механічного; в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пружинного;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корпус;</a:t>
            </a:r>
            <a:b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перехідний;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змінна насадка;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поршень;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кришка з вентилем;</a:t>
            </a:r>
            <a:b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трубка;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гвинтовий шток;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маховик;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ручка;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шток з поршнем;</a:t>
            </a:r>
            <a:b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зворотна пружина;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12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муфта;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подавальна пружина;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змінна</a:t>
            </a:r>
            <a:b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гільза;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15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робочий наконечник;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16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курок;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17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скоба; </a:t>
            </a:r>
            <a:r>
              <a:rPr lang="uk-UA" i="1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 – </a:t>
            </a:r>
            <a:r>
              <a:rPr lang="uk-UA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защіпка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6C8B2B-86CF-407E-35E7-C9B1770A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Дерев’яні і пластмасові рами знімають із завіс і склять у горизонтальному положенні, металеві та залізобетонні – у вертикальному, не знімаючи із завіс. При цьому для підняття скла великих розмірів використовують </a:t>
            </a:r>
            <a:r>
              <a:rPr lang="uk-UA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блочки</a:t>
            </a: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лебідки, автокрани, телескопічні вишки, навісні колиски, піднімачі, траверси, вакуум-присоси. Замазку наносять за допомогою </a:t>
            </a:r>
            <a:r>
              <a:rPr lang="uk-UA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промазувача</a:t>
            </a:r>
            <a:r>
              <a:rPr lang="uk-UA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шпильки у дерев’яні рами забивають за допомогою спеціального пістолета.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090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5D463-9E23-863E-2F82-8BF09DF7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200">
                <a:solidFill>
                  <a:srgbClr val="EBEBEB"/>
                </a:solidFill>
              </a:rPr>
              <a:t>Пістолет для забивання шпильок</a:t>
            </a:r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3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8D08F3-74B7-8DFD-26AC-B9F5DE28E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uk-UA" sz="14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Барабан для шпильок</a:t>
            </a:r>
          </a:p>
          <a:p>
            <a:pPr>
              <a:buFont typeface="+mj-lt"/>
              <a:buAutoNum type="arabicPeriod"/>
            </a:pPr>
            <a:r>
              <a:rPr lang="uk-UA" sz="14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Штовхач</a:t>
            </a:r>
          </a:p>
          <a:p>
            <a:pPr>
              <a:buFont typeface="+mj-lt"/>
              <a:buAutoNum type="arabicPeriod"/>
            </a:pPr>
            <a:r>
              <a:rPr lang="uk-UA" sz="14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Фіксатор</a:t>
            </a:r>
          </a:p>
          <a:p>
            <a:pPr>
              <a:buFont typeface="+mj-lt"/>
              <a:buAutoNum type="arabicPeriod"/>
            </a:pPr>
            <a:r>
              <a:rPr lang="uk-UA" sz="14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Курок з пружиною</a:t>
            </a:r>
          </a:p>
          <a:p>
            <a:pPr>
              <a:buFont typeface="+mj-lt"/>
              <a:buAutoNum type="arabicPeriod"/>
            </a:pPr>
            <a:r>
              <a:rPr lang="uk-UA" sz="14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Корпус </a:t>
            </a:r>
          </a:p>
          <a:p>
            <a:pPr>
              <a:buFont typeface="+mj-lt"/>
              <a:buAutoNum type="arabicPeriod"/>
            </a:pPr>
            <a:r>
              <a:rPr lang="uk-UA" sz="14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Напрямний стержень</a:t>
            </a:r>
          </a:p>
          <a:p>
            <a:pPr>
              <a:buFont typeface="+mj-lt"/>
              <a:buAutoNum type="arabicPeriod"/>
            </a:pPr>
            <a:r>
              <a:rPr lang="uk-UA" sz="14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14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дарник з пружиною</a:t>
            </a:r>
            <a:br>
              <a:rPr lang="uk-UA" sz="14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4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400">
              <a:solidFill>
                <a:srgbClr val="FFFFFF"/>
              </a:solidFill>
            </a:endParaRPr>
          </a:p>
        </p:txBody>
      </p:sp>
      <p:pic>
        <p:nvPicPr>
          <p:cNvPr id="4" name="Рисунок 3" descr="Зображення, що містить ескіз, малюнок, Лінійне мистецтво, лінійне малювання&#10;&#10;Автоматично згенерований опис">
            <a:extLst>
              <a:ext uri="{FF2B5EF4-FFF2-40B4-BE49-F238E27FC236}">
                <a16:creationId xmlns:a16="http://schemas.microsoft.com/office/drawing/2014/main" id="{9CFBDD4D-3DFE-707C-34FF-B3952526F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1" y="1728207"/>
            <a:ext cx="6495847" cy="40111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57072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A0B882D-4FEF-4E28-9811-11D57386D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5BDA61F-C413-1D98-E38A-057065FB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Узимку скло ріжуть у теплих приміщеннях, підігріваючи замазку до +20 °С. Дерев’яні рами витримують дві доби при температурі не нижче ніж +10 °С і лише після цього вставляють шибки. Якщо рами неможливо зняти із завісок (глухі, великих розмірів), їх склять на відкритому повітрі, підігріваючи при цьому замазку (мастику) та прокладки до +20 °С, очищаючи рами від снігу і льоду гарячим повітрям.</a:t>
            </a:r>
            <a:br>
              <a:rPr lang="en-US" sz="23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3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DA6D14-0849-4180-8DEF-F2F6BF123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020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63">
            <a:extLst>
              <a:ext uri="{FF2B5EF4-FFF2-40B4-BE49-F238E27FC236}">
                <a16:creationId xmlns:a16="http://schemas.microsoft.com/office/drawing/2014/main" id="{9922B851-6B16-415F-9600-DB0E665C5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5F64E-3C5E-D4F4-EA1D-6DC39736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EBEBEB"/>
                </a:solidFill>
              </a:rPr>
              <a:t> </a:t>
            </a: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FAA2B0B0-E6D1-4F97-A03B-5B9DC568A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8" name="Rounded Rectangle 9">
            <a:extLst>
              <a:ext uri="{FF2B5EF4-FFF2-40B4-BE49-F238E27FC236}">
                <a16:creationId xmlns:a16="http://schemas.microsoft.com/office/drawing/2014/main" id="{7067A410-38E7-4862-BC25-A40927006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Вибираємо рами для балкона">
            <a:extLst>
              <a:ext uri="{FF2B5EF4-FFF2-40B4-BE49-F238E27FC236}">
                <a16:creationId xmlns:a16="http://schemas.microsoft.com/office/drawing/2014/main" id="{E10689E5-011B-3EAD-9B45-D1416FDA2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r="17695" b="1"/>
          <a:stretch/>
        </p:blipFill>
        <p:spPr bwMode="auto">
          <a:xfrm>
            <a:off x="7060689" y="985609"/>
            <a:ext cx="4163991" cy="47372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2069">
            <a:extLst>
              <a:ext uri="{FF2B5EF4-FFF2-40B4-BE49-F238E27FC236}">
                <a16:creationId xmlns:a16="http://schemas.microsoft.com/office/drawing/2014/main" id="{95E21D77-54D4-42F2-9F79-B4B22CCA1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7A9429-3E31-5281-D9F8-6C36163BB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indent="450215">
              <a:lnSpc>
                <a:spcPct val="90000"/>
              </a:lnSpc>
              <a:spcAft>
                <a:spcPts val="800"/>
              </a:spcAft>
            </a:pPr>
            <a:r>
              <a:rPr lang="uk-UA" sz="170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Склярські роботи виконують до фарбування рам. У рамах, вітринах і вітражах прокладки мають щільно прилягати до скла і конструкції. Замазка має бути без тріщин, розривів і не відставати від скла.</a:t>
            </a:r>
          </a:p>
          <a:p>
            <a:pPr>
              <a:lnSpc>
                <a:spcPct val="90000"/>
              </a:lnSpc>
            </a:pPr>
            <a:r>
              <a:rPr lang="uk-UA" sz="170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</a:rPr>
              <a:t>Штапики потрібно надійно прикріпити до рами, вони мають бути суцільними. Прокладки не повинні виступати за межі штапиків, на встановлених шибках не має бути слідів замазки, розчину, жирових плям, фарби.</a:t>
            </a:r>
            <a:endParaRPr lang="uk-UA" sz="17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9270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034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9" name="Oval 1038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1041" name="Picture 1040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3" name="Picture 1042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335C116-9381-86E9-1B0E-8B1584AB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rgbClr val="EBEBEB"/>
                </a:solidFill>
                <a:effectLst/>
              </a:rPr>
              <a:t>У сучасних умовах в Україні все частіше використовують так звані “євровікна” із дерева, деревопластику, металу, металопластику.</a:t>
            </a:r>
            <a:endParaRPr lang="en-US" sz="2300">
              <a:solidFill>
                <a:srgbClr val="EBEBEB"/>
              </a:solidFill>
            </a:endParaRPr>
          </a:p>
        </p:txBody>
      </p:sp>
      <p:pic>
        <p:nvPicPr>
          <p:cNvPr id="1028" name="Picture 4" descr="Дерев'яні євро вікна, виробництво дерев'яних вікон, Черкаси, продаж  (купити), доступна ціна, високоне якість купити в Черкаси">
            <a:extLst>
              <a:ext uri="{FF2B5EF4-FFF2-40B4-BE49-F238E27FC236}">
                <a16:creationId xmlns:a16="http://schemas.microsoft.com/office/drawing/2014/main" id="{397E77E2-4E26-D0A7-3DC5-4696F300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18848" b="2"/>
          <a:stretch/>
        </p:blipFill>
        <p:spPr bwMode="auto">
          <a:xfrm>
            <a:off x="-12195" y="10"/>
            <a:ext cx="40444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Євровікна Київ купити | Ціни, вартість, розрахунок - 4ETAG® 4etag.kiev.ua">
            <a:extLst>
              <a:ext uri="{FF2B5EF4-FFF2-40B4-BE49-F238E27FC236}">
                <a16:creationId xmlns:a16="http://schemas.microsoft.com/office/drawing/2014/main" id="{55B0BB15-108C-A07C-5648-848E23FCC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26802" b="-2"/>
          <a:stretch/>
        </p:blipFill>
        <p:spPr bwMode="auto">
          <a:xfrm>
            <a:off x="4032237" y="10"/>
            <a:ext cx="3727705" cy="6857991"/>
          </a:xfrm>
          <a:custGeom>
            <a:avLst/>
            <a:gdLst/>
            <a:ahLst/>
            <a:cxnLst/>
            <a:rect l="l" t="t" r="r" b="b"/>
            <a:pathLst>
              <a:path w="3727705" h="6858001">
                <a:moveTo>
                  <a:pt x="2382990" y="0"/>
                </a:moveTo>
                <a:lnTo>
                  <a:pt x="3726528" y="0"/>
                </a:lnTo>
                <a:lnTo>
                  <a:pt x="3701483" y="155677"/>
                </a:lnTo>
                <a:lnTo>
                  <a:pt x="3677614" y="310668"/>
                </a:lnTo>
                <a:lnTo>
                  <a:pt x="3654250" y="466344"/>
                </a:lnTo>
                <a:lnTo>
                  <a:pt x="3634247" y="622707"/>
                </a:lnTo>
                <a:lnTo>
                  <a:pt x="3614076" y="778383"/>
                </a:lnTo>
                <a:lnTo>
                  <a:pt x="3595250" y="934746"/>
                </a:lnTo>
                <a:lnTo>
                  <a:pt x="3579114" y="1089051"/>
                </a:lnTo>
                <a:lnTo>
                  <a:pt x="3563818" y="1245413"/>
                </a:lnTo>
                <a:lnTo>
                  <a:pt x="3549866" y="1401090"/>
                </a:lnTo>
                <a:lnTo>
                  <a:pt x="3537764" y="1554023"/>
                </a:lnTo>
                <a:lnTo>
                  <a:pt x="3525661" y="1709014"/>
                </a:lnTo>
                <a:lnTo>
                  <a:pt x="3515576" y="1861947"/>
                </a:lnTo>
                <a:lnTo>
                  <a:pt x="3507676" y="2014881"/>
                </a:lnTo>
                <a:lnTo>
                  <a:pt x="3499439" y="2167128"/>
                </a:lnTo>
                <a:lnTo>
                  <a:pt x="3492548" y="2318004"/>
                </a:lnTo>
                <a:lnTo>
                  <a:pt x="3487673" y="2467509"/>
                </a:lnTo>
                <a:lnTo>
                  <a:pt x="3483471" y="2617013"/>
                </a:lnTo>
                <a:lnTo>
                  <a:pt x="3479437" y="2765146"/>
                </a:lnTo>
                <a:lnTo>
                  <a:pt x="3477588" y="2911221"/>
                </a:lnTo>
                <a:lnTo>
                  <a:pt x="3475571" y="3057297"/>
                </a:lnTo>
                <a:lnTo>
                  <a:pt x="3474562" y="3201315"/>
                </a:lnTo>
                <a:lnTo>
                  <a:pt x="3475571" y="3343961"/>
                </a:lnTo>
                <a:lnTo>
                  <a:pt x="3475571" y="3485236"/>
                </a:lnTo>
                <a:lnTo>
                  <a:pt x="3477588" y="3625139"/>
                </a:lnTo>
                <a:lnTo>
                  <a:pt x="3480613" y="3762299"/>
                </a:lnTo>
                <a:lnTo>
                  <a:pt x="3483471" y="3898087"/>
                </a:lnTo>
                <a:lnTo>
                  <a:pt x="3486665" y="4031133"/>
                </a:lnTo>
                <a:lnTo>
                  <a:pt x="3491539" y="4163492"/>
                </a:lnTo>
                <a:lnTo>
                  <a:pt x="3496750" y="4293793"/>
                </a:lnTo>
                <a:lnTo>
                  <a:pt x="3501456" y="4421352"/>
                </a:lnTo>
                <a:lnTo>
                  <a:pt x="3514736" y="4670298"/>
                </a:lnTo>
                <a:lnTo>
                  <a:pt x="3528855" y="4908956"/>
                </a:lnTo>
                <a:lnTo>
                  <a:pt x="3543647" y="5138013"/>
                </a:lnTo>
                <a:lnTo>
                  <a:pt x="3559952" y="5354726"/>
                </a:lnTo>
                <a:lnTo>
                  <a:pt x="3576929" y="5561838"/>
                </a:lnTo>
                <a:lnTo>
                  <a:pt x="3595250" y="5753862"/>
                </a:lnTo>
                <a:lnTo>
                  <a:pt x="3613236" y="5934227"/>
                </a:lnTo>
                <a:lnTo>
                  <a:pt x="3631221" y="6100191"/>
                </a:lnTo>
                <a:lnTo>
                  <a:pt x="3648198" y="6252438"/>
                </a:lnTo>
                <a:lnTo>
                  <a:pt x="3664335" y="6387541"/>
                </a:lnTo>
                <a:lnTo>
                  <a:pt x="3679631" y="6509613"/>
                </a:lnTo>
                <a:lnTo>
                  <a:pt x="3692406" y="6612483"/>
                </a:lnTo>
                <a:lnTo>
                  <a:pt x="3704508" y="6698894"/>
                </a:lnTo>
                <a:lnTo>
                  <a:pt x="3721822" y="6817538"/>
                </a:lnTo>
                <a:lnTo>
                  <a:pt x="3727705" y="6858000"/>
                </a:lnTo>
                <a:lnTo>
                  <a:pt x="2822351" y="6858000"/>
                </a:lnTo>
                <a:lnTo>
                  <a:pt x="2822351" y="6858001"/>
                </a:lnTo>
                <a:lnTo>
                  <a:pt x="0" y="6858001"/>
                </a:lnTo>
                <a:lnTo>
                  <a:pt x="0" y="1"/>
                </a:lnTo>
                <a:lnTo>
                  <a:pt x="238299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0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76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697F3-CB4E-CF89-F4A4-F60697BC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uk-UA"/>
              <a:t>Зміст</a:t>
            </a:r>
            <a:endParaRPr lang="uk-UA" dirty="0"/>
          </a:p>
        </p:txBody>
      </p:sp>
      <p:sp>
        <p:nvSpPr>
          <p:cNvPr id="38" name="Місце для вмісту 2">
            <a:extLst>
              <a:ext uri="{FF2B5EF4-FFF2-40B4-BE49-F238E27FC236}">
                <a16:creationId xmlns:a16="http://schemas.microsoft.com/office/drawing/2014/main" id="{145476DE-628C-C9AA-F417-B43E35BB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uk-UA"/>
              <a:t>Загальні відомості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uk-UA"/>
              <a:t>Склярські роботи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uk-UA"/>
              <a:t>Характеристики замазок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uk-UA"/>
              <a:t>Способи кріплення скла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uk-UA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09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FE045-7BD6-4FA3-33A6-C8185E87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indent="450215" algn="r">
              <a:spcAft>
                <a:spcPts val="800"/>
              </a:spcAft>
            </a:pPr>
            <a:r>
              <a:rPr lang="uk-UA" b="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ЗАГАЛЬНІ ВІДОМОСТІ</a:t>
            </a:r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2CAFF7-10EA-9904-8E9C-3445616A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64" y="1645920"/>
            <a:ext cx="6294448" cy="4470821"/>
          </a:xfrm>
        </p:spPr>
        <p:txBody>
          <a:bodyPr>
            <a:normAutofit/>
          </a:bodyPr>
          <a:lstStyle/>
          <a:p>
            <a:pPr indent="450215">
              <a:spcAft>
                <a:spcPts val="800"/>
              </a:spcAft>
            </a:pPr>
            <a:r>
              <a:rPr lang="uk-UA" b="0" i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Опоряджувальні роботи – це комплекс будівельних процесів, які виконують на завершальному етапі будівництва (реконструкції) будинків або споруд для надання їм певного архітектурно-естетичного вигляду, захисту їх від руйнівної дії атмосферних впливів та агресивного середовища, враховуючи вимоги санітарії та гігієни.</a:t>
            </a:r>
            <a:endParaRPr lang="uk-UA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0" i="0">
                <a:effectLst/>
                <a:latin typeface="+mn-lt"/>
                <a:ea typeface="Calibri" panose="020F0502020204030204" pitchFamily="34" charset="0"/>
              </a:rPr>
              <a:t>До цього комплексу процесів входять: склярські, штукатурні, малярні, шпалерні, облицювальні роботи, роботи з улаштування підлог.</a:t>
            </a:r>
            <a:endParaRPr lang="uk-U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768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DBA86CC-34C3-43C1-B328-62490FE69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A52A24-534D-AEDE-ACE9-095E5B18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uk-UA">
                <a:solidFill>
                  <a:schemeClr val="tx1"/>
                </a:solidFill>
              </a:rPr>
              <a:t>Склярські роботи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4C9D6-90BC-48A0-91E8-0F0373CA1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60A72177-ECA0-233C-95E3-0CABF383B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64" y="1645920"/>
            <a:ext cx="6294448" cy="4470821"/>
          </a:xfrm>
        </p:spPr>
        <p:txBody>
          <a:bodyPr>
            <a:normAutofit lnSpcReduction="10000"/>
          </a:bodyPr>
          <a:lstStyle/>
          <a:p>
            <a:r>
              <a:rPr lang="uk-UA" b="0" i="0" dirty="0">
                <a:effectLst/>
                <a:latin typeface="+mn-lt"/>
                <a:ea typeface="Calibri" panose="020F0502020204030204" pitchFamily="34" charset="0"/>
              </a:rPr>
              <a:t>Склярські роботи – це будівельний процес, пов’язаний зі склінням зовнішніх та внутрішніх світлових прорізів вікон, дверей, вітрин, світлових ліхтарів, теплиць тощо, для забезпечення їх природним освітленням, звуко- і теплозахистом та запроектованою декоративністю.</a:t>
            </a:r>
          </a:p>
          <a:p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Склярські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роботи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виконують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до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початку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інших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опоряджувальних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робіт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з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метою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захисту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робітників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від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протягів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холоду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негативної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дії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атмосферних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опадів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створення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у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приміщеннях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належних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технологічних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умов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для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здійснення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наступних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робіт</a:t>
            </a:r>
            <a:r>
              <a:rPr lang="en-US" sz="20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uk-U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181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BD64202-F2DF-CC1F-821A-820F3D87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За призначенням будівельне скло поділяють на листове і архітектурно-будівельне. До першої групи належить звичайне віконне – 2–6 мм товщиною, армоване – 2–5,5 мм, поліроване – 5–10 мм, вітринне – плоске та гнуте 6–10 мм, візерунчасте – 2–4 мм. Листове скло буває кольоровим, матовим,  епловбирним, сонцезахисним тощо.</a:t>
            </a:r>
            <a:br>
              <a:rPr lang="en-US" sz="23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3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452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A0B882D-4FEF-4E28-9811-11D57386D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97962-648C-ED7D-F9B0-9F05DAB3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450215">
              <a:lnSpc>
                <a:spcPct val="90000"/>
              </a:lnSpc>
              <a:spcAft>
                <a:spcPts val="800"/>
              </a:spcAft>
            </a:pPr>
            <a:r>
              <a:rPr lang="en-US" sz="18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Архітектурно-будівельне скло може бути у вигляді склопакетів, склоб-локів, профільованим – швелерне, ребристе, коробчасте тощо. Склярські роботи складаються з двох етапів – заготовлення матеріалів і скління.</a:t>
            </a:r>
            <a:br>
              <a:rPr lang="en-US" sz="18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Заготовлення матеріалів складається з нарізки скла, приготування замазки, виготовлення засобів кріплення. Нарізують скло за допомогою склоріза з твердих сплавів або алмазу, ультразвуку, електроенергії, газо-полуменевого різака, лазерного променя, спеціальних фрез та пилок. Поступово від цього процесу відмовляються, замовляючи скло потрібних розмірів на</a:t>
            </a:r>
            <a:br>
              <a:rPr lang="en-US" sz="18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8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заводах, що виготовляють його. </a:t>
            </a:r>
            <a:br>
              <a:rPr lang="en-US" sz="1800" b="0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8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DA6D14-0849-4180-8DEF-F2F6BF123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175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6B5D9C-B262-E473-3800-F10FB593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indent="450215">
              <a:spcAft>
                <a:spcPts val="800"/>
              </a:spcAft>
            </a:pPr>
            <a:r>
              <a:rPr lang="uk-UA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Прирізують скло на об’єкті за допомогою склорізів. Замазки, мастики, герметики виготовляють на заводах або у центральних заготівельних майстернях і постачають на об’єкти у готовому вигляді. Шпильки, цвяшки, </a:t>
            </a:r>
            <a:r>
              <a:rPr lang="uk-UA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клямери</a:t>
            </a:r>
            <a:r>
              <a:rPr lang="uk-UA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штапики, прокладки, клинові штирі, пружини та інші елементи кріплення скла виготовляють на заводах, іноді у заготівельних майстернях.</a:t>
            </a:r>
            <a:endParaRPr lang="uk-UA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uk-UA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Скло транспортують у спеціальних ящиках або контейнерах, при цьому між окремими листами кладуть деревну стружку (для звичайного віконного скла) або гофрований папір.</a:t>
            </a:r>
            <a:endParaRPr lang="uk-UA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8493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54F4E-99E8-C7E6-06B7-441F8E07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8" y="200927"/>
            <a:ext cx="9404723" cy="1400530"/>
          </a:xfrm>
        </p:spPr>
        <p:txBody>
          <a:bodyPr/>
          <a:lstStyle/>
          <a:p>
            <a:r>
              <a:rPr lang="uk-UA" sz="3600" dirty="0"/>
              <a:t>Характеристики замазок, які використовуються у склярських роботах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272F4F3-B352-9561-7525-89BBA5B7E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932006"/>
              </p:ext>
            </p:extLst>
          </p:nvPr>
        </p:nvGraphicFramePr>
        <p:xfrm>
          <a:off x="410818" y="1601457"/>
          <a:ext cx="109197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34">
                  <a:extLst>
                    <a:ext uri="{9D8B030D-6E8A-4147-A177-3AD203B41FA5}">
                      <a16:colId xmlns:a16="http://schemas.microsoft.com/office/drawing/2014/main" val="2603996292"/>
                    </a:ext>
                  </a:extLst>
                </a:gridCol>
                <a:gridCol w="4108174">
                  <a:extLst>
                    <a:ext uri="{9D8B030D-6E8A-4147-A177-3AD203B41FA5}">
                      <a16:colId xmlns:a16="http://schemas.microsoft.com/office/drawing/2014/main" val="1564580616"/>
                    </a:ext>
                  </a:extLst>
                </a:gridCol>
                <a:gridCol w="1603513">
                  <a:extLst>
                    <a:ext uri="{9D8B030D-6E8A-4147-A177-3AD203B41FA5}">
                      <a16:colId xmlns:a16="http://schemas.microsoft.com/office/drawing/2014/main" val="1819902503"/>
                    </a:ext>
                  </a:extLst>
                </a:gridCol>
                <a:gridCol w="3167267">
                  <a:extLst>
                    <a:ext uri="{9D8B030D-6E8A-4147-A177-3AD203B41FA5}">
                      <a16:colId xmlns:a16="http://schemas.microsoft.com/office/drawing/2014/main" val="3795772304"/>
                    </a:ext>
                  </a:extLst>
                </a:gridCol>
              </a:tblGrid>
              <a:tr h="614827">
                <a:tc>
                  <a:txBody>
                    <a:bodyPr/>
                    <a:lstStyle/>
                    <a:p>
                      <a:r>
                        <a:rPr lang="uk-UA" dirty="0"/>
                        <a:t>Вид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Компонент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Співвідношення за масою,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Замазку призначено для скління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98280"/>
                  </a:ext>
                </a:extLst>
              </a:tr>
              <a:tr h="614827">
                <a:tc>
                  <a:txBody>
                    <a:bodyPr/>
                    <a:lstStyle/>
                    <a:p>
                      <a:r>
                        <a:rPr lang="uk-UA" dirty="0"/>
                        <a:t>Крейдяна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Оліфа натуральна</a:t>
                      </a:r>
                    </a:p>
                    <a:p>
                      <a:r>
                        <a:rPr lang="uk-UA" dirty="0"/>
                        <a:t>Крейда мелена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21</a:t>
                      </a:r>
                    </a:p>
                    <a:p>
                      <a:r>
                        <a:rPr lang="uk-UA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Дерев'яних рам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691291"/>
                  </a:ext>
                </a:extLst>
              </a:tr>
              <a:tr h="878324">
                <a:tc>
                  <a:txBody>
                    <a:bodyPr/>
                    <a:lstStyle/>
                    <a:p>
                      <a:r>
                        <a:rPr lang="uk-UA" dirty="0" err="1"/>
                        <a:t>Залізосурикова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Оліфа натуральна</a:t>
                      </a:r>
                    </a:p>
                    <a:p>
                      <a:r>
                        <a:rPr lang="uk-UA" dirty="0"/>
                        <a:t>Крейда мелена</a:t>
                      </a:r>
                    </a:p>
                    <a:p>
                      <a:r>
                        <a:rPr lang="uk-UA" dirty="0"/>
                        <a:t>Сурик залізний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14</a:t>
                      </a:r>
                    </a:p>
                    <a:p>
                      <a:r>
                        <a:rPr lang="uk-UA" dirty="0"/>
                        <a:t>69</a:t>
                      </a:r>
                    </a:p>
                    <a:p>
                      <a:r>
                        <a:rPr lang="uk-U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Металевих рам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201573"/>
                  </a:ext>
                </a:extLst>
              </a:tr>
              <a:tr h="878324">
                <a:tc>
                  <a:txBody>
                    <a:bodyPr/>
                    <a:lstStyle/>
                    <a:p>
                      <a:r>
                        <a:rPr lang="uk-UA" dirty="0"/>
                        <a:t>Білильна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Оліфа натуральна</a:t>
                      </a:r>
                    </a:p>
                    <a:p>
                      <a:r>
                        <a:rPr lang="uk-UA" dirty="0"/>
                        <a:t>Крейда мелена</a:t>
                      </a:r>
                    </a:p>
                    <a:p>
                      <a:r>
                        <a:rPr lang="uk-UA" dirty="0"/>
                        <a:t>Свинцеве сухе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17</a:t>
                      </a:r>
                    </a:p>
                    <a:p>
                      <a:r>
                        <a:rPr lang="uk-UA" dirty="0"/>
                        <a:t>58</a:t>
                      </a:r>
                    </a:p>
                    <a:p>
                      <a:r>
                        <a:rPr lang="uk-U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Металевих і дерев’яних рам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056070"/>
                  </a:ext>
                </a:extLst>
              </a:tr>
              <a:tr h="1932312">
                <a:tc>
                  <a:txBody>
                    <a:bodyPr/>
                    <a:lstStyle/>
                    <a:p>
                      <a:r>
                        <a:rPr lang="uk-UA" dirty="0" err="1"/>
                        <a:t>Безоліфна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Крейда мелена</a:t>
                      </a:r>
                    </a:p>
                    <a:p>
                      <a:r>
                        <a:rPr lang="uk-UA" dirty="0"/>
                        <a:t>Гашене вапно</a:t>
                      </a:r>
                    </a:p>
                    <a:p>
                      <a:r>
                        <a:rPr lang="uk-UA" dirty="0"/>
                        <a:t>Дрібний пісок</a:t>
                      </a:r>
                    </a:p>
                    <a:p>
                      <a:r>
                        <a:rPr lang="uk-UA" dirty="0"/>
                        <a:t>Рідке скло</a:t>
                      </a:r>
                    </a:p>
                    <a:p>
                      <a:r>
                        <a:rPr lang="uk-UA" dirty="0"/>
                        <a:t>Деревна смола</a:t>
                      </a:r>
                    </a:p>
                    <a:p>
                      <a:r>
                        <a:rPr lang="uk-UA" dirty="0"/>
                        <a:t>Гас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48</a:t>
                      </a:r>
                    </a:p>
                    <a:p>
                      <a:r>
                        <a:rPr lang="uk-UA" dirty="0"/>
                        <a:t>3</a:t>
                      </a:r>
                    </a:p>
                    <a:p>
                      <a:r>
                        <a:rPr lang="uk-UA" dirty="0"/>
                        <a:t>20</a:t>
                      </a:r>
                    </a:p>
                    <a:p>
                      <a:r>
                        <a:rPr lang="uk-UA" dirty="0"/>
                        <a:t>2</a:t>
                      </a:r>
                    </a:p>
                    <a:p>
                      <a:r>
                        <a:rPr lang="uk-UA" dirty="0"/>
                        <a:t>21</a:t>
                      </a:r>
                    </a:p>
                    <a:p>
                      <a:r>
                        <a:rPr lang="uk-U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Дерев’яних рам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7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75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B7B694D7-EAEE-6D5B-5D87-5547C0329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97021"/>
              </p:ext>
            </p:extLst>
          </p:nvPr>
        </p:nvGraphicFramePr>
        <p:xfrm>
          <a:off x="569845" y="1236500"/>
          <a:ext cx="1107881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320">
                  <a:extLst>
                    <a:ext uri="{9D8B030D-6E8A-4147-A177-3AD203B41FA5}">
                      <a16:colId xmlns:a16="http://schemas.microsoft.com/office/drawing/2014/main" val="3219528594"/>
                    </a:ext>
                  </a:extLst>
                </a:gridCol>
                <a:gridCol w="3882887">
                  <a:extLst>
                    <a:ext uri="{9D8B030D-6E8A-4147-A177-3AD203B41FA5}">
                      <a16:colId xmlns:a16="http://schemas.microsoft.com/office/drawing/2014/main" val="3320440362"/>
                    </a:ext>
                  </a:extLst>
                </a:gridCol>
                <a:gridCol w="1808606">
                  <a:extLst>
                    <a:ext uri="{9D8B030D-6E8A-4147-A177-3AD203B41FA5}">
                      <a16:colId xmlns:a16="http://schemas.microsoft.com/office/drawing/2014/main" val="2833126936"/>
                    </a:ext>
                  </a:extLst>
                </a:gridCol>
                <a:gridCol w="3426003">
                  <a:extLst>
                    <a:ext uri="{9D8B030D-6E8A-4147-A177-3AD203B41FA5}">
                      <a16:colId xmlns:a16="http://schemas.microsoft.com/office/drawing/2014/main" val="2698451912"/>
                    </a:ext>
                  </a:extLst>
                </a:gridCol>
              </a:tblGrid>
              <a:tr h="660585">
                <a:tc>
                  <a:txBody>
                    <a:bodyPr/>
                    <a:lstStyle/>
                    <a:p>
                      <a:r>
                        <a:rPr lang="uk-UA" dirty="0"/>
                        <a:t>Бітумна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Бітум БН-90/40</a:t>
                      </a:r>
                    </a:p>
                    <a:p>
                      <a:r>
                        <a:rPr lang="uk-UA" dirty="0"/>
                        <a:t>Вапняне борошно або мелена крейда</a:t>
                      </a:r>
                    </a:p>
                    <a:p>
                      <a:r>
                        <a:rPr lang="uk-UA" dirty="0"/>
                        <a:t>Портландцемент</a:t>
                      </a:r>
                    </a:p>
                    <a:p>
                      <a:r>
                        <a:rPr lang="uk-UA" dirty="0"/>
                        <a:t>Гас абр </a:t>
                      </a:r>
                      <a:r>
                        <a:rPr lang="uk-UA" dirty="0" err="1"/>
                        <a:t>уайт</a:t>
                      </a:r>
                      <a:r>
                        <a:rPr lang="uk-UA" dirty="0"/>
                        <a:t>-спірит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30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35</a:t>
                      </a:r>
                    </a:p>
                    <a:p>
                      <a:r>
                        <a:rPr lang="uk-UA" dirty="0"/>
                        <a:t>23</a:t>
                      </a:r>
                    </a:p>
                    <a:p>
                      <a:r>
                        <a:rPr lang="uk-U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Промислових споруд і теплиць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73682"/>
                  </a:ext>
                </a:extLst>
              </a:tr>
              <a:tr h="660585">
                <a:tc>
                  <a:txBody>
                    <a:bodyPr/>
                    <a:lstStyle/>
                    <a:p>
                      <a:r>
                        <a:rPr lang="uk-UA" dirty="0"/>
                        <a:t>Універсальна,</a:t>
                      </a:r>
                    </a:p>
                    <a:p>
                      <a:r>
                        <a:rPr lang="uk-UA" dirty="0"/>
                        <a:t>морозостійка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Латекс синтетичний (СКС-65 ГП, ВС-50)</a:t>
                      </a:r>
                    </a:p>
                    <a:p>
                      <a:r>
                        <a:rPr lang="uk-UA" dirty="0"/>
                        <a:t>Рідке натрієве скло</a:t>
                      </a:r>
                    </a:p>
                    <a:p>
                      <a:r>
                        <a:rPr lang="uk-UA" dirty="0" err="1"/>
                        <a:t>Силіційорганічна</a:t>
                      </a:r>
                      <a:r>
                        <a:rPr lang="uk-UA" dirty="0"/>
                        <a:t> рідина (ГКЖ-10, 11)</a:t>
                      </a:r>
                    </a:p>
                    <a:p>
                      <a:r>
                        <a:rPr lang="uk-UA" dirty="0"/>
                        <a:t>Олія рицинова Азбест (П-5-65, М-5-65)</a:t>
                      </a:r>
                    </a:p>
                    <a:p>
                      <a:r>
                        <a:rPr lang="uk-UA" dirty="0"/>
                        <a:t>Крейда мелена</a:t>
                      </a:r>
                    </a:p>
                    <a:p>
                      <a:r>
                        <a:rPr lang="uk-UA" dirty="0" err="1"/>
                        <a:t>Поліметилсилікатна</a:t>
                      </a:r>
                      <a:r>
                        <a:rPr lang="uk-UA" dirty="0"/>
                        <a:t> рідина</a:t>
                      </a:r>
                    </a:p>
                    <a:p>
                      <a:r>
                        <a:rPr lang="uk-UA" dirty="0"/>
                        <a:t>Вода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27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16</a:t>
                      </a:r>
                    </a:p>
                    <a:p>
                      <a:r>
                        <a:rPr lang="uk-UA" dirty="0"/>
                        <a:t>9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12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1</a:t>
                      </a:r>
                    </a:p>
                    <a:p>
                      <a:r>
                        <a:rPr lang="uk-UA" dirty="0"/>
                        <a:t>До робочої консистенції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Те саме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41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594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1073</Words>
  <Application>Microsoft Office PowerPoint</Application>
  <PresentationFormat>Широкоэкранный</PresentationFormat>
  <Paragraphs>135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Іон</vt:lpstr>
      <vt:lpstr>   14. Лекція на тему: Склярські роботи </vt:lpstr>
      <vt:lpstr>Зміст</vt:lpstr>
      <vt:lpstr>ЗАГАЛЬНІ ВІДОМОСТІ</vt:lpstr>
      <vt:lpstr>Склярські роботи</vt:lpstr>
      <vt:lpstr>За призначенням будівельне скло поділяють на листове і архітектурно-будівельне. До першої групи належить звичайне віконне – 2–6 мм товщиною, армоване – 2–5,5 мм, поліроване – 5–10 мм, вітринне – плоске та гнуте 6–10 мм, візерунчасте – 2–4 мм. Листове скло буває кольоровим, матовим,  епловбирним, сонцезахисним тощо. </vt:lpstr>
      <vt:lpstr>Архітектурно-будівельне скло може бути у вигляді склопакетів, склоб-локів, профільованим – швелерне, ребристе, коробчасте тощо. Склярські роботи складаються з двох етапів – заготовлення матеріалів і скління. Заготовлення матеріалів складається з нарізки скла, приготування замазки, виготовлення засобів кріплення. Нарізують скло за допомогою склоріза з твердих сплавів або алмазу, ультразвуку, електроенергії, газо-полуменевого різака, лазерного променя, спеціальних фрез та пилок. Поступово від цього процесу відмовляються, замовляючи скло потрібних розмірів на заводах, що виготовляють його.  </vt:lpstr>
      <vt:lpstr>Презентация PowerPoint</vt:lpstr>
      <vt:lpstr>Характеристики замазок, які використовуються у склярських роботах</vt:lpstr>
      <vt:lpstr>Презентация PowerPoint</vt:lpstr>
      <vt:lpstr>Способи кріплення скла </vt:lpstr>
      <vt:lpstr>Конструктивна схема панелі із склопрофіліту</vt:lpstr>
      <vt:lpstr>Схема укладання склоблоків</vt:lpstr>
      <vt:lpstr>Конструктивні схеми промазувачів</vt:lpstr>
      <vt:lpstr>Презентация PowerPoint</vt:lpstr>
      <vt:lpstr>Пістолет для забивання шпильок</vt:lpstr>
      <vt:lpstr>Узимку скло ріжуть у теплих приміщеннях, підігріваючи замазку до +20 °С. Дерев’яні рами витримують дві доби при температурі не нижче ніж +10 °С і лише після цього вставляють шибки. Якщо рами неможливо зняти із завісок (глухі, великих розмірів), їх склять на відкритому повітрі, підігріваючи при цьому замазку (мастику) та прокладки до +20 °С, очищаючи рами від снігу і льоду гарячим повітрям. </vt:lpstr>
      <vt:lpstr> </vt:lpstr>
      <vt:lpstr>У сучасних умовах в Україні все частіше використовують так звані “євровікна” із дерева, деревопластику, металу, металопластику.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Склярські роботи Презентація на тему 14</dc:title>
  <dc:creator>Валерія Шорманова</dc:creator>
  <cp:lastModifiedBy>Evgeniy Balukin</cp:lastModifiedBy>
  <cp:revision>2</cp:revision>
  <dcterms:created xsi:type="dcterms:W3CDTF">2023-11-12T11:42:03Z</dcterms:created>
  <dcterms:modified xsi:type="dcterms:W3CDTF">2023-11-13T14:49:38Z</dcterms:modified>
</cp:coreProperties>
</file>