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Poppins Light" panose="020B0604020202020204" charset="0"/>
      <p:regular r:id="rId23"/>
    </p:embeddedFont>
    <p:embeddedFont>
      <p:font typeface="Roboto Light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74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6618" y="621744"/>
            <a:ext cx="7563564" cy="1411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Фінансова звітність корпорацій та її аналіз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6618" y="2371487"/>
            <a:ext cx="7563564" cy="2527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Фінансова звітність є основним джерелом інформації про економічну і фінансову діяльність корпорацій. Вона використовується менеджерами, акціонерами, партнерами, органами статистики та державного регулювання. Згідно з МСБО 1, фінансова звітність загального призначення має на меті задовольнити потреби користувачів, які не можуть вимагати від суб'єкта господарювання складати звітність згідно з їхніми інформаційними потребами.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76618" y="5153263"/>
            <a:ext cx="7563564" cy="1805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Фінансова звітність є відкритою, а її достовірність засвідчується незалежними аудиторами. Річні фінансові звіти публікуються в пресі, Інтернеті та інших засобах масової інформації, надаючи користувачам інформацію про фінансовий стан, фінансові результати та зміни у фінансовому стані корпорації.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347" y="537567"/>
            <a:ext cx="7779306" cy="121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Компоненти іншого сукупного прибутку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2347" y="2267783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52" y="2304336"/>
            <a:ext cx="292418" cy="36552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15879" y="2267783"/>
            <a:ext cx="3800832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Переоцінка необоротних активів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15879" y="2689265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Зміни у вартості необоротних активів в результаті переоцінки, що впливають на загальний сукупний прибуток.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82347" y="3727371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52" y="3763923"/>
            <a:ext cx="292418" cy="36552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15879" y="3727371"/>
            <a:ext cx="321361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Актуарні прибутки та збитки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315879" y="4148852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Прибутки та збитки за програмами з визначеними виплатами працівникам, що відображаються в іншому сукупному прибутку.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82347" y="5186958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52" y="5223510"/>
            <a:ext cx="292418" cy="36552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15879" y="5186958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Курсові різниці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15879" y="5608439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Прибутки та збитки, що виникають внаслідок переведення фінансової звітності закордонної господарської одиниці.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82347" y="6646545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52" y="6683097"/>
            <a:ext cx="292418" cy="36552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15879" y="6646545"/>
            <a:ext cx="389810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Результати переоцінки інвестицій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1315879" y="7068026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Прибутки та збитки від інвестицій в інструменти власного капіталу, оцінені за справедливою вартістю.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12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8660" y="3140393"/>
            <a:ext cx="12095321" cy="632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Консолідований Звіт про зміни у власному капіталі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303770" y="4076938"/>
            <a:ext cx="22860" cy="3543538"/>
          </a:xfrm>
          <a:prstGeom prst="roundRect">
            <a:avLst>
              <a:gd name="adj" fmla="val 372058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6502837" y="4521041"/>
            <a:ext cx="607457" cy="22860"/>
          </a:xfrm>
          <a:prstGeom prst="roundRect">
            <a:avLst>
              <a:gd name="adj" fmla="val 372058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7087433" y="4304705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336" y="4342626"/>
            <a:ext cx="303728" cy="3796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023586" y="4279344"/>
            <a:ext cx="4279106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Власний капітал на початок періоду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08660" y="4717137"/>
            <a:ext cx="5594033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Відображає стан власного капіталу на початок звітного періоду.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7520107" y="5533430"/>
            <a:ext cx="607457" cy="22860"/>
          </a:xfrm>
          <a:prstGeom prst="roundRect">
            <a:avLst>
              <a:gd name="adj" fmla="val 372058"/>
            </a:avLst>
          </a:prstGeom>
          <a:solidFill>
            <a:srgbClr val="56565B"/>
          </a:solidFill>
          <a:ln/>
        </p:spPr>
      </p:sp>
      <p:sp>
        <p:nvSpPr>
          <p:cNvPr id="11" name="Shape 7"/>
          <p:cNvSpPr/>
          <p:nvPr/>
        </p:nvSpPr>
        <p:spPr>
          <a:xfrm>
            <a:off x="7087433" y="5317093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336" y="5355015"/>
            <a:ext cx="303728" cy="37969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327708" y="5291733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Зміни в капіталі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8327708" y="5729526"/>
            <a:ext cx="5594033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Показує всі зміни, що відбулися у власному капіталі протягом звітного періоду.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6502837" y="6444615"/>
            <a:ext cx="607457" cy="22860"/>
          </a:xfrm>
          <a:prstGeom prst="roundRect">
            <a:avLst>
              <a:gd name="adj" fmla="val 372058"/>
            </a:avLst>
          </a:prstGeom>
          <a:solidFill>
            <a:srgbClr val="56565B"/>
          </a:solidFill>
          <a:ln/>
        </p:spPr>
      </p:sp>
      <p:sp>
        <p:nvSpPr>
          <p:cNvPr id="16" name="Shape 11"/>
          <p:cNvSpPr/>
          <p:nvPr/>
        </p:nvSpPr>
        <p:spPr>
          <a:xfrm>
            <a:off x="7087433" y="6228278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336" y="6266200"/>
            <a:ext cx="303728" cy="37969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220039" y="6202918"/>
            <a:ext cx="408265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Власний капітал на кінець періоду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08660" y="6640711"/>
            <a:ext cx="5594033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Відображає стан власного капіталу на кінець звітного періоду.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5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7357" y="3301246"/>
            <a:ext cx="12166163" cy="676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Інформація у Звіті про зміни у власному капіталі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57357" y="4302085"/>
            <a:ext cx="4227671" cy="3331369"/>
          </a:xfrm>
          <a:prstGeom prst="roundRect">
            <a:avLst>
              <a:gd name="adj" fmla="val 272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1313" y="4526042"/>
            <a:ext cx="377975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Загальний сукупний прибуток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81313" y="5332095"/>
            <a:ext cx="3779758" cy="2077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Відображається загальний сукупний прибуток за період із зазначенням окремо загальних сум, що відносяться до власників материнської компанії та до неконтрольованих часток.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1364" y="4302085"/>
            <a:ext cx="4227671" cy="3331369"/>
          </a:xfrm>
          <a:prstGeom prst="roundRect">
            <a:avLst>
              <a:gd name="adj" fmla="val 272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25321" y="4526042"/>
            <a:ext cx="377975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Компоненти власного капіталу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425321" y="5332095"/>
            <a:ext cx="3779758" cy="2077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Для кожного компонента власного капіталу (прибутку/збитку, іншого сукупного доходу, операцій з власниками) наводиться зіставлення вартості на початок та на кінець періоду.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372" y="4302085"/>
            <a:ext cx="4227671" cy="3331369"/>
          </a:xfrm>
          <a:prstGeom prst="roundRect">
            <a:avLst>
              <a:gd name="adj" fmla="val 272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69329" y="4526042"/>
            <a:ext cx="288893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Операції з власниками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869329" y="4993958"/>
            <a:ext cx="3779758" cy="1731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Окремо розкриваються внески власників та виплати власникам, а також зміни у частках власності у дочірніх підприємствах, які не спричинили втрату контролю.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4634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Консолідований Звіт про рух грошових коштів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569363" y="3543538"/>
            <a:ext cx="30096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Операційна діяльність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785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Основна діяльність суб'єкта господарювання, яка приносить дохід, а також інші види діяльності, які не є інвестиційною або фінансовою діяльністю.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11" y="420909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98646"/>
            <a:ext cx="31399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Інвестиційна діяльність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89064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Придбання і продаж довгострокових активів, а також інших інвестицій, які не є еквівалентами грошових коштів.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307" y="3258026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9512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Фінансова діяльність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441633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Діяльність, що спричиняє зміни розміру та складу вкладеного капіталу та запозичень суб'єкта господарювання.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533" y="59842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7621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Методи складання Звіту про рух грошових коштів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60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Прямий метод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4189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 використанні прямого методу розкриваються основні види валових надходжень грошових коштів і валових виплат грошових коштів.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3467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Інформація про основні види валових надходжень та валових виплат грошових коштів може бути отримана з облікових регістрів суб'єкта господарювання або шляхом коригування продажу, собівартості проданої продукції та інших статей у звіті про сукупні доходи.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160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Непрямий метод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741896"/>
            <a:ext cx="624470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 використанні непрямого методу, чистий прибуток або збиток коригується відповідно до впливу операцій негрошового характеру, будь-яких відстрочок або нарахувань минулих чи майбутніх операційних надходжень або виплат грошових коштів, а також відповідно до статей доходу або витрат, пов'язаних із грошовими потоками від інвестиційної чи фінансової діяльності.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9945" y="924758"/>
            <a:ext cx="7656909" cy="13277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Примітки до фінансової звітності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9945" y="2571155"/>
            <a:ext cx="159306" cy="1138952"/>
          </a:xfrm>
          <a:prstGeom prst="roundRect">
            <a:avLst>
              <a:gd name="adj" fmla="val 5601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07862" y="2571155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Описові пояснення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707862" y="3030498"/>
            <a:ext cx="7178993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Примітки містять описові пояснення до статей, поданих у фінансових звітах, розкриваючи додаткову інформацію про їх зміст та особливості.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548557" y="3922514"/>
            <a:ext cx="159306" cy="1478756"/>
          </a:xfrm>
          <a:prstGeom prst="roundRect">
            <a:avLst>
              <a:gd name="adj" fmla="val 5601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026473" y="3922514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Детальний аналіз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026473" y="4381857"/>
            <a:ext cx="6860381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 примітках наводиться детальніший аналіз статей, поданих у фінансових звітах, що дозволяє користувачам краще зрозуміти їх структуру та зміст.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867287" y="5613678"/>
            <a:ext cx="159306" cy="1478756"/>
          </a:xfrm>
          <a:prstGeom prst="roundRect">
            <a:avLst>
              <a:gd name="adj" fmla="val 5601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345204" y="5613678"/>
            <a:ext cx="2767132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Додаткова інформація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345204" y="6073021"/>
            <a:ext cx="6541651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Примітки надають інформацію про статті, які не відповідають вимогам визнання в основних фінансових звітах, але є важливими для розуміння фінансового стану підприємства.</a:t>
            </a:r>
            <a:endParaRPr lang="en-US" sz="1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642" y="594479"/>
            <a:ext cx="10040779" cy="67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Взаємозв'язок між фінансовими звітами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62" y="1842016"/>
            <a:ext cx="4251960" cy="425196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101" y="1842016"/>
            <a:ext cx="4252079" cy="425207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059" y="1842016"/>
            <a:ext cx="4252079" cy="425207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6642" y="6476762"/>
            <a:ext cx="13117116" cy="1383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Фінансова звітність - це комплект, який складається з чотирьох взаємопов'язаних звітів. Зв'язок між Балансом і Звітом про сукупні доходи відбувається через Нерозподілений прибуток. Звіт про зміни у власному капіталі має ланки, що пов'язують Баланс зі Звітом про сукупні доходи. Звіт про рух грошових коштів пов'язаний з іншими звітами через грошові потоки від різних видів діяльності.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924" y="774740"/>
            <a:ext cx="8757047" cy="648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Методи аналізу фінансової звітності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24" y="1837611"/>
            <a:ext cx="4185404" cy="25867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25924" y="4683562"/>
            <a:ext cx="2851785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Горизонтальний аналіз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25924" y="5132070"/>
            <a:ext cx="4185404" cy="2322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Аналіз змін окремого показника чи статті фінансових звітів у період між двома звітними датами. Використовується для аналізу абсолютних і відносних змін розділів і статей фінансових звітів, допомагаючи виявити суттєві зміни, що потребують подальшого дослідження.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38" y="1837611"/>
            <a:ext cx="4185404" cy="25867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22438" y="4683562"/>
            <a:ext cx="2592824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Вертикальний аналіз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5222438" y="5132070"/>
            <a:ext cx="4185404" cy="2322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Застосовується для порівняння різних розділів і статей фінансових звітів між собою на кінець періоду або за певний період часу. Кожна стаття подається у відсотках до підсумкової суми, що дозволяє виявити незвичайні залежності між різними статтями.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953" y="1837611"/>
            <a:ext cx="4185523" cy="25867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8953" y="4683562"/>
            <a:ext cx="2592824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трендів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9718953" y="5132070"/>
            <a:ext cx="4185523" cy="1990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Розширений горизонтальний аналіз, який є важливим інструментом аналізу динаміки результатів діяльності, бюджетування та прогнозування. Дозволяє відстежувати зміни показників протягом тривалого періоду часу відносно базового року.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802" y="402908"/>
            <a:ext cx="5330666" cy="457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Метод фінансових коефіцієнтів</a:t>
            </a:r>
            <a:endParaRPr lang="en-US" sz="2850" dirty="0"/>
          </a:p>
        </p:txBody>
      </p:sp>
      <p:sp>
        <p:nvSpPr>
          <p:cNvPr id="3" name="Text 1"/>
          <p:cNvSpPr/>
          <p:nvPr/>
        </p:nvSpPr>
        <p:spPr>
          <a:xfrm>
            <a:off x="512802" y="1153716"/>
            <a:ext cx="13604796" cy="468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Фінансові коефіцієнти є потужним аналітичним інструментом, за допомогою якого можна оцінити фінансову позицію корпорації. Вони дозволяють порівнювати поточні фінансові звіти з попередніми періодами, бюджетами, фінансовою звітністю інших корпорацій та середньогалузевими показниками.</a:t>
            </a:r>
            <a:endParaRPr lang="en-US" sz="1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2" y="1787366"/>
            <a:ext cx="13604796" cy="7295197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692712" y="9113044"/>
            <a:ext cx="146447" cy="146447"/>
          </a:xfrm>
          <a:prstGeom prst="roundRect">
            <a:avLst>
              <a:gd name="adj" fmla="val 12488"/>
            </a:avLst>
          </a:prstGeom>
          <a:solidFill>
            <a:srgbClr val="252528"/>
          </a:solidFill>
          <a:ln/>
        </p:spPr>
      </p:sp>
      <p:sp>
        <p:nvSpPr>
          <p:cNvPr id="6" name="Text 3"/>
          <p:cNvSpPr/>
          <p:nvPr/>
        </p:nvSpPr>
        <p:spPr>
          <a:xfrm>
            <a:off x="1900118" y="9113044"/>
            <a:ext cx="753070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Ліквідності</a:t>
            </a:r>
            <a:endParaRPr lang="en-US" sz="1150" dirty="0"/>
          </a:p>
        </p:txBody>
      </p:sp>
      <p:sp>
        <p:nvSpPr>
          <p:cNvPr id="7" name="Shape 4"/>
          <p:cNvSpPr/>
          <p:nvPr/>
        </p:nvSpPr>
        <p:spPr>
          <a:xfrm>
            <a:off x="3122533" y="9113044"/>
            <a:ext cx="146447" cy="146447"/>
          </a:xfrm>
          <a:prstGeom prst="roundRect">
            <a:avLst>
              <a:gd name="adj" fmla="val 12488"/>
            </a:avLst>
          </a:prstGeom>
          <a:solidFill>
            <a:srgbClr val="45454B"/>
          </a:solidFill>
          <a:ln/>
        </p:spPr>
      </p:sp>
      <p:sp>
        <p:nvSpPr>
          <p:cNvPr id="8" name="Text 5"/>
          <p:cNvSpPr/>
          <p:nvPr/>
        </p:nvSpPr>
        <p:spPr>
          <a:xfrm>
            <a:off x="3329940" y="9113044"/>
            <a:ext cx="1299091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Структури капіталу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5647015" y="9113044"/>
            <a:ext cx="146447" cy="146447"/>
          </a:xfrm>
          <a:prstGeom prst="roundRect">
            <a:avLst>
              <a:gd name="adj" fmla="val 12488"/>
            </a:avLst>
          </a:prstGeom>
          <a:solidFill>
            <a:srgbClr val="66666E"/>
          </a:solidFill>
          <a:ln/>
        </p:spPr>
      </p:sp>
      <p:sp>
        <p:nvSpPr>
          <p:cNvPr id="10" name="Text 7"/>
          <p:cNvSpPr/>
          <p:nvPr/>
        </p:nvSpPr>
        <p:spPr>
          <a:xfrm>
            <a:off x="5854422" y="9113044"/>
            <a:ext cx="835819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Оборотності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7391281" y="9113044"/>
            <a:ext cx="146447" cy="146447"/>
          </a:xfrm>
          <a:prstGeom prst="roundRect">
            <a:avLst>
              <a:gd name="adj" fmla="val 12488"/>
            </a:avLst>
          </a:prstGeom>
          <a:solidFill>
            <a:srgbClr val="888891"/>
          </a:solidFill>
          <a:ln/>
        </p:spPr>
      </p:sp>
      <p:sp>
        <p:nvSpPr>
          <p:cNvPr id="12" name="Text 9"/>
          <p:cNvSpPr/>
          <p:nvPr/>
        </p:nvSpPr>
        <p:spPr>
          <a:xfrm>
            <a:off x="7598688" y="9113044"/>
            <a:ext cx="1933099" cy="292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Покриття фінансових витрат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10157698" y="9113044"/>
            <a:ext cx="146447" cy="146447"/>
          </a:xfrm>
          <a:prstGeom prst="roundRect">
            <a:avLst>
              <a:gd name="adj" fmla="val 12488"/>
            </a:avLst>
          </a:prstGeom>
          <a:solidFill>
            <a:srgbClr val="ABABB1"/>
          </a:solidFill>
          <a:ln/>
        </p:spPr>
      </p:sp>
      <p:sp>
        <p:nvSpPr>
          <p:cNvPr id="14" name="Text 11"/>
          <p:cNvSpPr/>
          <p:nvPr/>
        </p:nvSpPr>
        <p:spPr>
          <a:xfrm>
            <a:off x="10365105" y="9113044"/>
            <a:ext cx="985957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Прибутковості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11977092" y="9113044"/>
            <a:ext cx="146447" cy="146447"/>
          </a:xfrm>
          <a:prstGeom prst="roundRect">
            <a:avLst>
              <a:gd name="adj" fmla="val 12488"/>
            </a:avLst>
          </a:prstGeom>
          <a:solidFill>
            <a:srgbClr val="CECED2"/>
          </a:solidFill>
          <a:ln/>
        </p:spPr>
      </p:sp>
      <p:sp>
        <p:nvSpPr>
          <p:cNvPr id="16" name="Text 13"/>
          <p:cNvSpPr/>
          <p:nvPr/>
        </p:nvSpPr>
        <p:spPr>
          <a:xfrm>
            <a:off x="12184499" y="9113044"/>
            <a:ext cx="1595437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Ринкової вартості акцій</a:t>
            </a:r>
            <a:endParaRPr lang="en-US" sz="11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74113"/>
            <a:ext cx="118411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Коефіцієнти ліквідності та структури капіталу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49868"/>
            <a:ext cx="30477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Коефіцієнти ліквідності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3101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Коефіцієнти короткострокової платоспроможності або ліквідності (Liquidity Ratios) оцінюють здатність підприємства виконувати свої короткострокові зобов'язання.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866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 поточної ліквідності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288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 швидкої ліквідності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710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 абсолютної ліквідності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3132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Чистий оборотний капітал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749868"/>
            <a:ext cx="40942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Коефіцієнти структури капіталу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33101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Коефіцієнти довгострокової платоспроможності або структури капіталу (Capital Structure Ratios or Leverage Ratios) оцінюють фінансову стійкість підприємства та його залежність від зовнішніх джерел фінансування.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9866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 фінансової незалежності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4288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 фінансової залежності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8710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 заборгованості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63132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 фінансового левериджу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3038" y="700802"/>
            <a:ext cx="7690723" cy="1297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Значення фінансової звітності для користувачів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3038" y="2543413"/>
            <a:ext cx="467082" cy="467082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846" y="2582287"/>
            <a:ext cx="311348" cy="3892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87647" y="2543413"/>
            <a:ext cx="3067050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Інформація про активи та зобов'язання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6887647" y="3316843"/>
            <a:ext cx="3067050" cy="2325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Фінансова звітність надає детальну інформацію про активи, зобов'язання, власний капітал, доходи та витрати, включаючи прибутки та збитки, а також грошові потоки компанії.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0162223" y="2543413"/>
            <a:ext cx="467082" cy="467082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030" y="2582287"/>
            <a:ext cx="311348" cy="3892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36831" y="2543413"/>
            <a:ext cx="3067050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Основа для прогнозування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0836831" y="3316843"/>
            <a:ext cx="3067050" cy="2325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Хоча фінансові звіти не надають інформацію про майбутній фінансовий стан, вони можуть бути використані як основа для прогнозування майбутніх результатів діяльності.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6213038" y="6083141"/>
            <a:ext cx="467082" cy="467082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846" y="6122015"/>
            <a:ext cx="311348" cy="38921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887647" y="6083141"/>
            <a:ext cx="259532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Прийняття рішень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6887647" y="6532126"/>
            <a:ext cx="7016115" cy="996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Своєчасність, доречність і достовірність інформації, наданої у фінансових звітах, є надзвичайно важливими для прийняття якісних управлінських рішень.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279" y="606028"/>
            <a:ext cx="7731443" cy="1261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Коефіцієнти оборотності, покриття та прибутковості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06279" y="2270879"/>
            <a:ext cx="3714393" cy="665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3-5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1302068" y="3188970"/>
            <a:ext cx="2522696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Оборотність активів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06279" y="3625334"/>
            <a:ext cx="3714393" cy="968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Оптимальне значення коефіцієнта оборотності активів для ефективного використання ресурсів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23328" y="2270879"/>
            <a:ext cx="3714393" cy="665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2-3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5319117" y="3188970"/>
            <a:ext cx="2522696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Покриття відсотків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723328" y="3625334"/>
            <a:ext cx="3714393" cy="968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Рекомендоване значення коефіцієнта покриття відсотків для забезпечення фінансової стійкості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2714744" y="5300305"/>
            <a:ext cx="3714393" cy="665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15-20%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3139916" y="6218396"/>
            <a:ext cx="2863929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Рентабельність капіталу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2714744" y="6654760"/>
            <a:ext cx="3714393" cy="968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Бажаний рівень рентабельності власного капіталу для забезпечення привабливості інвестицій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948" y="848558"/>
            <a:ext cx="7698105" cy="1291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Регулювання фінансової звітності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2948" y="2449473"/>
            <a:ext cx="3745825" cy="3188732"/>
          </a:xfrm>
          <a:prstGeom prst="roundRect">
            <a:avLst>
              <a:gd name="adj" fmla="val 272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37141" y="2663666"/>
            <a:ext cx="2788801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Національні стандарти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37141" y="3110389"/>
            <a:ext cx="3317438" cy="2313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Фінансова звітність регламентується національними положеннями (стандартами) бухгалтерського обліку (НПСБО), що забезпечує послідовність та порівнюваність звітів за різні періоди.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5346" y="2449473"/>
            <a:ext cx="3745825" cy="3188732"/>
          </a:xfrm>
          <a:prstGeom prst="roundRect">
            <a:avLst>
              <a:gd name="adj" fmla="val 272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9540" y="2663666"/>
            <a:ext cx="2713553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Міжнародні стандарти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89540" y="3110389"/>
            <a:ext cx="3317438" cy="1983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Міжнародні стандарти бухгалтерського обліку та фінансової звітності (МСБО та МСФЗ) забезпечують єдиний підхід до складання звітності на міжнародному рівні.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2948" y="5844778"/>
            <a:ext cx="7698105" cy="1536144"/>
          </a:xfrm>
          <a:prstGeom prst="roundRect">
            <a:avLst>
              <a:gd name="adj" fmla="val 564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7141" y="6058972"/>
            <a:ext cx="382416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Публічні акціонерні товариства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37141" y="6505694"/>
            <a:ext cx="7269718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Корпорації, створені у формі публічних акціонерних товариств (ПАТ), представляють фінансову звітність відповідно до міжнародних стандартів.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2119"/>
            <a:ext cx="116652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Окрема і консолідована фінансова звітність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87873"/>
            <a:ext cx="36677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Окрема фінансова звітність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6901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Звітність, що подається материнським підприємством, інвестором в асоційоване підприємство або контролюючим учасником спільно контрольованого суб'єкта господарювання.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 ній інвестиції обліковуються на основі частки прямої участі, а не на основі відображених у звітності результатів та чистих активів об'єктів інвестування.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2987873"/>
            <a:ext cx="46305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Консолідована фінансова звітність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56901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Фінансова звітність групи, подана як фінансова звітність одного економічного суб'єкта господарювання. Це звітність групи суб'єктів господарювання, яка контролюється материнським підприємством.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22470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Група включає материнське підприємство та всі його дочірні підприємства, які контролюються материнською компанією.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999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3890" y="2807494"/>
            <a:ext cx="9418320" cy="575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Принципи консолідації фінансової звітності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" y="3658553"/>
            <a:ext cx="919996" cy="135445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39873" y="3842504"/>
            <a:ext cx="2299930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Об'єднання звітності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839873" y="4240411"/>
            <a:ext cx="12146637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Материнська компанія об'єднує свою фінансову звітність та звітність своїх дочірніх підприємств шляхом впорядкованого додавання подібних статей активів, зобов'язань, власного капіталу, доходу та витрат.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" y="5013008"/>
            <a:ext cx="919996" cy="135445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39873" y="5196959"/>
            <a:ext cx="4733925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Виключення внутрішньогрупових операцій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839873" y="5594866"/>
            <a:ext cx="12146637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 об'єднаної фінансової звітності виключаються внутрішньогрупові сальдо та суми внутрішньогрупових операцій, включаючи доходи, витрати та дивіденди.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" y="6367463"/>
            <a:ext cx="919996" cy="135445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39873" y="6551414"/>
            <a:ext cx="4419600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Відображення неконтрольованих часток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839873" y="6949321"/>
            <a:ext cx="12146637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 консолідованій звітності відображаються неконтрольовані частки в прибутку або збитку та в чистих активах консолідованих дочірніх підприємств.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389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6882" y="3517940"/>
            <a:ext cx="9827300" cy="6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Повний комплект фінансової звітності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82" y="4569619"/>
            <a:ext cx="547688" cy="5476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33644" y="4531281"/>
            <a:ext cx="2260878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Звіт про фінансовий стан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1533644" y="5347335"/>
            <a:ext cx="2260878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Відображає активи, зобов'язання та власний капітал підприємства на кінець звітного періоду.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134" y="4569619"/>
            <a:ext cx="547688" cy="5476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889897" y="4531281"/>
            <a:ext cx="2260997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Звіт про сукупні доходи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889897" y="5347335"/>
            <a:ext cx="2260997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Показує фінансові результати діяльності за звітний період, включаючи доходи, витрати та прибутки/збитки.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506" y="4569619"/>
            <a:ext cx="547688" cy="5476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46269" y="4531281"/>
            <a:ext cx="2260878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Звіт про рух грошових коштів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8246269" y="5347335"/>
            <a:ext cx="2260878" cy="17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Надає інформацію про надходження та вибуття грошових коштів за звітний період.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5759" y="4569619"/>
            <a:ext cx="547688" cy="5476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602522" y="4531281"/>
            <a:ext cx="2260997" cy="1026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Звіт про зміни у власному капіталі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11602522" y="5689640"/>
            <a:ext cx="2260997" cy="140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Відображає зміни у складі власного капіталу протягом звітного періоду.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882" y="604004"/>
            <a:ext cx="13096637" cy="1369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Консолідований Звіт про фінансовий стан (Баланс)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42" y="2411611"/>
            <a:ext cx="1620679" cy="126242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914" y="3006685"/>
            <a:ext cx="308134" cy="3851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70396" y="2630686"/>
            <a:ext cx="3725704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Прогнозування майбутнього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070396" y="3104436"/>
            <a:ext cx="5798582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Допомагає спрогнозувати майбутні фінансові показники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6089" y="3686175"/>
            <a:ext cx="8902660" cy="15240"/>
          </a:xfrm>
          <a:prstGeom prst="roundRect">
            <a:avLst>
              <a:gd name="adj" fmla="val 603870"/>
            </a:avLst>
          </a:prstGeom>
          <a:solidFill>
            <a:srgbClr val="56565B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303" y="3728799"/>
            <a:ext cx="3241358" cy="1262420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914" y="4167426"/>
            <a:ext cx="308134" cy="3851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80735" y="3947874"/>
            <a:ext cx="3477339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Оцінка платоспроможності</a:t>
            </a:r>
            <a:endParaRPr lang="en-US" sz="2150" dirty="0"/>
          </a:p>
        </p:txBody>
      </p:sp>
      <p:sp>
        <p:nvSpPr>
          <p:cNvPr id="11" name="Text 5"/>
          <p:cNvSpPr/>
          <p:nvPr/>
        </p:nvSpPr>
        <p:spPr>
          <a:xfrm>
            <a:off x="5880735" y="4421624"/>
            <a:ext cx="531114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Дозволяє оцінити ліквідність та платоспроможність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6429" y="5003363"/>
            <a:ext cx="8092321" cy="15240"/>
          </a:xfrm>
          <a:prstGeom prst="roundRect">
            <a:avLst>
              <a:gd name="adj" fmla="val 603870"/>
            </a:avLst>
          </a:prstGeom>
          <a:solidFill>
            <a:srgbClr val="56565B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963" y="5045988"/>
            <a:ext cx="4862036" cy="126242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795" y="5484614"/>
            <a:ext cx="308134" cy="3851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91074" y="5265063"/>
            <a:ext cx="3596997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фінансової структури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6691074" y="5738813"/>
            <a:ext cx="4146828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Показує структуру джерел фінансування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6768" y="6320552"/>
            <a:ext cx="7281982" cy="15240"/>
          </a:xfrm>
          <a:prstGeom prst="roundRect">
            <a:avLst>
              <a:gd name="adj" fmla="val 603870"/>
            </a:avLst>
          </a:prstGeom>
          <a:solidFill>
            <a:srgbClr val="56565B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505" y="6363176"/>
            <a:ext cx="6482834" cy="1262420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795" y="6801803"/>
            <a:ext cx="308134" cy="3851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1414" y="6582251"/>
            <a:ext cx="4688086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Відображення економічних ресурсів</a:t>
            </a:r>
            <a:endParaRPr lang="en-US" sz="2150" dirty="0"/>
          </a:p>
        </p:txBody>
      </p:sp>
      <p:sp>
        <p:nvSpPr>
          <p:cNvPr id="21" name="Text 11"/>
          <p:cNvSpPr/>
          <p:nvPr/>
        </p:nvSpPr>
        <p:spPr>
          <a:xfrm>
            <a:off x="7501414" y="7056001"/>
            <a:ext cx="4688086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Характеризує наявні економічні ресурси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0095" y="944523"/>
            <a:ext cx="6871811" cy="678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Основні елементи Балансу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2330768" y="3291126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Активи (A)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60095" y="3760708"/>
            <a:ext cx="4285298" cy="138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Ресурси, контрольовані підприємством у результаті минулих подій, від яких очікується надходження майбутніх економічних вигід.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60095" y="5280660"/>
            <a:ext cx="4285298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Необоротні активи (NonCA)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60095" y="5704046"/>
            <a:ext cx="4285298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Оборотні активи (CA)</a:t>
            </a:r>
            <a:endParaRPr lang="en-US" sz="17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33" y="2835831"/>
            <a:ext cx="3670816" cy="3670816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277088" y="4399717"/>
            <a:ext cx="542925" cy="542925"/>
          </a:xfrm>
          <a:prstGeom prst="roundRect">
            <a:avLst>
              <a:gd name="adj" fmla="val 1682526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393" y="4518422"/>
            <a:ext cx="244316" cy="30539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476303" y="2057519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Зобов'язання (L)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9476303" y="2527102"/>
            <a:ext cx="4394002" cy="1042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Заборгованість підприємства, що виникла внаслідок минулих подій і погашення якої призведе до зменшення ресурсів.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9476303" y="3699629"/>
            <a:ext cx="439400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Довгострокові зобов'язання (LTL)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9476303" y="4123015"/>
            <a:ext cx="439400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Поточні зобов'язання (CTL)</a:t>
            </a:r>
            <a:endParaRPr lang="en-US" sz="17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733" y="2835831"/>
            <a:ext cx="3670816" cy="3670816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7926943" y="2869763"/>
            <a:ext cx="542925" cy="542925"/>
          </a:xfrm>
          <a:prstGeom prst="roundRect">
            <a:avLst>
              <a:gd name="adj" fmla="val 1682526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248" y="2988469"/>
            <a:ext cx="244316" cy="30539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476303" y="4796195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Власний капітал (E)</a:t>
            </a:r>
            <a:endParaRPr lang="en-US" sz="2100" dirty="0"/>
          </a:p>
        </p:txBody>
      </p:sp>
      <p:sp>
        <p:nvSpPr>
          <p:cNvPr id="18" name="Text 12"/>
          <p:cNvSpPr/>
          <p:nvPr/>
        </p:nvSpPr>
        <p:spPr>
          <a:xfrm>
            <a:off x="9476303" y="5265777"/>
            <a:ext cx="4394002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Залишкова частка в активах підприємства після вирахування всіх його зобов'язань.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9476303" y="6090880"/>
            <a:ext cx="439400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Випущений капітал</a:t>
            </a:r>
            <a:endParaRPr lang="en-US" sz="1700" dirty="0"/>
          </a:p>
        </p:txBody>
      </p:sp>
      <p:sp>
        <p:nvSpPr>
          <p:cNvPr id="20" name="Text 14"/>
          <p:cNvSpPr/>
          <p:nvPr/>
        </p:nvSpPr>
        <p:spPr>
          <a:xfrm>
            <a:off x="9476303" y="6514267"/>
            <a:ext cx="439400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Резерви</a:t>
            </a:r>
            <a:endParaRPr lang="en-US" sz="1700" dirty="0"/>
          </a:p>
        </p:txBody>
      </p:sp>
      <p:sp>
        <p:nvSpPr>
          <p:cNvPr id="21" name="Text 15"/>
          <p:cNvSpPr/>
          <p:nvPr/>
        </p:nvSpPr>
        <p:spPr>
          <a:xfrm>
            <a:off x="9476303" y="6937653"/>
            <a:ext cx="439400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Нерозподілений прибуток</a:t>
            </a:r>
            <a:endParaRPr lang="en-US" sz="17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733" y="2835831"/>
            <a:ext cx="3670816" cy="3670816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7926943" y="5929670"/>
            <a:ext cx="542925" cy="542925"/>
          </a:xfrm>
          <a:prstGeom prst="roundRect">
            <a:avLst>
              <a:gd name="adj" fmla="val 1682526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6248" y="6048375"/>
            <a:ext cx="244316" cy="305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107550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Консолідований Звіт про сукупні доходи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0781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894886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667595"/>
            <a:ext cx="39952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Загальний сукупний прибуток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158014"/>
            <a:ext cx="55690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Сума чистого прибутку та іншого сукупного прибутку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861078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315182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087892"/>
            <a:ext cx="34141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Інший сукупний прибуток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578310"/>
            <a:ext cx="59682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Статті доходів або витрат, не визнані у чистому прибутку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281374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508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Чистий прибуток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99860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Різниця між доходами та витратами від операційної діяльності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Довільний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Poppins Light</vt:lpstr>
      <vt:lpstr>Roboto Light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2025-04-22T22:15:34Z</dcterms:created>
  <dcterms:modified xsi:type="dcterms:W3CDTF">2025-04-22T22:16:19Z</dcterms:modified>
</cp:coreProperties>
</file>