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vQAl+YU2mP5mAVyUsHhCkS+U4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4732283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47322831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4732283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4732283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9" name="Google Shape;119;p2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2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4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4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4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4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4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4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4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4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ru-RU"/>
              <a:t>ПРОЕКТУВАННЯ ВБУДОВАНИХ СИСТЕМ</a:t>
            </a:r>
            <a:endParaRPr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Лектор: к.т.н., доц. Лендєл Т.І.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ru-RU" sz="2800"/>
              <a:t>Основні етапи розробки вбудованої системи</a:t>
            </a:r>
            <a:endParaRPr sz="2800"/>
          </a:p>
        </p:txBody>
      </p:sp>
      <p:sp>
        <p:nvSpPr>
          <p:cNvPr id="215" name="Google Shape;215;p6"/>
          <p:cNvSpPr txBox="1">
            <a:spLocks noGrp="1"/>
          </p:cNvSpPr>
          <p:nvPr>
            <p:ph type="body" idx="1"/>
          </p:nvPr>
        </p:nvSpPr>
        <p:spPr>
          <a:xfrm>
            <a:off x="2589212" y="5544588"/>
            <a:ext cx="8915400" cy="36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377" y="1264555"/>
            <a:ext cx="4408857" cy="551809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ru-RU" sz="2800"/>
              <a:t>Вбудована комп'ютерна система та її основні елементи</a:t>
            </a:r>
            <a:endParaRPr sz="2800"/>
          </a:p>
        </p:txBody>
      </p:sp>
      <p:sp>
        <p:nvSpPr>
          <p:cNvPr id="223" name="Google Shape;223;p7"/>
          <p:cNvSpPr txBox="1">
            <a:spLocks noGrp="1"/>
          </p:cNvSpPr>
          <p:nvPr>
            <p:ph type="body" idx="1"/>
          </p:nvPr>
        </p:nvSpPr>
        <p:spPr>
          <a:xfrm>
            <a:off x="2589212" y="4547062"/>
            <a:ext cx="8915400" cy="136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24" name="Google Shape;2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1512" y="1640729"/>
            <a:ext cx="7404013" cy="47269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ru-RU" sz="2800"/>
              <a:t>Кіберфізична система та її основні елементи</a:t>
            </a:r>
            <a:endParaRPr sz="2800"/>
          </a:p>
        </p:txBody>
      </p:sp>
      <p:sp>
        <p:nvSpPr>
          <p:cNvPr id="231" name="Google Shape;231;p8"/>
          <p:cNvSpPr txBox="1">
            <a:spLocks noGrp="1"/>
          </p:cNvSpPr>
          <p:nvPr>
            <p:ph type="body" idx="1"/>
          </p:nvPr>
        </p:nvSpPr>
        <p:spPr>
          <a:xfrm>
            <a:off x="2589212" y="5386646"/>
            <a:ext cx="8915400" cy="5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32" name="Google Shape;23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550" y="2032546"/>
            <a:ext cx="5719069" cy="431569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ru-RU" sz="2800"/>
              <a:t>Мікроконтролер та ПЛІС на друкованій платі</a:t>
            </a:r>
            <a:endParaRPr sz="2800"/>
          </a:p>
        </p:txBody>
      </p:sp>
      <p:sp>
        <p:nvSpPr>
          <p:cNvPr id="247" name="Google Shape;247;p10"/>
          <p:cNvSpPr txBox="1">
            <a:spLocks noGrp="1"/>
          </p:cNvSpPr>
          <p:nvPr>
            <p:ph type="body" idx="1"/>
          </p:nvPr>
        </p:nvSpPr>
        <p:spPr>
          <a:xfrm>
            <a:off x="2463200" y="1591125"/>
            <a:ext cx="9041400" cy="4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Програмована логічна інтегральна схема (ПЛІС, англ. programmable logic device , PLD) - електронний компонент, використовуваний для створення цифрових інтегральних схем. На відміну від звичайних цифрових мікросхем, логіка роботи ПЛІС не визначається при виготовленні, а задається за допомогою програмування ( проектування). Для програмування використовуються програматори і налагоджувальні середовища, дозволяють задати бажану структуру цифрового пристрою у вигляді принципової електричної схеми або програми на спеціальних мовах опису апаратури</a:t>
            </a:r>
            <a:endParaRPr/>
          </a:p>
          <a:p>
            <a:pPr marL="342900" lvl="0" indent="-228600" algn="l" rtl="0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48" name="Google Shape;248;p10" descr="http://eom.lp.edu.ua/picture/laboratory/905ex-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5193" y="4346917"/>
            <a:ext cx="3809605" cy="265598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ru-RU" sz="2800"/>
              <a:t>Блок-діаграма DE2-115 (ПЛІС)</a:t>
            </a:r>
            <a:endParaRPr sz="2800"/>
          </a:p>
        </p:txBody>
      </p:sp>
      <p:sp>
        <p:nvSpPr>
          <p:cNvPr id="255" name="Google Shape;255;p11"/>
          <p:cNvSpPr txBox="1">
            <a:spLocks noGrp="1"/>
          </p:cNvSpPr>
          <p:nvPr>
            <p:ph type="body" idx="1"/>
          </p:nvPr>
        </p:nvSpPr>
        <p:spPr>
          <a:xfrm>
            <a:off x="2589212" y="5095702"/>
            <a:ext cx="8915400" cy="8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56" name="Google Shape;256;p11" descr="http://eom.lp.edu.ua/picture/laboratory/905ex-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6530" y="1969683"/>
            <a:ext cx="6489873" cy="453209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При виборі типу МК враховуються такі основні характеристики:</a:t>
            </a:r>
            <a:endParaRPr/>
          </a:p>
        </p:txBody>
      </p:sp>
      <p:sp>
        <p:nvSpPr>
          <p:cNvPr id="263" name="Google Shape;263;p1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розрядність;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швидкодія;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набір команд і способів адресації;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вимоги до джерела живлення і споживана потужність в різних режимах;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обсяг ПЗУ програм і ОЗУ даних;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можливості розширення пам'яті програм і даних;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наявність і можливості периферійних пристроїв, включаючи засоби підтримки роботи в реальному часі (таймери, процесори подій тощо);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можливість перепрограмування в складі пристрою;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наявність і надійність засобів захисту внутрішньої інформації;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можливість постачання в різних варіантах конструктивного виконання;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вартість у різних варіантах виконання; - наявність повної документації;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наявність і доступність ефективних засобів програмування і налагодження МК;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кількість і доступність каналів постачання, можливість заміни виробами інших фірм. </a:t>
            </a:r>
            <a:endParaRPr/>
          </a:p>
        </p:txBody>
      </p:sp>
      <p:sp>
        <p:nvSpPr>
          <p:cNvPr id="264" name="Google Shape;264;p1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ru-RU" sz="2800"/>
              <a:t>Список використаних джерел</a:t>
            </a:r>
            <a:endParaRPr sz="2800"/>
          </a:p>
        </p:txBody>
      </p:sp>
      <p:sp>
        <p:nvSpPr>
          <p:cNvPr id="270" name="Google Shape;270;p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П.Б. Вовк, А.П. Усійчук. ПРОБЛЕМИ ПРОЕКТУВАННЯ ВБУДОВАНИХ СИСТЕМ. Науковий журнал "Комп’ютерно-інтегровані технології: освіта, наука, виробництво " Луцьк, 2013. Випуск №11, с. 82-87.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Уилмсхерст Т. Разработка встроенных систем с помощью микроконтроллеров PIC. –М.: МК-Пресс. 2008, 544с. 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ru-RU" sz="2800"/>
              <a:t>Еволюція проектування</a:t>
            </a:r>
            <a:endParaRPr sz="2800"/>
          </a:p>
        </p:txBody>
      </p:sp>
      <p:sp>
        <p:nvSpPr>
          <p:cNvPr id="171" name="Google Shape;171;p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Інформаційно-керуючі системи, керуючі обчислювальні комплекси (НВК), переважно централізовані системи віддалені від об'єкта управління, 60-і роки.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Вбудовані обчислювальні системи (embedded systems), компактні обчислювальні системи вбудовані в об'єкт управління, кінець 70-х років.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Розподілені вбудовані системи управління, контролерні мережі (networked embedded control systems) NECS / РІУС, кінець 90-х років.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Кібер-фізичні системи (Cyber Physical Systems), 2000-і роки</a:t>
            </a:r>
            <a:endParaRPr/>
          </a:p>
        </p:txBody>
      </p:sp>
      <p:sp>
        <p:nvSpPr>
          <p:cNvPr id="172" name="Google Shape;172;p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ru-RU" sz="2800"/>
              <a:t>Особливості проектування вбудованих систем</a:t>
            </a:r>
            <a:endParaRPr sz="2800"/>
          </a:p>
        </p:txBody>
      </p:sp>
      <p:sp>
        <p:nvSpPr>
          <p:cNvPr id="178" name="Google Shape;178;p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Високопродуктивні мікроконтролери використовуються як поодинці, так і пов'язані в мережу в найрізноманітніших додатках</a:t>
            </a:r>
            <a:endParaRPr/>
          </a:p>
        </p:txBody>
      </p:sp>
      <p:pic>
        <p:nvPicPr>
          <p:cNvPr id="179" name="Google Shape;17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839" y="3401896"/>
            <a:ext cx="18478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 descr="ДГМА - Официальный сайт | ТЕХНІЧНЕ ПЕРЕОЗБРОЄННЯ НАВЧАЛЬНОГО ПРОЦЕСУ І  НАУКОВОЇ РОБОТИ НА БАЗІ ВБУДОВАНИХ КОМП'ЮТЕРНИХ СИСТЕМ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4862" y="3891366"/>
            <a:ext cx="2619375" cy="174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Основою побудови простих вбудованих систем часто служать одноплатні (однокристальні) ЕОМ або мікроконтроллери, спеціалізовані або універсальні мікропроцесори, ПЛІС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Світова промисловість випускає величезну номенклатуру мікроконтроллерів. За областю застосування їх можна поділити на два класи: спеціалізовані, призначені для застосування в якій небудь одній конкретній області (контролер для телевізора, контролер для модему, контролер для комп'ютерної мишки) і універсальні, які не мають конкретної спеціалізації і можуть застосовуватися в різних областях мікроелектроніки, за допомогою яких можна створити як будьякий з названих вище пристроїв, так і принципово нові пристрої.</a:t>
            </a:r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B0E0-3C18-4D6E-BB87-CE478F39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9F706C-E44B-4A62-B350-9111AC93E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Три́гер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(англ.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trigger, flip-flop) —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електронна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логічна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схема, яка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має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два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стійкі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стани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в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яких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може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перебувати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доки не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зміняться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відповідним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чином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сигнали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керування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Напруги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і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струми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на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виході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тригера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можуть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змінюватися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стрибкоподібно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C3740C-FC63-4152-9926-83A58DC2A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882933-DBF6-4D03-A5FB-EB49F7E8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8" y="3330672"/>
            <a:ext cx="1847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CB321A-E5C6-40B3-B3A1-21360E91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45" y="3330672"/>
            <a:ext cx="1590675" cy="1295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FC3162-5F5C-4D69-B2B6-7E138D165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362" y="3122298"/>
            <a:ext cx="2609850" cy="18002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B8ADDC-D7D5-4E4B-8AF9-2D3C9B315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436" y="3186113"/>
            <a:ext cx="43434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4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4392C-BA4A-4BA1-B29B-AFC0A7EE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E446D-4DCB-4D1E-9020-8C8049C3A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7F2D4-0AF3-44C2-BEA2-E185403593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149B74-C3C5-4A36-AE60-959E71AD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7877175" cy="2638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1EDD69-A5F5-4D7D-A13F-E4C932188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3062287"/>
            <a:ext cx="38671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1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/>
              <a:t>У зв'язку з тим, що система управління може розміщуватися всередині більш складного пристрою, при її розробці ключову роль відіграють такі чинники: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мінімальне власне енергоспоживання (можливо автономне живлення);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мінімальні власні габарити і вага;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власний захист (корпус) мінімальний і забезпечується міцністю і жорсткістю конструкції і застосованими елементами;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функції відводу тепла (охолодження) забезпечують мінімум вимог теплових режимів. Якщо щільність теплового потоку (тепловий потік, що проходить через одиницю поверхні) не перевищує 0,5 мВт/см², перегрів поверхні пристрою щодо навколишнього середовища не перевищить 0,5 °C, така апаратура вважається нетеплонавантаженою і не вимагає спеціальних схем охолодження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мікропроцесор і системна логіка, а також ключові мікросхеми по можливості поєднані на одному кристалі.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>спеціальні військово-космічні вимоги з радіаційної та електромагнітної стійкості, працездатність у вакуумі, гарантований час напрацювання, термін доступності рішення на ринку і т. д. </a:t>
            </a:r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473228314_0_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ru-RU"/>
              <a:t>ОСНОВИ ПОБУДОВИ СПЕЦІАЛІЗОВАНИХ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ru-RU"/>
              <a:t>КОМП’ЮТЕРНИХ СИСТЕМ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0473228314_0_6"/>
          <p:cNvSpPr txBox="1">
            <a:spLocks noGrp="1"/>
          </p:cNvSpPr>
          <p:nvPr>
            <p:ph type="body" idx="1"/>
          </p:nvPr>
        </p:nvSpPr>
        <p:spPr>
          <a:xfrm>
            <a:off x="1907675" y="2133600"/>
            <a:ext cx="9597000" cy="426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Спеціалізовані комп’ютерні системи (СКС) належать до класу проблемно-орієнтованих комп’ютерних систем, вбудованих та розподілених комп’ютерних систем (РКС) реального часу, а також суперфункціональних комп’ютерних систем (КС) спеціального призначення та відповідного програмно-апаратного виконання. 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Проектні та експлуатаційні характеристики СКС визначаються не умовами універсальності та масового тиражування, а найчастіше особливими властивостями та характеристиками об’єктів управління, які вони обслуговують. СКС повинні володіти відповідними унікальними характеристиками алгоритмічної, структурної, ємнісної, апаратної складності, надійності та живучості в особливих умовах, часто, критичних чи жорстких обмеженнях на системні параметри часу, швидкодії, об’єму пам’яті та операційного інтелекту.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0473228314_0_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473228314_0_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0473228314_0_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На </a:t>
            </a:r>
            <a:r>
              <a:rPr lang="ru-RU" dirty="0" err="1"/>
              <a:t>сьогодні</a:t>
            </a:r>
            <a:r>
              <a:rPr lang="ru-RU" dirty="0"/>
              <a:t> в </a:t>
            </a:r>
            <a:r>
              <a:rPr lang="ru-RU" dirty="0" err="1"/>
              <a:t>теорії</a:t>
            </a:r>
            <a:r>
              <a:rPr lang="ru-RU" dirty="0"/>
              <a:t> СКС </a:t>
            </a:r>
            <a:r>
              <a:rPr lang="ru-RU" dirty="0" err="1"/>
              <a:t>сформувалися</a:t>
            </a:r>
            <a:r>
              <a:rPr lang="ru-RU" dirty="0"/>
              <a:t> два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структур. 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ru-RU" dirty="0"/>
              <a:t>Перший </a:t>
            </a:r>
            <a:r>
              <a:rPr lang="ru-RU" dirty="0" err="1"/>
              <a:t>грунтується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універсальних</a:t>
            </a:r>
            <a:r>
              <a:rPr lang="ru-RU" dirty="0"/>
              <a:t> </a:t>
            </a:r>
            <a:r>
              <a:rPr lang="ru-RU" dirty="0" err="1"/>
              <a:t>процесорів</a:t>
            </a:r>
            <a:r>
              <a:rPr lang="ru-RU" dirty="0"/>
              <a:t>, а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виконуваних</a:t>
            </a:r>
            <a:r>
              <a:rPr lang="ru-RU" dirty="0"/>
              <a:t> задач </a:t>
            </a:r>
            <a:r>
              <a:rPr lang="ru-RU" dirty="0" err="1"/>
              <a:t>реалізується</a:t>
            </a:r>
            <a:r>
              <a:rPr lang="ru-RU" dirty="0"/>
              <a:t>, по </a:t>
            </a:r>
            <a:r>
              <a:rPr lang="ru-RU" dirty="0" err="1"/>
              <a:t>суті</a:t>
            </a:r>
            <a:r>
              <a:rPr lang="ru-RU" dirty="0"/>
              <a:t>, шляхом </a:t>
            </a:r>
            <a:r>
              <a:rPr lang="ru-RU" dirty="0" err="1"/>
              <a:t>спеціалізації</a:t>
            </a:r>
            <a:r>
              <a:rPr lang="ru-RU" dirty="0"/>
              <a:t> системного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.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процесорів,орієнтованих</a:t>
            </a:r>
            <a:r>
              <a:rPr lang="ru-RU" dirty="0"/>
              <a:t> на </a:t>
            </a:r>
            <a:r>
              <a:rPr lang="ru-RU" dirty="0" err="1"/>
              <a:t>виконувані</a:t>
            </a:r>
            <a:r>
              <a:rPr lang="ru-RU" dirty="0"/>
              <a:t> </a:t>
            </a:r>
            <a:r>
              <a:rPr lang="ru-RU" dirty="0" err="1"/>
              <a:t>алгоритми</a:t>
            </a:r>
            <a:r>
              <a:rPr lang="ru-RU" dirty="0"/>
              <a:t> (</a:t>
            </a:r>
            <a:r>
              <a:rPr lang="ru-RU" dirty="0" err="1"/>
              <a:t>функції</a:t>
            </a:r>
            <a:r>
              <a:rPr lang="ru-RU" dirty="0"/>
              <a:t>) </a:t>
            </a:r>
            <a:r>
              <a:rPr lang="ru-RU" dirty="0" err="1"/>
              <a:t>апаратним</a:t>
            </a:r>
            <a:r>
              <a:rPr lang="ru-RU" dirty="0"/>
              <a:t> способом.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процесори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функціонально</a:t>
            </a:r>
            <a:r>
              <a:rPr lang="ru-RU" dirty="0"/>
              <a:t> –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апаратно-орієнтованими</a:t>
            </a:r>
            <a:r>
              <a:rPr lang="ru-RU" dirty="0"/>
              <a:t> (в </a:t>
            </a:r>
            <a:r>
              <a:rPr lang="ru-RU" dirty="0" err="1"/>
              <a:t>англомовній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– ASIC, ASIP).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10473228314_0_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Широкоэкранный</PresentationFormat>
  <Paragraphs>66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Century Gothic</vt:lpstr>
      <vt:lpstr>Calibri</vt:lpstr>
      <vt:lpstr>Noto Sans Symbols</vt:lpstr>
      <vt:lpstr>Arial</vt:lpstr>
      <vt:lpstr>Легкий дым</vt:lpstr>
      <vt:lpstr>ПРОЕКТУВАННЯ ВБУДОВАНИХ СИСТЕМ</vt:lpstr>
      <vt:lpstr>Еволюція проектування</vt:lpstr>
      <vt:lpstr>Особливості проектування вбудованих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ОСНОВИ ПОБУДОВИ СПЕЦІАЛІЗОВАНИХ КОМП’ЮТЕРНИХ СИСТЕМ </vt:lpstr>
      <vt:lpstr>Презентация PowerPoint</vt:lpstr>
      <vt:lpstr>Основні етапи розробки вбудованої системи</vt:lpstr>
      <vt:lpstr>Вбудована комп'ютерна система та її основні елементи</vt:lpstr>
      <vt:lpstr>Кіберфізична система та її основні елементи</vt:lpstr>
      <vt:lpstr>Мікроконтролер та ПЛІС на друкованій платі</vt:lpstr>
      <vt:lpstr>Блок-діаграма DE2-115 (ПЛІС)</vt:lpstr>
      <vt:lpstr>При виборі типу МК враховуються такі основні характеристики:</vt:lpstr>
      <vt:lpstr>Список використаних джерел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ПРОЕКТУВАННЯ ВБУДОВАНИХ СИСТЕМ</dc:title>
  <dc:creator>Admin</dc:creator>
  <cp:lastModifiedBy>Тарас Іванович Лендєл</cp:lastModifiedBy>
  <cp:revision>1</cp:revision>
  <dcterms:created xsi:type="dcterms:W3CDTF">2021-03-19T11:04:36Z</dcterms:created>
  <dcterms:modified xsi:type="dcterms:W3CDTF">2021-11-27T11:01:15Z</dcterms:modified>
</cp:coreProperties>
</file>