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8" d="100"/>
          <a:sy n="98" d="100"/>
        </p:scale>
        <p:origin x="8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978408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Aptos Display"/>
              </a:defRPr>
            </a:pPr>
            <a:r>
              <a:t>Психологія управління персоналом</a:t>
            </a:r>
          </a:p>
          <a:p>
            <a:pPr>
              <a:defRPr sz="2700">
                <a:solidFill>
                  <a:srgbClr val="C6DBE7"/>
                </a:solidFill>
                <a:latin typeface="Aptos"/>
              </a:defRPr>
            </a:pPr>
            <a:r>
              <a:t>предмет, завдання та методи</a:t>
            </a:r>
          </a:p>
          <a:p>
            <a:pPr>
              <a:defRPr sz="1700" b="1">
                <a:solidFill>
                  <a:srgbClr val="DA9F3E"/>
                </a:solidFill>
                <a:latin typeface="Aptos"/>
              </a:defRPr>
            </a:pPr>
            <a:r>
              <a:t>Лекція 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160520"/>
            <a:ext cx="5212080" cy="1234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4160520"/>
            <a:ext cx="73152" cy="123444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4325112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9304B"/>
                </a:solidFill>
                <a:latin typeface="Aptos"/>
              </a:defRPr>
            </a:pPr>
            <a:r>
              <a:t>Ключова ідея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4800600"/>
            <a:ext cx="4800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Управління реалізується через людей, тому кожне управлінське рішення має психологічний вимір.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Мета та логіка лекції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3268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C847E"/>
                </a:solidFill>
                <a:latin typeface="Aptos"/>
              </a:defRPr>
            </a:pPr>
            <a:r>
              <a:t>ВСТУП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  <a:defRPr sz="1900">
                <a:solidFill>
                  <a:srgbClr val="222B34"/>
                </a:solidFill>
                <a:latin typeface="Aptos"/>
              </a:defRPr>
            </a:pPr>
            <a:r>
              <a:t>• сформувати цілісне наукове уявлення про психологію управління персоналом;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900">
                <a:solidFill>
                  <a:srgbClr val="222B34"/>
                </a:solidFill>
                <a:latin typeface="Aptos"/>
              </a:defRPr>
            </a:pPr>
            <a:r>
              <a:t>• визначити предмет, завдання та основні методи;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900">
                <a:solidFill>
                  <a:srgbClr val="222B34"/>
                </a:solidFill>
                <a:latin typeface="Aptos"/>
              </a:defRPr>
            </a:pPr>
            <a:r>
              <a:t>• розглянути суб’єктно-об’єктну структуру управління;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900">
                <a:solidFill>
                  <a:srgbClr val="222B34"/>
                </a:solidFill>
                <a:latin typeface="Aptos"/>
              </a:defRPr>
            </a:pPr>
            <a:r>
              <a:t>• з’ясувати роль мотивації, комунікації та соціально-психологічних чинників;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900">
                <a:solidFill>
                  <a:srgbClr val="222B34"/>
                </a:solidFill>
                <a:latin typeface="Aptos"/>
              </a:defRPr>
            </a:pPr>
            <a:r>
              <a:t>• показати значення психологічної компетентності керівника.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Основні питання лекції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342900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73152" cy="114300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49047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Предмет і завдання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325880"/>
            <a:ext cx="342900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80560" y="1325880"/>
            <a:ext cx="73152" cy="114300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09160" y="149047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196596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Управління як психологічний процес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325880"/>
            <a:ext cx="342900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75320" y="1325880"/>
            <a:ext cx="73152" cy="114300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03920" y="149047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196596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Суб’єкт та об’єкт управління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880360"/>
            <a:ext cx="342900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800" y="2880360"/>
            <a:ext cx="73152" cy="114300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304495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520439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Психологічні закономірності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80560" y="2880360"/>
            <a:ext cx="342900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80560" y="2880360"/>
            <a:ext cx="73152" cy="114300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709160" y="304495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09160" y="3520439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Чинники ефективності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75320" y="2880360"/>
            <a:ext cx="342900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75320" y="2880360"/>
            <a:ext cx="73152" cy="114300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503920" y="304495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3520439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Професійна взаємодія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4434840"/>
            <a:ext cx="342900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85800" y="4434840"/>
            <a:ext cx="73152" cy="114300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14400" y="4599431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" y="507492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Методи дослідження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80560" y="4434840"/>
            <a:ext cx="342900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4480560" y="4434840"/>
            <a:ext cx="73152" cy="114300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709160" y="4599431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09160" y="507492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Етика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275320" y="4434840"/>
            <a:ext cx="342900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275320" y="4434840"/>
            <a:ext cx="73152" cy="114300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503920" y="4599431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03920" y="507492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Аграрна сфера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38360" y="731520"/>
            <a:ext cx="256032" cy="539496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122408" y="914400"/>
            <a:ext cx="256032" cy="502920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506456" y="1097280"/>
            <a:ext cx="256032" cy="466344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508760"/>
            <a:ext cx="8412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Aptos Display"/>
              </a:defRPr>
            </a:pPr>
            <a:r>
              <a:t>1. Предмет психології управління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657600"/>
            <a:ext cx="79552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D7E4EE"/>
                </a:solidFill>
                <a:latin typeface="Aptos"/>
              </a:defRPr>
            </a:pPr>
            <a:r>
              <a:t>Людина в системі «професійна діяльність – група – керівник – організація»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Що вивчає психологія управління персоналом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3268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C847E"/>
                </a:solidFill>
                <a:latin typeface="Aptos"/>
              </a:defRPr>
            </a:pPr>
            <a:r>
              <a:t>ПРЕДМЕТ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5303520" cy="18288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73152" cy="182880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536192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04B"/>
                </a:solidFill>
                <a:latin typeface="Aptos"/>
              </a:defRPr>
            </a:pPr>
            <a:r>
              <a:t>Визначення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011680"/>
            <a:ext cx="48920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22B34"/>
                </a:solidFill>
                <a:latin typeface="Aptos"/>
              </a:defRPr>
            </a:pPr>
            <a:r>
              <a:t>Галузь психологічної науки, що вивчає психологічні закономірності управлінської діяльності, професійної взаємодії, поведінки працівників і функціонування груп та організацій.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71600"/>
            <a:ext cx="5074920" cy="18288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60" y="1371600"/>
            <a:ext cx="73152" cy="182880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60" y="1536192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04B"/>
                </a:solidFill>
                <a:latin typeface="Aptos"/>
              </a:defRPr>
            </a:pPr>
            <a:r>
              <a:t>Предмет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011680"/>
            <a:ext cx="46634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22B34"/>
                </a:solidFill>
                <a:latin typeface="Aptos"/>
              </a:defRPr>
            </a:pPr>
            <a:r>
              <a:t>Психологічні явища, процеси та закономірності у системі «людина – професійна діяльність – група – керівник – організація».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703320"/>
            <a:ext cx="105156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  <a:defRPr sz="1600">
                <a:solidFill>
                  <a:srgbClr val="222B34"/>
                </a:solidFill>
                <a:latin typeface="Aptos"/>
              </a:defRPr>
            </a:pPr>
            <a:r>
              <a:t>• мотивація та професійна спрямованість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600">
                <a:solidFill>
                  <a:srgbClr val="222B34"/>
                </a:solidFill>
                <a:latin typeface="Aptos"/>
              </a:defRPr>
            </a:pPr>
            <a:r>
              <a:t>• міжособистісні відносини і комунікація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600">
                <a:solidFill>
                  <a:srgbClr val="222B34"/>
                </a:solidFill>
                <a:latin typeface="Aptos"/>
              </a:defRPr>
            </a:pPr>
            <a:r>
              <a:t>• лідерство, клімат, згуртованість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600">
                <a:solidFill>
                  <a:srgbClr val="222B34"/>
                </a:solidFill>
                <a:latin typeface="Aptos"/>
              </a:defRPr>
            </a:pPr>
            <a:r>
              <a:t>• конфлікти, ідентичність, задоволеність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600">
                <a:solidFill>
                  <a:srgbClr val="222B34"/>
                </a:solidFill>
                <a:latin typeface="Aptos"/>
              </a:defRPr>
            </a:pPr>
            <a:r>
              <a:t>• психологічна безпека та професійне напруження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Працівник — не лише ресурс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3268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C847E"/>
                </a:solidFill>
                <a:latin typeface="Aptos"/>
              </a:defRPr>
            </a:pPr>
            <a:r>
              <a:t>ПСИХОЛОГІЧНИЙ ПІДХІД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3429000" cy="16002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325880"/>
            <a:ext cx="73152" cy="160020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49047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Потреби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9659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Що для людини важливо у професійній діяльності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325880"/>
            <a:ext cx="3429000" cy="16002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60" y="1325880"/>
            <a:ext cx="73152" cy="160020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149047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Мотиви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19659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Що спонукає діяти та підтримує активність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1325880"/>
            <a:ext cx="3429000" cy="16002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75320" y="1325880"/>
            <a:ext cx="73152" cy="160020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03920" y="149047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Цінності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03920" y="19659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Які принципи визначають ставлення до роботи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83280"/>
            <a:ext cx="3429000" cy="16002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85800" y="3383280"/>
            <a:ext cx="73152" cy="160020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354787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Очікування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0233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Чого працівник очікує від керівника й організації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0560" y="3383280"/>
            <a:ext cx="3429000" cy="16002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480560" y="3383280"/>
            <a:ext cx="73152" cy="160020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9160" y="354787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Компетентність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09160" y="40233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Які знання та вміння визначають професійну ефективність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75320" y="3383280"/>
            <a:ext cx="3429000" cy="16002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275320" y="3383280"/>
            <a:ext cx="73152" cy="160020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503920" y="354787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Індивідуальність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03920" y="40233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Як особистісні особливості впливають на поведінку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Основні завдання психології управління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3268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C847E"/>
                </a:solidFill>
                <a:latin typeface="Aptos"/>
              </a:defRPr>
            </a:pPr>
            <a:r>
              <a:t>ТЕОРІЯ І ПРАКТИКА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дослідження психологічних закономірностей управлінської діяльності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дослідження психології працівника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вивчення груп і трудових колективів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дослідження комунікаційних процесів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вивчення чинників професійної ефективності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психологічний супровід добору, адаптації, розвитку та оцінювання персоналу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Управління як психологічний процес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3268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C847E"/>
                </a:solidFill>
                <a:latin typeface="Aptos"/>
              </a:defRPr>
            </a:pPr>
            <a:r>
              <a:t>УПРАВЛІНСЬКА ДІЯЛЬНІСТЬ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508760"/>
            <a:ext cx="1691640" cy="13258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508760"/>
            <a:ext cx="73152" cy="132588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673351"/>
            <a:ext cx="1280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9304B"/>
                </a:solidFill>
                <a:latin typeface="Aptos"/>
              </a:defRPr>
            </a:pPr>
            <a:r>
              <a:t>Планування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4883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реалізується через сприймання, мислення, мотивацію, емоції та поведінку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14600" y="1508760"/>
            <a:ext cx="1691640" cy="13258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514600" y="1508760"/>
            <a:ext cx="73152" cy="132588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43200" y="1673351"/>
            <a:ext cx="1280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9304B"/>
                </a:solidFill>
                <a:latin typeface="Aptos"/>
              </a:defRPr>
            </a:pPr>
            <a:r>
              <a:t>Організація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214883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реалізується через сприймання, мислення, мотивацію, емоції та поведінку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1508760"/>
            <a:ext cx="1691640" cy="13258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434840" y="1508760"/>
            <a:ext cx="73152" cy="132588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63440" y="1673351"/>
            <a:ext cx="1280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9304B"/>
                </a:solidFill>
                <a:latin typeface="Aptos"/>
              </a:defRPr>
            </a:pPr>
            <a:r>
              <a:t>Мотивація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214883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реалізується через сприймання, мислення, мотивацію, емоції та поведінку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55080" y="1508760"/>
            <a:ext cx="1691640" cy="13258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55080" y="1508760"/>
            <a:ext cx="73152" cy="132588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0" y="1673351"/>
            <a:ext cx="1280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9304B"/>
                </a:solidFill>
                <a:latin typeface="Aptos"/>
              </a:defRPr>
            </a:pPr>
            <a:r>
              <a:t>Координація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214883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реалізується через сприймання, мислення, мотивацію, емоції та поведінку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75320" y="1508760"/>
            <a:ext cx="1691640" cy="13258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275320" y="1508760"/>
            <a:ext cx="73152" cy="132588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503920" y="1673351"/>
            <a:ext cx="1280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9304B"/>
                </a:solidFill>
                <a:latin typeface="Aptos"/>
              </a:defRPr>
            </a:pPr>
            <a:r>
              <a:t>Контроль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03920" y="214883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реалізується через сприймання, мислення, мотивацію, емоції та поведінку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195560" y="1508760"/>
            <a:ext cx="1691640" cy="13258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10195560" y="1508760"/>
            <a:ext cx="73152" cy="132588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424160" y="1673351"/>
            <a:ext cx="1280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9304B"/>
                </a:solidFill>
                <a:latin typeface="Aptos"/>
              </a:defRPr>
            </a:pPr>
            <a:r>
              <a:t>Регулювання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214883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реалізується через сприймання, мислення, мотивацію, емоції та поведінку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05840" y="3657600"/>
            <a:ext cx="10149840" cy="14173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1005840" y="3657600"/>
            <a:ext cx="73152" cy="141732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234440" y="3822191"/>
            <a:ext cx="9738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304B"/>
                </a:solidFill>
                <a:latin typeface="Aptos"/>
              </a:defRPr>
            </a:pPr>
            <a:r>
              <a:t>Приклад: постановка завдання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4440" y="4297680"/>
            <a:ext cx="9738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Керівник враховує не лише зміст завдання, а й його зрозумілість, компетентність працівника, ресурси та усвідомлення значущості результату.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Психологічний вимір контролю та мотивації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5257800" cy="20574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73152" cy="205740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58191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04B"/>
                </a:solidFill>
                <a:latin typeface="Aptos"/>
              </a:defRPr>
            </a:pPr>
            <a:r>
              <a:t>Контроль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057400"/>
            <a:ext cx="48463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Надмірний контроль може формувати відчуття недовіри та знижувати самостійність. Недостатній — створювати невизначеність щодо вимог і стандартів.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417320"/>
            <a:ext cx="5257800" cy="20574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417320"/>
            <a:ext cx="73152" cy="205740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58191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04B"/>
                </a:solidFill>
                <a:latin typeface="Aptos"/>
              </a:defRPr>
            </a:pPr>
            <a:r>
              <a:t>Мотивація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057400"/>
            <a:ext cx="48463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Матеріальна винагорода — лише один із можливих мотивів. Важливими можуть бути професійний розвиток, визнання, відповідальність, інтерес до професії та належність до колективу.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20240" y="3977639"/>
            <a:ext cx="836676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920240" y="3977639"/>
            <a:ext cx="73152" cy="114300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148840" y="4142231"/>
            <a:ext cx="7955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304B"/>
                </a:solidFill>
                <a:latin typeface="Aptos"/>
              </a:defRPr>
            </a:pPr>
            <a:r>
              <a:t>Висновок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48840" y="4617720"/>
            <a:ext cx="7955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Ефективне управління враховує психологічне сприймання управлінських дій.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Суб’єкт і об’єкт управління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3268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C847E"/>
                </a:solidFill>
                <a:latin typeface="Aptos"/>
              </a:defRPr>
            </a:pPr>
            <a:r>
              <a:t>СТРУКТУРА УПРАВЛІНСЬКОЇ ВЗАЄМОДІЇ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3154680" cy="30175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417320"/>
            <a:ext cx="73152" cy="301752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581912"/>
            <a:ext cx="2743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9304B"/>
                </a:solidFill>
                <a:latin typeface="Aptos"/>
              </a:defRPr>
            </a:pPr>
            <a:r>
              <a:t>Суб’єкт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057400"/>
            <a:ext cx="2743200" cy="224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22B34"/>
                </a:solidFill>
                <a:latin typeface="Aptos"/>
              </a:defRPr>
            </a:pPr>
            <a:r>
              <a:t>Керівник</a:t>
            </a:r>
            <a:br/>
            <a:r>
              <a:t>Менеджер</a:t>
            </a:r>
            <a:br/>
            <a:r>
              <a:t>Управлінська група</a:t>
            </a:r>
            <a:br/>
            <a:r>
              <a:t>Інший уповноважений представник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1417320"/>
            <a:ext cx="3154680" cy="30175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26280" y="1417320"/>
            <a:ext cx="73152" cy="301752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54880" y="1581912"/>
            <a:ext cx="2743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04B"/>
                </a:solidFill>
                <a:latin typeface="Aptos"/>
              </a:defRPr>
            </a:pPr>
            <a:r>
              <a:t>Взаємодія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54880" y="2057400"/>
            <a:ext cx="2743200" cy="224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Управлінський вплив</a:t>
            </a:r>
            <a:br/>
            <a:r>
              <a:t>↕</a:t>
            </a:r>
            <a:br/>
            <a:r>
              <a:t>Сприймання та інтерпретація</a:t>
            </a:r>
            <a:br/>
            <a:r>
              <a:t>↕</a:t>
            </a:r>
            <a:br/>
            <a:r>
              <a:t>Реакція працівників</a:t>
            </a:r>
            <a:br/>
            <a:r>
              <a:t>↕</a:t>
            </a:r>
            <a:br/>
            <a:r>
              <a:t>Коригування дій керівника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1417320"/>
            <a:ext cx="3154680" cy="30175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321040" y="1417320"/>
            <a:ext cx="73152" cy="301752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49640" y="1581912"/>
            <a:ext cx="2743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9304B"/>
                </a:solidFill>
                <a:latin typeface="Aptos"/>
              </a:defRPr>
            </a:pPr>
            <a:r>
              <a:t>Об’єкт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49640" y="2057400"/>
            <a:ext cx="2743200" cy="224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Працівник</a:t>
            </a:r>
            <a:br/>
            <a:r>
              <a:t>Професійна група</a:t>
            </a:r>
            <a:br/>
            <a:r>
              <a:t>Структурний підрозділ</a:t>
            </a:r>
            <a:br/>
            <a:r>
              <a:t>Трудовий колектив</a:t>
            </a:r>
            <a:br/>
            <a:r>
              <a:t>Організаційний процес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011680" y="4892040"/>
            <a:ext cx="8138160" cy="91440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011680" y="4892040"/>
            <a:ext cx="73152" cy="91440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240280" y="5056631"/>
            <a:ext cx="7726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304B"/>
                </a:solidFill>
                <a:latin typeface="Aptos"/>
              </a:defRPr>
            </a:pPr>
            <a:r>
              <a:t>Ключовий принцип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40280" y="5532120"/>
            <a:ext cx="77266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22B34"/>
                </a:solidFill>
                <a:latin typeface="Aptos"/>
              </a:defRPr>
            </a:pPr>
            <a:r>
              <a:t>Управлінська взаємодія має суб’єкт-суб’єктний характер.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Психологічні закономірності управління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71600"/>
            <a:ext cx="5074920" cy="17830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371600"/>
            <a:ext cx="73152" cy="178308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36192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9304B"/>
                </a:solidFill>
                <a:latin typeface="Aptos"/>
              </a:defRPr>
            </a:pPr>
            <a:r>
              <a:t>Сприймання впливу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6634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B34"/>
                </a:solidFill>
                <a:latin typeface="Aptos"/>
              </a:defRPr>
            </a:pPr>
            <a:r>
              <a:t>Рішення працює через те, як його розуміє та оцінює працівник.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371600"/>
            <a:ext cx="5074920" cy="17830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63640" y="1371600"/>
            <a:ext cx="73152" cy="178308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1536192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9304B"/>
                </a:solidFill>
                <a:latin typeface="Aptos"/>
              </a:defRPr>
            </a:pPr>
            <a:r>
              <a:t>Зворотний зв’язок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2011680"/>
            <a:ext cx="46634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B34"/>
                </a:solidFill>
                <a:latin typeface="Aptos"/>
              </a:defRPr>
            </a:pPr>
            <a:r>
              <a:t>Дає змогу оцінювати результати, виявляти труднощі й коригувати рішення.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566160"/>
            <a:ext cx="5074920" cy="17830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3566160"/>
            <a:ext cx="73152" cy="178308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730752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9304B"/>
                </a:solidFill>
                <a:latin typeface="Aptos"/>
              </a:defRPr>
            </a:pPr>
            <a:r>
              <a:t>Мотиваційна зумовленість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206240"/>
            <a:ext cx="46634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B34"/>
                </a:solidFill>
                <a:latin typeface="Aptos"/>
              </a:defRPr>
            </a:pPr>
            <a:r>
              <a:t>Однакові стимули можуть мати різне значення для різних людей.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3566160"/>
            <a:ext cx="5074920" cy="17830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63640" y="3566160"/>
            <a:ext cx="73152" cy="178308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92240" y="3730752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9304B"/>
                </a:solidFill>
                <a:latin typeface="Aptos"/>
              </a:defRPr>
            </a:pPr>
            <a:r>
              <a:t>Взаємний вплив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4206240"/>
            <a:ext cx="46634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B34"/>
                </a:solidFill>
                <a:latin typeface="Aptos"/>
              </a:defRPr>
            </a:pPr>
            <a:r>
              <a:t>Керівник впливає на колектив, а реакції колективу впливають на керівника.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Психологічні чинники ефективності управління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71600"/>
            <a:ext cx="2514600" cy="14173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371600"/>
            <a:ext cx="73152" cy="141732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36192"/>
            <a:ext cx="2103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Мотивація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2103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22B34"/>
                </a:solidFill>
                <a:latin typeface="Aptos"/>
              </a:defRPr>
            </a:pPr>
            <a:r>
              <a:t>важливий чинник професійної взаємодії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20440" y="1371600"/>
            <a:ext cx="2514600" cy="14173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520440" y="1371600"/>
            <a:ext cx="73152" cy="141732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49039" y="1536192"/>
            <a:ext cx="2103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Професійна компетентність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2011680"/>
            <a:ext cx="2103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22B34"/>
                </a:solidFill>
                <a:latin typeface="Aptos"/>
              </a:defRPr>
            </a:pPr>
            <a:r>
              <a:t>важливий чинник професійної взаємодії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1371600"/>
            <a:ext cx="2514600" cy="14173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355080" y="1371600"/>
            <a:ext cx="73152" cy="141732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0" y="1536192"/>
            <a:ext cx="2103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Довіра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2011680"/>
            <a:ext cx="2103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22B34"/>
                </a:solidFill>
                <a:latin typeface="Aptos"/>
              </a:defRPr>
            </a:pPr>
            <a:r>
              <a:t>важливий чинник професійної взаємодії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720" y="1371600"/>
            <a:ext cx="2514600" cy="14173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189720" y="1371600"/>
            <a:ext cx="73152" cy="141732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418320" y="1536192"/>
            <a:ext cx="2103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Психологічний клімат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18320" y="2011680"/>
            <a:ext cx="2103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22B34"/>
                </a:solidFill>
                <a:latin typeface="Aptos"/>
              </a:defRPr>
            </a:pPr>
            <a:r>
              <a:t>важливий чинник професійної взаємодії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3337560"/>
            <a:ext cx="2514600" cy="14173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85800" y="3337560"/>
            <a:ext cx="73152" cy="141732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3502152"/>
            <a:ext cx="2103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Згуртованість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3977639"/>
            <a:ext cx="2103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22B34"/>
                </a:solidFill>
                <a:latin typeface="Aptos"/>
              </a:defRPr>
            </a:pPr>
            <a:r>
              <a:t>важливий чинник професійної взаємодії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20440" y="3337560"/>
            <a:ext cx="2514600" cy="14173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520440" y="3337560"/>
            <a:ext cx="73152" cy="141732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749039" y="3502152"/>
            <a:ext cx="2103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Організаційна культура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49039" y="3977639"/>
            <a:ext cx="2103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22B34"/>
                </a:solidFill>
                <a:latin typeface="Aptos"/>
              </a:defRPr>
            </a:pPr>
            <a:r>
              <a:t>важливий чинник професійної взаємодії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55080" y="3337560"/>
            <a:ext cx="2514600" cy="14173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355080" y="3337560"/>
            <a:ext cx="73152" cy="141732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83680" y="3502152"/>
            <a:ext cx="2103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Психологічна безпека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0" y="3977639"/>
            <a:ext cx="2103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22B34"/>
                </a:solidFill>
                <a:latin typeface="Aptos"/>
              </a:defRPr>
            </a:pPr>
            <a:r>
              <a:t>важливий чинник професійної взаємодії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45920" y="5257800"/>
            <a:ext cx="8869680" cy="658368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1645920" y="5257800"/>
            <a:ext cx="73152" cy="65836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874519" y="5422392"/>
            <a:ext cx="8458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Система чинників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74519" y="5897880"/>
            <a:ext cx="845820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Ефективність визначається не одним фактором, а їхньою взаємодією.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Психологічний клімат і психологічна безпека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17320"/>
            <a:ext cx="5166360" cy="34747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77240" y="1417320"/>
            <a:ext cx="73152" cy="347472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9304B"/>
                </a:solidFill>
                <a:latin typeface="Aptos"/>
              </a:defRPr>
            </a:pPr>
            <a:r>
              <a:t>Психологічний клімат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057400"/>
            <a:ext cx="4754880" cy="2697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Емоційно-психологічна атмосфера колективу.</a:t>
            </a:r>
            <a:br/>
            <a:br/>
            <a:r>
              <a:t>Проявляється у взаєминах, взаємній підтримці, ставленні до керівництва, готовності співпрацювати та способах реагування на труднощі.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417320"/>
            <a:ext cx="5166360" cy="34747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417320"/>
            <a:ext cx="73152" cy="347472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581912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9304B"/>
                </a:solidFill>
                <a:latin typeface="Aptos"/>
              </a:defRPr>
            </a:pPr>
            <a:r>
              <a:t>Психологічна безпека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057400"/>
            <a:ext cx="4754880" cy="2697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Можливість висловлювати думки, ставити запитання, повідомляти про проблеми та визнавати помилки без страху приниження або необґрунтованого покарання.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Професійна взаємодія в організації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71600"/>
            <a:ext cx="5029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обмін інформацією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координація спільних дій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розподіл відповідальності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узгодження професійних позицій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взаємодопомога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розв’язання суперечностей</a:t>
            </a:r>
          </a:p>
          <a:p>
            <a:pPr>
              <a:lnSpc>
                <a:spcPct val="105000"/>
              </a:lnSpc>
              <a:spcAft>
                <a:spcPts val="7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спільне прийняття рішень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074920" cy="34747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17920" y="1463040"/>
            <a:ext cx="73152" cy="347472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46520" y="1627632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04B"/>
                </a:solidFill>
                <a:latin typeface="Aptos"/>
              </a:defRPr>
            </a:pPr>
            <a:r>
              <a:t>Комунікативна компетентність керівника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2103120"/>
            <a:ext cx="4663440" cy="2697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B34"/>
                </a:solidFill>
                <a:latin typeface="Aptos"/>
              </a:defRPr>
            </a:pPr>
            <a:r>
              <a:t>• слухати</a:t>
            </a:r>
            <a:br/>
            <a:r>
              <a:t>• ставити уточнювальні запитання</a:t>
            </a:r>
            <a:br/>
            <a:r>
              <a:t>• чітко формулювати думки</a:t>
            </a:r>
            <a:br/>
            <a:r>
              <a:t>• аргументувати рішення</a:t>
            </a:r>
            <a:br/>
            <a:r>
              <a:t>• враховувати позицію співрозмовника</a:t>
            </a:r>
            <a:br/>
            <a:r>
              <a:t>• підтримувати конструктивний діалог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Конфлікти в управлінській взаємодії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3474720" cy="36118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73152" cy="361188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490472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304B"/>
                </a:solidFill>
                <a:latin typeface="Aptos"/>
              </a:defRPr>
            </a:pPr>
            <a:r>
              <a:t>Передумови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3063239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22B34"/>
                </a:solidFill>
                <a:latin typeface="Aptos"/>
              </a:defRPr>
            </a:pPr>
            <a:r>
              <a:t>відмінність позицій та інтересів</a:t>
            </a:r>
            <a:br/>
            <a:r>
              <a:t>ціннісні суперечності</a:t>
            </a:r>
            <a:br/>
            <a:r>
              <a:t>розподіл ресурсів</a:t>
            </a:r>
            <a:br/>
            <a:r>
              <a:t>недостатня комунікація</a:t>
            </a:r>
            <a:br/>
            <a:r>
              <a:t>відчуття несправедливості</a:t>
            </a:r>
            <a:br/>
            <a:r>
              <a:t>нерозподілена відповідальність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325880"/>
            <a:ext cx="3474720" cy="36118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70832" y="1325880"/>
            <a:ext cx="73152" cy="361188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9432" y="1490472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304B"/>
                </a:solidFill>
                <a:latin typeface="Aptos"/>
              </a:defRPr>
            </a:pPr>
            <a:r>
              <a:t>Конструктивний потенціал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1965960"/>
            <a:ext cx="3063239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Обговорення суперечностей може допомогти виявити проблеми, уточнити позиції та знайти нові рішення.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325880"/>
            <a:ext cx="3474720" cy="36118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325880"/>
            <a:ext cx="73152" cy="361188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1490472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304B"/>
                </a:solidFill>
                <a:latin typeface="Aptos"/>
              </a:defRPr>
            </a:pPr>
            <a:r>
              <a:t>Дії керівника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1965960"/>
            <a:ext cx="3063239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22B34"/>
                </a:solidFill>
                <a:latin typeface="Aptos"/>
              </a:defRPr>
            </a:pPr>
            <a:r>
              <a:t>аналіз причин</a:t>
            </a:r>
            <a:br/>
            <a:r>
              <a:t>можливість висловити позиції</a:t>
            </a:r>
            <a:br/>
            <a:r>
              <a:t>відокремлення проблеми від особистості</a:t>
            </a:r>
            <a:br/>
            <a:r>
              <a:t>пошук прийнятного способу розв’язання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Методи дослідження персоналу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3268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C847E"/>
                </a:solidFill>
                <a:latin typeface="Aptos"/>
              </a:defRPr>
            </a:pPr>
            <a:r>
              <a:t>ПСИХОДІАГНОСТИЧНИЙ ТА ОРГАНІЗАЦІЙНИЙ ІНСТРУМЕНТАРІЙ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80160"/>
            <a:ext cx="3429000" cy="1234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280160"/>
            <a:ext cx="73152" cy="123444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444751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Спостереження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920239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збір та аналіз психологічно значущої інформації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280160"/>
            <a:ext cx="3429000" cy="1234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60" y="1280160"/>
            <a:ext cx="73152" cy="123444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1444751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Бесіда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1920239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збір та аналіз психологічно значущої інформації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1280160"/>
            <a:ext cx="3429000" cy="1234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75320" y="1280160"/>
            <a:ext cx="73152" cy="123444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03920" y="1444751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Інтерв’ю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03920" y="1920239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збір та аналіз психологічно значущої інформації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834639"/>
            <a:ext cx="3429000" cy="1234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85800" y="2834639"/>
            <a:ext cx="73152" cy="123444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299923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Анкетування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47472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збір та аналіз психологічно значущої інформації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0560" y="2834639"/>
            <a:ext cx="3429000" cy="1234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480560" y="2834639"/>
            <a:ext cx="73152" cy="123444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9160" y="299923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Психологічне тестування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09160" y="347472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збір та аналіз психологічно значущої інформації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75320" y="2834639"/>
            <a:ext cx="3429000" cy="1234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275320" y="2834639"/>
            <a:ext cx="73152" cy="123444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503920" y="299923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Соціометрія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03920" y="347472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збір та аналіз психологічно значущої інформації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5800" y="4389120"/>
            <a:ext cx="3429000" cy="1234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85800" y="4389120"/>
            <a:ext cx="73152" cy="123444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14400" y="455371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Експертне оцінювання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" y="502920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збір та аналіз психологічно значущої інформації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480560" y="4389120"/>
            <a:ext cx="3429000" cy="1234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4480560" y="4389120"/>
            <a:ext cx="73152" cy="123444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709160" y="455371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Аналіз документів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09160" y="502920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збір та аналіз психологічно значущої інформації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275320" y="4389120"/>
            <a:ext cx="3429000" cy="1234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8275320" y="4389120"/>
            <a:ext cx="73152" cy="123444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503920" y="455371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9304B"/>
                </a:solidFill>
                <a:latin typeface="Aptos"/>
              </a:defRPr>
            </a:pPr>
            <a:r>
              <a:t>Аналіз професійних ситуацій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03920" y="502920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22B34"/>
                </a:solidFill>
                <a:latin typeface="Aptos"/>
              </a:defRPr>
            </a:pPr>
            <a:r>
              <a:t>збір та аналіз психологічно значущої інформації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Кейс-метод: аналіз професійної ситуації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2423160" cy="33832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325880"/>
            <a:ext cx="73152" cy="338328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490472"/>
            <a:ext cx="20116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304B"/>
                </a:solidFill>
                <a:latin typeface="Aptos"/>
              </a:defRPr>
            </a:pPr>
            <a:r>
              <a:t>1. Ситуація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965960"/>
            <a:ext cx="2011679" cy="2606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B34"/>
                </a:solidFill>
                <a:latin typeface="Aptos"/>
              </a:defRPr>
            </a:pPr>
            <a:r>
              <a:t>Що сталося?</a:t>
            </a:r>
            <a:br/>
            <a:r>
              <a:t>Яка управлінська проблема?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37560" y="1325880"/>
            <a:ext cx="2423160" cy="33832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337560" y="1325880"/>
            <a:ext cx="73152" cy="338328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66160" y="1490472"/>
            <a:ext cx="20116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304B"/>
                </a:solidFill>
                <a:latin typeface="Aptos"/>
              </a:defRPr>
            </a:pPr>
            <a:r>
              <a:t>2. Чинники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1965960"/>
            <a:ext cx="2011679" cy="2606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22B34"/>
                </a:solidFill>
                <a:latin typeface="Aptos"/>
              </a:defRPr>
            </a:pPr>
            <a:r>
              <a:t>Які психологічні фактори впливають?</a:t>
            </a:r>
            <a:br/>
            <a:r>
              <a:t>Мотивація? Комунікація? Довіра?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0" y="1325880"/>
            <a:ext cx="2423160" cy="33832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943600" y="1325880"/>
            <a:ext cx="73152" cy="338328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172200" y="1490472"/>
            <a:ext cx="20116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304B"/>
                </a:solidFill>
                <a:latin typeface="Aptos"/>
              </a:defRPr>
            </a:pPr>
            <a:r>
              <a:t>3. Рішення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1965960"/>
            <a:ext cx="2011679" cy="2606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22B34"/>
                </a:solidFill>
                <a:latin typeface="Aptos"/>
              </a:defRPr>
            </a:pPr>
            <a:r>
              <a:t>Які варіанти дій має керівник?</a:t>
            </a:r>
            <a:br/>
            <a:r>
              <a:t>Які наслідки можливі?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549640" y="1325880"/>
            <a:ext cx="2423160" cy="338328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549640" y="1325880"/>
            <a:ext cx="73152" cy="338328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778240" y="1490472"/>
            <a:ext cx="20116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304B"/>
                </a:solidFill>
                <a:latin typeface="Aptos"/>
              </a:defRPr>
            </a:pPr>
            <a:r>
              <a:t>4. Прогноз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0" y="1965960"/>
            <a:ext cx="2011679" cy="2606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22B34"/>
                </a:solidFill>
                <a:latin typeface="Aptos"/>
              </a:defRPr>
            </a:pPr>
            <a:r>
              <a:t>Як працівники можуть сприйняти рішення?</a:t>
            </a:r>
            <a:br/>
            <a:r>
              <a:t>Що зміниться?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Етичні принципи дослідження персоналу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3337560" cy="16459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73152" cy="164592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536192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Добровільність участі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011680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участь без примусу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59" y="1371600"/>
            <a:ext cx="3337560" cy="16459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80559" y="1371600"/>
            <a:ext cx="73152" cy="164592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09159" y="1536192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Конфіденційність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59" y="2011680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відповідальне поводження з даними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71600"/>
            <a:ext cx="3337560" cy="16459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29600" y="1371600"/>
            <a:ext cx="73152" cy="164592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58200" y="1536192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Об’єктивність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2011680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без довільної інтерпретації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429000"/>
            <a:ext cx="3337560" cy="16459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31520" y="3429000"/>
            <a:ext cx="73152" cy="164592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3593592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Компетентність дослідника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069080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належна професійна підготовка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80559" y="3429000"/>
            <a:ext cx="3337560" cy="16459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80559" y="3429000"/>
            <a:ext cx="73152" cy="164592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709159" y="3593592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Урахування меж методики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09159" y="4069080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інструмент відповідає завданню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3429000"/>
            <a:ext cx="3337560" cy="164592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29600" y="3429000"/>
            <a:ext cx="73152" cy="1645920"/>
          </a:xfrm>
          <a:prstGeom prst="rect">
            <a:avLst/>
          </a:prstGeom>
          <a:solidFill>
            <a:srgbClr val="DA9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58200" y="3593592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304B"/>
                </a:solidFill>
                <a:latin typeface="Aptos"/>
              </a:defRPr>
            </a:pPr>
            <a:r>
              <a:t>Комплексна інтерпретація результатів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4069080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B34"/>
                </a:solidFill>
                <a:latin typeface="Aptos"/>
              </a:defRPr>
            </a:pPr>
            <a:r>
              <a:t>один тест ≠ повна характеристика людини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Значення для фахівців аграрної сфери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3268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C847E"/>
                </a:solidFill>
                <a:latin typeface="Aptos"/>
              </a:defRPr>
            </a:pPr>
            <a:r>
              <a:t>ПРАКТИЧНИЙ КОНТЕКСТ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5212080" cy="3520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325880"/>
            <a:ext cx="73152" cy="3520440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490472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04B"/>
                </a:solidFill>
                <a:latin typeface="Aptos"/>
              </a:defRPr>
            </a:pPr>
            <a:r>
              <a:t>Специфіка аграрної діяльності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965960"/>
            <a:ext cx="4800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B34"/>
                </a:solidFill>
                <a:latin typeface="Aptos"/>
              </a:defRPr>
            </a:pPr>
            <a:r>
              <a:t>• різні професії та рівні кваліфікації</a:t>
            </a:r>
            <a:br/>
            <a:r>
              <a:t>• сезонність і погодні умови</a:t>
            </a:r>
            <a:br/>
            <a:r>
              <a:t>• технологічні цикли та строки</a:t>
            </a:r>
            <a:br/>
            <a:r>
              <a:t>• потреба в узгодженості великої кількості працівників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325880"/>
            <a:ext cx="5212080" cy="3520440"/>
          </a:xfrm>
          <a:prstGeom prst="roundRect">
            <a:avLst/>
          </a:prstGeom>
          <a:solidFill>
            <a:srgbClr val="F1F5F8"/>
          </a:solidFill>
          <a:ln>
            <a:solidFill>
              <a:srgbClr val="DC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325880"/>
            <a:ext cx="73152" cy="3520440"/>
          </a:xfrm>
          <a:prstGeom prst="rect">
            <a:avLst/>
          </a:prstGeom>
          <a:solidFill>
            <a:srgbClr val="30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04B"/>
                </a:solidFill>
                <a:latin typeface="Aptos"/>
              </a:defRPr>
            </a:pPr>
            <a:r>
              <a:t>Приклад: сезонні польові роботи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965960"/>
            <a:ext cx="4800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B34"/>
                </a:solidFill>
                <a:latin typeface="Aptos"/>
              </a:defRPr>
            </a:pPr>
            <a:r>
              <a:t>Ефективність залежить від комунікації між агрономом, механізаторами, інженерною службою та керівництвом.</a:t>
            </a:r>
            <a:br/>
            <a:br/>
            <a:r>
              <a:t>Проблема має не лише технологічний, а й психологічний вимір: спільна мета, функції, взаємодія та відповідальність.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  <a:latin typeface="Aptos Display"/>
              </a:defRPr>
            </a:pPr>
            <a:r>
              <a:t>Підсумки лекції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Психологія управління пояснює людський чинник в організації.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Управлінська взаємодія має суб’єкт-суб’єктний характер.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Ефективність пов’язана з мотивацією, довірою, комунікацією, кліматом і безпекою.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Методи дослідження персоналу мають застосовуватися комплексно та етично.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Психологічна компетентність — складова професійної компетентності керівника.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Питання для самоконтролю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1500">
                <a:solidFill>
                  <a:srgbClr val="222B34"/>
                </a:solidFill>
                <a:latin typeface="Aptos"/>
              </a:defRPr>
            </a:pPr>
            <a:r>
              <a:t>• Що є предметом психології управління персоналом?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1500">
                <a:solidFill>
                  <a:srgbClr val="222B34"/>
                </a:solidFill>
                <a:latin typeface="Aptos"/>
              </a:defRPr>
            </a:pPr>
            <a:r>
              <a:t>• Чому управління має психологічний зміст?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1500">
                <a:solidFill>
                  <a:srgbClr val="222B34"/>
                </a:solidFill>
                <a:latin typeface="Aptos"/>
              </a:defRPr>
            </a:pPr>
            <a:r>
              <a:t>• Чому взаємодію доцільно розглядати як суб’єкт-суб’єктну?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1500">
                <a:solidFill>
                  <a:srgbClr val="222B34"/>
                </a:solidFill>
                <a:latin typeface="Aptos"/>
              </a:defRPr>
            </a:pPr>
            <a:r>
              <a:t>• Які психологічні чинники визначають ефективність управління?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1500">
                <a:solidFill>
                  <a:srgbClr val="222B34"/>
                </a:solidFill>
                <a:latin typeface="Aptos"/>
              </a:defRPr>
            </a:pPr>
            <a:r>
              <a:t>• Яку роль відіграють мотивація, довіра та комунікація?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1500">
                <a:solidFill>
                  <a:srgbClr val="222B34"/>
                </a:solidFill>
                <a:latin typeface="Aptos"/>
              </a:defRPr>
            </a:pPr>
            <a:r>
              <a:t>• Які методи використовують для дослідження персоналу?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1500">
                <a:solidFill>
                  <a:srgbClr val="222B34"/>
                </a:solidFill>
                <a:latin typeface="Aptos"/>
              </a:defRPr>
            </a:pPr>
            <a:r>
              <a:t>• У чому полягають етичні вимоги?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1500">
                <a:solidFill>
                  <a:srgbClr val="222B34"/>
                </a:solidFill>
                <a:latin typeface="Aptos"/>
              </a:defRPr>
            </a:pPr>
            <a:r>
              <a:t>• Чому психологічна компетентність важлива для керівника аграрного підприємства?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C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04B"/>
                </a:solidFill>
                <a:latin typeface="Aptos Display"/>
              </a:defRPr>
            </a:pPr>
            <a:r>
              <a:t>Методичні акценти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Управління має не лише адміністративний, а й психологічний зміст.</a:t>
            </a:r>
          </a:p>
          <a:p>
            <a:pPr>
              <a:lnSpc>
                <a:spcPct val="105000"/>
              </a:lnSpc>
              <a:spcAft>
                <a:spcPts val="8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Працівник є активним суб’єктом професійної взаємодії.</a:t>
            </a:r>
          </a:p>
          <a:p>
            <a:pPr>
              <a:lnSpc>
                <a:spcPct val="105000"/>
              </a:lnSpc>
              <a:spcAft>
                <a:spcPts val="8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Результативність рішення залежить від його психологічного сприймання.</a:t>
            </a:r>
          </a:p>
          <a:p>
            <a:pPr>
              <a:lnSpc>
                <a:spcPct val="105000"/>
              </a:lnSpc>
              <a:spcAft>
                <a:spcPts val="8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Мотивація, довіра, комунікація та клімат — важливі передумови спільної діяльності.</a:t>
            </a:r>
          </a:p>
          <a:p>
            <a:pPr>
              <a:lnSpc>
                <a:spcPct val="105000"/>
              </a:lnSpc>
              <a:spcAft>
                <a:spcPts val="8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Психологічні методи потрібно застосовувати комплексно та етично.</a:t>
            </a:r>
          </a:p>
          <a:p>
            <a:pPr>
              <a:lnSpc>
                <a:spcPct val="105000"/>
              </a:lnSpc>
              <a:spcAft>
                <a:spcPts val="800"/>
              </a:spcAft>
              <a:defRPr sz="1700">
                <a:solidFill>
                  <a:srgbClr val="222B34"/>
                </a:solidFill>
                <a:latin typeface="Aptos"/>
              </a:defRPr>
            </a:pPr>
            <a:r>
              <a:t>• Для керівника аграрного підприємства психологічна компетентність є складовою управлінської компетентності.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73952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77785"/>
                </a:solidFill>
                <a:latin typeface="Aptos"/>
              </a:defRPr>
            </a:pPr>
            <a:r>
              <a:t>Психологія управління персоналом  •  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1345</Words>
  <Application>Microsoft Office PowerPoint</Application>
  <PresentationFormat>Широкий екран</PresentationFormat>
  <Paragraphs>239</Paragraphs>
  <Slides>22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Nikita Panov</dc:creator>
  <cp:keywords/>
  <dc:description>generated using python-pptx</dc:description>
  <cp:lastModifiedBy>Nikita Panov</cp:lastModifiedBy>
  <cp:revision>2</cp:revision>
  <dcterms:created xsi:type="dcterms:W3CDTF">2013-01-27T09:14:16Z</dcterms:created>
  <dcterms:modified xsi:type="dcterms:W3CDTF">2026-09-27T14:48:54Z</dcterms:modified>
  <cp:category/>
</cp:coreProperties>
</file>