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9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91440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</a:defRPr>
            </a:pPr>
            <a:r>
              <a:t>ЛЕКЦІЯ 8</a:t>
            </a:r>
            <a:br/>
            <a:r>
              <a:t>ОЦІНЮВАННЯ РЕЗУЛЬТАТИВНОСТІ, ЗВОРОТНИЙ ЗВ’ЯЗОК І КАР’ЄРНЕ УПРАВЛІННЯ</a:t>
            </a:r>
          </a:p>
          <a:p>
            <a:pPr>
              <a:spcBef>
                <a:spcPts val="1000"/>
              </a:spcBef>
              <a:defRPr sz="1800">
                <a:solidFill>
                  <a:srgbClr val="FFFFFF"/>
                </a:solidFill>
              </a:defRPr>
            </a:pPr>
            <a:r>
              <a:t>Психологія та управління персоналом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Мета лекції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Психологічні засади оцінювання результативності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Принципи конструктивного зворотного зв’язку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Психологія професійної кар’єри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Роль керівника та організації у розвитку персоналу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Особливості аграрної сфери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Результативність професійної діяльності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Ступінь досягнення визначених професійних цілей і запланованих результатів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Враховує якість, своєчасність, вимоги, ресурси та професійні стандарти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Комплексне оцінювання не може ґрунтуватися лише на одному показнику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Результативність, продуктивність та ефективність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Результативність — чи досягнуто результату?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Продуктивність — співвідношення результату та використаних ресурсів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Ефективність — співвідношення результатів і витрат з урахуванням цілей та умов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Високий результат не завжди означає високу ефективність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Функції оцінювання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Контрольна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Діагностична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Розвивальна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Мотиваційна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Управлінська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Оцінювання має не лише виявляти недоліки, а й давати основу для розвитку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Принципи психологічно грамотного оцінювання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Об’єктивність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Систематичність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Прозорість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Конкретність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Відповідність посаді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Розвиток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Конфіденційність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Критерії результативності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Якість і своєчасність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Обсяг завдань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Професійна компетентність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Відповідальність і самостійність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Командна та комунікативна компетентність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Адаптивність і здатність вирішувати проблеми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Безпека та використання сучасних технологій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Оцінювання в аграрній сфері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Результат залежить не лише від працівника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Погодні умови та сезонність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Стан техніки й якість ресурсів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Технологія, стан ґрунтів та організаційні рішення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Необхідно відокремлювати результат працівника від умов, які він не контролює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Методи оцінювання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Аналіз результатів діяльності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Спостереження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Структуроване інтерв’ю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Самооцінювання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Експертне оцінювання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Оцінювання за компетентностями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Комплексне оцінювання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Психологічні помилки оцінювача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Ефект ореолу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Ефект недавності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Ефект первинності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Надмірна суворість або поблажливість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Центральна тенденція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Помилка порівняння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Стереотипізація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Як підвищити об’єктивність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Чіткі критерії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Фактичні показники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Регулярність оцінювання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Урахування контексту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Кілька методів і джерел інформації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Відокремлення результатів від особистого ставлення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Справедливість оцінювання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Працівник оцінює не лише результат, а й справедливість процедури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Важливі зрозумілі критерії та послідовність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Можливість висловити власну позицію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Аргументованість оцінки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Відповідність фактичним результатам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Зворотний зв’язок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Інформація про результати, поведінку або досягнення працівника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Інформаційна, коригувальна, мотиваційна, розвивальна та комунікативна функції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Допомагає зрозуміти сильні сторони та зони розвитку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Некоректний feedback може викликати захисну реакцію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Конструктивний зворотний зв’язок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Своєчасний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Конкретний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Аргументований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Орієнтований на поведінку, а не особистість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Збалансований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Розвивальний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Від оцінки особистості — до поведінки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Неконструктивно: «Ви безвідповідальний працівник»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Конструктивно: описати конкретну дію та її наслідок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Після опису проблеми визначити подальший крок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Фокус на поведінці робить feedback конкретним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Баланс позитивного та коригувального feedback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Визнання досягнень показує бажану поведінку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Лише критика знижує готовність до діалогу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Лише позитивна оцінка може приховувати проблеми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Оптимально: досягнення → зона розвитку → конкретний напрям удосконалення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Професійне визнання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Фіксація та позитивне оцінювання внеску працівника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Подяка та публічне визнання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Участь у професійно значущому проєкті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Навчання та розширення повноважень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Рекомендація або кар’єрне просування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Визнання має бути пов’язаним із конкретним внеском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Кар’єра як професійний розвиток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Кар’єра — динамічний процес професійного становлення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Зміни ролей, завдань, компетентностей і відповідальності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Не обмежується вертикальним просуванням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Розвиток можливий через нові компетентності, проєкти, наставництво та зміну функціональної сфери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Види кар’єри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Вертикальна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Горизонтальна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Професійна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Проєктна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Експертна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Відсутність вертикального підвищення не означає відсутності професійного розвитку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Кар’єрне управління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Цілеспрямоване планування та підтримка професійного розвитку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Індивідуальний рівень: цілі, сильні сторони, потреби розвитку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Організаційний рівень: навчання, наставництво, мобільність, проєкти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Ефективність — в узгодженні обох рівнів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Професійне самовизначення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Не завершується отриманням диплома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Передбачає усвідомлення інтересів, здібностей, цінностей і компетентностей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Професійні цілі можуть змінюватися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Різний професійний досвід допомагає реалістично оцінити можливості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Кар’єрне планування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Самооцінювання → професійна мета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Аналіз необхідних компетентностей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Визначення професійного розриву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План розвитку → реалізація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Оцінювання результатів → корекція плану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Індивідуальна траєкторія розвитку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Професійні цілі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Здібності та інтереси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Цінності та досвід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Актуальні компетентності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Потреби організації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Можливості професійного середовища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Навчання, наставництво, проєкти та нові функції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Роль керівника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Обговорення професійних цілей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Визначення сильних сторін і потреб розвитку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Регулярний feedback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Можливості навчання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Делегування складніших завдань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Наставництво та підтримка ініціативи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Навчання протягом життя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Формальна освіта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Підвищення кваліфікації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Короткострокові програми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Самоосвіта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Консультації та наставництво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Обмін досвідом і професійні проєкти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Важлива здатність самостійно визначати дефіцит компетентностей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Сучасний аграрний фахівець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Цифрові системи моніторингу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Автоматизація виробничих процесів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Точне землеробство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Дистанційне зондування та ГІС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Автоматизований збір і аналіз даних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Сучасні технології зрошення та управління ґрунтами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Потрібні цифрова компетентність і готовність до постійного навчання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Оцінювання → feedback → розвиток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Оцінювання → feedback → зони розвитку → навчання → нові результати → повторне оцінювання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Такий цикл перетворює оцінювання на інструмент розвитку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Результати оцінювання можуть визначати навчання, наставництво та подальше кар’єрне планування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Типові помилки в управлінні кар’єрою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Орієнтація лише на вертикальне просування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Відсутність регулярного обговорення цілей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Ігнорування інтересів працівника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Призначення керівником лише через високу професійну майстерність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Відсутність підготовки до нової ролі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Кар’єрне просування як єдиний спосіб мотивації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Професійна компетентність ≠ готовність до керівництва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Висококваліфікований спеціаліст не обов’язково готовий управляти людьми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Керівна роль потребує делегування, комунікації, мотивації, feedback і вирішення конфліктів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Перед призначенням важливо оцінювати готовність до нової ролі та забезпечувати підготовку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Оцінювання в команді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Здатність співпрацювати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Обмін інформацією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Виконання командних домовленостей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Взаємодопомога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Конструктивне вирішення конфліктів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Відповідальність за спільний результат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Індивідуальний внесок і командний результат — взаємопов’язані, але не тотожні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Оцінювання як елемент культури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Система оцінювання формує сигнали про те, що організація вважає важливим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Лише кількісні показники стимулюють орієнтацію на кількість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Якість, безпека, розвиток і командна взаємодія закріплюються, якщо їх систематично оцінюють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Те, що організація вимірює та визнає, стає орієнтиром поведінки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Кар’єрне управління — спільна відповідальність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Працівник: активність, навчання, цілі, розвиток компетентностей, аналіз результатів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Організація: можливості, навчання, прозорі вимоги, справедливе оцінювання, наставництво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Керівник поєднує активність працівника з можливостями організації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Психологічні умови ефективного розвитку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Довіра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Зрозумілі професійні очікування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Відчуття справедливості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Відкритий діалог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Регулярний feedback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Визнання досягнень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Можливість розвитку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Підтримка професійної ініціативи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B3968"/>
                </a:solidFill>
              </a:defRPr>
            </a:pPr>
            <a:r>
              <a:t>Підсумки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Оцінювання має бути об’єктивним, систематичним, прозорим і розвивальним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Feedback регулює професійну діяльність і визначає зони розвитку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Кар’єра — ширший процес професійного розвитку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Розвиток є спільною відповідальністю працівника, керівника та організації</a:t>
            </a:r>
          </a:p>
          <a:p>
            <a:pPr>
              <a:spcBef>
                <a:spcPts val="1000"/>
              </a:spcBef>
              <a:defRPr sz="1650">
                <a:solidFill>
                  <a:srgbClr val="262D38"/>
                </a:solidFill>
              </a:defRPr>
            </a:pPr>
            <a:r>
              <a:t>Для аграрної сфери особливо важливі безперервне навчання та цифрові компетентності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39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914400"/>
            <a:ext cx="1088136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</a:defRPr>
            </a:pPr>
            <a:r>
              <a:t>Питання для самоконтролю</a:t>
            </a:r>
          </a:p>
          <a:p>
            <a:pPr>
              <a:spcBef>
                <a:spcPts val="1000"/>
              </a:spcBef>
              <a:defRPr sz="1800">
                <a:solidFill>
                  <a:srgbClr val="FFFFFF"/>
                </a:solidFill>
              </a:defRPr>
            </a:pPr>
            <a:r>
              <a:t>Чим відрізняються результативність, продуктивність та ефективність?</a:t>
            </a:r>
          </a:p>
          <a:p>
            <a:pPr>
              <a:spcBef>
                <a:spcPts val="1000"/>
              </a:spcBef>
              <a:defRPr sz="1800">
                <a:solidFill>
                  <a:srgbClr val="FFFFFF"/>
                </a:solidFill>
              </a:defRPr>
            </a:pPr>
            <a:r>
              <a:t>Які функції виконує оцінювання?</a:t>
            </a:r>
          </a:p>
          <a:p>
            <a:pPr>
              <a:spcBef>
                <a:spcPts val="1000"/>
              </a:spcBef>
              <a:defRPr sz="1800">
                <a:solidFill>
                  <a:srgbClr val="FFFFFF"/>
                </a:solidFill>
              </a:defRPr>
            </a:pPr>
            <a:r>
              <a:t>Які помилки спотворюють оцінку?</a:t>
            </a:r>
          </a:p>
          <a:p>
            <a:pPr>
              <a:spcBef>
                <a:spcPts val="1000"/>
              </a:spcBef>
              <a:defRPr sz="1800">
                <a:solidFill>
                  <a:srgbClr val="FFFFFF"/>
                </a:solidFill>
              </a:defRPr>
            </a:pPr>
            <a:r>
              <a:t>Що робить feedback конструктивним?</a:t>
            </a:r>
          </a:p>
          <a:p>
            <a:pPr>
              <a:spcBef>
                <a:spcPts val="1000"/>
              </a:spcBef>
              <a:defRPr sz="1800">
                <a:solidFill>
                  <a:srgbClr val="FFFFFF"/>
                </a:solidFill>
              </a:defRPr>
            </a:pPr>
            <a:r>
              <a:t>Які види кар’єри існують?</a:t>
            </a:r>
          </a:p>
          <a:p>
            <a:pPr>
              <a:spcBef>
                <a:spcPts val="1000"/>
              </a:spcBef>
              <a:defRPr sz="1800">
                <a:solidFill>
                  <a:srgbClr val="FFFFFF"/>
                </a:solidFill>
              </a:defRPr>
            </a:pPr>
            <a:r>
              <a:t>Як пов’язані оцінювання, feedback і розвиток?</a:t>
            </a:r>
          </a:p>
          <a:p>
            <a:pPr>
              <a:spcBef>
                <a:spcPts val="1000"/>
              </a:spcBef>
              <a:defRPr sz="1800">
                <a:solidFill>
                  <a:srgbClr val="FFFFFF"/>
                </a:solidFill>
              </a:defRPr>
            </a:pPr>
            <a:r>
              <a:t>Чому кар’єрне управління є спільною відповідальністю?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0" y="6419088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262D38"/>
                </a:solidFill>
              </a:defRPr>
            </a:pPr>
            <a:r>
              <a:t>35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1031</Words>
  <Application>Microsoft Office PowerPoint</Application>
  <PresentationFormat>Широкий екран</PresentationFormat>
  <Paragraphs>252</Paragraphs>
  <Slides>35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Nikita Panov</dc:creator>
  <cp:keywords/>
  <dc:description>generated using python-pptx</dc:description>
  <cp:lastModifiedBy>Nikita Panov</cp:lastModifiedBy>
  <cp:revision>1</cp:revision>
  <dcterms:created xsi:type="dcterms:W3CDTF">2013-01-27T09:14:16Z</dcterms:created>
  <dcterms:modified xsi:type="dcterms:W3CDTF">2026-09-27T21:44:13Z</dcterms:modified>
  <cp:category/>
</cp:coreProperties>
</file>