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</a:defRPr>
            </a:pPr>
            <a:r>
              <a:t>ЛЕКЦІЯ 6</a:t>
            </a:r>
            <a:br/>
            <a:r>
              <a:t>ПРОФЕСІЙНА КОМУНІКАЦІЯ, КОНФЛІКТИ, СТРЕС І ПСИХОЛОГІЧНА БЕЗПЕКА</a:t>
            </a:r>
          </a:p>
          <a:p>
            <a:pPr algn="ctr">
              <a:spcBef>
                <a:spcPts val="1700"/>
              </a:spcBef>
              <a:defRPr sz="1800">
                <a:solidFill>
                  <a:srgbClr val="DCE6F5"/>
                </a:solidFill>
              </a:defRPr>
            </a:pPr>
            <a:r>
              <a:t>Психологія та управління персоналом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Мета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Професійна комунікація та її психологічні закономірності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Механізми виникнення й розвитку конфліктів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Професійний стрес та його наслідки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Психологічна безпека працівників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Специфіка комунікації, конфліктів і стресу в аграрних організаціях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Професійна комунікація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Комунікація є центральним механізмом управлінської взаємодії.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Через неї працівники обмінюються інформацією, узгоджують дії, передають досвід і вирішують проблеми.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Керівник ставить завдання, пояснює вимоги, координує, контролює, мотивує та врегульовує конфлікти.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Ефективна комунікація має бути двосторонньою, зрозумілою, своєчасною та орієнтованою на результат.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Структура комунікативного процесу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Комунікатор → повідомлення → канал → реципієнт → інтерпретація → зворотний зв’язок.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Увесь процес відбувається в певному комунікативному контексті.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Проблема може виникнути на будь-якому етапі.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Передача інформації ще не гарантує досягнення взаєморозуміння.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Вербальна і невербальна комунікація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Вербальна: усне та письмове мовлення, точність, логічність, структурованість, однозначність термінів.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Невербальна: міміка, жести, поза, погляд, інтонація, темп мовлення.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Зміст повідомлення та поведінка комунікатора мають бути узгодженими.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Інтонація може істотно змінювати сприйняття одного й того самого висловлювання.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Активне слухання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Цілеспрямоване сприймання, осмислення та уточнення інформації.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Зосередження уваги й відмова від передчасних висновків.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Уточнювальні запитання, перефразування, узагальнення.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Відображення емоційного змісту та перевірка правильності розуміння.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Активне слухання не означає автоматичної згоди — спочатку потрібно зрозуміти позицію співрозмовника.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Конструктивний зворотний зв’язок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Конкретний, своєчасний, аргументований і зрозумілий.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Орієнтований на поведінку або результат, а не на особистість.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Пропорційний ситуації та спрямований на подальше вдосконалення.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Мета — коригування діяльності та професійний розвиток, а не психологічне приниження.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Комунікативні бар’єри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Нечіткість повідомлення та незрозуміла професійна термінологія.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Різний рівень професійної підготовки.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Емоційне напруження, упередження та стереотипи.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Недовіра, страх перед керівником, інформаційне перевантаження.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Неправильно обраний канал комунікації.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Психологічні установки можуть спотворювати сприйняття повідомлення.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Конфлікт як соціально-психологічне явище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Конфлікт виникає, коли сторони сприймають цілі, інтереси, потреби або способи досягнення результату як несумісні.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Може виникати між керівником і працівником, працівниками, професійними групами чи підрозділами.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Сама наявність розбіжностей ще не означає конфлікту.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Конфлікт формується, коли розбіжність набуває форми протистояння або сприймається як перешкода.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Причини професійних конфліктів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Нечіткий розподіл обов’язків і нерівномірне навантаження.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Конкуренція за ресурси, різні професійні погляди, недостатня комунікація.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Суперечливі управлінські вимоги та порушення справедливості.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Різний рівень компетентності, особистісні суперечності, ціннісні відмінності.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В аграрній сфері: сезонні піки, обмежені строки, несприятлива погода, несправність техніки, швидкий перерозподіл ресурсів.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Структура конфлікту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Учасники та предмет конфлікту.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Позиції сторін.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Реальні інтереси й потреби.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Причини та умови розвитку.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Можливі наслідки.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Ключове завдання аналізу — перейти від зовнішніх вимог до реальних інтересів сторін.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Позиції та інтереси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Позиція — те, чого людина безпосередньо вимагає.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Інтерес — причина, через яку висувається вимога.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Позиції можуть бути взаємовиключними, тоді як інтереси часто можна узгодити.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Виявлення інтересів переводить взаємодію від протистояння до пошуку рішення.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Конструктивні та деструктивні конфлікти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Конструктивний конфлікт: виявлення проблем, уточнення позицій, пошук нових рішень, удосконалення організації праці.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Деструктивний: погіршення клімату, зниження довіри, емоційне виснаження, порушення комунікації, зниження продуктивності.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Мета управління — не усунути всі розбіжності, а створити умови для їх конструктивного обговорення.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Стратегії поведінки в конфлікті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Суперництво — активне відстоювання власної позиції.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Уникнення — відмова від безпосереднього вирішення.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Пристосування — поступка іншій стороні.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Компроміс — взаємні поступки.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Співробітництво — спільний пошук рішення з урахуванням інтересів обох сторін.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Жодна стратегія не є універсальною.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Профілактика конфліктів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Чіткий розподіл відповідальності та прозорі правила.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Зрозумілі критерії оцінювання.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Своєчасний зворотний зв’язок.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Справедливий розподіл ресурсів.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Можливість працівників висловлювати пропозиції.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Раннє виявлення напруження та розвиток комунікативних навичок керівників.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Професійний стрес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Пов’язаний із робочими вимогами, які людина сприймає як надмірні щодо доступних ресурсів.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Короткочасне напруження може мобілізувати увагу та активізувати діяльність.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Проблеми виникають, коли напруження стає тривалим і недостатньо можливостей для відновлення.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Чинники: навантаження, дефіцит часу, відповідальність, невизначеність, конфлікти, нестача ресурсів, низький контроль і підтримка.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Прояви тривалого стресу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Когнітивні: труднощі концентрації, зниження уваги, забудькуватість, складність прийняття рішень.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Емоційні: дратівливість, тривожність, емоційне виснаження, зниження задоволеності працею.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Поведінкові: зниження продуктивності, уникнення комунікації, помилки, конфліктність, зниження ініціативності.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Окрему поведінкову ознаку не можна оцінювати поза контекстом і тривалістю змін.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Стрес в аграрній сфері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Сезонність і пікові періоди роботи.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Залежність від погодних умов та технологічних строків.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Робота з технікою і відповідальність за матеріальні ресурси.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Територіальна віддаленість робочих місць.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Необхідність швидко реагувати на непередбачені обставини.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Ресурси стійкості: чітка організація, комунікація та реалістичне планування.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Психологічна безпека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Середовище, де працівник може висловити думку, поставити запитання, повідомити про проблему та визнати помилку без страху приниження.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 означає відсутності вимог, контролю чи відповідальності.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Передбачає відкритість професійного обговорення при збереженні стандартів.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Своєчасне повідомлення про проблему часто запобігає серйознішим наслідкам.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Помилки та психологічна безпека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Важливо розрізняти нестачу досвіду, неуважність, порушення правил, свідоме нехтування та системні проблеми.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Конструктивний підхід передбачає аналіз причин помилки та запобігання її повторенню.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Страх повідомляти про труднощі призводить до втрати важливої інформації.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Психологічна безпека формує культуру своєчасного повідомлення про проблеми.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Роль керівника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Повага до працівників і готовність вислуховувати професійні аргументи.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Передбачуваність рішень і справедливість.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Конструктивна реакція на помилки без приниження.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Чітке формулювання очікувань і доступність для обговорення проблем.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Підтримка професійної ініціативи.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Однакові правила взаємодії для різних працівників.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Профілактика професійного стресу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Організаційний рівень: розподіл навантаження, планування часу, ресурси, перерви, прогнозування пікових навантажень.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Груповий рівень: підтримка колег, взаємодопомога, командне планування, обмін досвідом.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Індивідуальний рівень: саморегуляція, планування, управління увагою, пріоритети, відновлення.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Якщо причина стресу системна, індивідуальні техніки не замінюють організаційних змін.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Комунікація → конфлікт → стрес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Порушення комунікації може спричинити конфлікт.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Конфлікт посилює психологічне напруження.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Тривалий стрес знижує здатність конструктивно комунікувати.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Негативний цикл: нечітке завдання → помилка → претензії → конфлікт → напруження → погіршення комунікації → нові помилки.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Завдання керівника — перервати цей цикл якомога раніше.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Комунікація в умовах невизначеності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Чітко визначити проблему.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Повідомити доступну інформацію та відокремити факти від припущень.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Визначити першочергові завдання і відповідальних.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Забезпечити канали оперативного зворотного зв’язку.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Переглядати рішення відповідно до нових даних.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Інформаційна визначеність є ресурсом психологічної стабільності.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968"/>
                </a:solidFill>
              </a:defRPr>
            </a:pPr>
            <a:r>
              <a:t>Комунікація в аграрних організаціях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Працівники можуть мати різний рівень освіти, досвіду та професійних завдань.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Керівник має адаптувати спосіб передачі інформації до професійного контексту.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Практична комунікація: що зробити? хто виконує? коли? які ресурси? який очікується результат? кому повідомити про проблему?</a:t>
            </a:r>
          </a:p>
          <a:p>
            <a:pPr>
              <a:spcAft>
                <a:spcPts val="1000"/>
              </a:spcAft>
              <a:defRPr sz="1750">
                <a:solidFill>
                  <a:srgbClr val="262D38"/>
                </a:solidFill>
              </a:defRPr>
            </a:pPr>
            <a:r>
              <a:t>Такий підхід зменшує невизначеність і сприяє координації.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</a:defRPr>
            </a:pPr>
            <a:r>
              <a:t>Ключові висновки</a:t>
            </a:r>
          </a:p>
          <a:p>
            <a:pPr algn="ctr">
              <a:spcBef>
                <a:spcPts val="1700"/>
              </a:spcBef>
              <a:defRPr sz="1800">
                <a:solidFill>
                  <a:srgbClr val="DCE6F5"/>
                </a:solidFill>
              </a:defRPr>
            </a:pPr>
            <a:r>
              <a:t>Професійна комунікація є фундаментом управління персоналом.</a:t>
            </a:r>
          </a:p>
          <a:p>
            <a:pPr algn="ctr">
              <a:spcBef>
                <a:spcPts val="1700"/>
              </a:spcBef>
              <a:defRPr sz="1800">
                <a:solidFill>
                  <a:srgbClr val="DCE6F5"/>
                </a:solidFill>
              </a:defRPr>
            </a:pPr>
            <a:r>
              <a:t>Конструктивне вирішення конфліктів потребує аналізу причин, інтересів і вибору адекватної стратегії.</a:t>
            </a:r>
          </a:p>
          <a:p>
            <a:pPr algn="ctr">
              <a:spcBef>
                <a:spcPts val="1700"/>
              </a:spcBef>
              <a:defRPr sz="1800">
                <a:solidFill>
                  <a:srgbClr val="DCE6F5"/>
                </a:solidFill>
              </a:defRPr>
            </a:pPr>
            <a:r>
              <a:t>Професійний стрес залежить і від індивідуальних, і від організаційних чинників.</a:t>
            </a:r>
          </a:p>
          <a:p>
            <a:pPr algn="ctr">
              <a:spcBef>
                <a:spcPts val="1700"/>
              </a:spcBef>
              <a:defRPr sz="1800">
                <a:solidFill>
                  <a:srgbClr val="DCE6F5"/>
                </a:solidFill>
              </a:defRPr>
            </a:pPr>
            <a:r>
              <a:t>Психологічна безпека сприяє відкритій комунікації та своєчасному виявленню проблем.</a:t>
            </a:r>
          </a:p>
          <a:p>
            <a:pPr algn="ctr">
              <a:spcBef>
                <a:spcPts val="1700"/>
              </a:spcBef>
              <a:defRPr sz="1800">
                <a:solidFill>
                  <a:srgbClr val="DCE6F5"/>
                </a:solidFill>
              </a:defRPr>
            </a:pPr>
            <a:r>
              <a:t>Для аграрної сфери важливий комплексний підхід: чітка комунікація + справедливе управління + профілактика конфліктів + раціональна організація праці.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1263</Words>
  <Application>Microsoft Office PowerPoint</Application>
  <PresentationFormat>Широкий екран</PresentationFormat>
  <Paragraphs>170</Paragraphs>
  <Slides>26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Panov</dc:creator>
  <cp:keywords/>
  <dc:description>generated using python-pptx</dc:description>
  <cp:lastModifiedBy>Nikita Panov</cp:lastModifiedBy>
  <cp:revision>1</cp:revision>
  <dcterms:created xsi:type="dcterms:W3CDTF">2013-01-27T09:14:16Z</dcterms:created>
  <dcterms:modified xsi:type="dcterms:W3CDTF">2026-09-27T18:10:00Z</dcterms:modified>
  <cp:category/>
</cp:coreProperties>
</file>