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4E7052"/>
                </a:solidFill>
              </a:defRPr>
            </a:pPr>
            <a:r>
              <a:t>Лекція 2</a:t>
            </a:r>
          </a:p>
          <a:p>
            <a:pPr>
              <a:defRPr sz="3400" b="1">
                <a:solidFill>
                  <a:srgbClr val="23372D"/>
                </a:solidFill>
              </a:defRPr>
            </a:pPr>
            <a:r>
              <a:t>Особистість працівника та професійний потенціал фахівця аграрної сфери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971800"/>
            <a:ext cx="98755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D322E"/>
                </a:solidFill>
              </a:defRPr>
            </a:pPr>
            <a:r>
              <a:t>Психологічні основи професійної діяльності, розвитку та самореалізації фахівця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Мета та ключові завдання лекції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Сформувати системне розуміння особистості працівника як суб’єкта професійної діяльності.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Розкрити психологічну структуру та індивідуально-психологічні характеристики працівника.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З’ясувати взаємозв’язок професійно важливих якостей, здібностей, компетентності та професійного потенціалу.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Показати роль мотивації, цінностей, емоційного інтелекту й професійної ідентичності.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Охарактеризувати специфіку професійного потенціалу фахівця аграрної сфери.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Структура лекції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Особистість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Особистість у системі професійної діяльності та її психологічна структура.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59554" y="1417320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Індивідуальні властивості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Темперамент, характер, здібності, когнітивні та емоційні характеристики.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33308" y="1417320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Професійні якості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Професійно важливі якості та їх залежність від вимог діяльності.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872484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Компетентність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Застосування знань, умінь, досвіду й особистісних ресурсів.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9554" y="3872484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Потенціал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Актуальні можливості та перспективи професійного розвитку.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3308" y="3872484"/>
            <a:ext cx="3472586" cy="22539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Розвиток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Мотивація, ідентичність, саморозвиток і специфіка аграрної сфери.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1. Особистість у системі професійної діяльності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Професійна діяльність — важливий контекст життєдіяльності людини.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У процесі праці людина реалізує знання й уміння, набуває досвіду, формує цінності, ставлення до себе та інших.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Особистість працівника — складна, динамічна система психологічних, соціальних і професійних характеристик.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Професійна поведінка є результатом взаємодії багатьох характеристик, а не окремої психологічної властивості.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Працівник є активним суб’єктом: оцінює ситуацію, приймає рішення, проявляє ініціативу, навчається і змінюється.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2. Психологічна структура особистості працівника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Спрямованість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Потреби, мотиви, інтереси, переконання, цінності та цілі.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41115" y="1325880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Мотивація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Причини професійної активності та джерела підтримання зусиль.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96431" y="1325880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Цінності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Уявлення про значуще: якість, відповідальність, безпека, інновації, етика.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51747" y="1325880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Здібності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Психологічні передумови успішного виконання та освоєння діяльності.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849624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Характер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Стійкі способи поведінки: відповідальність, організованість, самостійність тощо.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1115" y="3849624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Емоційно-вольова сфера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Усвідомлення й регуляція емоцій, цілеспрямована дія за труднощів.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849624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Інтелект і самосвідомість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Особливості мислення, оцінювання себе та власних можливостей.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51747" y="3849624"/>
            <a:ext cx="2554147" cy="23225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Професійний досвід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Набуті способи дії, знання та практичні стратегії.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3. Індивідуально-психологічні властивості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Працівники з однаковою освітою та посадовими обов’язками можуть істотно відрізнятися за стилем діяльності.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Важливі характеристики: темперамент, здібності, характер, когнітивні процеси, емоційна регуляція.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Індивідуальні відмінності не слід автоматично оцінювати як «позитивні» або «негативні».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Їх професійне значення залежить від конкретних умов діяльності та вимог професії.</a:t>
            </a:r>
          </a:p>
          <a:p>
            <a:pPr>
              <a:spcAft>
                <a:spcPts val="900"/>
              </a:spcAft>
              <a:defRPr sz="1900" b="0">
                <a:solidFill>
                  <a:srgbClr val="2D322E"/>
                </a:solidFill>
                <a:latin typeface="Aptos"/>
              </a:defRPr>
            </a:pPr>
            <a:r>
              <a:t>Керівнику важливо враховувати відмінності під час розподілу завдань, командної роботи та професійного розвитку.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4. Професійно важливі якості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Професійно важливі якості — індивідуальні властивості, істотні для успішного виконання певної діяльності.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Їх склад визначається характером професії та конкретними вимогами діяльності.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Для фахівця аграрної сфери особливе значення мають: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880360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Відповідальність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За ресурси, техніку, біологічні об’єкти, безпеку та результати.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9554" y="2880360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Організованість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Планування, дисциплінованість, самостійність і послідовність.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3308" y="2880360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Аналітичність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Робота з інформацією, оцінювання показників, прийняття рішень.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352544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Технологічність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Технологічна грамотність і готовність до освоєння нових рішень.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9554" y="4352544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Взаємодія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Комунікативна компетентність і командна робота.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3308" y="4352544"/>
            <a:ext cx="3472586" cy="127101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Адаптивність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Готовність діяти за змін і невизначеності.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5. Здібності та їх роль у професійному становленні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5309463" cy="20939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Здібності ≠ знання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Великий обсяг інформації не гарантує здатності ефективно застосовувати її на практиці.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6431" y="1554480"/>
            <a:ext cx="5309463" cy="20939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Загальні здібності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Навчання, аналіз інформації, планування, розв’язання проблем.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849624"/>
            <a:ext cx="5309463" cy="20939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Спеціальні здібності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Пов’язані з конкретною професійною сферою та її технологіями.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3849624"/>
            <a:ext cx="5309463" cy="209397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Розвиток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Освіта, практика, наставництво, складніші завдання й аналіз досвіду розвивають здібності.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6. Компетентність як характеристика професійної діяльності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Компетентність — інтегрована характеристика готовності та здатності ефективно діяти у професійній сфері.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Вона передбачає застосування знань, умінь, досвіду, способів мислення та особистісних ресурсів.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Складники професійної компетентності: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спеціальні знання та практичні вміння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здатність застосовувати знання у конкретних ситуаціях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досвід розв’язання професійних завдань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самостійне прийняття рішень і комунікативні навички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здатність до професійного розвитку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7. Професійний потенціал працівника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Професійний потенціал — сукупність актуальних і потенційних можливостей людини, які можуть бути реалізовані та розвинуті.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Він не зводиться до вже набутої кваліфікації.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Потенціал охоплює здатність навчатися, адаптуватися, набувати нових компетентностей і виконувати складніші завдання.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Його розвиток залежить і від самого працівника, і від організаційного середовища.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3383280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Знання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Професійна база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41115" y="3383280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Компетентності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Застосування знань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3383280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Здібності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Ресурс виконання діяльності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51747" y="3383280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Мотивація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Готовність діяти й розвиватися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4512564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Досвід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Накопичені способи дії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41115" y="4512564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Адаптивність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Готовність до змін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4512564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Інноваційність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Освоєння нових підходів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51747" y="4512564"/>
            <a:ext cx="2554147" cy="92811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Саморозвиток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Постійне вдосконалення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8. Цінності та професійна спрямованість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Професійна спрямованість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Стійке ставлення до професійної діяльності, її змісту, умов і соціального значення.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6431" y="1508760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Джерела формування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Сім’я, освіта, попередній досвід, професійні приклади, соціальні очікування та власні успіхи.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849624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Професійні цінності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Якість, відповідальність, безпека, інноваційність, етика, командна взаємодія.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3849624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Аграрна сфера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Раціональне використання ресурсів, якість продукції, розвиток сільських територій.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9. Мотивація професійної діяльності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Внутрішня мотивація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Інтерес до професії, прагнення досягнення, задоволення від роботи, самоствердження, розвиток.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6431" y="1508760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Зовнішня мотивація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Заробітна плата, преміювання, кар’єрне просування, статус, визнання.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849624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Індивідуальність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Для різних працівників значущість стимулів може істотно відрізнятися.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3849624"/>
            <a:ext cx="5309463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Розвиток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Важливо поєднувати винагороду за результат із усвідомленням цінності професійного вдосконалення.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10. Емоційний інтелект у професійній взаємодії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Емоційний інтелект — сукупність здібностей, пов’язаних із розпізнаванням, розумінням і регулюванням емоцій.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Основні складові: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усвідомлення власних емоцій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регулювання емоційних реакцій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розуміння станів інших людей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емпатійність</a:t>
            </a:r>
          </a:p>
          <a:p>
            <a:pPr lvl="1">
              <a:spcAft>
                <a:spcPts val="400"/>
              </a:spcAft>
              <a:defRPr sz="1500">
                <a:solidFill>
                  <a:srgbClr val="2D322E"/>
                </a:solidFill>
                <a:latin typeface="Aptos"/>
              </a:defRPr>
            </a:pPr>
            <a:r>
              <a:t>використання емоційної інформації у спілкуванні та рішеннях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Особливо важливий під час напруження, конфліктів, переговорів, управління колективом і роботи з клієнтами або партнерами.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11. Професійна ідентичність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Усвідомлення себе як представника певної професії.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Прийняття професійних цінностей і норм.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Розуміння власної професійної ролі та місця у професійному середовищі.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Формується ще під час професійної освіти та продовжує змінюватися протягом кар’єри.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Практичний досвід допомагає уточнювати уявлення про професію, власні сильні й слабкі сторони та професійну позицію.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Сформована професійна ідентичність сприяє усвідомленню відповідальності та професійній самоповазі.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12. Професійний саморозвиток і самореалізація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08760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Самоосвіта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Самостійне оновлення професійних знань.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59554" y="1508760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Навчання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Курси, тренінги, семінари та конференції.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33308" y="1508760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Практика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Стажування, професійні проєкти, наставництво.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849624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Рефлексія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Аналіз власних результатів, помилок і труднощів.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9554" y="3849624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Зворотний зв’язок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Отримання та використання оцінки власної діяльності.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33308" y="3849624"/>
            <a:ext cx="3472586" cy="2139696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Цифрові інструменти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Опанування нових технологічних можливостей.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13. Професійний потенціал фахівця аграрної сфери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Аграрна діяльність поєднує природні, технологічні, економічні та соціальні чинники.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Професійні рішення можуть залежати від сезонності, погодних умов, ґрунтів, біологічних процесів, технічного забезпечення та ринкової ситуації.</a:t>
            </a:r>
          </a:p>
          <a:p>
            <a:pPr>
              <a:spcAft>
                <a:spcPts val="900"/>
              </a:spcAft>
              <a:defRPr sz="1800" b="0">
                <a:solidFill>
                  <a:srgbClr val="2D322E"/>
                </a:solidFill>
                <a:latin typeface="Aptos"/>
              </a:defRPr>
            </a:pPr>
            <a:r>
              <a:t>Тому професійний потенціал має включати не лише спеціальні знання, а й здатність діяти в умовах змін і невизначеності.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3291840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Адаптація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Аналіз нових обставин і коригування дій.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9554" y="3291840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Аналітичне мислення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Робота з виробничими, технологічними та економічними даними.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3308" y="3291840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Технологічна готовність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Освоєння цифрових систем, автоматизації, дистанційного моніторингу.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489704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Командна взаємодія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Координація дій фахівців різного профілю.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9554" y="4489704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Відповідальність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Урахування наслідків професійних рішень.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3308" y="4489704"/>
            <a:ext cx="3472586" cy="996695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Інноваційність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Пошук і оцінювання нових підходів.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14. Взаємозв’язок особистісного та професійного розвитку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47258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Професійні компетентності → особистість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Розвиток компетентностей може посилювати впевненість, відповідальність, самостійність і саморегуляцію.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59554" y="1554480"/>
            <a:ext cx="347258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Особистісні зміни → професійна діяльність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Комунікативність, саморегуляція та критичне мислення можуть покращувати професійну взаємодію і рішення.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33308" y="1554480"/>
            <a:ext cx="347258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/>
          <a:lstStyle/>
          <a:p>
            <a:pPr algn="ctr">
              <a:defRPr sz="1800" b="1">
                <a:solidFill>
                  <a:srgbClr val="23372D"/>
                </a:solidFill>
                <a:latin typeface="Aptos Display"/>
              </a:defRPr>
            </a:pPr>
            <a:r>
              <a:t>Розвиток ≠ лише знання</a:t>
            </a:r>
          </a:p>
          <a:p>
            <a:pPr>
              <a:spcBef>
                <a:spcPts val="600"/>
              </a:spcBef>
              <a:defRPr sz="1350">
                <a:solidFill>
                  <a:srgbClr val="2D322E"/>
                </a:solidFill>
                <a:latin typeface="Aptos"/>
              </a:defRPr>
            </a:pPr>
            <a:r>
              <a:t>Це зміна компетентностей, способів мислення, поведінкових стратегій, цінностей і ставлення до діяльності.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Ключова модель професійного потенціалу</a:t>
            </a:r>
          </a:p>
        </p:txBody>
      </p:sp>
      <p:sp>
        <p:nvSpPr>
          <p:cNvPr id="4" name="Oval 3"/>
          <p:cNvSpPr/>
          <p:nvPr/>
        </p:nvSpPr>
        <p:spPr>
          <a:xfrm>
            <a:off x="4800600" y="2331720"/>
            <a:ext cx="2560320" cy="1325880"/>
          </a:xfrm>
          <a:prstGeom prst="ellipse">
            <a:avLst/>
          </a:prstGeom>
          <a:solidFill>
            <a:srgbClr val="E2EBE0"/>
          </a:solidFill>
          <a:ln>
            <a:solidFill>
              <a:srgbClr val="4E70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372D"/>
                </a:solidFill>
              </a:defRPr>
            </a:pPr>
            <a:r>
              <a:t>ПРОФЕСІЙНИЙ</a:t>
            </a:r>
            <a:br/>
            <a:r>
              <a:t>ПОТЕНЦІАЛ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23444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Знання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66760" y="123444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Компетентності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434340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Здібності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66760" y="434340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Мотивація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507492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Досвід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37960" y="507492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Адаптивність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6120" y="50292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Саморозвиток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7960" y="502920"/>
            <a:ext cx="182880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E2EB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D322E"/>
                </a:solidFill>
              </a:defRPr>
            </a:pPr>
            <a:r>
              <a:t>Інноваційність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Висновки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Особистість працівника — складна динамічна система, що визначає професійну поведінку, взаємодію та розвиток.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Професійна ефективність залежить від комплексу якостей: мотивації, цінностей, здібностей, відповідальності, саморегуляції, комунікативності та адаптивності.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Професійний потенціал охоплює актуальні можливості та перспективи подальшого розвитку.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Емоційний інтелект підтримує конструктивну професійну взаємодію.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Професійна ідентичність пов’язана з усвідомленням ролі, цінностей і відповідальності.</a:t>
            </a:r>
          </a:p>
          <a:p>
            <a:pPr>
              <a:spcAft>
                <a:spcPts val="900"/>
              </a:spcAft>
              <a:defRPr sz="1700" b="0">
                <a:solidFill>
                  <a:srgbClr val="2D322E"/>
                </a:solidFill>
                <a:latin typeface="Aptos"/>
              </a:defRPr>
            </a:pPr>
            <a:r>
              <a:t>Сучасний фахівець аграрної сфери має бути готовим до навчання, технологічних змін, командної роботи та дії в умовах невизначеності.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7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3372D"/>
                </a:solidFill>
                <a:latin typeface="Aptos Display"/>
              </a:defRPr>
            </a:pPr>
            <a:r>
              <a:t>Питання для самоконтролю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1. Що розуміють під особистістю працівника?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2. Які основні компоненти психологічної структури особистості?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3. Що таке професійно важливі якості?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4. Які якості особливо значущі для фахівця аграрної сфери?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5. У чому відмінність між здібностями, знаннями та компетентністю?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6. Що таке професійний потенціал і які його основні компоненти?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7. Яке значення мають мотивація, цінності та емоційний інтелект?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8. Що таке професійна ідентичність?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9. Які форми професійного саморозвитку можливі?</a:t>
            </a:r>
          </a:p>
          <a:p>
            <a:pPr>
              <a:spcAft>
                <a:spcPts val="900"/>
              </a:spcAft>
              <a:defRPr sz="1600" b="0">
                <a:solidFill>
                  <a:srgbClr val="2D322E"/>
                </a:solidFill>
                <a:latin typeface="Aptos"/>
              </a:defRPr>
            </a:pPr>
            <a:r>
              <a:t>10. Чому адаптивність важлива для фахівця аграрної сфери?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8273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