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6" r:id="rId3"/>
    <p:sldId id="274" r:id="rId4"/>
    <p:sldId id="258" r:id="rId5"/>
    <p:sldId id="260" r:id="rId6"/>
    <p:sldId id="259" r:id="rId7"/>
    <p:sldId id="261" r:id="rId8"/>
    <p:sldId id="270" r:id="rId9"/>
    <p:sldId id="271" r:id="rId10"/>
    <p:sldId id="272" r:id="rId11"/>
    <p:sldId id="275" r:id="rId12"/>
    <p:sldId id="267" r:id="rId13"/>
    <p:sldId id="262" r:id="rId14"/>
    <p:sldId id="277" r:id="rId15"/>
    <p:sldId id="263" r:id="rId16"/>
    <p:sldId id="278" r:id="rId17"/>
    <p:sldId id="264" r:id="rId18"/>
    <p:sldId id="268" r:id="rId19"/>
    <p:sldId id="269" r:id="rId20"/>
    <p:sldId id="273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0B1A39-AB53-4918-B72A-16D90A3651A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DEFCB0-FA82-4516-BE39-EC15BEAA3B3C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354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1CAB5A-39B9-4D06-97B9-D8FB57F234DA}" type="slidenum">
              <a:rPr lang="ru-RU" smtClean="0"/>
              <a:pPr/>
              <a:t>11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228171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ACC-A470-4A8C-AF5E-EA0BD2E78B98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462EF-F60D-4A40-AF73-D93E50594F4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ACC-A470-4A8C-AF5E-EA0BD2E78B98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462EF-F60D-4A40-AF73-D93E50594F4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950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ACC-A470-4A8C-AF5E-EA0BD2E78B98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462EF-F60D-4A40-AF73-D93E50594F4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118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ACC-A470-4A8C-AF5E-EA0BD2E78B98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462EF-F60D-4A40-AF73-D93E50594F4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549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ACC-A470-4A8C-AF5E-EA0BD2E78B98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462EF-F60D-4A40-AF73-D93E50594F4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478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ACC-A470-4A8C-AF5E-EA0BD2E78B98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462EF-F60D-4A40-AF73-D93E50594F4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887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ACC-A470-4A8C-AF5E-EA0BD2E78B98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462EF-F60D-4A40-AF73-D93E50594F4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990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ACC-A470-4A8C-AF5E-EA0BD2E78B98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462EF-F60D-4A40-AF73-D93E50594F4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130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ACC-A470-4A8C-AF5E-EA0BD2E78B98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462EF-F60D-4A40-AF73-D93E50594F4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823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ACC-A470-4A8C-AF5E-EA0BD2E78B98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462EF-F60D-4A40-AF73-D93E50594F4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584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EAACC-A470-4A8C-AF5E-EA0BD2E78B98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462EF-F60D-4A40-AF73-D93E50594F4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505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5FC1F-9C3B-4C98-8C34-182B89074D3A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306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EAACC-A470-4A8C-AF5E-EA0BD2E78B98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462EF-F60D-4A40-AF73-D93E50594F4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66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wirpx.com/file/606117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jpe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0883" y="464244"/>
            <a:ext cx="1055873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Лекція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ПЕРЕТВОРЕННЯ ОРГАНІЧНИХ РЕШТОК В ҐРУНТАХ І ВПЛИВ НА НИХ ЗОВНІШНІХ УМОВ</a:t>
            </a:r>
            <a:endParaRPr lang="ru-RU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98564" y="5519325"/>
            <a:ext cx="519885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Лектор: проф. </a:t>
            </a:r>
            <a:r>
              <a:rPr lang="uk-UA" sz="28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Балаєв</a:t>
            </a: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А.Д.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2642702"/>
            <a:ext cx="5845689" cy="295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821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0061" y="1290947"/>
            <a:ext cx="917850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ПЛАН: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Вплив умов середовища на трансформацію органічних решток.</a:t>
            </a: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Система показників </a:t>
            </a:r>
            <a:r>
              <a:rPr lang="uk-UA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гумусного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стану ґрунтів </a:t>
            </a:r>
            <a:r>
              <a:rPr lang="uk-UA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їх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значення основних типів ґрунтів України.</a:t>
            </a:r>
            <a:endParaRPr lang="ru-RU" sz="28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Роль гумусу в ґрунтоутворенні і родючості ґрунтів.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45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2225" y="1112521"/>
            <a:ext cx="5860472" cy="32316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Список </a:t>
            </a:r>
            <a:r>
              <a:rPr lang="ru-RU" sz="2400" b="1" dirty="0" err="1"/>
              <a:t>використаної</a:t>
            </a:r>
            <a:r>
              <a:rPr lang="ru-RU" sz="2400" b="1" dirty="0"/>
              <a:t> </a:t>
            </a:r>
            <a:r>
              <a:rPr lang="ru-RU" sz="2400" b="1" dirty="0" err="1"/>
              <a:t>літератури</a:t>
            </a:r>
            <a:r>
              <a:rPr lang="ru-RU" sz="2400" b="1" dirty="0"/>
              <a:t>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197034" y="1920240"/>
            <a:ext cx="9559636" cy="3981796"/>
          </a:xfrm>
        </p:spPr>
        <p:txBody>
          <a:bodyPr>
            <a:normAutofit fontScale="25000" lnSpcReduction="20000"/>
          </a:bodyPr>
          <a:lstStyle/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8000" dirty="0" err="1"/>
              <a:t>Навчальний</a:t>
            </a:r>
            <a:r>
              <a:rPr lang="ru-RU" sz="8000" dirty="0"/>
              <a:t> </a:t>
            </a:r>
            <a:r>
              <a:rPr lang="ru-RU" sz="8000" dirty="0" err="1"/>
              <a:t>посібник</a:t>
            </a:r>
            <a:r>
              <a:rPr lang="ru-RU" sz="8000" dirty="0"/>
              <a:t> / </a:t>
            </a:r>
            <a:r>
              <a:rPr lang="ru-RU" sz="8000" dirty="0" err="1" smtClean="0"/>
              <a:t>Забалуєв</a:t>
            </a:r>
            <a:r>
              <a:rPr lang="ru-RU" sz="8000" dirty="0" smtClean="0"/>
              <a:t> </a:t>
            </a:r>
            <a:r>
              <a:rPr lang="ru-RU" sz="8000" dirty="0"/>
              <a:t>В. О., </a:t>
            </a:r>
            <a:r>
              <a:rPr lang="ru-RU" sz="8000" dirty="0" err="1"/>
              <a:t>Балаєв</a:t>
            </a:r>
            <a:r>
              <a:rPr lang="ru-RU" sz="8000" dirty="0"/>
              <a:t> А. Д., </a:t>
            </a:r>
            <a:r>
              <a:rPr lang="ru-RU" sz="8000" dirty="0" err="1"/>
              <a:t>Тараріко</a:t>
            </a:r>
            <a:r>
              <a:rPr lang="ru-RU" sz="8000" dirty="0"/>
              <a:t> О. Г., Тихоненко Д. Г., </a:t>
            </a:r>
            <a:r>
              <a:rPr lang="ru-RU" sz="8000" dirty="0" err="1"/>
              <a:t>Дегтярьов</a:t>
            </a:r>
            <a:r>
              <a:rPr lang="ru-RU" sz="8000" dirty="0"/>
              <a:t> В. В., </a:t>
            </a:r>
            <a:r>
              <a:rPr lang="ru-RU" sz="8000" dirty="0" err="1"/>
              <a:t>Тонха</a:t>
            </a:r>
            <a:r>
              <a:rPr lang="ru-RU" sz="8000" dirty="0"/>
              <a:t> О. Л., </a:t>
            </a:r>
            <a:r>
              <a:rPr lang="ru-RU" sz="8000" dirty="0" err="1"/>
              <a:t>Піковська</a:t>
            </a:r>
            <a:r>
              <a:rPr lang="ru-RU" sz="8000" dirty="0"/>
              <a:t> О. В., </a:t>
            </a:r>
            <a:r>
              <a:rPr lang="ru-RU" sz="8000" dirty="0" err="1"/>
              <a:t>Гавва</a:t>
            </a:r>
            <a:r>
              <a:rPr lang="ru-RU" sz="8000" dirty="0"/>
              <a:t> Д. В., Жернова О. С., Козлова О. І</a:t>
            </a:r>
            <a:r>
              <a:rPr lang="ru-RU" sz="8000" dirty="0" smtClean="0"/>
              <a:t>. </a:t>
            </a:r>
            <a:r>
              <a:rPr lang="ru-RU" sz="8000" dirty="0"/>
              <a:t>— Вид. 2-ге (</a:t>
            </a:r>
            <a:r>
              <a:rPr lang="ru-RU" sz="8000" dirty="0" err="1"/>
              <a:t>змін</a:t>
            </a:r>
            <a:r>
              <a:rPr lang="ru-RU" sz="8000" dirty="0"/>
              <a:t>. і </a:t>
            </a:r>
            <a:r>
              <a:rPr lang="ru-RU" sz="8000" dirty="0" err="1"/>
              <a:t>доповн</a:t>
            </a:r>
            <a:r>
              <a:rPr lang="ru-RU" sz="8000" dirty="0"/>
              <a:t>.) / за ред. д-</a:t>
            </a:r>
            <a:r>
              <a:rPr lang="ru-RU" sz="8000" dirty="0" err="1"/>
              <a:t>рів</a:t>
            </a:r>
            <a:r>
              <a:rPr lang="ru-RU" sz="8000" dirty="0"/>
              <a:t> с.-г. н., проф. В. О. </a:t>
            </a:r>
            <a:r>
              <a:rPr lang="ru-RU" sz="8000" dirty="0" err="1"/>
              <a:t>Забалуєва</a:t>
            </a:r>
            <a:r>
              <a:rPr lang="ru-RU" sz="8000" dirty="0"/>
              <a:t> та В. В. </a:t>
            </a:r>
            <a:r>
              <a:rPr lang="ru-RU" sz="8000" dirty="0" err="1"/>
              <a:t>Дегтярьова</a:t>
            </a:r>
            <a:r>
              <a:rPr lang="ru-RU" sz="8000" dirty="0"/>
              <a:t>. – </a:t>
            </a:r>
            <a:r>
              <a:rPr lang="ru-RU" sz="8000" dirty="0" err="1"/>
              <a:t>Харків</a:t>
            </a:r>
            <a:r>
              <a:rPr lang="ru-RU" sz="8000" dirty="0"/>
              <a:t>: Стиль-</a:t>
            </a:r>
            <a:r>
              <a:rPr lang="ru-RU" sz="8000" dirty="0" err="1"/>
              <a:t>издат</a:t>
            </a:r>
            <a:r>
              <a:rPr lang="ru-RU" sz="8000" dirty="0"/>
              <a:t>, 2017. — 348 с</a:t>
            </a:r>
            <a:r>
              <a:rPr lang="ru-RU" sz="8000" dirty="0" smtClean="0"/>
              <a:t>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8000" dirty="0" err="1"/>
              <a:t>Охорона</a:t>
            </a:r>
            <a:r>
              <a:rPr lang="ru-RU" sz="8000" dirty="0"/>
              <a:t> </a:t>
            </a:r>
            <a:r>
              <a:rPr lang="ru-RU" sz="8000" dirty="0" err="1"/>
              <a:t>ґрунтів</a:t>
            </a:r>
            <a:r>
              <a:rPr lang="ru-RU" sz="8000" dirty="0"/>
              <a:t> і </a:t>
            </a:r>
            <a:r>
              <a:rPr lang="ru-RU" sz="8000" dirty="0" err="1"/>
              <a:t>відтворення</a:t>
            </a:r>
            <a:r>
              <a:rPr lang="ru-RU" sz="8000" dirty="0"/>
              <a:t> </a:t>
            </a:r>
            <a:r>
              <a:rPr lang="ru-RU" sz="8000" dirty="0" err="1"/>
              <a:t>їх</a:t>
            </a:r>
            <a:r>
              <a:rPr lang="ru-RU" sz="8000" dirty="0"/>
              <a:t> </a:t>
            </a:r>
            <a:r>
              <a:rPr lang="ru-RU" sz="8000" dirty="0" err="1"/>
              <a:t>родючості</a:t>
            </a:r>
            <a:r>
              <a:rPr lang="ru-RU" sz="8000" dirty="0"/>
              <a:t>: </a:t>
            </a:r>
            <a:r>
              <a:rPr lang="ru-RU" sz="8000" dirty="0" err="1"/>
              <a:t>навч</a:t>
            </a:r>
            <a:r>
              <a:rPr lang="ru-RU" sz="8000" dirty="0"/>
              <a:t>. </a:t>
            </a:r>
            <a:r>
              <a:rPr lang="ru-RU" sz="8000" dirty="0" err="1"/>
              <a:t>посібник</a:t>
            </a:r>
            <a:r>
              <a:rPr lang="ru-RU" sz="8000" dirty="0"/>
              <a:t>/ В.О</a:t>
            </a:r>
            <a:r>
              <a:rPr lang="ru-RU" sz="8000" dirty="0" smtClean="0"/>
              <a:t>. </a:t>
            </a:r>
            <a:r>
              <a:rPr lang="ru-RU" sz="8000" dirty="0" err="1" smtClean="0"/>
              <a:t>Забалуєв</a:t>
            </a:r>
            <a:r>
              <a:rPr lang="ru-RU" sz="8000" dirty="0"/>
              <a:t>, </a:t>
            </a:r>
            <a:r>
              <a:rPr lang="ru-RU" sz="8000" dirty="0" err="1" smtClean="0"/>
              <a:t>А.Д.Балаєв</a:t>
            </a:r>
            <a:r>
              <a:rPr lang="ru-RU" sz="8000" dirty="0"/>
              <a:t>, О.Г</a:t>
            </a:r>
            <a:r>
              <a:rPr lang="ru-RU" sz="8000" dirty="0" smtClean="0"/>
              <a:t>. </a:t>
            </a:r>
            <a:r>
              <a:rPr lang="ru-RU" sz="8000" dirty="0" err="1" smtClean="0"/>
              <a:t>Тараріко</a:t>
            </a:r>
            <a:r>
              <a:rPr lang="ru-RU" sz="8000" dirty="0" smtClean="0"/>
              <a:t> </a:t>
            </a:r>
            <a:r>
              <a:rPr lang="ru-RU" sz="8000" dirty="0"/>
              <a:t>та </a:t>
            </a:r>
            <a:r>
              <a:rPr lang="ru-RU" sz="8000" dirty="0" err="1"/>
              <a:t>ін</a:t>
            </a:r>
            <a:r>
              <a:rPr lang="ru-RU" sz="8000" dirty="0"/>
              <a:t>..; за ред.. д-</a:t>
            </a:r>
            <a:r>
              <a:rPr lang="ru-RU" sz="8000" dirty="0" err="1"/>
              <a:t>рів</a:t>
            </a:r>
            <a:r>
              <a:rPr lang="ru-RU" sz="8000" dirty="0"/>
              <a:t> с.-г. н. проф</a:t>
            </a:r>
            <a:r>
              <a:rPr lang="ru-RU" sz="8000" dirty="0" smtClean="0"/>
              <a:t>. </a:t>
            </a:r>
            <a:r>
              <a:rPr lang="ru-RU" sz="8000" dirty="0"/>
              <a:t>В.О</a:t>
            </a:r>
            <a:r>
              <a:rPr lang="ru-RU" sz="8000" dirty="0" smtClean="0"/>
              <a:t>. </a:t>
            </a:r>
            <a:r>
              <a:rPr lang="ru-RU" sz="8000" dirty="0" err="1" smtClean="0"/>
              <a:t>Забалуєва</a:t>
            </a:r>
            <a:r>
              <a:rPr lang="ru-RU" sz="8000" dirty="0" smtClean="0"/>
              <a:t> </a:t>
            </a:r>
            <a:r>
              <a:rPr lang="ru-RU" sz="8000" dirty="0"/>
              <a:t>та </a:t>
            </a:r>
            <a:r>
              <a:rPr lang="ru-RU" sz="8000" dirty="0" err="1" smtClean="0"/>
              <a:t>В.В.Дегтярьова</a:t>
            </a:r>
            <a:r>
              <a:rPr lang="ru-RU" sz="8000" dirty="0"/>
              <a:t>. –Вид. 2-ге, </a:t>
            </a:r>
            <a:r>
              <a:rPr lang="ru-RU" sz="8000" dirty="0" err="1"/>
              <a:t>змін</a:t>
            </a:r>
            <a:r>
              <a:rPr lang="ru-RU" sz="8000" dirty="0"/>
              <a:t>. І </a:t>
            </a:r>
            <a:r>
              <a:rPr lang="ru-RU" sz="8000" dirty="0" err="1"/>
              <a:t>доповн</a:t>
            </a:r>
            <a:r>
              <a:rPr lang="ru-RU" sz="8000" dirty="0"/>
              <a:t>. –Х.: ФОП </a:t>
            </a:r>
            <a:r>
              <a:rPr lang="ru-RU" sz="8000" dirty="0" err="1"/>
              <a:t>Бровін</a:t>
            </a:r>
            <a:r>
              <a:rPr lang="ru-RU" sz="8000" dirty="0"/>
              <a:t> О.В., 2017 –348с</a:t>
            </a:r>
            <a:r>
              <a:rPr lang="ru-RU" sz="8000" dirty="0" smtClean="0"/>
              <a:t>.</a:t>
            </a:r>
          </a:p>
          <a:p>
            <a:pPr marL="342900" indent="-342900" algn="just">
              <a:lnSpc>
                <a:spcPct val="120000"/>
              </a:lnSpc>
              <a:buAutoNum type="arabicPeriod"/>
            </a:pPr>
            <a:r>
              <a:rPr lang="ru-RU" sz="8000" dirty="0" smtClean="0"/>
              <a:t> </a:t>
            </a:r>
            <a:r>
              <a:rPr lang="ru-RU" sz="8000" dirty="0"/>
              <a:t>Практикум з </a:t>
            </a:r>
            <a:r>
              <a:rPr lang="ru-RU" sz="8000" dirty="0" err="1"/>
              <a:t>ґрунтознавства</a:t>
            </a:r>
            <a:r>
              <a:rPr lang="ru-RU" sz="8000" dirty="0"/>
              <a:t>: </a:t>
            </a:r>
            <a:r>
              <a:rPr lang="ru-RU" sz="8000" dirty="0" err="1"/>
              <a:t>навчальний</a:t>
            </a:r>
            <a:r>
              <a:rPr lang="ru-RU" sz="8000" dirty="0"/>
              <a:t> </a:t>
            </a:r>
            <a:r>
              <a:rPr lang="ru-RU" sz="8000" dirty="0" err="1"/>
              <a:t>посібник</a:t>
            </a:r>
            <a:r>
              <a:rPr lang="ru-RU" sz="8000" dirty="0"/>
              <a:t> / за ред. проф. </a:t>
            </a:r>
            <a:r>
              <a:rPr lang="ru-RU" sz="8000" dirty="0" err="1"/>
              <a:t>Д.Г.Тихоненка</a:t>
            </a:r>
            <a:r>
              <a:rPr lang="ru-RU" sz="8000" dirty="0"/>
              <a:t>. –6-е вид., </a:t>
            </a:r>
            <a:r>
              <a:rPr lang="ru-RU" sz="8000" dirty="0" err="1"/>
              <a:t>перероб</a:t>
            </a:r>
            <a:r>
              <a:rPr lang="ru-RU" sz="8000" dirty="0"/>
              <a:t>. і доп. –Х.: Майдан, 2009. –448с. –[</a:t>
            </a:r>
            <a:r>
              <a:rPr lang="ru-RU" sz="8000" dirty="0" err="1"/>
              <a:t>Електронний</a:t>
            </a:r>
            <a:r>
              <a:rPr lang="ru-RU" sz="8000" dirty="0"/>
              <a:t> ресурс]: Науки о Земле: Почвоведение. –Режим доступа: </a:t>
            </a:r>
            <a:r>
              <a:rPr lang="ru-RU" sz="8000" dirty="0">
                <a:hlinkClick r:id="rId2"/>
              </a:rPr>
              <a:t>http://www.twirpx.com/file/606117/</a:t>
            </a:r>
            <a:r>
              <a:rPr lang="ru-RU" sz="80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1724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1871" y="354290"/>
            <a:ext cx="1038620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Вплив </a:t>
            </a:r>
            <a: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умов середовища на трансформацію органічних решток</a:t>
            </a: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uk-UA" sz="2400" dirty="0" smtClean="0"/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800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uk-UA" sz="2400" b="1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Основним постачальником гумусу </a:t>
            </a:r>
            <a:r>
              <a:rPr lang="uk-UA" sz="2400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є органічні залишки вищих рослин, мохів, лишайників, мікроорганізмів і тварин, що живуть у ґрунті. Залишки зелених рослин надходять у ґрунт у вигляді надземного опаду й </a:t>
            </a:r>
            <a:r>
              <a:rPr lang="uk-UA" sz="2400" dirty="0" err="1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відмираючої</a:t>
            </a:r>
            <a:r>
              <a:rPr lang="uk-UA" sz="2400" dirty="0" smtClean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кореневої системи. Кількість органічної речовини, яка надходить до ґрунту, різна й залежить від ґрунтово-кліматичної зони, складу, віку та густоти насаджень, ступеня розвитку трав'яного покриву.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151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0073" y="431169"/>
            <a:ext cx="118987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545" indent="-42545" algn="ctr">
              <a:spcAft>
                <a:spcPts val="0"/>
              </a:spcAft>
            </a:pPr>
            <a:r>
              <a:rPr lang="uk-UA" sz="24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Продуктивність рослинності в різних ландшафтах, </a:t>
            </a:r>
            <a:r>
              <a:rPr lang="uk-UA" sz="2400" b="1" dirty="0" smtClean="0">
                <a:latin typeface="Book Antiqua" panose="02040602050305030304" pitchFamily="18" charset="0"/>
                <a:ea typeface="Times New Roman" panose="02020603050405020304" pitchFamily="18" charset="0"/>
              </a:rPr>
              <a:t>т/га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2545" indent="-42545" algn="ctr">
              <a:spcAft>
                <a:spcPts val="0"/>
              </a:spcAft>
            </a:pPr>
            <a:r>
              <a:rPr lang="uk-UA" sz="2400" b="1" dirty="0" smtClean="0">
                <a:latin typeface="Book Antiqua" panose="02040602050305030304" pitchFamily="18" charset="0"/>
                <a:ea typeface="Times New Roman" panose="02020603050405020304" pitchFamily="18" charset="0"/>
              </a:rPr>
              <a:t>(Н.І</a:t>
            </a:r>
            <a:r>
              <a:rPr lang="uk-UA" sz="24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. </a:t>
            </a:r>
            <a:r>
              <a:rPr lang="uk-UA" sz="24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Базилевич</a:t>
            </a:r>
            <a:r>
              <a:rPr lang="uk-UA" sz="24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та ін. , 1968)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729611"/>
              </p:ext>
            </p:extLst>
          </p:nvPr>
        </p:nvGraphicFramePr>
        <p:xfrm>
          <a:off x="1466493" y="1438271"/>
          <a:ext cx="9696085" cy="50648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70699">
                  <a:extLst>
                    <a:ext uri="{9D8B030D-6E8A-4147-A177-3AD203B41FA5}">
                      <a16:colId xmlns:a16="http://schemas.microsoft.com/office/drawing/2014/main" val="1805311702"/>
                    </a:ext>
                  </a:extLst>
                </a:gridCol>
                <a:gridCol w="1616013">
                  <a:extLst>
                    <a:ext uri="{9D8B030D-6E8A-4147-A177-3AD203B41FA5}">
                      <a16:colId xmlns:a16="http://schemas.microsoft.com/office/drawing/2014/main" val="3252116981"/>
                    </a:ext>
                  </a:extLst>
                </a:gridCol>
                <a:gridCol w="2334243">
                  <a:extLst>
                    <a:ext uri="{9D8B030D-6E8A-4147-A177-3AD203B41FA5}">
                      <a16:colId xmlns:a16="http://schemas.microsoft.com/office/drawing/2014/main" val="2825260342"/>
                    </a:ext>
                  </a:extLst>
                </a:gridCol>
                <a:gridCol w="1975130">
                  <a:extLst>
                    <a:ext uri="{9D8B030D-6E8A-4147-A177-3AD203B41FA5}">
                      <a16:colId xmlns:a16="http://schemas.microsoft.com/office/drawing/2014/main" val="533170557"/>
                    </a:ext>
                  </a:extLst>
                </a:gridCol>
              </a:tblGrid>
              <a:tr h="617908"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</a:rPr>
                        <a:t>Ландшафт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b="1" dirty="0" err="1">
                          <a:effectLst/>
                        </a:rPr>
                        <a:t>Фітомаса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</a:rPr>
                        <a:t>Річний приріст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b="1" dirty="0">
                          <a:effectLst/>
                        </a:rPr>
                        <a:t>Річний </a:t>
                      </a:r>
                      <a:r>
                        <a:rPr lang="uk-UA" sz="2400" b="1" dirty="0" err="1">
                          <a:effectLst/>
                        </a:rPr>
                        <a:t>опад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425710215"/>
                  </a:ext>
                </a:extLst>
              </a:tr>
              <a:tr h="622653"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Гірські тропічні ліси</a:t>
                      </a:r>
                      <a:endParaRPr lang="ru-RU" sz="2400" dirty="0">
                        <a:effectLst/>
                      </a:endParaRPr>
                    </a:p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1724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–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594114159"/>
                  </a:ext>
                </a:extLst>
              </a:tr>
              <a:tr h="622653"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Субтропічні ліси (середні)</a:t>
                      </a:r>
                      <a:endParaRPr lang="ru-RU" sz="2400" dirty="0">
                        <a:effectLst/>
                      </a:endParaRPr>
                    </a:p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410</a:t>
                      </a:r>
                      <a:endParaRPr lang="ru-RU" sz="2400" dirty="0">
                        <a:effectLst/>
                      </a:endParaRPr>
                    </a:p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24,5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25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3633587680"/>
                  </a:ext>
                </a:extLst>
              </a:tr>
              <a:tr h="622653"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Діброви</a:t>
                      </a:r>
                      <a:endParaRPr lang="ru-RU" sz="2400">
                        <a:effectLst/>
                      </a:endParaRPr>
                    </a:p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До 500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9,0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6,5</a:t>
                      </a:r>
                      <a:endParaRPr lang="ru-RU" sz="2400">
                        <a:effectLst/>
                      </a:endParaRPr>
                    </a:p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1686829649"/>
                  </a:ext>
                </a:extLst>
              </a:tr>
              <a:tr h="477614"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Ялинники південної тайги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До 330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8,5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5,5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3143789209"/>
                  </a:ext>
                </a:extLst>
              </a:tr>
              <a:tr h="477614"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Сосняки південної тайги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До 280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6,1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4,7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3515431283"/>
                  </a:ext>
                </a:extLst>
              </a:tr>
              <a:tr h="479913"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Степи лучні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до 25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13,7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13,7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2881220089"/>
                  </a:ext>
                </a:extLst>
              </a:tr>
              <a:tr h="400183"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Пустелі напівчагарникові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4,3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1,22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1,2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3559124"/>
                  </a:ext>
                </a:extLst>
              </a:tr>
              <a:tr h="417050"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Арктична тундра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5,0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1,2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42545" indent="4635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1,0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2734171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4450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8354" y="355721"/>
            <a:ext cx="9989389" cy="6127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швидкість розкладу органічної речовини і кількість утворення гумусових речовин, їх закріплення в ґрунті впливає багато зовнішніх умов, а особливо:</a:t>
            </a:r>
            <a:endParaRPr lang="ru-RU" sz="24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вологість;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температура ґрунту;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мінералогічний і гранулометричний склад ґрунту;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склад ввібраних катіонів;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якісний склад органічних решток;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місце надходження органічних решток в ґрунті;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щільність ґрунту;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склад мікроорганізмів.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344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31984" y="1116991"/>
            <a:ext cx="859191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Вологість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найшвидший розклад органічних решток, при оптимальній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uk-UA" sz="2400" baseline="30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відбувається при вологості ґрунту 60 – 70% від найменшої вологоємності. При такій вологості найбільш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продуктивно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розвиваються мікроорганізми, а отже, вони швидше розкладають рештки.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Чим довший період вологості, тим більша глибина переробки органічних решток. Для закріплення чергування періоду вологості і висушування.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221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3191" y="474345"/>
            <a:ext cx="1031719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Температура.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uk-UA" sz="2400" baseline="30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швидкості розкладу органічних решток підвищується.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Оптимальна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uk-UA" sz="2400" baseline="30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25 - 30</a:t>
            </a:r>
            <a:r>
              <a:rPr lang="uk-UA" sz="24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 Підвищення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uk-UA" sz="2400" baseline="30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 правило, уповільнює розклад органічних решток.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Мінералогічний і гранулометричний склад.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закріплення органічних речовин в тому числі і гумусових речовин велике значення має мінералогічний і гранулометричний склад ґрунтів і порід.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Чим важчий гранулометричний склад, тим більше в ґрунті є вторинних і глинистих мінералів, а, отже, більш активна поверхня, на якій можуть закріплюватися (адсорбуватись) гумусові речовини. В цілому найбільш сприятливі умови для накопичення гумусових речовин в середньо- і важко суглинкових ґрунтах.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696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6378" y="746099"/>
            <a:ext cx="108175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Склад ввібраних катіонів.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Катіони лужних і лужно-земельних металів.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І-валентні катіони – коагулюють речовини, ІІІ та ІІ-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валенті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катіони – викликають коагуляцію. Найкраще при наявності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коагулюють речовини.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Якісний склад рослинних решток.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Впливає на швидкість розкладу і більше на тип мікроорганізмів, які розкладають рослинні рештки.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шпилькових лісах, де рештки мають дубильні речовини, лігнін, азот, мало домінуючим типом мікрофлори є грибкова. Продукти, які утворюються при розкладі мають кислотну природу, низьке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складі переважають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фульвокислоти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листяних лісах значну частку в складі мікроорганізмів припадає на бактерії. Рослинні рештки містять більше азоту, менше – дубильних і смолистих речовин, що сприяє їх швидкій переробці та синтезу гумусових речовин. В складі гумусових речовин займають гумінові кислоти,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рН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вища. Кислоти під впливом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випадають в осад і гумусу накопичується більше.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206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7698" y="959570"/>
            <a:ext cx="95580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Місце надходження рослинних решток.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Під лісовою рослинністю рештки поступають на поверхню ґрунту, а під трав'яною – основна маса решток поступає з коренями в профіль ґрунту.</a:t>
            </a:r>
            <a:endParaRPr lang="ru-RU" sz="24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 трав'яною рослинністю розклад рослинних решток проходить в умовах тісної взаємодії цих решток з мінеральною частиною ґрунту. Це сприяє швидкому закріпленню гумусових речовин, які утворились на мінеральних часточках ґрунту. Враховуючи, що в складі є гумінові кислоти, вони швидко коагулюють і закріплюються в профілі ґрунту (утворюються </a:t>
            </a:r>
            <a:r>
              <a:rPr lang="uk-UA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чорноземи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818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935" name="Group 335"/>
          <p:cNvGraphicFramePr>
            <a:graphicFrameLocks noGrp="1"/>
          </p:cNvGraphicFramePr>
          <p:nvPr>
            <p:ph/>
          </p:nvPr>
        </p:nvGraphicFramePr>
        <p:xfrm>
          <a:off x="2279576" y="0"/>
          <a:ext cx="6624736" cy="6884136"/>
        </p:xfrm>
        <a:graphic>
          <a:graphicData uri="http://schemas.openxmlformats.org/drawingml/2006/table">
            <a:tbl>
              <a:tblPr/>
              <a:tblGrid>
                <a:gridCol w="4355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8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40658"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Ко</a:t>
                      </a:r>
                      <a:r>
                        <a:rPr kumimoji="0" lang="uk-U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е</a:t>
                      </a:r>
                      <a:r>
                        <a:rPr kumimoji="0" lang="ru-RU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ф</a:t>
                      </a:r>
                      <a:r>
                        <a:rPr kumimoji="0" lang="uk-U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ru-RU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ц</a:t>
                      </a:r>
                      <a:r>
                        <a:rPr kumimoji="0" lang="uk-UA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іє</a:t>
                      </a:r>
                      <a:r>
                        <a:rPr kumimoji="0" lang="ru-RU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нт</a:t>
                      </a:r>
                      <a:r>
                        <a:rPr kumimoji="0" lang="uk-U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и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гум</a:t>
                      </a:r>
                      <a:r>
                        <a:rPr kumimoji="0" lang="uk-U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ru-RU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ф</a:t>
                      </a:r>
                      <a:r>
                        <a:rPr kumimoji="0" lang="uk-U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ru-RU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кац</a:t>
                      </a:r>
                      <a:r>
                        <a:rPr kumimoji="0" lang="uk-UA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ії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uk-UA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ослинних</a:t>
                      </a:r>
                      <a:r>
                        <a:rPr kumimoji="0" lang="uk-UA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решток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7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Солома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зернов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и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х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0,25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7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Багаторічні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трав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и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0,23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7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Одно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річні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трав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и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0,23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7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Горох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0,23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7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uk-UA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іпак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0,23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7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Зернов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і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колосов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і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0,22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7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Кукуру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д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за на зерно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0,20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47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Крупян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і культури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0,20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47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Кукуру</a:t>
                      </a: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д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за на силос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0,17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47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Соняшник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0,14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47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Буряки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0,10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8477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Гній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0,06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904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6656" y="1535553"/>
            <a:ext cx="938554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sz="28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uk-UA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Д.С</a:t>
            </a: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Орлов і Л.А. Гришина запропонували систему показників гумусового стану ґрунтів</a:t>
            </a:r>
            <a:endParaRPr lang="ru-RU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Таблица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7934938"/>
                  </p:ext>
                </p:extLst>
              </p:nvPr>
            </p:nvGraphicFramePr>
            <p:xfrm>
              <a:off x="2398145" y="3069203"/>
              <a:ext cx="7616542" cy="352190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538582">
                      <a:extLst>
                        <a:ext uri="{9D8B030D-6E8A-4147-A177-3AD203B41FA5}">
                          <a16:colId xmlns:a16="http://schemas.microsoft.com/office/drawing/2014/main" val="2248964716"/>
                        </a:ext>
                      </a:extLst>
                    </a:gridCol>
                    <a:gridCol w="2538582">
                      <a:extLst>
                        <a:ext uri="{9D8B030D-6E8A-4147-A177-3AD203B41FA5}">
                          <a16:colId xmlns:a16="http://schemas.microsoft.com/office/drawing/2014/main" val="3271457083"/>
                        </a:ext>
                      </a:extLst>
                    </a:gridCol>
                    <a:gridCol w="2539378">
                      <a:extLst>
                        <a:ext uri="{9D8B030D-6E8A-4147-A177-3AD203B41FA5}">
                          <a16:colId xmlns:a16="http://schemas.microsoft.com/office/drawing/2014/main" val="3935185024"/>
                        </a:ext>
                      </a:extLst>
                    </a:gridCol>
                  </a:tblGrid>
                  <a:tr h="4060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 dirty="0">
                              <a:effectLst/>
                            </a:rPr>
                            <a:t>Показник</a:t>
                          </a:r>
                          <a:endParaRPr lang="ru-RU" sz="28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>
                              <a:effectLst/>
                            </a:rPr>
                            <a:t>Вміст гумусу, %</a:t>
                          </a:r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>
                              <a:effectLst/>
                            </a:rPr>
                            <a:t>Запаси, т/га</a:t>
                          </a:r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75999308"/>
                      </a:ext>
                    </a:extLst>
                  </a:tr>
                  <a:tr h="52576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 dirty="0">
                              <a:effectLst/>
                            </a:rPr>
                            <a:t>Дуже низький</a:t>
                          </a:r>
                          <a:endParaRPr lang="ru-RU" sz="28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>
                              <a:effectLst/>
                            </a:rPr>
                            <a:t>&lt;2</a:t>
                          </a:r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ru-RU" sz="28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ru-RU" sz="28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uk-UA" sz="28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&lt;50</m:t>
                                        </m:r>
                                      </m:num>
                                      <m:den>
                                        <m:r>
                                          <a:rPr lang="uk-UA" sz="28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&lt;100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380811606"/>
                      </a:ext>
                    </a:extLst>
                  </a:tr>
                  <a:tr h="52319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 dirty="0">
                              <a:effectLst/>
                            </a:rPr>
                            <a:t>Низький</a:t>
                          </a:r>
                          <a:endParaRPr lang="ru-RU" sz="28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 dirty="0">
                              <a:effectLst/>
                            </a:rPr>
                            <a:t>2-4</a:t>
                          </a:r>
                          <a:endParaRPr lang="ru-RU" sz="28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ru-RU" sz="28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ru-RU" sz="28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uk-UA" sz="28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50−100</m:t>
                                        </m:r>
                                      </m:num>
                                      <m:den>
                                        <m:r>
                                          <a:rPr lang="uk-UA" sz="28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100−200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890628745"/>
                      </a:ext>
                    </a:extLst>
                  </a:tr>
                  <a:tr h="52319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 dirty="0">
                              <a:effectLst/>
                            </a:rPr>
                            <a:t>Середній</a:t>
                          </a:r>
                          <a:endParaRPr lang="ru-RU" sz="28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 dirty="0">
                              <a:effectLst/>
                            </a:rPr>
                            <a:t>4-6</a:t>
                          </a:r>
                          <a:endParaRPr lang="ru-RU" sz="28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ru-RU" sz="28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ru-RU" sz="28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uk-UA" sz="28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100−150</m:t>
                                        </m:r>
                                      </m:num>
                                      <m:den>
                                        <m:r>
                                          <a:rPr lang="uk-UA" sz="28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200−400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282963777"/>
                      </a:ext>
                    </a:extLst>
                  </a:tr>
                  <a:tr h="52319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>
                              <a:effectLst/>
                            </a:rPr>
                            <a:t>Високий</a:t>
                          </a:r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>
                              <a:effectLst/>
                            </a:rPr>
                            <a:t>6-10</a:t>
                          </a:r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ru-RU" sz="28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ru-RU" sz="28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uk-UA" sz="28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150−200</m:t>
                                        </m:r>
                                      </m:num>
                                      <m:den>
                                        <m:r>
                                          <a:rPr lang="uk-UA" sz="28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400−600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ru-RU" sz="28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60009448"/>
                      </a:ext>
                    </a:extLst>
                  </a:tr>
                  <a:tr h="62312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>
                              <a:effectLst/>
                            </a:rPr>
                            <a:t>Дуже високий</a:t>
                          </a:r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>
                              <a:effectLst/>
                            </a:rPr>
                            <a:t>&gt;10</a:t>
                          </a:r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 dirty="0">
                              <a:effectLst/>
                            </a:rPr>
                            <a:t>&gt;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uk-UA" sz="2800">
                                      <a:effectLst/>
                                      <a:latin typeface="Cambria Math" panose="02040503050406030204" pitchFamily="18" charset="0"/>
                                    </a:rPr>
                                    <m:t>200</m:t>
                                  </m:r>
                                </m:num>
                                <m:den>
                                  <m:r>
                                    <a:rPr lang="uk-UA" sz="2800">
                                      <a:effectLst/>
                                      <a:latin typeface="Cambria Math" panose="02040503050406030204" pitchFamily="18" charset="0"/>
                                    </a:rPr>
                                    <m:t>600</m:t>
                                  </m:r>
                                </m:den>
                              </m:f>
                            </m:oMath>
                          </a14:m>
                          <a:endParaRPr lang="ru-RU" sz="28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2048018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Таблица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7934938"/>
                  </p:ext>
                </p:extLst>
              </p:nvPr>
            </p:nvGraphicFramePr>
            <p:xfrm>
              <a:off x="2398145" y="3069203"/>
              <a:ext cx="7616542" cy="358343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538582">
                      <a:extLst>
                        <a:ext uri="{9D8B030D-6E8A-4147-A177-3AD203B41FA5}">
                          <a16:colId xmlns:a16="http://schemas.microsoft.com/office/drawing/2014/main" val="2248964716"/>
                        </a:ext>
                      </a:extLst>
                    </a:gridCol>
                    <a:gridCol w="2538582">
                      <a:extLst>
                        <a:ext uri="{9D8B030D-6E8A-4147-A177-3AD203B41FA5}">
                          <a16:colId xmlns:a16="http://schemas.microsoft.com/office/drawing/2014/main" val="3271457083"/>
                        </a:ext>
                      </a:extLst>
                    </a:gridCol>
                    <a:gridCol w="2539378">
                      <a:extLst>
                        <a:ext uri="{9D8B030D-6E8A-4147-A177-3AD203B41FA5}">
                          <a16:colId xmlns:a16="http://schemas.microsoft.com/office/drawing/2014/main" val="3935185024"/>
                        </a:ext>
                      </a:extLst>
                    </a:gridCol>
                  </a:tblGrid>
                  <a:tr h="49072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 dirty="0">
                              <a:effectLst/>
                            </a:rPr>
                            <a:t>Показник</a:t>
                          </a:r>
                          <a:endParaRPr lang="ru-RU" sz="28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>
                              <a:effectLst/>
                            </a:rPr>
                            <a:t>Вміст гумусу, %</a:t>
                          </a:r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>
                              <a:effectLst/>
                            </a:rPr>
                            <a:t>Запаси, т/га</a:t>
                          </a:r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75999308"/>
                      </a:ext>
                    </a:extLst>
                  </a:tr>
                  <a:tr h="59817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 dirty="0">
                              <a:effectLst/>
                            </a:rPr>
                            <a:t>Дуже низький</a:t>
                          </a:r>
                          <a:endParaRPr lang="ru-RU" sz="28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>
                              <a:effectLst/>
                            </a:rPr>
                            <a:t>&lt;2</a:t>
                          </a:r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200000" t="-94898" r="-959" b="-4408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80811606"/>
                      </a:ext>
                    </a:extLst>
                  </a:tr>
                  <a:tr h="59524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 dirty="0">
                              <a:effectLst/>
                            </a:rPr>
                            <a:t>Низький</a:t>
                          </a:r>
                          <a:endParaRPr lang="ru-RU" sz="28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 dirty="0">
                              <a:effectLst/>
                            </a:rPr>
                            <a:t>2-4</a:t>
                          </a:r>
                          <a:endParaRPr lang="ru-RU" sz="28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200000" t="-194898" r="-959" b="-3408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0628745"/>
                      </a:ext>
                    </a:extLst>
                  </a:tr>
                  <a:tr h="59524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 dirty="0">
                              <a:effectLst/>
                            </a:rPr>
                            <a:t>Середній</a:t>
                          </a:r>
                          <a:endParaRPr lang="ru-RU" sz="28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 dirty="0">
                              <a:effectLst/>
                            </a:rPr>
                            <a:t>4-6</a:t>
                          </a:r>
                          <a:endParaRPr lang="ru-RU" sz="2800" dirty="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200000" t="-294898" r="-959" b="-2408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82963777"/>
                      </a:ext>
                    </a:extLst>
                  </a:tr>
                  <a:tr h="59524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>
                              <a:effectLst/>
                            </a:rPr>
                            <a:t>Високий</a:t>
                          </a:r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>
                              <a:effectLst/>
                            </a:rPr>
                            <a:t>6-10</a:t>
                          </a:r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200000" t="-398969" r="-959" b="-143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0009448"/>
                      </a:ext>
                    </a:extLst>
                  </a:tr>
                  <a:tr h="70878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>
                              <a:effectLst/>
                            </a:rPr>
                            <a:t>Дуже високий</a:t>
                          </a:r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800">
                              <a:effectLst/>
                            </a:rPr>
                            <a:t>&gt;10</a:t>
                          </a:r>
                          <a:endParaRPr lang="ru-RU" sz="2800">
                            <a:effectLst/>
                            <a:latin typeface="Calibri" panose="020F0502020204030204" pitchFamily="34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200000" t="-413675" r="-959" b="-188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480183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Прямоугольник 3"/>
          <p:cNvSpPr/>
          <p:nvPr/>
        </p:nvSpPr>
        <p:spPr>
          <a:xfrm>
            <a:off x="948906" y="394407"/>
            <a:ext cx="103862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Система показників гумусу – їхнього стану ґрунтів та значення основних типів ґрунтів України.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60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793630" y="165399"/>
                <a:ext cx="5520906" cy="68094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400" b="1" u="sng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Тип гумусу</a:t>
                </a:r>
                <a:r>
                  <a:rPr lang="uk-UA" sz="24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sz="2400" b="1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Сгк</a:t>
                </a:r>
                <a:r>
                  <a:rPr lang="uk-UA" sz="24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(гумінові кислоти) і </a:t>
                </a:r>
                <a:r>
                  <a:rPr lang="uk-UA" sz="2400" b="1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Сфк</a:t>
                </a:r>
                <a:r>
                  <a:rPr lang="uk-UA" sz="24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uk-UA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uk-UA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фульвокислоти</a:t>
                </a:r>
                <a:r>
                  <a:rPr lang="uk-UA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  <a:endParaRPr lang="ru-RU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 в гумусі приблизно 58%.</a:t>
                </a:r>
                <a:endParaRPr lang="ru-RU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&lt;0,6 – </a:t>
                </a:r>
                <a:r>
                  <a:rPr lang="uk-UA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фульватний</a:t>
                </a:r>
                <a:r>
                  <a:rPr lang="uk-UA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  <a:endParaRPr lang="ru-RU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0,6-1 – гуманно-</a:t>
                </a:r>
                <a:r>
                  <a:rPr lang="uk-UA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фульватний</a:t>
                </a:r>
                <a:r>
                  <a:rPr lang="uk-UA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  <a:endParaRPr lang="ru-RU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1-2 – </a:t>
                </a:r>
                <a:r>
                  <a:rPr lang="uk-UA" sz="2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фульватно-гуматний</a:t>
                </a:r>
                <a:r>
                  <a:rPr lang="uk-UA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  <a:endParaRPr lang="ru-RU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&gt;2 – гуманний.</a:t>
                </a:r>
                <a:endParaRPr lang="ru-RU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400" b="1" u="sng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Ступінь гуміфікації</a:t>
                </a:r>
                <a:r>
                  <a:rPr lang="uk-UA" sz="24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ru-RU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ru-RU" sz="24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uk-UA" sz="24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Сгк</m:t>
                            </m:r>
                          </m:num>
                          <m:den>
                            <m:r>
                              <a:rPr lang="uk-UA" sz="2400" b="1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С заг</m:t>
                            </m:r>
                          </m:den>
                        </m:f>
                      </m:e>
                    </m:box>
                  </m:oMath>
                </a14:m>
                <a:r>
                  <a:rPr lang="uk-UA" sz="24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 100</a:t>
                </a:r>
                <a:endParaRPr lang="ru-RU" sz="24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Дуже високий - &gt;40%;</a:t>
                </a:r>
                <a:endParaRPr lang="ru-RU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Високий – 40-30%;</a:t>
                </a:r>
                <a:endParaRPr lang="ru-RU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Низький – 20-10%;</a:t>
                </a:r>
                <a:endParaRPr lang="ru-RU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Дуже низький - &lt;10</a:t>
                </a:r>
                <a:r>
                  <a:rPr lang="uk-UA" sz="2400" dirty="0" smtClean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%.</a:t>
                </a:r>
                <a:endParaRPr lang="ru-RU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30" y="165399"/>
                <a:ext cx="5520906" cy="6809493"/>
              </a:xfrm>
              <a:prstGeom prst="rect">
                <a:avLst/>
              </a:prstGeom>
              <a:blipFill>
                <a:blip r:embed="rId2"/>
                <a:stretch>
                  <a:fillRect l="-1656" r="-1766" b="-17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7758022" y="1062545"/>
                <a:ext cx="3904891" cy="42544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800" b="1" u="sng" dirty="0" smtClean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Збагаченість</a:t>
                </a:r>
                <a:r>
                  <a:rPr lang="uk-UA" sz="2800" b="1" u="sng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азотом</a:t>
                </a:r>
                <a:r>
                  <a:rPr lang="uk-UA" sz="28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28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С</m:t>
                        </m:r>
                      </m:num>
                      <m:den>
                        <m:r>
                          <a:rPr lang="uk-UA" sz="28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den>
                    </m:f>
                  </m:oMath>
                </a14:m>
                <a:endParaRPr lang="ru-RU" sz="2800" b="1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Дуже висока – &lt;5;</a:t>
                </a:r>
                <a:endParaRPr lang="ru-RU" sz="2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Висока – 5-8;</a:t>
                </a:r>
                <a:endParaRPr lang="ru-RU" sz="2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Середня – 8-11;</a:t>
                </a:r>
                <a:endParaRPr lang="ru-RU" sz="2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Низька – 11-14;</a:t>
                </a:r>
                <a:endParaRPr lang="ru-RU" sz="2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uk-UA" sz="2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Дуже низька - &gt;14.</a:t>
                </a:r>
                <a:endParaRPr lang="ru-RU" sz="2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022" y="1062545"/>
                <a:ext cx="3904891" cy="4254434"/>
              </a:xfrm>
              <a:prstGeom prst="rect">
                <a:avLst/>
              </a:prstGeom>
              <a:blipFill>
                <a:blip r:embed="rId3"/>
                <a:stretch>
                  <a:fillRect l="-3281" b="-12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3627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03512" y="404665"/>
            <a:ext cx="8712968" cy="1470025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Arial Narrow" pitchFamily="34" charset="0"/>
              </a:rPr>
              <a:t/>
            </a:r>
            <a:br>
              <a:rPr lang="uk-UA" b="1" dirty="0" smtClean="0">
                <a:latin typeface="Arial Narrow" pitchFamily="34" charset="0"/>
              </a:rPr>
            </a:br>
            <a:r>
              <a:rPr lang="uk-UA" sz="4000" b="1" dirty="0">
                <a:solidFill>
                  <a:schemeClr val="accent2"/>
                </a:solidFill>
                <a:latin typeface="Arial Narrow" pitchFamily="34" charset="0"/>
              </a:rPr>
              <a:t>За вмістом гумусу рівень(</a:t>
            </a:r>
            <a:r>
              <a:rPr lang="uk-UA" sz="4000" b="1" dirty="0" err="1">
                <a:solidFill>
                  <a:schemeClr val="accent2"/>
                </a:solidFill>
                <a:latin typeface="Arial Narrow" pitchFamily="34" charset="0"/>
              </a:rPr>
              <a:t>укр.класифікація</a:t>
            </a:r>
            <a:r>
              <a:rPr lang="uk-UA" sz="4000" b="1" dirty="0">
                <a:solidFill>
                  <a:schemeClr val="accent2"/>
                </a:solidFill>
                <a:latin typeface="Arial Narrow" pitchFamily="34" charset="0"/>
              </a:rPr>
              <a:t>): </a:t>
            </a:r>
            <a:r>
              <a:rPr lang="uk-UA" sz="4900" b="1" dirty="0">
                <a:latin typeface="Arial Narrow" pitchFamily="34" charset="0"/>
              </a:rPr>
              <a:t>забезпеченості ґрунту може бути:</a:t>
            </a:r>
            <a:r>
              <a:rPr lang="ru-RU" sz="4900" dirty="0">
                <a:latin typeface="Arial Narrow" pitchFamily="34" charset="0"/>
              </a:rPr>
              <a:t/>
            </a:r>
            <a:br>
              <a:rPr lang="ru-RU" sz="4900" dirty="0">
                <a:latin typeface="Arial Narrow" pitchFamily="34" charset="0"/>
              </a:rPr>
            </a:br>
            <a:endParaRPr lang="ru-RU" sz="49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5640" y="2060848"/>
            <a:ext cx="5824736" cy="4464496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uk-UA" sz="4000" dirty="0">
                <a:latin typeface="Arial Narrow" pitchFamily="34" charset="0"/>
              </a:rPr>
              <a:t>дуже високим (&gt;5%)</a:t>
            </a:r>
          </a:p>
          <a:p>
            <a:pPr algn="l">
              <a:buFont typeface="Arial" pitchFamily="34" charset="0"/>
              <a:buChar char="•"/>
            </a:pPr>
            <a:r>
              <a:rPr lang="uk-UA" sz="4000" dirty="0">
                <a:latin typeface="Arial Narrow" pitchFamily="34" charset="0"/>
              </a:rPr>
              <a:t>високим </a:t>
            </a:r>
            <a:r>
              <a:rPr lang="ru-RU" sz="4000" dirty="0">
                <a:latin typeface="Arial Narrow" pitchFamily="34" charset="0"/>
              </a:rPr>
              <a:t>(4-5%)</a:t>
            </a:r>
          </a:p>
          <a:p>
            <a:pPr algn="l">
              <a:buFont typeface="Arial" pitchFamily="34" charset="0"/>
              <a:buChar char="•"/>
            </a:pPr>
            <a:r>
              <a:rPr lang="ru-RU" sz="4000" dirty="0" err="1">
                <a:latin typeface="Arial Narrow" pitchFamily="34" charset="0"/>
              </a:rPr>
              <a:t>підвищеним</a:t>
            </a:r>
            <a:r>
              <a:rPr lang="ru-RU" sz="4000" dirty="0">
                <a:latin typeface="Arial Narrow" pitchFamily="34" charset="0"/>
              </a:rPr>
              <a:t> (3-4%)</a:t>
            </a:r>
          </a:p>
          <a:p>
            <a:pPr algn="l">
              <a:buFont typeface="Arial" pitchFamily="34" charset="0"/>
              <a:buChar char="•"/>
            </a:pPr>
            <a:r>
              <a:rPr lang="uk-UA" sz="4000" dirty="0">
                <a:latin typeface="Arial Narrow" pitchFamily="34" charset="0"/>
              </a:rPr>
              <a:t>середнім </a:t>
            </a:r>
            <a:r>
              <a:rPr lang="ru-RU" sz="4000" dirty="0">
                <a:latin typeface="Arial Narrow" pitchFamily="34" charset="0"/>
              </a:rPr>
              <a:t>(2-3%)</a:t>
            </a:r>
          </a:p>
          <a:p>
            <a:pPr algn="l">
              <a:buFont typeface="Arial" pitchFamily="34" charset="0"/>
              <a:buChar char="•"/>
            </a:pPr>
            <a:r>
              <a:rPr lang="uk-UA" sz="4000" dirty="0">
                <a:latin typeface="Arial Narrow" pitchFamily="34" charset="0"/>
              </a:rPr>
              <a:t>низьким </a:t>
            </a:r>
            <a:r>
              <a:rPr lang="ru-RU" sz="4000" dirty="0">
                <a:latin typeface="Arial Narrow" pitchFamily="34" charset="0"/>
              </a:rPr>
              <a:t>(1-2%)</a:t>
            </a:r>
          </a:p>
          <a:p>
            <a:pPr algn="l">
              <a:buFont typeface="Arial" pitchFamily="34" charset="0"/>
              <a:buChar char="•"/>
            </a:pPr>
            <a:r>
              <a:rPr lang="uk-UA" sz="4000" dirty="0">
                <a:latin typeface="Arial Narrow" pitchFamily="34" charset="0"/>
              </a:rPr>
              <a:t>дуже низьким </a:t>
            </a:r>
            <a:r>
              <a:rPr lang="ru-RU" sz="4000" dirty="0">
                <a:latin typeface="Arial Narrow" pitchFamily="34" charset="0"/>
              </a:rPr>
              <a:t>(</a:t>
            </a:r>
            <a:r>
              <a:rPr lang="ru-RU" sz="4000" dirty="0" err="1">
                <a:latin typeface="Arial Narrow" pitchFamily="34" charset="0"/>
              </a:rPr>
              <a:t>менше</a:t>
            </a:r>
            <a:r>
              <a:rPr lang="ru-RU" sz="4000" dirty="0">
                <a:latin typeface="Arial Narrow" pitchFamily="34" charset="0"/>
              </a:rPr>
              <a:t> 1%)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95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8815" y="587160"/>
            <a:ext cx="7177222" cy="5871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 ґрунту і запаси гумусу в різних типах ґрунтів.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578572"/>
              </p:ext>
            </p:extLst>
          </p:nvPr>
        </p:nvGraphicFramePr>
        <p:xfrm>
          <a:off x="1414733" y="1363813"/>
          <a:ext cx="9523559" cy="51318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0208">
                  <a:extLst>
                    <a:ext uri="{9D8B030D-6E8A-4147-A177-3AD203B41FA5}">
                      <a16:colId xmlns:a16="http://schemas.microsoft.com/office/drawing/2014/main" val="360761075"/>
                    </a:ext>
                  </a:extLst>
                </a:gridCol>
                <a:gridCol w="2161235">
                  <a:extLst>
                    <a:ext uri="{9D8B030D-6E8A-4147-A177-3AD203B41FA5}">
                      <a16:colId xmlns:a16="http://schemas.microsoft.com/office/drawing/2014/main" val="3440748977"/>
                    </a:ext>
                  </a:extLst>
                </a:gridCol>
                <a:gridCol w="1405995">
                  <a:extLst>
                    <a:ext uri="{9D8B030D-6E8A-4147-A177-3AD203B41FA5}">
                      <a16:colId xmlns:a16="http://schemas.microsoft.com/office/drawing/2014/main" val="2451229775"/>
                    </a:ext>
                  </a:extLst>
                </a:gridCol>
                <a:gridCol w="2786121">
                  <a:extLst>
                    <a:ext uri="{9D8B030D-6E8A-4147-A177-3AD203B41FA5}">
                      <a16:colId xmlns:a16="http://schemas.microsoft.com/office/drawing/2014/main" val="2527666433"/>
                    </a:ext>
                  </a:extLst>
                </a:gridCol>
              </a:tblGrid>
              <a:tr h="9330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Ґрунти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Вміст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Запаси 0-100см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Сгк : Сфк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3489003"/>
                  </a:ext>
                </a:extLst>
              </a:tr>
              <a:tr h="4665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Дерново-підзолисті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&lt;1,0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&lt;100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фульватний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2882025"/>
                  </a:ext>
                </a:extLst>
              </a:tr>
              <a:tr h="4665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Світло-сірі лісові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1,5-2,5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100-150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фульватний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33217"/>
                  </a:ext>
                </a:extLst>
              </a:tr>
              <a:tr h="4665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Сірі лісові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1,5-2,5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150-200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гуматно-фульватний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0353320"/>
                  </a:ext>
                </a:extLst>
              </a:tr>
              <a:tr h="9330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Темно-сірі лісові опідзолені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2,0-3,5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200-300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гуматно-фульватний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0916508"/>
                  </a:ext>
                </a:extLst>
              </a:tr>
              <a:tr h="4665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Чорноземи типові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4,0-6,0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400-600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гуматний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7146980"/>
                  </a:ext>
                </a:extLst>
              </a:tr>
              <a:tr h="4665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Чорноземи звичайні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3,5-5,0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</a:rPr>
                        <a:t>350-450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err="1">
                          <a:effectLst/>
                        </a:rPr>
                        <a:t>фульватно-гуматний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301196"/>
                  </a:ext>
                </a:extLst>
              </a:tr>
              <a:tr h="9330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Каштанові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2,0-3,0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</a:rPr>
                        <a:t>200-300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err="1">
                          <a:effectLst/>
                        </a:rPr>
                        <a:t>фульватно-гуматний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err="1">
                          <a:effectLst/>
                        </a:rPr>
                        <a:t>гуматно-фульватний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8115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1608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47787" y="984503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89927" y="6045200"/>
            <a:ext cx="1497965" cy="812800"/>
          </a:xfrm>
          <a:custGeom>
            <a:avLst/>
            <a:gdLst/>
            <a:ahLst/>
            <a:cxnLst/>
            <a:rect l="l" t="t" r="r" b="b"/>
            <a:pathLst>
              <a:path w="1497965" h="812800">
                <a:moveTo>
                  <a:pt x="670119" y="522287"/>
                </a:moveTo>
                <a:lnTo>
                  <a:pt x="317500" y="522287"/>
                </a:lnTo>
                <a:lnTo>
                  <a:pt x="892647" y="812796"/>
                </a:lnTo>
                <a:lnTo>
                  <a:pt x="1497963" y="812796"/>
                </a:lnTo>
                <a:lnTo>
                  <a:pt x="1314450" y="750888"/>
                </a:lnTo>
                <a:lnTo>
                  <a:pt x="1009650" y="592137"/>
                </a:lnTo>
                <a:lnTo>
                  <a:pt x="785749" y="587375"/>
                </a:lnTo>
                <a:lnTo>
                  <a:pt x="670119" y="522287"/>
                </a:lnTo>
                <a:close/>
              </a:path>
              <a:path w="1497965" h="812800">
                <a:moveTo>
                  <a:pt x="0" y="0"/>
                </a:moveTo>
                <a:lnTo>
                  <a:pt x="34925" y="41275"/>
                </a:lnTo>
                <a:lnTo>
                  <a:pt x="0" y="103187"/>
                </a:lnTo>
                <a:lnTo>
                  <a:pt x="47625" y="188912"/>
                </a:lnTo>
                <a:lnTo>
                  <a:pt x="118999" y="385762"/>
                </a:lnTo>
                <a:lnTo>
                  <a:pt x="71374" y="669925"/>
                </a:lnTo>
                <a:lnTo>
                  <a:pt x="317500" y="522287"/>
                </a:lnTo>
                <a:lnTo>
                  <a:pt x="670119" y="522287"/>
                </a:lnTo>
                <a:lnTo>
                  <a:pt x="444500" y="395287"/>
                </a:lnTo>
                <a:lnTo>
                  <a:pt x="201549" y="104775"/>
                </a:lnTo>
                <a:lnTo>
                  <a:pt x="0" y="0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72151" y="6034087"/>
            <a:ext cx="295275" cy="627380"/>
          </a:xfrm>
          <a:custGeom>
            <a:avLst/>
            <a:gdLst/>
            <a:ahLst/>
            <a:cxnLst/>
            <a:rect l="l" t="t" r="r" b="b"/>
            <a:pathLst>
              <a:path w="295275" h="627379">
                <a:moveTo>
                  <a:pt x="57150" y="0"/>
                </a:moveTo>
                <a:lnTo>
                  <a:pt x="85725" y="31978"/>
                </a:lnTo>
                <a:lnTo>
                  <a:pt x="38100" y="53289"/>
                </a:lnTo>
                <a:lnTo>
                  <a:pt x="28575" y="117246"/>
                </a:lnTo>
                <a:lnTo>
                  <a:pt x="66675" y="202501"/>
                </a:lnTo>
                <a:lnTo>
                  <a:pt x="76200" y="287769"/>
                </a:lnTo>
                <a:lnTo>
                  <a:pt x="0" y="627062"/>
                </a:lnTo>
                <a:lnTo>
                  <a:pt x="85725" y="413893"/>
                </a:lnTo>
                <a:lnTo>
                  <a:pt x="133350" y="383692"/>
                </a:lnTo>
                <a:lnTo>
                  <a:pt x="200025" y="223824"/>
                </a:lnTo>
                <a:lnTo>
                  <a:pt x="228600" y="213169"/>
                </a:lnTo>
                <a:lnTo>
                  <a:pt x="228600" y="159880"/>
                </a:lnTo>
                <a:lnTo>
                  <a:pt x="295275" y="117246"/>
                </a:lnTo>
                <a:lnTo>
                  <a:pt x="257175" y="106578"/>
                </a:lnTo>
                <a:lnTo>
                  <a:pt x="57150" y="0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32602" y="6194425"/>
            <a:ext cx="600075" cy="430530"/>
          </a:xfrm>
          <a:custGeom>
            <a:avLst/>
            <a:gdLst/>
            <a:ahLst/>
            <a:cxnLst/>
            <a:rect l="l" t="t" r="r" b="b"/>
            <a:pathLst>
              <a:path w="600075" h="430529">
                <a:moveTo>
                  <a:pt x="28575" y="0"/>
                </a:moveTo>
                <a:lnTo>
                  <a:pt x="19050" y="20637"/>
                </a:lnTo>
                <a:lnTo>
                  <a:pt x="0" y="63500"/>
                </a:lnTo>
                <a:lnTo>
                  <a:pt x="95250" y="192087"/>
                </a:lnTo>
                <a:lnTo>
                  <a:pt x="492125" y="430212"/>
                </a:lnTo>
                <a:lnTo>
                  <a:pt x="460375" y="220662"/>
                </a:lnTo>
                <a:lnTo>
                  <a:pt x="560160" y="149225"/>
                </a:lnTo>
                <a:lnTo>
                  <a:pt x="398399" y="149225"/>
                </a:lnTo>
                <a:lnTo>
                  <a:pt x="142875" y="85725"/>
                </a:lnTo>
                <a:lnTo>
                  <a:pt x="28575" y="0"/>
                </a:lnTo>
                <a:close/>
              </a:path>
              <a:path w="600075" h="430529">
                <a:moveTo>
                  <a:pt x="600075" y="120650"/>
                </a:moveTo>
                <a:lnTo>
                  <a:pt x="398399" y="149225"/>
                </a:lnTo>
                <a:lnTo>
                  <a:pt x="560160" y="149225"/>
                </a:lnTo>
                <a:lnTo>
                  <a:pt x="600075" y="120650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81927" y="6151563"/>
            <a:ext cx="245999" cy="1174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69002" y="6140451"/>
            <a:ext cx="66675" cy="1285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24000" y="6034088"/>
            <a:ext cx="6125684" cy="8239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22651" y="6021387"/>
            <a:ext cx="579755" cy="462280"/>
          </a:xfrm>
          <a:custGeom>
            <a:avLst/>
            <a:gdLst/>
            <a:ahLst/>
            <a:cxnLst/>
            <a:rect l="l" t="t" r="r" b="b"/>
            <a:pathLst>
              <a:path w="579755" h="462279">
                <a:moveTo>
                  <a:pt x="497723" y="270421"/>
                </a:moveTo>
                <a:lnTo>
                  <a:pt x="303149" y="270421"/>
                </a:lnTo>
                <a:lnTo>
                  <a:pt x="541274" y="461962"/>
                </a:lnTo>
                <a:lnTo>
                  <a:pt x="484124" y="280073"/>
                </a:lnTo>
                <a:lnTo>
                  <a:pt x="497723" y="270421"/>
                </a:lnTo>
                <a:close/>
              </a:path>
              <a:path w="579755" h="462279">
                <a:moveTo>
                  <a:pt x="66675" y="0"/>
                </a:moveTo>
                <a:lnTo>
                  <a:pt x="47625" y="0"/>
                </a:lnTo>
                <a:lnTo>
                  <a:pt x="38100" y="38633"/>
                </a:lnTo>
                <a:lnTo>
                  <a:pt x="0" y="96583"/>
                </a:lnTo>
                <a:lnTo>
                  <a:pt x="104775" y="173837"/>
                </a:lnTo>
                <a:lnTo>
                  <a:pt x="226949" y="289737"/>
                </a:lnTo>
                <a:lnTo>
                  <a:pt x="303149" y="270421"/>
                </a:lnTo>
                <a:lnTo>
                  <a:pt x="497723" y="270421"/>
                </a:lnTo>
                <a:lnTo>
                  <a:pt x="579374" y="212470"/>
                </a:lnTo>
                <a:lnTo>
                  <a:pt x="569849" y="202806"/>
                </a:lnTo>
                <a:lnTo>
                  <a:pt x="531749" y="183502"/>
                </a:lnTo>
                <a:lnTo>
                  <a:pt x="474599" y="144868"/>
                </a:lnTo>
                <a:lnTo>
                  <a:pt x="274574" y="57950"/>
                </a:lnTo>
                <a:lnTo>
                  <a:pt x="226949" y="38633"/>
                </a:lnTo>
                <a:lnTo>
                  <a:pt x="207899" y="28968"/>
                </a:lnTo>
                <a:lnTo>
                  <a:pt x="150749" y="28968"/>
                </a:lnTo>
                <a:lnTo>
                  <a:pt x="114300" y="19316"/>
                </a:lnTo>
                <a:lnTo>
                  <a:pt x="104775" y="19316"/>
                </a:lnTo>
                <a:lnTo>
                  <a:pt x="66675" y="0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08576" y="6078537"/>
            <a:ext cx="3144520" cy="779780"/>
          </a:xfrm>
          <a:custGeom>
            <a:avLst/>
            <a:gdLst/>
            <a:ahLst/>
            <a:cxnLst/>
            <a:rect l="l" t="t" r="r" b="b"/>
            <a:pathLst>
              <a:path w="3144520" h="779779">
                <a:moveTo>
                  <a:pt x="642874" y="165100"/>
                </a:moveTo>
                <a:lnTo>
                  <a:pt x="95250" y="165100"/>
                </a:lnTo>
                <a:lnTo>
                  <a:pt x="142875" y="212725"/>
                </a:lnTo>
                <a:lnTo>
                  <a:pt x="238125" y="242887"/>
                </a:lnTo>
                <a:lnTo>
                  <a:pt x="331724" y="433387"/>
                </a:lnTo>
                <a:lnTo>
                  <a:pt x="636524" y="569912"/>
                </a:lnTo>
                <a:lnTo>
                  <a:pt x="1233424" y="569912"/>
                </a:lnTo>
                <a:lnTo>
                  <a:pt x="3113365" y="779459"/>
                </a:lnTo>
                <a:lnTo>
                  <a:pt x="3143936" y="779459"/>
                </a:lnTo>
                <a:lnTo>
                  <a:pt x="1073150" y="385762"/>
                </a:lnTo>
                <a:lnTo>
                  <a:pt x="815975" y="252412"/>
                </a:lnTo>
                <a:lnTo>
                  <a:pt x="674624" y="174625"/>
                </a:lnTo>
                <a:lnTo>
                  <a:pt x="642874" y="165100"/>
                </a:lnTo>
                <a:close/>
              </a:path>
              <a:path w="3144520" h="779779">
                <a:moveTo>
                  <a:pt x="152400" y="0"/>
                </a:moveTo>
                <a:lnTo>
                  <a:pt x="57150" y="0"/>
                </a:lnTo>
                <a:lnTo>
                  <a:pt x="19050" y="39687"/>
                </a:lnTo>
                <a:lnTo>
                  <a:pt x="0" y="203200"/>
                </a:lnTo>
                <a:lnTo>
                  <a:pt x="95250" y="165100"/>
                </a:lnTo>
                <a:lnTo>
                  <a:pt x="642874" y="165100"/>
                </a:lnTo>
                <a:lnTo>
                  <a:pt x="579374" y="146050"/>
                </a:lnTo>
                <a:lnTo>
                  <a:pt x="446024" y="96837"/>
                </a:lnTo>
                <a:lnTo>
                  <a:pt x="295275" y="28575"/>
                </a:lnTo>
                <a:lnTo>
                  <a:pt x="219075" y="9525"/>
                </a:lnTo>
                <a:lnTo>
                  <a:pt x="152400" y="0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29126" y="6069013"/>
            <a:ext cx="112649" cy="968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81375" y="6099175"/>
            <a:ext cx="255904" cy="260350"/>
          </a:xfrm>
          <a:custGeom>
            <a:avLst/>
            <a:gdLst/>
            <a:ahLst/>
            <a:cxnLst/>
            <a:rect l="l" t="t" r="r" b="b"/>
            <a:pathLst>
              <a:path w="255905" h="260350">
                <a:moveTo>
                  <a:pt x="47625" y="0"/>
                </a:moveTo>
                <a:lnTo>
                  <a:pt x="0" y="0"/>
                </a:lnTo>
                <a:lnTo>
                  <a:pt x="47625" y="86779"/>
                </a:lnTo>
                <a:lnTo>
                  <a:pt x="152400" y="163918"/>
                </a:lnTo>
                <a:lnTo>
                  <a:pt x="255524" y="260350"/>
                </a:lnTo>
                <a:lnTo>
                  <a:pt x="255524" y="250710"/>
                </a:lnTo>
                <a:lnTo>
                  <a:pt x="245999" y="221780"/>
                </a:lnTo>
                <a:lnTo>
                  <a:pt x="226949" y="183210"/>
                </a:lnTo>
                <a:lnTo>
                  <a:pt x="190373" y="154279"/>
                </a:lnTo>
                <a:lnTo>
                  <a:pt x="171323" y="135001"/>
                </a:lnTo>
                <a:lnTo>
                  <a:pt x="161925" y="115709"/>
                </a:lnTo>
                <a:lnTo>
                  <a:pt x="152400" y="96431"/>
                </a:lnTo>
                <a:lnTo>
                  <a:pt x="152400" y="86779"/>
                </a:lnTo>
                <a:lnTo>
                  <a:pt x="180848" y="19278"/>
                </a:lnTo>
                <a:lnTo>
                  <a:pt x="114300" y="9639"/>
                </a:lnTo>
                <a:lnTo>
                  <a:pt x="76200" y="9639"/>
                </a:lnTo>
                <a:lnTo>
                  <a:pt x="47625" y="0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44775" y="6118226"/>
            <a:ext cx="93662" cy="968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151063" y="6049962"/>
            <a:ext cx="389255" cy="328930"/>
          </a:xfrm>
          <a:custGeom>
            <a:avLst/>
            <a:gdLst/>
            <a:ahLst/>
            <a:cxnLst/>
            <a:rect l="l" t="t" r="r" b="b"/>
            <a:pathLst>
              <a:path w="389255" h="328929">
                <a:moveTo>
                  <a:pt x="19050" y="0"/>
                </a:moveTo>
                <a:lnTo>
                  <a:pt x="0" y="0"/>
                </a:lnTo>
                <a:lnTo>
                  <a:pt x="0" y="19329"/>
                </a:lnTo>
                <a:lnTo>
                  <a:pt x="93662" y="57988"/>
                </a:lnTo>
                <a:lnTo>
                  <a:pt x="141287" y="106311"/>
                </a:lnTo>
                <a:lnTo>
                  <a:pt x="74612" y="135305"/>
                </a:lnTo>
                <a:lnTo>
                  <a:pt x="122237" y="212636"/>
                </a:lnTo>
                <a:lnTo>
                  <a:pt x="284162" y="328612"/>
                </a:lnTo>
                <a:lnTo>
                  <a:pt x="265112" y="251294"/>
                </a:lnTo>
                <a:lnTo>
                  <a:pt x="227012" y="212636"/>
                </a:lnTo>
                <a:lnTo>
                  <a:pt x="331787" y="135305"/>
                </a:lnTo>
                <a:lnTo>
                  <a:pt x="388937" y="67652"/>
                </a:lnTo>
                <a:lnTo>
                  <a:pt x="369887" y="57988"/>
                </a:lnTo>
                <a:lnTo>
                  <a:pt x="322262" y="38658"/>
                </a:lnTo>
                <a:lnTo>
                  <a:pt x="236537" y="28994"/>
                </a:lnTo>
                <a:lnTo>
                  <a:pt x="227012" y="28994"/>
                </a:lnTo>
                <a:lnTo>
                  <a:pt x="198437" y="19329"/>
                </a:lnTo>
                <a:lnTo>
                  <a:pt x="160337" y="19329"/>
                </a:lnTo>
                <a:lnTo>
                  <a:pt x="141287" y="9664"/>
                </a:lnTo>
                <a:lnTo>
                  <a:pt x="74612" y="9664"/>
                </a:lnTo>
                <a:lnTo>
                  <a:pt x="19050" y="0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999232" y="82297"/>
            <a:ext cx="2081784" cy="9022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31079" y="82297"/>
            <a:ext cx="4541520" cy="9022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836152" y="82297"/>
            <a:ext cx="649224" cy="90220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31793" y="6201154"/>
            <a:ext cx="649223" cy="6568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67840" y="1009269"/>
            <a:ext cx="190500" cy="19507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67840" y="1411605"/>
            <a:ext cx="190500" cy="19507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67840" y="2149220"/>
            <a:ext cx="190500" cy="19507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755140" y="843814"/>
            <a:ext cx="5650230" cy="539940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469900" marR="5080">
              <a:lnSpc>
                <a:spcPct val="110000"/>
              </a:lnSpc>
              <a:spcBef>
                <a:spcPts val="365"/>
              </a:spcBef>
            </a:pP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оптимальні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природно-кліматичні умови,  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гранулометричний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і мінералогічний  склад</a:t>
            </a:r>
            <a:r>
              <a:rPr sz="2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ґрунту</a:t>
            </a:r>
            <a:endParaRPr sz="2200" dirty="0">
              <a:latin typeface="Arial"/>
              <a:cs typeface="Arial"/>
            </a:endParaRPr>
          </a:p>
          <a:p>
            <a:pPr marL="469900" marR="902969">
              <a:spcBef>
                <a:spcPts val="525"/>
              </a:spcBef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наявність полівалентних катіонів  (кальцію);</a:t>
            </a:r>
            <a:endParaRPr sz="2200" dirty="0">
              <a:latin typeface="Arial"/>
              <a:cs typeface="Arial"/>
            </a:endParaRPr>
          </a:p>
          <a:p>
            <a:pPr marL="1059815">
              <a:spcBef>
                <a:spcPts val="745"/>
              </a:spcBef>
            </a:pPr>
            <a:r>
              <a:rPr sz="3200" b="1" dirty="0">
                <a:solidFill>
                  <a:srgbClr val="FFC000"/>
                </a:solidFill>
                <a:latin typeface="Arial"/>
                <a:cs typeface="Arial"/>
              </a:rPr>
              <a:t>Гумус впливає</a:t>
            </a:r>
            <a:r>
              <a:rPr sz="3200" b="1" spc="-7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C000"/>
                </a:solidFill>
                <a:latin typeface="Arial"/>
                <a:cs typeface="Arial"/>
              </a:rPr>
              <a:t>на:</a:t>
            </a:r>
            <a:endParaRPr sz="3200" dirty="0">
              <a:latin typeface="Arial"/>
              <a:cs typeface="Arial"/>
            </a:endParaRPr>
          </a:p>
          <a:p>
            <a:pPr marL="266700" indent="-254000">
              <a:spcBef>
                <a:spcPts val="475"/>
              </a:spcBef>
              <a:buAutoNum type="arabicPeriod"/>
              <a:tabLst>
                <a:tab pos="267335" algn="l"/>
              </a:tabLst>
            </a:pP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Вміст </a:t>
            </a: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азоту </a:t>
            </a:r>
            <a:r>
              <a:rPr b="1" spc="-20" dirty="0">
                <a:solidFill>
                  <a:srgbClr val="FFFFFF"/>
                </a:solidFill>
                <a:latin typeface="Arial"/>
                <a:cs typeface="Arial"/>
              </a:rPr>
              <a:t>та </a:t>
            </a: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інших 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зольних</a:t>
            </a:r>
            <a:r>
              <a:rPr b="1" spc="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елементів</a:t>
            </a:r>
            <a:endParaRPr dirty="0">
              <a:latin typeface="Arial"/>
              <a:cs typeface="Arial"/>
            </a:endParaRPr>
          </a:p>
          <a:p>
            <a:pPr marL="266700" indent="-254000">
              <a:spcBef>
                <a:spcPts val="430"/>
              </a:spcBef>
              <a:buAutoNum type="arabicPeriod"/>
              <a:tabLst>
                <a:tab pos="267335" algn="l"/>
              </a:tabLst>
            </a:pP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Ємкість</a:t>
            </a:r>
            <a:r>
              <a:rPr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поглинання</a:t>
            </a:r>
            <a:endParaRPr dirty="0">
              <a:latin typeface="Arial"/>
              <a:cs typeface="Arial"/>
            </a:endParaRPr>
          </a:p>
          <a:p>
            <a:pPr marL="266700" indent="-254000">
              <a:spcBef>
                <a:spcPts val="434"/>
              </a:spcBef>
              <a:buAutoNum type="arabicPeriod"/>
              <a:tabLst>
                <a:tab pos="267335" algn="l"/>
              </a:tabLst>
            </a:pP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Кислотність.</a:t>
            </a:r>
            <a:endParaRPr dirty="0">
              <a:latin typeface="Arial"/>
              <a:cs typeface="Arial"/>
            </a:endParaRPr>
          </a:p>
          <a:p>
            <a:pPr marL="266700" indent="-254000">
              <a:spcBef>
                <a:spcPts val="434"/>
              </a:spcBef>
              <a:buAutoNum type="arabicPeriod"/>
              <a:tabLst>
                <a:tab pos="267335" algn="l"/>
              </a:tabLst>
            </a:pP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Структурність.</a:t>
            </a:r>
            <a:endParaRPr dirty="0">
              <a:latin typeface="Arial"/>
              <a:cs typeface="Arial"/>
            </a:endParaRPr>
          </a:p>
          <a:p>
            <a:pPr marL="266700" indent="-254000">
              <a:spcBef>
                <a:spcPts val="430"/>
              </a:spcBef>
              <a:buAutoNum type="arabicPeriod"/>
              <a:tabLst>
                <a:tab pos="267335" algn="l"/>
              </a:tabLst>
            </a:pP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Спрямованість процесів</a:t>
            </a:r>
            <a:r>
              <a:rPr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ґрунтоутворення</a:t>
            </a:r>
            <a:endParaRPr dirty="0">
              <a:latin typeface="Arial"/>
              <a:cs typeface="Arial"/>
            </a:endParaRPr>
          </a:p>
          <a:p>
            <a:pPr marL="266700" indent="-254000">
              <a:spcBef>
                <a:spcPts val="430"/>
              </a:spcBef>
              <a:buAutoNum type="arabicPeriod" startAt="7"/>
              <a:tabLst>
                <a:tab pos="267335" algn="l"/>
              </a:tabLst>
            </a:pP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Теплові </a:t>
            </a: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властивості</a:t>
            </a:r>
            <a:r>
              <a:rPr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грунтів</a:t>
            </a:r>
            <a:endParaRPr dirty="0">
              <a:latin typeface="Arial"/>
              <a:cs typeface="Arial"/>
            </a:endParaRPr>
          </a:p>
          <a:p>
            <a:pPr marL="266700" indent="-254000">
              <a:spcBef>
                <a:spcPts val="434"/>
              </a:spcBef>
              <a:buAutoNum type="arabicPeriod" startAt="7"/>
              <a:tabLst>
                <a:tab pos="267335" algn="l"/>
              </a:tabLst>
            </a:pP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Акумулятор 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сонячної</a:t>
            </a:r>
            <a:r>
              <a:rPr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енергії.</a:t>
            </a:r>
            <a:endParaRPr dirty="0">
              <a:latin typeface="Arial"/>
              <a:cs typeface="Arial"/>
            </a:endParaRPr>
          </a:p>
          <a:p>
            <a:pPr marL="12700" marR="337820">
              <a:spcBef>
                <a:spcPts val="430"/>
              </a:spcBef>
              <a:buAutoNum type="arabicPeriod" startAt="7"/>
              <a:tabLst>
                <a:tab pos="267335" algn="l"/>
              </a:tabLst>
            </a:pP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Гумус здатен зв’язувати 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пестициди </a:t>
            </a:r>
            <a:r>
              <a:rPr b="1" spc="-20" dirty="0">
                <a:solidFill>
                  <a:srgbClr val="FFFFFF"/>
                </a:solidFill>
                <a:latin typeface="Arial"/>
                <a:cs typeface="Arial"/>
              </a:rPr>
              <a:t>та </a:t>
            </a:r>
            <a:r>
              <a:rPr b="1" spc="-5" dirty="0">
                <a:solidFill>
                  <a:srgbClr val="FFFFFF"/>
                </a:solidFill>
                <a:latin typeface="Arial"/>
                <a:cs typeface="Arial"/>
              </a:rPr>
              <a:t>важкі  </a:t>
            </a:r>
            <a:r>
              <a:rPr b="1" spc="-10" dirty="0">
                <a:solidFill>
                  <a:srgbClr val="FFFFFF"/>
                </a:solidFill>
                <a:latin typeface="Arial"/>
                <a:cs typeface="Arial"/>
              </a:rPr>
              <a:t>метали.</a:t>
            </a:r>
            <a:endParaRPr dirty="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453376" y="2362201"/>
            <a:ext cx="2744724" cy="178752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10401" y="3921061"/>
            <a:ext cx="2613025" cy="173837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153401" y="5221351"/>
            <a:ext cx="2514599" cy="163664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853426" y="747776"/>
            <a:ext cx="2774950" cy="17287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451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7649" y="438832"/>
            <a:ext cx="7575600" cy="5871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Роль гумусу в ґрунтоутворенні і родючості ґрунтів.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7365" y="1474554"/>
            <a:ext cx="106449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 smtClean="0">
                <a:latin typeface="Book Antiqua" panose="02040602050305030304" pitchFamily="18" charset="0"/>
                <a:ea typeface="Times New Roman" panose="02020603050405020304" pitchFamily="18" charset="0"/>
              </a:rPr>
              <a:t>1. Важлива </a:t>
            </a:r>
            <a:r>
              <a:rPr lang="uk-UA" sz="2400" dirty="0">
                <a:latin typeface="Book Antiqua" panose="02040602050305030304" pitchFamily="18" charset="0"/>
                <a:ea typeface="Times New Roman" panose="02020603050405020304" pitchFamily="18" charset="0"/>
              </a:rPr>
              <a:t>роль гумусу в </a:t>
            </a:r>
            <a:r>
              <a:rPr lang="uk-UA" sz="2400" b="1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стабілізації фізико-хімічних і агрохімічних властивостей ґрунту. </a:t>
            </a:r>
            <a:r>
              <a:rPr lang="uk-UA" sz="2400" dirty="0">
                <a:latin typeface="Book Antiqua" panose="02040602050305030304" pitchFamily="18" charset="0"/>
                <a:ea typeface="Times New Roman" panose="02020603050405020304" pitchFamily="18" charset="0"/>
              </a:rPr>
              <a:t>Чим більше міститься у ґрунті гумусових речовин, тим вища його ємність поглинання. Так, у </a:t>
            </a:r>
            <a:r>
              <a:rPr lang="uk-UA" sz="2400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важкосуглинкових</a:t>
            </a:r>
            <a:r>
              <a:rPr lang="uk-UA" sz="2400" dirty="0">
                <a:latin typeface="Book Antiqua" panose="02040602050305030304" pitchFamily="18" charset="0"/>
                <a:ea typeface="Times New Roman" panose="02020603050405020304" pitchFamily="18" charset="0"/>
              </a:rPr>
              <a:t> чорноземів із високим вмістом гумусу вона досягає 50–60 мг-</a:t>
            </a:r>
            <a:r>
              <a:rPr lang="uk-UA" sz="2400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екв</a:t>
            </a:r>
            <a:r>
              <a:rPr lang="uk-UA" sz="2400" dirty="0">
                <a:latin typeface="Book Antiqua" panose="02040602050305030304" pitchFamily="18" charset="0"/>
                <a:ea typeface="Times New Roman" panose="02020603050405020304" pitchFamily="18" charset="0"/>
              </a:rPr>
              <a:t> / 100 г ґрунту, а в піщаних дерново-підзолистих ґрунтах із невисоким вмістом гумусу – 1–5  мг-</a:t>
            </a:r>
            <a:r>
              <a:rPr lang="uk-UA" sz="2400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екв</a:t>
            </a:r>
            <a:r>
              <a:rPr lang="uk-UA" sz="2400" dirty="0">
                <a:latin typeface="Book Antiqua" panose="02040602050305030304" pitchFamily="18" charset="0"/>
                <a:ea typeface="Times New Roman" panose="02020603050405020304" pitchFamily="18" charset="0"/>
              </a:rPr>
              <a:t> / 100 г ґрунту. 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942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1228" y="572671"/>
            <a:ext cx="724100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2400" spc="-5" dirty="0">
                <a:latin typeface="Book Antiqua" panose="02040602050305030304" pitchFamily="18" charset="0"/>
                <a:ea typeface="Times New Roman" panose="02020603050405020304" pitchFamily="18" charset="0"/>
              </a:rPr>
              <a:t>2. Гумус - найважливіший фактор </a:t>
            </a:r>
            <a:r>
              <a:rPr lang="uk-UA" sz="2400" b="1" u="sng" spc="-5" dirty="0">
                <a:latin typeface="Book Antiqua" panose="02040602050305030304" pitchFamily="18" charset="0"/>
                <a:ea typeface="Times New Roman" panose="02020603050405020304" pitchFamily="18" charset="0"/>
              </a:rPr>
              <a:t>у створенні </a:t>
            </a:r>
            <a:r>
              <a:rPr lang="uk-UA" sz="2400" b="1" u="sng" spc="-5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агрономічно</a:t>
            </a:r>
            <a:r>
              <a:rPr lang="uk-UA" sz="2400" b="1" u="sng" spc="-5" dirty="0">
                <a:latin typeface="Book Antiqua" panose="02040602050305030304" pitchFamily="18" charset="0"/>
                <a:ea typeface="Times New Roman" panose="02020603050405020304" pitchFamily="18" charset="0"/>
              </a:rPr>
              <a:t>-цінної структури ґр</a:t>
            </a:r>
            <a:r>
              <a:rPr lang="uk-UA" sz="2400" b="1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унту.</a:t>
            </a:r>
            <a:r>
              <a:rPr lang="uk-UA" sz="24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latin typeface="Book Antiqua" panose="02040602050305030304" pitchFamily="18" charset="0"/>
                <a:ea typeface="Times New Roman" panose="02020603050405020304" pitchFamily="18" charset="0"/>
              </a:rPr>
              <a:t>Якщо в ґрунті міститься багато кальцію, то більшість гумінових кислот </a:t>
            </a:r>
            <a:r>
              <a:rPr lang="uk-UA" sz="2400" spc="-5" dirty="0">
                <a:latin typeface="Book Antiqua" panose="02040602050305030304" pitchFamily="18" charset="0"/>
                <a:ea typeface="Times New Roman" panose="02020603050405020304" pitchFamily="18" charset="0"/>
              </a:rPr>
              <a:t>переходить у форму нерозчинних </a:t>
            </a:r>
            <a:r>
              <a:rPr lang="uk-UA" sz="2400" spc="-5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гуматів</a:t>
            </a:r>
            <a:r>
              <a:rPr lang="uk-UA" sz="2400" spc="-5" dirty="0">
                <a:latin typeface="Book Antiqua" panose="02040602050305030304" pitchFamily="18" charset="0"/>
                <a:ea typeface="Times New Roman" panose="02020603050405020304" pitchFamily="18" charset="0"/>
              </a:rPr>
              <a:t> кальцію, що беруть участь у створенні </a:t>
            </a:r>
            <a:r>
              <a:rPr lang="uk-UA" sz="2400" dirty="0">
                <a:latin typeface="Book Antiqua" panose="02040602050305030304" pitchFamily="18" charset="0"/>
                <a:ea typeface="Times New Roman" panose="02020603050405020304" pitchFamily="18" charset="0"/>
              </a:rPr>
              <a:t>водостійкої </a:t>
            </a:r>
            <a:r>
              <a:rPr lang="uk-UA" sz="2400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грудкувато</a:t>
            </a:r>
            <a:r>
              <a:rPr lang="uk-UA" sz="2400" dirty="0">
                <a:latin typeface="Book Antiqua" panose="02040602050305030304" pitchFamily="18" charset="0"/>
                <a:ea typeface="Times New Roman" panose="02020603050405020304" pitchFamily="18" charset="0"/>
              </a:rPr>
              <a:t>-зернистої структури.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350" indent="450215" algn="just">
              <a:spcAft>
                <a:spcPts val="0"/>
              </a:spcAft>
            </a:pPr>
            <a:r>
              <a:rPr lang="uk-UA" sz="2400" spc="-10" dirty="0">
                <a:latin typeface="Book Antiqua" panose="02040602050305030304" pitchFamily="18" charset="0"/>
                <a:ea typeface="Times New Roman" panose="02020603050405020304" pitchFamily="18" charset="0"/>
              </a:rPr>
              <a:t>Надаючи ґрунту темного забарвлення, гумусові речовини підвищують інтен</a:t>
            </a:r>
            <a:r>
              <a:rPr lang="uk-UA" sz="2400" spc="-25" dirty="0">
                <a:latin typeface="Book Antiqua" panose="02040602050305030304" pitchFamily="18" charset="0"/>
                <a:ea typeface="Times New Roman" panose="02020603050405020304" pitchFamily="18" charset="0"/>
              </a:rPr>
              <a:t>сивність поглинання ґрунтом сонячної енергії. Тому збагачені гумусом ґрунти більш </a:t>
            </a:r>
            <a:r>
              <a:rPr lang="uk-UA" sz="2400" spc="-10" dirty="0">
                <a:latin typeface="Book Antiqua" panose="02040602050305030304" pitchFamily="18" charset="0"/>
                <a:ea typeface="Times New Roman" panose="02020603050405020304" pitchFamily="18" charset="0"/>
              </a:rPr>
              <a:t>теплі і сприятливі для розвитку культурних рослин, і, навпаки, ґрунти, що містять </a:t>
            </a:r>
            <a:r>
              <a:rPr lang="uk-UA" sz="2400" spc="-5" dirty="0">
                <a:latin typeface="Book Antiqua" panose="02040602050305030304" pitchFamily="18" charset="0"/>
                <a:ea typeface="Times New Roman" panose="02020603050405020304" pitchFamily="18" charset="0"/>
              </a:rPr>
              <a:t>мало органічної речовини, характеризуються менш сприятливим тепловим режим</a:t>
            </a:r>
            <a:r>
              <a:rPr lang="uk-UA" sz="2400" dirty="0">
                <a:latin typeface="Book Antiqua" panose="02040602050305030304" pitchFamily="18" charset="0"/>
                <a:ea typeface="Times New Roman" panose="02020603050405020304" pitchFamily="18" charset="0"/>
              </a:rPr>
              <a:t>ом (так звані холодні ґрунти).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327" y="1590588"/>
            <a:ext cx="4603673" cy="280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319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21099" y="685194"/>
            <a:ext cx="933378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latin typeface="Book Antiqua" panose="02040602050305030304" pitchFamily="18" charset="0"/>
                <a:ea typeface="Times New Roman" panose="02020603050405020304" pitchFamily="18" charset="0"/>
              </a:rPr>
              <a:t>3. Органічна речовина ґрунту володіючи високою вбирною здатністю виконує </a:t>
            </a:r>
            <a:r>
              <a:rPr lang="uk-UA" sz="2400" b="1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санітарно-захисні функції в екосистемах</a:t>
            </a:r>
            <a:r>
              <a:rPr lang="uk-UA" sz="2400" dirty="0">
                <a:latin typeface="Book Antiqua" panose="02040602050305030304" pitchFamily="18" charset="0"/>
                <a:ea typeface="Times New Roman" panose="02020603050405020304" pitchFamily="18" charset="0"/>
              </a:rPr>
              <a:t>, а саме закріплення забруднювачів у ґрунті та зниження їх надходження до рослин. Прискорення мікробіологічного розкладу пестицидів, підсилення міграційної здатності токсикантів за рахунок утворення </a:t>
            </a:r>
            <a:r>
              <a:rPr lang="uk-UA" sz="2400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фульватних</a:t>
            </a:r>
            <a:r>
              <a:rPr lang="uk-UA" sz="2400" dirty="0">
                <a:latin typeface="Book Antiqua" panose="02040602050305030304" pitchFamily="18" charset="0"/>
                <a:ea typeface="Times New Roman" panose="02020603050405020304" pitchFamily="18" charset="0"/>
              </a:rPr>
              <a:t> солей гумусу. 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038" y="4101514"/>
            <a:ext cx="3722411" cy="259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752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38550" y="2552094"/>
            <a:ext cx="45148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sz="3600" dirty="0" smtClean="0">
                <a:latin typeface="Book Antiqua" panose="02040602050305030304" pitchFamily="18" charset="0"/>
                <a:ea typeface="Times New Roman" panose="02020603050405020304" pitchFamily="18" charset="0"/>
              </a:rPr>
              <a:t>Дякую за увагу</a:t>
            </a: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8344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1494</Words>
  <Application>Microsoft Office PowerPoint</Application>
  <PresentationFormat>Широкий екран</PresentationFormat>
  <Paragraphs>201</Paragraphs>
  <Slides>20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28" baseType="lpstr">
      <vt:lpstr>Arial</vt:lpstr>
      <vt:lpstr>Arial Narrow</vt:lpstr>
      <vt:lpstr>Book Antiqua</vt:lpstr>
      <vt:lpstr>Calibri</vt:lpstr>
      <vt:lpstr>Calibri Light</vt:lpstr>
      <vt:lpstr>Cambria Math</vt:lpstr>
      <vt:lpstr>Times New Roman</vt:lpstr>
      <vt:lpstr>Тема Office</vt:lpstr>
      <vt:lpstr>Презентація PowerPoint</vt:lpstr>
      <vt:lpstr>Презентація PowerPoint</vt:lpstr>
      <vt:lpstr>Список використаної літератури: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 За вмістом гумусу рівень(укр.класифікація): забезпеченості ґрунту може бути: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Katya</dc:creator>
  <cp:lastModifiedBy>Balaiev</cp:lastModifiedBy>
  <cp:revision>14</cp:revision>
  <dcterms:created xsi:type="dcterms:W3CDTF">2021-02-04T15:29:43Z</dcterms:created>
  <dcterms:modified xsi:type="dcterms:W3CDTF">2026-09-20T19:36:36Z</dcterms:modified>
</cp:coreProperties>
</file>