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257" r:id="rId3"/>
    <p:sldId id="270" r:id="rId4"/>
    <p:sldId id="271" r:id="rId5"/>
    <p:sldId id="260" r:id="rId6"/>
    <p:sldId id="272" r:id="rId7"/>
    <p:sldId id="261" r:id="rId8"/>
    <p:sldId id="325" r:id="rId9"/>
    <p:sldId id="267" r:id="rId10"/>
    <p:sldId id="268" r:id="rId11"/>
    <p:sldId id="327" r:id="rId12"/>
    <p:sldId id="259" r:id="rId13"/>
    <p:sldId id="258" r:id="rId14"/>
    <p:sldId id="273" r:id="rId15"/>
    <p:sldId id="262" r:id="rId16"/>
    <p:sldId id="274" r:id="rId17"/>
    <p:sldId id="328" r:id="rId18"/>
    <p:sldId id="275" r:id="rId19"/>
    <p:sldId id="276" r:id="rId20"/>
    <p:sldId id="277" r:id="rId21"/>
    <p:sldId id="278" r:id="rId22"/>
    <p:sldId id="279" r:id="rId23"/>
    <p:sldId id="280" r:id="rId24"/>
    <p:sldId id="291" r:id="rId25"/>
    <p:sldId id="326" r:id="rId26"/>
    <p:sldId id="292" r:id="rId27"/>
    <p:sldId id="293" r:id="rId28"/>
    <p:sldId id="294" r:id="rId29"/>
    <p:sldId id="300" r:id="rId30"/>
    <p:sldId id="295" r:id="rId31"/>
    <p:sldId id="296" r:id="rId32"/>
    <p:sldId id="297" r:id="rId33"/>
    <p:sldId id="298" r:id="rId34"/>
    <p:sldId id="299" r:id="rId35"/>
    <p:sldId id="329" r:id="rId36"/>
    <p:sldId id="283" r:id="rId37"/>
    <p:sldId id="284" r:id="rId38"/>
    <p:sldId id="286" r:id="rId39"/>
    <p:sldId id="281" r:id="rId40"/>
    <p:sldId id="282" r:id="rId41"/>
    <p:sldId id="287" r:id="rId42"/>
    <p:sldId id="288" r:id="rId43"/>
    <p:sldId id="289" r:id="rId44"/>
    <p:sldId id="333" r:id="rId45"/>
    <p:sldId id="263" r:id="rId46"/>
    <p:sldId id="331" r:id="rId47"/>
    <p:sldId id="332" r:id="rId48"/>
    <p:sldId id="301" r:id="rId49"/>
    <p:sldId id="302" r:id="rId50"/>
    <p:sldId id="303" r:id="rId51"/>
    <p:sldId id="330" r:id="rId52"/>
    <p:sldId id="305" r:id="rId53"/>
    <p:sldId id="264" r:id="rId54"/>
    <p:sldId id="304" r:id="rId55"/>
    <p:sldId id="306" r:id="rId56"/>
    <p:sldId id="307" r:id="rId57"/>
    <p:sldId id="308" r:id="rId58"/>
    <p:sldId id="309" r:id="rId59"/>
    <p:sldId id="310" r:id="rId60"/>
    <p:sldId id="311" r:id="rId61"/>
    <p:sldId id="312" r:id="rId62"/>
    <p:sldId id="313" r:id="rId63"/>
    <p:sldId id="314" r:id="rId64"/>
    <p:sldId id="315" r:id="rId65"/>
    <p:sldId id="324" r:id="rId66"/>
    <p:sldId id="265" r:id="rId67"/>
    <p:sldId id="266" r:id="rId6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4" d="100"/>
          <a:sy n="44" d="100"/>
        </p:scale>
        <p:origin x="-127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E4D426-5AC1-4319-B1A4-5EE094F66F54}" type="datetimeFigureOut">
              <a:rPr lang="ru-RU" smtClean="0"/>
              <a:pPr/>
              <a:t>26.04.2017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8B99C9-38AA-42AD-AA79-A9B40954C8C4}"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Образ слайда 1"/>
          <p:cNvSpPr>
            <a:spLocks noGrp="1" noRot="1" noChangeAspect="1" noTextEdit="1"/>
          </p:cNvSpPr>
          <p:nvPr>
            <p:ph type="sldImg"/>
          </p:nvPr>
        </p:nvSpPr>
        <p:spPr bwMode="auto">
          <a:noFill/>
          <a:ln>
            <a:solidFill>
              <a:srgbClr val="000000"/>
            </a:solidFill>
            <a:miter lim="800000"/>
            <a:headEnd/>
            <a:tailEnd/>
          </a:ln>
        </p:spPr>
      </p:sp>
      <p:sp>
        <p:nvSpPr>
          <p:cNvPr id="655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554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10132D7-2595-47F6-8F53-804DAEFAED79}" type="slidenum">
              <a:rPr lang="ru-RU" smtClean="0"/>
              <a:pPr/>
              <a:t>4</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p:cNvSpPr>
            <a:spLocks noGrp="1" noRot="1" noChangeAspect="1" noTextEdit="1"/>
          </p:cNvSpPr>
          <p:nvPr>
            <p:ph type="sldImg"/>
          </p:nvPr>
        </p:nvSpPr>
        <p:spPr bwMode="auto">
          <a:noFill/>
          <a:ln>
            <a:solidFill>
              <a:srgbClr val="000000"/>
            </a:solidFill>
            <a:miter lim="800000"/>
            <a:headEnd/>
            <a:tailEnd/>
          </a:ln>
        </p:spPr>
      </p:sp>
      <p:sp>
        <p:nvSpPr>
          <p:cNvPr id="6451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451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03D121-5B01-42D6-ADC9-5C0B96421A3D}" type="slidenum">
              <a:rPr lang="ru-RU" smtClean="0"/>
              <a:pPr/>
              <a:t>6</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Образ слайда 1"/>
          <p:cNvSpPr>
            <a:spLocks noGrp="1" noRot="1" noChangeAspect="1" noTextEdit="1"/>
          </p:cNvSpPr>
          <p:nvPr>
            <p:ph type="sldImg"/>
          </p:nvPr>
        </p:nvSpPr>
        <p:spPr bwMode="auto">
          <a:noFill/>
          <a:ln>
            <a:solidFill>
              <a:srgbClr val="000000"/>
            </a:solidFill>
            <a:miter lim="800000"/>
            <a:headEnd/>
            <a:tailEnd/>
          </a:ln>
        </p:spPr>
      </p:sp>
      <p:sp>
        <p:nvSpPr>
          <p:cNvPr id="6963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963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1CAB5A-39B9-4D06-97B9-D8FB57F234DA}" type="slidenum">
              <a:rPr lang="ru-RU" smtClean="0"/>
              <a:pPr/>
              <a:t>8</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Образ слайда 1"/>
          <p:cNvSpPr>
            <a:spLocks noGrp="1" noRot="1" noChangeAspect="1" noTextEdit="1"/>
          </p:cNvSpPr>
          <p:nvPr>
            <p:ph type="sldImg"/>
          </p:nvPr>
        </p:nvSpPr>
        <p:spPr bwMode="auto">
          <a:noFill/>
          <a:ln>
            <a:solidFill>
              <a:srgbClr val="000000"/>
            </a:solidFill>
            <a:miter lim="800000"/>
            <a:headEnd/>
            <a:tailEnd/>
          </a:ln>
        </p:spPr>
      </p:sp>
      <p:sp>
        <p:nvSpPr>
          <p:cNvPr id="6963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963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1CAB5A-39B9-4D06-97B9-D8FB57F234DA}" type="slidenum">
              <a:rPr lang="ru-RU" smtClean="0"/>
              <a:pPr/>
              <a:t>65</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F00A78A-096D-4A4C-A803-862EFA93E0D0}" type="datetimeFigureOut">
              <a:rPr lang="ru-RU" smtClean="0"/>
              <a:pPr/>
              <a:t>26.04.2017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3E7C98-48D4-496C-B59A-07C43372AE3B}"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B23A4CC-20C2-4D5E-8875-7018C5D856B9}"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7675FC1F-9C3B-4C98-8C34-182B89074D3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00A78A-096D-4A4C-A803-862EFA93E0D0}" type="datetimeFigureOut">
              <a:rPr lang="ru-RU" smtClean="0"/>
              <a:pPr/>
              <a:t>26.04.2017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3E7C98-48D4-496C-B59A-07C43372AE3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_________Microsoft_Office_Word_97_-_20031.doc"/></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928670"/>
            <a:ext cx="7772400" cy="4357718"/>
          </a:xfrm>
        </p:spPr>
        <p:txBody>
          <a:bodyPr>
            <a:normAutofit/>
          </a:bodyPr>
          <a:lstStyle/>
          <a:p>
            <a:r>
              <a:rPr lang="uk-UA" sz="6000" b="1" dirty="0" smtClean="0"/>
              <a:t>ОРГАНІЧНА РЕЧОВИНА ҐРУНТУ:</a:t>
            </a:r>
            <a:r>
              <a:rPr lang="uk-UA" b="1" dirty="0" smtClean="0"/>
              <a:t/>
            </a:r>
            <a:br>
              <a:rPr lang="uk-UA" b="1" dirty="0" smtClean="0"/>
            </a:br>
            <a:r>
              <a:rPr lang="uk-UA" b="1" dirty="0" smtClean="0"/>
              <a:t>ПОХОДЖЕННЯ</a:t>
            </a:r>
            <a:r>
              <a:rPr lang="uk-UA" b="1" dirty="0"/>
              <a:t>, </a:t>
            </a:r>
            <a:r>
              <a:rPr lang="uk-UA" b="1" dirty="0" smtClean="0"/>
              <a:t>СКЛАД, </a:t>
            </a:r>
            <a:r>
              <a:rPr lang="uk-UA" b="1" dirty="0"/>
              <a:t>ВЛАСТИВОСТІ </a:t>
            </a:r>
            <a:r>
              <a:rPr lang="ru-RU" dirty="0"/>
              <a:t/>
            </a:r>
            <a:br>
              <a:rPr lang="ru-RU" dirty="0"/>
            </a:b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285720" y="357166"/>
            <a:ext cx="8501122" cy="6143668"/>
          </a:xfrm>
        </p:spPr>
        <p:txBody>
          <a:bodyPr>
            <a:noAutofit/>
          </a:bodyPr>
          <a:lstStyle/>
          <a:p>
            <a:pPr lvl="0" algn="ctr"/>
            <a:r>
              <a:rPr lang="uk-UA" sz="6000" dirty="0">
                <a:solidFill>
                  <a:schemeClr val="tx1"/>
                </a:solidFill>
                <a:latin typeface="Arial Narrow" pitchFamily="34" charset="0"/>
                <a:ea typeface="Times New Roman" pitchFamily="18" charset="0"/>
                <a:cs typeface="Times New Roman" pitchFamily="18" charset="0"/>
              </a:rPr>
              <a:t>Органічна частина ґрунту складається </a:t>
            </a:r>
            <a:r>
              <a:rPr lang="uk-UA" sz="6000" dirty="0" smtClean="0">
                <a:solidFill>
                  <a:schemeClr val="tx1"/>
                </a:solidFill>
                <a:latin typeface="Arial Narrow" pitchFamily="34" charset="0"/>
                <a:ea typeface="Times New Roman" pitchFamily="18" charset="0"/>
                <a:cs typeface="Times New Roman" pitchFamily="18" charset="0"/>
              </a:rPr>
              <a:t>з</a:t>
            </a:r>
          </a:p>
          <a:p>
            <a:pPr lvl="0" algn="ctr"/>
            <a:endParaRPr lang="uk-UA" sz="2800" dirty="0" smtClean="0">
              <a:solidFill>
                <a:schemeClr val="tx1"/>
              </a:solidFill>
              <a:latin typeface="Arial Narrow" pitchFamily="34" charset="0"/>
              <a:ea typeface="Times New Roman" pitchFamily="18" charset="0"/>
              <a:cs typeface="Times New Roman" pitchFamily="18" charset="0"/>
            </a:endParaRPr>
          </a:p>
          <a:p>
            <a:pPr lvl="0">
              <a:buFont typeface="Arial" pitchFamily="34" charset="0"/>
              <a:buChar char="•"/>
            </a:pPr>
            <a:r>
              <a:rPr lang="uk-UA" sz="6000" dirty="0" smtClean="0">
                <a:solidFill>
                  <a:schemeClr val="tx1"/>
                </a:solidFill>
                <a:latin typeface="Arial Narrow" pitchFamily="34" charset="0"/>
                <a:ea typeface="Times New Roman" pitchFamily="18" charset="0"/>
                <a:cs typeface="Times New Roman" pitchFamily="18" charset="0"/>
              </a:rPr>
              <a:t>Органічних </a:t>
            </a:r>
            <a:r>
              <a:rPr lang="uk-UA" sz="6000" dirty="0">
                <a:solidFill>
                  <a:schemeClr val="tx1"/>
                </a:solidFill>
                <a:latin typeface="Arial Narrow" pitchFamily="34" charset="0"/>
                <a:ea typeface="Times New Roman" pitchFamily="18" charset="0"/>
                <a:cs typeface="Times New Roman" pitchFamily="18" charset="0"/>
              </a:rPr>
              <a:t>решток </a:t>
            </a:r>
            <a:endParaRPr lang="uk-UA" sz="6000" dirty="0" smtClean="0">
              <a:solidFill>
                <a:schemeClr val="tx1"/>
              </a:solidFill>
              <a:latin typeface="Arial Narrow" pitchFamily="34" charset="0"/>
              <a:ea typeface="Times New Roman" pitchFamily="18" charset="0"/>
              <a:cs typeface="Times New Roman" pitchFamily="18" charset="0"/>
            </a:endParaRPr>
          </a:p>
          <a:p>
            <a:pPr lvl="0">
              <a:buFont typeface="Arial" pitchFamily="34" charset="0"/>
              <a:buChar char="•"/>
            </a:pPr>
            <a:r>
              <a:rPr lang="uk-UA" sz="6000" dirty="0" smtClean="0">
                <a:solidFill>
                  <a:schemeClr val="tx1"/>
                </a:solidFill>
                <a:latin typeface="Arial Narrow" pitchFamily="34" charset="0"/>
                <a:ea typeface="Times New Roman" pitchFamily="18" charset="0"/>
                <a:cs typeface="Times New Roman" pitchFamily="18" charset="0"/>
              </a:rPr>
              <a:t>Власне гумусових речовин (гумусу)  </a:t>
            </a:r>
            <a:endParaRPr kumimoji="0" lang="uk-UA" sz="6000" b="0" i="0" u="none" strike="noStrike" cap="none" normalizeH="0" baseline="0" dirty="0" smtClean="0">
              <a:ln>
                <a:noFill/>
              </a:ln>
              <a:solidFill>
                <a:schemeClr val="tx1"/>
              </a:solidFill>
              <a:effectLst/>
              <a:latin typeface="Arial" pitchFamily="34" charset="0"/>
            </a:endParaRPr>
          </a:p>
          <a:p>
            <a:endParaRPr lang="ru-RU" sz="6000"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78" name="Rectangle 3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pSp>
        <p:nvGrpSpPr>
          <p:cNvPr id="27649" name="Group 1"/>
          <p:cNvGrpSpPr>
            <a:grpSpLocks/>
          </p:cNvGrpSpPr>
          <p:nvPr/>
        </p:nvGrpSpPr>
        <p:grpSpPr bwMode="auto">
          <a:xfrm>
            <a:off x="0" y="142852"/>
            <a:ext cx="9144000" cy="6715148"/>
            <a:chOff x="1701" y="7614"/>
            <a:chExt cx="8820" cy="7920"/>
          </a:xfrm>
        </p:grpSpPr>
        <p:grpSp>
          <p:nvGrpSpPr>
            <p:cNvPr id="27658" name="Group 10"/>
            <p:cNvGrpSpPr>
              <a:grpSpLocks/>
            </p:cNvGrpSpPr>
            <p:nvPr/>
          </p:nvGrpSpPr>
          <p:grpSpPr bwMode="auto">
            <a:xfrm>
              <a:off x="1701" y="7614"/>
              <a:ext cx="8820" cy="3780"/>
              <a:chOff x="1701" y="7794"/>
              <a:chExt cx="8820" cy="3780"/>
            </a:xfrm>
          </p:grpSpPr>
          <p:sp>
            <p:nvSpPr>
              <p:cNvPr id="27677" name="Text Box 29"/>
              <p:cNvSpPr txBox="1">
                <a:spLocks noChangeArrowheads="1"/>
              </p:cNvSpPr>
              <p:nvPr/>
            </p:nvSpPr>
            <p:spPr bwMode="auto">
              <a:xfrm>
                <a:off x="3141" y="7794"/>
                <a:ext cx="594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Narrow" pitchFamily="34" charset="0"/>
                    <a:ea typeface="Times New Roman" pitchFamily="18" charset="0"/>
                  </a:rPr>
                  <a:t>Форми органічної речовини в біосфері</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76" name="Text Box 28"/>
              <p:cNvSpPr txBox="1">
                <a:spLocks noChangeArrowheads="1"/>
              </p:cNvSpPr>
              <p:nvPr/>
            </p:nvSpPr>
            <p:spPr bwMode="auto">
              <a:xfrm>
                <a:off x="4671" y="8334"/>
                <a:ext cx="2880" cy="360"/>
              </a:xfrm>
              <a:prstGeom prst="rect">
                <a:avLst/>
              </a:prstGeom>
              <a:solidFill>
                <a:schemeClr val="accent2">
                  <a:lumMod val="20000"/>
                  <a:lumOff val="80000"/>
                </a:schemeClr>
              </a:solidFill>
              <a:ln w="9525">
                <a:solidFill>
                  <a:srgbClr val="FF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Narrow" pitchFamily="34" charset="0"/>
                    <a:ea typeface="Times New Roman" pitchFamily="18" charset="0"/>
                  </a:rPr>
                  <a:t>Живі організми</a:t>
                </a:r>
                <a:endParaRPr kumimoji="0" lang="uk-UA" b="1" i="0" u="none" strike="noStrike" cap="none" normalizeH="0" baseline="0" dirty="0" smtClean="0">
                  <a:ln>
                    <a:noFill/>
                  </a:ln>
                  <a:solidFill>
                    <a:schemeClr val="tx1"/>
                  </a:solidFill>
                  <a:effectLst/>
                  <a:latin typeface="Arial Narrow" pitchFamily="34" charset="0"/>
                </a:endParaRPr>
              </a:p>
            </p:txBody>
          </p:sp>
          <p:sp>
            <p:nvSpPr>
              <p:cNvPr id="27675" name="Text Box 27"/>
              <p:cNvSpPr txBox="1">
                <a:spLocks noChangeArrowheads="1"/>
              </p:cNvSpPr>
              <p:nvPr/>
            </p:nvSpPr>
            <p:spPr bwMode="auto">
              <a:xfrm>
                <a:off x="2135" y="8855"/>
                <a:ext cx="7952" cy="504"/>
              </a:xfrm>
              <a:prstGeom prst="rect">
                <a:avLst/>
              </a:prstGeom>
              <a:solidFill>
                <a:schemeClr val="bg1">
                  <a:lumMod val="85000"/>
                </a:schemeClr>
              </a:solidFill>
              <a:ln w="9525">
                <a:solidFill>
                  <a:schemeClr val="bg2">
                    <a:lumMod val="10000"/>
                  </a:schemeClr>
                </a:solid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Тканини </a:t>
                </a:r>
                <a:r>
                  <a:rPr kumimoji="0" lang="uk-UA" b="0" i="0" u="none" strike="noStrike" cap="none" normalizeH="0" baseline="0" dirty="0" err="1" smtClean="0">
                    <a:ln>
                      <a:noFill/>
                    </a:ln>
                    <a:solidFill>
                      <a:schemeClr val="tx1"/>
                    </a:solidFill>
                    <a:effectLst/>
                    <a:latin typeface="Arial Narrow" pitchFamily="34" charset="0"/>
                    <a:ea typeface="Times New Roman" pitchFamily="18" charset="0"/>
                  </a:rPr>
                  <a:t>відмираючих</a:t>
                </a:r>
                <a:r>
                  <a:rPr kumimoji="0" lang="uk-UA" b="0" i="0" u="none" strike="noStrike" cap="none" normalizeH="0" baseline="0" dirty="0" smtClean="0">
                    <a:ln>
                      <a:noFill/>
                    </a:ln>
                    <a:solidFill>
                      <a:schemeClr val="tx1"/>
                    </a:solidFill>
                    <a:effectLst/>
                    <a:latin typeface="Arial Narrow" pitchFamily="34" charset="0"/>
                    <a:ea typeface="Times New Roman" pitchFamily="18" charset="0"/>
                  </a:rPr>
                  <a:t> організмів, які не втратили анатомічної будови</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74" name="Text Box 26"/>
              <p:cNvSpPr txBox="1">
                <a:spLocks noChangeArrowheads="1"/>
              </p:cNvSpPr>
              <p:nvPr/>
            </p:nvSpPr>
            <p:spPr bwMode="auto">
              <a:xfrm>
                <a:off x="1701" y="9627"/>
                <a:ext cx="8820" cy="360"/>
              </a:xfrm>
              <a:prstGeom prst="rect">
                <a:avLst/>
              </a:prstGeom>
              <a:solidFill>
                <a:srgbClr val="FFFF00"/>
              </a:solidFill>
              <a:ln w="9525">
                <a:solidFill>
                  <a:srgbClr val="FF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tx1"/>
                    </a:solidFill>
                    <a:effectLst/>
                    <a:latin typeface="Arial Narrow" pitchFamily="34" charset="0"/>
                    <a:ea typeface="Times New Roman" pitchFamily="18" charset="0"/>
                  </a:rPr>
                  <a:t>Форми органічних речовин, які піддаються гуміфікації за генезисом</a:t>
                </a:r>
                <a:endParaRPr kumimoji="0" lang="uk-UA" b="1"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b="1" i="0" u="none" strike="noStrike" cap="none" normalizeH="0" baseline="0" dirty="0" smtClean="0">
                  <a:ln>
                    <a:noFill/>
                  </a:ln>
                  <a:solidFill>
                    <a:schemeClr val="tx1"/>
                  </a:solidFill>
                  <a:effectLst/>
                  <a:latin typeface="Arial Narrow" pitchFamily="34" charset="0"/>
                </a:endParaRPr>
              </a:p>
            </p:txBody>
          </p:sp>
          <p:sp>
            <p:nvSpPr>
              <p:cNvPr id="27673" name="Line 25"/>
              <p:cNvSpPr>
                <a:spLocks noChangeShapeType="1"/>
              </p:cNvSpPr>
              <p:nvPr/>
            </p:nvSpPr>
            <p:spPr bwMode="auto">
              <a:xfrm>
                <a:off x="6111" y="8672"/>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72" name="Line 24"/>
              <p:cNvSpPr>
                <a:spLocks noChangeShapeType="1"/>
              </p:cNvSpPr>
              <p:nvPr/>
            </p:nvSpPr>
            <p:spPr bwMode="auto">
              <a:xfrm>
                <a:off x="6111" y="9289"/>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grpSp>
            <p:nvGrpSpPr>
              <p:cNvPr id="27666" name="Group 18"/>
              <p:cNvGrpSpPr>
                <a:grpSpLocks/>
              </p:cNvGrpSpPr>
              <p:nvPr/>
            </p:nvGrpSpPr>
            <p:grpSpPr bwMode="auto">
              <a:xfrm>
                <a:off x="1818" y="10494"/>
                <a:ext cx="8585" cy="1080"/>
                <a:chOff x="1756" y="10674"/>
                <a:chExt cx="8585" cy="1440"/>
              </a:xfrm>
            </p:grpSpPr>
            <p:sp>
              <p:nvSpPr>
                <p:cNvPr id="27671" name="Text Box 23"/>
                <p:cNvSpPr txBox="1">
                  <a:spLocks noChangeArrowheads="1"/>
                </p:cNvSpPr>
                <p:nvPr/>
              </p:nvSpPr>
              <p:spPr bwMode="auto">
                <a:xfrm>
                  <a:off x="1756" y="10674"/>
                  <a:ext cx="1620" cy="1440"/>
                </a:xfrm>
                <a:prstGeom prst="rect">
                  <a:avLst/>
                </a:prstGeom>
                <a:solidFill>
                  <a:schemeClr val="accent3">
                    <a:lumMod val="60000"/>
                    <a:lumOff val="40000"/>
                  </a:schemeClr>
                </a:solidFill>
                <a:ln w="9525">
                  <a:no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підстилка </a:t>
                  </a:r>
                  <a:endParaRPr kumimoji="0" lang="uk-UA" b="0" i="0" u="none" strike="noStrike" cap="none" normalizeH="0" baseline="0" dirty="0" smtClean="0">
                    <a:ln>
                      <a:noFill/>
                    </a:ln>
                    <a:solidFill>
                      <a:schemeClr val="tx1"/>
                    </a:solidFill>
                    <a:effectLst/>
                    <a:latin typeface="Arial Narrow"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(в мінеральних ґрунтах)</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70" name="Text Box 22"/>
                <p:cNvSpPr txBox="1">
                  <a:spLocks noChangeArrowheads="1"/>
                </p:cNvSpPr>
                <p:nvPr/>
              </p:nvSpPr>
              <p:spPr bwMode="auto">
                <a:xfrm>
                  <a:off x="3677" y="10674"/>
                  <a:ext cx="1440" cy="1440"/>
                </a:xfrm>
                <a:prstGeom prst="rect">
                  <a:avLst/>
                </a:prstGeom>
                <a:solidFill>
                  <a:schemeClr val="bg1">
                    <a:lumMod val="85000"/>
                  </a:schemeClr>
                </a:solidFill>
                <a:ln w="9525">
                  <a:no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гумус</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69" name="Text Box 21"/>
                <p:cNvSpPr txBox="1">
                  <a:spLocks noChangeArrowheads="1"/>
                </p:cNvSpPr>
                <p:nvPr/>
              </p:nvSpPr>
              <p:spPr bwMode="auto">
                <a:xfrm>
                  <a:off x="5418" y="10674"/>
                  <a:ext cx="1440" cy="1440"/>
                </a:xfrm>
                <a:prstGeom prst="rect">
                  <a:avLst/>
                </a:prstGeom>
                <a:solidFill>
                  <a:schemeClr val="accent2">
                    <a:lumMod val="60000"/>
                    <a:lumOff val="40000"/>
                  </a:schemeClr>
                </a:solidFill>
                <a:ln w="9525">
                  <a:no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торф </a:t>
                  </a:r>
                  <a:endParaRPr kumimoji="0" lang="uk-UA" b="0" i="0" u="none" strike="noStrike" cap="none" normalizeH="0" baseline="0" dirty="0" smtClean="0">
                    <a:ln>
                      <a:noFill/>
                    </a:ln>
                    <a:solidFill>
                      <a:schemeClr val="tx1"/>
                    </a:solidFill>
                    <a:effectLst/>
                    <a:latin typeface="Arial Narrow"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(в болотних ґрунтах)</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68" name="Text Box 20"/>
                <p:cNvSpPr txBox="1">
                  <a:spLocks noChangeArrowheads="1"/>
                </p:cNvSpPr>
                <p:nvPr/>
              </p:nvSpPr>
              <p:spPr bwMode="auto">
                <a:xfrm>
                  <a:off x="7159" y="10674"/>
                  <a:ext cx="1440" cy="1440"/>
                </a:xfrm>
                <a:prstGeom prst="rect">
                  <a:avLst/>
                </a:prstGeom>
                <a:solidFill>
                  <a:schemeClr val="tx1">
                    <a:lumMod val="65000"/>
                    <a:lumOff val="35000"/>
                  </a:schemeClr>
                </a:solidFill>
                <a:ln w="9525">
                  <a:no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rgbClr val="FFFF00"/>
                      </a:solidFill>
                      <a:effectLst/>
                      <a:latin typeface="Arial Narrow" pitchFamily="34" charset="0"/>
                      <a:ea typeface="Times New Roman" pitchFamily="18" charset="0"/>
                    </a:rPr>
                    <a:t>сапропель </a:t>
                  </a:r>
                  <a:endParaRPr kumimoji="0" lang="uk-UA" b="0" i="0" u="none" strike="noStrike" cap="none" normalizeH="0" baseline="0" dirty="0" smtClean="0">
                    <a:ln>
                      <a:noFill/>
                    </a:ln>
                    <a:solidFill>
                      <a:srgbClr val="FFFF00"/>
                    </a:solidFill>
                    <a:effectLst/>
                    <a:latin typeface="Arial Narrow"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rgbClr val="FFFF00"/>
                      </a:solidFill>
                      <a:effectLst/>
                      <a:latin typeface="Arial Narrow" pitchFamily="34" charset="0"/>
                      <a:ea typeface="Times New Roman" pitchFamily="18" charset="0"/>
                    </a:rPr>
                    <a:t>(на дні водойм)</a:t>
                  </a:r>
                  <a:endParaRPr kumimoji="0" lang="uk-UA" b="0" i="0" u="none" strike="noStrike" cap="none" normalizeH="0" baseline="0" dirty="0" smtClean="0">
                    <a:ln>
                      <a:noFill/>
                    </a:ln>
                    <a:solidFill>
                      <a:srgbClr val="FFFF00"/>
                    </a:solidFill>
                    <a:effectLst/>
                    <a:latin typeface="Arial Narrow" pitchFamily="34" charset="0"/>
                  </a:endParaRPr>
                </a:p>
              </p:txBody>
            </p:sp>
            <p:sp>
              <p:nvSpPr>
                <p:cNvPr id="27667" name="Text Box 19"/>
                <p:cNvSpPr txBox="1">
                  <a:spLocks noChangeArrowheads="1"/>
                </p:cNvSpPr>
                <p:nvPr/>
              </p:nvSpPr>
              <p:spPr bwMode="auto">
                <a:xfrm>
                  <a:off x="8901" y="10674"/>
                  <a:ext cx="1440" cy="1440"/>
                </a:xfrm>
                <a:prstGeom prst="rect">
                  <a:avLst/>
                </a:prstGeom>
                <a:solidFill>
                  <a:schemeClr val="accent6">
                    <a:lumMod val="40000"/>
                    <a:lumOff val="60000"/>
                  </a:schemeClr>
                </a:solidFill>
                <a:ln w="9525">
                  <a:noFill/>
                  <a:miter lim="800000"/>
                  <a:headEnd/>
                  <a:tailEnd/>
                </a:ln>
              </p:spPr>
              <p:txBody>
                <a:bodyPr vert="horz" wrap="squar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органічні добрива</a:t>
                  </a:r>
                  <a:endParaRPr kumimoji="0" lang="uk-UA" b="0" i="0" u="none" strike="noStrike" cap="none" normalizeH="0" baseline="0" dirty="0" smtClean="0">
                    <a:ln>
                      <a:noFill/>
                    </a:ln>
                    <a:solidFill>
                      <a:schemeClr val="tx1"/>
                    </a:solidFill>
                    <a:effectLst/>
                    <a:latin typeface="Arial Narrow" pitchFamily="34" charset="0"/>
                  </a:endParaRPr>
                </a:p>
              </p:txBody>
            </p:sp>
          </p:grpSp>
          <p:grpSp>
            <p:nvGrpSpPr>
              <p:cNvPr id="27659" name="Group 11"/>
              <p:cNvGrpSpPr>
                <a:grpSpLocks/>
              </p:cNvGrpSpPr>
              <p:nvPr/>
            </p:nvGrpSpPr>
            <p:grpSpPr bwMode="auto">
              <a:xfrm>
                <a:off x="2582" y="10134"/>
                <a:ext cx="7058" cy="360"/>
                <a:chOff x="2601" y="10314"/>
                <a:chExt cx="7058" cy="360"/>
              </a:xfrm>
            </p:grpSpPr>
            <p:sp>
              <p:nvSpPr>
                <p:cNvPr id="27665" name="Line 17"/>
                <p:cNvSpPr>
                  <a:spLocks noChangeShapeType="1"/>
                </p:cNvSpPr>
                <p:nvPr/>
              </p:nvSpPr>
              <p:spPr bwMode="auto">
                <a:xfrm>
                  <a:off x="2601" y="10314"/>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64" name="Line 16"/>
                <p:cNvSpPr>
                  <a:spLocks noChangeShapeType="1"/>
                </p:cNvSpPr>
                <p:nvPr/>
              </p:nvSpPr>
              <p:spPr bwMode="auto">
                <a:xfrm>
                  <a:off x="9658" y="10314"/>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63" name="Line 15"/>
                <p:cNvSpPr>
                  <a:spLocks noChangeShapeType="1"/>
                </p:cNvSpPr>
                <p:nvPr/>
              </p:nvSpPr>
              <p:spPr bwMode="auto">
                <a:xfrm>
                  <a:off x="4456" y="10314"/>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62" name="Line 14"/>
                <p:cNvSpPr>
                  <a:spLocks noChangeShapeType="1"/>
                </p:cNvSpPr>
                <p:nvPr/>
              </p:nvSpPr>
              <p:spPr bwMode="auto">
                <a:xfrm>
                  <a:off x="6201" y="10314"/>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61" name="Line 13"/>
                <p:cNvSpPr>
                  <a:spLocks noChangeShapeType="1"/>
                </p:cNvSpPr>
                <p:nvPr/>
              </p:nvSpPr>
              <p:spPr bwMode="auto">
                <a:xfrm>
                  <a:off x="7924" y="10314"/>
                  <a:ext cx="0" cy="36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60" name="Line 12"/>
                <p:cNvSpPr>
                  <a:spLocks noChangeShapeType="1"/>
                </p:cNvSpPr>
                <p:nvPr/>
              </p:nvSpPr>
              <p:spPr bwMode="auto">
                <a:xfrm>
                  <a:off x="2601" y="10314"/>
                  <a:ext cx="7058"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grpSp>
        </p:grpSp>
        <p:grpSp>
          <p:nvGrpSpPr>
            <p:cNvPr id="27650" name="Group 2"/>
            <p:cNvGrpSpPr>
              <a:grpSpLocks/>
            </p:cNvGrpSpPr>
            <p:nvPr/>
          </p:nvGrpSpPr>
          <p:grpSpPr bwMode="auto">
            <a:xfrm>
              <a:off x="1881" y="11394"/>
              <a:ext cx="8618" cy="4140"/>
              <a:chOff x="1881" y="11754"/>
              <a:chExt cx="8618" cy="4140"/>
            </a:xfrm>
          </p:grpSpPr>
          <p:sp>
            <p:nvSpPr>
              <p:cNvPr id="27657" name="Text Box 9"/>
              <p:cNvSpPr txBox="1">
                <a:spLocks noChangeArrowheads="1"/>
              </p:cNvSpPr>
              <p:nvPr/>
            </p:nvSpPr>
            <p:spPr bwMode="auto">
              <a:xfrm>
                <a:off x="4183" y="11754"/>
                <a:ext cx="3857"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1" i="0" u="none" strike="noStrike" cap="none" normalizeH="0" baseline="0" dirty="0" smtClean="0">
                    <a:ln>
                      <a:noFill/>
                    </a:ln>
                    <a:solidFill>
                      <a:schemeClr val="tx1"/>
                    </a:solidFill>
                    <a:effectLst/>
                    <a:latin typeface="Arial Narrow" pitchFamily="34" charset="0"/>
                    <a:ea typeface="Times New Roman" pitchFamily="18" charset="0"/>
                  </a:rPr>
                  <a:t>за хімічним складом:</a:t>
                </a:r>
                <a:endParaRPr kumimoji="0" lang="uk-UA" sz="2000" b="1" i="0" u="none" strike="noStrike" cap="none" normalizeH="0" baseline="0" dirty="0" smtClean="0">
                  <a:ln>
                    <a:noFill/>
                  </a:ln>
                  <a:solidFill>
                    <a:schemeClr val="tx1"/>
                  </a:solidFill>
                  <a:effectLst/>
                  <a:latin typeface="Arial Narrow" pitchFamily="34" charset="0"/>
                </a:endParaRPr>
              </a:p>
            </p:txBody>
          </p:sp>
          <p:sp>
            <p:nvSpPr>
              <p:cNvPr id="27656" name="Text Box 8"/>
              <p:cNvSpPr txBox="1">
                <a:spLocks noChangeArrowheads="1"/>
              </p:cNvSpPr>
              <p:nvPr/>
            </p:nvSpPr>
            <p:spPr bwMode="auto">
              <a:xfrm>
                <a:off x="1908" y="12114"/>
                <a:ext cx="3650" cy="360"/>
              </a:xfrm>
              <a:prstGeom prst="rect">
                <a:avLst/>
              </a:prstGeom>
              <a:solidFill>
                <a:schemeClr val="accent2">
                  <a:lumMod val="20000"/>
                  <a:lumOff val="80000"/>
                </a:schemeClr>
              </a:solidFill>
              <a:ln w="9525">
                <a:solidFill>
                  <a:srgbClr val="C00000"/>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err="1" smtClean="0">
                    <a:ln>
                      <a:noFill/>
                    </a:ln>
                    <a:solidFill>
                      <a:schemeClr val="tx1"/>
                    </a:solidFill>
                    <a:effectLst/>
                    <a:latin typeface="Arial Narrow" pitchFamily="34" charset="0"/>
                    <a:ea typeface="Times New Roman" pitchFamily="18" charset="0"/>
                  </a:rPr>
                  <a:t>Негумусові</a:t>
                </a:r>
                <a:r>
                  <a:rPr kumimoji="0" lang="uk-UA" b="0" i="0" u="none" strike="noStrike" cap="none" normalizeH="0" baseline="0" dirty="0" smtClean="0">
                    <a:ln>
                      <a:noFill/>
                    </a:ln>
                    <a:solidFill>
                      <a:schemeClr val="tx1"/>
                    </a:solidFill>
                    <a:effectLst/>
                    <a:latin typeface="Arial Narrow" pitchFamily="34" charset="0"/>
                    <a:ea typeface="Times New Roman" pitchFamily="18" charset="0"/>
                  </a:rPr>
                  <a:t> речовини</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55" name="Text Box 7"/>
              <p:cNvSpPr txBox="1">
                <a:spLocks noChangeArrowheads="1"/>
              </p:cNvSpPr>
              <p:nvPr/>
            </p:nvSpPr>
            <p:spPr bwMode="auto">
              <a:xfrm>
                <a:off x="6484" y="12114"/>
                <a:ext cx="3555" cy="360"/>
              </a:xfrm>
              <a:prstGeom prst="rect">
                <a:avLst/>
              </a:prstGeom>
              <a:solidFill>
                <a:schemeClr val="accent2">
                  <a:lumMod val="20000"/>
                  <a:lumOff val="80000"/>
                </a:schemeClr>
              </a:solidFill>
              <a:ln w="9525">
                <a:solidFill>
                  <a:schemeClr val="tx1"/>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Гумусові речовини</a:t>
                </a:r>
                <a:endParaRPr kumimoji="0" lang="uk-UA" b="0" i="0" u="none" strike="noStrike" cap="none" normalizeH="0" baseline="0" dirty="0" smtClean="0">
                  <a:ln>
                    <a:noFill/>
                  </a:ln>
                  <a:solidFill>
                    <a:schemeClr val="tx1"/>
                  </a:solidFill>
                  <a:effectLst/>
                  <a:latin typeface="Arial Narrow" pitchFamily="34" charset="0"/>
                </a:endParaRPr>
              </a:p>
            </p:txBody>
          </p:sp>
          <p:sp>
            <p:nvSpPr>
              <p:cNvPr id="27654" name="Line 6"/>
              <p:cNvSpPr>
                <a:spLocks noChangeShapeType="1"/>
              </p:cNvSpPr>
              <p:nvPr/>
            </p:nvSpPr>
            <p:spPr bwMode="auto">
              <a:xfrm>
                <a:off x="1881" y="12654"/>
                <a:ext cx="82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53" name="Line 5"/>
              <p:cNvSpPr>
                <a:spLocks noChangeShapeType="1"/>
              </p:cNvSpPr>
              <p:nvPr/>
            </p:nvSpPr>
            <p:spPr bwMode="auto">
              <a:xfrm>
                <a:off x="6111" y="12294"/>
                <a:ext cx="0" cy="3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latin typeface="Arial Narrow" pitchFamily="34" charset="0"/>
                </a:endParaRPr>
              </a:p>
            </p:txBody>
          </p:sp>
          <p:sp>
            <p:nvSpPr>
              <p:cNvPr id="27652" name="Text Box 4"/>
              <p:cNvSpPr txBox="1">
                <a:spLocks noChangeArrowheads="1"/>
              </p:cNvSpPr>
              <p:nvPr/>
            </p:nvSpPr>
            <p:spPr bwMode="auto">
              <a:xfrm>
                <a:off x="1881" y="12834"/>
                <a:ext cx="4140" cy="30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smtClean="0">
                    <a:ln>
                      <a:noFill/>
                    </a:ln>
                    <a:solidFill>
                      <a:schemeClr val="tx1"/>
                    </a:solidFill>
                    <a:effectLst/>
                    <a:latin typeface="Arial Narrow" pitchFamily="34" charset="0"/>
                    <a:ea typeface="Times New Roman" pitchFamily="18" charset="0"/>
                  </a:rPr>
                  <a:t>а) речовини рослинного і тваринного походження (вуглеводи, білки, дубильні речовини, лігніни, жири, воски, смоли і т.д.);</a:t>
                </a:r>
                <a:endParaRPr kumimoji="0" lang="uk-UA" b="0" i="0" u="none" strike="noStrike" cap="none" normalizeH="0" baseline="0" smtClean="0">
                  <a:ln>
                    <a:noFill/>
                  </a:ln>
                  <a:solidFill>
                    <a:schemeClr val="tx1"/>
                  </a:solidFill>
                  <a:effectLst/>
                  <a:latin typeface="Arial Narrow"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smtClean="0">
                    <a:ln>
                      <a:noFill/>
                    </a:ln>
                    <a:solidFill>
                      <a:schemeClr val="tx1"/>
                    </a:solidFill>
                    <a:effectLst/>
                    <a:latin typeface="Arial Narrow" pitchFamily="34" charset="0"/>
                    <a:ea typeface="Times New Roman" pitchFamily="18" charset="0"/>
                  </a:rPr>
                  <a:t>б) речовини вторинних форм мікробного синтезу (білки, вуглеводи, жири і т.д.);</a:t>
                </a:r>
                <a:endParaRPr kumimoji="0" lang="uk-UA" b="0" i="0" u="none" strike="noStrike" cap="none" normalizeH="0" baseline="0" smtClean="0">
                  <a:ln>
                    <a:noFill/>
                  </a:ln>
                  <a:solidFill>
                    <a:schemeClr val="tx1"/>
                  </a:solidFill>
                  <a:effectLst/>
                  <a:latin typeface="Arial Narrow"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smtClean="0">
                    <a:ln>
                      <a:noFill/>
                    </a:ln>
                    <a:solidFill>
                      <a:schemeClr val="tx1"/>
                    </a:solidFill>
                    <a:effectLst/>
                    <a:latin typeface="Arial Narrow" pitchFamily="34" charset="0"/>
                    <a:ea typeface="Times New Roman" pitchFamily="18" charset="0"/>
                  </a:rPr>
                  <a:t>в) високо- і низькомолекулярні продукти розкладу цих сполук (амінокислоти, сахара, пептиди, жирні і смоляні кислоти, феноли і т.д.).</a:t>
                </a:r>
                <a:endParaRPr kumimoji="0" lang="uk-UA" b="0" i="0" u="none" strike="noStrike" cap="none" normalizeH="0" baseline="0" smtClean="0">
                  <a:ln>
                    <a:noFill/>
                  </a:ln>
                  <a:solidFill>
                    <a:schemeClr val="tx1"/>
                  </a:solidFill>
                  <a:effectLst/>
                  <a:latin typeface="Arial Narrow" pitchFamily="34" charset="0"/>
                </a:endParaRPr>
              </a:p>
            </p:txBody>
          </p:sp>
          <p:sp>
            <p:nvSpPr>
              <p:cNvPr id="27651" name="Text Box 3"/>
              <p:cNvSpPr txBox="1">
                <a:spLocks noChangeArrowheads="1"/>
              </p:cNvSpPr>
              <p:nvPr/>
            </p:nvSpPr>
            <p:spPr bwMode="auto">
              <a:xfrm>
                <a:off x="6359" y="12834"/>
                <a:ext cx="4140" cy="30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а) група гумінових кислот і їх органо-мінеральних похідних;</a:t>
                </a:r>
                <a:endParaRPr kumimoji="0" lang="uk-UA" b="0" i="0" u="none" strike="noStrike" cap="none" normalizeH="0" baseline="0" dirty="0" smtClean="0">
                  <a:ln>
                    <a:noFill/>
                  </a:ln>
                  <a:solidFill>
                    <a:schemeClr val="tx1"/>
                  </a:solidFill>
                  <a:effectLst/>
                  <a:latin typeface="Arial Narrow"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Arial Narrow" pitchFamily="34" charset="0"/>
                    <a:ea typeface="Times New Roman" pitchFamily="18" charset="0"/>
                  </a:rPr>
                  <a:t>б) група </a:t>
                </a:r>
                <a:r>
                  <a:rPr kumimoji="0" lang="uk-UA" b="0" i="0" u="none" strike="noStrike" cap="none" normalizeH="0" baseline="0" dirty="0" err="1" smtClean="0">
                    <a:ln>
                      <a:noFill/>
                    </a:ln>
                    <a:solidFill>
                      <a:schemeClr val="tx1"/>
                    </a:solidFill>
                    <a:effectLst/>
                    <a:latin typeface="Arial Narrow" pitchFamily="34" charset="0"/>
                    <a:ea typeface="Times New Roman" pitchFamily="18" charset="0"/>
                  </a:rPr>
                  <a:t>фульвокислот</a:t>
                </a:r>
                <a:r>
                  <a:rPr kumimoji="0" lang="uk-UA" b="0" i="0" u="none" strike="noStrike" cap="none" normalizeH="0" baseline="0" dirty="0" smtClean="0">
                    <a:ln>
                      <a:noFill/>
                    </a:ln>
                    <a:solidFill>
                      <a:schemeClr val="tx1"/>
                    </a:solidFill>
                    <a:effectLst/>
                    <a:latin typeface="Arial Narrow" pitchFamily="34" charset="0"/>
                    <a:ea typeface="Times New Roman" pitchFamily="18" charset="0"/>
                  </a:rPr>
                  <a:t> і їх органо-мінеральних похідних.</a:t>
                </a:r>
                <a:endParaRPr kumimoji="0" lang="uk-UA" b="0" i="0" u="none" strike="noStrike" cap="none" normalizeH="0" baseline="0" dirty="0" smtClean="0">
                  <a:ln>
                    <a:noFill/>
                  </a:ln>
                  <a:solidFill>
                    <a:schemeClr val="tx1"/>
                  </a:solidFill>
                  <a:effectLst/>
                  <a:latin typeface="Arial Narrow" pitchFamily="34" charset="0"/>
                </a:endParaRPr>
              </a:p>
            </p:txBody>
          </p:sp>
        </p:grpSp>
      </p:grpSp>
      <p:sp>
        <p:nvSpPr>
          <p:cNvPr id="27693" name="Rectangle 4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smtClean="0">
              <a:ln>
                <a:noFill/>
              </a:ln>
              <a:solidFill>
                <a:schemeClr val="tx1"/>
              </a:solidFill>
              <a:effectLst/>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smtClean="0">
                <a:ln>
                  <a:noFill/>
                </a:ln>
                <a:solidFill>
                  <a:schemeClr val="tx1"/>
                </a:solidFill>
                <a:effectLst/>
                <a:latin typeface="Arial" pitchFamily="34" charset="0"/>
                <a:ea typeface="Times New Roman" pitchFamily="18" charset="0"/>
              </a:rPr>
              <a:t/>
            </a:r>
            <a:br>
              <a:rPr kumimoji="0" lang="ru-RU" sz="1200" b="0" i="0" u="none" strike="noStrike" cap="none" normalizeH="0" baseline="0" smtClean="0">
                <a:ln>
                  <a:noFill/>
                </a:ln>
                <a:solidFill>
                  <a:schemeClr val="tx1"/>
                </a:solidFill>
                <a:effectLst/>
                <a:latin typeface="Arial" pitchFamily="34" charset="0"/>
                <a:ea typeface="Times New Roman" pitchFamily="18" charset="0"/>
              </a:rPr>
            </a:br>
            <a:endParaRPr kumimoji="0" lang="ru-RU" sz="6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0" y="0"/>
            <a:ext cx="8892480" cy="1470025"/>
          </a:xfrm>
        </p:spPr>
        <p:txBody>
          <a:bodyPr/>
          <a:lstStyle/>
          <a:p>
            <a:pPr lvl="0" indent="323850" eaLnBrk="1" hangingPunct="1"/>
            <a:r>
              <a:rPr lang="uk-UA" sz="4000" b="1" dirty="0" smtClean="0">
                <a:solidFill>
                  <a:schemeClr val="tx1"/>
                </a:solidFill>
                <a:latin typeface="Arial Narrow" pitchFamily="34" charset="0"/>
                <a:ea typeface="Times New Roman" pitchFamily="18" charset="0"/>
                <a:cs typeface="Times New Roman" pitchFamily="18" charset="0"/>
              </a:rPr>
              <a:t>Схема малого</a:t>
            </a:r>
            <a:r>
              <a:rPr lang="uk-UA" sz="4000" b="1" dirty="0" smtClean="0">
                <a:solidFill>
                  <a:schemeClr val="tx1"/>
                </a:solidFill>
                <a:latin typeface="Arial Narrow" pitchFamily="34" charset="0"/>
                <a:ea typeface="Times New Roman" pitchFamily="18" charset="0"/>
              </a:rPr>
              <a:t> </a:t>
            </a:r>
            <a:r>
              <a:rPr lang="uk-UA" sz="4000" b="1" dirty="0" smtClean="0">
                <a:solidFill>
                  <a:schemeClr val="tx1"/>
                </a:solidFill>
                <a:latin typeface="Arial Narrow" pitchFamily="34" charset="0"/>
                <a:ea typeface="Times New Roman" pitchFamily="18" charset="0"/>
                <a:cs typeface="Times New Roman" pitchFamily="18" charset="0"/>
              </a:rPr>
              <a:t>біологічного</a:t>
            </a:r>
            <a:r>
              <a:rPr lang="uk-UA" sz="4000" b="1" dirty="0" smtClean="0">
                <a:solidFill>
                  <a:schemeClr val="tx1"/>
                </a:solidFill>
                <a:latin typeface="Arial Narrow" pitchFamily="34" charset="0"/>
                <a:ea typeface="Times New Roman" pitchFamily="18" charset="0"/>
              </a:rPr>
              <a:t> </a:t>
            </a:r>
            <a:r>
              <a:rPr lang="uk-UA" sz="4000" b="1" dirty="0" smtClean="0">
                <a:solidFill>
                  <a:schemeClr val="tx1"/>
                </a:solidFill>
                <a:latin typeface="Arial Narrow" pitchFamily="34" charset="0"/>
                <a:ea typeface="Times New Roman" pitchFamily="18" charset="0"/>
                <a:cs typeface="Times New Roman" pitchFamily="18" charset="0"/>
              </a:rPr>
              <a:t>кругообігу (МБК) речовин</a:t>
            </a:r>
            <a:r>
              <a:rPr lang="uk-UA" sz="4000" b="1" dirty="0" smtClean="0">
                <a:solidFill>
                  <a:schemeClr val="tx1"/>
                </a:solidFill>
                <a:latin typeface="Arial Narrow" pitchFamily="34" charset="0"/>
                <a:ea typeface="Times New Roman" pitchFamily="18" charset="0"/>
              </a:rPr>
              <a:t> </a:t>
            </a:r>
            <a:r>
              <a:rPr lang="uk-UA" sz="4000" b="1" dirty="0" smtClean="0">
                <a:solidFill>
                  <a:schemeClr val="tx1"/>
                </a:solidFill>
                <a:latin typeface="Arial Narrow" pitchFamily="34" charset="0"/>
                <a:ea typeface="Times New Roman" pitchFamily="18" charset="0"/>
                <a:cs typeface="Times New Roman" pitchFamily="18" charset="0"/>
              </a:rPr>
              <a:t>у</a:t>
            </a:r>
            <a:r>
              <a:rPr lang="uk-UA" sz="4000" b="1" dirty="0" smtClean="0">
                <a:solidFill>
                  <a:schemeClr val="tx1"/>
                </a:solidFill>
                <a:latin typeface="Arial Narrow" pitchFamily="34" charset="0"/>
                <a:ea typeface="Times New Roman" pitchFamily="18" charset="0"/>
              </a:rPr>
              <a:t> </a:t>
            </a:r>
            <a:r>
              <a:rPr lang="uk-UA" sz="4000" b="1" dirty="0" smtClean="0">
                <a:solidFill>
                  <a:schemeClr val="tx1"/>
                </a:solidFill>
                <a:latin typeface="Arial Narrow" pitchFamily="34" charset="0"/>
                <a:ea typeface="Times New Roman" pitchFamily="18" charset="0"/>
                <a:cs typeface="Times New Roman" pitchFamily="18" charset="0"/>
              </a:rPr>
              <a:t>природі</a:t>
            </a:r>
            <a:endParaRPr lang="ru-RU" sz="4000" dirty="0" smtClean="0"/>
          </a:p>
        </p:txBody>
      </p:sp>
      <p:sp>
        <p:nvSpPr>
          <p:cNvPr id="23555" name="Oval 4"/>
          <p:cNvSpPr>
            <a:spLocks noChangeArrowheads="1"/>
          </p:cNvSpPr>
          <p:nvPr/>
        </p:nvSpPr>
        <p:spPr bwMode="auto">
          <a:xfrm>
            <a:off x="395288" y="1785926"/>
            <a:ext cx="2449512" cy="2147899"/>
          </a:xfrm>
          <a:prstGeom prst="ellipse">
            <a:avLst/>
          </a:prstGeom>
          <a:solidFill>
            <a:srgbClr val="C2FCA2"/>
          </a:solidFill>
          <a:ln w="9525">
            <a:solidFill>
              <a:schemeClr val="tx1"/>
            </a:solidFill>
            <a:round/>
            <a:headEnd/>
            <a:tailEnd/>
          </a:ln>
        </p:spPr>
        <p:txBody>
          <a:bodyPr wrap="none" anchor="ctr"/>
          <a:lstStyle/>
          <a:p>
            <a:pPr algn="ctr"/>
            <a:r>
              <a:rPr lang="uk-UA" b="1" dirty="0"/>
              <a:t>Утворення</a:t>
            </a:r>
            <a:endParaRPr lang="ru-RU" b="1" dirty="0"/>
          </a:p>
          <a:p>
            <a:pPr algn="ctr"/>
            <a:r>
              <a:rPr lang="ru-RU" b="1" dirty="0"/>
              <a:t>б</a:t>
            </a:r>
            <a:r>
              <a:rPr lang="uk-UA" b="1" dirty="0"/>
              <a:t>і</a:t>
            </a:r>
            <a:r>
              <a:rPr lang="ru-RU" b="1" dirty="0" err="1"/>
              <a:t>омас</a:t>
            </a:r>
            <a:r>
              <a:rPr lang="uk-UA" b="1" dirty="0"/>
              <a:t>и</a:t>
            </a:r>
            <a:endParaRPr lang="ru-RU" b="1" dirty="0"/>
          </a:p>
          <a:p>
            <a:pPr algn="ctr"/>
            <a:r>
              <a:rPr lang="ru-RU" b="1" dirty="0" err="1"/>
              <a:t>р</a:t>
            </a:r>
            <a:r>
              <a:rPr lang="uk-UA" b="1" dirty="0" err="1"/>
              <a:t>ослин</a:t>
            </a:r>
            <a:r>
              <a:rPr lang="uk-UA" b="1" dirty="0"/>
              <a:t> і</a:t>
            </a:r>
          </a:p>
          <a:p>
            <a:pPr algn="ctr"/>
            <a:r>
              <a:rPr lang="uk-UA" b="1" dirty="0"/>
              <a:t>тварин</a:t>
            </a:r>
            <a:endParaRPr lang="ru-RU" b="1" dirty="0"/>
          </a:p>
        </p:txBody>
      </p:sp>
      <p:sp>
        <p:nvSpPr>
          <p:cNvPr id="23556" name="Oval 5"/>
          <p:cNvSpPr>
            <a:spLocks noChangeArrowheads="1"/>
          </p:cNvSpPr>
          <p:nvPr/>
        </p:nvSpPr>
        <p:spPr bwMode="auto">
          <a:xfrm>
            <a:off x="6000760" y="1785926"/>
            <a:ext cx="2808288" cy="2520950"/>
          </a:xfrm>
          <a:prstGeom prst="ellipse">
            <a:avLst/>
          </a:prstGeom>
          <a:solidFill>
            <a:srgbClr val="D2D2CC"/>
          </a:solidFill>
          <a:ln w="9525">
            <a:solidFill>
              <a:schemeClr val="tx1"/>
            </a:solidFill>
            <a:round/>
            <a:headEnd/>
            <a:tailEnd/>
          </a:ln>
        </p:spPr>
        <p:txBody>
          <a:bodyPr wrap="none" anchor="ctr"/>
          <a:lstStyle/>
          <a:p>
            <a:pPr algn="ctr"/>
            <a:r>
              <a:rPr lang="ru-RU" b="1" dirty="0" err="1"/>
              <a:t>Гум</a:t>
            </a:r>
            <a:r>
              <a:rPr lang="uk-UA" b="1" dirty="0"/>
              <a:t>і</a:t>
            </a:r>
            <a:r>
              <a:rPr lang="ru-RU" b="1" dirty="0" err="1"/>
              <a:t>ф</a:t>
            </a:r>
            <a:r>
              <a:rPr lang="uk-UA" b="1" dirty="0"/>
              <a:t>і</a:t>
            </a:r>
            <a:r>
              <a:rPr lang="ru-RU" b="1" dirty="0" err="1"/>
              <a:t>кац</a:t>
            </a:r>
            <a:r>
              <a:rPr lang="uk-UA" b="1" dirty="0"/>
              <a:t>і</a:t>
            </a:r>
            <a:r>
              <a:rPr lang="ru-RU" b="1" dirty="0"/>
              <a:t>я </a:t>
            </a:r>
          </a:p>
          <a:p>
            <a:pPr algn="ctr"/>
            <a:r>
              <a:rPr lang="ru-RU" b="1" dirty="0"/>
              <a:t>б</a:t>
            </a:r>
            <a:r>
              <a:rPr lang="uk-UA" b="1" dirty="0"/>
              <a:t>і</a:t>
            </a:r>
            <a:r>
              <a:rPr lang="ru-RU" b="1" dirty="0" err="1"/>
              <a:t>омас</a:t>
            </a:r>
            <a:r>
              <a:rPr lang="uk-UA" b="1" dirty="0"/>
              <a:t>и</a:t>
            </a:r>
            <a:r>
              <a:rPr lang="ru-RU" b="1" dirty="0"/>
              <a:t> </a:t>
            </a:r>
            <a:endParaRPr lang="uk-UA" b="1" dirty="0"/>
          </a:p>
          <a:p>
            <a:pPr algn="ctr"/>
            <a:r>
              <a:rPr lang="uk-UA" b="1" dirty="0"/>
              <a:t>рослин </a:t>
            </a:r>
          </a:p>
          <a:p>
            <a:pPr algn="ctr"/>
            <a:r>
              <a:rPr lang="uk-UA" b="1" dirty="0"/>
              <a:t>і тварин</a:t>
            </a:r>
            <a:r>
              <a:rPr lang="ru-RU" b="1" dirty="0"/>
              <a:t> </a:t>
            </a:r>
          </a:p>
          <a:p>
            <a:pPr algn="ctr"/>
            <a:r>
              <a:rPr lang="ru-RU" b="1" dirty="0"/>
              <a:t>(</a:t>
            </a:r>
            <a:r>
              <a:rPr lang="uk-UA" b="1" dirty="0"/>
              <a:t>утворення</a:t>
            </a:r>
            <a:r>
              <a:rPr lang="ru-RU" b="1" dirty="0"/>
              <a:t> </a:t>
            </a:r>
          </a:p>
          <a:p>
            <a:pPr algn="ctr"/>
            <a:r>
              <a:rPr lang="ru-RU" b="1" dirty="0"/>
              <a:t>гумус</a:t>
            </a:r>
            <a:r>
              <a:rPr lang="uk-UA" b="1" dirty="0"/>
              <a:t>у</a:t>
            </a:r>
            <a:r>
              <a:rPr lang="ru-RU" b="1" dirty="0"/>
              <a:t>)</a:t>
            </a:r>
          </a:p>
          <a:p>
            <a:pPr algn="ctr"/>
            <a:endParaRPr lang="ru-RU" dirty="0"/>
          </a:p>
        </p:txBody>
      </p:sp>
      <p:sp>
        <p:nvSpPr>
          <p:cNvPr id="23557" name="Oval 6"/>
          <p:cNvSpPr>
            <a:spLocks noChangeArrowheads="1"/>
          </p:cNvSpPr>
          <p:nvPr/>
        </p:nvSpPr>
        <p:spPr bwMode="auto">
          <a:xfrm>
            <a:off x="2700338" y="4221163"/>
            <a:ext cx="3240087" cy="2305050"/>
          </a:xfrm>
          <a:prstGeom prst="ellipse">
            <a:avLst/>
          </a:prstGeom>
          <a:solidFill>
            <a:schemeClr val="accent1"/>
          </a:solidFill>
          <a:ln w="9525">
            <a:solidFill>
              <a:schemeClr val="tx1"/>
            </a:solidFill>
            <a:round/>
            <a:headEnd/>
            <a:tailEnd/>
          </a:ln>
        </p:spPr>
        <p:txBody>
          <a:bodyPr wrap="none" anchor="ctr"/>
          <a:lstStyle/>
          <a:p>
            <a:pPr algn="ctr">
              <a:lnSpc>
                <a:spcPct val="90000"/>
              </a:lnSpc>
              <a:spcBef>
                <a:spcPct val="20000"/>
              </a:spcBef>
            </a:pPr>
            <a:r>
              <a:rPr lang="ru-RU" sz="2000" b="1" dirty="0"/>
              <a:t>М</a:t>
            </a:r>
            <a:r>
              <a:rPr lang="uk-UA" sz="2000" b="1" dirty="0"/>
              <a:t>і</a:t>
            </a:r>
            <a:r>
              <a:rPr lang="ru-RU" sz="2000" b="1" dirty="0" err="1"/>
              <a:t>нерал</a:t>
            </a:r>
            <a:r>
              <a:rPr lang="uk-UA" sz="2000" b="1" dirty="0"/>
              <a:t>і</a:t>
            </a:r>
            <a:r>
              <a:rPr lang="ru-RU" sz="2000" b="1" dirty="0" err="1"/>
              <a:t>зац</a:t>
            </a:r>
            <a:r>
              <a:rPr lang="uk-UA" sz="2000" b="1" dirty="0"/>
              <a:t>і</a:t>
            </a:r>
            <a:r>
              <a:rPr lang="ru-RU" sz="2000" b="1" dirty="0"/>
              <a:t>я </a:t>
            </a:r>
            <a:endParaRPr lang="en-US" sz="2000" b="1" dirty="0"/>
          </a:p>
          <a:p>
            <a:pPr algn="ctr">
              <a:lnSpc>
                <a:spcPct val="90000"/>
              </a:lnSpc>
              <a:spcBef>
                <a:spcPct val="20000"/>
              </a:spcBef>
            </a:pPr>
            <a:r>
              <a:rPr lang="ru-RU" sz="2000" b="1" dirty="0"/>
              <a:t>орган</a:t>
            </a:r>
            <a:r>
              <a:rPr lang="uk-UA" sz="2000" b="1" dirty="0" err="1"/>
              <a:t>ічних</a:t>
            </a:r>
            <a:r>
              <a:rPr lang="uk-UA" sz="2000" b="1" dirty="0"/>
              <a:t> </a:t>
            </a:r>
            <a:endParaRPr lang="en-US" sz="2000" b="1" dirty="0"/>
          </a:p>
          <a:p>
            <a:pPr algn="ctr">
              <a:lnSpc>
                <a:spcPct val="90000"/>
              </a:lnSpc>
              <a:spcBef>
                <a:spcPct val="20000"/>
              </a:spcBef>
            </a:pPr>
            <a:r>
              <a:rPr lang="uk-UA" sz="2000" b="1" dirty="0"/>
              <a:t>речовин </a:t>
            </a:r>
            <a:endParaRPr lang="ru-RU" sz="2000" b="1" dirty="0"/>
          </a:p>
          <a:p>
            <a:pPr algn="ctr"/>
            <a:endParaRPr lang="ru-RU" dirty="0"/>
          </a:p>
        </p:txBody>
      </p:sp>
      <p:sp>
        <p:nvSpPr>
          <p:cNvPr id="23558" name="AutoShape 7"/>
          <p:cNvSpPr>
            <a:spLocks noChangeArrowheads="1"/>
          </p:cNvSpPr>
          <p:nvPr/>
        </p:nvSpPr>
        <p:spPr bwMode="auto">
          <a:xfrm>
            <a:off x="3203848" y="2348880"/>
            <a:ext cx="2305050" cy="989013"/>
          </a:xfrm>
          <a:prstGeom prst="rightArrow">
            <a:avLst>
              <a:gd name="adj1" fmla="val 50000"/>
              <a:gd name="adj2" fmla="val 58266"/>
            </a:avLst>
          </a:prstGeom>
          <a:solidFill>
            <a:srgbClr val="F7F7A7"/>
          </a:solidFill>
          <a:ln w="9525">
            <a:solidFill>
              <a:schemeClr val="tx1"/>
            </a:solidFill>
            <a:miter lim="800000"/>
            <a:headEnd/>
            <a:tailEnd/>
          </a:ln>
        </p:spPr>
        <p:txBody>
          <a:bodyPr wrap="none" anchor="ctr"/>
          <a:lstStyle/>
          <a:p>
            <a:endParaRPr lang="ru-RU"/>
          </a:p>
        </p:txBody>
      </p:sp>
      <p:sp>
        <p:nvSpPr>
          <p:cNvPr id="23559" name="AutoShape 8"/>
          <p:cNvSpPr>
            <a:spLocks noChangeArrowheads="1"/>
          </p:cNvSpPr>
          <p:nvPr/>
        </p:nvSpPr>
        <p:spPr bwMode="auto">
          <a:xfrm rot="8449382">
            <a:off x="5550342" y="3873962"/>
            <a:ext cx="825500" cy="903288"/>
          </a:xfrm>
          <a:prstGeom prst="rightArrow">
            <a:avLst>
              <a:gd name="adj1" fmla="val 50000"/>
              <a:gd name="adj2" fmla="val 25000"/>
            </a:avLst>
          </a:prstGeom>
          <a:solidFill>
            <a:srgbClr val="F7F7A7"/>
          </a:solidFill>
          <a:ln w="9525">
            <a:solidFill>
              <a:schemeClr val="tx1"/>
            </a:solidFill>
            <a:miter lim="800000"/>
            <a:headEnd/>
            <a:tailEnd/>
          </a:ln>
        </p:spPr>
        <p:txBody>
          <a:bodyPr wrap="none" anchor="ctr"/>
          <a:lstStyle/>
          <a:p>
            <a:endParaRPr lang="ru-RU"/>
          </a:p>
        </p:txBody>
      </p:sp>
      <p:sp>
        <p:nvSpPr>
          <p:cNvPr id="23560" name="AutoShape 9"/>
          <p:cNvSpPr>
            <a:spLocks noChangeArrowheads="1"/>
          </p:cNvSpPr>
          <p:nvPr/>
        </p:nvSpPr>
        <p:spPr bwMode="auto">
          <a:xfrm rot="-8363856">
            <a:off x="2154238" y="3765550"/>
            <a:ext cx="1019175" cy="936625"/>
          </a:xfrm>
          <a:prstGeom prst="rightArrow">
            <a:avLst>
              <a:gd name="adj1" fmla="val 50000"/>
              <a:gd name="adj2" fmla="val 27203"/>
            </a:avLst>
          </a:prstGeom>
          <a:solidFill>
            <a:srgbClr val="F7F7A7"/>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643998" cy="5726130"/>
          </a:xfrm>
        </p:spPr>
        <p:txBody>
          <a:bodyPr>
            <a:normAutofit/>
          </a:bodyPr>
          <a:lstStyle/>
          <a:p>
            <a:r>
              <a:rPr lang="ru-RU" sz="3200" dirty="0"/>
              <a:t/>
            </a:r>
            <a:br>
              <a:rPr lang="ru-RU" sz="3200" dirty="0"/>
            </a:br>
            <a:endParaRPr lang="ru-RU" sz="3200" dirty="0"/>
          </a:p>
        </p:txBody>
      </p:sp>
      <p:sp>
        <p:nvSpPr>
          <p:cNvPr id="7169" name="Rectangle 1"/>
          <p:cNvSpPr>
            <a:spLocks noChangeArrowheads="1"/>
          </p:cNvSpPr>
          <p:nvPr/>
        </p:nvSpPr>
        <p:spPr bwMode="auto">
          <a:xfrm>
            <a:off x="214282" y="1000108"/>
            <a:ext cx="857256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23850" algn="just" defTabSz="914400" rtl="0" eaLnBrk="1" fontAlgn="base" latinLnBrk="0" hangingPunct="1">
              <a:lnSpc>
                <a:spcPct val="100000"/>
              </a:lnSpc>
              <a:spcBef>
                <a:spcPct val="0"/>
              </a:spcBef>
              <a:spcAft>
                <a:spcPct val="0"/>
              </a:spcAft>
              <a:buClrTx/>
              <a:buSzTx/>
              <a:buFontTx/>
              <a:buNone/>
              <a:tabLst/>
            </a:pPr>
            <a:r>
              <a:rPr kumimoji="0" lang="uk-UA" sz="36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Джерелом органічної частини ґрунту є всі компоненти біоценозу. </a:t>
            </a:r>
          </a:p>
          <a:p>
            <a:pPr marL="0" marR="0" lvl="0" indent="323850" algn="just" defTabSz="914400" rtl="0" eaLnBrk="1" fontAlgn="base" latinLnBrk="0" hangingPunct="1">
              <a:lnSpc>
                <a:spcPct val="100000"/>
              </a:lnSpc>
              <a:spcBef>
                <a:spcPct val="0"/>
              </a:spcBef>
              <a:spcAft>
                <a:spcPct val="0"/>
              </a:spcAft>
              <a:buClrTx/>
              <a:buSzTx/>
              <a:buFontTx/>
              <a:buNone/>
              <a:tabLst/>
            </a:pPr>
            <a:endParaRPr kumimoji="0" lang="uk-UA" sz="36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endParaRPr>
          </a:p>
          <a:p>
            <a:pPr marL="0" marR="0" lvl="0" indent="323850" algn="just" defTabSz="914400" rtl="0" eaLnBrk="1" fontAlgn="base" latinLnBrk="0" hangingPunct="1">
              <a:lnSpc>
                <a:spcPct val="100000"/>
              </a:lnSpc>
              <a:spcBef>
                <a:spcPct val="0"/>
              </a:spcBef>
              <a:spcAft>
                <a:spcPct val="0"/>
              </a:spcAft>
              <a:buClrTx/>
              <a:buSzTx/>
              <a:buFontTx/>
              <a:buNone/>
              <a:tabLst/>
            </a:pPr>
            <a:r>
              <a:rPr kumimoji="0" lang="uk-UA" sz="36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Зелені рослини мають найбільшу біомасу, щорічний приріст, наземний та кореневий </a:t>
            </a:r>
            <a:r>
              <a:rPr kumimoji="0" lang="uk-UA" sz="3600" b="0" i="0" u="none" strike="noStrike" cap="none" normalizeH="0" baseline="0" dirty="0" err="1" smtClean="0">
                <a:ln>
                  <a:noFill/>
                </a:ln>
                <a:solidFill>
                  <a:schemeClr val="tx1"/>
                </a:solidFill>
                <a:effectLst/>
                <a:latin typeface="Arial Narrow" pitchFamily="34" charset="0"/>
                <a:ea typeface="Times New Roman" pitchFamily="18" charset="0"/>
                <a:cs typeface="Times New Roman" pitchFamily="18" charset="0"/>
              </a:rPr>
              <a:t>опад</a:t>
            </a:r>
            <a:r>
              <a:rPr kumimoji="0" lang="uk-UA" sz="36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Тому саме вони є основним матеріалом для формування органічної частини ґрунту.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0"/>
            <a:ext cx="9144000" cy="1066800"/>
          </a:xfrm>
        </p:spPr>
        <p:txBody>
          <a:bodyPr/>
          <a:lstStyle/>
          <a:p>
            <a:pPr eaLnBrk="1" hangingPunct="1"/>
            <a:r>
              <a:rPr lang="ru-RU" sz="3200" dirty="0" err="1" smtClean="0"/>
              <a:t>Біологічний</a:t>
            </a:r>
            <a:r>
              <a:rPr lang="ru-RU" sz="3200" dirty="0" smtClean="0"/>
              <a:t> </a:t>
            </a:r>
            <a:r>
              <a:rPr lang="ru-RU" sz="3200" dirty="0" err="1" smtClean="0"/>
              <a:t>кругообіг</a:t>
            </a:r>
            <a:r>
              <a:rPr lang="ru-RU" sz="3200" dirty="0" smtClean="0"/>
              <a:t> </a:t>
            </a:r>
            <a:r>
              <a:rPr lang="ru-RU" sz="3200" dirty="0" err="1" smtClean="0"/>
              <a:t>речовин</a:t>
            </a:r>
            <a:r>
              <a:rPr lang="ru-RU" sz="3200" dirty="0" smtClean="0"/>
              <a:t>, т/га</a:t>
            </a:r>
            <a:br>
              <a:rPr lang="ru-RU" sz="3200" dirty="0" smtClean="0"/>
            </a:br>
            <a:r>
              <a:rPr lang="ru-RU" sz="2000" b="1" dirty="0" err="1" smtClean="0"/>
              <a:t>Щорічно</a:t>
            </a:r>
            <a:r>
              <a:rPr lang="ru-RU" sz="2000" b="1" dirty="0" smtClean="0"/>
              <a:t> на </a:t>
            </a:r>
            <a:r>
              <a:rPr lang="ru-RU" sz="2000" b="1" dirty="0" err="1" smtClean="0"/>
              <a:t>Землі</a:t>
            </a:r>
            <a:r>
              <a:rPr lang="ru-RU" sz="2000" b="1" dirty="0" smtClean="0"/>
              <a:t> </a:t>
            </a:r>
            <a:r>
              <a:rPr lang="ru-RU" sz="2000" b="1" dirty="0" err="1" smtClean="0"/>
              <a:t>синтезується</a:t>
            </a:r>
            <a:r>
              <a:rPr lang="ru-RU" sz="2000" b="1" dirty="0" smtClean="0"/>
              <a:t> 150 </a:t>
            </a:r>
            <a:r>
              <a:rPr lang="ru-RU" sz="2000" b="1" dirty="0" err="1" smtClean="0"/>
              <a:t>млдр</a:t>
            </a:r>
            <a:r>
              <a:rPr lang="ru-RU" sz="2000" b="1" dirty="0" smtClean="0"/>
              <a:t>. т </a:t>
            </a:r>
            <a:r>
              <a:rPr lang="ru-RU" sz="2000" b="1" dirty="0" err="1" smtClean="0"/>
              <a:t>органічної</a:t>
            </a:r>
            <a:r>
              <a:rPr lang="ru-RU" sz="2000" b="1" dirty="0" smtClean="0"/>
              <a:t> </a:t>
            </a:r>
            <a:r>
              <a:rPr lang="ru-RU" sz="2000" b="1" dirty="0" err="1" smtClean="0"/>
              <a:t>речовини</a:t>
            </a:r>
            <a:endParaRPr lang="ru-RU" sz="2000" b="1" dirty="0" smtClean="0"/>
          </a:p>
        </p:txBody>
      </p:sp>
      <p:graphicFrame>
        <p:nvGraphicFramePr>
          <p:cNvPr id="2050" name="Object 3"/>
          <p:cNvGraphicFramePr>
            <a:graphicFrameLocks noGrp="1" noChangeAspect="1"/>
          </p:cNvGraphicFramePr>
          <p:nvPr>
            <p:ph type="tbl" idx="1"/>
          </p:nvPr>
        </p:nvGraphicFramePr>
        <p:xfrm>
          <a:off x="0" y="1214423"/>
          <a:ext cx="9001156" cy="5643578"/>
        </p:xfrm>
        <a:graphic>
          <a:graphicData uri="http://schemas.openxmlformats.org/presentationml/2006/ole">
            <p:oleObj spid="_x0000_s29698" name="Документ" r:id="rId4" imgW="7449707" imgH="4705415" progId="Word.Document.8">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511816"/>
          </a:xfrm>
        </p:spPr>
        <p:txBody>
          <a:bodyPr>
            <a:normAutofit/>
          </a:bodyPr>
          <a:lstStyle/>
          <a:p>
            <a:r>
              <a:rPr lang="uk-UA" dirty="0"/>
              <a:t>В </a:t>
            </a:r>
            <a:r>
              <a:rPr lang="uk-UA" b="1" u="sng" dirty="0"/>
              <a:t>орних </a:t>
            </a:r>
            <a:r>
              <a:rPr lang="uk-UA" dirty="0"/>
              <a:t>ґрунтах </a:t>
            </a:r>
            <a:r>
              <a:rPr lang="uk-UA" dirty="0" smtClean="0"/>
              <a:t>основним джерелом для утворення </a:t>
            </a:r>
            <a:r>
              <a:rPr lang="uk-UA" dirty="0"/>
              <a:t>гумусу є </a:t>
            </a:r>
            <a:r>
              <a:rPr lang="uk-UA" b="1" u="sng" dirty="0"/>
              <a:t>пожнивні та кореневі рештки </a:t>
            </a:r>
            <a:r>
              <a:rPr lang="uk-UA" dirty="0"/>
              <a:t>культурних рослин</a:t>
            </a:r>
            <a:r>
              <a:rPr lang="uk-UA" dirty="0" smtClean="0"/>
              <a:t>, а також органічні </a:t>
            </a:r>
            <a:r>
              <a:rPr lang="uk-UA" dirty="0"/>
              <a:t>добрива </a:t>
            </a:r>
            <a:r>
              <a:rPr lang="uk-UA" dirty="0" smtClean="0"/>
              <a:t/>
            </a:r>
            <a:br>
              <a:rPr lang="uk-UA" dirty="0" smtClean="0"/>
            </a:br>
            <a:r>
              <a:rPr lang="uk-UA" dirty="0" smtClean="0"/>
              <a:t>(</a:t>
            </a:r>
            <a:r>
              <a:rPr lang="uk-UA" dirty="0"/>
              <a:t>1т гною </a:t>
            </a:r>
            <a:r>
              <a:rPr lang="uk-UA" dirty="0" smtClean="0"/>
              <a:t>= </a:t>
            </a:r>
            <a:r>
              <a:rPr lang="ru-RU" dirty="0" smtClean="0"/>
              <a:t>40-60 </a:t>
            </a:r>
            <a:r>
              <a:rPr lang="uk-UA" dirty="0"/>
              <a:t>кг гумусу).</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35" name="Group 335"/>
          <p:cNvGraphicFramePr>
            <a:graphicFrameLocks noGrp="1"/>
          </p:cNvGraphicFramePr>
          <p:nvPr>
            <p:ph/>
          </p:nvPr>
        </p:nvGraphicFramePr>
        <p:xfrm>
          <a:off x="755576" y="0"/>
          <a:ext cx="6624736" cy="6884136"/>
        </p:xfrm>
        <a:graphic>
          <a:graphicData uri="http://schemas.openxmlformats.org/drawingml/2006/table">
            <a:tbl>
              <a:tblPr/>
              <a:tblGrid>
                <a:gridCol w="4355749"/>
                <a:gridCol w="2268987"/>
              </a:tblGrid>
              <a:tr h="1040658">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Arial Narrow" pitchFamily="34" charset="0"/>
                          <a:cs typeface="Times New Roman" pitchFamily="18" charset="0"/>
                        </a:rPr>
                        <a:t>Ко</a:t>
                      </a:r>
                      <a:r>
                        <a:rPr kumimoji="0" lang="uk-UA" sz="3200" b="1" i="0" u="none" strike="noStrike" cap="none" normalizeH="0" baseline="0" dirty="0" smtClean="0">
                          <a:ln>
                            <a:noFill/>
                          </a:ln>
                          <a:solidFill>
                            <a:schemeClr val="tx1"/>
                          </a:solidFill>
                          <a:effectLst/>
                          <a:latin typeface="Arial Narrow" pitchFamily="34" charset="0"/>
                          <a:cs typeface="Times New Roman" pitchFamily="18" charset="0"/>
                        </a:rPr>
                        <a:t>е</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ф</a:t>
                      </a:r>
                      <a:r>
                        <a:rPr kumimoji="0" lang="uk-UA" sz="3200" b="1"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ц</a:t>
                      </a:r>
                      <a:r>
                        <a:rPr kumimoji="0" lang="uk-UA" sz="3200" b="1" i="0" u="none" strike="noStrike" cap="none" normalizeH="0" baseline="0" dirty="0" err="1" smtClean="0">
                          <a:ln>
                            <a:noFill/>
                          </a:ln>
                          <a:solidFill>
                            <a:schemeClr val="tx1"/>
                          </a:solidFill>
                          <a:effectLst/>
                          <a:latin typeface="Arial Narrow" pitchFamily="34" charset="0"/>
                          <a:cs typeface="Times New Roman" pitchFamily="18" charset="0"/>
                        </a:rPr>
                        <a:t>іє</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нт</a:t>
                      </a:r>
                      <a:r>
                        <a:rPr kumimoji="0" lang="uk-UA" sz="3200" b="1" i="0" u="none" strike="noStrike" cap="none" normalizeH="0" baseline="0" dirty="0" smtClean="0">
                          <a:ln>
                            <a:noFill/>
                          </a:ln>
                          <a:solidFill>
                            <a:schemeClr val="tx1"/>
                          </a:solidFill>
                          <a:effectLst/>
                          <a:latin typeface="Arial Narrow" pitchFamily="34" charset="0"/>
                          <a:cs typeface="Times New Roman" pitchFamily="18" charset="0"/>
                        </a:rPr>
                        <a:t>и</a:t>
                      </a:r>
                      <a:r>
                        <a:rPr kumimoji="0" lang="ru-RU" sz="3200" b="1" i="0" u="none" strike="noStrike" cap="none" normalizeH="0" baseline="0" dirty="0" smtClean="0">
                          <a:ln>
                            <a:noFill/>
                          </a:ln>
                          <a:solidFill>
                            <a:schemeClr val="tx1"/>
                          </a:solidFill>
                          <a:effectLst/>
                          <a:latin typeface="Arial Narrow" pitchFamily="34" charset="0"/>
                          <a:cs typeface="Times New Roman" pitchFamily="18" charset="0"/>
                        </a:rPr>
                        <a:t> </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гум</a:t>
                      </a:r>
                      <a:r>
                        <a:rPr kumimoji="0" lang="uk-UA" sz="3200" b="1"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ф</a:t>
                      </a:r>
                      <a:r>
                        <a:rPr kumimoji="0" lang="uk-UA" sz="3200" b="1"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кац</a:t>
                      </a:r>
                      <a:r>
                        <a:rPr kumimoji="0" lang="uk-UA" sz="3200" b="1" i="0" u="none" strike="noStrike" cap="none" normalizeH="0" baseline="0" dirty="0" err="1" smtClean="0">
                          <a:ln>
                            <a:noFill/>
                          </a:ln>
                          <a:solidFill>
                            <a:schemeClr val="tx1"/>
                          </a:solidFill>
                          <a:effectLst/>
                          <a:latin typeface="Arial Narrow" pitchFamily="34" charset="0"/>
                          <a:cs typeface="Times New Roman" pitchFamily="18" charset="0"/>
                        </a:rPr>
                        <a:t>ії</a:t>
                      </a:r>
                      <a:r>
                        <a:rPr kumimoji="0" lang="ru-RU" sz="3200" b="1" i="0" u="none" strike="noStrike" cap="none" normalizeH="0" baseline="0" dirty="0" smtClean="0">
                          <a:ln>
                            <a:noFill/>
                          </a:ln>
                          <a:solidFill>
                            <a:schemeClr val="tx1"/>
                          </a:solidFill>
                          <a:effectLst/>
                          <a:latin typeface="Arial Narrow" pitchFamily="34" charset="0"/>
                          <a:cs typeface="Times New Roman" pitchFamily="18" charset="0"/>
                        </a:rPr>
                        <a:t> </a:t>
                      </a:r>
                      <a:r>
                        <a:rPr kumimoji="0" lang="ru-RU" sz="3200" b="1" i="0" u="none" strike="noStrike" cap="none" normalizeH="0" baseline="0" dirty="0" err="1" smtClean="0">
                          <a:ln>
                            <a:noFill/>
                          </a:ln>
                          <a:solidFill>
                            <a:schemeClr val="tx1"/>
                          </a:solidFill>
                          <a:effectLst/>
                          <a:latin typeface="Arial Narrow" pitchFamily="34" charset="0"/>
                          <a:cs typeface="Times New Roman" pitchFamily="18" charset="0"/>
                        </a:rPr>
                        <a:t>р</a:t>
                      </a:r>
                      <a:r>
                        <a:rPr kumimoji="0" lang="uk-UA" sz="3200" b="1" i="0" u="none" strike="noStrike" cap="none" normalizeH="0" baseline="0" dirty="0" err="1" smtClean="0">
                          <a:ln>
                            <a:noFill/>
                          </a:ln>
                          <a:solidFill>
                            <a:schemeClr val="tx1"/>
                          </a:solidFill>
                          <a:effectLst/>
                          <a:latin typeface="Arial Narrow" pitchFamily="34" charset="0"/>
                          <a:cs typeface="Times New Roman" pitchFamily="18" charset="0"/>
                        </a:rPr>
                        <a:t>ослинних</a:t>
                      </a:r>
                      <a:r>
                        <a:rPr kumimoji="0" lang="uk-UA" sz="3200" b="1" i="0" u="none" strike="noStrike" cap="none" normalizeH="0" baseline="0" dirty="0" smtClean="0">
                          <a:ln>
                            <a:noFill/>
                          </a:ln>
                          <a:solidFill>
                            <a:schemeClr val="tx1"/>
                          </a:solidFill>
                          <a:effectLst/>
                          <a:latin typeface="Arial Narrow" pitchFamily="34" charset="0"/>
                          <a:cs typeface="Times New Roman" pitchFamily="18" charset="0"/>
                        </a:rPr>
                        <a:t> решток</a:t>
                      </a:r>
                      <a:r>
                        <a:rPr kumimoji="0" lang="ru-RU" sz="3200" b="1" i="0" u="none" strike="noStrike" cap="none" normalizeH="0" baseline="0" dirty="0" smtClean="0">
                          <a:ln>
                            <a:noFill/>
                          </a:ln>
                          <a:solidFill>
                            <a:schemeClr val="tx1"/>
                          </a:solidFill>
                          <a:effectLst/>
                          <a:latin typeface="Arial Narrow" pitchFamily="34" charset="0"/>
                          <a:cs typeface="Times New Roman" pitchFamily="18" charset="0"/>
                        </a:rPr>
                        <a:t> </a:t>
                      </a:r>
                      <a:endParaRPr kumimoji="0" lang="ru-RU" sz="3200" b="1"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Солома </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зернов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х</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0,25</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Багаторічні</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трав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Одно</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річні</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трав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Горох</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Р</a:t>
                      </a:r>
                      <a:r>
                        <a:rPr kumimoji="0" lang="uk-UA" sz="2400" b="0" i="0" u="none" strike="noStrike" cap="none" normalizeH="0" baseline="0" dirty="0" err="1" smtClean="0">
                          <a:ln>
                            <a:noFill/>
                          </a:ln>
                          <a:solidFill>
                            <a:schemeClr val="tx1"/>
                          </a:solidFill>
                          <a:effectLst/>
                          <a:latin typeface="Arial Narrow" pitchFamily="34" charset="0"/>
                          <a:cs typeface="Times New Roman" pitchFamily="18" charset="0"/>
                        </a:rPr>
                        <a:t>іпак</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Зернов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колосов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0,22</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Кукуру</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д</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за на зерно</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0,20</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Крупян</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 культури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0,20</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Кукуру</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д</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за на силос</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0,17</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Соняшник</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0,14</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Буряки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0,10</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477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Гній</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0,06</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28596" y="1500174"/>
            <a:ext cx="8358246"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23850" algn="ctr" defTabSz="914400" rtl="0" eaLnBrk="1" fontAlgn="base" latinLnBrk="0" hangingPunct="1">
              <a:lnSpc>
                <a:spcPct val="100000"/>
              </a:lnSpc>
              <a:spcBef>
                <a:spcPct val="0"/>
              </a:spcBef>
              <a:spcAft>
                <a:spcPct val="0"/>
              </a:spcAft>
              <a:buClrTx/>
              <a:buSzTx/>
              <a:buFontTx/>
              <a:buNone/>
              <a:tabLst/>
            </a:pPr>
            <a:r>
              <a:rPr kumimoji="0" lang="uk-UA" sz="44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В лісових ґрунтах основним джерелом формування гумусу є </a:t>
            </a:r>
            <a:r>
              <a:rPr kumimoji="0" lang="uk-UA" sz="4400" b="1" i="0" u="sng"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підстилка,</a:t>
            </a:r>
            <a:r>
              <a:rPr kumimoji="0" lang="uk-UA" sz="44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оскільки корені дерев багаторічні і їх участь в утворенні гумусу невелика.</a:t>
            </a:r>
            <a:endParaRPr kumimoji="0" lang="uk-UA" sz="4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835874" cy="6192688"/>
          </a:xfrm>
        </p:spPr>
        <p:txBody>
          <a:bodyPr>
            <a:noAutofit/>
          </a:bodyPr>
          <a:lstStyle/>
          <a:p>
            <a:r>
              <a:rPr lang="uk-UA" sz="4000" b="1" dirty="0" smtClean="0">
                <a:latin typeface="Arial Narrow" pitchFamily="34" charset="0"/>
              </a:rPr>
              <a:t>Хімічний склад опаду та його значення в </a:t>
            </a:r>
            <a:r>
              <a:rPr lang="uk-UA" sz="4000" b="1" dirty="0" err="1" smtClean="0">
                <a:latin typeface="Arial Narrow" pitchFamily="34" charset="0"/>
              </a:rPr>
              <a:t>гумусоутворенні</a:t>
            </a:r>
            <a:r>
              <a:rPr lang="ru-RU" sz="3200" dirty="0" smtClean="0">
                <a:latin typeface="Arial Narrow" pitchFamily="34" charset="0"/>
              </a:rPr>
              <a:t/>
            </a:r>
            <a:br>
              <a:rPr lang="ru-RU" sz="3200" dirty="0" smtClean="0">
                <a:latin typeface="Arial Narrow" pitchFamily="34" charset="0"/>
              </a:rPr>
            </a:br>
            <a:r>
              <a:rPr lang="uk-UA" sz="3200" b="1" dirty="0" smtClean="0">
                <a:latin typeface="Arial Narrow" pitchFamily="34" charset="0"/>
              </a:rPr>
              <a:t> </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Важливе значення для </a:t>
            </a:r>
            <a:r>
              <a:rPr lang="uk-UA" sz="3200" dirty="0" err="1" smtClean="0">
                <a:latin typeface="Arial Narrow" pitchFamily="34" charset="0"/>
              </a:rPr>
              <a:t>гумусоутворення</a:t>
            </a:r>
            <a:r>
              <a:rPr lang="uk-UA" sz="3200" dirty="0" smtClean="0">
                <a:latin typeface="Arial Narrow" pitchFamily="34" charset="0"/>
              </a:rPr>
              <a:t> має хімічний склад опаду. </a:t>
            </a:r>
            <a:br>
              <a:rPr lang="uk-UA" sz="3200" dirty="0" smtClean="0">
                <a:latin typeface="Arial Narrow" pitchFamily="34" charset="0"/>
              </a:rPr>
            </a:br>
            <a:r>
              <a:rPr lang="uk-UA" sz="3200" dirty="0" smtClean="0">
                <a:latin typeface="Arial Narrow" pitchFamily="34" charset="0"/>
              </a:rPr>
              <a:t>Залишки трав'янистої рослинності, особливо бобових рослин, що розкладаються безпосередньо в товщі ґрунту при наявності значної кількості зольних елементів, насамперед кальцію, утворюють гумус, який рівномірно розподілений між мінеральною частиною ґрунту.</a:t>
            </a:r>
            <a:r>
              <a:rPr lang="ru-RU" sz="3200" dirty="0" smtClean="0">
                <a:latin typeface="Arial Narrow" pitchFamily="34" charset="0"/>
              </a:rPr>
              <a:t/>
            </a:r>
            <a:br>
              <a:rPr lang="ru-RU" sz="3200" dirty="0" smtClean="0">
                <a:latin typeface="Arial Narrow" pitchFamily="34" charset="0"/>
              </a:rPr>
            </a:br>
            <a:endParaRPr lang="ru-RU" sz="3200" dirty="0">
              <a:latin typeface="Arial Narrow"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428604"/>
            <a:ext cx="8858312" cy="6417141"/>
          </a:xfrm>
          <a:prstGeom prst="rect">
            <a:avLst/>
          </a:prstGeom>
        </p:spPr>
        <p:txBody>
          <a:bodyPr wrap="square">
            <a:spAutoFit/>
          </a:bodyPr>
          <a:lstStyle/>
          <a:p>
            <a:r>
              <a:rPr lang="ru-RU" sz="2800" dirty="0" err="1" smtClean="0">
                <a:latin typeface="Arial Narrow" pitchFamily="34" charset="0"/>
              </a:rPr>
              <a:t>Хімічний</a:t>
            </a:r>
            <a:r>
              <a:rPr lang="ru-RU" sz="2800" dirty="0" smtClean="0">
                <a:latin typeface="Arial Narrow" pitchFamily="34" charset="0"/>
              </a:rPr>
              <a:t> склад </a:t>
            </a:r>
            <a:r>
              <a:rPr lang="ru-RU" sz="2800" dirty="0" err="1" smtClean="0">
                <a:latin typeface="Arial Narrow" pitchFamily="34" charset="0"/>
              </a:rPr>
              <a:t>живих</a:t>
            </a:r>
            <a:r>
              <a:rPr lang="ru-RU" sz="2800" dirty="0" smtClean="0">
                <a:latin typeface="Arial Narrow" pitchFamily="34" charset="0"/>
              </a:rPr>
              <a:t> </a:t>
            </a:r>
            <a:r>
              <a:rPr lang="ru-RU" sz="2800" dirty="0" err="1" smtClean="0">
                <a:latin typeface="Arial Narrow" pitchFamily="34" charset="0"/>
              </a:rPr>
              <a:t>організмів</a:t>
            </a:r>
            <a:r>
              <a:rPr lang="ru-RU" sz="2800" dirty="0" smtClean="0">
                <a:latin typeface="Arial Narrow" pitchFamily="34" charset="0"/>
              </a:rPr>
              <a:t> (%  </a:t>
            </a:r>
            <a:r>
              <a:rPr lang="ru-RU" sz="2800" dirty="0" err="1" smtClean="0">
                <a:latin typeface="Arial Narrow" pitchFamily="34" charset="0"/>
              </a:rPr>
              <a:t>сухої</a:t>
            </a:r>
            <a:r>
              <a:rPr lang="ru-RU" sz="2800" dirty="0" smtClean="0">
                <a:latin typeface="Arial Narrow" pitchFamily="34" charset="0"/>
              </a:rPr>
              <a:t> </a:t>
            </a:r>
            <a:r>
              <a:rPr lang="ru-RU" sz="2800" dirty="0" err="1" smtClean="0">
                <a:latin typeface="Arial Narrow" pitchFamily="34" charset="0"/>
              </a:rPr>
              <a:t>речовини</a:t>
            </a:r>
            <a:r>
              <a:rPr lang="ru-RU" sz="2800" dirty="0" smtClean="0">
                <a:latin typeface="Arial Narrow" pitchFamily="34" charset="0"/>
              </a:rPr>
              <a:t>): </a:t>
            </a:r>
          </a:p>
          <a:p>
            <a:pPr>
              <a:spcBef>
                <a:spcPts val="600"/>
              </a:spcBef>
            </a:pPr>
            <a:endParaRPr lang="ru-RU" sz="1400" b="1" u="sng" dirty="0" smtClean="0">
              <a:latin typeface="Arial Narrow" pitchFamily="34" charset="0"/>
            </a:endParaRPr>
          </a:p>
          <a:p>
            <a:r>
              <a:rPr lang="ru-RU" sz="2800" b="1" u="sng" dirty="0" err="1" smtClean="0">
                <a:latin typeface="Arial Narrow" pitchFamily="34" charset="0"/>
              </a:rPr>
              <a:t>Бактерії</a:t>
            </a:r>
            <a:r>
              <a:rPr lang="ru-RU" sz="2800" b="1" u="sng" dirty="0" smtClean="0">
                <a:latin typeface="Arial Narrow" pitchFamily="34" charset="0"/>
              </a:rPr>
              <a:t>:</a:t>
            </a:r>
            <a:r>
              <a:rPr lang="ru-RU" sz="2800" dirty="0" smtClean="0">
                <a:latin typeface="Arial Narrow" pitchFamily="34" charset="0"/>
              </a:rPr>
              <a:t> </a:t>
            </a:r>
            <a:r>
              <a:rPr lang="ru-RU" sz="2400" dirty="0" smtClean="0">
                <a:latin typeface="Arial Narrow" pitchFamily="34" charset="0"/>
              </a:rPr>
              <a:t>зола 2-10, </a:t>
            </a:r>
            <a:r>
              <a:rPr lang="ru-RU" sz="2400" dirty="0" err="1" smtClean="0">
                <a:latin typeface="Arial Narrow" pitchFamily="34" charset="0"/>
              </a:rPr>
              <a:t>білки</a:t>
            </a:r>
            <a:r>
              <a:rPr lang="ru-RU" sz="2400" dirty="0" smtClean="0">
                <a:latin typeface="Arial Narrow" pitchFamily="34" charset="0"/>
              </a:rPr>
              <a:t> 40-70, </a:t>
            </a:r>
            <a:r>
              <a:rPr lang="ru-RU" sz="2400" dirty="0" err="1" smtClean="0">
                <a:latin typeface="Arial Narrow" pitchFamily="34" charset="0"/>
              </a:rPr>
              <a:t>ліпіди</a:t>
            </a:r>
            <a:r>
              <a:rPr lang="ru-RU" sz="2400" dirty="0" smtClean="0">
                <a:latin typeface="Arial Narrow" pitchFamily="34" charset="0"/>
              </a:rPr>
              <a:t> та </a:t>
            </a:r>
            <a:r>
              <a:rPr lang="ru-RU" sz="2400" dirty="0" err="1" smtClean="0">
                <a:latin typeface="Arial Narrow" pitchFamily="34" charset="0"/>
              </a:rPr>
              <a:t>дубильні</a:t>
            </a:r>
            <a:r>
              <a:rPr lang="ru-RU" sz="2400" dirty="0" smtClean="0">
                <a:latin typeface="Arial Narrow" pitchFamily="34" charset="0"/>
              </a:rPr>
              <a:t> </a:t>
            </a:r>
            <a:r>
              <a:rPr lang="ru-RU" sz="2400" dirty="0" err="1" smtClean="0">
                <a:latin typeface="Arial Narrow" pitchFamily="34" charset="0"/>
              </a:rPr>
              <a:t>речовини</a:t>
            </a:r>
            <a:r>
              <a:rPr lang="ru-RU" sz="2400" dirty="0" smtClean="0">
                <a:latin typeface="Arial Narrow" pitchFamily="34" charset="0"/>
              </a:rPr>
              <a:t> 1-40 </a:t>
            </a:r>
            <a:r>
              <a:rPr lang="ru-RU" sz="2800" dirty="0" smtClean="0">
                <a:latin typeface="Arial Narrow" pitchFamily="34" charset="0"/>
              </a:rPr>
              <a:t/>
            </a:r>
            <a:br>
              <a:rPr lang="ru-RU" sz="2800" dirty="0" smtClean="0">
                <a:latin typeface="Arial Narrow" pitchFamily="34" charset="0"/>
              </a:rPr>
            </a:br>
            <a:endParaRPr lang="ru-RU" sz="2800" dirty="0" smtClean="0">
              <a:latin typeface="Arial Narrow" pitchFamily="34" charset="0"/>
            </a:endParaRPr>
          </a:p>
          <a:p>
            <a:r>
              <a:rPr lang="ru-RU" sz="2800" b="1" dirty="0" err="1" smtClean="0">
                <a:latin typeface="Arial Narrow" pitchFamily="34" charset="0"/>
              </a:rPr>
              <a:t>Водорості</a:t>
            </a:r>
            <a:r>
              <a:rPr lang="ru-RU" sz="2800" b="1" dirty="0" smtClean="0">
                <a:latin typeface="Arial Narrow" pitchFamily="34" charset="0"/>
              </a:rPr>
              <a:t>:</a:t>
            </a:r>
            <a:r>
              <a:rPr lang="ru-RU" sz="2400" dirty="0" smtClean="0">
                <a:latin typeface="Arial Narrow" pitchFamily="34" charset="0"/>
              </a:rPr>
              <a:t> зола 20-30, </a:t>
            </a:r>
            <a:r>
              <a:rPr lang="ru-RU" sz="2400" dirty="0" err="1" smtClean="0">
                <a:latin typeface="Arial Narrow" pitchFamily="34" charset="0"/>
              </a:rPr>
              <a:t>целюлоза</a:t>
            </a:r>
            <a:r>
              <a:rPr lang="ru-RU" sz="2400" dirty="0" smtClean="0">
                <a:latin typeface="Arial Narrow" pitchFamily="34" charset="0"/>
              </a:rPr>
              <a:t> 5-10, </a:t>
            </a:r>
            <a:r>
              <a:rPr lang="ru-RU" sz="2400" dirty="0" err="1" smtClean="0">
                <a:latin typeface="Arial Narrow" pitchFamily="34" charset="0"/>
              </a:rPr>
              <a:t>геміцелюлоза</a:t>
            </a:r>
            <a:r>
              <a:rPr lang="ru-RU" sz="2400" dirty="0" smtClean="0">
                <a:latin typeface="Arial Narrow" pitchFamily="34" charset="0"/>
              </a:rPr>
              <a:t> 50-60, </a:t>
            </a:r>
            <a:r>
              <a:rPr lang="ru-RU" sz="2400" dirty="0" err="1" smtClean="0">
                <a:latin typeface="Arial Narrow" pitchFamily="34" charset="0"/>
              </a:rPr>
              <a:t>білки</a:t>
            </a:r>
            <a:r>
              <a:rPr lang="ru-RU" sz="2400" dirty="0" smtClean="0">
                <a:latin typeface="Arial Narrow" pitchFamily="34" charset="0"/>
              </a:rPr>
              <a:t> 10-15, </a:t>
            </a:r>
            <a:r>
              <a:rPr lang="ru-RU" sz="2400" dirty="0" err="1" smtClean="0">
                <a:latin typeface="Arial Narrow" pitchFamily="34" charset="0"/>
              </a:rPr>
              <a:t>ліпіди</a:t>
            </a:r>
            <a:r>
              <a:rPr lang="ru-RU" sz="2400" dirty="0" smtClean="0">
                <a:latin typeface="Arial Narrow" pitchFamily="34" charset="0"/>
              </a:rPr>
              <a:t> та </a:t>
            </a:r>
            <a:r>
              <a:rPr lang="ru-RU" sz="2400" dirty="0" err="1" smtClean="0">
                <a:latin typeface="Arial Narrow" pitchFamily="34" charset="0"/>
              </a:rPr>
              <a:t>дубильні</a:t>
            </a:r>
            <a:r>
              <a:rPr lang="ru-RU" sz="2400" dirty="0" smtClean="0">
                <a:latin typeface="Arial Narrow" pitchFamily="34" charset="0"/>
              </a:rPr>
              <a:t> </a:t>
            </a:r>
            <a:r>
              <a:rPr lang="ru-RU" sz="2400" dirty="0" err="1" smtClean="0">
                <a:latin typeface="Arial Narrow" pitchFamily="34" charset="0"/>
              </a:rPr>
              <a:t>речовини</a:t>
            </a:r>
            <a:r>
              <a:rPr lang="ru-RU" sz="2400" dirty="0" smtClean="0">
                <a:latin typeface="Arial Narrow" pitchFamily="34" charset="0"/>
              </a:rPr>
              <a:t> 1-30%; </a:t>
            </a:r>
            <a:r>
              <a:rPr lang="ru-RU" sz="2800" dirty="0" smtClean="0">
                <a:latin typeface="Arial Narrow" pitchFamily="34" charset="0"/>
              </a:rPr>
              <a:t/>
            </a:r>
            <a:br>
              <a:rPr lang="ru-RU" sz="2800" dirty="0" smtClean="0">
                <a:latin typeface="Arial Narrow" pitchFamily="34" charset="0"/>
              </a:rPr>
            </a:br>
            <a:endParaRPr lang="ru-RU" sz="2800" dirty="0" smtClean="0">
              <a:latin typeface="Arial Narrow" pitchFamily="34" charset="0"/>
            </a:endParaRPr>
          </a:p>
          <a:p>
            <a:r>
              <a:rPr lang="ru-RU" sz="2800" b="1" u="sng" dirty="0" err="1" smtClean="0">
                <a:latin typeface="Arial Narrow" pitchFamily="34" charset="0"/>
              </a:rPr>
              <a:t>Багаторічні</a:t>
            </a:r>
            <a:r>
              <a:rPr lang="ru-RU" sz="2800" b="1" u="sng" dirty="0" smtClean="0">
                <a:latin typeface="Arial Narrow" pitchFamily="34" charset="0"/>
              </a:rPr>
              <a:t> трави </a:t>
            </a:r>
            <a:r>
              <a:rPr lang="ru-RU" sz="2800" dirty="0" smtClean="0">
                <a:latin typeface="Arial Narrow" pitchFamily="34" charset="0"/>
              </a:rPr>
              <a:t>– </a:t>
            </a:r>
            <a:r>
              <a:rPr lang="ru-RU" sz="2400" dirty="0" smtClean="0">
                <a:latin typeface="Arial Narrow" pitchFamily="34" charset="0"/>
              </a:rPr>
              <a:t>зола 5-10, </a:t>
            </a:r>
            <a:r>
              <a:rPr lang="ru-RU" sz="2400" dirty="0" err="1" smtClean="0">
                <a:latin typeface="Arial Narrow" pitchFamily="34" charset="0"/>
              </a:rPr>
              <a:t>целюлоза</a:t>
            </a:r>
            <a:r>
              <a:rPr lang="ru-RU" sz="2400" dirty="0" smtClean="0">
                <a:latin typeface="Arial Narrow" pitchFamily="34" charset="0"/>
              </a:rPr>
              <a:t> 25-40, </a:t>
            </a:r>
            <a:r>
              <a:rPr lang="ru-RU" sz="2400" dirty="0" err="1" smtClean="0">
                <a:latin typeface="Arial Narrow" pitchFamily="34" charset="0"/>
              </a:rPr>
              <a:t>геміцелюлоза</a:t>
            </a:r>
            <a:r>
              <a:rPr lang="ru-RU" sz="2400" dirty="0" smtClean="0">
                <a:latin typeface="Arial Narrow" pitchFamily="34" charset="0"/>
              </a:rPr>
              <a:t> 25-35, </a:t>
            </a:r>
            <a:r>
              <a:rPr lang="ru-RU" sz="2400" dirty="0" err="1" smtClean="0">
                <a:latin typeface="Arial Narrow" pitchFamily="34" charset="0"/>
              </a:rPr>
              <a:t>білки</a:t>
            </a:r>
            <a:r>
              <a:rPr lang="ru-RU" sz="2400" dirty="0" smtClean="0">
                <a:latin typeface="Arial Narrow" pitchFamily="34" charset="0"/>
              </a:rPr>
              <a:t> 5-12, </a:t>
            </a:r>
            <a:r>
              <a:rPr lang="ru-RU" sz="2400" dirty="0" err="1" smtClean="0">
                <a:latin typeface="Arial Narrow" pitchFamily="34" charset="0"/>
              </a:rPr>
              <a:t>лігнін</a:t>
            </a:r>
            <a:r>
              <a:rPr lang="ru-RU" sz="2400" dirty="0" smtClean="0">
                <a:latin typeface="Arial Narrow" pitchFamily="34" charset="0"/>
              </a:rPr>
              <a:t> 15-20, </a:t>
            </a:r>
            <a:r>
              <a:rPr lang="ru-RU" sz="2400" dirty="0" err="1" smtClean="0">
                <a:latin typeface="Arial Narrow" pitchFamily="34" charset="0"/>
              </a:rPr>
              <a:t>ліпіди</a:t>
            </a:r>
            <a:r>
              <a:rPr lang="ru-RU" sz="2400" dirty="0" smtClean="0">
                <a:latin typeface="Arial Narrow" pitchFamily="34" charset="0"/>
              </a:rPr>
              <a:t> та </a:t>
            </a:r>
            <a:r>
              <a:rPr lang="ru-RU" sz="2400" dirty="0" err="1" smtClean="0">
                <a:latin typeface="Arial Narrow" pitchFamily="34" charset="0"/>
              </a:rPr>
              <a:t>дубильні</a:t>
            </a:r>
            <a:r>
              <a:rPr lang="ru-RU" sz="2400" dirty="0" smtClean="0">
                <a:latin typeface="Arial Narrow" pitchFamily="34" charset="0"/>
              </a:rPr>
              <a:t> </a:t>
            </a:r>
            <a:r>
              <a:rPr lang="ru-RU" sz="2400" dirty="0" err="1" smtClean="0">
                <a:latin typeface="Arial Narrow" pitchFamily="34" charset="0"/>
              </a:rPr>
              <a:t>речовини</a:t>
            </a:r>
            <a:r>
              <a:rPr lang="ru-RU" sz="2400" dirty="0" smtClean="0">
                <a:latin typeface="Arial Narrow" pitchFamily="34" charset="0"/>
              </a:rPr>
              <a:t> 2-10%; </a:t>
            </a:r>
            <a:r>
              <a:rPr lang="ru-RU" sz="2800" dirty="0" smtClean="0">
                <a:latin typeface="Arial Narrow" pitchFamily="34" charset="0"/>
              </a:rPr>
              <a:t/>
            </a:r>
            <a:br>
              <a:rPr lang="ru-RU" sz="2800" dirty="0" smtClean="0">
                <a:latin typeface="Arial Narrow" pitchFamily="34" charset="0"/>
              </a:rPr>
            </a:br>
            <a:endParaRPr lang="ru-RU" sz="2800" dirty="0" smtClean="0">
              <a:latin typeface="Arial Narrow" pitchFamily="34" charset="0"/>
            </a:endParaRPr>
          </a:p>
          <a:p>
            <a:r>
              <a:rPr lang="ru-RU" sz="2800" b="1" u="sng" dirty="0" err="1" smtClean="0">
                <a:latin typeface="Arial Narrow" pitchFamily="34" charset="0"/>
              </a:rPr>
              <a:t>Листя</a:t>
            </a:r>
            <a:r>
              <a:rPr lang="ru-RU" sz="2800" b="1" u="sng" dirty="0" smtClean="0">
                <a:latin typeface="Arial Narrow" pitchFamily="34" charset="0"/>
              </a:rPr>
              <a:t> дерев: </a:t>
            </a:r>
            <a:r>
              <a:rPr lang="ru-RU" sz="2400" dirty="0" smtClean="0">
                <a:latin typeface="Arial Narrow" pitchFamily="34" charset="0"/>
              </a:rPr>
              <a:t>зола 3-8, </a:t>
            </a:r>
            <a:r>
              <a:rPr lang="ru-RU" sz="2400" dirty="0" err="1" smtClean="0">
                <a:latin typeface="Arial Narrow" pitchFamily="34" charset="0"/>
              </a:rPr>
              <a:t>целюлоза</a:t>
            </a:r>
            <a:r>
              <a:rPr lang="ru-RU" sz="2400" dirty="0" smtClean="0">
                <a:latin typeface="Arial Narrow" pitchFamily="34" charset="0"/>
              </a:rPr>
              <a:t> 15-25, </a:t>
            </a:r>
            <a:r>
              <a:rPr lang="ru-RU" sz="2400" dirty="0" err="1" smtClean="0">
                <a:latin typeface="Arial Narrow" pitchFamily="34" charset="0"/>
              </a:rPr>
              <a:t>геміцелюлоза</a:t>
            </a:r>
            <a:r>
              <a:rPr lang="ru-RU" sz="2400" dirty="0" smtClean="0">
                <a:latin typeface="Arial Narrow" pitchFamily="34" charset="0"/>
              </a:rPr>
              <a:t> 10-20, </a:t>
            </a:r>
            <a:r>
              <a:rPr lang="ru-RU" sz="2400" dirty="0" err="1" smtClean="0">
                <a:latin typeface="Arial Narrow" pitchFamily="34" charset="0"/>
              </a:rPr>
              <a:t>білки</a:t>
            </a:r>
            <a:r>
              <a:rPr lang="ru-RU" sz="2400" dirty="0" smtClean="0">
                <a:latin typeface="Arial Narrow" pitchFamily="34" charset="0"/>
              </a:rPr>
              <a:t> 4-10, </a:t>
            </a:r>
            <a:r>
              <a:rPr lang="ru-RU" sz="2400" dirty="0" err="1" smtClean="0">
                <a:latin typeface="Arial Narrow" pitchFamily="34" charset="0"/>
              </a:rPr>
              <a:t>лігнін</a:t>
            </a:r>
            <a:r>
              <a:rPr lang="ru-RU" sz="2400" dirty="0" smtClean="0">
                <a:latin typeface="Arial Narrow" pitchFamily="34" charset="0"/>
              </a:rPr>
              <a:t> 20-30, </a:t>
            </a:r>
            <a:r>
              <a:rPr lang="ru-RU" sz="2400" dirty="0" err="1" smtClean="0">
                <a:latin typeface="Arial Narrow" pitchFamily="34" charset="0"/>
              </a:rPr>
              <a:t>ліпіди</a:t>
            </a:r>
            <a:r>
              <a:rPr lang="ru-RU" sz="2400" dirty="0" smtClean="0">
                <a:latin typeface="Arial Narrow" pitchFamily="34" charset="0"/>
              </a:rPr>
              <a:t> та </a:t>
            </a:r>
            <a:r>
              <a:rPr lang="ru-RU" sz="2400" dirty="0" err="1" smtClean="0">
                <a:latin typeface="Arial Narrow" pitchFamily="34" charset="0"/>
              </a:rPr>
              <a:t>дубильні</a:t>
            </a:r>
            <a:r>
              <a:rPr lang="ru-RU" sz="2400" dirty="0" smtClean="0">
                <a:latin typeface="Arial Narrow" pitchFamily="34" charset="0"/>
              </a:rPr>
              <a:t> </a:t>
            </a:r>
            <a:r>
              <a:rPr lang="ru-RU" sz="2400" dirty="0" err="1" smtClean="0">
                <a:latin typeface="Arial Narrow" pitchFamily="34" charset="0"/>
              </a:rPr>
              <a:t>речовини</a:t>
            </a:r>
            <a:r>
              <a:rPr lang="ru-RU" sz="2400" dirty="0" smtClean="0">
                <a:latin typeface="Arial Narrow" pitchFamily="34" charset="0"/>
              </a:rPr>
              <a:t> 5-15%.</a:t>
            </a:r>
          </a:p>
          <a:p>
            <a:endParaRPr lang="ru-RU" sz="2400" dirty="0" smtClean="0">
              <a:latin typeface="Arial Narrow" pitchFamily="34" charset="0"/>
            </a:endParaRPr>
          </a:p>
          <a:p>
            <a:pPr algn="ctr"/>
            <a:r>
              <a:rPr lang="ru-RU" sz="3600" dirty="0" err="1" smtClean="0">
                <a:latin typeface="Arial Narrow" pitchFamily="34" charset="0"/>
              </a:rPr>
              <a:t>Від</a:t>
            </a:r>
            <a:r>
              <a:rPr lang="ru-RU" sz="3600" dirty="0" smtClean="0">
                <a:latin typeface="Arial Narrow" pitchFamily="34" charset="0"/>
              </a:rPr>
              <a:t> </a:t>
            </a:r>
            <a:r>
              <a:rPr lang="ru-RU" sz="3600" dirty="0" err="1" smtClean="0">
                <a:latin typeface="Arial Narrow" pitchFamily="34" charset="0"/>
              </a:rPr>
              <a:t>хімічного</a:t>
            </a:r>
            <a:r>
              <a:rPr lang="ru-RU" sz="3600" dirty="0" smtClean="0">
                <a:latin typeface="Arial Narrow" pitchFamily="34" charset="0"/>
              </a:rPr>
              <a:t> складу </a:t>
            </a:r>
            <a:r>
              <a:rPr lang="ru-RU" sz="3600" dirty="0" err="1" smtClean="0">
                <a:latin typeface="Arial Narrow" pitchFamily="34" charset="0"/>
              </a:rPr>
              <a:t>джерел</a:t>
            </a:r>
            <a:r>
              <a:rPr lang="ru-RU" sz="3600" dirty="0" smtClean="0">
                <a:latin typeface="Arial Narrow" pitchFamily="34" charset="0"/>
              </a:rPr>
              <a:t> </a:t>
            </a:r>
            <a:r>
              <a:rPr lang="ru-RU" sz="3600" dirty="0" err="1" smtClean="0">
                <a:latin typeface="Arial Narrow" pitchFamily="34" charset="0"/>
              </a:rPr>
              <a:t>залежить</a:t>
            </a:r>
            <a:r>
              <a:rPr lang="ru-RU" sz="3600" dirty="0" smtClean="0">
                <a:latin typeface="Arial Narrow" pitchFamily="34" charset="0"/>
              </a:rPr>
              <a:t> характер </a:t>
            </a:r>
            <a:r>
              <a:rPr lang="ru-RU" sz="3600" dirty="0" err="1" smtClean="0">
                <a:latin typeface="Arial Narrow" pitchFamily="34" charset="0"/>
              </a:rPr>
              <a:t>гумусоутворення</a:t>
            </a:r>
            <a:r>
              <a:rPr lang="ru-RU" sz="3600" dirty="0" smtClean="0">
                <a:latin typeface="Arial Narrow" pitchFamily="34" charset="0"/>
              </a:rPr>
              <a:t> та </a:t>
            </a:r>
            <a:r>
              <a:rPr lang="ru-RU" sz="3600" dirty="0" err="1" smtClean="0">
                <a:latin typeface="Arial Narrow" pitchFamily="34" charset="0"/>
              </a:rPr>
              <a:t>якість</a:t>
            </a:r>
            <a:r>
              <a:rPr lang="ru-RU" sz="3600" dirty="0" smtClean="0">
                <a:latin typeface="Arial Narrow" pitchFamily="34" charset="0"/>
              </a:rPr>
              <a:t> гумусу.</a:t>
            </a:r>
            <a:endParaRPr lang="ru-RU" sz="3600" dirty="0">
              <a:latin typeface="Arial Narrow"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2852"/>
            <a:ext cx="9001156" cy="6715148"/>
          </a:xfrm>
        </p:spPr>
        <p:txBody>
          <a:bodyPr>
            <a:normAutofit fontScale="90000"/>
          </a:bodyPr>
          <a:lstStyle/>
          <a:p>
            <a:pPr>
              <a:spcBef>
                <a:spcPts val="1200"/>
              </a:spcBef>
            </a:pPr>
            <a:r>
              <a:rPr lang="uk-UA" sz="5300" b="1" dirty="0" smtClean="0">
                <a:latin typeface="Arial Narrow" pitchFamily="34" charset="0"/>
              </a:rPr>
              <a:t>Гумус </a:t>
            </a:r>
            <a:r>
              <a:rPr lang="uk-UA" b="1" dirty="0" smtClean="0">
                <a:latin typeface="Arial Narrow" pitchFamily="34" charset="0"/>
              </a:rPr>
              <a:t>(перегній) ґрунту складається з:</a:t>
            </a:r>
            <a:r>
              <a:rPr lang="uk-UA" sz="3200" dirty="0" smtClean="0">
                <a:latin typeface="Arial Narrow" pitchFamily="34" charset="0"/>
              </a:rPr>
              <a:t/>
            </a:r>
            <a:br>
              <a:rPr lang="uk-UA" sz="3200" dirty="0" smtClean="0">
                <a:latin typeface="Arial Narrow" pitchFamily="34" charset="0"/>
              </a:rPr>
            </a:br>
            <a:r>
              <a:rPr lang="uk-UA" sz="3200" dirty="0" smtClean="0">
                <a:latin typeface="Arial Narrow" pitchFamily="34" charset="0"/>
              </a:rPr>
              <a:t/>
            </a:r>
            <a:br>
              <a:rPr lang="uk-UA" sz="3200" dirty="0" smtClean="0">
                <a:latin typeface="Arial Narrow" pitchFamily="34" charset="0"/>
              </a:rPr>
            </a:br>
            <a:r>
              <a:rPr lang="uk-UA" sz="5300" b="1" dirty="0" err="1" smtClean="0">
                <a:latin typeface="Arial Narrow" pitchFamily="34" charset="0"/>
              </a:rPr>
              <a:t>Негумусових</a:t>
            </a:r>
            <a:r>
              <a:rPr lang="uk-UA" sz="4000" b="1" dirty="0" smtClean="0">
                <a:latin typeface="Arial Narrow" pitchFamily="34" charset="0"/>
              </a:rPr>
              <a:t> </a:t>
            </a:r>
            <a:r>
              <a:rPr lang="uk-UA" sz="5300" b="1" dirty="0" smtClean="0">
                <a:latin typeface="Arial Narrow" pitchFamily="34" charset="0"/>
              </a:rPr>
              <a:t>речовин</a:t>
            </a:r>
            <a:r>
              <a:rPr lang="uk-UA" sz="4000" dirty="0" smtClean="0">
                <a:latin typeface="Arial Narrow" pitchFamily="34" charset="0"/>
              </a:rPr>
              <a:t> органічних решток (білки, вуглеводи, лігнін, ліпіди, смоли, дубильні речовини та інші різноманітні продукти їх часткового розкладу)</a:t>
            </a:r>
            <a:br>
              <a:rPr lang="uk-UA" sz="4000" dirty="0" smtClean="0">
                <a:latin typeface="Arial Narrow" pitchFamily="34" charset="0"/>
              </a:rPr>
            </a:br>
            <a:r>
              <a:rPr lang="uk-UA" sz="5300" b="1" dirty="0" smtClean="0">
                <a:latin typeface="Arial Narrow" pitchFamily="34" charset="0"/>
              </a:rPr>
              <a:t>Власне </a:t>
            </a:r>
            <a:r>
              <a:rPr lang="uk-UA" sz="5300" b="1" dirty="0">
                <a:latin typeface="Arial Narrow" pitchFamily="34" charset="0"/>
              </a:rPr>
              <a:t>гумусових речовин </a:t>
            </a:r>
            <a:r>
              <a:rPr lang="uk-UA" sz="5300" dirty="0">
                <a:latin typeface="Arial Narrow" pitchFamily="34" charset="0"/>
              </a:rPr>
              <a:t>- </a:t>
            </a:r>
            <a:r>
              <a:rPr lang="uk-UA" sz="4000" dirty="0">
                <a:latin typeface="Arial Narrow" pitchFamily="34" charset="0"/>
              </a:rPr>
              <a:t>високомолекулярних азотовмісних органічних сполук циклічної будови кислотної колоїдної природи, яка зумовлює їх взаємодію з мінеральною частиною ґрунту і закріплення в </a:t>
            </a:r>
            <a:r>
              <a:rPr lang="uk-UA" sz="4000" dirty="0" smtClean="0">
                <a:latin typeface="Arial Narrow" pitchFamily="34" charset="0"/>
              </a:rPr>
              <a:t>ній</a:t>
            </a:r>
            <a:endParaRPr lang="ru-RU" sz="4000" dirty="0">
              <a:latin typeface="Arial Narrow"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285720" y="428604"/>
            <a:ext cx="8358246" cy="5210196"/>
          </a:xfrm>
        </p:spPr>
        <p:txBody>
          <a:bodyPr>
            <a:normAutofit/>
          </a:bodyPr>
          <a:lstStyle/>
          <a:p>
            <a:r>
              <a:rPr lang="uk-UA" sz="3600" b="1" u="sng" dirty="0">
                <a:solidFill>
                  <a:schemeClr val="tx1"/>
                </a:solidFill>
                <a:latin typeface="Arial Narrow" pitchFamily="34" charset="0"/>
              </a:rPr>
              <a:t>Власне гумусові речовини</a:t>
            </a:r>
            <a:r>
              <a:rPr lang="uk-UA" sz="3600" dirty="0">
                <a:solidFill>
                  <a:schemeClr val="tx1"/>
                </a:solidFill>
                <a:latin typeface="Arial Narrow" pitchFamily="34" charset="0"/>
              </a:rPr>
              <a:t>  складаються </a:t>
            </a:r>
            <a:r>
              <a:rPr lang="uk-UA" sz="3600" dirty="0" smtClean="0">
                <a:solidFill>
                  <a:schemeClr val="tx1"/>
                </a:solidFill>
                <a:latin typeface="Arial Narrow" pitchFamily="34" charset="0"/>
              </a:rPr>
              <a:t>з:</a:t>
            </a:r>
          </a:p>
          <a:p>
            <a:endParaRPr lang="ru-RU" sz="3600" dirty="0">
              <a:solidFill>
                <a:schemeClr val="tx1"/>
              </a:solidFill>
              <a:latin typeface="Arial Narrow" pitchFamily="34" charset="0"/>
            </a:endParaRPr>
          </a:p>
          <a:p>
            <a:pPr marL="360000" lvl="0" algn="l">
              <a:spcBef>
                <a:spcPts val="600"/>
              </a:spcBef>
              <a:buFont typeface="Arial" pitchFamily="34" charset="0"/>
              <a:buChar char="•"/>
            </a:pPr>
            <a:r>
              <a:rPr lang="uk-UA" sz="3600" b="1" dirty="0" smtClean="0">
                <a:solidFill>
                  <a:schemeClr val="tx1"/>
                </a:solidFill>
                <a:latin typeface="Arial Narrow" pitchFamily="34" charset="0"/>
              </a:rPr>
              <a:t>Гумінових </a:t>
            </a:r>
            <a:r>
              <a:rPr lang="uk-UA" sz="3600" b="1" dirty="0">
                <a:solidFill>
                  <a:schemeClr val="tx1"/>
                </a:solidFill>
                <a:latin typeface="Arial Narrow" pitchFamily="34" charset="0"/>
              </a:rPr>
              <a:t>кислот </a:t>
            </a:r>
            <a:r>
              <a:rPr lang="uk-UA" sz="3600" b="1" dirty="0" smtClean="0">
                <a:solidFill>
                  <a:schemeClr val="tx1"/>
                </a:solidFill>
                <a:latin typeface="Arial Narrow" pitchFamily="34" charset="0"/>
              </a:rPr>
              <a:t>(</a:t>
            </a:r>
            <a:r>
              <a:rPr lang="uk-UA" sz="3600" dirty="0" smtClean="0">
                <a:solidFill>
                  <a:schemeClr val="tx1"/>
                </a:solidFill>
                <a:latin typeface="Arial Narrow" pitchFamily="34" charset="0"/>
              </a:rPr>
              <a:t>темноколірних) </a:t>
            </a:r>
            <a:endParaRPr lang="ru-RU" sz="3600" dirty="0">
              <a:solidFill>
                <a:schemeClr val="tx1"/>
              </a:solidFill>
              <a:latin typeface="Arial Narrow" pitchFamily="34" charset="0"/>
            </a:endParaRPr>
          </a:p>
          <a:p>
            <a:pPr marL="360000" algn="l">
              <a:spcBef>
                <a:spcPts val="600"/>
              </a:spcBef>
              <a:buFont typeface="Arial" pitchFamily="34" charset="0"/>
              <a:buChar char="•"/>
            </a:pPr>
            <a:r>
              <a:rPr lang="uk-UA" sz="3600" b="1" dirty="0" err="1" smtClean="0">
                <a:solidFill>
                  <a:schemeClr val="tx1"/>
                </a:solidFill>
                <a:latin typeface="Arial Narrow" pitchFamily="34" charset="0"/>
              </a:rPr>
              <a:t>Фульвокислот</a:t>
            </a:r>
            <a:r>
              <a:rPr lang="uk-UA" sz="3600" b="1" dirty="0" smtClean="0">
                <a:solidFill>
                  <a:schemeClr val="tx1"/>
                </a:solidFill>
                <a:latin typeface="Arial Narrow" pitchFamily="34" charset="0"/>
              </a:rPr>
              <a:t> (</a:t>
            </a:r>
            <a:r>
              <a:rPr lang="uk-UA" sz="3600" dirty="0" err="1" smtClean="0">
                <a:solidFill>
                  <a:schemeClr val="tx1"/>
                </a:solidFill>
                <a:latin typeface="Arial Narrow" pitchFamily="34" charset="0"/>
              </a:rPr>
              <a:t>світлозабарвлених</a:t>
            </a:r>
            <a:r>
              <a:rPr lang="uk-UA" sz="3600" dirty="0" smtClean="0">
                <a:solidFill>
                  <a:schemeClr val="tx1"/>
                </a:solidFill>
                <a:latin typeface="Arial Narrow" pitchFamily="34" charset="0"/>
              </a:rPr>
              <a:t>)більш </a:t>
            </a:r>
            <a:r>
              <a:rPr lang="uk-UA" sz="3600" dirty="0">
                <a:solidFill>
                  <a:schemeClr val="tx1"/>
                </a:solidFill>
                <a:latin typeface="Arial Narrow" pitchFamily="34" charset="0"/>
              </a:rPr>
              <a:t>рухомих, які легко мігрують по профілю ґрунту.</a:t>
            </a:r>
            <a:endParaRPr lang="ru-RU" sz="3600" dirty="0">
              <a:solidFill>
                <a:schemeClr val="tx1"/>
              </a:solidFill>
              <a:latin typeface="Arial Narrow" pitchFamily="34" charset="0"/>
            </a:endParaRPr>
          </a:p>
          <a:p>
            <a:pPr marL="360000" algn="l">
              <a:spcBef>
                <a:spcPts val="600"/>
              </a:spcBef>
              <a:buFont typeface="Arial" pitchFamily="34" charset="0"/>
              <a:buChar char="•"/>
            </a:pPr>
            <a:r>
              <a:rPr lang="uk-UA" sz="3600" b="1" dirty="0" err="1" smtClean="0">
                <a:solidFill>
                  <a:schemeClr val="tx1"/>
                </a:solidFill>
                <a:latin typeface="Arial Narrow" pitchFamily="34" charset="0"/>
              </a:rPr>
              <a:t>Гуміну</a:t>
            </a:r>
            <a:r>
              <a:rPr lang="uk-UA" sz="3600" b="1" dirty="0" smtClean="0">
                <a:solidFill>
                  <a:schemeClr val="tx1"/>
                </a:solidFill>
                <a:latin typeface="Arial Narrow" pitchFamily="34" charset="0"/>
              </a:rPr>
              <a:t> - </a:t>
            </a:r>
            <a:r>
              <a:rPr lang="uk-UA" sz="3600" dirty="0" smtClean="0">
                <a:solidFill>
                  <a:schemeClr val="tx1"/>
                </a:solidFill>
                <a:latin typeface="Arial Narrow" pitchFamily="34" charset="0"/>
              </a:rPr>
              <a:t>міцно зв'язаного </a:t>
            </a:r>
            <a:r>
              <a:rPr lang="uk-UA" sz="3600" dirty="0">
                <a:solidFill>
                  <a:schemeClr val="tx1"/>
                </a:solidFill>
                <a:latin typeface="Arial Narrow" pitchFamily="34" charset="0"/>
              </a:rPr>
              <a:t>з мінеральною частиною </a:t>
            </a:r>
            <a:r>
              <a:rPr lang="uk-UA" sz="3600" dirty="0" smtClean="0">
                <a:solidFill>
                  <a:schemeClr val="tx1"/>
                </a:solidFill>
                <a:latin typeface="Arial Narrow" pitchFamily="34" charset="0"/>
              </a:rPr>
              <a:t>ґрунту (</a:t>
            </a:r>
            <a:r>
              <a:rPr lang="uk-UA" sz="3600" b="1" dirty="0" smtClean="0">
                <a:solidFill>
                  <a:schemeClr val="tx1"/>
                </a:solidFill>
                <a:latin typeface="Arial Narrow" pitchFamily="34" charset="0"/>
              </a:rPr>
              <a:t>нерозчинний залишок)</a:t>
            </a:r>
            <a:endParaRPr lang="ru-RU" sz="3600" dirty="0">
              <a:solidFill>
                <a:schemeClr val="tx1"/>
              </a:solidFill>
              <a:latin typeface="Arial Narrow" pitchFamily="34" charset="0"/>
            </a:endParaRPr>
          </a:p>
          <a:p>
            <a:endParaRPr lang="ru-RU"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dirty="0" smtClean="0">
                <a:latin typeface="Arial Narrow" pitchFamily="34" charset="0"/>
              </a:rPr>
              <a:t>Чим більше у рослинних рештках міститься хімічних сполук, що легко розщеплюються мікроорганізмами, а також чим менше співвідношення </a:t>
            </a:r>
            <a:r>
              <a:rPr lang="en-US" dirty="0" smtClean="0">
                <a:latin typeface="Arial Narrow" pitchFamily="34" charset="0"/>
              </a:rPr>
              <a:t>C</a:t>
            </a:r>
            <a:r>
              <a:rPr lang="uk-UA" dirty="0" smtClean="0">
                <a:latin typeface="Arial Narrow" pitchFamily="34" charset="0"/>
              </a:rPr>
              <a:t>:</a:t>
            </a:r>
            <a:r>
              <a:rPr lang="en-US" dirty="0" smtClean="0">
                <a:latin typeface="Arial Narrow" pitchFamily="34" charset="0"/>
              </a:rPr>
              <a:t>N</a:t>
            </a:r>
            <a:r>
              <a:rPr lang="uk-UA" dirty="0" smtClean="0">
                <a:latin typeface="Arial Narrow" pitchFamily="34" charset="0"/>
              </a:rPr>
              <a:t>, тим інтенсивніше відбувається процес їх мікробного розкладу</a:t>
            </a:r>
            <a:r>
              <a:rPr lang="ru-RU" dirty="0" smtClean="0">
                <a:latin typeface="Arial Narrow" pitchFamily="34" charset="0"/>
              </a:rPr>
              <a:t/>
            </a:r>
            <a:br>
              <a:rPr lang="ru-RU" dirty="0" smtClean="0">
                <a:latin typeface="Arial Narrow" pitchFamily="34" charset="0"/>
              </a:rPr>
            </a:br>
            <a:endParaRPr lang="ru-RU" dirty="0">
              <a:latin typeface="Arial Narrow"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76672"/>
            <a:ext cx="8477544" cy="5904656"/>
          </a:xfrm>
        </p:spPr>
        <p:txBody>
          <a:bodyPr>
            <a:noAutofit/>
          </a:bodyPr>
          <a:lstStyle/>
          <a:p>
            <a:r>
              <a:rPr lang="uk-UA" sz="3200" dirty="0" smtClean="0">
                <a:latin typeface="Arial Narrow" pitchFamily="34" charset="0"/>
              </a:rPr>
              <a:t>Рештки деревної рослинності, особливо хвойної, бідної на білок, зольні елементи, але збагаченої на лігнін, віск і смоли розкладаються в умовах наскрізного промивання при участі грибів з утворенням великої кількості органічних кислот, які в свою чергу сприяють інтенсивному вилуговуванню кальцію з ґрунту. </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 </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Кисла реакція уповільнює розвиток гуміфікації і на поверхні ґрунту утворюється </a:t>
            </a:r>
            <a:r>
              <a:rPr lang="uk-UA" sz="3200" b="1" dirty="0" smtClean="0">
                <a:latin typeface="Arial Narrow" pitchFamily="34" charset="0"/>
              </a:rPr>
              <a:t>грубий гумус, </a:t>
            </a:r>
            <a:r>
              <a:rPr lang="uk-UA" sz="3200" dirty="0" smtClean="0">
                <a:latin typeface="Arial Narrow" pitchFamily="34" charset="0"/>
              </a:rPr>
              <a:t>що містить багато напіврозкладених решток. </a:t>
            </a:r>
            <a:r>
              <a:rPr lang="ru-RU" sz="3200" dirty="0" smtClean="0">
                <a:latin typeface="Arial Narrow" pitchFamily="34" charset="0"/>
              </a:rPr>
              <a:t/>
            </a:r>
            <a:br>
              <a:rPr lang="ru-RU" sz="3200" dirty="0" smtClean="0">
                <a:latin typeface="Arial Narrow" pitchFamily="34" charset="0"/>
              </a:rPr>
            </a:br>
            <a:endParaRPr lang="ru-RU" sz="3200" dirty="0">
              <a:latin typeface="Arial Narrow"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467544" y="1693549"/>
            <a:ext cx="7848872"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323850" algn="ctr" fontAlgn="base">
              <a:spcBef>
                <a:spcPct val="0"/>
              </a:spcBef>
              <a:spcAft>
                <a:spcPct val="0"/>
              </a:spcAft>
            </a:pPr>
            <a:r>
              <a:rPr lang="uk-UA" sz="4800" dirty="0" smtClean="0">
                <a:latin typeface="Arial Narrow" pitchFamily="34" charset="0"/>
                <a:ea typeface="Times New Roman" pitchFamily="18" charset="0"/>
                <a:cs typeface="Times New Roman" pitchFamily="18" charset="0"/>
              </a:rPr>
              <a:t>під травами утворюється </a:t>
            </a:r>
            <a:r>
              <a:rPr kumimoji="0" lang="uk-UA" sz="5400" b="1"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«м'який гумус»</a:t>
            </a:r>
            <a:r>
              <a:rPr kumimoji="0" lang="uk-UA" sz="54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 </a:t>
            </a:r>
            <a:r>
              <a:rPr kumimoji="0" lang="uk-UA" sz="5400" b="1"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t>
            </a:r>
            <a:r>
              <a:rPr kumimoji="0" lang="uk-UA" sz="5400" b="1" i="0" u="none" strike="noStrike" cap="none" normalizeH="0" baseline="0" dirty="0" err="1" smtClean="0">
                <a:ln>
                  <a:noFill/>
                </a:ln>
                <a:solidFill>
                  <a:schemeClr val="tx1"/>
                </a:solidFill>
                <a:effectLst/>
                <a:latin typeface="Arial Narrow" pitchFamily="34" charset="0"/>
                <a:ea typeface="Times New Roman" pitchFamily="18" charset="0"/>
                <a:cs typeface="Times New Roman" pitchFamily="18" charset="0"/>
              </a:rPr>
              <a:t>муль</a:t>
            </a:r>
            <a:r>
              <a:rPr kumimoji="0" lang="uk-UA" sz="5400" b="1"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a:t>
            </a:r>
            <a:endParaRPr kumimoji="0" lang="ru-RU" sz="5400" b="0" i="0" u="none" strike="noStrike" cap="none" normalizeH="0" baseline="0" dirty="0" smtClean="0">
              <a:ln>
                <a:noFill/>
              </a:ln>
              <a:solidFill>
                <a:schemeClr val="tx1"/>
              </a:solidFill>
              <a:effectLst/>
              <a:latin typeface="Arial" pitchFamily="34" charset="0"/>
            </a:endParaRPr>
          </a:p>
          <a:p>
            <a:pPr lvl="0" indent="323850" algn="ctr" eaLnBrk="0" fontAlgn="base" hangingPunct="0">
              <a:spcBef>
                <a:spcPct val="0"/>
              </a:spcBef>
              <a:spcAft>
                <a:spcPct val="0"/>
              </a:spcAft>
            </a:pPr>
            <a:r>
              <a:rPr kumimoji="0" lang="uk-UA" sz="48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а </a:t>
            </a:r>
            <a:r>
              <a:rPr lang="uk-UA" sz="4800" dirty="0" smtClean="0">
                <a:latin typeface="Arial Narrow" pitchFamily="34" charset="0"/>
                <a:ea typeface="Times New Roman" pitchFamily="18" charset="0"/>
                <a:cs typeface="Times New Roman" pitchFamily="18" charset="0"/>
              </a:rPr>
              <a:t>під хвойними лісами </a:t>
            </a:r>
            <a:r>
              <a:rPr kumimoji="0" lang="uk-UA" sz="48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t>
            </a:r>
          </a:p>
          <a:p>
            <a:pPr lvl="0" indent="323850" algn="ctr" eaLnBrk="0" fontAlgn="base" hangingPunct="0">
              <a:spcBef>
                <a:spcPct val="0"/>
              </a:spcBef>
              <a:spcAft>
                <a:spcPct val="0"/>
              </a:spcAft>
            </a:pPr>
            <a:r>
              <a:rPr lang="uk-UA" sz="5400" dirty="0" smtClean="0">
                <a:latin typeface="Arial Narrow" pitchFamily="34" charset="0"/>
                <a:ea typeface="Times New Roman" pitchFamily="18" charset="0"/>
                <a:cs typeface="Times New Roman" pitchFamily="18" charset="0"/>
              </a:rPr>
              <a:t>«</a:t>
            </a:r>
            <a:r>
              <a:rPr lang="uk-UA" sz="5400" b="1" dirty="0" smtClean="0">
                <a:latin typeface="Arial Narrow" pitchFamily="34" charset="0"/>
                <a:ea typeface="Times New Roman" pitchFamily="18" charset="0"/>
                <a:cs typeface="Times New Roman" pitchFamily="18" charset="0"/>
              </a:rPr>
              <a:t>грубий гумус» -</a:t>
            </a:r>
            <a:r>
              <a:rPr kumimoji="0" lang="uk-UA" sz="54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a:t>
            </a:r>
            <a:r>
              <a:rPr kumimoji="0" lang="uk-UA" sz="5400" b="1"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t>
            </a:r>
            <a:r>
              <a:rPr kumimoji="0" lang="uk-UA" sz="5400" b="1" i="0" u="none" strike="noStrike" cap="none" normalizeH="0" baseline="0" dirty="0" err="1" smtClean="0">
                <a:ln>
                  <a:noFill/>
                </a:ln>
                <a:solidFill>
                  <a:schemeClr val="tx1"/>
                </a:solidFill>
                <a:effectLst/>
                <a:latin typeface="Arial Narrow" pitchFamily="34" charset="0"/>
                <a:ea typeface="Times New Roman" pitchFamily="18" charset="0"/>
                <a:cs typeface="Times New Roman" pitchFamily="18" charset="0"/>
              </a:rPr>
              <a:t>модер</a:t>
            </a:r>
            <a:r>
              <a:rPr kumimoji="0" lang="uk-UA" sz="5400" b="1"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t>
            </a:r>
            <a:endParaRPr kumimoji="0" lang="uk-UA" sz="54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892480" cy="6394722"/>
          </a:xfrm>
        </p:spPr>
        <p:txBody>
          <a:bodyPr>
            <a:normAutofit fontScale="90000"/>
          </a:bodyPr>
          <a:lstStyle/>
          <a:p>
            <a:r>
              <a:rPr lang="uk-UA" sz="4000" dirty="0" smtClean="0">
                <a:latin typeface="Arial Narrow" pitchFamily="34" charset="0"/>
              </a:rPr>
              <a:t>Напрямок та інтенсивність </a:t>
            </a:r>
            <a:r>
              <a:rPr lang="uk-UA" sz="4000" dirty="0" err="1" smtClean="0">
                <a:latin typeface="Arial Narrow" pitchFamily="34" charset="0"/>
              </a:rPr>
              <a:t>гумусоутворення</a:t>
            </a:r>
            <a:r>
              <a:rPr lang="uk-UA" sz="4000" dirty="0" smtClean="0">
                <a:latin typeface="Arial Narrow" pitchFamily="34" charset="0"/>
              </a:rPr>
              <a:t> залежить від </a:t>
            </a:r>
            <a:r>
              <a:rPr lang="uk-UA" sz="4000" dirty="0" err="1" smtClean="0">
                <a:latin typeface="Arial Narrow" pitchFamily="34" charset="0"/>
              </a:rPr>
              <a:t>гранскладу</a:t>
            </a:r>
            <a:r>
              <a:rPr lang="uk-UA" sz="4000" dirty="0" smtClean="0">
                <a:latin typeface="Arial Narrow" pitchFamily="34" charset="0"/>
              </a:rPr>
              <a:t> ґрунтів та їх фізико-хімічні властивості. </a:t>
            </a:r>
            <a:br>
              <a:rPr lang="uk-UA" sz="4000" dirty="0" smtClean="0">
                <a:latin typeface="Arial Narrow" pitchFamily="34" charset="0"/>
              </a:rPr>
            </a:br>
            <a:r>
              <a:rPr lang="uk-UA" dirty="0" smtClean="0">
                <a:latin typeface="Arial Narrow" pitchFamily="34" charset="0"/>
              </a:rPr>
              <a:t/>
            </a:r>
            <a:br>
              <a:rPr lang="uk-UA" dirty="0" smtClean="0">
                <a:latin typeface="Arial Narrow" pitchFamily="34" charset="0"/>
              </a:rPr>
            </a:br>
            <a:r>
              <a:rPr lang="uk-UA" dirty="0" smtClean="0">
                <a:latin typeface="Arial Narrow" pitchFamily="34" charset="0"/>
              </a:rPr>
              <a:t> </a:t>
            </a:r>
            <a:r>
              <a:rPr lang="uk-UA" sz="4000" b="1" dirty="0" smtClean="0">
                <a:latin typeface="Arial Narrow" pitchFamily="34" charset="0"/>
              </a:rPr>
              <a:t>КВАГ </a:t>
            </a:r>
            <a:r>
              <a:rPr lang="uk-UA" sz="4000" dirty="0" smtClean="0">
                <a:latin typeface="Arial Narrow" pitchFamily="34" charset="0"/>
              </a:rPr>
              <a:t>– коефіцієнт відносної акумуляції гумусу, оптимальний вміст гумусу в конкретному </a:t>
            </a:r>
            <a:r>
              <a:rPr lang="uk-UA" sz="4000" dirty="0" err="1" smtClean="0">
                <a:latin typeface="Arial Narrow" pitchFamily="34" charset="0"/>
              </a:rPr>
              <a:t>грунті</a:t>
            </a:r>
            <a:r>
              <a:rPr lang="uk-UA" sz="4000" dirty="0" smtClean="0">
                <a:latin typeface="Arial Narrow" pitchFamily="34" charset="0"/>
              </a:rPr>
              <a:t>.</a:t>
            </a:r>
            <a:br>
              <a:rPr lang="uk-UA" sz="4000" dirty="0" smtClean="0">
                <a:latin typeface="Arial Narrow" pitchFamily="34" charset="0"/>
              </a:rPr>
            </a:br>
            <a:r>
              <a:rPr lang="uk-UA" sz="4000" dirty="0" smtClean="0">
                <a:latin typeface="Arial Narrow" pitchFamily="34" charset="0"/>
              </a:rPr>
              <a:t/>
            </a:r>
            <a:br>
              <a:rPr lang="uk-UA" sz="4000" dirty="0" smtClean="0">
                <a:latin typeface="Arial Narrow" pitchFamily="34" charset="0"/>
              </a:rPr>
            </a:br>
            <a:r>
              <a:rPr lang="uk-UA" sz="4000" dirty="0" smtClean="0">
                <a:latin typeface="Arial Narrow" pitchFamily="34" charset="0"/>
              </a:rPr>
              <a:t>У середньому складає 1/10 частки від вмісту </a:t>
            </a:r>
            <a:r>
              <a:rPr lang="uk-UA" sz="4000" dirty="0" err="1" smtClean="0">
                <a:latin typeface="Arial Narrow" pitchFamily="34" charset="0"/>
              </a:rPr>
              <a:t>“фізичної</a:t>
            </a:r>
            <a:r>
              <a:rPr lang="uk-UA" sz="4000" dirty="0" smtClean="0">
                <a:latin typeface="Arial Narrow" pitchFamily="34" charset="0"/>
              </a:rPr>
              <a:t> </a:t>
            </a:r>
            <a:r>
              <a:rPr lang="uk-UA" sz="4000" dirty="0" err="1" smtClean="0">
                <a:latin typeface="Arial Narrow" pitchFamily="34" charset="0"/>
              </a:rPr>
              <a:t>глини”</a:t>
            </a:r>
            <a:r>
              <a:rPr lang="uk-UA" sz="4000" dirty="0" smtClean="0">
                <a:latin typeface="Arial Narrow" pitchFamily="34" charset="0"/>
              </a:rPr>
              <a:t> </a:t>
            </a:r>
            <a:r>
              <a:rPr lang="ru-RU" sz="3200" dirty="0" smtClean="0"/>
              <a:t/>
            </a:r>
            <a:br>
              <a:rPr lang="ru-RU" sz="3200" dirty="0" smtClean="0"/>
            </a:br>
            <a:endParaRPr lang="ru-RU" sz="3200" dirty="0">
              <a:latin typeface="Arial Narrow"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892480" cy="6394722"/>
          </a:xfrm>
        </p:spPr>
        <p:txBody>
          <a:bodyPr>
            <a:normAutofit/>
          </a:bodyPr>
          <a:lstStyle/>
          <a:p>
            <a:r>
              <a:rPr lang="uk-UA" dirty="0" smtClean="0">
                <a:latin typeface="Arial Narrow" pitchFamily="34" charset="0"/>
              </a:rPr>
              <a:t>Більша частина органічних решток мінералізується повністю, частина продуктів розкладу вимивається за межі ґрунтового профілю. </a:t>
            </a:r>
            <a:r>
              <a:rPr lang="uk-UA" sz="3200" dirty="0" smtClean="0"/>
              <a:t/>
            </a:r>
            <a:br>
              <a:rPr lang="uk-UA" sz="3200" dirty="0" smtClean="0"/>
            </a:br>
            <a:r>
              <a:rPr lang="ru-RU" sz="3200" dirty="0" smtClean="0"/>
              <a:t/>
            </a:r>
            <a:br>
              <a:rPr lang="ru-RU" sz="3200" dirty="0" smtClean="0"/>
            </a:br>
            <a:endParaRPr lang="ru-RU" sz="3200" dirty="0">
              <a:latin typeface="Arial Narrow"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9001156" cy="6440510"/>
          </a:xfrm>
        </p:spPr>
        <p:txBody>
          <a:bodyPr>
            <a:noAutofit/>
          </a:bodyPr>
          <a:lstStyle/>
          <a:p>
            <a:r>
              <a:rPr lang="uk-UA" sz="3600" b="1" u="sng" dirty="0" smtClean="0">
                <a:latin typeface="Arial Narrow" pitchFamily="34" charset="0"/>
              </a:rPr>
              <a:t>В легких </a:t>
            </a:r>
            <a:r>
              <a:rPr lang="uk-UA" sz="3600" dirty="0" smtClean="0">
                <a:latin typeface="Arial Narrow" pitchFamily="34" charset="0"/>
              </a:rPr>
              <a:t>за </a:t>
            </a:r>
            <a:r>
              <a:rPr lang="uk-UA" sz="3600" dirty="0" err="1" smtClean="0">
                <a:latin typeface="Arial Narrow" pitchFamily="34" charset="0"/>
              </a:rPr>
              <a:t>гранскладом</a:t>
            </a:r>
            <a:r>
              <a:rPr lang="uk-UA" sz="3600" dirty="0" smtClean="0">
                <a:latin typeface="Arial Narrow" pitchFamily="34" charset="0"/>
              </a:rPr>
              <a:t> </a:t>
            </a:r>
            <a:r>
              <a:rPr lang="uk-UA" sz="3600" dirty="0" err="1" smtClean="0">
                <a:latin typeface="Arial Narrow" pitchFamily="34" charset="0"/>
              </a:rPr>
              <a:t>грунтах</a:t>
            </a:r>
            <a:r>
              <a:rPr lang="uk-UA" sz="3600" dirty="0" smtClean="0">
                <a:latin typeface="Arial Narrow" pitchFamily="34" charset="0"/>
              </a:rPr>
              <a:t> новоутворені гумусові речовини майже не закріплюються на поверхні піщаних часток і досить швидко мінералізуються. </a:t>
            </a:r>
            <a:br>
              <a:rPr lang="uk-UA" sz="3600" dirty="0" smtClean="0">
                <a:latin typeface="Arial Narrow" pitchFamily="34" charset="0"/>
              </a:rPr>
            </a:br>
            <a:r>
              <a:rPr lang="uk-UA" sz="3600" dirty="0" smtClean="0">
                <a:latin typeface="Arial Narrow" pitchFamily="34" charset="0"/>
              </a:rPr>
              <a:t/>
            </a:r>
            <a:br>
              <a:rPr lang="uk-UA" sz="3600" dirty="0" smtClean="0">
                <a:latin typeface="Arial Narrow" pitchFamily="34" charset="0"/>
              </a:rPr>
            </a:br>
            <a:r>
              <a:rPr lang="uk-UA" sz="3600" dirty="0" smtClean="0">
                <a:latin typeface="Arial Narrow" pitchFamily="34" charset="0"/>
              </a:rPr>
              <a:t>У </a:t>
            </a:r>
            <a:r>
              <a:rPr lang="uk-UA" sz="3600" b="1" u="sng" dirty="0" smtClean="0">
                <a:latin typeface="Arial Narrow" pitchFamily="34" charset="0"/>
              </a:rPr>
              <a:t>суглинкових</a:t>
            </a:r>
            <a:r>
              <a:rPr lang="uk-UA" sz="3600" dirty="0" smtClean="0">
                <a:latin typeface="Arial Narrow" pitchFamily="34" charset="0"/>
              </a:rPr>
              <a:t> і глинистих ґрунтах процеси гуміфікації відбуваються інтенсивніше, гумусових речовин утворюється більше. Вони міцно закріплюються на поверхні високодисперсних мінеральних часток. </a:t>
            </a:r>
            <a:r>
              <a:rPr lang="ru-RU" sz="3600" dirty="0" smtClean="0">
                <a:latin typeface="Arial Narrow" pitchFamily="34" charset="0"/>
              </a:rPr>
              <a:t/>
            </a:r>
            <a:br>
              <a:rPr lang="ru-RU" sz="3600" dirty="0" smtClean="0">
                <a:latin typeface="Arial Narrow" pitchFamily="34" charset="0"/>
              </a:rPr>
            </a:br>
            <a:endParaRPr lang="ru-RU" sz="3600" dirty="0">
              <a:latin typeface="Arial Narrow"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856984" cy="6480720"/>
          </a:xfrm>
        </p:spPr>
        <p:txBody>
          <a:bodyPr>
            <a:normAutofit fontScale="90000"/>
          </a:bodyPr>
          <a:lstStyle/>
          <a:p>
            <a:r>
              <a:rPr lang="uk-UA" dirty="0" smtClean="0">
                <a:latin typeface="Arial Narrow" pitchFamily="34" charset="0"/>
              </a:rPr>
              <a:t>Особлива роль в накопиченні гумусу належить </a:t>
            </a:r>
            <a:r>
              <a:rPr lang="uk-UA" b="1" u="sng" dirty="0" smtClean="0">
                <a:latin typeface="Arial Narrow" pitchFamily="34" charset="0"/>
              </a:rPr>
              <a:t>кальцію,</a:t>
            </a:r>
            <a:r>
              <a:rPr lang="uk-UA" dirty="0" smtClean="0">
                <a:latin typeface="Arial Narrow" pitchFamily="34" charset="0"/>
              </a:rPr>
              <a:t> який запобігає вимиванню гумусу з ґрунту, утворюючи </a:t>
            </a:r>
            <a:r>
              <a:rPr lang="uk-UA" dirty="0" err="1" smtClean="0">
                <a:latin typeface="Arial Narrow" pitchFamily="34" charset="0"/>
              </a:rPr>
              <a:t>водонерозчинний</a:t>
            </a:r>
            <a:r>
              <a:rPr lang="uk-UA" dirty="0" smtClean="0">
                <a:latin typeface="Arial Narrow" pitchFamily="34" charset="0"/>
              </a:rPr>
              <a:t> </a:t>
            </a:r>
            <a:r>
              <a:rPr lang="uk-UA" b="1" u="sng" dirty="0" err="1" smtClean="0">
                <a:latin typeface="Arial Narrow" pitchFamily="34" charset="0"/>
              </a:rPr>
              <a:t>гумат</a:t>
            </a:r>
            <a:r>
              <a:rPr lang="uk-UA" b="1" u="sng" dirty="0" smtClean="0">
                <a:latin typeface="Arial Narrow" pitchFamily="34" charset="0"/>
              </a:rPr>
              <a:t> кальцію</a:t>
            </a:r>
            <a:r>
              <a:rPr lang="uk-UA" dirty="0" smtClean="0">
                <a:latin typeface="Arial Narrow" pitchFamily="34" charset="0"/>
              </a:rPr>
              <a:t>. </a:t>
            </a:r>
            <a:br>
              <a:rPr lang="uk-UA" dirty="0" smtClean="0">
                <a:latin typeface="Arial Narrow" pitchFamily="34" charset="0"/>
              </a:rPr>
            </a:br>
            <a:r>
              <a:rPr lang="uk-UA" dirty="0" smtClean="0">
                <a:latin typeface="Arial Narrow" pitchFamily="34" charset="0"/>
              </a:rPr>
              <a:t/>
            </a:r>
            <a:br>
              <a:rPr lang="uk-UA" dirty="0" smtClean="0">
                <a:latin typeface="Arial Narrow" pitchFamily="34" charset="0"/>
              </a:rPr>
            </a:br>
            <a:r>
              <a:rPr lang="uk-UA" dirty="0" smtClean="0">
                <a:latin typeface="Arial Narrow" pitchFamily="34" charset="0"/>
              </a:rPr>
              <a:t>Крім того, насиченість ґрунту кальцієм забезпечує його нейтральну реакцію, сприятливу для розвитку мікроорганізмів.</a:t>
            </a:r>
            <a:r>
              <a:rPr lang="ru-RU" dirty="0" smtClean="0">
                <a:latin typeface="Arial Narrow" pitchFamily="34" charset="0"/>
              </a:rPr>
              <a:t/>
            </a:r>
            <a:br>
              <a:rPr lang="ru-RU" dirty="0" smtClean="0">
                <a:latin typeface="Arial Narrow" pitchFamily="34" charset="0"/>
              </a:rPr>
            </a:br>
            <a:endParaRPr lang="ru-RU" dirty="0">
              <a:latin typeface="Arial Narrow"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6632"/>
            <a:ext cx="8964488" cy="6624736"/>
          </a:xfrm>
        </p:spPr>
        <p:txBody>
          <a:bodyPr>
            <a:noAutofit/>
          </a:bodyPr>
          <a:lstStyle/>
          <a:p>
            <a:pPr algn="just"/>
            <a:r>
              <a:rPr lang="uk-UA" sz="3600" dirty="0" smtClean="0">
                <a:latin typeface="Arial Narrow" pitchFamily="34" charset="0"/>
              </a:rPr>
              <a:t>   У різних природних умовах характер і швидкість </a:t>
            </a:r>
            <a:r>
              <a:rPr lang="uk-UA" sz="3600" dirty="0" err="1" smtClean="0">
                <a:latin typeface="Arial Narrow" pitchFamily="34" charset="0"/>
              </a:rPr>
              <a:t>гумусоутворення</a:t>
            </a:r>
            <a:r>
              <a:rPr lang="uk-UA" sz="3600" dirty="0" smtClean="0">
                <a:latin typeface="Arial Narrow" pitchFamily="34" charset="0"/>
              </a:rPr>
              <a:t> неоднакові і залежать від водно-повітряного та теплового режимів ґрунту.</a:t>
            </a:r>
            <a:br>
              <a:rPr lang="uk-UA" sz="3600" dirty="0" smtClean="0">
                <a:latin typeface="Arial Narrow" pitchFamily="34" charset="0"/>
              </a:rPr>
            </a:br>
            <a:r>
              <a:rPr lang="uk-UA" sz="3600" dirty="0" smtClean="0">
                <a:latin typeface="Arial Narrow" pitchFamily="34" charset="0"/>
              </a:rPr>
              <a:t>     Найбільш сприятливими для нагромадження гумусу є поєднання в ґрунті оптимального гідротермічного і водно-повітряного режимів при деякому періодичному повторенні висушування ґрунту. </a:t>
            </a:r>
            <a:br>
              <a:rPr lang="uk-UA" sz="3600" dirty="0" smtClean="0">
                <a:latin typeface="Arial Narrow" pitchFamily="34" charset="0"/>
              </a:rPr>
            </a:br>
            <a:r>
              <a:rPr lang="uk-UA" sz="3600" dirty="0" smtClean="0">
                <a:latin typeface="Arial Narrow" pitchFamily="34" charset="0"/>
              </a:rPr>
              <a:t>     За таких умов розклад органічних решток відбувається поступово, а їх гуміфікація - достатньо енергійно. Саме такий режим характерний для чорноземів.</a:t>
            </a:r>
            <a:endParaRPr lang="ru-RU" sz="3600" dirty="0">
              <a:latin typeface="Arial Narrow"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0"/>
            <a:ext cx="8858312" cy="6715148"/>
          </a:xfrm>
        </p:spPr>
        <p:txBody>
          <a:bodyPr>
            <a:noAutofit/>
          </a:bodyPr>
          <a:lstStyle/>
          <a:p>
            <a:pPr>
              <a:lnSpc>
                <a:spcPct val="90000"/>
              </a:lnSpc>
              <a:spcBef>
                <a:spcPts val="1200"/>
              </a:spcBef>
            </a:pPr>
            <a:r>
              <a:rPr lang="uk-UA" sz="3600" dirty="0" smtClean="0">
                <a:latin typeface="Arial Narrow" pitchFamily="34" charset="0"/>
              </a:rPr>
              <a:t>В анаеробних умовах (при постійному надлишку вологи), а також при низьких температурах процес </a:t>
            </a:r>
            <a:r>
              <a:rPr lang="uk-UA" sz="3600" dirty="0" err="1" smtClean="0">
                <a:latin typeface="Arial Narrow" pitchFamily="34" charset="0"/>
              </a:rPr>
              <a:t>гумусоутворення</a:t>
            </a:r>
            <a:r>
              <a:rPr lang="uk-UA" sz="3600" dirty="0" smtClean="0">
                <a:latin typeface="Arial Narrow" pitchFamily="34" charset="0"/>
              </a:rPr>
              <a:t> уповільнюється. Органічні рештки розкладаються за участю анаеробних бактерій. </a:t>
            </a:r>
            <a:br>
              <a:rPr lang="uk-UA" sz="3600" dirty="0" smtClean="0">
                <a:latin typeface="Arial Narrow" pitchFamily="34" charset="0"/>
              </a:rPr>
            </a:br>
            <a:r>
              <a:rPr lang="uk-UA" sz="3600" dirty="0" smtClean="0">
                <a:latin typeface="Arial Narrow" pitchFamily="34" charset="0"/>
              </a:rPr>
              <a:t>Процес розкладу поступово згасає, гуміфікація відбувається слабо. Органічні рештки перетворюються на торф.</a:t>
            </a:r>
            <a:r>
              <a:rPr lang="ru-RU" sz="3600" dirty="0" smtClean="0">
                <a:latin typeface="Arial Narrow" pitchFamily="34" charset="0"/>
              </a:rPr>
              <a:t/>
            </a:r>
            <a:br>
              <a:rPr lang="ru-RU" sz="3600" dirty="0" smtClean="0">
                <a:latin typeface="Arial Narrow" pitchFamily="34" charset="0"/>
              </a:rPr>
            </a:br>
            <a:r>
              <a:rPr lang="uk-UA" sz="3600" dirty="0" smtClean="0">
                <a:latin typeface="Arial Narrow" pitchFamily="34" charset="0"/>
              </a:rPr>
              <a:t>Надмірний </a:t>
            </a:r>
            <a:r>
              <a:rPr lang="uk-UA" sz="3600" dirty="0" err="1" smtClean="0">
                <a:latin typeface="Arial Narrow" pitchFamily="34" charset="0"/>
              </a:rPr>
              <a:t>аеробіозис</a:t>
            </a:r>
            <a:r>
              <a:rPr lang="uk-UA" sz="3600" dirty="0" smtClean="0">
                <a:latin typeface="Arial Narrow" pitchFamily="34" charset="0"/>
              </a:rPr>
              <a:t> теж є небажаним, оскільки органічні рештки швидко розкладаються і мінералізуються, а продукти мінералізації вимиваються за межі ґрунтового профілю.</a:t>
            </a:r>
            <a:endParaRPr lang="ru-RU" sz="3600" dirty="0">
              <a:latin typeface="Arial Narrow"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86874" cy="5962674"/>
          </a:xfrm>
        </p:spPr>
        <p:txBody>
          <a:bodyPr>
            <a:normAutofit/>
          </a:bodyPr>
          <a:lstStyle/>
          <a:p>
            <a:r>
              <a:rPr lang="uk-UA" sz="4000" dirty="0" smtClean="0">
                <a:latin typeface="Arial Narrow" pitchFamily="34" charset="0"/>
              </a:rPr>
              <a:t>Оптимальне поєднання аеробного та анаеробного процесів можливе лише в структурних ґрунтах, де складається сприятливе відношення </a:t>
            </a:r>
            <a:br>
              <a:rPr lang="uk-UA" sz="4000" dirty="0" smtClean="0">
                <a:latin typeface="Arial Narrow" pitchFamily="34" charset="0"/>
              </a:rPr>
            </a:br>
            <a:r>
              <a:rPr lang="uk-UA" sz="4000" b="1" dirty="0" smtClean="0">
                <a:latin typeface="Arial Narrow" pitchFamily="34" charset="0"/>
              </a:rPr>
              <a:t>між водою та повітрям: </a:t>
            </a:r>
            <a:r>
              <a:rPr lang="uk-UA" sz="4000" dirty="0" smtClean="0">
                <a:latin typeface="Arial Narrow" pitchFamily="34" charset="0"/>
              </a:rPr>
              <a:t/>
            </a:r>
            <a:br>
              <a:rPr lang="uk-UA" sz="4000" dirty="0" smtClean="0">
                <a:latin typeface="Arial Narrow" pitchFamily="34" charset="0"/>
              </a:rPr>
            </a:br>
            <a:r>
              <a:rPr lang="uk-UA" sz="4000" dirty="0" err="1" smtClean="0">
                <a:latin typeface="Arial Narrow" pitchFamily="34" charset="0"/>
              </a:rPr>
              <a:t>внутріагрегатні</a:t>
            </a:r>
            <a:r>
              <a:rPr lang="uk-UA" sz="4000" dirty="0" smtClean="0">
                <a:latin typeface="Arial Narrow" pitchFamily="34" charset="0"/>
              </a:rPr>
              <a:t> пори насичуються водою, а між агрегатами - достатня кількість повітря.</a:t>
            </a:r>
            <a:endParaRPr lang="ru-RU" sz="4000" dirty="0">
              <a:latin typeface="Arial Narrow"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6000" b="1" dirty="0" err="1" smtClean="0">
                <a:latin typeface="Arial Narrow" pitchFamily="34" charset="0"/>
              </a:rPr>
              <a:t>Гумусоутворення</a:t>
            </a:r>
            <a:r>
              <a:rPr lang="uk-UA" sz="6000" b="1" dirty="0" smtClean="0">
                <a:latin typeface="Arial Narrow" pitchFamily="34" charset="0"/>
              </a:rPr>
              <a:t> та гуміфікація</a:t>
            </a:r>
            <a:r>
              <a:rPr lang="ru-RU" sz="6000" dirty="0" smtClean="0">
                <a:latin typeface="Arial Narrow" pitchFamily="34" charset="0"/>
              </a:rPr>
              <a:t/>
            </a:r>
            <a:br>
              <a:rPr lang="ru-RU" sz="6000" dirty="0" smtClean="0">
                <a:latin typeface="Arial Narrow" pitchFamily="34" charset="0"/>
              </a:rPr>
            </a:br>
            <a:endParaRPr lang="ru-RU" sz="6000" dirty="0">
              <a:latin typeface="Arial Narrow"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0" y="1093145"/>
            <a:ext cx="9144000" cy="5764855"/>
          </a:xfrm>
          <a:prstGeom prst="rect">
            <a:avLst/>
          </a:prstGeom>
          <a:noFill/>
          <a:ln w="9525">
            <a:noFill/>
            <a:miter lim="800000"/>
            <a:headEnd/>
            <a:tailEnd/>
          </a:ln>
        </p:spPr>
      </p:pic>
      <p:sp>
        <p:nvSpPr>
          <p:cNvPr id="3" name="Скругленный прямоугольник 2"/>
          <p:cNvSpPr/>
          <p:nvPr/>
        </p:nvSpPr>
        <p:spPr>
          <a:xfrm>
            <a:off x="179512" y="404664"/>
            <a:ext cx="8784976"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000" dirty="0" smtClean="0"/>
              <a:t>Орні землі на території СНД</a:t>
            </a:r>
            <a:endParaRPr lang="ru-RU" sz="4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6552728"/>
          </a:xfrm>
        </p:spPr>
        <p:txBody>
          <a:bodyPr>
            <a:noAutofit/>
          </a:bodyPr>
          <a:lstStyle/>
          <a:p>
            <a:r>
              <a:rPr lang="ru-RU" dirty="0" smtClean="0">
                <a:latin typeface="Arial Narrow" pitchFamily="34" charset="0"/>
              </a:rPr>
              <a:t/>
            </a:r>
            <a:br>
              <a:rPr lang="ru-RU" dirty="0" smtClean="0">
                <a:latin typeface="Arial Narrow" pitchFamily="34" charset="0"/>
              </a:rPr>
            </a:br>
            <a:r>
              <a:rPr lang="uk-UA" b="1" dirty="0" smtClean="0">
                <a:latin typeface="Arial Narrow" pitchFamily="34" charset="0"/>
              </a:rPr>
              <a:t> Гуміфікація</a:t>
            </a:r>
            <a:r>
              <a:rPr lang="uk-UA" dirty="0" smtClean="0">
                <a:latin typeface="Arial Narrow" pitchFamily="34" charset="0"/>
              </a:rPr>
              <a:t> – складова </a:t>
            </a:r>
            <a:r>
              <a:rPr lang="uk-UA" dirty="0" err="1" smtClean="0">
                <a:latin typeface="Arial Narrow" pitchFamily="34" charset="0"/>
              </a:rPr>
              <a:t>гумусоутворення</a:t>
            </a:r>
            <a:r>
              <a:rPr lang="uk-UA" dirty="0" smtClean="0">
                <a:latin typeface="Arial Narrow" pitchFamily="34" charset="0"/>
              </a:rPr>
              <a:t>, синтез гумусових речовин (</a:t>
            </a:r>
            <a:r>
              <a:rPr lang="uk-UA" b="1" u="sng" dirty="0" smtClean="0">
                <a:latin typeface="Arial Narrow" pitchFamily="34" charset="0"/>
              </a:rPr>
              <a:t>гумусових кислот)</a:t>
            </a:r>
            <a:r>
              <a:rPr lang="uk-UA" b="1" dirty="0" smtClean="0">
                <a:latin typeface="Arial Narrow" pitchFamily="34" charset="0"/>
              </a:rPr>
              <a:t> </a:t>
            </a:r>
            <a:r>
              <a:rPr lang="uk-UA" dirty="0" smtClean="0">
                <a:latin typeface="Arial Narrow" pitchFamily="34" charset="0"/>
              </a:rPr>
              <a:t>із залишків біологічних макромолекул або їх мономерів, що утворюються в ґрунті завдяки метаболізму живого населення та діяльності </a:t>
            </a:r>
            <a:r>
              <a:rPr lang="uk-UA" dirty="0" err="1" smtClean="0">
                <a:latin typeface="Arial Narrow" pitchFamily="34" charset="0"/>
              </a:rPr>
              <a:t>екзоферментів</a:t>
            </a:r>
            <a:r>
              <a:rPr lang="uk-UA" dirty="0" smtClean="0">
                <a:latin typeface="Arial Narrow" pitchFamily="34" charset="0"/>
              </a:rPr>
              <a:t>. </a:t>
            </a:r>
            <a:br>
              <a:rPr lang="uk-UA" dirty="0" smtClean="0">
                <a:latin typeface="Arial Narrow" pitchFamily="34" charset="0"/>
              </a:rPr>
            </a:br>
            <a:r>
              <a:rPr lang="ru-RU" dirty="0" smtClean="0">
                <a:latin typeface="Arial Narrow" pitchFamily="34" charset="0"/>
              </a:rPr>
              <a:t/>
            </a:r>
            <a:br>
              <a:rPr lang="ru-RU" dirty="0" smtClean="0">
                <a:latin typeface="Arial Narrow" pitchFamily="34" charset="0"/>
              </a:rPr>
            </a:br>
            <a:endParaRPr lang="ru-RU" dirty="0">
              <a:latin typeface="Arial Narrow"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820472" cy="6669360"/>
          </a:xfrm>
        </p:spPr>
        <p:txBody>
          <a:bodyPr>
            <a:noAutofit/>
          </a:bodyPr>
          <a:lstStyle/>
          <a:p>
            <a:r>
              <a:rPr lang="uk-UA" b="1" dirty="0" err="1" smtClean="0">
                <a:latin typeface="Arial Narrow" pitchFamily="34" charset="0"/>
              </a:rPr>
              <a:t>Гумусоутворення</a:t>
            </a:r>
            <a:r>
              <a:rPr lang="uk-UA" b="1" dirty="0" smtClean="0">
                <a:latin typeface="Arial Narrow" pitchFamily="34" charset="0"/>
              </a:rPr>
              <a:t> </a:t>
            </a:r>
            <a:r>
              <a:rPr lang="uk-UA" dirty="0" smtClean="0">
                <a:latin typeface="Arial Narrow" pitchFamily="34" charset="0"/>
              </a:rPr>
              <a:t>включає процеси розкладу органічних решток, мікробний синтез, гуміфікацію, взаємодію продуктів гуміфікації з мінеральною частиною ґрунту, а також повну мінералізацію та включення мінеральних компонентів в </a:t>
            </a:r>
            <a:r>
              <a:rPr lang="uk-UA" dirty="0" err="1" smtClean="0">
                <a:latin typeface="Arial Narrow" pitchFamily="34" charset="0"/>
              </a:rPr>
              <a:t>біокругообіг</a:t>
            </a:r>
            <a:r>
              <a:rPr lang="ru-RU" dirty="0" smtClean="0">
                <a:latin typeface="Arial Narrow" pitchFamily="34" charset="0"/>
              </a:rPr>
              <a:t/>
            </a:r>
            <a:br>
              <a:rPr lang="ru-RU" dirty="0" smtClean="0">
                <a:latin typeface="Arial Narrow" pitchFamily="34" charset="0"/>
              </a:rPr>
            </a:br>
            <a:endParaRPr lang="ru-RU" dirty="0">
              <a:latin typeface="Arial Narrow"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964488" cy="6583362"/>
          </a:xfrm>
        </p:spPr>
        <p:txBody>
          <a:bodyPr>
            <a:normAutofit/>
          </a:bodyPr>
          <a:lstStyle/>
          <a:p>
            <a:pPr algn="l"/>
            <a:r>
              <a:rPr lang="uk-UA" sz="4000" b="1" dirty="0" smtClean="0">
                <a:latin typeface="Arial Narrow" pitchFamily="34" charset="0"/>
              </a:rPr>
              <a:t>Процес гуміфікації має дві фази: </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1 - </a:t>
            </a:r>
            <a:r>
              <a:rPr lang="uk-UA" sz="3200" b="1" dirty="0" smtClean="0">
                <a:latin typeface="Arial Narrow" pitchFamily="34" charset="0"/>
              </a:rPr>
              <a:t>Біологічна, </a:t>
            </a:r>
            <a:r>
              <a:rPr lang="uk-UA" sz="3200" dirty="0" smtClean="0">
                <a:latin typeface="Arial Narrow" pitchFamily="34" charset="0"/>
              </a:rPr>
              <a:t>відносно коротка, в якій панують мікроорганізми та їх ензими. Ця фаза завершується утворенням «молодого гумусу», слабко зв'язаного з мінеральною частиною ґрунту. </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2 - </a:t>
            </a:r>
            <a:r>
              <a:rPr lang="uk-UA" sz="3200" b="1" dirty="0" smtClean="0">
                <a:latin typeface="Arial Narrow" pitchFamily="34" charset="0"/>
              </a:rPr>
              <a:t>Кліматична, </a:t>
            </a:r>
            <a:r>
              <a:rPr lang="uk-UA" sz="3200" dirty="0" smtClean="0">
                <a:latin typeface="Arial Narrow" pitchFamily="34" charset="0"/>
              </a:rPr>
              <a:t>більш тривала, зумовлена сезонними контрастами клімату. Фаза завершується формуванням зрілого гумусу, міцно зв'язаного з мінеральною частиною ґрунту. </a:t>
            </a:r>
            <a:br>
              <a:rPr lang="uk-UA" sz="3200" dirty="0" smtClean="0">
                <a:latin typeface="Arial Narrow" pitchFamily="34" charset="0"/>
              </a:rPr>
            </a:br>
            <a:r>
              <a:rPr lang="uk-UA" sz="3200" b="1" dirty="0" smtClean="0">
                <a:latin typeface="Arial Narrow" pitchFamily="34" charset="0"/>
              </a:rPr>
              <a:t>Карбонати та вторинні мінерали </a:t>
            </a:r>
            <a:r>
              <a:rPr lang="uk-UA" sz="3200" dirty="0" smtClean="0">
                <a:latin typeface="Arial Narrow" pitchFamily="34" charset="0"/>
              </a:rPr>
              <a:t>здатні стабілізувати гумус, а клімат (особливо в сухий період) підсилює полімеризацію, що обумовлена процесом дегідратації.</a:t>
            </a:r>
            <a:endParaRPr lang="ru-RU" sz="3200" dirty="0">
              <a:latin typeface="Arial Narrow"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643998" cy="5962674"/>
          </a:xfrm>
        </p:spPr>
        <p:txBody>
          <a:bodyPr>
            <a:normAutofit/>
          </a:bodyPr>
          <a:lstStyle/>
          <a:p>
            <a:r>
              <a:rPr lang="uk-UA" dirty="0" smtClean="0">
                <a:latin typeface="Arial Narrow" pitchFamily="34" charset="0"/>
              </a:rPr>
              <a:t>Гумусові речовини активно взаємодіють з мінеральною частиною ґрунту. </a:t>
            </a:r>
            <a:br>
              <a:rPr lang="uk-UA" dirty="0" smtClean="0">
                <a:latin typeface="Arial Narrow" pitchFamily="34" charset="0"/>
              </a:rPr>
            </a:br>
            <a:r>
              <a:rPr lang="uk-UA" dirty="0" smtClean="0">
                <a:latin typeface="Arial Narrow" pitchFamily="34" charset="0"/>
              </a:rPr>
              <a:t/>
            </a:r>
            <a:br>
              <a:rPr lang="uk-UA" dirty="0" smtClean="0">
                <a:latin typeface="Arial Narrow" pitchFamily="34" charset="0"/>
              </a:rPr>
            </a:br>
            <a:r>
              <a:rPr lang="uk-UA" dirty="0" smtClean="0">
                <a:latin typeface="Arial Narrow" pitchFamily="34" charset="0"/>
              </a:rPr>
              <a:t>Виділяють три групи їх органо-мінеральних сполук</a:t>
            </a:r>
            <a:endParaRPr lang="ru-RU" dirty="0">
              <a:latin typeface="Arial Narrow"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6322714"/>
          </a:xfrm>
        </p:spPr>
        <p:txBody>
          <a:bodyPr>
            <a:noAutofit/>
          </a:bodyPr>
          <a:lstStyle/>
          <a:p>
            <a:r>
              <a:rPr lang="ru-RU" sz="3200" dirty="0" smtClean="0">
                <a:latin typeface="Arial Narrow" pitchFamily="34" charset="0"/>
              </a:rPr>
              <a:t/>
            </a:r>
            <a:br>
              <a:rPr lang="ru-RU" sz="3200" dirty="0" smtClean="0">
                <a:latin typeface="Arial Narrow" pitchFamily="34" charset="0"/>
              </a:rPr>
            </a:br>
            <a:r>
              <a:rPr lang="uk-UA" sz="3200" b="1" dirty="0" smtClean="0">
                <a:latin typeface="Arial Narrow" pitchFamily="34" charset="0"/>
              </a:rPr>
              <a:t>Першу групу </a:t>
            </a:r>
            <a:r>
              <a:rPr lang="uk-UA" sz="3200" dirty="0" smtClean="0">
                <a:latin typeface="Arial Narrow" pitchFamily="34" charset="0"/>
              </a:rPr>
              <a:t>складають </a:t>
            </a:r>
            <a:r>
              <a:rPr lang="uk-UA" sz="3200" b="1" u="sng" dirty="0" smtClean="0">
                <a:latin typeface="Arial Narrow" pitchFamily="34" charset="0"/>
              </a:rPr>
              <a:t>солі гумусових кислот з катіонами лужних та лужноземельних металів </a:t>
            </a:r>
            <a:br>
              <a:rPr lang="uk-UA" sz="3200" b="1" u="sng"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Утворюються </a:t>
            </a:r>
            <a:r>
              <a:rPr lang="uk-UA" sz="3200" dirty="0" err="1" smtClean="0">
                <a:latin typeface="Arial Narrow" pitchFamily="34" charset="0"/>
              </a:rPr>
              <a:t>гумати</a:t>
            </a:r>
            <a:r>
              <a:rPr lang="uk-UA" sz="3200" dirty="0" smtClean="0">
                <a:latin typeface="Arial Narrow" pitchFamily="34" charset="0"/>
              </a:rPr>
              <a:t> чи </a:t>
            </a:r>
            <a:r>
              <a:rPr lang="uk-UA" sz="3200" dirty="0" err="1" smtClean="0">
                <a:latin typeface="Arial Narrow" pitchFamily="34" charset="0"/>
              </a:rPr>
              <a:t>фульвати</a:t>
            </a:r>
            <a:r>
              <a:rPr lang="uk-UA" sz="3200" dirty="0" smtClean="0">
                <a:latin typeface="Arial Narrow" pitchFamily="34" charset="0"/>
              </a:rPr>
              <a:t> кальцію, магнію та інших металів. В утворенні цих </a:t>
            </a:r>
            <a:r>
              <a:rPr lang="uk-UA" sz="3200" dirty="0" err="1" smtClean="0">
                <a:latin typeface="Arial Narrow" pitchFamily="34" charset="0"/>
              </a:rPr>
              <a:t>гуматів</a:t>
            </a:r>
            <a:r>
              <a:rPr lang="uk-UA" sz="3200" dirty="0" smtClean="0">
                <a:latin typeface="Arial Narrow" pitchFamily="34" charset="0"/>
              </a:rPr>
              <a:t> беруть участь зольні елементи рослин після їх розкладу, прості солі, що є в ґрунтовому розчині, ввібрані катіони дифузного шару колоїдів ґрунту, основи, що входять до складу кристалічних ґраток первинних чи вторинних мінералів. </a:t>
            </a:r>
            <a:br>
              <a:rPr lang="uk-UA" sz="3200" dirty="0" smtClean="0">
                <a:latin typeface="Arial Narrow" pitchFamily="34" charset="0"/>
              </a:rPr>
            </a:br>
            <a:r>
              <a:rPr lang="uk-UA" sz="3200" b="1" dirty="0" err="1" smtClean="0">
                <a:latin typeface="Arial Narrow" pitchFamily="34" charset="0"/>
              </a:rPr>
              <a:t>Гумати</a:t>
            </a:r>
            <a:r>
              <a:rPr lang="uk-UA" sz="3200" b="1" dirty="0" smtClean="0">
                <a:latin typeface="Arial Narrow" pitchFamily="34" charset="0"/>
              </a:rPr>
              <a:t> кальцію </a:t>
            </a:r>
            <a:r>
              <a:rPr lang="uk-UA" sz="3200" dirty="0" smtClean="0">
                <a:latin typeface="Arial Narrow" pitchFamily="34" charset="0"/>
              </a:rPr>
              <a:t>– найбільш цінний компонент цієї групи.</a:t>
            </a:r>
            <a:r>
              <a:rPr lang="ru-RU" sz="3200" dirty="0" smtClean="0">
                <a:latin typeface="Arial Narrow" pitchFamily="34" charset="0"/>
              </a:rPr>
              <a:t/>
            </a:r>
            <a:br>
              <a:rPr lang="ru-RU" sz="3200" dirty="0" smtClean="0">
                <a:latin typeface="Arial Narrow" pitchFamily="34" charset="0"/>
              </a:rPr>
            </a:br>
            <a:endParaRPr lang="ru-RU" sz="3200" dirty="0">
              <a:latin typeface="Arial Narrow"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9001156" cy="5962674"/>
          </a:xfrm>
        </p:spPr>
        <p:txBody>
          <a:bodyPr>
            <a:normAutofit fontScale="90000"/>
          </a:bodyPr>
          <a:lstStyle/>
          <a:p>
            <a:r>
              <a:rPr lang="uk-UA" sz="4000" b="1" dirty="0" smtClean="0">
                <a:latin typeface="Arial Narrow" pitchFamily="34" charset="0"/>
              </a:rPr>
              <a:t>Другу групу </a:t>
            </a:r>
            <a:r>
              <a:rPr lang="uk-UA" sz="4000" dirty="0" smtClean="0">
                <a:latin typeface="Arial Narrow" pitchFamily="34" charset="0"/>
              </a:rPr>
              <a:t>утворюють </a:t>
            </a:r>
            <a:r>
              <a:rPr lang="uk-UA" sz="4000" b="1" dirty="0" smtClean="0">
                <a:latin typeface="Arial Narrow" pitchFamily="34" charset="0"/>
              </a:rPr>
              <a:t>комплексні гетерополярні солі,</a:t>
            </a:r>
            <a:r>
              <a:rPr lang="uk-UA" sz="4000" dirty="0" smtClean="0">
                <a:latin typeface="Arial Narrow" pitchFamily="34" charset="0"/>
              </a:rPr>
              <a:t> </a:t>
            </a:r>
            <a:br>
              <a:rPr lang="uk-UA" sz="4000" dirty="0" smtClean="0">
                <a:latin typeface="Arial Narrow" pitchFamily="34" charset="0"/>
              </a:rPr>
            </a:br>
            <a:r>
              <a:rPr lang="uk-UA" sz="4000" dirty="0" smtClean="0">
                <a:latin typeface="Arial Narrow" pitchFamily="34" charset="0"/>
              </a:rPr>
              <a:t>що виникають при взаємодії гумусових кислот з полівалентними металами (</a:t>
            </a:r>
            <a:r>
              <a:rPr lang="en-US" sz="4000" dirty="0" smtClean="0">
                <a:latin typeface="Arial Narrow" pitchFamily="34" charset="0"/>
              </a:rPr>
              <a:t>Fe</a:t>
            </a:r>
            <a:r>
              <a:rPr lang="uk-UA" sz="4000" dirty="0" smtClean="0">
                <a:latin typeface="Arial Narrow" pitchFamily="34" charset="0"/>
              </a:rPr>
              <a:t>, </a:t>
            </a:r>
            <a:r>
              <a:rPr lang="en-US" sz="4000" dirty="0" smtClean="0">
                <a:latin typeface="Arial Narrow" pitchFamily="34" charset="0"/>
              </a:rPr>
              <a:t>Al</a:t>
            </a:r>
            <a:r>
              <a:rPr lang="uk-UA" sz="4000" dirty="0" smtClean="0">
                <a:latin typeface="Arial Narrow" pitchFamily="34" charset="0"/>
              </a:rPr>
              <a:t>, </a:t>
            </a:r>
            <a:r>
              <a:rPr lang="en-US" sz="4000" dirty="0" smtClean="0">
                <a:latin typeface="Arial Narrow" pitchFamily="34" charset="0"/>
              </a:rPr>
              <a:t>Cu</a:t>
            </a:r>
            <a:r>
              <a:rPr lang="uk-UA" sz="4000" dirty="0" smtClean="0">
                <a:latin typeface="Arial Narrow" pitchFamily="34" charset="0"/>
              </a:rPr>
              <a:t>, </a:t>
            </a:r>
            <a:r>
              <a:rPr lang="en-US" sz="4000" dirty="0" smtClean="0">
                <a:latin typeface="Arial Narrow" pitchFamily="34" charset="0"/>
              </a:rPr>
              <a:t>Zn</a:t>
            </a:r>
            <a:r>
              <a:rPr lang="uk-UA" sz="4000" dirty="0" smtClean="0">
                <a:latin typeface="Arial Narrow" pitchFamily="34" charset="0"/>
              </a:rPr>
              <a:t>).</a:t>
            </a:r>
            <a:br>
              <a:rPr lang="uk-UA" sz="4000" dirty="0" smtClean="0">
                <a:latin typeface="Arial Narrow" pitchFamily="34" charset="0"/>
              </a:rPr>
            </a:br>
            <a:r>
              <a:rPr lang="uk-UA" sz="4000" dirty="0" smtClean="0">
                <a:latin typeface="Arial Narrow" pitchFamily="34" charset="0"/>
              </a:rPr>
              <a:t/>
            </a:r>
            <a:br>
              <a:rPr lang="uk-UA" sz="4000" dirty="0" smtClean="0">
                <a:latin typeface="Arial Narrow" pitchFamily="34" charset="0"/>
              </a:rPr>
            </a:br>
            <a:r>
              <a:rPr lang="uk-UA" sz="4000" dirty="0" smtClean="0">
                <a:latin typeface="Arial Narrow" pitchFamily="34" charset="0"/>
              </a:rPr>
              <a:t> </a:t>
            </a:r>
            <a:r>
              <a:rPr lang="ru-RU" sz="4000" dirty="0" smtClean="0">
                <a:latin typeface="Arial Narrow" pitchFamily="34" charset="0"/>
              </a:rPr>
              <a:t>Метали в </a:t>
            </a:r>
            <a:r>
              <a:rPr lang="uk-UA" sz="4000" dirty="0" smtClean="0">
                <a:latin typeface="Arial Narrow" pitchFamily="34" charset="0"/>
              </a:rPr>
              <a:t>комплексних </a:t>
            </a:r>
            <a:r>
              <a:rPr lang="ru-RU" sz="4000" dirty="0" smtClean="0">
                <a:latin typeface="Arial Narrow" pitchFamily="34" charset="0"/>
              </a:rPr>
              <a:t>солях </a:t>
            </a:r>
            <a:r>
              <a:rPr lang="uk-UA" sz="4000" dirty="0" smtClean="0">
                <a:latin typeface="Arial Narrow" pitchFamily="34" charset="0"/>
              </a:rPr>
              <a:t>входять до </a:t>
            </a:r>
            <a:r>
              <a:rPr lang="ru-RU" sz="4000" dirty="0" smtClean="0">
                <a:latin typeface="Arial Narrow" pitchFamily="34" charset="0"/>
              </a:rPr>
              <a:t>складу комплексного </a:t>
            </a:r>
            <a:r>
              <a:rPr lang="uk-UA" sz="4000" dirty="0" smtClean="0">
                <a:latin typeface="Arial Narrow" pitchFamily="34" charset="0"/>
              </a:rPr>
              <a:t>іону і не здатні до обмінних реакцій на інші. </a:t>
            </a:r>
            <a:r>
              <a:rPr lang="ru-RU" sz="4000" dirty="0" smtClean="0">
                <a:latin typeface="Arial Narrow" pitchFamily="34" charset="0"/>
              </a:rPr>
              <a:t/>
            </a:r>
            <a:br>
              <a:rPr lang="ru-RU" sz="4000" dirty="0" smtClean="0">
                <a:latin typeface="Arial Narrow" pitchFamily="34" charset="0"/>
              </a:rPr>
            </a:br>
            <a:endParaRPr lang="ru-RU" sz="4000" dirty="0">
              <a:latin typeface="Arial Narrow"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8715436" cy="5962674"/>
          </a:xfrm>
        </p:spPr>
        <p:txBody>
          <a:bodyPr>
            <a:noAutofit/>
          </a:bodyPr>
          <a:lstStyle/>
          <a:p>
            <a:r>
              <a:rPr lang="uk-UA" sz="3200" b="1" dirty="0" smtClean="0">
                <a:latin typeface="Arial Narrow" pitchFamily="34" charset="0"/>
              </a:rPr>
              <a:t>Третю групу </a:t>
            </a:r>
            <a:r>
              <a:rPr lang="uk-UA" sz="3200" dirty="0" smtClean="0">
                <a:latin typeface="Arial Narrow" pitchFamily="34" charset="0"/>
              </a:rPr>
              <a:t>складають адсорбційні органо-мінеральні сполуки. Серед них поширені:</a:t>
            </a:r>
            <a:r>
              <a:rPr lang="ru-RU" sz="3200" dirty="0" smtClean="0">
                <a:latin typeface="Arial Narrow" pitchFamily="34" charset="0"/>
              </a:rPr>
              <a:t/>
            </a:r>
            <a:br>
              <a:rPr lang="ru-RU" sz="3200" dirty="0" smtClean="0">
                <a:latin typeface="Arial Narrow" pitchFamily="34" charset="0"/>
              </a:rPr>
            </a:br>
            <a:r>
              <a:rPr lang="uk-UA" sz="3200" dirty="0" err="1" smtClean="0">
                <a:latin typeface="Arial Narrow" pitchFamily="34" charset="0"/>
              </a:rPr>
              <a:t>Алюмо-залізогумусові</a:t>
            </a:r>
            <a:r>
              <a:rPr lang="uk-UA" sz="3200" dirty="0" smtClean="0">
                <a:latin typeface="Arial Narrow" pitchFamily="34" charset="0"/>
              </a:rPr>
              <a:t> </a:t>
            </a:r>
            <a:r>
              <a:rPr lang="uk-UA" sz="3200" dirty="0" err="1" smtClean="0">
                <a:latin typeface="Arial Narrow" pitchFamily="34" charset="0"/>
              </a:rPr>
              <a:t>сорбційні</a:t>
            </a:r>
            <a:r>
              <a:rPr lang="uk-UA" sz="3200" dirty="0" smtClean="0">
                <a:latin typeface="Arial Narrow" pitchFamily="34" charset="0"/>
              </a:rPr>
              <a:t> комплекси: гумусові кислоти </a:t>
            </a:r>
            <a:r>
              <a:rPr lang="uk-UA" sz="3200" dirty="0" err="1" smtClean="0">
                <a:latin typeface="Arial Narrow" pitchFamily="34" charset="0"/>
              </a:rPr>
              <a:t>сорбуються</a:t>
            </a:r>
            <a:r>
              <a:rPr lang="uk-UA" sz="3200" dirty="0" smtClean="0">
                <a:latin typeface="Arial Narrow" pitchFamily="34" charset="0"/>
              </a:rPr>
              <a:t> гелями </a:t>
            </a:r>
            <a:r>
              <a:rPr lang="uk-UA" sz="3200" dirty="0" err="1" smtClean="0">
                <a:latin typeface="Arial Narrow" pitchFamily="34" charset="0"/>
              </a:rPr>
              <a:t>напівтораоксидів</a:t>
            </a:r>
            <a:r>
              <a:rPr lang="uk-UA" sz="3200" dirty="0" smtClean="0">
                <a:latin typeface="Arial Narrow" pitchFamily="34" charset="0"/>
              </a:rPr>
              <a:t> </a:t>
            </a:r>
            <a:r>
              <a:rPr lang="ru-RU" sz="3200" dirty="0" smtClean="0">
                <a:latin typeface="Arial Narrow" pitchFamily="34" charset="0"/>
              </a:rPr>
              <a:t>(</a:t>
            </a:r>
            <a:r>
              <a:rPr lang="en-US" sz="3200" dirty="0" smtClean="0">
                <a:latin typeface="Arial Narrow" pitchFamily="34" charset="0"/>
              </a:rPr>
              <a:t>R</a:t>
            </a:r>
            <a:r>
              <a:rPr lang="ru-RU" sz="3200" baseline="-25000" dirty="0" smtClean="0">
                <a:latin typeface="Arial Narrow" pitchFamily="34" charset="0"/>
              </a:rPr>
              <a:t>2</a:t>
            </a:r>
            <a:r>
              <a:rPr lang="ru-RU" sz="3200" dirty="0" smtClean="0">
                <a:latin typeface="Arial Narrow" pitchFamily="34" charset="0"/>
              </a:rPr>
              <a:t>0</a:t>
            </a:r>
            <a:r>
              <a:rPr lang="ru-RU" sz="3200" baseline="-25000" dirty="0" smtClean="0">
                <a:latin typeface="Arial Narrow" pitchFamily="34" charset="0"/>
              </a:rPr>
              <a:t>3</a:t>
            </a:r>
            <a:r>
              <a:rPr lang="ru-RU" sz="3200" dirty="0" smtClean="0">
                <a:latin typeface="Arial Narrow" pitchFamily="34" charset="0"/>
              </a:rPr>
              <a:t>), </a:t>
            </a:r>
            <a:r>
              <a:rPr lang="uk-UA" sz="3200" dirty="0" smtClean="0">
                <a:latin typeface="Arial Narrow" pitchFamily="34" charset="0"/>
              </a:rPr>
              <a:t>що утворюють згустки, плівки та конкреції в ґрунтах. Буває й навпаки: гелі гумінових кислот адсорбують на своїй поверхні золі </a:t>
            </a:r>
            <a:r>
              <a:rPr lang="uk-UA" sz="3200" dirty="0" err="1" smtClean="0">
                <a:latin typeface="Arial Narrow" pitchFamily="34" charset="0"/>
              </a:rPr>
              <a:t>напівтораоксидів</a:t>
            </a:r>
            <a:r>
              <a:rPr lang="uk-UA" sz="3200" dirty="0" smtClean="0">
                <a:latin typeface="Arial Narrow" pitchFamily="34" charset="0"/>
              </a:rPr>
              <a:t>.</a:t>
            </a:r>
            <a:r>
              <a:rPr lang="ru-RU" sz="3200" dirty="0" smtClean="0">
                <a:latin typeface="Arial Narrow" pitchFamily="34" charset="0"/>
              </a:rPr>
              <a:t/>
            </a:r>
            <a:br>
              <a:rPr lang="ru-RU" sz="3200" dirty="0" smtClean="0">
                <a:latin typeface="Arial Narrow" pitchFamily="34" charset="0"/>
              </a:rPr>
            </a:br>
            <a:r>
              <a:rPr lang="uk-UA" sz="3200" b="1" u="sng" dirty="0" smtClean="0">
                <a:latin typeface="Arial Narrow" pitchFamily="34" charset="0"/>
              </a:rPr>
              <a:t>Глинисто-гумусові комплекси </a:t>
            </a:r>
            <a:r>
              <a:rPr lang="uk-UA" sz="3200" dirty="0" smtClean="0">
                <a:latin typeface="Arial Narrow" pitchFamily="34" charset="0"/>
              </a:rPr>
              <a:t>утворюються не через валентність, а в процесі </a:t>
            </a:r>
            <a:r>
              <a:rPr lang="uk-UA" sz="3200" b="1" dirty="0" smtClean="0">
                <a:latin typeface="Arial Narrow" pitchFamily="34" charset="0"/>
              </a:rPr>
              <a:t>склеювання (адгезії) </a:t>
            </a:r>
            <a:r>
              <a:rPr lang="uk-UA" sz="3200" dirty="0" smtClean="0">
                <a:latin typeface="Arial Narrow" pitchFamily="34" charset="0"/>
              </a:rPr>
              <a:t>компонентів за рахунок між молекулярних сил. </a:t>
            </a:r>
            <a:br>
              <a:rPr lang="uk-UA" sz="3200" dirty="0" smtClean="0">
                <a:latin typeface="Arial Narrow" pitchFamily="34" charset="0"/>
              </a:rPr>
            </a:br>
            <a:r>
              <a:rPr lang="uk-UA" sz="3200" dirty="0" smtClean="0">
                <a:latin typeface="Arial Narrow" pitchFamily="34" charset="0"/>
              </a:rPr>
              <a:t>Це склеювання супроводжується дегідратацією.</a:t>
            </a:r>
            <a:r>
              <a:rPr lang="ru-RU" sz="3200" dirty="0" smtClean="0">
                <a:latin typeface="Arial Narrow" pitchFamily="34" charset="0"/>
              </a:rPr>
              <a:t/>
            </a:r>
            <a:br>
              <a:rPr lang="ru-RU" sz="3200" dirty="0" smtClean="0">
                <a:latin typeface="Arial Narrow" pitchFamily="34" charset="0"/>
              </a:rPr>
            </a:br>
            <a:endParaRPr lang="ru-RU" sz="3200" dirty="0">
              <a:latin typeface="Arial Narrow"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8000" b="1" dirty="0" smtClean="0"/>
              <a:t>Склад та властивості гумусу</a:t>
            </a:r>
            <a:r>
              <a:rPr lang="ru-RU" sz="3200" dirty="0" smtClean="0"/>
              <a:t/>
            </a:r>
            <a:br>
              <a:rPr lang="ru-RU" sz="3200" dirty="0" smtClean="0"/>
            </a:br>
            <a:r>
              <a:rPr lang="uk-UA" sz="3200" b="1" dirty="0" smtClean="0"/>
              <a:t> </a:t>
            </a:r>
            <a:r>
              <a:rPr lang="ru-RU" sz="3200" dirty="0" smtClean="0"/>
              <a:t/>
            </a:r>
            <a:br>
              <a:rPr lang="ru-RU" sz="3200" dirty="0" smtClean="0"/>
            </a:br>
            <a:endParaRPr lang="ru-RU" sz="3200" dirty="0">
              <a:latin typeface="Arial Narrow"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4800" dirty="0" smtClean="0">
                <a:latin typeface="Arial Narrow" pitchFamily="34" charset="0"/>
              </a:rPr>
              <a:t>Продукти гуміфікації – </a:t>
            </a:r>
            <a:br>
              <a:rPr lang="uk-UA" sz="4800" dirty="0" smtClean="0">
                <a:latin typeface="Arial Narrow" pitchFamily="34" charset="0"/>
              </a:rPr>
            </a:br>
            <a:r>
              <a:rPr lang="uk-UA" sz="4800" b="1" dirty="0" smtClean="0">
                <a:latin typeface="Arial Narrow" pitchFamily="34" charset="0"/>
              </a:rPr>
              <a:t>гумусові кислоти </a:t>
            </a:r>
            <a:r>
              <a:rPr lang="uk-UA" sz="4800" dirty="0" smtClean="0">
                <a:latin typeface="Arial Narrow" pitchFamily="34" charset="0"/>
              </a:rPr>
              <a:t>та їх похідні – це високомолекулярні </a:t>
            </a:r>
            <a:r>
              <a:rPr lang="uk-UA" sz="4800" dirty="0" err="1" smtClean="0">
                <a:latin typeface="Arial Narrow" pitchFamily="34" charset="0"/>
              </a:rPr>
              <a:t>азотовмісткі</a:t>
            </a:r>
            <a:r>
              <a:rPr lang="uk-UA" sz="4800" dirty="0" smtClean="0">
                <a:latin typeface="Arial Narrow" pitchFamily="34" charset="0"/>
              </a:rPr>
              <a:t> ароматичні сполуки кислотної природи </a:t>
            </a:r>
            <a:r>
              <a:rPr lang="ru-RU" sz="4000" dirty="0" smtClean="0">
                <a:latin typeface="Arial Narrow" pitchFamily="34" charset="0"/>
              </a:rPr>
              <a:t/>
            </a:r>
            <a:br>
              <a:rPr lang="ru-RU" sz="4000" dirty="0" smtClean="0">
                <a:latin typeface="Arial Narrow" pitchFamily="34" charset="0"/>
              </a:rPr>
            </a:br>
            <a:endParaRPr lang="ru-RU" sz="4000" dirty="0">
              <a:latin typeface="Arial Narrow"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285720" y="428604"/>
            <a:ext cx="8358246" cy="5210196"/>
          </a:xfrm>
        </p:spPr>
        <p:txBody>
          <a:bodyPr>
            <a:normAutofit/>
          </a:bodyPr>
          <a:lstStyle/>
          <a:p>
            <a:r>
              <a:rPr lang="uk-UA" sz="4400" b="1" u="sng" dirty="0" smtClean="0">
                <a:solidFill>
                  <a:schemeClr val="tx1"/>
                </a:solidFill>
                <a:latin typeface="Arial Narrow" pitchFamily="34" charset="0"/>
              </a:rPr>
              <a:t>гумусові речовини</a:t>
            </a:r>
            <a:r>
              <a:rPr lang="uk-UA" sz="3600" dirty="0" smtClean="0">
                <a:solidFill>
                  <a:schemeClr val="tx1"/>
                </a:solidFill>
                <a:latin typeface="Arial Narrow" pitchFamily="34" charset="0"/>
              </a:rPr>
              <a:t>:</a:t>
            </a:r>
          </a:p>
          <a:p>
            <a:endParaRPr lang="ru-RU" sz="3600" dirty="0">
              <a:solidFill>
                <a:schemeClr val="tx1"/>
              </a:solidFill>
              <a:latin typeface="Arial Narrow" pitchFamily="34" charset="0"/>
            </a:endParaRPr>
          </a:p>
          <a:p>
            <a:pPr marL="360000" lvl="0" algn="l">
              <a:spcBef>
                <a:spcPts val="600"/>
              </a:spcBef>
              <a:buFont typeface="Arial" pitchFamily="34" charset="0"/>
              <a:buChar char="•"/>
            </a:pPr>
            <a:r>
              <a:rPr lang="uk-UA" sz="3600" b="1" dirty="0" smtClean="0">
                <a:solidFill>
                  <a:schemeClr val="tx1"/>
                </a:solidFill>
                <a:latin typeface="Arial Narrow" pitchFamily="34" charset="0"/>
              </a:rPr>
              <a:t>Гумінові кислоти та їх солі (</a:t>
            </a:r>
            <a:r>
              <a:rPr lang="uk-UA" sz="3600" b="1" dirty="0" err="1" smtClean="0">
                <a:solidFill>
                  <a:schemeClr val="tx1"/>
                </a:solidFill>
                <a:latin typeface="Arial Narrow" pitchFamily="34" charset="0"/>
              </a:rPr>
              <a:t>гумати</a:t>
            </a:r>
            <a:r>
              <a:rPr lang="uk-UA" sz="3600" b="1" dirty="0" smtClean="0">
                <a:solidFill>
                  <a:schemeClr val="tx1"/>
                </a:solidFill>
                <a:latin typeface="Arial Narrow" pitchFamily="34" charset="0"/>
              </a:rPr>
              <a:t>)</a:t>
            </a:r>
            <a:endParaRPr lang="ru-RU" sz="3600" dirty="0">
              <a:solidFill>
                <a:schemeClr val="tx1"/>
              </a:solidFill>
              <a:latin typeface="Arial Narrow" pitchFamily="34" charset="0"/>
            </a:endParaRPr>
          </a:p>
          <a:p>
            <a:pPr marL="360000" algn="l">
              <a:spcBef>
                <a:spcPts val="600"/>
              </a:spcBef>
              <a:buFont typeface="Arial" pitchFamily="34" charset="0"/>
              <a:buChar char="•"/>
            </a:pPr>
            <a:r>
              <a:rPr lang="uk-UA" sz="3600" b="1" dirty="0" err="1" smtClean="0">
                <a:solidFill>
                  <a:schemeClr val="tx1"/>
                </a:solidFill>
                <a:latin typeface="Arial Narrow" pitchFamily="34" charset="0"/>
              </a:rPr>
              <a:t>Фульвокислоти</a:t>
            </a:r>
            <a:r>
              <a:rPr lang="uk-UA" sz="3600" b="1" dirty="0" smtClean="0">
                <a:solidFill>
                  <a:schemeClr val="tx1"/>
                </a:solidFill>
                <a:latin typeface="Arial Narrow" pitchFamily="34" charset="0"/>
              </a:rPr>
              <a:t> та їх солі (</a:t>
            </a:r>
            <a:r>
              <a:rPr lang="uk-UA" sz="3600" b="1" dirty="0" err="1" smtClean="0">
                <a:solidFill>
                  <a:schemeClr val="tx1"/>
                </a:solidFill>
                <a:latin typeface="Arial Narrow" pitchFamily="34" charset="0"/>
              </a:rPr>
              <a:t>фульвати</a:t>
            </a:r>
            <a:r>
              <a:rPr lang="uk-UA" sz="3600" b="1" dirty="0" smtClean="0">
                <a:solidFill>
                  <a:schemeClr val="tx1"/>
                </a:solidFill>
                <a:latin typeface="Arial Narrow" pitchFamily="34" charset="0"/>
              </a:rPr>
              <a:t>)</a:t>
            </a:r>
            <a:endParaRPr lang="ru-RU" sz="3600" dirty="0">
              <a:solidFill>
                <a:schemeClr val="tx1"/>
              </a:solidFill>
              <a:latin typeface="Arial Narrow" pitchFamily="34" charset="0"/>
            </a:endParaRPr>
          </a:p>
          <a:p>
            <a:pPr marL="360000" algn="l">
              <a:spcBef>
                <a:spcPts val="600"/>
              </a:spcBef>
              <a:buFont typeface="Arial" pitchFamily="34" charset="0"/>
              <a:buChar char="•"/>
            </a:pPr>
            <a:r>
              <a:rPr lang="uk-UA" sz="3600" b="1" dirty="0" err="1" smtClean="0">
                <a:solidFill>
                  <a:schemeClr val="tx1"/>
                </a:solidFill>
                <a:latin typeface="Arial Narrow" pitchFamily="34" charset="0"/>
              </a:rPr>
              <a:t>Гумін</a:t>
            </a:r>
            <a:r>
              <a:rPr lang="uk-UA" sz="3600" dirty="0" smtClean="0">
                <a:solidFill>
                  <a:schemeClr val="tx1"/>
                </a:solidFill>
                <a:latin typeface="Arial Narrow" pitchFamily="34" charset="0"/>
              </a:rPr>
              <a:t> (</a:t>
            </a:r>
            <a:r>
              <a:rPr lang="uk-UA" sz="3600" b="1" dirty="0" smtClean="0">
                <a:solidFill>
                  <a:schemeClr val="tx1"/>
                </a:solidFill>
                <a:latin typeface="Arial Narrow" pitchFamily="34" charset="0"/>
              </a:rPr>
              <a:t>нерозчинний залишок)</a:t>
            </a:r>
            <a:endParaRPr lang="ru-RU" sz="3600" dirty="0">
              <a:solidFill>
                <a:schemeClr val="tx1"/>
              </a:solidFill>
              <a:latin typeface="Arial Narrow" pitchFamily="34" charset="0"/>
            </a:endParaRPr>
          </a:p>
          <a:p>
            <a:endParaRPr lang="ru-RU" dirty="0">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964488" cy="6741368"/>
          </a:xfrm>
        </p:spPr>
        <p:txBody>
          <a:bodyPr>
            <a:noAutofit/>
          </a:bodyPr>
          <a:lstStyle/>
          <a:p>
            <a:r>
              <a:rPr lang="uk-UA" sz="2800" b="1" dirty="0" smtClean="0">
                <a:latin typeface="Arial Narrow" pitchFamily="34" charset="0"/>
              </a:rPr>
              <a:t>Гумінові кислоти (ГК) </a:t>
            </a:r>
            <a:r>
              <a:rPr lang="uk-UA" sz="2800" dirty="0" smtClean="0">
                <a:latin typeface="Arial Narrow" pitchFamily="34" charset="0"/>
              </a:rPr>
              <a:t> - високомолекулярні </a:t>
            </a:r>
            <a:r>
              <a:rPr lang="uk-UA" sz="2800" dirty="0" err="1" smtClean="0">
                <a:latin typeface="Arial Narrow" pitchFamily="34" charset="0"/>
              </a:rPr>
              <a:t>азотовмісткі</a:t>
            </a:r>
            <a:r>
              <a:rPr lang="uk-UA" sz="2800" dirty="0" smtClean="0">
                <a:latin typeface="Arial Narrow" pitchFamily="34" charset="0"/>
              </a:rPr>
              <a:t> органічні кислоти циклічної будови, розчиняються в лужних розчинах (</a:t>
            </a:r>
            <a:r>
              <a:rPr lang="en-US" sz="2800" dirty="0" err="1" smtClean="0">
                <a:latin typeface="Arial Narrow" pitchFamily="34" charset="0"/>
              </a:rPr>
              <a:t>NaOH</a:t>
            </a:r>
            <a:r>
              <a:rPr lang="uk-UA" sz="2800" dirty="0" smtClean="0">
                <a:latin typeface="Arial Narrow" pitchFamily="34" charset="0"/>
              </a:rPr>
              <a:t>, </a:t>
            </a:r>
            <a:r>
              <a:rPr lang="en-US" sz="2800" dirty="0" smtClean="0">
                <a:latin typeface="Arial Narrow" pitchFamily="34" charset="0"/>
              </a:rPr>
              <a:t>Na</a:t>
            </a:r>
            <a:r>
              <a:rPr lang="uk-UA" sz="2800" baseline="-25000" dirty="0" smtClean="0">
                <a:latin typeface="Arial Narrow" pitchFamily="34" charset="0"/>
              </a:rPr>
              <a:t>2</a:t>
            </a:r>
            <a:r>
              <a:rPr lang="en-US" sz="2800" dirty="0" smtClean="0">
                <a:latin typeface="Arial Narrow" pitchFamily="34" charset="0"/>
              </a:rPr>
              <a:t>C</a:t>
            </a:r>
            <a:r>
              <a:rPr lang="uk-UA" sz="2800" dirty="0" smtClean="0">
                <a:latin typeface="Arial Narrow" pitchFamily="34" charset="0"/>
              </a:rPr>
              <a:t>0</a:t>
            </a:r>
            <a:r>
              <a:rPr lang="uk-UA" sz="2800" baseline="-25000" dirty="0" smtClean="0">
                <a:latin typeface="Arial Narrow" pitchFamily="34" charset="0"/>
              </a:rPr>
              <a:t>3</a:t>
            </a:r>
            <a:r>
              <a:rPr lang="uk-UA" sz="2800" dirty="0" smtClean="0">
                <a:latin typeface="Arial Narrow" pitchFamily="34" charset="0"/>
              </a:rPr>
              <a:t>, </a:t>
            </a:r>
            <a:r>
              <a:rPr lang="en-US" sz="2800" dirty="0" smtClean="0">
                <a:latin typeface="Arial Narrow" pitchFamily="34" charset="0"/>
              </a:rPr>
              <a:t>Na</a:t>
            </a:r>
            <a:r>
              <a:rPr lang="uk-UA" sz="2800" baseline="-25000" dirty="0" smtClean="0">
                <a:latin typeface="Arial Narrow" pitchFamily="34" charset="0"/>
              </a:rPr>
              <a:t>4</a:t>
            </a:r>
            <a:r>
              <a:rPr lang="en-US" sz="2800" dirty="0" smtClean="0">
                <a:latin typeface="Arial Narrow" pitchFamily="34" charset="0"/>
              </a:rPr>
              <a:t>P</a:t>
            </a:r>
            <a:r>
              <a:rPr lang="uk-UA" sz="2800" baseline="-25000" dirty="0" smtClean="0">
                <a:latin typeface="Arial Narrow" pitchFamily="34" charset="0"/>
              </a:rPr>
              <a:t>2</a:t>
            </a:r>
            <a:r>
              <a:rPr lang="uk-UA" sz="2800" dirty="0" smtClean="0">
                <a:latin typeface="Arial Narrow" pitchFamily="34" charset="0"/>
              </a:rPr>
              <a:t>0</a:t>
            </a:r>
            <a:r>
              <a:rPr lang="uk-UA" sz="2800" baseline="-25000" dirty="0" smtClean="0">
                <a:latin typeface="Arial Narrow" pitchFamily="34" charset="0"/>
              </a:rPr>
              <a:t>7</a:t>
            </a:r>
            <a:r>
              <a:rPr lang="uk-UA" sz="2800" dirty="0" smtClean="0">
                <a:latin typeface="Arial Narrow" pitchFamily="34" charset="0"/>
              </a:rPr>
              <a:t>) з утворенням розчинних </a:t>
            </a:r>
            <a:r>
              <a:rPr lang="uk-UA" sz="2800" dirty="0" err="1" smtClean="0">
                <a:latin typeface="Arial Narrow" pitchFamily="34" charset="0"/>
              </a:rPr>
              <a:t>гуматів</a:t>
            </a:r>
            <a:r>
              <a:rPr lang="uk-UA" sz="2800" dirty="0" smtClean="0">
                <a:latin typeface="Arial Narrow" pitchFamily="34" charset="0"/>
              </a:rPr>
              <a:t> натрію. </a:t>
            </a:r>
            <a:br>
              <a:rPr lang="uk-UA" sz="2800" dirty="0" smtClean="0">
                <a:latin typeface="Arial Narrow" pitchFamily="34" charset="0"/>
              </a:rPr>
            </a:br>
            <a:r>
              <a:rPr lang="uk-UA" sz="2800" dirty="0" smtClean="0">
                <a:latin typeface="Arial Narrow" pitchFamily="34" charset="0"/>
              </a:rPr>
              <a:t>У воді ГК розчиняються слабо, в кислотах не розчиняється зовсім. </a:t>
            </a:r>
            <a:br>
              <a:rPr lang="uk-UA" sz="2800" dirty="0" smtClean="0">
                <a:latin typeface="Arial Narrow" pitchFamily="34" charset="0"/>
              </a:rPr>
            </a:br>
            <a:r>
              <a:rPr lang="uk-UA" sz="2800" dirty="0" smtClean="0">
                <a:latin typeface="Arial Narrow" pitchFamily="34" charset="0"/>
              </a:rPr>
              <a:t>Елементний склад ГК коливається в досить вузьких межах: </a:t>
            </a:r>
            <a:r>
              <a:rPr lang="ru-RU" sz="2800" dirty="0" smtClean="0">
                <a:latin typeface="Arial Narrow" pitchFamily="34" charset="0"/>
              </a:rPr>
              <a:t/>
            </a:r>
            <a:br>
              <a:rPr lang="ru-RU" sz="2800" dirty="0" smtClean="0">
                <a:latin typeface="Arial Narrow" pitchFamily="34" charset="0"/>
              </a:rPr>
            </a:br>
            <a:r>
              <a:rPr lang="ru-RU" sz="2800" dirty="0" smtClean="0">
                <a:latin typeface="Arial Narrow" pitchFamily="34" charset="0"/>
              </a:rPr>
              <a:t>С</a:t>
            </a:r>
            <a:r>
              <a:rPr lang="uk-UA" sz="2800" dirty="0" smtClean="0">
                <a:latin typeface="Arial Narrow" pitchFamily="34" charset="0"/>
              </a:rPr>
              <a:t> – </a:t>
            </a:r>
            <a:r>
              <a:rPr lang="ru-RU" sz="2800" dirty="0" smtClean="0">
                <a:latin typeface="Arial Narrow" pitchFamily="34" charset="0"/>
              </a:rPr>
              <a:t>52-62%; </a:t>
            </a:r>
            <a:br>
              <a:rPr lang="ru-RU" sz="2800" dirty="0" smtClean="0">
                <a:latin typeface="Arial Narrow" pitchFamily="34" charset="0"/>
              </a:rPr>
            </a:br>
            <a:r>
              <a:rPr lang="uk-UA" sz="2800" dirty="0" smtClean="0">
                <a:latin typeface="Arial Narrow" pitchFamily="34" charset="0"/>
              </a:rPr>
              <a:t>Н – </a:t>
            </a:r>
            <a:r>
              <a:rPr lang="ru-RU" sz="2800" dirty="0" smtClean="0">
                <a:latin typeface="Arial Narrow" pitchFamily="34" charset="0"/>
              </a:rPr>
              <a:t>2,8-5,8</a:t>
            </a:r>
            <a:r>
              <a:rPr lang="uk-UA" sz="2800" dirty="0" smtClean="0">
                <a:latin typeface="Arial Narrow" pitchFamily="34" charset="0"/>
              </a:rPr>
              <a:t>%</a:t>
            </a:r>
            <a:r>
              <a:rPr lang="ru-RU" sz="2800" dirty="0" smtClean="0">
                <a:latin typeface="Arial Narrow" pitchFamily="34" charset="0"/>
              </a:rPr>
              <a:t>; </a:t>
            </a:r>
            <a:br>
              <a:rPr lang="ru-RU" sz="2800" dirty="0" smtClean="0">
                <a:latin typeface="Arial Narrow" pitchFamily="34" charset="0"/>
              </a:rPr>
            </a:br>
            <a:r>
              <a:rPr lang="uk-UA" sz="2800" dirty="0" smtClean="0">
                <a:latin typeface="Arial Narrow" pitchFamily="34" charset="0"/>
              </a:rPr>
              <a:t>О –</a:t>
            </a:r>
            <a:r>
              <a:rPr lang="ru-RU" sz="2800" dirty="0" smtClean="0">
                <a:latin typeface="Arial Narrow" pitchFamily="34" charset="0"/>
              </a:rPr>
              <a:t>31-39</a:t>
            </a:r>
            <a:r>
              <a:rPr lang="uk-UA" sz="2800" dirty="0" smtClean="0">
                <a:latin typeface="Arial Narrow" pitchFamily="34" charset="0"/>
              </a:rPr>
              <a:t> %</a:t>
            </a:r>
            <a:r>
              <a:rPr lang="ru-RU" sz="2800" dirty="0" smtClean="0">
                <a:latin typeface="Arial Narrow" pitchFamily="34" charset="0"/>
              </a:rPr>
              <a:t>; </a:t>
            </a:r>
            <a:br>
              <a:rPr lang="ru-RU" sz="2800" dirty="0" smtClean="0">
                <a:latin typeface="Arial Narrow" pitchFamily="34" charset="0"/>
              </a:rPr>
            </a:br>
            <a:r>
              <a:rPr lang="ru-RU" sz="2800" dirty="0" smtClean="0">
                <a:latin typeface="Arial Narrow" pitchFamily="34" charset="0"/>
              </a:rPr>
              <a:t>N</a:t>
            </a:r>
            <a:r>
              <a:rPr lang="uk-UA" sz="2800" dirty="0" smtClean="0">
                <a:latin typeface="Arial Narrow" pitchFamily="34" charset="0"/>
              </a:rPr>
              <a:t> – </a:t>
            </a:r>
            <a:r>
              <a:rPr lang="ru-RU" sz="2800" dirty="0" smtClean="0">
                <a:latin typeface="Arial Narrow" pitchFamily="34" charset="0"/>
              </a:rPr>
              <a:t>1,7-5</a:t>
            </a:r>
            <a:r>
              <a:rPr lang="uk-UA" sz="2800" dirty="0" smtClean="0">
                <a:latin typeface="Arial Narrow" pitchFamily="34" charset="0"/>
              </a:rPr>
              <a:t>%</a:t>
            </a:r>
            <a:r>
              <a:rPr lang="ru-RU" sz="2800" dirty="0" smtClean="0">
                <a:latin typeface="Arial Narrow" pitchFamily="34" charset="0"/>
              </a:rPr>
              <a:t>. </a:t>
            </a:r>
            <a:br>
              <a:rPr lang="ru-RU" sz="2800" dirty="0" smtClean="0">
                <a:latin typeface="Arial Narrow" pitchFamily="34" charset="0"/>
              </a:rPr>
            </a:br>
            <a:r>
              <a:rPr lang="uk-UA" sz="2800" dirty="0" smtClean="0">
                <a:latin typeface="Arial Narrow" pitchFamily="34" charset="0"/>
              </a:rPr>
              <a:t>Крім цих елементів (органогенів) ГК містять 1-10% зольних елементів </a:t>
            </a:r>
            <a:br>
              <a:rPr lang="uk-UA" sz="2800" dirty="0" smtClean="0">
                <a:latin typeface="Arial Narrow" pitchFamily="34" charset="0"/>
              </a:rPr>
            </a:br>
            <a:r>
              <a:rPr lang="uk-UA" sz="2800" dirty="0" smtClean="0">
                <a:latin typeface="Arial Narrow" pitchFamily="34" charset="0"/>
              </a:rPr>
              <a:t>(Р, </a:t>
            </a:r>
            <a:r>
              <a:rPr lang="en-US" sz="2800" dirty="0" smtClean="0">
                <a:latin typeface="Arial Narrow" pitchFamily="34" charset="0"/>
              </a:rPr>
              <a:t>S</a:t>
            </a:r>
            <a:r>
              <a:rPr lang="uk-UA" sz="2800" dirty="0" smtClean="0">
                <a:latin typeface="Arial Narrow" pitchFamily="34" charset="0"/>
              </a:rPr>
              <a:t>, А</a:t>
            </a:r>
            <a:r>
              <a:rPr lang="en-US" sz="2800" dirty="0" smtClean="0">
                <a:latin typeface="Arial Narrow" pitchFamily="34" charset="0"/>
              </a:rPr>
              <a:t>l</a:t>
            </a:r>
            <a:r>
              <a:rPr lang="uk-UA" sz="2800" dirty="0" smtClean="0">
                <a:latin typeface="Arial Narrow" pitchFamily="34" charset="0"/>
              </a:rPr>
              <a:t>, </a:t>
            </a:r>
            <a:r>
              <a:rPr lang="en-US" sz="2800" dirty="0" smtClean="0">
                <a:latin typeface="Arial Narrow" pitchFamily="34" charset="0"/>
              </a:rPr>
              <a:t>Fe</a:t>
            </a:r>
            <a:r>
              <a:rPr lang="uk-UA" sz="2800" dirty="0" smtClean="0">
                <a:latin typeface="Arial Narrow" pitchFamily="34" charset="0"/>
              </a:rPr>
              <a:t>, </a:t>
            </a:r>
            <a:r>
              <a:rPr lang="en-US" sz="2800" dirty="0" smtClean="0">
                <a:latin typeface="Arial Narrow" pitchFamily="34" charset="0"/>
              </a:rPr>
              <a:t>Si</a:t>
            </a:r>
            <a:r>
              <a:rPr lang="uk-UA" sz="2800" dirty="0" smtClean="0">
                <a:latin typeface="Arial Narrow" pitchFamily="34" charset="0"/>
              </a:rPr>
              <a:t>).</a:t>
            </a:r>
            <a:endParaRPr lang="ru-RU" sz="2800" dirty="0">
              <a:latin typeface="Arial Narrow"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142852"/>
            <a:ext cx="8858312" cy="6572296"/>
          </a:xfrm>
        </p:spPr>
        <p:txBody>
          <a:bodyPr>
            <a:noAutofit/>
          </a:bodyPr>
          <a:lstStyle/>
          <a:p>
            <a:r>
              <a:rPr lang="uk-UA" sz="4800" b="1" dirty="0" err="1" smtClean="0">
                <a:latin typeface="Arial Narrow" pitchFamily="34" charset="0"/>
              </a:rPr>
              <a:t>Фульвокислоти</a:t>
            </a:r>
            <a:r>
              <a:rPr lang="uk-UA" sz="4800" b="1" dirty="0" smtClean="0">
                <a:latin typeface="Arial Narrow" pitchFamily="34" charset="0"/>
              </a:rPr>
              <a:t> (ФК) </a:t>
            </a:r>
            <a:br>
              <a:rPr lang="uk-UA" sz="4800" b="1" dirty="0" smtClean="0">
                <a:latin typeface="Arial Narrow" pitchFamily="34" charset="0"/>
              </a:rPr>
            </a:br>
            <a:r>
              <a:rPr lang="uk-UA" sz="4800" b="1" dirty="0" smtClean="0">
                <a:latin typeface="Arial Narrow" pitchFamily="34" charset="0"/>
              </a:rPr>
              <a:t> </a:t>
            </a:r>
            <a:r>
              <a:rPr lang="uk-UA" sz="3600" b="1" dirty="0" smtClean="0">
                <a:latin typeface="Arial Narrow" pitchFamily="34" charset="0"/>
              </a:rPr>
              <a:t/>
            </a:r>
            <a:br>
              <a:rPr lang="uk-UA" sz="3600" b="1" dirty="0" smtClean="0">
                <a:latin typeface="Arial Narrow" pitchFamily="34" charset="0"/>
              </a:rPr>
            </a:br>
            <a:r>
              <a:rPr lang="uk-UA" sz="4000" dirty="0" smtClean="0">
                <a:latin typeface="Arial Narrow" pitchFamily="34" charset="0"/>
              </a:rPr>
              <a:t>група високомолекулярних </a:t>
            </a:r>
            <a:r>
              <a:rPr lang="uk-UA" sz="4000" dirty="0" err="1" smtClean="0">
                <a:latin typeface="Arial Narrow" pitchFamily="34" charset="0"/>
              </a:rPr>
              <a:t>оксикарбонових</a:t>
            </a:r>
            <a:r>
              <a:rPr lang="uk-UA" sz="4000" dirty="0" smtClean="0">
                <a:latin typeface="Arial Narrow" pitchFamily="34" charset="0"/>
              </a:rPr>
              <a:t> </a:t>
            </a:r>
            <a:r>
              <a:rPr lang="uk-UA" sz="4000" dirty="0" err="1" smtClean="0">
                <a:latin typeface="Arial Narrow" pitchFamily="34" charset="0"/>
              </a:rPr>
              <a:t>азотовмістких</a:t>
            </a:r>
            <a:r>
              <a:rPr lang="uk-UA" sz="4000" dirty="0" smtClean="0">
                <a:latin typeface="Arial Narrow" pitchFamily="34" charset="0"/>
              </a:rPr>
              <a:t> кислот, що відрізняються від гумінових нижчим вмістом вуглецю, кращою розчинністю у воді і мінеральних кислотах.</a:t>
            </a:r>
            <a:br>
              <a:rPr lang="uk-UA" sz="4000" dirty="0" smtClean="0">
                <a:latin typeface="Arial Narrow" pitchFamily="34" charset="0"/>
              </a:rPr>
            </a:br>
            <a:r>
              <a:rPr lang="uk-UA" sz="3600" b="1" dirty="0" smtClean="0">
                <a:latin typeface="Arial Narrow" pitchFamily="34" charset="0"/>
              </a:rPr>
              <a:t/>
            </a:r>
            <a:br>
              <a:rPr lang="uk-UA" sz="3600" b="1" dirty="0" smtClean="0">
                <a:latin typeface="Arial Narrow" pitchFamily="34" charset="0"/>
              </a:rPr>
            </a:br>
            <a:r>
              <a:rPr lang="uk-UA" sz="3600" dirty="0" smtClean="0">
                <a:latin typeface="Arial Narrow" pitchFamily="34" charset="0"/>
              </a:rPr>
              <a:t> Елементний склад </a:t>
            </a:r>
            <a:r>
              <a:rPr lang="uk-UA" sz="3600" dirty="0" err="1" smtClean="0">
                <a:latin typeface="Arial Narrow" pitchFamily="34" charset="0"/>
              </a:rPr>
              <a:t>фульвокислот</a:t>
            </a:r>
            <a:r>
              <a:rPr lang="uk-UA" sz="3600" dirty="0" smtClean="0">
                <a:latin typeface="Arial Narrow" pitchFamily="34" charset="0"/>
              </a:rPr>
              <a:t> </a:t>
            </a:r>
            <a:r>
              <a:rPr lang="ru-RU" sz="3600" dirty="0" smtClean="0">
                <a:latin typeface="Arial Narrow" pitchFamily="34" charset="0"/>
              </a:rPr>
              <a:t>(%): </a:t>
            </a:r>
            <a:br>
              <a:rPr lang="ru-RU" sz="3600" dirty="0" smtClean="0">
                <a:latin typeface="Arial Narrow" pitchFamily="34" charset="0"/>
              </a:rPr>
            </a:br>
            <a:r>
              <a:rPr lang="ru-RU" sz="3600" dirty="0" smtClean="0">
                <a:latin typeface="Arial Narrow" pitchFamily="34" charset="0"/>
              </a:rPr>
              <a:t>С</a:t>
            </a:r>
            <a:r>
              <a:rPr lang="uk-UA" sz="3600" dirty="0" smtClean="0">
                <a:latin typeface="Arial Narrow" pitchFamily="34" charset="0"/>
              </a:rPr>
              <a:t> – </a:t>
            </a:r>
            <a:r>
              <a:rPr lang="ru-RU" sz="3600" dirty="0" smtClean="0">
                <a:latin typeface="Arial Narrow" pitchFamily="34" charset="0"/>
              </a:rPr>
              <a:t>40-52; </a:t>
            </a:r>
            <a:r>
              <a:rPr lang="uk-UA" sz="3600" dirty="0" smtClean="0">
                <a:latin typeface="Arial Narrow" pitchFamily="34" charset="0"/>
              </a:rPr>
              <a:t>Н – </a:t>
            </a:r>
            <a:r>
              <a:rPr lang="ru-RU" sz="3600" dirty="0" smtClean="0">
                <a:latin typeface="Arial Narrow" pitchFamily="34" charset="0"/>
              </a:rPr>
              <a:t>4-6</a:t>
            </a:r>
            <a:r>
              <a:rPr lang="uk-UA" sz="3600" dirty="0" smtClean="0">
                <a:latin typeface="Arial Narrow" pitchFamily="34" charset="0"/>
              </a:rPr>
              <a:t>; О – </a:t>
            </a:r>
            <a:r>
              <a:rPr lang="ru-RU" sz="3600" dirty="0" smtClean="0">
                <a:latin typeface="Arial Narrow" pitchFamily="34" charset="0"/>
              </a:rPr>
              <a:t>40-48</a:t>
            </a:r>
            <a:r>
              <a:rPr lang="uk-UA" sz="3600" dirty="0" smtClean="0">
                <a:latin typeface="Arial Narrow" pitchFamily="34" charset="0"/>
              </a:rPr>
              <a:t>; </a:t>
            </a:r>
            <a:r>
              <a:rPr lang="ru-RU" sz="3600" dirty="0" smtClean="0">
                <a:latin typeface="Arial Narrow" pitchFamily="34" charset="0"/>
              </a:rPr>
              <a:t>N</a:t>
            </a:r>
            <a:r>
              <a:rPr lang="uk-UA" sz="3600" dirty="0" smtClean="0">
                <a:latin typeface="Arial Narrow" pitchFamily="34" charset="0"/>
              </a:rPr>
              <a:t> – </a:t>
            </a:r>
            <a:r>
              <a:rPr lang="ru-RU" sz="3600" dirty="0" smtClean="0">
                <a:latin typeface="Arial Narrow" pitchFamily="34" charset="0"/>
              </a:rPr>
              <a:t>2-5</a:t>
            </a:r>
            <a:r>
              <a:rPr lang="uk-UA" sz="3600" dirty="0" smtClean="0">
                <a:latin typeface="Arial Narrow" pitchFamily="34" charset="0"/>
              </a:rPr>
              <a:t>. </a:t>
            </a:r>
            <a:endParaRPr lang="ru-RU" sz="3600" dirty="0">
              <a:latin typeface="Arial Narrow"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b="1" dirty="0" err="1" smtClean="0">
                <a:latin typeface="Arial Narrow" pitchFamily="34" charset="0"/>
              </a:rPr>
              <a:t>Гуміни</a:t>
            </a:r>
            <a:r>
              <a:rPr lang="ru-RU" dirty="0" smtClean="0">
                <a:latin typeface="Arial Narrow" pitchFamily="34" charset="0"/>
              </a:rPr>
              <a:t/>
            </a:r>
            <a:br>
              <a:rPr lang="ru-RU" dirty="0" smtClean="0">
                <a:latin typeface="Arial Narrow" pitchFamily="34" charset="0"/>
              </a:rPr>
            </a:br>
            <a:r>
              <a:rPr lang="uk-UA" dirty="0" smtClean="0">
                <a:latin typeface="Arial Narrow" pitchFamily="34" charset="0"/>
              </a:rPr>
              <a:t>Близько </a:t>
            </a:r>
            <a:r>
              <a:rPr lang="ru-RU" dirty="0" smtClean="0">
                <a:latin typeface="Arial Narrow" pitchFamily="34" charset="0"/>
              </a:rPr>
              <a:t>30% </a:t>
            </a:r>
            <a:r>
              <a:rPr lang="uk-UA" dirty="0" smtClean="0">
                <a:latin typeface="Arial Narrow" pitchFamily="34" charset="0"/>
              </a:rPr>
              <a:t>гумусу взагалі не екстрагується з ґрунту. Це так званий </a:t>
            </a:r>
            <a:r>
              <a:rPr lang="uk-UA" dirty="0" err="1" smtClean="0">
                <a:latin typeface="Arial Narrow" pitchFamily="34" charset="0"/>
              </a:rPr>
              <a:t>гумін</a:t>
            </a:r>
            <a:r>
              <a:rPr lang="uk-UA" dirty="0" smtClean="0">
                <a:latin typeface="Arial Narrow" pitchFamily="34" charset="0"/>
              </a:rPr>
              <a:t>, дуже міцно закріплений на поверхні мінеральних часток. </a:t>
            </a:r>
            <a:endParaRPr lang="ru-RU" dirty="0">
              <a:latin typeface="Arial Narrow"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669360"/>
          </a:xfrm>
        </p:spPr>
        <p:txBody>
          <a:bodyPr>
            <a:normAutofit/>
          </a:bodyPr>
          <a:lstStyle/>
          <a:p>
            <a:r>
              <a:rPr lang="uk-UA" sz="4000" b="1" dirty="0" smtClean="0">
                <a:latin typeface="Arial Narrow" pitchFamily="34" charset="0"/>
              </a:rPr>
              <a:t>типи групового складу гумусу </a:t>
            </a:r>
            <a:r>
              <a:rPr lang="uk-UA" sz="3200" b="1" u="sng" dirty="0" smtClean="0">
                <a:latin typeface="Arial Narrow" pitchFamily="34" charset="0"/>
              </a:rPr>
              <a:t/>
            </a:r>
            <a:br>
              <a:rPr lang="uk-UA" sz="3200" b="1" u="sng" dirty="0" smtClean="0">
                <a:latin typeface="Arial Narrow" pitchFamily="34" charset="0"/>
              </a:rPr>
            </a:br>
            <a:r>
              <a:rPr lang="uk-UA" sz="3200" dirty="0" smtClean="0">
                <a:latin typeface="Arial Narrow" pitchFamily="34" charset="0"/>
              </a:rPr>
              <a:t>за співвідношенням у складі гумусу вуглецю </a:t>
            </a:r>
            <a:br>
              <a:rPr lang="uk-UA" sz="3200" dirty="0" smtClean="0">
                <a:latin typeface="Arial Narrow" pitchFamily="34" charset="0"/>
              </a:rPr>
            </a:br>
            <a:r>
              <a:rPr lang="uk-UA" sz="3200" dirty="0" smtClean="0">
                <a:latin typeface="Arial Narrow" pitchFamily="34" charset="0"/>
              </a:rPr>
              <a:t>гумінових (С </a:t>
            </a:r>
            <a:r>
              <a:rPr lang="uk-UA" sz="3200" dirty="0" err="1" smtClean="0">
                <a:latin typeface="Arial Narrow" pitchFamily="34" charset="0"/>
              </a:rPr>
              <a:t>гк</a:t>
            </a:r>
            <a:r>
              <a:rPr lang="uk-UA" sz="3200" dirty="0" smtClean="0">
                <a:latin typeface="Arial Narrow" pitchFamily="34" charset="0"/>
              </a:rPr>
              <a:t>) і </a:t>
            </a:r>
            <a:r>
              <a:rPr lang="uk-UA" sz="3200" dirty="0" err="1" smtClean="0">
                <a:latin typeface="Arial Narrow" pitchFamily="34" charset="0"/>
              </a:rPr>
              <a:t>фульвокислот</a:t>
            </a:r>
            <a:r>
              <a:rPr lang="uk-UA" sz="3200" dirty="0" smtClean="0">
                <a:latin typeface="Arial Narrow" pitchFamily="34" charset="0"/>
              </a:rPr>
              <a:t> (С </a:t>
            </a:r>
            <a:r>
              <a:rPr lang="uk-UA" sz="3200" dirty="0" err="1" smtClean="0">
                <a:latin typeface="Arial Narrow" pitchFamily="34" charset="0"/>
              </a:rPr>
              <a:t>фк</a:t>
            </a:r>
            <a:r>
              <a:rPr lang="uk-UA" sz="3200" dirty="0" smtClean="0">
                <a:latin typeface="Arial Narrow" pitchFamily="34" charset="0"/>
              </a:rPr>
              <a:t>)</a:t>
            </a:r>
            <a:r>
              <a:rPr lang="ru-RU" sz="3200" dirty="0" smtClean="0"/>
              <a:t/>
            </a:r>
            <a:br>
              <a:rPr lang="ru-RU" sz="3200" dirty="0" smtClean="0"/>
            </a:br>
            <a:r>
              <a:rPr lang="uk-UA" sz="3200" dirty="0" smtClean="0"/>
              <a:t> </a:t>
            </a:r>
            <a:r>
              <a:rPr lang="ru-RU" sz="3200" dirty="0" smtClean="0"/>
              <a:t/>
            </a:r>
            <a:br>
              <a:rPr lang="ru-RU" sz="3200" dirty="0" smtClean="0"/>
            </a:br>
            <a:r>
              <a:rPr lang="uk-UA" sz="3200" i="1" dirty="0" smtClean="0"/>
              <a:t>Типи групового складу гумусу</a:t>
            </a:r>
            <a:r>
              <a:rPr lang="ru-RU" sz="3200" dirty="0" smtClean="0"/>
              <a:t/>
            </a:r>
            <a:br>
              <a:rPr lang="ru-RU" sz="3200" dirty="0" smtClean="0"/>
            </a:br>
            <a:r>
              <a:rPr lang="ru-RU" sz="3200" dirty="0" smtClean="0"/>
              <a:t/>
            </a:r>
            <a:br>
              <a:rPr lang="ru-RU" sz="3200" dirty="0" smtClean="0"/>
            </a:br>
            <a:r>
              <a:rPr lang="uk-UA" sz="3200" i="1" dirty="0" err="1" smtClean="0"/>
              <a:t>С</a:t>
            </a:r>
            <a:r>
              <a:rPr lang="uk-UA" sz="3200" i="1" baseline="-25000" dirty="0" err="1" smtClean="0"/>
              <a:t>гк</a:t>
            </a:r>
            <a:r>
              <a:rPr lang="uk-UA" sz="3200" i="1" dirty="0" smtClean="0"/>
              <a:t> : </a:t>
            </a:r>
            <a:r>
              <a:rPr lang="uk-UA" sz="3200" i="1" dirty="0" err="1" smtClean="0"/>
              <a:t>С</a:t>
            </a:r>
            <a:r>
              <a:rPr lang="uk-UA" sz="3200" i="1" baseline="-25000" dirty="0" err="1" smtClean="0"/>
              <a:t>фк</a:t>
            </a: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uk-UA" sz="3200" dirty="0" smtClean="0"/>
              <a:t> </a:t>
            </a:r>
            <a:r>
              <a:rPr lang="ru-RU" sz="3200" dirty="0" smtClean="0"/>
              <a:t/>
            </a:r>
            <a:br>
              <a:rPr lang="ru-RU" sz="3200" dirty="0" smtClean="0"/>
            </a:br>
            <a:endParaRPr lang="ru-RU" sz="3200" dirty="0">
              <a:latin typeface="Arial Narrow" pitchFamily="34" charset="0"/>
            </a:endParaRPr>
          </a:p>
        </p:txBody>
      </p:sp>
      <p:graphicFrame>
        <p:nvGraphicFramePr>
          <p:cNvPr id="3" name="Таблица 2"/>
          <p:cNvGraphicFramePr>
            <a:graphicFrameLocks noGrp="1"/>
          </p:cNvGraphicFramePr>
          <p:nvPr/>
        </p:nvGraphicFramePr>
        <p:xfrm>
          <a:off x="395536" y="1844822"/>
          <a:ext cx="8424936" cy="4752530"/>
        </p:xfrm>
        <a:graphic>
          <a:graphicData uri="http://schemas.openxmlformats.org/drawingml/2006/table">
            <a:tbl>
              <a:tblPr firstRow="1" bandRow="1">
                <a:tableStyleId>{5C22544A-7EE6-4342-B048-85BDC9FD1C3A}</a:tableStyleId>
              </a:tblPr>
              <a:tblGrid>
                <a:gridCol w="4212468"/>
                <a:gridCol w="4212468"/>
              </a:tblGrid>
              <a:tr h="1598062">
                <a:tc>
                  <a:txBody>
                    <a:bodyPr/>
                    <a:lstStyle/>
                    <a:p>
                      <a:pPr algn="ctr"/>
                      <a:r>
                        <a:rPr lang="uk-UA" sz="3200" b="0" u="none" dirty="0" smtClean="0">
                          <a:latin typeface="Arial Narrow" pitchFamily="34" charset="0"/>
                        </a:rPr>
                        <a:t>типи групового складу гумусу </a:t>
                      </a:r>
                      <a:endParaRPr lang="ru-RU" sz="3200" b="0" u="none" dirty="0">
                        <a:latin typeface="Arial Narrow" pitchFamily="34" charset="0"/>
                      </a:endParaRPr>
                    </a:p>
                  </a:txBody>
                  <a:tcPr anchor="ctr"/>
                </a:tc>
                <a:tc>
                  <a:txBody>
                    <a:bodyPr/>
                    <a:lstStyle/>
                    <a:p>
                      <a:pPr algn="ctr"/>
                      <a:r>
                        <a:rPr lang="uk-UA" sz="3200" b="0" i="0" dirty="0" smtClean="0">
                          <a:latin typeface="Arial Narrow" pitchFamily="34" charset="0"/>
                        </a:rPr>
                        <a:t>співвідношення вуглецю гумінових до </a:t>
                      </a:r>
                      <a:r>
                        <a:rPr lang="uk-UA" sz="3200" b="0" i="0" dirty="0" err="1" smtClean="0">
                          <a:latin typeface="Arial Narrow" pitchFamily="34" charset="0"/>
                        </a:rPr>
                        <a:t>фульвокислот</a:t>
                      </a:r>
                      <a:endParaRPr lang="ru-RU" sz="3200" b="0" i="0" dirty="0">
                        <a:latin typeface="Arial Narrow" pitchFamily="34" charset="0"/>
                      </a:endParaRPr>
                    </a:p>
                  </a:txBody>
                  <a:tcPr anchor="ctr"/>
                </a:tc>
              </a:tr>
              <a:tr h="788617">
                <a:tc>
                  <a:txBody>
                    <a:bodyPr/>
                    <a:lstStyle/>
                    <a:p>
                      <a:r>
                        <a:rPr lang="uk-UA" sz="3200" dirty="0" err="1" smtClean="0">
                          <a:latin typeface="Arial Narrow" pitchFamily="34" charset="0"/>
                        </a:rPr>
                        <a:t>Гуматний</a:t>
                      </a:r>
                      <a:endParaRPr lang="ru-RU" sz="3200" dirty="0">
                        <a:latin typeface="Arial Narrow" pitchFamily="34" charset="0"/>
                      </a:endParaRPr>
                    </a:p>
                  </a:txBody>
                  <a:tcPr anchor="ctr"/>
                </a:tc>
                <a:tc>
                  <a:txBody>
                    <a:bodyPr/>
                    <a:lstStyle/>
                    <a:p>
                      <a:pPr algn="ctr"/>
                      <a:r>
                        <a:rPr lang="uk-UA" sz="3200" dirty="0" smtClean="0">
                          <a:latin typeface="Arial Narrow" pitchFamily="34" charset="0"/>
                        </a:rPr>
                        <a:t> </a:t>
                      </a:r>
                      <a:r>
                        <a:rPr lang="ru-RU" sz="3200" b="1" dirty="0" smtClean="0">
                          <a:latin typeface="Arial Narrow" pitchFamily="34" charset="0"/>
                        </a:rPr>
                        <a:t>&gt; 2</a:t>
                      </a:r>
                      <a:endParaRPr lang="ru-RU" sz="3200" dirty="0">
                        <a:latin typeface="Arial Narrow" pitchFamily="34" charset="0"/>
                      </a:endParaRPr>
                    </a:p>
                  </a:txBody>
                  <a:tcPr anchor="ctr"/>
                </a:tc>
              </a:tr>
              <a:tr h="788617">
                <a:tc>
                  <a:txBody>
                    <a:bodyPr/>
                    <a:lstStyle/>
                    <a:p>
                      <a:r>
                        <a:rPr lang="uk-UA" sz="3200" dirty="0" err="1" smtClean="0">
                          <a:latin typeface="Arial Narrow" pitchFamily="34" charset="0"/>
                        </a:rPr>
                        <a:t>Гуматно-фульватний</a:t>
                      </a:r>
                      <a:endParaRPr lang="ru-RU" sz="3200" dirty="0">
                        <a:latin typeface="Arial Narrow" pitchFamily="34" charset="0"/>
                      </a:endParaRPr>
                    </a:p>
                  </a:txBody>
                  <a:tcPr anchor="ctr"/>
                </a:tc>
                <a:tc>
                  <a:txBody>
                    <a:bodyPr/>
                    <a:lstStyle/>
                    <a:p>
                      <a:pPr algn="ctr"/>
                      <a:r>
                        <a:rPr lang="ru-RU" sz="3200" b="1" dirty="0" smtClean="0">
                          <a:latin typeface="Arial Narrow" pitchFamily="34" charset="0"/>
                        </a:rPr>
                        <a:t>2-1</a:t>
                      </a:r>
                      <a:endParaRPr lang="ru-RU" sz="3200" dirty="0">
                        <a:latin typeface="Arial Narrow" pitchFamily="34" charset="0"/>
                      </a:endParaRPr>
                    </a:p>
                  </a:txBody>
                  <a:tcPr anchor="ctr"/>
                </a:tc>
              </a:tr>
              <a:tr h="788617">
                <a:tc>
                  <a:txBody>
                    <a:bodyPr/>
                    <a:lstStyle/>
                    <a:p>
                      <a:r>
                        <a:rPr lang="uk-UA" sz="3200" dirty="0" err="1" smtClean="0">
                          <a:latin typeface="Arial Narrow" pitchFamily="34" charset="0"/>
                        </a:rPr>
                        <a:t>Фульватно-гуматний</a:t>
                      </a:r>
                      <a:endParaRPr lang="ru-RU" sz="3200" dirty="0">
                        <a:latin typeface="Arial Narrow" pitchFamily="34" charset="0"/>
                      </a:endParaRPr>
                    </a:p>
                  </a:txBody>
                  <a:tcPr anchor="ctr"/>
                </a:tc>
                <a:tc>
                  <a:txBody>
                    <a:bodyPr/>
                    <a:lstStyle/>
                    <a:p>
                      <a:pPr algn="ctr"/>
                      <a:r>
                        <a:rPr lang="ru-RU" sz="3200" b="1" dirty="0" smtClean="0">
                          <a:latin typeface="Arial Narrow" pitchFamily="34" charset="0"/>
                        </a:rPr>
                        <a:t>1-0,5</a:t>
                      </a:r>
                      <a:endParaRPr lang="ru-RU" sz="3200" dirty="0">
                        <a:latin typeface="Arial Narrow" pitchFamily="34" charset="0"/>
                      </a:endParaRPr>
                    </a:p>
                  </a:txBody>
                  <a:tcPr anchor="ctr"/>
                </a:tc>
              </a:tr>
              <a:tr h="788617">
                <a:tc>
                  <a:txBody>
                    <a:bodyPr/>
                    <a:lstStyle/>
                    <a:p>
                      <a:r>
                        <a:rPr lang="uk-UA" sz="3200" dirty="0" err="1" smtClean="0">
                          <a:latin typeface="Arial Narrow" pitchFamily="34" charset="0"/>
                        </a:rPr>
                        <a:t>Фульватний</a:t>
                      </a:r>
                      <a:endParaRPr lang="ru-RU" sz="3200" dirty="0">
                        <a:latin typeface="Arial Narrow" pitchFamily="34" charset="0"/>
                      </a:endParaRPr>
                    </a:p>
                  </a:txBody>
                  <a:tcPr anchor="ctr"/>
                </a:tc>
                <a:tc>
                  <a:txBody>
                    <a:bodyPr/>
                    <a:lstStyle/>
                    <a:p>
                      <a:pPr algn="ctr"/>
                      <a:r>
                        <a:rPr lang="uk-UA" sz="3200" dirty="0" smtClean="0">
                          <a:latin typeface="Arial Narrow" pitchFamily="34" charset="0"/>
                        </a:rPr>
                        <a:t> </a:t>
                      </a:r>
                      <a:r>
                        <a:rPr lang="ru-RU" sz="3200" b="1" dirty="0" smtClean="0">
                          <a:latin typeface="Arial Narrow" pitchFamily="34" charset="0"/>
                        </a:rPr>
                        <a:t>&lt; 0,5</a:t>
                      </a:r>
                      <a:endParaRPr lang="ru-RU" sz="3200" dirty="0">
                        <a:latin typeface="Arial Narrow" pitchFamily="34" charset="0"/>
                      </a:endParaRPr>
                    </a:p>
                  </a:txBody>
                  <a:tcPr anchor="ct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8858312" cy="5962674"/>
          </a:xfrm>
        </p:spPr>
        <p:txBody>
          <a:bodyPr>
            <a:noAutofit/>
          </a:bodyPr>
          <a:lstStyle/>
          <a:p>
            <a:r>
              <a:rPr lang="uk-UA" sz="3600" dirty="0" smtClean="0">
                <a:latin typeface="Arial Narrow" pitchFamily="34" charset="0"/>
              </a:rPr>
              <a:t>Типи гумусу відповідають і певним типам ґрунтів. </a:t>
            </a:r>
            <a:br>
              <a:rPr lang="uk-UA" sz="3600" dirty="0" smtClean="0">
                <a:latin typeface="Arial Narrow" pitchFamily="34" charset="0"/>
              </a:rPr>
            </a:br>
            <a:r>
              <a:rPr lang="ru-RU" sz="3600" dirty="0" smtClean="0">
                <a:latin typeface="Arial Narrow" pitchFamily="34" charset="0"/>
              </a:rPr>
              <a:t/>
            </a:r>
            <a:br>
              <a:rPr lang="ru-RU" sz="3600" dirty="0" smtClean="0">
                <a:latin typeface="Arial Narrow" pitchFamily="34" charset="0"/>
              </a:rPr>
            </a:br>
            <a:r>
              <a:rPr lang="uk-UA" sz="3600" b="1" dirty="0" smtClean="0">
                <a:latin typeface="Arial Narrow" pitchFamily="34" charset="0"/>
              </a:rPr>
              <a:t>Підзолисті та дерново-підзолисті ґрунти </a:t>
            </a:r>
            <a:r>
              <a:rPr lang="uk-UA" sz="3600" dirty="0" smtClean="0">
                <a:latin typeface="Arial Narrow" pitchFamily="34" charset="0"/>
              </a:rPr>
              <a:t>найчастіше мають </a:t>
            </a:r>
            <a:r>
              <a:rPr lang="uk-UA" sz="3600" u="sng" dirty="0" err="1" smtClean="0">
                <a:latin typeface="Arial Narrow" pitchFamily="34" charset="0"/>
              </a:rPr>
              <a:t>фульватний</a:t>
            </a:r>
            <a:r>
              <a:rPr lang="uk-UA" sz="3600" u="sng" dirty="0" smtClean="0">
                <a:latin typeface="Arial Narrow" pitchFamily="34" charset="0"/>
              </a:rPr>
              <a:t> </a:t>
            </a:r>
            <a:r>
              <a:rPr lang="uk-UA" sz="3600" dirty="0" smtClean="0">
                <a:latin typeface="Arial Narrow" pitchFamily="34" charset="0"/>
              </a:rPr>
              <a:t>тип гумусу. </a:t>
            </a:r>
            <a:br>
              <a:rPr lang="uk-UA" sz="3600" dirty="0" smtClean="0">
                <a:latin typeface="Arial Narrow" pitchFamily="34" charset="0"/>
              </a:rPr>
            </a:br>
            <a:r>
              <a:rPr lang="ru-RU" sz="3600" dirty="0" smtClean="0">
                <a:latin typeface="Arial Narrow" pitchFamily="34" charset="0"/>
              </a:rPr>
              <a:t/>
            </a:r>
            <a:br>
              <a:rPr lang="ru-RU" sz="3600" dirty="0" smtClean="0">
                <a:latin typeface="Arial Narrow" pitchFamily="34" charset="0"/>
              </a:rPr>
            </a:br>
            <a:r>
              <a:rPr lang="uk-UA" sz="3600" b="1" dirty="0" smtClean="0">
                <a:latin typeface="Arial Narrow" pitchFamily="34" charset="0"/>
              </a:rPr>
              <a:t>Дернові </a:t>
            </a:r>
            <a:r>
              <a:rPr lang="uk-UA" sz="3600" b="1" dirty="0" err="1" smtClean="0">
                <a:latin typeface="Arial Narrow" pitchFamily="34" charset="0"/>
              </a:rPr>
              <a:t>грунти</a:t>
            </a:r>
            <a:r>
              <a:rPr lang="uk-UA" sz="3600" b="1" dirty="0" smtClean="0">
                <a:latin typeface="Arial Narrow" pitchFamily="34" charset="0"/>
              </a:rPr>
              <a:t> </a:t>
            </a:r>
            <a:r>
              <a:rPr lang="uk-UA" sz="3600" dirty="0" smtClean="0">
                <a:latin typeface="Arial Narrow" pitchFamily="34" charset="0"/>
              </a:rPr>
              <a:t>- </a:t>
            </a:r>
            <a:r>
              <a:rPr lang="uk-UA" sz="3600" dirty="0" err="1" smtClean="0">
                <a:latin typeface="Arial Narrow" pitchFamily="34" charset="0"/>
              </a:rPr>
              <a:t>фульватно-гуматний</a:t>
            </a:r>
            <a:r>
              <a:rPr lang="uk-UA" sz="3600" dirty="0" smtClean="0">
                <a:latin typeface="Arial Narrow" pitchFamily="34" charset="0"/>
              </a:rPr>
              <a:t> тип</a:t>
            </a:r>
            <a:br>
              <a:rPr lang="uk-UA" sz="3600" dirty="0" smtClean="0">
                <a:latin typeface="Arial Narrow" pitchFamily="34" charset="0"/>
              </a:rPr>
            </a:br>
            <a:r>
              <a:rPr lang="uk-UA" sz="3600" dirty="0" smtClean="0">
                <a:latin typeface="Arial Narrow" pitchFamily="34" charset="0"/>
              </a:rPr>
              <a:t> </a:t>
            </a:r>
            <a:r>
              <a:rPr lang="ru-RU" sz="3600" dirty="0" smtClean="0">
                <a:latin typeface="Arial Narrow" pitchFamily="34" charset="0"/>
              </a:rPr>
              <a:t/>
            </a:r>
            <a:br>
              <a:rPr lang="ru-RU" sz="3600" dirty="0" smtClean="0">
                <a:latin typeface="Arial Narrow" pitchFamily="34" charset="0"/>
              </a:rPr>
            </a:br>
            <a:r>
              <a:rPr lang="uk-UA" sz="3600" b="1" dirty="0" smtClean="0">
                <a:latin typeface="Arial Narrow" pitchFamily="34" charset="0"/>
              </a:rPr>
              <a:t>Сірі лісові ґрунти та опідзолені чорноземи </a:t>
            </a:r>
            <a:r>
              <a:rPr lang="uk-UA" sz="3600" dirty="0" smtClean="0">
                <a:latin typeface="Arial Narrow" pitchFamily="34" charset="0"/>
              </a:rPr>
              <a:t>- </a:t>
            </a:r>
            <a:r>
              <a:rPr lang="uk-UA" sz="3600" dirty="0" err="1" smtClean="0">
                <a:latin typeface="Arial Narrow" pitchFamily="34" charset="0"/>
              </a:rPr>
              <a:t>гуматно-фульватний</a:t>
            </a:r>
            <a:r>
              <a:rPr lang="uk-UA" sz="3600" dirty="0" smtClean="0">
                <a:latin typeface="Arial Narrow" pitchFamily="34" charset="0"/>
              </a:rPr>
              <a:t> тип. </a:t>
            </a:r>
            <a:r>
              <a:rPr lang="ru-RU" sz="3600" dirty="0" smtClean="0">
                <a:latin typeface="Arial Narrow" pitchFamily="34" charset="0"/>
              </a:rPr>
              <a:t/>
            </a:r>
            <a:br>
              <a:rPr lang="ru-RU" sz="3600" dirty="0" smtClean="0">
                <a:latin typeface="Arial Narrow" pitchFamily="34" charset="0"/>
              </a:rPr>
            </a:br>
            <a:r>
              <a:rPr lang="uk-UA" sz="3600" b="1" dirty="0" smtClean="0">
                <a:latin typeface="Arial Narrow" pitchFamily="34" charset="0"/>
              </a:rPr>
              <a:t>Чорноземи типові і звичайні </a:t>
            </a:r>
            <a:r>
              <a:rPr lang="uk-UA" sz="3600" dirty="0" smtClean="0">
                <a:latin typeface="Arial Narrow" pitchFamily="34" charset="0"/>
              </a:rPr>
              <a:t>- </a:t>
            </a:r>
            <a:r>
              <a:rPr lang="uk-UA" sz="3600" dirty="0" err="1" smtClean="0">
                <a:latin typeface="Arial Narrow" pitchFamily="34" charset="0"/>
              </a:rPr>
              <a:t>гуматний</a:t>
            </a:r>
            <a:r>
              <a:rPr lang="uk-UA" sz="3600" dirty="0" smtClean="0">
                <a:latin typeface="Arial Narrow" pitchFamily="34" charset="0"/>
              </a:rPr>
              <a:t> тип.</a:t>
            </a:r>
            <a:r>
              <a:rPr lang="ru-RU" sz="3600" dirty="0" smtClean="0">
                <a:latin typeface="Arial Narrow" pitchFamily="34" charset="0"/>
              </a:rPr>
              <a:t/>
            </a:r>
            <a:br>
              <a:rPr lang="ru-RU" sz="3600" dirty="0" smtClean="0">
                <a:latin typeface="Arial Narrow" pitchFamily="34" charset="0"/>
              </a:rPr>
            </a:br>
            <a:endParaRPr lang="ru-RU" sz="3600" dirty="0">
              <a:latin typeface="Arial Narrow"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5400" b="1" dirty="0" smtClean="0"/>
              <a:t>Активний та пасивний гумус</a:t>
            </a:r>
            <a:r>
              <a:rPr lang="ru-RU" sz="5400" dirty="0" smtClean="0"/>
              <a:t/>
            </a:r>
            <a:br>
              <a:rPr lang="ru-RU" sz="5400" dirty="0" smtClean="0"/>
            </a:br>
            <a:endParaRPr lang="ru-RU" sz="5400" dirty="0">
              <a:latin typeface="Arial Narrow"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669360"/>
          </a:xfrm>
        </p:spPr>
        <p:txBody>
          <a:bodyPr>
            <a:noAutofit/>
          </a:bodyPr>
          <a:lstStyle/>
          <a:p>
            <a:pPr algn="l">
              <a:lnSpc>
                <a:spcPct val="80000"/>
              </a:lnSpc>
            </a:pPr>
            <a:r>
              <a:rPr lang="uk-UA" sz="2800" dirty="0" smtClean="0">
                <a:latin typeface="Arial Narrow" pitchFamily="34" charset="0"/>
              </a:rPr>
              <a:t>Поняття про активний та пасивний гумус було в свій час розроблено О.Н.</a:t>
            </a:r>
            <a:r>
              <a:rPr lang="uk-UA" sz="2800" dirty="0" err="1" smtClean="0">
                <a:latin typeface="Arial Narrow" pitchFamily="34" charset="0"/>
              </a:rPr>
              <a:t>Соколовським</a:t>
            </a:r>
            <a:r>
              <a:rPr lang="uk-UA" sz="2800" dirty="0" smtClean="0">
                <a:latin typeface="Arial Narrow" pitchFamily="34" charset="0"/>
              </a:rPr>
              <a:t>: «Яким би не був хімічний склад гумусу, основною характеристикою його є </a:t>
            </a:r>
            <a:r>
              <a:rPr lang="uk-UA" sz="2800" b="1" u="sng" dirty="0" err="1" smtClean="0">
                <a:latin typeface="Arial Narrow" pitchFamily="34" charset="0"/>
              </a:rPr>
              <a:t>колоїдність</a:t>
            </a:r>
            <a:r>
              <a:rPr lang="uk-UA" sz="2800" b="1" u="sng" dirty="0" smtClean="0">
                <a:latin typeface="Arial Narrow" pitchFamily="34" charset="0"/>
              </a:rPr>
              <a:t>, </a:t>
            </a:r>
            <a:r>
              <a:rPr lang="uk-UA" sz="2800" dirty="0" smtClean="0">
                <a:latin typeface="Arial Narrow" pitchFamily="34" charset="0"/>
              </a:rPr>
              <a:t>бо саме з цим зв'язані і фізичні і хімічні властивості ґрунту. дві головні групи: </a:t>
            </a:r>
            <a:r>
              <a:rPr lang="uk-UA" sz="2800" b="1" u="sng" dirty="0" smtClean="0">
                <a:latin typeface="Arial Narrow" pitchFamily="34" charset="0"/>
              </a:rPr>
              <a:t>активну і пасивну</a:t>
            </a:r>
            <a:r>
              <a:rPr lang="uk-UA" sz="2800" dirty="0" smtClean="0">
                <a:latin typeface="Arial Narrow" pitchFamily="34" charset="0"/>
              </a:rPr>
              <a:t>. </a:t>
            </a:r>
            <a:r>
              <a:rPr lang="ru-RU" sz="2800" dirty="0" smtClean="0">
                <a:latin typeface="Arial Narrow" pitchFamily="34" charset="0"/>
              </a:rPr>
              <a:t/>
            </a:r>
            <a:br>
              <a:rPr lang="ru-RU" sz="2800" dirty="0" smtClean="0">
                <a:latin typeface="Arial Narrow" pitchFamily="34" charset="0"/>
              </a:rPr>
            </a:br>
            <a:r>
              <a:rPr lang="uk-UA" sz="2800" dirty="0" smtClean="0">
                <a:latin typeface="Arial Narrow" pitchFamily="34" charset="0"/>
              </a:rPr>
              <a:t>Частина гумусу зв'язана з увібраним кальцієм. </a:t>
            </a:r>
            <a:r>
              <a:rPr lang="uk-UA" sz="2800" b="1" dirty="0" smtClean="0">
                <a:latin typeface="Arial Narrow" pitchFamily="34" charset="0"/>
              </a:rPr>
              <a:t>Якщо кальцій вилучити, ця частина гумусу переходить у псевдорозчин </a:t>
            </a:r>
            <a:r>
              <a:rPr lang="ru-RU" sz="2800" b="1" dirty="0" smtClean="0">
                <a:latin typeface="Arial Narrow" pitchFamily="34" charset="0"/>
              </a:rPr>
              <a:t>(золь).</a:t>
            </a:r>
            <a:r>
              <a:rPr lang="ru-RU" sz="2800" dirty="0" smtClean="0">
                <a:latin typeface="Arial Narrow" pitchFamily="34" charset="0"/>
              </a:rPr>
              <a:t> </a:t>
            </a:r>
            <a:r>
              <a:rPr lang="uk-UA" sz="2800" dirty="0" smtClean="0">
                <a:latin typeface="Arial Narrow" pitchFamily="34" charset="0"/>
              </a:rPr>
              <a:t>Це </a:t>
            </a:r>
            <a:r>
              <a:rPr lang="ru-RU" sz="2800" dirty="0" smtClean="0">
                <a:latin typeface="Arial Narrow" pitchFamily="34" charset="0"/>
              </a:rPr>
              <a:t>- </a:t>
            </a:r>
            <a:r>
              <a:rPr lang="uk-UA" sz="2800" b="1" dirty="0" smtClean="0">
                <a:latin typeface="Arial Narrow" pitchFamily="34" charset="0"/>
              </a:rPr>
              <a:t>активний гумус. </a:t>
            </a:r>
            <a:r>
              <a:rPr lang="uk-UA" sz="2800" dirty="0" smtClean="0">
                <a:latin typeface="Arial Narrow" pitchFamily="34" charset="0"/>
              </a:rPr>
              <a:t>Активним ми його звемо тому, що він </a:t>
            </a:r>
            <a:r>
              <a:rPr lang="uk-UA" sz="2800" b="1" dirty="0" smtClean="0">
                <a:latin typeface="Arial Narrow" pitchFamily="34" charset="0"/>
              </a:rPr>
              <a:t>легко рухливий</a:t>
            </a:r>
            <a:r>
              <a:rPr lang="uk-UA" sz="2800" dirty="0" smtClean="0">
                <a:latin typeface="Arial Narrow" pitchFamily="34" charset="0"/>
              </a:rPr>
              <a:t>, його розчинність - показник змін насиченості ґрунту кальцієм, в процесі розвитку він цементує ґрунтові частки і є активним фактором утворення структури. З порушенням насиченості кальцієм він у тій чи іншій мірі пептизується , замулюється, переходить у псевдорозчин. Одночасно з цим руйнується й структура.</a:t>
            </a:r>
            <a:br>
              <a:rPr lang="uk-UA" sz="2800" dirty="0" smtClean="0">
                <a:latin typeface="Arial Narrow" pitchFamily="34" charset="0"/>
              </a:rPr>
            </a:br>
            <a:r>
              <a:rPr lang="ru-RU" sz="2800" dirty="0" smtClean="0">
                <a:latin typeface="Arial Narrow" pitchFamily="34" charset="0"/>
              </a:rPr>
              <a:t/>
            </a:r>
            <a:br>
              <a:rPr lang="ru-RU" sz="2800" dirty="0" smtClean="0">
                <a:latin typeface="Arial Narrow" pitchFamily="34" charset="0"/>
              </a:rPr>
            </a:br>
            <a:r>
              <a:rPr lang="uk-UA" sz="2800" dirty="0" smtClean="0">
                <a:latin typeface="Arial Narrow" pitchFamily="34" charset="0"/>
              </a:rPr>
              <a:t>Друга форма гумусу </a:t>
            </a:r>
            <a:r>
              <a:rPr lang="ru-RU" sz="2800" dirty="0" smtClean="0">
                <a:latin typeface="Arial Narrow" pitchFamily="34" charset="0"/>
              </a:rPr>
              <a:t>- </a:t>
            </a:r>
            <a:r>
              <a:rPr lang="uk-UA" sz="2800" b="1" dirty="0" smtClean="0">
                <a:latin typeface="Arial Narrow" pitchFamily="34" charset="0"/>
              </a:rPr>
              <a:t>пасивний гумус, </a:t>
            </a:r>
            <a:r>
              <a:rPr lang="uk-UA" sz="2800" dirty="0" smtClean="0">
                <a:latin typeface="Arial Narrow" pitchFamily="34" charset="0"/>
              </a:rPr>
              <a:t>не пептизується навіть після вилучення кальцію з ґрунту. Активний гумус переходить у пасивну форму під впливом дегідратації. Це типовий процес «старіння» органічних колоїдів. </a:t>
            </a:r>
            <a:endParaRPr lang="ru-RU" sz="2800" dirty="0">
              <a:latin typeface="Arial Narrow"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6600" b="1" dirty="0" smtClean="0">
                <a:latin typeface="Arial Narrow" pitchFamily="34" charset="0"/>
              </a:rPr>
              <a:t>Гумусний стан ґрунту </a:t>
            </a:r>
            <a:br>
              <a:rPr lang="uk-UA" sz="6600" b="1" dirty="0" smtClean="0">
                <a:latin typeface="Arial Narrow" pitchFamily="34" charset="0"/>
              </a:rPr>
            </a:br>
            <a:r>
              <a:rPr lang="uk-UA" sz="6600" b="1" dirty="0" smtClean="0">
                <a:latin typeface="Arial Narrow" pitchFamily="34" charset="0"/>
              </a:rPr>
              <a:t>та заходи його регулювання</a:t>
            </a:r>
            <a:r>
              <a:rPr lang="ru-RU" sz="6600" dirty="0" smtClean="0">
                <a:latin typeface="Arial Narrow" pitchFamily="34" charset="0"/>
              </a:rPr>
              <a:t/>
            </a:r>
            <a:br>
              <a:rPr lang="ru-RU" sz="6600" dirty="0" smtClean="0">
                <a:latin typeface="Arial Narrow" pitchFamily="34" charset="0"/>
              </a:rPr>
            </a:br>
            <a:endParaRPr lang="ru-RU" sz="6600" dirty="0">
              <a:latin typeface="Arial Narrow"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29600" cy="778098"/>
          </a:xfrm>
        </p:spPr>
        <p:txBody>
          <a:bodyPr>
            <a:normAutofit/>
          </a:bodyPr>
          <a:lstStyle/>
          <a:p>
            <a:r>
              <a:rPr lang="ru-RU" b="1" dirty="0" err="1" smtClean="0">
                <a:latin typeface="Arial Narrow" pitchFamily="34" charset="0"/>
              </a:rPr>
              <a:t>Значення</a:t>
            </a:r>
            <a:r>
              <a:rPr lang="ru-RU" b="1" dirty="0" smtClean="0">
                <a:latin typeface="Arial Narrow" pitchFamily="34" charset="0"/>
              </a:rPr>
              <a:t> гумусу:</a:t>
            </a:r>
            <a:endParaRPr lang="ru-RU" dirty="0">
              <a:latin typeface="Arial Narrow" pitchFamily="34" charset="0"/>
            </a:endParaRPr>
          </a:p>
        </p:txBody>
      </p:sp>
      <p:sp>
        <p:nvSpPr>
          <p:cNvPr id="3" name="Содержимое 2"/>
          <p:cNvSpPr>
            <a:spLocks noGrp="1"/>
          </p:cNvSpPr>
          <p:nvPr>
            <p:ph idx="1"/>
          </p:nvPr>
        </p:nvSpPr>
        <p:spPr>
          <a:xfrm>
            <a:off x="0" y="1124744"/>
            <a:ext cx="9144000" cy="5733257"/>
          </a:xfrm>
        </p:spPr>
        <p:txBody>
          <a:bodyPr>
            <a:normAutofit fontScale="85000" lnSpcReduction="10000"/>
          </a:bodyPr>
          <a:lstStyle/>
          <a:p>
            <a:pPr lvl="0" indent="-144000">
              <a:lnSpc>
                <a:spcPct val="120000"/>
              </a:lnSpc>
              <a:spcBef>
                <a:spcPts val="1200"/>
              </a:spcBef>
              <a:spcAft>
                <a:spcPts val="600"/>
              </a:spcAft>
            </a:pPr>
            <a:r>
              <a:rPr lang="ru-RU" sz="4000" dirty="0" err="1" smtClean="0">
                <a:latin typeface="Arial Narrow" pitchFamily="34" charset="0"/>
              </a:rPr>
              <a:t>Найважливіший</a:t>
            </a:r>
            <a:r>
              <a:rPr lang="ru-RU" sz="4000" dirty="0" smtClean="0">
                <a:latin typeface="Arial Narrow" pitchFamily="34" charset="0"/>
              </a:rPr>
              <a:t> </a:t>
            </a:r>
            <a:r>
              <a:rPr lang="ru-RU" sz="4000" dirty="0" err="1" smtClean="0">
                <a:latin typeface="Arial Narrow" pitchFamily="34" charset="0"/>
              </a:rPr>
              <a:t>інтегральний</a:t>
            </a:r>
            <a:r>
              <a:rPr lang="ru-RU" sz="4000" dirty="0" smtClean="0">
                <a:latin typeface="Arial Narrow" pitchFamily="34" charset="0"/>
              </a:rPr>
              <a:t> </a:t>
            </a:r>
            <a:r>
              <a:rPr lang="ru-RU" sz="4000" dirty="0" err="1" smtClean="0">
                <a:latin typeface="Arial Narrow" pitchFamily="34" charset="0"/>
              </a:rPr>
              <a:t>показник</a:t>
            </a:r>
            <a:r>
              <a:rPr lang="ru-RU" sz="4000" dirty="0" smtClean="0">
                <a:latin typeface="Arial Narrow" pitchFamily="34" charset="0"/>
              </a:rPr>
              <a:t> </a:t>
            </a:r>
            <a:r>
              <a:rPr lang="ru-RU" sz="4000" dirty="0" err="1" smtClean="0">
                <a:latin typeface="Arial Narrow" pitchFamily="34" charset="0"/>
              </a:rPr>
              <a:t>кількісної</a:t>
            </a:r>
            <a:r>
              <a:rPr lang="ru-RU" sz="4000" dirty="0" smtClean="0">
                <a:latin typeface="Arial Narrow" pitchFamily="34" charset="0"/>
              </a:rPr>
              <a:t> </a:t>
            </a:r>
            <a:r>
              <a:rPr lang="ru-RU" sz="4000" dirty="0" err="1" smtClean="0">
                <a:latin typeface="Arial Narrow" pitchFamily="34" charset="0"/>
              </a:rPr>
              <a:t>і</a:t>
            </a:r>
            <a:r>
              <a:rPr lang="ru-RU" sz="4000" dirty="0" smtClean="0">
                <a:latin typeface="Arial Narrow" pitchFamily="34" charset="0"/>
              </a:rPr>
              <a:t> </a:t>
            </a:r>
            <a:r>
              <a:rPr lang="ru-RU" sz="4000" dirty="0" err="1" smtClean="0">
                <a:latin typeface="Arial Narrow" pitchFamily="34" charset="0"/>
              </a:rPr>
              <a:t>якісної</a:t>
            </a:r>
            <a:r>
              <a:rPr lang="ru-RU" sz="4000" dirty="0" smtClean="0">
                <a:latin typeface="Arial Narrow" pitchFamily="34" charset="0"/>
              </a:rPr>
              <a:t> </a:t>
            </a:r>
            <a:r>
              <a:rPr lang="ru-RU" sz="4000" dirty="0" err="1" smtClean="0">
                <a:latin typeface="Arial Narrow" pitchFamily="34" charset="0"/>
              </a:rPr>
              <a:t>оцінки</a:t>
            </a:r>
            <a:r>
              <a:rPr lang="ru-RU" sz="4000" dirty="0" smtClean="0">
                <a:latin typeface="Arial Narrow" pitchFamily="34" charset="0"/>
              </a:rPr>
              <a:t> </a:t>
            </a:r>
            <a:r>
              <a:rPr lang="ru-RU" sz="4000" dirty="0" err="1" smtClean="0">
                <a:latin typeface="Arial Narrow" pitchFamily="34" charset="0"/>
              </a:rPr>
              <a:t>родючості</a:t>
            </a:r>
            <a:r>
              <a:rPr lang="ru-RU" sz="4000" dirty="0" smtClean="0">
                <a:latin typeface="Arial Narrow" pitchFamily="34" charset="0"/>
              </a:rPr>
              <a:t> грунту</a:t>
            </a:r>
          </a:p>
          <a:p>
            <a:pPr lvl="0" indent="-144000">
              <a:lnSpc>
                <a:spcPct val="120000"/>
              </a:lnSpc>
              <a:spcBef>
                <a:spcPts val="1200"/>
              </a:spcBef>
              <a:spcAft>
                <a:spcPts val="600"/>
              </a:spcAft>
            </a:pPr>
            <a:r>
              <a:rPr lang="ru-RU" sz="4000" dirty="0" err="1" smtClean="0">
                <a:latin typeface="Arial Narrow" pitchFamily="34" charset="0"/>
              </a:rPr>
              <a:t>Джерело</a:t>
            </a:r>
            <a:r>
              <a:rPr lang="ru-RU" sz="4000" dirty="0" smtClean="0">
                <a:latin typeface="Arial Narrow" pitchFamily="34" charset="0"/>
              </a:rPr>
              <a:t> </a:t>
            </a:r>
            <a:r>
              <a:rPr lang="ru-RU" sz="4000" dirty="0" err="1" smtClean="0">
                <a:latin typeface="Arial Narrow" pitchFamily="34" charset="0"/>
              </a:rPr>
              <a:t>біофільних</a:t>
            </a:r>
            <a:r>
              <a:rPr lang="ru-RU" sz="4000" dirty="0" smtClean="0">
                <a:latin typeface="Arial Narrow" pitchFamily="34" charset="0"/>
              </a:rPr>
              <a:t> </a:t>
            </a:r>
            <a:r>
              <a:rPr lang="ru-RU" sz="4000" dirty="0" err="1" smtClean="0">
                <a:latin typeface="Arial Narrow" pitchFamily="34" charset="0"/>
              </a:rPr>
              <a:t>хімічних</a:t>
            </a:r>
            <a:r>
              <a:rPr lang="ru-RU" sz="4000" dirty="0" smtClean="0">
                <a:latin typeface="Arial Narrow" pitchFamily="34" charset="0"/>
              </a:rPr>
              <a:t> </a:t>
            </a:r>
            <a:r>
              <a:rPr lang="ru-RU" sz="4000" dirty="0" err="1" smtClean="0">
                <a:latin typeface="Arial Narrow" pitchFamily="34" charset="0"/>
              </a:rPr>
              <a:t>елементів</a:t>
            </a:r>
            <a:r>
              <a:rPr lang="ru-RU" sz="4000" dirty="0" smtClean="0">
                <a:latin typeface="Arial Narrow" pitchFamily="34" charset="0"/>
              </a:rPr>
              <a:t> </a:t>
            </a:r>
            <a:r>
              <a:rPr lang="ru-RU" sz="4000" dirty="0" err="1" smtClean="0">
                <a:latin typeface="Arial Narrow" pitchFamily="34" charset="0"/>
              </a:rPr>
              <a:t>живлення</a:t>
            </a:r>
            <a:r>
              <a:rPr lang="ru-RU" sz="4000" dirty="0" smtClean="0">
                <a:latin typeface="Arial Narrow" pitchFamily="34" charset="0"/>
              </a:rPr>
              <a:t> </a:t>
            </a:r>
            <a:r>
              <a:rPr lang="ru-RU" sz="4000" dirty="0" err="1" smtClean="0">
                <a:latin typeface="Arial Narrow" pitchFamily="34" charset="0"/>
              </a:rPr>
              <a:t>завдяки</a:t>
            </a:r>
            <a:r>
              <a:rPr lang="ru-RU" sz="4000" dirty="0" smtClean="0">
                <a:latin typeface="Arial Narrow" pitchFamily="34" charset="0"/>
              </a:rPr>
              <a:t> </a:t>
            </a:r>
            <a:r>
              <a:rPr lang="ru-RU" sz="4000" dirty="0" err="1" smtClean="0">
                <a:latin typeface="Arial Narrow" pitchFamily="34" charset="0"/>
              </a:rPr>
              <a:t>його</a:t>
            </a:r>
            <a:r>
              <a:rPr lang="ru-RU" sz="4000" dirty="0" smtClean="0">
                <a:latin typeface="Arial Narrow" pitchFamily="34" charset="0"/>
              </a:rPr>
              <a:t> </a:t>
            </a:r>
            <a:r>
              <a:rPr lang="ru-RU" sz="4000" dirty="0" err="1" smtClean="0">
                <a:latin typeface="Arial Narrow" pitchFamily="34" charset="0"/>
              </a:rPr>
              <a:t>мінералізації</a:t>
            </a:r>
            <a:endParaRPr lang="ru-RU" sz="4000" dirty="0" smtClean="0">
              <a:latin typeface="Arial Narrow" pitchFamily="34" charset="0"/>
            </a:endParaRPr>
          </a:p>
          <a:p>
            <a:pPr lvl="0" indent="-144000">
              <a:lnSpc>
                <a:spcPct val="120000"/>
              </a:lnSpc>
              <a:spcBef>
                <a:spcPts val="1200"/>
              </a:spcBef>
              <a:spcAft>
                <a:spcPts val="600"/>
              </a:spcAft>
            </a:pPr>
            <a:r>
              <a:rPr lang="ru-RU" sz="4000" dirty="0" smtClean="0">
                <a:latin typeface="Arial Narrow" pitchFamily="34" charset="0"/>
              </a:rPr>
              <a:t>Консервант </a:t>
            </a:r>
            <a:r>
              <a:rPr lang="ru-RU" sz="4000" dirty="0" err="1" smtClean="0">
                <a:latin typeface="Arial Narrow" pitchFamily="34" charset="0"/>
              </a:rPr>
              <a:t>сонячної</a:t>
            </a:r>
            <a:r>
              <a:rPr lang="ru-RU" sz="4000" dirty="0" smtClean="0">
                <a:latin typeface="Arial Narrow" pitchFamily="34" charset="0"/>
              </a:rPr>
              <a:t> </a:t>
            </a:r>
            <a:r>
              <a:rPr lang="ru-RU" sz="4000" dirty="0" err="1" smtClean="0">
                <a:latin typeface="Arial Narrow" pitchFamily="34" charset="0"/>
              </a:rPr>
              <a:t>енергії</a:t>
            </a:r>
            <a:r>
              <a:rPr lang="ru-RU" sz="4000" dirty="0" smtClean="0">
                <a:latin typeface="Arial Narrow" pitchFamily="34" charset="0"/>
              </a:rPr>
              <a:t> </a:t>
            </a:r>
            <a:r>
              <a:rPr lang="ru-RU" sz="4000" dirty="0" err="1" smtClean="0">
                <a:latin typeface="Arial Narrow" pitchFamily="34" charset="0"/>
              </a:rPr>
              <a:t>й</a:t>
            </a:r>
            <a:r>
              <a:rPr lang="ru-RU" sz="4000" dirty="0" smtClean="0">
                <a:latin typeface="Arial Narrow" pitchFamily="34" charset="0"/>
              </a:rPr>
              <a:t> </a:t>
            </a:r>
            <a:r>
              <a:rPr lang="ru-RU" sz="4000" dirty="0" err="1" smtClean="0">
                <a:latin typeface="Arial Narrow" pitchFamily="34" charset="0"/>
              </a:rPr>
              <a:t>вуглекислого</a:t>
            </a:r>
            <a:r>
              <a:rPr lang="ru-RU" sz="4000" dirty="0" smtClean="0">
                <a:latin typeface="Arial Narrow" pitchFamily="34" charset="0"/>
              </a:rPr>
              <a:t> газу</a:t>
            </a:r>
          </a:p>
          <a:p>
            <a:pPr lvl="0" indent="-144000">
              <a:lnSpc>
                <a:spcPct val="120000"/>
              </a:lnSpc>
              <a:spcBef>
                <a:spcPts val="1200"/>
              </a:spcBef>
              <a:spcAft>
                <a:spcPts val="600"/>
              </a:spcAft>
            </a:pPr>
            <a:r>
              <a:rPr lang="ru-RU" sz="4000" dirty="0" err="1" smtClean="0">
                <a:latin typeface="Arial Narrow" pitchFamily="34" charset="0"/>
              </a:rPr>
              <a:t>Фізіологічний</a:t>
            </a:r>
            <a:r>
              <a:rPr lang="ru-RU" sz="4000" dirty="0" smtClean="0">
                <a:latin typeface="Arial Narrow" pitchFamily="34" charset="0"/>
              </a:rPr>
              <a:t> стимулятор для </a:t>
            </a:r>
            <a:r>
              <a:rPr lang="ru-RU" sz="4000" dirty="0" err="1" smtClean="0">
                <a:latin typeface="Arial Narrow" pitchFamily="34" charset="0"/>
              </a:rPr>
              <a:t>рослин</a:t>
            </a:r>
            <a:r>
              <a:rPr lang="ru-RU" sz="4000" dirty="0" smtClean="0">
                <a:latin typeface="Arial Narrow" pitchFamily="34" charset="0"/>
              </a:rPr>
              <a:t> (</a:t>
            </a:r>
            <a:r>
              <a:rPr lang="ru-RU" sz="4000" dirty="0" err="1" smtClean="0">
                <a:latin typeface="Arial Narrow" pitchFamily="34" charset="0"/>
              </a:rPr>
              <a:t>гумати</a:t>
            </a:r>
            <a:r>
              <a:rPr lang="ru-RU" sz="4000" dirty="0" smtClean="0">
                <a:latin typeface="Arial Narrow" pitchFamily="34" charset="0"/>
              </a:rPr>
              <a:t> </a:t>
            </a:r>
            <a:r>
              <a:rPr lang="ru-RU" sz="4000" dirty="0" err="1" smtClean="0">
                <a:latin typeface="Arial Narrow" pitchFamily="34" charset="0"/>
              </a:rPr>
              <a:t>натрію</a:t>
            </a:r>
            <a:r>
              <a:rPr lang="ru-RU" sz="4000" dirty="0" smtClean="0">
                <a:latin typeface="Arial Narrow" pitchFamily="34" charset="0"/>
              </a:rPr>
              <a:t>, </a:t>
            </a:r>
            <a:r>
              <a:rPr lang="ru-RU" sz="4000" dirty="0" err="1" smtClean="0">
                <a:latin typeface="Arial Narrow" pitchFamily="34" charset="0"/>
              </a:rPr>
              <a:t>калію</a:t>
            </a:r>
            <a:r>
              <a:rPr lang="ru-RU" sz="4000" dirty="0" smtClean="0">
                <a:latin typeface="Arial Narrow" pitchFamily="34" charset="0"/>
              </a:rPr>
              <a:t>)</a:t>
            </a:r>
          </a:p>
          <a:p>
            <a:pPr lvl="0" indent="-144000">
              <a:lnSpc>
                <a:spcPct val="120000"/>
              </a:lnSpc>
              <a:spcBef>
                <a:spcPts val="1200"/>
              </a:spcBef>
              <a:spcAft>
                <a:spcPts val="600"/>
              </a:spcAft>
            </a:pPr>
            <a:r>
              <a:rPr lang="ru-RU" sz="4000" dirty="0" err="1" smtClean="0">
                <a:latin typeface="Arial Narrow" pitchFamily="34" charset="0"/>
              </a:rPr>
              <a:t>Оптимізатор</a:t>
            </a:r>
            <a:r>
              <a:rPr lang="ru-RU" sz="4000" dirty="0" smtClean="0">
                <a:latin typeface="Arial Narrow" pitchFamily="34" charset="0"/>
              </a:rPr>
              <a:t> </a:t>
            </a:r>
            <a:r>
              <a:rPr lang="ru-RU" sz="4000" dirty="0" err="1" smtClean="0">
                <a:latin typeface="Arial Narrow" pitchFamily="34" charset="0"/>
              </a:rPr>
              <a:t>фізичного</a:t>
            </a:r>
            <a:r>
              <a:rPr lang="ru-RU" sz="4000" dirty="0" smtClean="0">
                <a:latin typeface="Arial Narrow" pitchFamily="34" charset="0"/>
              </a:rPr>
              <a:t> стану грунту</a:t>
            </a:r>
          </a:p>
          <a:p>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84976" cy="6394722"/>
          </a:xfrm>
        </p:spPr>
        <p:txBody>
          <a:bodyPr>
            <a:normAutofit fontScale="90000"/>
          </a:bodyPr>
          <a:lstStyle/>
          <a:p>
            <a:r>
              <a:rPr lang="uk-UA" sz="3200" dirty="0" smtClean="0">
                <a:latin typeface="Arial Narrow" pitchFamily="34" charset="0"/>
              </a:rPr>
              <a:t/>
            </a:r>
            <a:br>
              <a:rPr lang="uk-UA"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en-US" sz="2200" dirty="0" smtClean="0">
                <a:latin typeface="Arial Narrow" pitchFamily="34" charset="0"/>
              </a:rPr>
              <a:t>V</a:t>
            </a:r>
            <a:r>
              <a:rPr lang="uk-UA" sz="2200" dirty="0" smtClean="0">
                <a:latin typeface="Arial Narrow" pitchFamily="34" charset="0"/>
              </a:rPr>
              <a:t> тур – 1986-1990; </a:t>
            </a:r>
            <a:r>
              <a:rPr lang="en-US" sz="2200" dirty="0" smtClean="0">
                <a:latin typeface="Arial Narrow" pitchFamily="34" charset="0"/>
              </a:rPr>
              <a:t>VI</a:t>
            </a:r>
            <a:r>
              <a:rPr lang="uk-UA" sz="2200" dirty="0" smtClean="0">
                <a:latin typeface="Arial Narrow" pitchFamily="34" charset="0"/>
              </a:rPr>
              <a:t> – 1991-1995; </a:t>
            </a:r>
            <a:r>
              <a:rPr lang="en-US" sz="2200" dirty="0" smtClean="0">
                <a:latin typeface="Arial Narrow" pitchFamily="34" charset="0"/>
              </a:rPr>
              <a:t>VII</a:t>
            </a:r>
            <a:r>
              <a:rPr lang="uk-UA" sz="2200" dirty="0" smtClean="0">
                <a:latin typeface="Arial Narrow" pitchFamily="34" charset="0"/>
              </a:rPr>
              <a:t> – 1996-2000; </a:t>
            </a:r>
            <a:r>
              <a:rPr lang="en-US" sz="2200" dirty="0" smtClean="0">
                <a:latin typeface="Arial Narrow" pitchFamily="34" charset="0"/>
              </a:rPr>
              <a:t>VIII</a:t>
            </a:r>
            <a:r>
              <a:rPr lang="uk-UA" sz="2200" dirty="0" smtClean="0">
                <a:latin typeface="Arial Narrow" pitchFamily="34" charset="0"/>
              </a:rPr>
              <a:t> – 2001-2005 рр.</a:t>
            </a:r>
            <a:r>
              <a:rPr lang="ru-RU" sz="2400" dirty="0" smtClean="0"/>
              <a:t/>
            </a:r>
            <a:br>
              <a:rPr lang="ru-RU" sz="2400" dirty="0" smtClean="0"/>
            </a:br>
            <a:r>
              <a:rPr lang="uk-UA" sz="3100" b="1" dirty="0" smtClean="0">
                <a:latin typeface="Arial Narrow" pitchFamily="34" charset="0"/>
              </a:rPr>
              <a:t>Динаміка вмісту </a:t>
            </a:r>
            <a:r>
              <a:rPr lang="ru-RU" sz="3100" b="1" dirty="0" smtClean="0">
                <a:latin typeface="Arial Narrow" pitchFamily="34" charset="0"/>
              </a:rPr>
              <a:t>гумусу</a:t>
            </a:r>
            <a:r>
              <a:rPr lang="uk-UA" sz="3100" b="1" dirty="0" smtClean="0">
                <a:latin typeface="Arial Narrow" pitchFamily="34" charset="0"/>
              </a:rPr>
              <a:t> в ґрунтах України за 1986-2005 рр.</a:t>
            </a:r>
            <a:r>
              <a:rPr lang="ru-RU" sz="3100" dirty="0" smtClean="0">
                <a:latin typeface="Arial Narrow" pitchFamily="34" charset="0"/>
              </a:rPr>
              <a:t/>
            </a:r>
            <a:br>
              <a:rPr lang="ru-RU" sz="3100" dirty="0" smtClean="0">
                <a:latin typeface="Arial Narrow" pitchFamily="34" charset="0"/>
              </a:rPr>
            </a:br>
            <a:endParaRPr lang="ru-RU" sz="3100" dirty="0">
              <a:latin typeface="Arial Narrow" pitchFamily="34" charset="0"/>
            </a:endParaRPr>
          </a:p>
        </p:txBody>
      </p:sp>
      <p:pic>
        <p:nvPicPr>
          <p:cNvPr id="3" name="Диаграмма 1"/>
          <p:cNvPicPr/>
          <p:nvPr/>
        </p:nvPicPr>
        <p:blipFill>
          <a:blip r:embed="rId2" cstate="print"/>
          <a:srcRect b="-262"/>
          <a:stretch>
            <a:fillRect/>
          </a:stretch>
        </p:blipFill>
        <p:spPr bwMode="auto">
          <a:xfrm>
            <a:off x="395536" y="332656"/>
            <a:ext cx="8496944" cy="504056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778098"/>
          </a:xfrm>
        </p:spPr>
        <p:txBody>
          <a:bodyPr>
            <a:normAutofit fontScale="90000"/>
          </a:bodyPr>
          <a:lstStyle/>
          <a:p>
            <a:r>
              <a:rPr lang="ru-RU" b="1" dirty="0" smtClean="0"/>
              <a:t>Причини </a:t>
            </a:r>
            <a:r>
              <a:rPr lang="ru-RU" b="1" dirty="0" err="1" smtClean="0"/>
              <a:t>зниження</a:t>
            </a:r>
            <a:r>
              <a:rPr lang="ru-RU" b="1" dirty="0" smtClean="0"/>
              <a:t> </a:t>
            </a:r>
            <a:r>
              <a:rPr lang="ru-RU" b="1" dirty="0" err="1" smtClean="0"/>
              <a:t>запасів</a:t>
            </a:r>
            <a:r>
              <a:rPr lang="ru-RU" b="1" dirty="0" smtClean="0"/>
              <a:t> гумусу</a:t>
            </a:r>
            <a:endParaRPr lang="ru-RU" dirty="0"/>
          </a:p>
        </p:txBody>
      </p:sp>
      <p:sp>
        <p:nvSpPr>
          <p:cNvPr id="3" name="Содержимое 2"/>
          <p:cNvSpPr>
            <a:spLocks noGrp="1"/>
          </p:cNvSpPr>
          <p:nvPr>
            <p:ph idx="1"/>
          </p:nvPr>
        </p:nvSpPr>
        <p:spPr>
          <a:xfrm>
            <a:off x="0" y="1124744"/>
            <a:ext cx="9144000" cy="5733256"/>
          </a:xfrm>
        </p:spPr>
        <p:txBody>
          <a:bodyPr>
            <a:noAutofit/>
          </a:bodyPr>
          <a:lstStyle/>
          <a:p>
            <a:pPr>
              <a:buNone/>
            </a:pPr>
            <a:r>
              <a:rPr lang="ru-RU" sz="3600" dirty="0" smtClean="0">
                <a:latin typeface="Arial Narrow" pitchFamily="34" charset="0"/>
              </a:rPr>
              <a:t> </a:t>
            </a:r>
            <a:r>
              <a:rPr lang="ru-RU" sz="3600" b="1" dirty="0" smtClean="0">
                <a:latin typeface="Arial Narrow" pitchFamily="34" charset="0"/>
              </a:rPr>
              <a:t>1. </a:t>
            </a:r>
            <a:r>
              <a:rPr lang="ru-RU" sz="3600" b="1" dirty="0" err="1" smtClean="0">
                <a:latin typeface="Arial Narrow" pitchFamily="34" charset="0"/>
              </a:rPr>
              <a:t>Дегуміфікація</a:t>
            </a:r>
            <a:r>
              <a:rPr lang="ru-RU" sz="3600" b="1" dirty="0" smtClean="0">
                <a:latin typeface="Arial Narrow" pitchFamily="34" charset="0"/>
              </a:rPr>
              <a:t>  </a:t>
            </a:r>
            <a:r>
              <a:rPr lang="ru-RU" sz="3600" dirty="0" smtClean="0">
                <a:latin typeface="Arial Narrow" pitchFamily="34" charset="0"/>
              </a:rPr>
              <a:t>(</a:t>
            </a:r>
            <a:r>
              <a:rPr lang="ru-RU" sz="3600" dirty="0" err="1" smtClean="0">
                <a:latin typeface="Arial Narrow" pitchFamily="34" charset="0"/>
              </a:rPr>
              <a:t>мінералізація</a:t>
            </a:r>
            <a:r>
              <a:rPr lang="ru-RU" sz="3600" dirty="0" smtClean="0">
                <a:latin typeface="Arial Narrow" pitchFamily="34" charset="0"/>
              </a:rPr>
              <a:t> гумусу </a:t>
            </a:r>
            <a:r>
              <a:rPr lang="ru-RU" sz="3600" dirty="0" err="1" smtClean="0">
                <a:latin typeface="Arial Narrow" pitchFamily="34" charset="0"/>
              </a:rPr>
              <a:t>переважає</a:t>
            </a:r>
            <a:r>
              <a:rPr lang="ru-RU" sz="3600" dirty="0" smtClean="0">
                <a:latin typeface="Arial Narrow" pitchFamily="34" charset="0"/>
              </a:rPr>
              <a:t> над </a:t>
            </a:r>
            <a:r>
              <a:rPr lang="ru-RU" sz="3600" dirty="0" err="1" smtClean="0">
                <a:latin typeface="Arial Narrow" pitchFamily="34" charset="0"/>
              </a:rPr>
              <a:t>гуміфікацією</a:t>
            </a:r>
            <a:r>
              <a:rPr lang="ru-RU" sz="3600" dirty="0" smtClean="0">
                <a:latin typeface="Arial Narrow" pitchFamily="34" charset="0"/>
              </a:rPr>
              <a:t>) </a:t>
            </a:r>
            <a:r>
              <a:rPr lang="ru-RU" sz="3600" dirty="0" err="1" smtClean="0">
                <a:latin typeface="Arial Narrow" pitchFamily="34" charset="0"/>
              </a:rPr>
              <a:t>із-за</a:t>
            </a:r>
            <a:r>
              <a:rPr lang="ru-RU" sz="3600" dirty="0" smtClean="0">
                <a:latin typeface="Arial Narrow" pitchFamily="34" charset="0"/>
              </a:rPr>
              <a:t>:</a:t>
            </a:r>
          </a:p>
          <a:p>
            <a:pPr lvl="1"/>
            <a:r>
              <a:rPr lang="ru-RU" sz="3600" dirty="0" smtClean="0">
                <a:latin typeface="Arial Narrow" pitchFamily="34" charset="0"/>
              </a:rPr>
              <a:t> </a:t>
            </a:r>
            <a:r>
              <a:rPr lang="ru-RU" dirty="0" err="1" smtClean="0">
                <a:latin typeface="Arial Narrow" pitchFamily="34" charset="0"/>
              </a:rPr>
              <a:t>інтенсивного</a:t>
            </a:r>
            <a:r>
              <a:rPr lang="ru-RU" dirty="0" smtClean="0">
                <a:latin typeface="Arial Narrow" pitchFamily="34" charset="0"/>
              </a:rPr>
              <a:t> </a:t>
            </a:r>
            <a:r>
              <a:rPr lang="ru-RU" dirty="0" err="1" smtClean="0">
                <a:latin typeface="Arial Narrow" pitchFamily="34" charset="0"/>
              </a:rPr>
              <a:t>механічного</a:t>
            </a:r>
            <a:r>
              <a:rPr lang="ru-RU" dirty="0" smtClean="0">
                <a:latin typeface="Arial Narrow" pitchFamily="34" charset="0"/>
              </a:rPr>
              <a:t> </a:t>
            </a:r>
            <a:r>
              <a:rPr lang="ru-RU" dirty="0" err="1" smtClean="0">
                <a:latin typeface="Arial Narrow" pitchFamily="34" charset="0"/>
              </a:rPr>
              <a:t>обробітку</a:t>
            </a:r>
            <a:r>
              <a:rPr lang="ru-RU" dirty="0" smtClean="0">
                <a:latin typeface="Arial Narrow" pitchFamily="34" charset="0"/>
              </a:rPr>
              <a:t> </a:t>
            </a:r>
          </a:p>
          <a:p>
            <a:pPr lvl="1"/>
            <a:r>
              <a:rPr lang="ru-RU" dirty="0" smtClean="0">
                <a:latin typeface="Arial Narrow" pitchFamily="34" charset="0"/>
              </a:rPr>
              <a:t> </a:t>
            </a:r>
            <a:r>
              <a:rPr lang="ru-RU" dirty="0" err="1" smtClean="0">
                <a:latin typeface="Arial Narrow" pitchFamily="34" charset="0"/>
              </a:rPr>
              <a:t>недостатньої</a:t>
            </a:r>
            <a:r>
              <a:rPr lang="ru-RU" dirty="0" smtClean="0">
                <a:latin typeface="Arial Narrow" pitchFamily="34" charset="0"/>
              </a:rPr>
              <a:t> </a:t>
            </a:r>
            <a:r>
              <a:rPr lang="ru-RU" dirty="0" err="1" smtClean="0">
                <a:latin typeface="Arial Narrow" pitchFamily="34" charset="0"/>
              </a:rPr>
              <a:t>кількості</a:t>
            </a:r>
            <a:r>
              <a:rPr lang="ru-RU" dirty="0" smtClean="0">
                <a:latin typeface="Arial Narrow" pitchFamily="34" charset="0"/>
              </a:rPr>
              <a:t> </a:t>
            </a:r>
            <a:r>
              <a:rPr lang="ru-RU" dirty="0" err="1" smtClean="0">
                <a:latin typeface="Arial Narrow" pitchFamily="34" charset="0"/>
              </a:rPr>
              <a:t>кореневих</a:t>
            </a:r>
            <a:r>
              <a:rPr lang="ru-RU" dirty="0" smtClean="0">
                <a:latin typeface="Arial Narrow" pitchFamily="34" charset="0"/>
              </a:rPr>
              <a:t> </a:t>
            </a:r>
            <a:r>
              <a:rPr lang="ru-RU" dirty="0" err="1" smtClean="0">
                <a:latin typeface="Arial Narrow" pitchFamily="34" charset="0"/>
              </a:rPr>
              <a:t>і</a:t>
            </a:r>
            <a:r>
              <a:rPr lang="ru-RU" dirty="0" smtClean="0">
                <a:latin typeface="Arial Narrow" pitchFamily="34" charset="0"/>
              </a:rPr>
              <a:t> </a:t>
            </a:r>
            <a:r>
              <a:rPr lang="ru-RU" dirty="0" err="1" smtClean="0">
                <a:latin typeface="Arial Narrow" pitchFamily="34" charset="0"/>
              </a:rPr>
              <a:t>післяжнивних</a:t>
            </a:r>
            <a:r>
              <a:rPr lang="ru-RU" dirty="0" smtClean="0">
                <a:latin typeface="Arial Narrow" pitchFamily="34" charset="0"/>
              </a:rPr>
              <a:t> </a:t>
            </a:r>
            <a:r>
              <a:rPr lang="ru-RU" dirty="0" err="1" smtClean="0">
                <a:latin typeface="Arial Narrow" pitchFamily="34" charset="0"/>
              </a:rPr>
              <a:t>решток</a:t>
            </a:r>
            <a:r>
              <a:rPr lang="ru-RU" dirty="0" smtClean="0">
                <a:latin typeface="Arial Narrow" pitchFamily="34" charset="0"/>
              </a:rPr>
              <a:t>, </a:t>
            </a:r>
            <a:r>
              <a:rPr lang="ru-RU" dirty="0" err="1" smtClean="0">
                <a:latin typeface="Arial Narrow" pitchFamily="34" charset="0"/>
              </a:rPr>
              <a:t>що</a:t>
            </a:r>
            <a:r>
              <a:rPr lang="ru-RU" dirty="0" smtClean="0">
                <a:latin typeface="Arial Narrow" pitchFamily="34" charset="0"/>
              </a:rPr>
              <a:t> </a:t>
            </a:r>
            <a:r>
              <a:rPr lang="ru-RU" dirty="0" err="1" smtClean="0">
                <a:latin typeface="Arial Narrow" pitchFamily="34" charset="0"/>
              </a:rPr>
              <a:t>поступає</a:t>
            </a:r>
            <a:r>
              <a:rPr lang="ru-RU" dirty="0" smtClean="0">
                <a:latin typeface="Arial Narrow" pitchFamily="34" charset="0"/>
              </a:rPr>
              <a:t> у грунт </a:t>
            </a:r>
            <a:r>
              <a:rPr lang="ru-RU" dirty="0" err="1" smtClean="0">
                <a:latin typeface="Arial Narrow" pitchFamily="34" charset="0"/>
              </a:rPr>
              <a:t>із-за</a:t>
            </a:r>
            <a:r>
              <a:rPr lang="ru-RU" dirty="0" smtClean="0">
                <a:latin typeface="Arial Narrow" pitchFamily="34" charset="0"/>
              </a:rPr>
              <a:t> </a:t>
            </a:r>
            <a:r>
              <a:rPr lang="ru-RU" dirty="0" err="1" smtClean="0">
                <a:latin typeface="Arial Narrow" pitchFamily="34" charset="0"/>
              </a:rPr>
              <a:t>однорічного</a:t>
            </a:r>
            <a:r>
              <a:rPr lang="ru-RU" dirty="0" smtClean="0">
                <a:latin typeface="Arial Narrow" pitchFamily="34" charset="0"/>
              </a:rPr>
              <a:t> типу </a:t>
            </a:r>
            <a:r>
              <a:rPr lang="ru-RU" dirty="0" err="1" smtClean="0">
                <a:latin typeface="Arial Narrow" pitchFamily="34" charset="0"/>
              </a:rPr>
              <a:t>рослинності</a:t>
            </a:r>
            <a:r>
              <a:rPr lang="ru-RU" dirty="0" smtClean="0">
                <a:latin typeface="Arial Narrow" pitchFamily="34" charset="0"/>
              </a:rPr>
              <a:t> </a:t>
            </a:r>
          </a:p>
          <a:p>
            <a:pPr lvl="1"/>
            <a:r>
              <a:rPr lang="ru-RU" dirty="0" smtClean="0">
                <a:latin typeface="Arial Narrow" pitchFamily="34" charset="0"/>
              </a:rPr>
              <a:t> </a:t>
            </a:r>
            <a:r>
              <a:rPr lang="ru-RU" dirty="0" err="1" smtClean="0">
                <a:latin typeface="Arial Narrow" pitchFamily="34" charset="0"/>
              </a:rPr>
              <a:t>неповернення</a:t>
            </a:r>
            <a:r>
              <a:rPr lang="ru-RU" dirty="0" smtClean="0">
                <a:latin typeface="Arial Narrow" pitchFamily="34" charset="0"/>
              </a:rPr>
              <a:t> у грунт </a:t>
            </a:r>
            <a:r>
              <a:rPr lang="ru-RU" dirty="0" err="1" smtClean="0">
                <a:latin typeface="Arial Narrow" pitchFamily="34" charset="0"/>
              </a:rPr>
              <a:t>елементів</a:t>
            </a:r>
            <a:r>
              <a:rPr lang="ru-RU" dirty="0" smtClean="0">
                <a:latin typeface="Arial Narrow" pitchFamily="34" charset="0"/>
              </a:rPr>
              <a:t> </a:t>
            </a:r>
            <a:r>
              <a:rPr lang="ru-RU" dirty="0" err="1" smtClean="0">
                <a:latin typeface="Arial Narrow" pitchFamily="34" charset="0"/>
              </a:rPr>
              <a:t>живлення</a:t>
            </a:r>
            <a:r>
              <a:rPr lang="ru-RU" dirty="0" smtClean="0">
                <a:latin typeface="Arial Narrow" pitchFamily="34" charset="0"/>
              </a:rPr>
              <a:t> (</a:t>
            </a:r>
            <a:r>
              <a:rPr lang="ru-RU" dirty="0" err="1" smtClean="0">
                <a:latin typeface="Arial Narrow" pitchFamily="34" charset="0"/>
              </a:rPr>
              <a:t>дефіцит</a:t>
            </a:r>
            <a:r>
              <a:rPr lang="ru-RU" dirty="0" smtClean="0">
                <a:latin typeface="Arial Narrow" pitchFamily="34" charset="0"/>
              </a:rPr>
              <a:t> добрив) </a:t>
            </a:r>
          </a:p>
          <a:p>
            <a:pPr lvl="1"/>
            <a:r>
              <a:rPr lang="ru-RU" dirty="0" smtClean="0">
                <a:latin typeface="Arial Narrow" pitchFamily="34" charset="0"/>
              </a:rPr>
              <a:t> </a:t>
            </a:r>
            <a:r>
              <a:rPr lang="ru-RU" dirty="0" err="1" smtClean="0">
                <a:latin typeface="Arial Narrow" pitchFamily="34" charset="0"/>
              </a:rPr>
              <a:t>зрошення</a:t>
            </a:r>
            <a:endParaRPr lang="ru-RU" dirty="0" smtClean="0">
              <a:latin typeface="Arial Narrow" pitchFamily="34" charset="0"/>
            </a:endParaRPr>
          </a:p>
          <a:p>
            <a:pPr lvl="0"/>
            <a:r>
              <a:rPr lang="ru-RU" sz="3600" b="1" dirty="0" err="1" smtClean="0">
                <a:latin typeface="Arial Narrow" pitchFamily="34" charset="0"/>
              </a:rPr>
              <a:t>Ерозія</a:t>
            </a:r>
            <a:r>
              <a:rPr lang="ru-RU" sz="3600" b="1" dirty="0" smtClean="0">
                <a:latin typeface="Arial Narrow" pitchFamily="34" charset="0"/>
              </a:rPr>
              <a:t> </a:t>
            </a:r>
            <a:r>
              <a:rPr lang="ru-RU" sz="3600" dirty="0" smtClean="0">
                <a:latin typeface="Arial Narrow" pitchFamily="34" charset="0"/>
              </a:rPr>
              <a:t>(</a:t>
            </a:r>
            <a:r>
              <a:rPr lang="ru-RU" sz="3600" dirty="0" err="1" smtClean="0">
                <a:latin typeface="Arial Narrow" pitchFamily="34" charset="0"/>
              </a:rPr>
              <a:t>водна</a:t>
            </a:r>
            <a:r>
              <a:rPr lang="ru-RU" sz="3600" dirty="0" smtClean="0">
                <a:latin typeface="Arial Narrow" pitchFamily="34" charset="0"/>
              </a:rPr>
              <a:t>, </a:t>
            </a:r>
            <a:r>
              <a:rPr lang="ru-RU" sz="3600" dirty="0" err="1" smtClean="0">
                <a:latin typeface="Arial Narrow" pitchFamily="34" charset="0"/>
              </a:rPr>
              <a:t>вітрова</a:t>
            </a:r>
            <a:r>
              <a:rPr lang="ru-RU" sz="3600" dirty="0" smtClean="0">
                <a:latin typeface="Arial Narrow" pitchFamily="34" charset="0"/>
              </a:rPr>
              <a:t>, </a:t>
            </a:r>
            <a:r>
              <a:rPr lang="ru-RU" sz="3600" dirty="0" err="1" smtClean="0">
                <a:latin typeface="Arial Narrow" pitchFamily="34" charset="0"/>
              </a:rPr>
              <a:t>іригаційна</a:t>
            </a:r>
            <a:r>
              <a:rPr lang="ru-RU" sz="3600" dirty="0" smtClean="0">
                <a:latin typeface="Arial Narrow" pitchFamily="34" charset="0"/>
              </a:rPr>
              <a:t>) </a:t>
            </a:r>
          </a:p>
          <a:p>
            <a:endParaRPr lang="ru-RU" sz="3600" dirty="0">
              <a:latin typeface="Arial Narrow"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txBody>
          <a:bodyPr>
            <a:noAutofit/>
          </a:bodyPr>
          <a:lstStyle/>
          <a:p>
            <a:r>
              <a:rPr lang="ru-RU" b="1" dirty="0" err="1" smtClean="0">
                <a:latin typeface="Arial Narrow" pitchFamily="34" charset="0"/>
              </a:rPr>
              <a:t>Основні</a:t>
            </a:r>
            <a:r>
              <a:rPr lang="ru-RU" b="1" dirty="0" smtClean="0">
                <a:latin typeface="Arial Narrow" pitchFamily="34" charset="0"/>
              </a:rPr>
              <a:t> заходи </a:t>
            </a:r>
            <a:r>
              <a:rPr lang="ru-RU" b="1" dirty="0" err="1" smtClean="0">
                <a:latin typeface="Arial Narrow" pitchFamily="34" charset="0"/>
              </a:rPr>
              <a:t>зі</a:t>
            </a:r>
            <a:r>
              <a:rPr lang="ru-RU" b="1" dirty="0" smtClean="0">
                <a:latin typeface="Arial Narrow" pitchFamily="34" charset="0"/>
              </a:rPr>
              <a:t> </a:t>
            </a:r>
            <a:r>
              <a:rPr lang="ru-RU" b="1" dirty="0" err="1" smtClean="0">
                <a:latin typeface="Arial Narrow" pitchFamily="34" charset="0"/>
              </a:rPr>
              <a:t>збереження</a:t>
            </a:r>
            <a:r>
              <a:rPr lang="ru-RU" b="1" dirty="0" smtClean="0">
                <a:latin typeface="Arial Narrow" pitchFamily="34" charset="0"/>
              </a:rPr>
              <a:t> </a:t>
            </a:r>
            <a:r>
              <a:rPr lang="ru-RU" b="1" dirty="0" err="1" smtClean="0">
                <a:latin typeface="Arial Narrow" pitchFamily="34" charset="0"/>
              </a:rPr>
              <a:t>і</a:t>
            </a:r>
            <a:r>
              <a:rPr lang="ru-RU" b="1" dirty="0" smtClean="0">
                <a:latin typeface="Arial Narrow" pitchFamily="34" charset="0"/>
              </a:rPr>
              <a:t> </a:t>
            </a:r>
            <a:r>
              <a:rPr lang="ru-RU" b="1" dirty="0" err="1" smtClean="0">
                <a:latin typeface="Arial Narrow" pitchFamily="34" charset="0"/>
              </a:rPr>
              <a:t>відтворення</a:t>
            </a:r>
            <a:r>
              <a:rPr lang="ru-RU" b="1" dirty="0" smtClean="0">
                <a:latin typeface="Arial Narrow" pitchFamily="34" charset="0"/>
              </a:rPr>
              <a:t> </a:t>
            </a:r>
            <a:r>
              <a:rPr lang="ru-RU" b="1" dirty="0" err="1" smtClean="0">
                <a:latin typeface="Arial Narrow" pitchFamily="34" charset="0"/>
              </a:rPr>
              <a:t>запасів</a:t>
            </a:r>
            <a:r>
              <a:rPr lang="ru-RU" b="1" dirty="0" smtClean="0">
                <a:latin typeface="Arial Narrow" pitchFamily="34" charset="0"/>
              </a:rPr>
              <a:t> гумусу</a:t>
            </a:r>
            <a:endParaRPr lang="ru-RU" dirty="0">
              <a:latin typeface="Arial Narrow" pitchFamily="34" charset="0"/>
            </a:endParaRPr>
          </a:p>
        </p:txBody>
      </p:sp>
      <p:sp>
        <p:nvSpPr>
          <p:cNvPr id="3" name="Содержимое 2"/>
          <p:cNvSpPr>
            <a:spLocks noGrp="1"/>
          </p:cNvSpPr>
          <p:nvPr>
            <p:ph idx="1"/>
          </p:nvPr>
        </p:nvSpPr>
        <p:spPr>
          <a:xfrm>
            <a:off x="457200" y="1916832"/>
            <a:ext cx="8229600" cy="4209331"/>
          </a:xfrm>
        </p:spPr>
        <p:txBody>
          <a:bodyPr anchor="ctr">
            <a:normAutofit/>
          </a:bodyPr>
          <a:lstStyle/>
          <a:p>
            <a:pPr>
              <a:buNone/>
            </a:pPr>
            <a:r>
              <a:rPr lang="ru-RU" dirty="0" smtClean="0"/>
              <a:t> </a:t>
            </a:r>
            <a:r>
              <a:rPr lang="ru-RU" b="1" dirty="0" smtClean="0"/>
              <a:t> </a:t>
            </a:r>
            <a:r>
              <a:rPr lang="ru-RU" sz="4000" b="1" dirty="0" err="1" smtClean="0">
                <a:latin typeface="Arial Narrow" pitchFamily="34" charset="0"/>
              </a:rPr>
              <a:t>Поповненя</a:t>
            </a:r>
            <a:r>
              <a:rPr lang="ru-RU" sz="4000" b="1" dirty="0" smtClean="0">
                <a:latin typeface="Arial Narrow" pitchFamily="34" charset="0"/>
              </a:rPr>
              <a:t> </a:t>
            </a:r>
            <a:r>
              <a:rPr lang="ru-RU" sz="4000" b="1" dirty="0" err="1" smtClean="0">
                <a:latin typeface="Arial Narrow" pitchFamily="34" charset="0"/>
              </a:rPr>
              <a:t>органічної</a:t>
            </a:r>
            <a:r>
              <a:rPr lang="ru-RU" sz="4000" b="1" dirty="0" smtClean="0">
                <a:latin typeface="Arial Narrow" pitchFamily="34" charset="0"/>
              </a:rPr>
              <a:t> </a:t>
            </a:r>
            <a:r>
              <a:rPr lang="ru-RU" sz="4000" b="1" dirty="0" err="1" smtClean="0">
                <a:latin typeface="Arial Narrow" pitchFamily="34" charset="0"/>
              </a:rPr>
              <a:t>речовини</a:t>
            </a:r>
            <a:r>
              <a:rPr lang="ru-RU" sz="4000" b="1" dirty="0" smtClean="0">
                <a:latin typeface="Arial Narrow" pitchFamily="34" charset="0"/>
              </a:rPr>
              <a:t> грунту </a:t>
            </a:r>
            <a:r>
              <a:rPr lang="ru-RU" sz="4000" dirty="0" smtClean="0">
                <a:latin typeface="Arial Narrow" pitchFamily="34" charset="0"/>
              </a:rPr>
              <a:t>(</a:t>
            </a:r>
            <a:r>
              <a:rPr lang="ru-RU" sz="4000" dirty="0" err="1" smtClean="0">
                <a:latin typeface="Arial Narrow" pitchFamily="34" charset="0"/>
              </a:rPr>
              <a:t>органічні</a:t>
            </a:r>
            <a:r>
              <a:rPr lang="ru-RU" sz="4000" dirty="0" smtClean="0">
                <a:latin typeface="Arial Narrow" pitchFamily="34" charset="0"/>
              </a:rPr>
              <a:t> </a:t>
            </a:r>
            <a:r>
              <a:rPr lang="ru-RU" sz="4000" dirty="0" err="1" smtClean="0">
                <a:latin typeface="Arial Narrow" pitchFamily="34" charset="0"/>
              </a:rPr>
              <a:t>добрива</a:t>
            </a:r>
            <a:r>
              <a:rPr lang="ru-RU" sz="4000" dirty="0" smtClean="0">
                <a:latin typeface="Arial Narrow" pitchFamily="34" charset="0"/>
              </a:rPr>
              <a:t>, </a:t>
            </a:r>
            <a:r>
              <a:rPr lang="ru-RU" sz="4000" dirty="0" err="1" smtClean="0">
                <a:latin typeface="Arial Narrow" pitchFamily="34" charset="0"/>
              </a:rPr>
              <a:t>сидерація</a:t>
            </a:r>
            <a:r>
              <a:rPr lang="ru-RU" sz="4000" dirty="0" smtClean="0">
                <a:latin typeface="Arial Narrow" pitchFamily="34" charset="0"/>
              </a:rPr>
              <a:t>, </a:t>
            </a:r>
            <a:r>
              <a:rPr lang="ru-RU" sz="4000" dirty="0" err="1" smtClean="0">
                <a:latin typeface="Arial Narrow" pitchFamily="34" charset="0"/>
              </a:rPr>
              <a:t>травосіяння</a:t>
            </a:r>
            <a:r>
              <a:rPr lang="ru-RU" sz="4000" dirty="0" smtClean="0">
                <a:latin typeface="Arial Narrow" pitchFamily="34" charset="0"/>
              </a:rPr>
              <a:t>)</a:t>
            </a:r>
          </a:p>
          <a:p>
            <a:pPr lvl="0"/>
            <a:r>
              <a:rPr lang="ru-RU" sz="4000" b="1" dirty="0" smtClean="0">
                <a:latin typeface="Arial Narrow" pitchFamily="34" charset="0"/>
              </a:rPr>
              <a:t>Система </a:t>
            </a:r>
            <a:r>
              <a:rPr lang="ru-RU" sz="4000" b="1" dirty="0" err="1" smtClean="0">
                <a:latin typeface="Arial Narrow" pitchFamily="34" charset="0"/>
              </a:rPr>
              <a:t>землеробства</a:t>
            </a:r>
            <a:r>
              <a:rPr lang="ru-RU" sz="4000" dirty="0" smtClean="0">
                <a:latin typeface="Arial Narrow" pitchFamily="34" charset="0"/>
              </a:rPr>
              <a:t> (</a:t>
            </a:r>
            <a:r>
              <a:rPr lang="ru-RU" sz="4000" dirty="0" err="1" smtClean="0">
                <a:latin typeface="Arial Narrow" pitchFamily="34" charset="0"/>
              </a:rPr>
              <a:t>сівозміна</a:t>
            </a:r>
            <a:r>
              <a:rPr lang="ru-RU" sz="4000" dirty="0" smtClean="0">
                <a:latin typeface="Arial Narrow" pitchFamily="34" charset="0"/>
              </a:rPr>
              <a:t>, </a:t>
            </a:r>
            <a:r>
              <a:rPr lang="ru-RU" sz="4000" dirty="0" err="1" smtClean="0">
                <a:latin typeface="Arial Narrow" pitchFamily="34" charset="0"/>
              </a:rPr>
              <a:t>агротехнології</a:t>
            </a:r>
            <a:r>
              <a:rPr lang="ru-RU" sz="4000" dirty="0" smtClean="0">
                <a:latin typeface="Arial Narrow" pitchFamily="34" charset="0"/>
              </a:rPr>
              <a:t>, </a:t>
            </a:r>
            <a:r>
              <a:rPr lang="ru-RU" sz="4000" dirty="0" err="1" smtClean="0">
                <a:latin typeface="Arial Narrow" pitchFamily="34" charset="0"/>
              </a:rPr>
              <a:t>система</a:t>
            </a:r>
            <a:r>
              <a:rPr lang="ru-RU" sz="4000" dirty="0" smtClean="0">
                <a:latin typeface="Arial Narrow" pitchFamily="34" charset="0"/>
              </a:rPr>
              <a:t> </a:t>
            </a:r>
            <a:r>
              <a:rPr lang="ru-RU" sz="4000" dirty="0" err="1" smtClean="0">
                <a:latin typeface="Arial Narrow" pitchFamily="34" charset="0"/>
              </a:rPr>
              <a:t>удобрення</a:t>
            </a:r>
            <a:endParaRPr lang="ru-RU" sz="4000" dirty="0" smtClean="0">
              <a:latin typeface="Arial Narrow" pitchFamily="34" charset="0"/>
            </a:endParaRPr>
          </a:p>
          <a:p>
            <a:pPr lvl="0"/>
            <a:r>
              <a:rPr lang="ru-RU" sz="4000" b="1" dirty="0" err="1" smtClean="0">
                <a:latin typeface="Arial Narrow" pitchFamily="34" charset="0"/>
              </a:rPr>
              <a:t>Протиерозійні</a:t>
            </a:r>
            <a:r>
              <a:rPr lang="ru-RU" sz="4000" b="1" dirty="0" smtClean="0">
                <a:latin typeface="Arial Narrow" pitchFamily="34" charset="0"/>
              </a:rPr>
              <a:t> заходи</a:t>
            </a:r>
            <a:endParaRPr lang="ru-RU" sz="4000" dirty="0" smtClean="0">
              <a:latin typeface="Arial Narrow" pitchFamily="34" charset="0"/>
            </a:endParaRPr>
          </a:p>
          <a:p>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74638"/>
            <a:ext cx="9001156" cy="6297634"/>
          </a:xfrm>
        </p:spPr>
        <p:txBody>
          <a:bodyPr>
            <a:noAutofit/>
          </a:bodyPr>
          <a:lstStyle/>
          <a:p>
            <a:pPr algn="l"/>
            <a:r>
              <a:rPr lang="uk-UA" b="1" dirty="0" smtClean="0">
                <a:latin typeface="Arial Narrow" pitchFamily="34" charset="0"/>
              </a:rPr>
              <a:t>Роль органічної речовини ґрунту</a:t>
            </a:r>
            <a:br>
              <a:rPr lang="uk-UA" b="1"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uk-UA" sz="3200" b="1" dirty="0" smtClean="0">
                <a:latin typeface="Arial Narrow" pitchFamily="34" charset="0"/>
              </a:rPr>
              <a:t>A.	Функції, пов'язані з генезисом ґрунту, формуванням його морфологічних ознак, хімічного складу та властивостей</a:t>
            </a:r>
            <a:r>
              <a:rPr lang="uk-UA" sz="3200" dirty="0" smtClean="0">
                <a:latin typeface="Arial Narrow" pitchFamily="34" charset="0"/>
              </a:rPr>
              <a:t>:</a:t>
            </a:r>
            <a:r>
              <a:rPr lang="ru-RU" sz="3200" dirty="0" smtClean="0">
                <a:latin typeface="Arial Narrow" pitchFamily="34" charset="0"/>
              </a:rPr>
              <a:t/>
            </a:r>
            <a:br>
              <a:rPr lang="ru-RU" sz="3200" dirty="0" smtClean="0">
                <a:latin typeface="Arial Narrow" pitchFamily="34" charset="0"/>
              </a:rPr>
            </a:br>
            <a:r>
              <a:rPr lang="ru-RU" sz="2800" dirty="0" smtClean="0">
                <a:latin typeface="Arial Narrow" pitchFamily="34" charset="0"/>
              </a:rPr>
              <a:t>1. </a:t>
            </a:r>
            <a:r>
              <a:rPr lang="uk-UA" sz="2800" dirty="0" smtClean="0">
                <a:latin typeface="Arial Narrow" pitchFamily="34" charset="0"/>
              </a:rPr>
              <a:t>Формування специфічного профілю.</a:t>
            </a:r>
            <a:r>
              <a:rPr lang="ru-RU" sz="2800" dirty="0" smtClean="0">
                <a:latin typeface="Arial Narrow" pitchFamily="34" charset="0"/>
              </a:rPr>
              <a:t/>
            </a:r>
            <a:br>
              <a:rPr lang="ru-RU" sz="2800" dirty="0" smtClean="0">
                <a:latin typeface="Arial Narrow" pitchFamily="34" charset="0"/>
              </a:rPr>
            </a:br>
            <a:r>
              <a:rPr lang="ru-RU" sz="2800" dirty="0" smtClean="0">
                <a:latin typeface="Arial Narrow" pitchFamily="34" charset="0"/>
              </a:rPr>
              <a:t>2. </a:t>
            </a:r>
            <a:r>
              <a:rPr lang="uk-UA" sz="2800" dirty="0" smtClean="0">
                <a:latin typeface="Arial Narrow" pitchFamily="34" charset="0"/>
              </a:rPr>
              <a:t>Утворення агрегатів за участю гумусових сполук, формування </a:t>
            </a:r>
            <a:r>
              <a:rPr lang="uk-UA" sz="2800" dirty="0" err="1" smtClean="0">
                <a:latin typeface="Arial Narrow" pitchFamily="34" charset="0"/>
              </a:rPr>
              <a:t>мікробіологічно</a:t>
            </a:r>
            <a:r>
              <a:rPr lang="uk-UA" sz="2800" dirty="0" smtClean="0">
                <a:latin typeface="Arial Narrow" pitchFamily="34" charset="0"/>
              </a:rPr>
              <a:t> стійких структур.</a:t>
            </a:r>
            <a:r>
              <a:rPr lang="ru-RU" sz="2800" dirty="0" smtClean="0">
                <a:latin typeface="Arial Narrow" pitchFamily="34" charset="0"/>
              </a:rPr>
              <a:t/>
            </a:r>
            <a:br>
              <a:rPr lang="ru-RU" sz="2800" dirty="0" smtClean="0">
                <a:latin typeface="Arial Narrow" pitchFamily="34" charset="0"/>
              </a:rPr>
            </a:br>
            <a:r>
              <a:rPr lang="ru-RU" sz="2800" dirty="0" smtClean="0">
                <a:latin typeface="Arial Narrow" pitchFamily="34" charset="0"/>
              </a:rPr>
              <a:t>3. </a:t>
            </a:r>
            <a:r>
              <a:rPr lang="uk-UA" sz="2800" dirty="0" smtClean="0">
                <a:latin typeface="Arial Narrow" pitchFamily="34" charset="0"/>
              </a:rPr>
              <a:t>Вплив на </a:t>
            </a:r>
            <a:r>
              <a:rPr lang="uk-UA" sz="2800" dirty="0" err="1" smtClean="0">
                <a:latin typeface="Arial Narrow" pitchFamily="34" charset="0"/>
              </a:rPr>
              <a:t>зложення</a:t>
            </a:r>
            <a:r>
              <a:rPr lang="uk-UA" sz="2800" dirty="0" smtClean="0">
                <a:latin typeface="Arial Narrow" pitchFamily="34" charset="0"/>
              </a:rPr>
              <a:t> та водно-фізичні властивості ґрунту.</a:t>
            </a:r>
            <a:r>
              <a:rPr lang="ru-RU" sz="2800" dirty="0" smtClean="0">
                <a:latin typeface="Arial Narrow" pitchFamily="34" charset="0"/>
              </a:rPr>
              <a:t/>
            </a:r>
            <a:br>
              <a:rPr lang="ru-RU" sz="2800" dirty="0" smtClean="0">
                <a:latin typeface="Arial Narrow" pitchFamily="34" charset="0"/>
              </a:rPr>
            </a:br>
            <a:r>
              <a:rPr lang="ru-RU" sz="2800" dirty="0" smtClean="0">
                <a:latin typeface="Arial Narrow" pitchFamily="34" charset="0"/>
              </a:rPr>
              <a:t>4. </a:t>
            </a:r>
            <a:r>
              <a:rPr lang="uk-UA" sz="2800" dirty="0" smtClean="0">
                <a:latin typeface="Arial Narrow" pitchFamily="34" charset="0"/>
              </a:rPr>
              <a:t>Утворення рухомих сполук, здатних до міграції, включення мінеральних компонентів ґрунту до біогеохімічного кругообігу.</a:t>
            </a:r>
            <a:r>
              <a:rPr lang="ru-RU" sz="2800" dirty="0" smtClean="0">
                <a:latin typeface="Arial Narrow" pitchFamily="34" charset="0"/>
              </a:rPr>
              <a:t/>
            </a:r>
            <a:br>
              <a:rPr lang="ru-RU" sz="2800" dirty="0" smtClean="0">
                <a:latin typeface="Arial Narrow" pitchFamily="34" charset="0"/>
              </a:rPr>
            </a:br>
            <a:r>
              <a:rPr lang="ru-RU" sz="2800" dirty="0" smtClean="0">
                <a:latin typeface="Arial Narrow" pitchFamily="34" charset="0"/>
              </a:rPr>
              <a:t>5. </a:t>
            </a:r>
            <a:r>
              <a:rPr lang="uk-UA" sz="2800" dirty="0" smtClean="0">
                <a:latin typeface="Arial Narrow" pitchFamily="34" charset="0"/>
              </a:rPr>
              <a:t>Формування </a:t>
            </a:r>
            <a:r>
              <a:rPr lang="uk-UA" sz="2800" dirty="0" err="1" smtClean="0">
                <a:latin typeface="Arial Narrow" pitchFamily="34" charset="0"/>
              </a:rPr>
              <a:t>сорбційних</a:t>
            </a:r>
            <a:r>
              <a:rPr lang="uk-UA" sz="2800" dirty="0" smtClean="0">
                <a:latin typeface="Arial Narrow" pitchFamily="34" charset="0"/>
              </a:rPr>
              <a:t>, кислотно-основних та буферних властивостей ґрунту.</a:t>
            </a:r>
            <a:endParaRPr lang="ru-RU" sz="2800" dirty="0">
              <a:latin typeface="Arial Narrow"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ru-RU" sz="3200" dirty="0" smtClean="0"/>
              <a:t/>
            </a:r>
            <a:br>
              <a:rPr lang="ru-RU" sz="3200" dirty="0" smtClean="0"/>
            </a:br>
            <a:r>
              <a:rPr lang="ru-RU" sz="3200" dirty="0" smtClean="0"/>
              <a:t/>
            </a:r>
            <a:br>
              <a:rPr lang="ru-RU" sz="3200" dirty="0" smtClean="0"/>
            </a:br>
            <a:endParaRPr lang="ru-RU" sz="3200" dirty="0">
              <a:latin typeface="Arial Narrow" pitchFamily="34" charset="0"/>
            </a:endParaRPr>
          </a:p>
        </p:txBody>
      </p:sp>
      <p:sp>
        <p:nvSpPr>
          <p:cNvPr id="111617" name="Rectangle 1"/>
          <p:cNvSpPr>
            <a:spLocks noChangeArrowheads="1"/>
          </p:cNvSpPr>
          <p:nvPr/>
        </p:nvSpPr>
        <p:spPr bwMode="auto">
          <a:xfrm>
            <a:off x="0" y="285728"/>
            <a:ext cx="9144000"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23850" algn="ctr" defTabSz="914400" rtl="0" eaLnBrk="1" fontAlgn="base" latinLnBrk="0" hangingPunct="1">
              <a:lnSpc>
                <a:spcPct val="100000"/>
              </a:lnSpc>
              <a:spcBef>
                <a:spcPct val="0"/>
              </a:spcBef>
              <a:spcAft>
                <a:spcPct val="0"/>
              </a:spcAft>
              <a:buClrTx/>
              <a:buSzTx/>
              <a:buFontTx/>
              <a:buNone/>
              <a:tabLst>
                <a:tab pos="350838" algn="l"/>
              </a:tabLst>
            </a:pPr>
            <a:r>
              <a:rPr kumimoji="0" lang="uk-UA" sz="4000" b="1"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Б. Функції, пов'язані з безпосередньою участю органічних речовин в живленні рослин</a:t>
            </a:r>
            <a:r>
              <a:rPr kumimoji="0" lang="uk-UA" sz="40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t>
            </a:r>
          </a:p>
          <a:p>
            <a:pPr marL="0" marR="0" lvl="0" indent="323850" algn="ctr" defTabSz="914400" rtl="0" eaLnBrk="1" fontAlgn="base" latinLnBrk="0" hangingPunct="1">
              <a:lnSpc>
                <a:spcPct val="100000"/>
              </a:lnSpc>
              <a:spcBef>
                <a:spcPct val="0"/>
              </a:spcBef>
              <a:spcAft>
                <a:spcPct val="0"/>
              </a:spcAft>
              <a:buClrTx/>
              <a:buSzTx/>
              <a:buFontTx/>
              <a:buNone/>
              <a:tabLst>
                <a:tab pos="350838" algn="l"/>
              </a:tabLst>
            </a:pPr>
            <a:endParaRPr kumimoji="0" lang="ru-RU" sz="3200" b="0" i="0" u="none" strike="noStrike" cap="none" normalizeH="0" baseline="0" dirty="0" smtClean="0">
              <a:ln>
                <a:noFill/>
              </a:ln>
              <a:solidFill>
                <a:schemeClr val="tx1"/>
              </a:solidFill>
              <a:effectLst/>
              <a:latin typeface="Arial Narrow" pitchFamily="34" charset="0"/>
            </a:endParaRPr>
          </a:p>
          <a:p>
            <a:pPr marL="0" marR="0" lvl="0" indent="323850" defTabSz="914400" rtl="0" eaLnBrk="0" fontAlgn="base" latinLnBrk="0" hangingPunct="0">
              <a:lnSpc>
                <a:spcPct val="100000"/>
              </a:lnSpc>
              <a:spcBef>
                <a:spcPct val="0"/>
              </a:spcBef>
              <a:spcAft>
                <a:spcPct val="0"/>
              </a:spcAft>
              <a:buClrTx/>
              <a:buSzTx/>
              <a:tabLst>
                <a:tab pos="350838" algn="l"/>
              </a:tabLst>
            </a:pP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1. Джерело елементів мінерального живлення вищих рослин </a:t>
            </a:r>
            <a:r>
              <a:rPr kumimoji="0" lang="ru-RU"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a:t>
            </a:r>
            <a:r>
              <a:rPr kumimoji="0" lang="en-US"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N</a:t>
            </a:r>
            <a:r>
              <a:rPr kumimoji="0" lang="ru-RU"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a:t>
            </a: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Р, К, </a:t>
            </a:r>
            <a:r>
              <a:rPr kumimoji="0" lang="uk-UA" sz="3200" b="0" i="0" u="none" strike="noStrike" cap="none" normalizeH="0" baseline="0" dirty="0" err="1" smtClean="0">
                <a:ln>
                  <a:noFill/>
                </a:ln>
                <a:solidFill>
                  <a:schemeClr val="tx1"/>
                </a:solidFill>
                <a:effectLst/>
                <a:latin typeface="Arial Narrow" pitchFamily="34" charset="0"/>
                <a:ea typeface="Times New Roman" pitchFamily="18" charset="0"/>
                <a:cs typeface="Times New Roman" pitchFamily="18" charset="0"/>
              </a:rPr>
              <a:t>Са</a:t>
            </a: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мікроелементи).</a:t>
            </a:r>
            <a:endParaRPr kumimoji="0" lang="ru-RU" sz="3200" b="0" i="0" u="none" strike="noStrike" cap="none" normalizeH="0" baseline="0" dirty="0" smtClean="0">
              <a:ln>
                <a:noFill/>
              </a:ln>
              <a:solidFill>
                <a:schemeClr val="tx1"/>
              </a:solidFill>
              <a:effectLst/>
              <a:latin typeface="Arial Narrow" pitchFamily="34" charset="0"/>
            </a:endParaRPr>
          </a:p>
          <a:p>
            <a:pPr marL="0" marR="0" lvl="0" indent="323850" algn="just" defTabSz="914400" rtl="0" eaLnBrk="0" fontAlgn="base" latinLnBrk="0" hangingPunct="0">
              <a:lnSpc>
                <a:spcPct val="100000"/>
              </a:lnSpc>
              <a:spcBef>
                <a:spcPct val="0"/>
              </a:spcBef>
              <a:spcAft>
                <a:spcPct val="0"/>
              </a:spcAft>
              <a:buClrTx/>
              <a:buSzTx/>
              <a:tabLst>
                <a:tab pos="350838" algn="l"/>
              </a:tabLst>
            </a:pP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2. Джерело органічного живлення для гетеротрофних організмів.</a:t>
            </a:r>
            <a:endParaRPr kumimoji="0" lang="ru-RU" sz="3200" b="0" i="0" u="none" strike="noStrike" cap="none" normalizeH="0" baseline="0" dirty="0" smtClean="0">
              <a:ln>
                <a:noFill/>
              </a:ln>
              <a:solidFill>
                <a:schemeClr val="tx1"/>
              </a:solidFill>
              <a:effectLst/>
              <a:latin typeface="Arial Narrow" pitchFamily="34" charset="0"/>
            </a:endParaRPr>
          </a:p>
          <a:p>
            <a:pPr marL="0" marR="0" lvl="0" indent="323850" algn="just" defTabSz="914400" rtl="0" eaLnBrk="0" fontAlgn="base" latinLnBrk="0" hangingPunct="0">
              <a:lnSpc>
                <a:spcPct val="100000"/>
              </a:lnSpc>
              <a:spcBef>
                <a:spcPct val="0"/>
              </a:spcBef>
              <a:spcAft>
                <a:spcPct val="0"/>
              </a:spcAft>
              <a:buClrTx/>
              <a:buSzTx/>
              <a:tabLst>
                <a:tab pos="350838" algn="l"/>
              </a:tabLst>
            </a:pP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3. Джерело С0</a:t>
            </a:r>
            <a:r>
              <a:rPr kumimoji="0" lang="uk-UA" sz="3200" b="0" i="0" u="none" strike="noStrike" cap="none" normalizeH="0" baseline="-30000" dirty="0" smtClean="0">
                <a:ln>
                  <a:noFill/>
                </a:ln>
                <a:solidFill>
                  <a:schemeClr val="tx1"/>
                </a:solidFill>
                <a:effectLst/>
                <a:latin typeface="Arial Narrow" pitchFamily="34" charset="0"/>
                <a:ea typeface="Times New Roman" pitchFamily="18" charset="0"/>
                <a:cs typeface="Times New Roman" pitchFamily="18" charset="0"/>
              </a:rPr>
              <a:t>2</a:t>
            </a: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 в приземному шарі атмосфери (вплив на продуктивність фотосинтезу).</a:t>
            </a:r>
            <a:endParaRPr kumimoji="0" lang="ru-RU" sz="3200" b="0" i="0" u="none" strike="noStrike" cap="none" normalizeH="0" baseline="0" dirty="0" smtClean="0">
              <a:ln>
                <a:noFill/>
              </a:ln>
              <a:solidFill>
                <a:schemeClr val="tx1"/>
              </a:solidFill>
              <a:effectLst/>
              <a:latin typeface="Arial Narrow" pitchFamily="34" charset="0"/>
            </a:endParaRPr>
          </a:p>
          <a:p>
            <a:pPr marL="0" marR="0" lvl="0" indent="323850" algn="just" defTabSz="914400" rtl="0" eaLnBrk="0" fontAlgn="base" latinLnBrk="0" hangingPunct="0">
              <a:lnSpc>
                <a:spcPct val="100000"/>
              </a:lnSpc>
              <a:spcBef>
                <a:spcPct val="0"/>
              </a:spcBef>
              <a:spcAft>
                <a:spcPct val="0"/>
              </a:spcAft>
              <a:buClrTx/>
              <a:buSzTx/>
              <a:tabLst>
                <a:tab pos="350838" algn="l"/>
              </a:tabLst>
            </a:pPr>
            <a:r>
              <a:rPr kumimoji="0" lang="uk-UA" sz="3200" b="0" i="0" u="none" strike="noStrike" cap="none" normalizeH="0" baseline="0" dirty="0" smtClean="0">
                <a:ln>
                  <a:noFill/>
                </a:ln>
                <a:solidFill>
                  <a:schemeClr val="tx1"/>
                </a:solidFill>
                <a:effectLst/>
                <a:latin typeface="Arial Narrow" pitchFamily="34" charset="0"/>
                <a:ea typeface="Times New Roman" pitchFamily="18" charset="0"/>
                <a:cs typeface="Times New Roman" pitchFamily="18" charset="0"/>
              </a:rPr>
              <a:t>4. Джерело біологічно активних речовин у ґрунті.</a:t>
            </a:r>
            <a:endParaRPr kumimoji="0" lang="uk-UA" sz="3200" b="0" i="0" u="none" strike="noStrike" cap="none" normalizeH="0" baseline="0" dirty="0" smtClean="0">
              <a:ln>
                <a:noFill/>
              </a:ln>
              <a:solidFill>
                <a:schemeClr val="tx1"/>
              </a:solidFill>
              <a:effectLst/>
              <a:latin typeface="Arial Narrow"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784976" cy="6858000"/>
          </a:xfrm>
        </p:spPr>
        <p:txBody>
          <a:bodyPr>
            <a:normAutofit fontScale="90000"/>
          </a:bodyPr>
          <a:lstStyle/>
          <a:p>
            <a:pPr algn="l"/>
            <a:r>
              <a:rPr lang="uk-UA" sz="4000" b="1" dirty="0" smtClean="0">
                <a:latin typeface="Arial Narrow" pitchFamily="34" charset="0"/>
              </a:rPr>
              <a:t>B.	Санітарно-захисні функції </a:t>
            </a:r>
            <a:r>
              <a:rPr lang="uk-UA" sz="3200" dirty="0" smtClean="0">
                <a:latin typeface="Arial Narrow" pitchFamily="34" charset="0"/>
              </a:rPr>
              <a:t/>
            </a:r>
            <a:br>
              <a:rPr lang="uk-UA"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1. </a:t>
            </a:r>
            <a:r>
              <a:rPr lang="uk-UA" sz="3200" dirty="0" smtClean="0">
                <a:latin typeface="Arial Narrow" pitchFamily="34" charset="0"/>
              </a:rPr>
              <a:t>Прискорення мікробіологічного розпаду пестицидів, каталіз швидкості цього розпаду.</a:t>
            </a: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2. </a:t>
            </a:r>
            <a:r>
              <a:rPr lang="uk-UA" sz="3200" dirty="0" smtClean="0">
                <a:latin typeface="Arial Narrow" pitchFamily="34" charset="0"/>
              </a:rPr>
              <a:t>Закріплення забруднювачів у ґрунті (сорбція, утворення комплексних сполук); зниження їх надходження до рослин.</a:t>
            </a: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3. </a:t>
            </a:r>
            <a:r>
              <a:rPr lang="uk-UA" sz="3200" dirty="0" smtClean="0">
                <a:latin typeface="Arial Narrow" pitchFamily="34" charset="0"/>
              </a:rPr>
              <a:t>Підсилення міграційної здатності токсикантів.</a:t>
            </a: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4. </a:t>
            </a:r>
            <a:r>
              <a:rPr lang="uk-UA" sz="3200" dirty="0" err="1" smtClean="0">
                <a:latin typeface="Arial Narrow" pitchFamily="34" charset="0"/>
              </a:rPr>
              <a:t>Збагаченість</a:t>
            </a:r>
            <a:r>
              <a:rPr lang="uk-UA" sz="3200" i="1" dirty="0" smtClean="0">
                <a:latin typeface="Arial Narrow" pitchFamily="34" charset="0"/>
              </a:rPr>
              <a:t> </a:t>
            </a:r>
            <a:r>
              <a:rPr lang="uk-UA" sz="3200" dirty="0" smtClean="0">
                <a:latin typeface="Arial Narrow" pitchFamily="34" charset="0"/>
              </a:rPr>
              <a:t>азотом,</a:t>
            </a:r>
            <a:r>
              <a:rPr lang="uk-UA" sz="3200" i="1" dirty="0" smtClean="0">
                <a:latin typeface="Arial Narrow" pitchFamily="34" charset="0"/>
              </a:rPr>
              <a:t> </a:t>
            </a:r>
            <a:r>
              <a:rPr lang="ru-RU" sz="3200" i="1" dirty="0" smtClean="0">
                <a:latin typeface="Arial Narrow" pitchFamily="34" charset="0"/>
              </a:rPr>
              <a:t>С: N.</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Ступінь гуміфікації органічної речовини (С </a:t>
            </a:r>
            <a:r>
              <a:rPr lang="uk-UA" sz="3200" dirty="0" err="1" smtClean="0">
                <a:latin typeface="Arial Narrow" pitchFamily="34" charset="0"/>
              </a:rPr>
              <a:t>гк</a:t>
            </a:r>
            <a:r>
              <a:rPr lang="uk-UA" sz="3200" dirty="0" smtClean="0">
                <a:latin typeface="Arial Narrow" pitchFamily="34" charset="0"/>
              </a:rPr>
              <a:t>/С </a:t>
            </a:r>
            <a:r>
              <a:rPr lang="uk-UA" sz="3200" dirty="0" err="1" smtClean="0">
                <a:latin typeface="Arial Narrow" pitchFamily="34" charset="0"/>
              </a:rPr>
              <a:t>заг</a:t>
            </a:r>
            <a:r>
              <a:rPr lang="uk-UA" sz="3200" dirty="0" smtClean="0">
                <a:latin typeface="Arial Narrow" pitchFamily="34" charset="0"/>
              </a:rPr>
              <a:t>. </a:t>
            </a:r>
            <a:r>
              <a:rPr lang="ru-RU" sz="3200" dirty="0" smtClean="0">
                <a:latin typeface="Arial Narrow" pitchFamily="34" charset="0"/>
              </a:rPr>
              <a:t>) </a:t>
            </a:r>
            <a:r>
              <a:rPr lang="uk-UA" sz="3200" dirty="0" smtClean="0">
                <a:latin typeface="Arial Narrow" pitchFamily="34" charset="0"/>
              </a:rPr>
              <a:t>*</a:t>
            </a:r>
            <a:r>
              <a:rPr lang="ru-RU" sz="3200" dirty="0" smtClean="0">
                <a:latin typeface="Arial Narrow" pitchFamily="34" charset="0"/>
              </a:rPr>
              <a:t> 100%.</a:t>
            </a:r>
            <a:br>
              <a:rPr lang="ru-RU" sz="3200" dirty="0" smtClean="0">
                <a:latin typeface="Arial Narrow" pitchFamily="34" charset="0"/>
              </a:rPr>
            </a:br>
            <a:r>
              <a:rPr lang="uk-UA" sz="3200" dirty="0" smtClean="0">
                <a:latin typeface="Arial Narrow" pitchFamily="34" charset="0"/>
              </a:rPr>
              <a:t>Тип гумусу, </a:t>
            </a:r>
            <a:r>
              <a:rPr lang="ru-RU" sz="3200" dirty="0" smtClean="0">
                <a:latin typeface="Arial Narrow" pitchFamily="34" charset="0"/>
              </a:rPr>
              <a:t>С </a:t>
            </a:r>
            <a:r>
              <a:rPr lang="uk-UA" sz="3200" dirty="0" err="1" smtClean="0">
                <a:latin typeface="Arial Narrow" pitchFamily="34" charset="0"/>
              </a:rPr>
              <a:t>гк</a:t>
            </a:r>
            <a:r>
              <a:rPr lang="ru-RU" sz="3200" dirty="0" smtClean="0">
                <a:latin typeface="Arial Narrow" pitchFamily="34" charset="0"/>
              </a:rPr>
              <a:t>: С </a:t>
            </a:r>
            <a:r>
              <a:rPr lang="ru-RU" sz="3200" dirty="0" err="1" smtClean="0">
                <a:latin typeface="Arial Narrow" pitchFamily="34" charset="0"/>
              </a:rPr>
              <a:t>фк</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Вміст </a:t>
            </a:r>
            <a:r>
              <a:rPr lang="ru-RU" sz="3200" dirty="0" smtClean="0">
                <a:latin typeface="Arial Narrow" pitchFamily="34" charset="0"/>
              </a:rPr>
              <a:t>(%) </a:t>
            </a:r>
            <a:r>
              <a:rPr lang="uk-UA" sz="3200" dirty="0" smtClean="0">
                <a:latin typeface="Arial Narrow" pitchFamily="34" charset="0"/>
              </a:rPr>
              <a:t>різних фракцій гумінових кислот.</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Оптична щільність гумінових кислот.</a:t>
            </a:r>
            <a:r>
              <a:rPr lang="ru-RU" sz="3200" dirty="0" smtClean="0">
                <a:latin typeface="Arial Narrow" pitchFamily="34" charset="0"/>
              </a:rPr>
              <a:t/>
            </a:r>
            <a:br>
              <a:rPr lang="ru-RU" sz="3200" dirty="0" smtClean="0">
                <a:latin typeface="Arial Narrow" pitchFamily="34" charset="0"/>
              </a:rPr>
            </a:br>
            <a:r>
              <a:rPr lang="uk-UA" sz="3200" dirty="0" smtClean="0">
                <a:latin typeface="Arial Narrow" pitchFamily="34" charset="0"/>
              </a:rPr>
              <a:t>Біологічна активність (дихання) ґрунту.</a:t>
            </a:r>
            <a:endParaRPr lang="ru-RU" sz="3200" dirty="0">
              <a:latin typeface="Arial Narrow"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784976" cy="6858000"/>
          </a:xfrm>
        </p:spPr>
        <p:txBody>
          <a:bodyPr>
            <a:normAutofit/>
          </a:bodyPr>
          <a:lstStyle/>
          <a:p>
            <a:pPr algn="l">
              <a:spcBef>
                <a:spcPts val="1200"/>
              </a:spcBef>
              <a:spcAft>
                <a:spcPts val="600"/>
              </a:spcAft>
            </a:pPr>
            <a:r>
              <a:rPr lang="ru-RU" sz="3200" b="1" dirty="0" smtClean="0">
                <a:latin typeface="Arial Narrow" pitchFamily="34" charset="0"/>
              </a:rPr>
              <a:t>ЯКІСНІ ПОКАЗНИКИ ГУМУСНОГО СТАНУ ГРУНТУ:</a:t>
            </a:r>
            <a:br>
              <a:rPr lang="ru-RU" sz="3200" b="1"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1 </a:t>
            </a:r>
            <a:r>
              <a:rPr lang="uk-UA" sz="3200" dirty="0" err="1" smtClean="0">
                <a:latin typeface="Arial Narrow" pitchFamily="34" charset="0"/>
              </a:rPr>
              <a:t>Збагаченість</a:t>
            </a:r>
            <a:r>
              <a:rPr lang="uk-UA" sz="3200" i="1" dirty="0" smtClean="0">
                <a:latin typeface="Arial Narrow" pitchFamily="34" charset="0"/>
              </a:rPr>
              <a:t> </a:t>
            </a:r>
            <a:r>
              <a:rPr lang="uk-UA" sz="3200" dirty="0" smtClean="0">
                <a:latin typeface="Arial Narrow" pitchFamily="34" charset="0"/>
              </a:rPr>
              <a:t>азотом,</a:t>
            </a:r>
            <a:r>
              <a:rPr lang="uk-UA" sz="3200" i="1" dirty="0" smtClean="0">
                <a:latin typeface="Arial Narrow" pitchFamily="34" charset="0"/>
              </a:rPr>
              <a:t> </a:t>
            </a:r>
            <a:r>
              <a:rPr lang="ru-RU" sz="3200" i="1" dirty="0" smtClean="0">
                <a:latin typeface="Arial Narrow" pitchFamily="34" charset="0"/>
              </a:rPr>
              <a:t>С: N</a:t>
            </a:r>
            <a:r>
              <a:rPr lang="ru-RU" sz="1000" i="1" dirty="0" smtClean="0">
                <a:latin typeface="Arial Narrow" pitchFamily="34" charset="0"/>
              </a:rPr>
              <a:t/>
            </a:r>
            <a:br>
              <a:rPr lang="ru-RU" sz="1000" i="1" dirty="0" smtClean="0">
                <a:latin typeface="Arial Narrow" pitchFamily="34" charset="0"/>
              </a:rPr>
            </a:br>
            <a:r>
              <a:rPr lang="ru-RU" sz="3200" i="1" dirty="0" smtClean="0">
                <a:latin typeface="Arial Narrow" pitchFamily="34" charset="0"/>
              </a:rPr>
              <a:t/>
            </a:r>
            <a:br>
              <a:rPr lang="ru-RU" sz="3200" i="1" dirty="0" smtClean="0">
                <a:latin typeface="Arial Narrow" pitchFamily="34" charset="0"/>
              </a:rPr>
            </a:br>
            <a:r>
              <a:rPr lang="ru-RU" sz="3200" dirty="0" smtClean="0">
                <a:latin typeface="Arial Narrow" pitchFamily="34" charset="0"/>
              </a:rPr>
              <a:t>2 </a:t>
            </a:r>
            <a:r>
              <a:rPr lang="uk-UA" sz="3200" dirty="0" smtClean="0">
                <a:latin typeface="Arial Narrow" pitchFamily="34" charset="0"/>
              </a:rPr>
              <a:t>Ступінь гуміфікації органічної речовини </a:t>
            </a:r>
            <a:r>
              <a:rPr lang="uk-UA" sz="2400" dirty="0" smtClean="0">
                <a:latin typeface="Arial Narrow" pitchFamily="34" charset="0"/>
              </a:rPr>
              <a:t>(</a:t>
            </a:r>
            <a:r>
              <a:rPr lang="uk-UA" sz="2400" dirty="0" err="1" smtClean="0">
                <a:latin typeface="Arial Narrow" pitchFamily="34" charset="0"/>
              </a:rPr>
              <a:t>Сгк</a:t>
            </a:r>
            <a:r>
              <a:rPr lang="uk-UA" sz="2400" dirty="0" smtClean="0">
                <a:latin typeface="Arial Narrow" pitchFamily="34" charset="0"/>
              </a:rPr>
              <a:t>/</a:t>
            </a:r>
            <a:r>
              <a:rPr lang="uk-UA" sz="2400" dirty="0" err="1" smtClean="0">
                <a:latin typeface="Arial Narrow" pitchFamily="34" charset="0"/>
              </a:rPr>
              <a:t>Сзаг</a:t>
            </a:r>
            <a:r>
              <a:rPr lang="uk-UA" sz="2400" dirty="0" smtClean="0">
                <a:latin typeface="Arial Narrow" pitchFamily="34" charset="0"/>
              </a:rPr>
              <a:t>.</a:t>
            </a:r>
            <a:r>
              <a:rPr lang="ru-RU" sz="2400" dirty="0" smtClean="0">
                <a:latin typeface="Arial Narrow" pitchFamily="34" charset="0"/>
              </a:rPr>
              <a:t>)</a:t>
            </a:r>
            <a:r>
              <a:rPr lang="uk-UA" sz="2400" dirty="0" smtClean="0">
                <a:latin typeface="Arial Narrow" pitchFamily="34" charset="0"/>
              </a:rPr>
              <a:t>*</a:t>
            </a:r>
            <a:r>
              <a:rPr lang="ru-RU" sz="2400" dirty="0" smtClean="0">
                <a:latin typeface="Arial Narrow" pitchFamily="34" charset="0"/>
              </a:rPr>
              <a:t>100%.</a:t>
            </a:r>
            <a:r>
              <a:rPr lang="ru-RU" sz="2800" dirty="0" smtClean="0">
                <a:latin typeface="Arial Narrow" pitchFamily="34" charset="0"/>
              </a:rPr>
              <a:t/>
            </a:r>
            <a:br>
              <a:rPr lang="ru-RU" sz="28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3 </a:t>
            </a:r>
            <a:r>
              <a:rPr lang="uk-UA" sz="3200" dirty="0" smtClean="0">
                <a:latin typeface="Arial Narrow" pitchFamily="34" charset="0"/>
              </a:rPr>
              <a:t>Вміст </a:t>
            </a:r>
            <a:r>
              <a:rPr lang="ru-RU" sz="3200" dirty="0" smtClean="0">
                <a:latin typeface="Arial Narrow" pitchFamily="34" charset="0"/>
              </a:rPr>
              <a:t>(%) </a:t>
            </a:r>
            <a:r>
              <a:rPr lang="uk-UA" sz="3200" dirty="0" smtClean="0">
                <a:latin typeface="Arial Narrow" pitchFamily="34" charset="0"/>
              </a:rPr>
              <a:t>різних фракцій гумінових кислот</a:t>
            </a:r>
            <a:br>
              <a:rPr lang="uk-UA" sz="3200" dirty="0" smtClean="0">
                <a:latin typeface="Arial Narrow" pitchFamily="34" charset="0"/>
              </a:rPr>
            </a:br>
            <a:r>
              <a:rPr lang="uk-UA" sz="3200" dirty="0" smtClean="0">
                <a:latin typeface="Arial Narrow" pitchFamily="34" charset="0"/>
              </a:rPr>
              <a:t/>
            </a:r>
            <a:br>
              <a:rPr lang="uk-UA" sz="3200" dirty="0" smtClean="0">
                <a:latin typeface="Arial Narrow" pitchFamily="34" charset="0"/>
              </a:rPr>
            </a:br>
            <a:r>
              <a:rPr lang="uk-UA" sz="3200" dirty="0" smtClean="0">
                <a:latin typeface="Arial Narrow" pitchFamily="34" charset="0"/>
              </a:rPr>
              <a:t>4 Тип гумусу (</a:t>
            </a:r>
            <a:r>
              <a:rPr lang="ru-RU" sz="3200" dirty="0" smtClean="0">
                <a:latin typeface="Arial Narrow" pitchFamily="34" charset="0"/>
              </a:rPr>
              <a:t>С</a:t>
            </a:r>
            <a:r>
              <a:rPr lang="uk-UA" sz="3200" dirty="0" err="1" smtClean="0">
                <a:latin typeface="Arial Narrow" pitchFamily="34" charset="0"/>
              </a:rPr>
              <a:t>гк</a:t>
            </a:r>
            <a:r>
              <a:rPr lang="uk-UA" sz="3200" dirty="0" smtClean="0">
                <a:latin typeface="Arial Narrow" pitchFamily="34" charset="0"/>
              </a:rPr>
              <a:t> </a:t>
            </a:r>
            <a:r>
              <a:rPr lang="ru-RU" sz="3200" dirty="0" smtClean="0">
                <a:latin typeface="Arial Narrow" pitchFamily="34" charset="0"/>
              </a:rPr>
              <a:t>: </a:t>
            </a:r>
            <a:r>
              <a:rPr lang="ru-RU" sz="3200" dirty="0" err="1" smtClean="0">
                <a:latin typeface="Arial Narrow" pitchFamily="34" charset="0"/>
              </a:rPr>
              <a:t>Сфк</a:t>
            </a:r>
            <a:r>
              <a:rPr lang="ru-RU" sz="3200" dirty="0" smtClean="0">
                <a:latin typeface="Arial Narrow" pitchFamily="34" charset="0"/>
              </a:rPr>
              <a:t>)</a:t>
            </a:r>
            <a:br>
              <a:rPr lang="ru-RU"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5 </a:t>
            </a:r>
            <a:r>
              <a:rPr lang="uk-UA" sz="3200" dirty="0" smtClean="0">
                <a:latin typeface="Arial Narrow" pitchFamily="34" charset="0"/>
              </a:rPr>
              <a:t>Оптична щільність гумінових кислот</a:t>
            </a:r>
            <a:br>
              <a:rPr lang="uk-UA" sz="3200" dirty="0" smtClean="0">
                <a:latin typeface="Arial Narrow" pitchFamily="34" charset="0"/>
              </a:rPr>
            </a:br>
            <a:r>
              <a:rPr lang="ru-RU" sz="3200" dirty="0" smtClean="0">
                <a:latin typeface="Arial Narrow" pitchFamily="34" charset="0"/>
              </a:rPr>
              <a:t/>
            </a:r>
            <a:br>
              <a:rPr lang="ru-RU" sz="3200" dirty="0" smtClean="0">
                <a:latin typeface="Arial Narrow" pitchFamily="34" charset="0"/>
              </a:rPr>
            </a:br>
            <a:r>
              <a:rPr lang="ru-RU" sz="3200" dirty="0" smtClean="0">
                <a:latin typeface="Arial Narrow" pitchFamily="34" charset="0"/>
              </a:rPr>
              <a:t>6 </a:t>
            </a:r>
            <a:r>
              <a:rPr lang="uk-UA" sz="3200" dirty="0" smtClean="0">
                <a:latin typeface="Arial Narrow" pitchFamily="34" charset="0"/>
              </a:rPr>
              <a:t>Біологічна активність (дихання) ґрунту.</a:t>
            </a:r>
            <a:endParaRPr lang="ru-RU" sz="3200" dirty="0">
              <a:latin typeface="Arial Narrow"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404664"/>
            <a:ext cx="8712968" cy="1470025"/>
          </a:xfrm>
        </p:spPr>
        <p:txBody>
          <a:bodyPr>
            <a:normAutofit fontScale="90000"/>
          </a:bodyPr>
          <a:lstStyle/>
          <a:p>
            <a:r>
              <a:rPr lang="uk-UA" b="1" dirty="0" smtClean="0">
                <a:latin typeface="Arial Narrow" pitchFamily="34" charset="0"/>
              </a:rPr>
              <a:t/>
            </a:r>
            <a:br>
              <a:rPr lang="uk-UA" b="1" dirty="0" smtClean="0">
                <a:latin typeface="Arial Narrow" pitchFamily="34" charset="0"/>
              </a:rPr>
            </a:br>
            <a:r>
              <a:rPr lang="uk-UA" sz="4900" b="1" dirty="0" smtClean="0">
                <a:latin typeface="Arial Narrow" pitchFamily="34" charset="0"/>
              </a:rPr>
              <a:t>За вмістом гумусу рівень забезпеченості ґрунту може бути:</a:t>
            </a:r>
            <a:r>
              <a:rPr lang="ru-RU" sz="4900" dirty="0" smtClean="0">
                <a:latin typeface="Arial Narrow" pitchFamily="34" charset="0"/>
              </a:rPr>
              <a:t/>
            </a:r>
            <a:br>
              <a:rPr lang="ru-RU" sz="4900" dirty="0" smtClean="0">
                <a:latin typeface="Arial Narrow" pitchFamily="34" charset="0"/>
              </a:rPr>
            </a:br>
            <a:endParaRPr lang="ru-RU" sz="4900" dirty="0">
              <a:latin typeface="Arial Narrow" pitchFamily="34" charset="0"/>
            </a:endParaRPr>
          </a:p>
        </p:txBody>
      </p:sp>
      <p:sp>
        <p:nvSpPr>
          <p:cNvPr id="3" name="Подзаголовок 2"/>
          <p:cNvSpPr>
            <a:spLocks noGrp="1"/>
          </p:cNvSpPr>
          <p:nvPr>
            <p:ph type="subTitle" idx="1"/>
          </p:nvPr>
        </p:nvSpPr>
        <p:spPr>
          <a:xfrm>
            <a:off x="1331640" y="2060848"/>
            <a:ext cx="5824736" cy="4464496"/>
          </a:xfrm>
        </p:spPr>
        <p:txBody>
          <a:bodyPr>
            <a:noAutofit/>
          </a:bodyPr>
          <a:lstStyle/>
          <a:p>
            <a:pPr algn="l">
              <a:buFont typeface="Arial" pitchFamily="34" charset="0"/>
              <a:buChar char="•"/>
            </a:pPr>
            <a:r>
              <a:rPr lang="uk-UA" sz="4000" dirty="0" smtClean="0">
                <a:solidFill>
                  <a:schemeClr val="tx1"/>
                </a:solidFill>
                <a:latin typeface="Arial Narrow" pitchFamily="34" charset="0"/>
              </a:rPr>
              <a:t>дуже високим (&gt;5%)</a:t>
            </a:r>
          </a:p>
          <a:p>
            <a:pPr algn="l">
              <a:buFont typeface="Arial" pitchFamily="34" charset="0"/>
              <a:buChar char="•"/>
            </a:pPr>
            <a:r>
              <a:rPr lang="uk-UA" sz="4000" dirty="0" smtClean="0">
                <a:solidFill>
                  <a:schemeClr val="tx1"/>
                </a:solidFill>
                <a:latin typeface="Arial Narrow" pitchFamily="34" charset="0"/>
              </a:rPr>
              <a:t>високим </a:t>
            </a:r>
            <a:r>
              <a:rPr lang="ru-RU" sz="4000" dirty="0" smtClean="0">
                <a:solidFill>
                  <a:schemeClr val="tx1"/>
                </a:solidFill>
                <a:latin typeface="Arial Narrow" pitchFamily="34" charset="0"/>
              </a:rPr>
              <a:t>(4-5%)</a:t>
            </a:r>
          </a:p>
          <a:p>
            <a:pPr algn="l">
              <a:buFont typeface="Arial" pitchFamily="34" charset="0"/>
              <a:buChar char="•"/>
            </a:pPr>
            <a:r>
              <a:rPr lang="ru-RU" sz="4000" dirty="0" err="1" smtClean="0">
                <a:solidFill>
                  <a:schemeClr val="tx1"/>
                </a:solidFill>
                <a:latin typeface="Arial Narrow" pitchFamily="34" charset="0"/>
              </a:rPr>
              <a:t>підвищеним</a:t>
            </a:r>
            <a:r>
              <a:rPr lang="ru-RU" sz="4000" dirty="0" smtClean="0">
                <a:solidFill>
                  <a:schemeClr val="tx1"/>
                </a:solidFill>
                <a:latin typeface="Arial Narrow" pitchFamily="34" charset="0"/>
              </a:rPr>
              <a:t> (3-4%)</a:t>
            </a:r>
          </a:p>
          <a:p>
            <a:pPr algn="l">
              <a:buFont typeface="Arial" pitchFamily="34" charset="0"/>
              <a:buChar char="•"/>
            </a:pPr>
            <a:r>
              <a:rPr lang="uk-UA" sz="4000" dirty="0" smtClean="0">
                <a:solidFill>
                  <a:schemeClr val="tx1"/>
                </a:solidFill>
                <a:latin typeface="Arial Narrow" pitchFamily="34" charset="0"/>
              </a:rPr>
              <a:t>середнім </a:t>
            </a:r>
            <a:r>
              <a:rPr lang="ru-RU" sz="4000" dirty="0" smtClean="0">
                <a:solidFill>
                  <a:schemeClr val="tx1"/>
                </a:solidFill>
                <a:latin typeface="Arial Narrow" pitchFamily="34" charset="0"/>
              </a:rPr>
              <a:t>(2-3%)</a:t>
            </a:r>
          </a:p>
          <a:p>
            <a:pPr algn="l">
              <a:buFont typeface="Arial" pitchFamily="34" charset="0"/>
              <a:buChar char="•"/>
            </a:pPr>
            <a:r>
              <a:rPr lang="uk-UA" sz="4000" dirty="0" smtClean="0">
                <a:solidFill>
                  <a:schemeClr val="tx1"/>
                </a:solidFill>
                <a:latin typeface="Arial Narrow" pitchFamily="34" charset="0"/>
              </a:rPr>
              <a:t>низьким </a:t>
            </a:r>
            <a:r>
              <a:rPr lang="ru-RU" sz="4000" dirty="0" smtClean="0">
                <a:solidFill>
                  <a:schemeClr val="tx1"/>
                </a:solidFill>
                <a:latin typeface="Arial Narrow" pitchFamily="34" charset="0"/>
              </a:rPr>
              <a:t>(1-2%)</a:t>
            </a:r>
          </a:p>
          <a:p>
            <a:pPr algn="l">
              <a:buFont typeface="Arial" pitchFamily="34" charset="0"/>
              <a:buChar char="•"/>
            </a:pPr>
            <a:r>
              <a:rPr lang="uk-UA" sz="4000" dirty="0" smtClean="0">
                <a:solidFill>
                  <a:schemeClr val="tx1"/>
                </a:solidFill>
                <a:latin typeface="Arial Narrow" pitchFamily="34" charset="0"/>
              </a:rPr>
              <a:t>дуже низьким </a:t>
            </a:r>
            <a:r>
              <a:rPr lang="ru-RU" sz="4000" dirty="0" smtClean="0">
                <a:solidFill>
                  <a:schemeClr val="tx1"/>
                </a:solidFill>
                <a:latin typeface="Arial Narrow" pitchFamily="34" charset="0"/>
              </a:rPr>
              <a:t>(</a:t>
            </a:r>
            <a:r>
              <a:rPr lang="ru-RU" sz="4000" dirty="0" err="1" smtClean="0">
                <a:solidFill>
                  <a:schemeClr val="tx1"/>
                </a:solidFill>
                <a:latin typeface="Arial Narrow" pitchFamily="34" charset="0"/>
              </a:rPr>
              <a:t>менше</a:t>
            </a:r>
            <a:r>
              <a:rPr lang="ru-RU" sz="4000" dirty="0" smtClean="0">
                <a:solidFill>
                  <a:schemeClr val="tx1"/>
                </a:solidFill>
                <a:latin typeface="Arial Narrow" pitchFamily="34" charset="0"/>
              </a:rPr>
              <a:t> 1%)</a:t>
            </a:r>
            <a:endParaRPr lang="ru-RU" sz="4000" dirty="0">
              <a:solidFill>
                <a:schemeClr val="tx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7504" y="274638"/>
            <a:ext cx="8712968" cy="1282154"/>
          </a:xfrm>
        </p:spPr>
        <p:txBody>
          <a:bodyPr>
            <a:noAutofit/>
          </a:bodyPr>
          <a:lstStyle/>
          <a:p>
            <a:r>
              <a:rPr lang="uk-UA" sz="3600" dirty="0" smtClean="0">
                <a:latin typeface="Arial Narrow" pitchFamily="34" charset="0"/>
              </a:rPr>
              <a:t>Розподіл сільськогосподарських угідь України за вмістом гумусу, % </a:t>
            </a:r>
            <a:endParaRPr lang="ru-RU" sz="3600" dirty="0">
              <a:latin typeface="Arial Narrow" pitchFamily="34" charset="0"/>
            </a:endParaRPr>
          </a:p>
        </p:txBody>
      </p:sp>
      <p:pic>
        <p:nvPicPr>
          <p:cNvPr id="5" name="Содержимое 4"/>
          <p:cNvPicPr>
            <a:picLocks noGrp="1"/>
          </p:cNvPicPr>
          <p:nvPr>
            <p:ph idx="1"/>
          </p:nvPr>
        </p:nvPicPr>
        <p:blipFill>
          <a:blip r:embed="rId2" cstate="print"/>
          <a:srcRect/>
          <a:stretch>
            <a:fillRect/>
          </a:stretch>
        </p:blipFill>
        <p:spPr bwMode="auto">
          <a:xfrm>
            <a:off x="971600" y="1658144"/>
            <a:ext cx="7344816" cy="48672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84976" cy="6394722"/>
          </a:xfrm>
        </p:spPr>
        <p:txBody>
          <a:bodyPr>
            <a:noAutofit/>
          </a:bodyPr>
          <a:lstStyle/>
          <a:p>
            <a:r>
              <a:rPr lang="uk-UA" sz="4000" b="1" dirty="0" err="1" smtClean="0">
                <a:latin typeface="Arial Narrow" pitchFamily="34" charset="0"/>
              </a:rPr>
              <a:t>Збагаченість</a:t>
            </a:r>
            <a:r>
              <a:rPr lang="uk-UA" sz="4000" b="1" dirty="0" smtClean="0">
                <a:latin typeface="Arial Narrow" pitchFamily="34" charset="0"/>
              </a:rPr>
              <a:t> гумусу азотом</a:t>
            </a:r>
            <a:r>
              <a:rPr lang="uk-UA" sz="4000" dirty="0" smtClean="0">
                <a:latin typeface="Arial Narrow" pitchFamily="34" charset="0"/>
              </a:rPr>
              <a:t> </a:t>
            </a:r>
            <a:br>
              <a:rPr lang="uk-UA" sz="4000" dirty="0" smtClean="0">
                <a:latin typeface="Arial Narrow" pitchFamily="34" charset="0"/>
              </a:rPr>
            </a:br>
            <a:r>
              <a:rPr lang="uk-UA" sz="4000" dirty="0" smtClean="0">
                <a:latin typeface="Arial Narrow" pitchFamily="34" charset="0"/>
              </a:rPr>
              <a:t>(відношення </a:t>
            </a:r>
            <a:r>
              <a:rPr lang="en-US" sz="4000" dirty="0" smtClean="0">
                <a:latin typeface="Arial Narrow" pitchFamily="34" charset="0"/>
              </a:rPr>
              <a:t>C</a:t>
            </a:r>
            <a:r>
              <a:rPr lang="ru-RU" sz="4000" dirty="0" smtClean="0">
                <a:latin typeface="Arial Narrow" pitchFamily="34" charset="0"/>
              </a:rPr>
              <a:t>:</a:t>
            </a:r>
            <a:r>
              <a:rPr lang="en-US" sz="4000" dirty="0" smtClean="0">
                <a:latin typeface="Arial Narrow" pitchFamily="34" charset="0"/>
              </a:rPr>
              <a:t>N</a:t>
            </a:r>
            <a:r>
              <a:rPr lang="uk-UA" sz="4000" dirty="0" smtClean="0">
                <a:latin typeface="Arial Narrow" pitchFamily="34" charset="0"/>
              </a:rPr>
              <a:t>) може бути:</a:t>
            </a:r>
            <a:br>
              <a:rPr lang="uk-UA" sz="4000" dirty="0" smtClean="0">
                <a:latin typeface="Arial Narrow" pitchFamily="34" charset="0"/>
              </a:rPr>
            </a:br>
            <a:r>
              <a:rPr lang="uk-UA" sz="4000" dirty="0" smtClean="0">
                <a:latin typeface="Arial Narrow" pitchFamily="34" charset="0"/>
              </a:rPr>
              <a:t> </a:t>
            </a:r>
            <a:r>
              <a:rPr lang="ru-RU" sz="4000" dirty="0" smtClean="0">
                <a:latin typeface="Arial Narrow" pitchFamily="34" charset="0"/>
              </a:rPr>
              <a:t/>
            </a:r>
            <a:br>
              <a:rPr lang="ru-RU" sz="4000" dirty="0" smtClean="0">
                <a:latin typeface="Arial Narrow" pitchFamily="34" charset="0"/>
              </a:rPr>
            </a:br>
            <a:r>
              <a:rPr lang="uk-UA" sz="4000" dirty="0" smtClean="0">
                <a:latin typeface="Arial Narrow" pitchFamily="34" charset="0"/>
              </a:rPr>
              <a:t>дуже високою (&lt;5), </a:t>
            </a:r>
            <a:r>
              <a:rPr lang="ru-RU" sz="4000" dirty="0" smtClean="0">
                <a:latin typeface="Arial Narrow" pitchFamily="34" charset="0"/>
              </a:rPr>
              <a:t/>
            </a:r>
            <a:br>
              <a:rPr lang="ru-RU" sz="4000" dirty="0" smtClean="0">
                <a:latin typeface="Arial Narrow" pitchFamily="34" charset="0"/>
              </a:rPr>
            </a:br>
            <a:r>
              <a:rPr lang="uk-UA" sz="4000" dirty="0" smtClean="0">
                <a:latin typeface="Arial Narrow" pitchFamily="34" charset="0"/>
              </a:rPr>
              <a:t>високою </a:t>
            </a:r>
            <a:r>
              <a:rPr lang="ru-RU" sz="4000" dirty="0" smtClean="0">
                <a:latin typeface="Arial Narrow" pitchFamily="34" charset="0"/>
              </a:rPr>
              <a:t>(5-8), </a:t>
            </a:r>
            <a:br>
              <a:rPr lang="ru-RU" sz="4000" dirty="0" smtClean="0">
                <a:latin typeface="Arial Narrow" pitchFamily="34" charset="0"/>
              </a:rPr>
            </a:br>
            <a:r>
              <a:rPr lang="uk-UA" sz="4000" dirty="0" smtClean="0">
                <a:latin typeface="Arial Narrow" pitchFamily="34" charset="0"/>
              </a:rPr>
              <a:t>середньою </a:t>
            </a:r>
            <a:r>
              <a:rPr lang="ru-RU" sz="4000" dirty="0" smtClean="0">
                <a:latin typeface="Arial Narrow" pitchFamily="34" charset="0"/>
              </a:rPr>
              <a:t>(8-11), </a:t>
            </a:r>
            <a:br>
              <a:rPr lang="ru-RU" sz="4000" dirty="0" smtClean="0">
                <a:latin typeface="Arial Narrow" pitchFamily="34" charset="0"/>
              </a:rPr>
            </a:br>
            <a:r>
              <a:rPr lang="uk-UA" sz="4000" dirty="0" smtClean="0">
                <a:latin typeface="Arial Narrow" pitchFamily="34" charset="0"/>
              </a:rPr>
              <a:t>низькою </a:t>
            </a:r>
            <a:r>
              <a:rPr lang="ru-RU" sz="4000" dirty="0" smtClean="0">
                <a:latin typeface="Arial Narrow" pitchFamily="34" charset="0"/>
              </a:rPr>
              <a:t>(11-14), </a:t>
            </a:r>
            <a:br>
              <a:rPr lang="ru-RU" sz="4000" dirty="0" smtClean="0">
                <a:latin typeface="Arial Narrow" pitchFamily="34" charset="0"/>
              </a:rPr>
            </a:br>
            <a:r>
              <a:rPr lang="uk-UA" sz="4000" dirty="0" smtClean="0">
                <a:latin typeface="Arial Narrow" pitchFamily="34" charset="0"/>
              </a:rPr>
              <a:t>дуже низькою (&gt;14)</a:t>
            </a:r>
            <a:endParaRPr lang="ru-RU" sz="4000" dirty="0">
              <a:latin typeface="Arial Narrow"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b="1" dirty="0" smtClean="0"/>
              <a:t>Вплив сільськогосподарського використання ґрунтів на вміст і якісний склад гумусу</a:t>
            </a:r>
            <a:r>
              <a:rPr lang="ru-RU" sz="3200" dirty="0" smtClean="0"/>
              <a:t/>
            </a:r>
            <a:br>
              <a:rPr lang="ru-RU" sz="3200" dirty="0" smtClean="0"/>
            </a:br>
            <a:r>
              <a:rPr lang="ru-RU" sz="3200" dirty="0" smtClean="0"/>
              <a:t/>
            </a:r>
            <a:br>
              <a:rPr lang="ru-RU" sz="3200" dirty="0" smtClean="0"/>
            </a:br>
            <a:endParaRPr lang="ru-RU" sz="3200" dirty="0">
              <a:latin typeface="Arial Narrow"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3200" dirty="0" smtClean="0"/>
              <a:t>М.К.</a:t>
            </a:r>
            <a:r>
              <a:rPr lang="uk-UA" sz="3200" dirty="0" err="1" smtClean="0"/>
              <a:t>Шикула</a:t>
            </a:r>
            <a:r>
              <a:rPr lang="uk-UA" sz="3200" dirty="0" smtClean="0"/>
              <a:t> звертає увагу на те, що за період інтенсивного землеробства чорноземи України в результаті біологічного розкладу втратила до половини запасів гумусу.</a:t>
            </a:r>
            <a:br>
              <a:rPr lang="uk-UA" sz="3200" dirty="0" smtClean="0"/>
            </a:br>
            <a:r>
              <a:rPr lang="uk-UA" sz="3200" dirty="0" smtClean="0"/>
              <a:t/>
            </a:r>
            <a:br>
              <a:rPr lang="uk-UA" sz="3200" dirty="0" smtClean="0"/>
            </a:br>
            <a:r>
              <a:rPr lang="uk-UA" sz="3200" dirty="0" smtClean="0"/>
              <a:t> М.Г.</a:t>
            </a:r>
            <a:r>
              <a:rPr lang="uk-UA" sz="3200" dirty="0" err="1" smtClean="0"/>
              <a:t>Пляха</a:t>
            </a:r>
            <a:r>
              <a:rPr lang="uk-UA" sz="3200" dirty="0" smtClean="0"/>
              <a:t> встановив, що протягом 20 років в ґрунтах Кіровоградської дослідної станції середньорічні втрати гумусу на вододілі склали </a:t>
            </a:r>
            <a:r>
              <a:rPr lang="ru-RU" sz="3200" dirty="0" smtClean="0"/>
              <a:t>0,08%, </a:t>
            </a:r>
            <a:r>
              <a:rPr lang="uk-UA" sz="3200" dirty="0" smtClean="0"/>
              <a:t>на пологому схилі </a:t>
            </a:r>
            <a:r>
              <a:rPr lang="ru-RU" sz="3200" dirty="0" smtClean="0"/>
              <a:t>0,12%</a:t>
            </a:r>
            <a:r>
              <a:rPr lang="uk-UA" sz="3200" dirty="0" smtClean="0"/>
              <a:t>.</a:t>
            </a:r>
            <a:endParaRPr lang="ru-RU" sz="3200" dirty="0">
              <a:latin typeface="Arial Narrow"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3200" dirty="0" smtClean="0"/>
              <a:t>Аналіз змін, що відбуваються в груповому складі гумусу під впливом розорювання цілинних ґрунтів і тривалого сільськогосподарського використання показує, що різні фракції гумусу мають неоднакову стійкість до розкладу. </a:t>
            </a:r>
            <a:r>
              <a:rPr lang="ru-RU" sz="3200" dirty="0" smtClean="0"/>
              <a:t/>
            </a:r>
            <a:br>
              <a:rPr lang="ru-RU" sz="3200" dirty="0" smtClean="0"/>
            </a:br>
            <a:endParaRPr lang="ru-RU" sz="3200" dirty="0">
              <a:latin typeface="Arial Narrow"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fontScale="90000"/>
          </a:bodyPr>
          <a:lstStyle/>
          <a:p>
            <a:r>
              <a:rPr lang="uk-UA" sz="3200" dirty="0" smtClean="0"/>
              <a:t>На початкових стадіях сільськогосподарського використання ґрунтів внаслідок зростання аерації, підсилення інтенсивності мінералізації та зниження надходження до ґрунту органічних решток, зростає частка азоту, що вивільняється за рахунок мінералізації гумусових речовин, знижується забезпечення ґрунту азотом за рахунок органічних решток. Наслідок цього - значні </a:t>
            </a:r>
            <a:r>
              <a:rPr lang="uk-UA" sz="3200" dirty="0" err="1" smtClean="0"/>
              <a:t>міне-ралізаційні</a:t>
            </a:r>
            <a:r>
              <a:rPr lang="uk-UA" sz="3200" dirty="0" smtClean="0"/>
              <a:t> втрати гумусу, що в подальшому служить причиною ще більшого зменшення його ролі в постачанні рослинам азоту</a:t>
            </a:r>
            <a:endParaRPr lang="ru-RU" sz="3200" dirty="0">
              <a:latin typeface="Arial Narrow"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sz="3200" dirty="0" smtClean="0"/>
              <a:t>Зменшення втрат гумусу, стабілізації його вмісту можна досягти шляхом застосування комплексу заходів: внесення органічних і мінеральних добрив, висіву багаторічних трав, застосування сидератів, залишення високої стерні зернових культур, </a:t>
            </a:r>
            <a:r>
              <a:rPr lang="uk-UA" sz="3200" dirty="0" err="1" smtClean="0"/>
              <a:t>мінімалізації</a:t>
            </a:r>
            <a:r>
              <a:rPr lang="uk-UA" sz="3200" dirty="0" smtClean="0"/>
              <a:t> обробітку ґрунту, створення оптимальної структури сівозмін, застосування хімічних </a:t>
            </a:r>
            <a:r>
              <a:rPr lang="uk-UA" sz="3200" dirty="0" err="1" smtClean="0"/>
              <a:t>меліорантів</a:t>
            </a:r>
            <a:r>
              <a:rPr lang="uk-UA" sz="3200" dirty="0" smtClean="0"/>
              <a:t> (вапна, дефекату, гіпсу та ін.), які сприяють закріпленню гумусу на поверхні мінеральних часток ґрунту</a:t>
            </a:r>
            <a:endParaRPr lang="ru-RU" sz="3200" dirty="0">
              <a:latin typeface="Arial Narrow"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962674"/>
          </a:xfrm>
        </p:spPr>
        <p:txBody>
          <a:bodyPr>
            <a:normAutofit/>
          </a:bodyPr>
          <a:lstStyle/>
          <a:p>
            <a:r>
              <a:rPr lang="uk-UA" b="1" dirty="0" smtClean="0">
                <a:latin typeface="Arial Narrow" pitchFamily="34" charset="0"/>
              </a:rPr>
              <a:t>Регулювання стану гумусу</a:t>
            </a:r>
            <a:r>
              <a:rPr lang="ru-RU" sz="3200" dirty="0" smtClean="0"/>
              <a:t/>
            </a:r>
            <a:br>
              <a:rPr lang="ru-RU" sz="3200" dirty="0" smtClean="0"/>
            </a:br>
            <a:r>
              <a:rPr lang="uk-UA" sz="3200" dirty="0" smtClean="0"/>
              <a:t> </a:t>
            </a:r>
            <a:r>
              <a:rPr lang="ru-RU" sz="3200" dirty="0" smtClean="0"/>
              <a:t/>
            </a:r>
            <a:br>
              <a:rPr lang="ru-RU" sz="3200" dirty="0" smtClean="0"/>
            </a:br>
            <a:r>
              <a:rPr lang="uk-UA" sz="3200" dirty="0" smtClean="0"/>
              <a:t>Серед заходів, спрямованих на забезпечення бездефіцитного балансу гумусу, найважливіше значення мають </a:t>
            </a:r>
            <a:br>
              <a:rPr lang="uk-UA" sz="3200" dirty="0" smtClean="0"/>
            </a:br>
            <a:r>
              <a:rPr lang="uk-UA" sz="4000" b="1" u="sng" dirty="0" smtClean="0"/>
              <a:t>рослинні рештки і </a:t>
            </a:r>
            <a:br>
              <a:rPr lang="uk-UA" sz="4000" b="1" u="sng" dirty="0" smtClean="0"/>
            </a:br>
            <a:r>
              <a:rPr lang="uk-UA" sz="4000" b="1" u="sng" dirty="0" smtClean="0"/>
              <a:t>органічні добрива.</a:t>
            </a:r>
            <a:r>
              <a:rPr lang="uk-UA" sz="3200" dirty="0" smtClean="0"/>
              <a:t> </a:t>
            </a:r>
            <a:br>
              <a:rPr lang="uk-UA" sz="3200" dirty="0" smtClean="0"/>
            </a:br>
            <a:r>
              <a:rPr lang="uk-UA" sz="3200" dirty="0" smtClean="0"/>
              <a:t/>
            </a:r>
            <a:br>
              <a:rPr lang="uk-UA" sz="3200" dirty="0" smtClean="0"/>
            </a:br>
            <a:r>
              <a:rPr lang="uk-UA" sz="3200" dirty="0" smtClean="0"/>
              <a:t>Маса рослинних решток збільшується з підвищенням урожайності, але на одиницю врожаю </a:t>
            </a:r>
            <a:r>
              <a:rPr lang="ru-RU" sz="3200" dirty="0" smtClean="0"/>
              <a:t>- </a:t>
            </a:r>
            <a:r>
              <a:rPr lang="uk-UA" sz="3200" dirty="0" smtClean="0"/>
              <a:t>зменшується</a:t>
            </a:r>
            <a:endParaRPr lang="ru-RU" sz="3200" dirty="0">
              <a:latin typeface="Arial Narrow"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5962674"/>
          </a:xfrm>
        </p:spPr>
        <p:txBody>
          <a:bodyPr>
            <a:normAutofit/>
          </a:bodyPr>
          <a:lstStyle/>
          <a:p>
            <a:pPr algn="l"/>
            <a:r>
              <a:rPr lang="uk-UA" b="1" dirty="0" smtClean="0">
                <a:latin typeface="Arial Narrow" pitchFamily="34" charset="0"/>
              </a:rPr>
              <a:t>за впливом на гумусний стан ґрунту польові культури ділять на три групи: </a:t>
            </a:r>
            <a:r>
              <a:rPr lang="uk-UA" sz="3200" dirty="0" smtClean="0"/>
              <a:t/>
            </a:r>
            <a:br>
              <a:rPr lang="uk-UA" sz="3200" dirty="0" smtClean="0"/>
            </a:br>
            <a:r>
              <a:rPr lang="ru-RU" sz="3200" dirty="0" smtClean="0"/>
              <a:t/>
            </a:r>
            <a:br>
              <a:rPr lang="ru-RU" sz="3200" dirty="0" smtClean="0"/>
            </a:br>
            <a:r>
              <a:rPr lang="uk-UA" sz="4000" dirty="0" smtClean="0">
                <a:latin typeface="Arial Narrow" pitchFamily="34" charset="0"/>
              </a:rPr>
              <a:t>1) багаторічні трави; </a:t>
            </a:r>
            <a:r>
              <a:rPr lang="ru-RU" sz="4000" dirty="0" smtClean="0">
                <a:latin typeface="Arial Narrow" pitchFamily="34" charset="0"/>
              </a:rPr>
              <a:t/>
            </a:r>
            <a:br>
              <a:rPr lang="ru-RU" sz="4000" dirty="0" smtClean="0">
                <a:latin typeface="Arial Narrow" pitchFamily="34" charset="0"/>
              </a:rPr>
            </a:br>
            <a:r>
              <a:rPr lang="uk-UA" sz="4000" dirty="0" smtClean="0">
                <a:latin typeface="Arial Narrow" pitchFamily="34" charset="0"/>
              </a:rPr>
              <a:t>2) однорічні зернові та зернобобові культури; </a:t>
            </a:r>
            <a:r>
              <a:rPr lang="ru-RU" sz="4000" dirty="0" smtClean="0">
                <a:latin typeface="Arial Narrow" pitchFamily="34" charset="0"/>
              </a:rPr>
              <a:t/>
            </a:r>
            <a:br>
              <a:rPr lang="ru-RU" sz="4000" dirty="0" smtClean="0">
                <a:latin typeface="Arial Narrow" pitchFamily="34" charset="0"/>
              </a:rPr>
            </a:br>
            <a:r>
              <a:rPr lang="uk-UA" sz="4000" dirty="0" smtClean="0">
                <a:latin typeface="Arial Narrow" pitchFamily="34" charset="0"/>
              </a:rPr>
              <a:t>3) однорічні просапні культури. </a:t>
            </a:r>
            <a:r>
              <a:rPr lang="ru-RU" sz="3200" dirty="0" smtClean="0"/>
              <a:t/>
            </a:r>
            <a:br>
              <a:rPr lang="ru-RU" sz="3200" dirty="0" smtClean="0"/>
            </a:br>
            <a:r>
              <a:rPr lang="uk-UA" sz="3200" dirty="0" smtClean="0"/>
              <a:t> </a:t>
            </a:r>
            <a:r>
              <a:rPr lang="ru-RU" sz="3200" dirty="0" smtClean="0"/>
              <a:t/>
            </a:r>
            <a:br>
              <a:rPr lang="ru-RU" sz="3200" dirty="0" smtClean="0"/>
            </a:br>
            <a:r>
              <a:rPr lang="ru-RU" sz="3200" dirty="0" smtClean="0"/>
              <a:t/>
            </a:r>
            <a:br>
              <a:rPr lang="ru-RU" sz="3200" dirty="0" smtClean="0"/>
            </a:br>
            <a:endParaRPr lang="ru-RU" sz="3200" dirty="0">
              <a:latin typeface="Arial Narrow"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964488" cy="6597352"/>
          </a:xfrm>
        </p:spPr>
        <p:txBody>
          <a:bodyPr>
            <a:noAutofit/>
          </a:bodyPr>
          <a:lstStyle/>
          <a:p>
            <a:r>
              <a:rPr lang="uk-UA" sz="3200" dirty="0" smtClean="0">
                <a:latin typeface="Arial Narrow" pitchFamily="34" charset="0"/>
              </a:rPr>
              <a:t>Коренева маса багаторічних трав у </a:t>
            </a:r>
            <a:r>
              <a:rPr lang="ru-RU" sz="3200" dirty="0" smtClean="0">
                <a:latin typeface="Arial Narrow" pitchFamily="34" charset="0"/>
              </a:rPr>
              <a:t>1,5-2 </a:t>
            </a:r>
            <a:r>
              <a:rPr lang="uk-UA" sz="3200" dirty="0" smtClean="0">
                <a:latin typeface="Arial Narrow" pitchFamily="34" charset="0"/>
              </a:rPr>
              <a:t>рази перевищує масу коріння й стерні однорічних зернових культур. Гумус під ними утворюється в умовах зменшення аеробних процесів внаслідок ущільнення ґрунту. Коефіцієнт гуміфікації сягає </a:t>
            </a:r>
            <a:r>
              <a:rPr lang="ru-RU" sz="3200" dirty="0" smtClean="0">
                <a:latin typeface="Arial Narrow" pitchFamily="34" charset="0"/>
              </a:rPr>
              <a:t>0,3-0,35. </a:t>
            </a:r>
            <a:br>
              <a:rPr lang="ru-RU" sz="3200" dirty="0" smtClean="0">
                <a:latin typeface="Arial Narrow" pitchFamily="34" charset="0"/>
              </a:rPr>
            </a:br>
            <a:r>
              <a:rPr lang="uk-UA" sz="3200" dirty="0" smtClean="0">
                <a:latin typeface="Arial Narrow" pitchFamily="34" charset="0"/>
              </a:rPr>
              <a:t>Краща здатність багаторічних трав (люцерна, конюшина) до </a:t>
            </a:r>
            <a:r>
              <a:rPr lang="uk-UA" sz="3200" dirty="0" err="1" smtClean="0">
                <a:latin typeface="Arial Narrow" pitchFamily="34" charset="0"/>
              </a:rPr>
              <a:t>гумусоутворення</a:t>
            </a:r>
            <a:r>
              <a:rPr lang="uk-UA" sz="3200" dirty="0" smtClean="0">
                <a:latin typeface="Arial Narrow" pitchFamily="34" charset="0"/>
              </a:rPr>
              <a:t> зумовлена тим, що співвідношення </a:t>
            </a:r>
            <a:r>
              <a:rPr lang="en-US" sz="3200" dirty="0" smtClean="0">
                <a:latin typeface="Arial Narrow" pitchFamily="34" charset="0"/>
              </a:rPr>
              <a:t>C</a:t>
            </a:r>
            <a:r>
              <a:rPr lang="ru-RU" sz="3200" dirty="0" smtClean="0">
                <a:latin typeface="Arial Narrow" pitchFamily="34" charset="0"/>
              </a:rPr>
              <a:t>:</a:t>
            </a:r>
            <a:r>
              <a:rPr lang="en-US" sz="3200" dirty="0" smtClean="0">
                <a:latin typeface="Arial Narrow" pitchFamily="34" charset="0"/>
              </a:rPr>
              <a:t>N </a:t>
            </a:r>
            <a:r>
              <a:rPr lang="uk-UA" sz="3200" dirty="0" smtClean="0">
                <a:latin typeface="Arial Narrow" pitchFamily="34" charset="0"/>
              </a:rPr>
              <a:t>в їх корінні дорівнює </a:t>
            </a:r>
            <a:r>
              <a:rPr lang="ru-RU" sz="3200" dirty="0" smtClean="0">
                <a:latin typeface="Arial Narrow" pitchFamily="34" charset="0"/>
              </a:rPr>
              <a:t>10:1 -15:1, </a:t>
            </a:r>
            <a:r>
              <a:rPr lang="uk-UA" sz="3200" dirty="0" smtClean="0">
                <a:latin typeface="Arial Narrow" pitchFamily="34" charset="0"/>
              </a:rPr>
              <a:t>тоді як у корінні й соломі зернових культур це співвідношення значно ширше </a:t>
            </a:r>
            <a:r>
              <a:rPr lang="ru-RU" sz="3200" dirty="0" smtClean="0">
                <a:latin typeface="Arial Narrow" pitchFamily="34" charset="0"/>
              </a:rPr>
              <a:t>- 35:1-50:1</a:t>
            </a:r>
            <a:br>
              <a:rPr lang="ru-RU" sz="3200" dirty="0" smtClean="0">
                <a:latin typeface="Arial Narrow" pitchFamily="34" charset="0"/>
              </a:rPr>
            </a:br>
            <a:r>
              <a:rPr lang="uk-UA" sz="3200" dirty="0" smtClean="0">
                <a:latin typeface="Arial Narrow" pitchFamily="34" charset="0"/>
              </a:rPr>
              <a:t>Значно меншу масу рослинних решток залишає в ґрунті друга група рослин, а третя </a:t>
            </a:r>
            <a:r>
              <a:rPr lang="ru-RU" sz="3200" dirty="0" smtClean="0">
                <a:latin typeface="Arial Narrow" pitchFamily="34" charset="0"/>
              </a:rPr>
              <a:t>- </a:t>
            </a:r>
            <a:r>
              <a:rPr lang="uk-UA" sz="3200" dirty="0" smtClean="0">
                <a:latin typeface="Arial Narrow" pitchFamily="34" charset="0"/>
              </a:rPr>
              <a:t>найменшу.</a:t>
            </a:r>
            <a:endParaRPr lang="ru-RU" sz="3200" dirty="0">
              <a:latin typeface="Arial Narrow"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036496" cy="6669360"/>
          </a:xfrm>
        </p:spPr>
        <p:txBody>
          <a:bodyPr>
            <a:normAutofit/>
          </a:bodyPr>
          <a:lstStyle/>
          <a:p>
            <a:r>
              <a:rPr lang="uk-UA" sz="3200" dirty="0" smtClean="0"/>
              <a:t>Втрата гумусу, що відбувається в результаті ерозійних процесів, не може бути відновлена за короткий час агротехнічними прийомами. </a:t>
            </a:r>
            <a:br>
              <a:rPr lang="uk-UA" sz="3200" dirty="0" smtClean="0"/>
            </a:br>
            <a:r>
              <a:rPr lang="uk-UA" sz="3200" dirty="0" smtClean="0"/>
              <a:t>Для припинення ерозії необхідно перейти на контурну організацію території з використанням тривало діючих контурних рубежів у вигляді лісосмуг з безпечним відводом лишків води, контурного мінімізованого і </a:t>
            </a:r>
            <a:r>
              <a:rPr lang="uk-UA" sz="3200" dirty="0" err="1" smtClean="0"/>
              <a:t>мульчуючого</a:t>
            </a:r>
            <a:r>
              <a:rPr lang="uk-UA" sz="3200" dirty="0" smtClean="0"/>
              <a:t> обробітку ґрунту, з оптимальним розміщенням культур залежно від крутизни схилу.</a:t>
            </a:r>
            <a:endParaRPr lang="ru-RU" sz="3200" dirty="0">
              <a:latin typeface="Arial Narrow"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74638"/>
            <a:ext cx="8229600" cy="5962650"/>
          </a:xfrm>
        </p:spPr>
        <p:txBody>
          <a:bodyPr>
            <a:normAutofit/>
          </a:bodyPr>
          <a:lstStyle/>
          <a:p>
            <a:r>
              <a:rPr lang="ru-RU" sz="3200" dirty="0" smtClean="0"/>
              <a:t/>
            </a:r>
            <a:br>
              <a:rPr lang="ru-RU" sz="3200" dirty="0" smtClean="0"/>
            </a:br>
            <a:endParaRPr lang="ru-RU" sz="3200" dirty="0">
              <a:latin typeface="Arial Narrow" pitchFamily="34" charset="0"/>
            </a:endParaRPr>
          </a:p>
        </p:txBody>
      </p:sp>
      <p:pic>
        <p:nvPicPr>
          <p:cNvPr id="98305" name="Picture 1"/>
          <p:cNvPicPr>
            <a:picLocks noChangeAspect="1" noChangeArrowheads="1"/>
          </p:cNvPicPr>
          <p:nvPr/>
        </p:nvPicPr>
        <p:blipFill>
          <a:blip r:embed="rId2" cstate="print"/>
          <a:srcRect/>
          <a:stretch>
            <a:fillRect/>
          </a:stretch>
        </p:blipFill>
        <p:spPr bwMode="auto">
          <a:xfrm>
            <a:off x="0" y="0"/>
            <a:ext cx="8565185" cy="6525344"/>
          </a:xfrm>
          <a:prstGeom prst="rect">
            <a:avLst/>
          </a:prstGeom>
          <a:noFill/>
          <a:ln w="9525">
            <a:noFill/>
            <a:miter lim="800000"/>
            <a:headEnd/>
            <a:tailEnd/>
          </a:ln>
        </p:spPr>
      </p:pic>
      <p:pic>
        <p:nvPicPr>
          <p:cNvPr id="4" name="Picture 1"/>
          <p:cNvPicPr>
            <a:picLocks noChangeAspect="1" noChangeArrowheads="1"/>
          </p:cNvPicPr>
          <p:nvPr/>
        </p:nvPicPr>
        <p:blipFill>
          <a:blip r:embed="rId2" cstate="print"/>
          <a:srcRect/>
          <a:stretch>
            <a:fillRect/>
          </a:stretch>
        </p:blipFill>
        <p:spPr bwMode="auto">
          <a:xfrm>
            <a:off x="152400" y="152400"/>
            <a:ext cx="8565185" cy="6525344"/>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35" name="Group 335"/>
          <p:cNvGraphicFramePr>
            <a:graphicFrameLocks noGrp="1"/>
          </p:cNvGraphicFramePr>
          <p:nvPr>
            <p:ph/>
          </p:nvPr>
        </p:nvGraphicFramePr>
        <p:xfrm>
          <a:off x="323528" y="4"/>
          <a:ext cx="8352928" cy="6857993"/>
        </p:xfrm>
        <a:graphic>
          <a:graphicData uri="http://schemas.openxmlformats.org/drawingml/2006/table">
            <a:tbl>
              <a:tblPr/>
              <a:tblGrid>
                <a:gridCol w="5492032"/>
                <a:gridCol w="2860896"/>
              </a:tblGrid>
              <a:tr h="894521">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Ко</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е</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ф</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ц</a:t>
                      </a:r>
                      <a:r>
                        <a:rPr kumimoji="0" lang="uk-UA" sz="2400" b="0" i="0" u="none" strike="noStrike" cap="none" normalizeH="0" baseline="0" dirty="0" err="1" smtClean="0">
                          <a:ln>
                            <a:noFill/>
                          </a:ln>
                          <a:solidFill>
                            <a:schemeClr val="tx1"/>
                          </a:solidFill>
                          <a:effectLst/>
                          <a:latin typeface="Arial Narrow" pitchFamily="34" charset="0"/>
                          <a:cs typeface="Times New Roman" pitchFamily="18" charset="0"/>
                        </a:rPr>
                        <a:t>іє</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нт</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гум</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ф</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кац</a:t>
                      </a:r>
                      <a:r>
                        <a:rPr kumimoji="0" lang="uk-UA" sz="2400" b="0" i="0" u="none" strike="noStrike" cap="none" normalizeH="0" baseline="0" dirty="0" err="1" smtClean="0">
                          <a:ln>
                            <a:noFill/>
                          </a:ln>
                          <a:solidFill>
                            <a:schemeClr val="tx1"/>
                          </a:solidFill>
                          <a:effectLst/>
                          <a:latin typeface="Arial Narrow" pitchFamily="34" charset="0"/>
                          <a:cs typeface="Times New Roman" pitchFamily="18" charset="0"/>
                        </a:rPr>
                        <a:t>ії</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р</a:t>
                      </a:r>
                      <a:r>
                        <a:rPr kumimoji="0" lang="uk-UA" sz="2400" b="0" i="0" u="none" strike="noStrike" cap="none" normalizeH="0" baseline="0" dirty="0" err="1" smtClean="0">
                          <a:ln>
                            <a:noFill/>
                          </a:ln>
                          <a:solidFill>
                            <a:schemeClr val="tx1"/>
                          </a:solidFill>
                          <a:effectLst/>
                          <a:latin typeface="Arial Narrow" pitchFamily="34" charset="0"/>
                          <a:cs typeface="Times New Roman" pitchFamily="18" charset="0"/>
                        </a:rPr>
                        <a:t>ослинних</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 решток</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Солома </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зернов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х</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0,25</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Багаторічні</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трав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Одно</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річні</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трав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Горох</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Р</a:t>
                      </a:r>
                      <a:r>
                        <a:rPr kumimoji="0" lang="uk-UA" sz="2400" b="0" i="0" u="none" strike="noStrike" cap="none" normalizeH="0" baseline="0" dirty="0" err="1" smtClean="0">
                          <a:ln>
                            <a:noFill/>
                          </a:ln>
                          <a:solidFill>
                            <a:schemeClr val="tx1"/>
                          </a:solidFill>
                          <a:effectLst/>
                          <a:latin typeface="Arial Narrow" pitchFamily="34" charset="0"/>
                          <a:cs typeface="Times New Roman" pitchFamily="18" charset="0"/>
                        </a:rPr>
                        <a:t>іпак</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0,23</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Зернов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 </a:t>
                      </a: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колосов</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0,22</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Кукуру</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д</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за на зерно</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0,20</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Крупян</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і культури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0,20</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chemeClr val="tx1"/>
                          </a:solidFill>
                          <a:effectLst/>
                          <a:latin typeface="Arial Narrow" pitchFamily="34" charset="0"/>
                          <a:cs typeface="Times New Roman" pitchFamily="18" charset="0"/>
                        </a:rPr>
                        <a:t>Кукуру</a:t>
                      </a: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д</a:t>
                      </a: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за на силос</a:t>
                      </a:r>
                      <a:endParaRPr kumimoji="0" lang="ru-RU"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0,17</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Соняшник</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0,14</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Буряки</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0,10</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695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uk-UA" sz="2400" b="0" i="0" u="none" strike="noStrike" cap="none" normalizeH="0" baseline="0" dirty="0" smtClean="0">
                          <a:ln>
                            <a:noFill/>
                          </a:ln>
                          <a:solidFill>
                            <a:schemeClr val="tx1"/>
                          </a:solidFill>
                          <a:effectLst/>
                          <a:latin typeface="Arial Narrow" pitchFamily="34" charset="0"/>
                          <a:cs typeface="Times New Roman" pitchFamily="18" charset="0"/>
                        </a:rPr>
                        <a:t>Гній</a:t>
                      </a:r>
                      <a:endParaRPr kumimoji="0" lang="uk-UA"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Narrow" pitchFamily="34" charset="0"/>
                          <a:cs typeface="Times New Roman" pitchFamily="18" charset="0"/>
                        </a:rPr>
                        <a:t>0,06</a:t>
                      </a:r>
                      <a:endParaRPr kumimoji="0" lang="ru-RU" sz="2400" b="0" i="0" u="none" strike="noStrike" cap="none" normalizeH="0" baseline="0" dirty="0" smtClean="0">
                        <a:ln>
                          <a:noFill/>
                        </a:ln>
                        <a:solidFill>
                          <a:schemeClr val="tx1"/>
                        </a:solidFill>
                        <a:effectLst/>
                        <a:latin typeface="Arial Narrow"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1366</Words>
  <Application>Microsoft Office PowerPoint</Application>
  <PresentationFormat>Экран (4:3)</PresentationFormat>
  <Paragraphs>210</Paragraphs>
  <Slides>67</Slides>
  <Notes>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67</vt:i4>
      </vt:variant>
    </vt:vector>
  </HeadingPairs>
  <TitlesOfParts>
    <vt:vector size="69" baseType="lpstr">
      <vt:lpstr>Тема Office</vt:lpstr>
      <vt:lpstr>Документ</vt:lpstr>
      <vt:lpstr>ОРГАНІЧНА РЕЧОВИНА ҐРУНТУ: ПОХОДЖЕННЯ, СКЛАД, ВЛАСТИВОСТІ  </vt:lpstr>
      <vt:lpstr>Слайд 2</vt:lpstr>
      <vt:lpstr>Слайд 3</vt:lpstr>
      <vt:lpstr>Схема малого біологічного кругообігу (МБК) речовин у природі</vt:lpstr>
      <vt:lpstr> </vt:lpstr>
      <vt:lpstr>Біологічний кругообіг речовин, т/га Щорічно на Землі синтезується 150 млдр. т органічної речовини</vt:lpstr>
      <vt:lpstr>В орних ґрунтах основним джерелом для утворення гумусу є пожнивні та кореневі рештки культурних рослин, а також органічні добрива  (1т гною = 40-60 кг гумусу).</vt:lpstr>
      <vt:lpstr>Слайд 8</vt:lpstr>
      <vt:lpstr>Слайд 9</vt:lpstr>
      <vt:lpstr>Хімічний склад опаду та його значення в гумусоутворенні   Важливе значення для гумусоутворення має хімічний склад опаду.  Залишки трав'янистої рослинності, особливо бобових рослин, що розкладаються безпосередньо в товщі ґрунту при наявності значної кількості зольних елементів, насамперед кальцію, утворюють гумус, який рівномірно розподілений між мінеральною частиною ґрунту. </vt:lpstr>
      <vt:lpstr>Слайд 11</vt:lpstr>
      <vt:lpstr>Гумус (перегній) ґрунту складається з:  Негумусових речовин органічних решток (білки, вуглеводи, лігнін, ліпіди, смоли, дубильні речовини та інші різноманітні продукти їх часткового розкладу) Власне гумусових речовин - високомолекулярних азотовмісних органічних сполук циклічної будови кислотної колоїдної природи, яка зумовлює їх взаємодію з мінеральною частиною ґрунту і закріплення в ній</vt:lpstr>
      <vt:lpstr>Слайд 13</vt:lpstr>
      <vt:lpstr>Чим більше у рослинних рештках міститься хімічних сполук, що легко розщеплюються мікроорганізмами, а також чим менше співвідношення C:N, тим інтенсивніше відбувається процес їх мікробного розкладу </vt:lpstr>
      <vt:lpstr>Рештки деревної рослинності, особливо хвойної, бідної на білок, зольні елементи, але збагаченої на лігнін, віск і смоли розкладаються в умовах наскрізного промивання при участі грибів з утворенням великої кількості органічних кислот, які в свою чергу сприяють інтенсивному вилуговуванню кальцію з ґрунту.    Кисла реакція уповільнює розвиток гуміфікації і на поверхні ґрунту утворюється грубий гумус, що містить багато напіврозкладених решток.  </vt:lpstr>
      <vt:lpstr>Слайд 16</vt:lpstr>
      <vt:lpstr>Напрямок та інтенсивність гумусоутворення залежить від гранскладу ґрунтів та їх фізико-хімічні властивості.    КВАГ – коефіцієнт відносної акумуляції гумусу, оптимальний вміст гумусу в конкретному грунті.  У середньому складає 1/10 частки від вмісту “фізичної глини”  </vt:lpstr>
      <vt:lpstr>Більша частина органічних решток мінералізується повністю, частина продуктів розкладу вимивається за межі ґрунтового профілю.   </vt:lpstr>
      <vt:lpstr>В легких за гранскладом грунтах новоутворені гумусові речовини майже не закріплюються на поверхні піщаних часток і досить швидко мінералізуються.   У суглинкових і глинистих ґрунтах процеси гуміфікації відбуваються інтенсивніше, гумусових речовин утворюється більше. Вони міцно закріплюються на поверхні високодисперсних мінеральних часток.  </vt:lpstr>
      <vt:lpstr>Особлива роль в накопиченні гумусу належить кальцію, який запобігає вимиванню гумусу з ґрунту, утворюючи водонерозчинний гумат кальцію.   Крім того, насиченість ґрунту кальцієм забезпечує його нейтральну реакцію, сприятливу для розвитку мікроорганізмів. </vt:lpstr>
      <vt:lpstr>   У різних природних умовах характер і швидкість гумусоутворення неоднакові і залежать від водно-повітряного та теплового режимів ґрунту.      Найбільш сприятливими для нагромадження гумусу є поєднання в ґрунті оптимального гідротермічного і водно-повітряного режимів при деякому періодичному повторенні висушування ґрунту.       За таких умов розклад органічних решток відбувається поступово, а їх гуміфікація - достатньо енергійно. Саме такий режим характерний для чорноземів.</vt:lpstr>
      <vt:lpstr>В анаеробних умовах (при постійному надлишку вологи), а також при низьких температурах процес гумусоутворення уповільнюється. Органічні рештки розкладаються за участю анаеробних бактерій.  Процес розкладу поступово згасає, гуміфікація відбувається слабо. Органічні рештки перетворюються на торф. Надмірний аеробіозис теж є небажаним, оскільки органічні рештки швидко розкладаються і мінералізуються, а продукти мінералізації вимиваються за межі ґрунтового профілю.</vt:lpstr>
      <vt:lpstr>Оптимальне поєднання аеробного та анаеробного процесів можливе лише в структурних ґрунтах, де складається сприятливе відношення  між водою та повітрям:  внутріагрегатні пори насичуються водою, а між агрегатами - достатня кількість повітря.</vt:lpstr>
      <vt:lpstr>Гумусоутворення та гуміфікація </vt:lpstr>
      <vt:lpstr>Слайд 25</vt:lpstr>
      <vt:lpstr>  Гуміфікація – складова гумусоутворення, синтез гумусових речовин (гумусових кислот) із залишків біологічних макромолекул або їх мономерів, що утворюються в ґрунті завдяки метаболізму живого населення та діяльності екзоферментів.   </vt:lpstr>
      <vt:lpstr>Гумусоутворення включає процеси розкладу органічних решток, мікробний синтез, гуміфікацію, взаємодію продуктів гуміфікації з мінеральною частиною ґрунту, а також повну мінералізацію та включення мінеральних компонентів в біокругообіг </vt:lpstr>
      <vt:lpstr>Процес гуміфікації має дві фази:  1 - Біологічна, відносно коротка, в якій панують мікроорганізми та їх ензими. Ця фаза завершується утворенням «молодого гумусу», слабко зв'язаного з мінеральною частиною ґрунту.  2 - Кліматична, більш тривала, зумовлена сезонними контрастами клімату. Фаза завершується формуванням зрілого гумусу, міцно зв'язаного з мінеральною частиною ґрунту.  Карбонати та вторинні мінерали здатні стабілізувати гумус, а клімат (особливо в сухий період) підсилює полімеризацію, що обумовлена процесом дегідратації.</vt:lpstr>
      <vt:lpstr>Гумусові речовини активно взаємодіють з мінеральною частиною ґрунту.   Виділяють три групи їх органо-мінеральних сполук</vt:lpstr>
      <vt:lpstr> Першу групу складають солі гумусових кислот з катіонами лужних та лужноземельних металів   Утворюються гумати чи фульвати кальцію, магнію та інших металів. В утворенні цих гуматів беруть участь зольні елементи рослин після їх розкладу, прості солі, що є в ґрунтовому розчині, ввібрані катіони дифузного шару колоїдів ґрунту, основи, що входять до складу кристалічних ґраток первинних чи вторинних мінералів.  Гумати кальцію – найбільш цінний компонент цієї групи. </vt:lpstr>
      <vt:lpstr>Другу групу утворюють комплексні гетерополярні солі,  що виникають при взаємодії гумусових кислот з полівалентними металами (Fe, Al, Cu, Zn).   Метали в комплексних солях входять до складу комплексного іону і не здатні до обмінних реакцій на інші.  </vt:lpstr>
      <vt:lpstr>Третю групу складають адсорбційні органо-мінеральні сполуки. Серед них поширені: Алюмо-залізогумусові сорбційні комплекси: гумусові кислоти сорбуються гелями напівтораоксидів (R203), що утворюють згустки, плівки та конкреції в ґрунтах. Буває й навпаки: гелі гумінових кислот адсорбують на своїй поверхні золі напівтораоксидів. Глинисто-гумусові комплекси утворюються не через валентність, а в процесі склеювання (адгезії) компонентів за рахунок між молекулярних сил.  Це склеювання супроводжується дегідратацією. </vt:lpstr>
      <vt:lpstr>Склад та властивості гумусу   </vt:lpstr>
      <vt:lpstr>Продукти гуміфікації –  гумусові кислоти та їх похідні – це високомолекулярні азотовмісткі ароматичні сполуки кислотної природи  </vt:lpstr>
      <vt:lpstr>Слайд 35</vt:lpstr>
      <vt:lpstr>Гумінові кислоти (ГК)  - високомолекулярні азотовмісткі органічні кислоти циклічної будови, розчиняються в лужних розчинах (NaOH, Na2C03, Na4P207) з утворенням розчинних гуматів натрію.  У воді ГК розчиняються слабо, в кислотах не розчиняється зовсім.  Елементний склад ГК коливається в досить вузьких межах:  С – 52-62%;  Н – 2,8-5,8%;  О –31-39 %;  N – 1,7-5%.  Крім цих елементів (органогенів) ГК містять 1-10% зольних елементів  (Р, S, Аl, Fe, Si).</vt:lpstr>
      <vt:lpstr>Фульвокислоти (ФК)    група високомолекулярних оксикарбонових азотовмістких кислот, що відрізняються від гумінових нижчим вмістом вуглецю, кращою розчинністю у воді і мінеральних кислотах.   Елементний склад фульвокислот (%):  С – 40-52; Н – 4-6; О – 40-48; N – 2-5. </vt:lpstr>
      <vt:lpstr>Гуміни Близько 30% гумусу взагалі не екстрагується з ґрунту. Це так званий гумін, дуже міцно закріплений на поверхні мінеральних часток. </vt:lpstr>
      <vt:lpstr>типи групового складу гумусу  за співвідношенням у складі гумусу вуглецю  гумінових (С гк) і фульвокислот (С фк)   Типи групового складу гумусу  Сгк : Сфк       </vt:lpstr>
      <vt:lpstr>Типи гумусу відповідають і певним типам ґрунтів.   Підзолисті та дерново-підзолисті ґрунти найчастіше мають фульватний тип гумусу.   Дернові грунти - фульватно-гуматний тип   Сірі лісові ґрунти та опідзолені чорноземи - гуматно-фульватний тип.  Чорноземи типові і звичайні - гуматний тип. </vt:lpstr>
      <vt:lpstr>Активний та пасивний гумус </vt:lpstr>
      <vt:lpstr>Поняття про активний та пасивний гумус було в свій час розроблено О.Н.Соколовським: «Яким би не був хімічний склад гумусу, основною характеристикою його є колоїдність, бо саме з цим зв'язані і фізичні і хімічні властивості ґрунту. дві головні групи: активну і пасивну.  Частина гумусу зв'язана з увібраним кальцієм. Якщо кальцій вилучити, ця частина гумусу переходить у псевдорозчин (золь). Це - активний гумус. Активним ми його звемо тому, що він легко рухливий, його розчинність - показник змін насиченості ґрунту кальцієм, в процесі розвитку він цементує ґрунтові частки і є активним фактором утворення структури. З порушенням насиченості кальцієм він у тій чи іншій мірі пептизується , замулюється, переходить у псевдорозчин. Одночасно з цим руйнується й структура.  Друга форма гумусу - пасивний гумус, не пептизується навіть після вилучення кальцію з ґрунту. Активний гумус переходить у пасивну форму під впливом дегідратації. Це типовий процес «старіння» органічних колоїдів. </vt:lpstr>
      <vt:lpstr>Гумусний стан ґрунту  та заходи його регулювання </vt:lpstr>
      <vt:lpstr>Значення гумусу:</vt:lpstr>
      <vt:lpstr>            V тур – 1986-1990; VI – 1991-1995; VII – 1996-2000; VIII – 2001-2005 рр. Динаміка вмісту гумусу в ґрунтах України за 1986-2005 рр. </vt:lpstr>
      <vt:lpstr>Причини зниження запасів гумусу</vt:lpstr>
      <vt:lpstr>Основні заходи зі збереження і відтворення запасів гумусу</vt:lpstr>
      <vt:lpstr>Роль органічної речовини ґрунту  A. Функції, пов'язані з генезисом ґрунту, формуванням його морфологічних ознак, хімічного складу та властивостей: 1. Формування специфічного профілю. 2. Утворення агрегатів за участю гумусових сполук, формування мікробіологічно стійких структур. 3. Вплив на зложення та водно-фізичні властивості ґрунту. 4. Утворення рухомих сполук, здатних до міграції, включення мінеральних компонентів ґрунту до біогеохімічного кругообігу. 5. Формування сорбційних, кислотно-основних та буферних властивостей ґрунту.</vt:lpstr>
      <vt:lpstr>  </vt:lpstr>
      <vt:lpstr>B. Санітарно-захисні функції   1. Прискорення мікробіологічного розпаду пестицидів, каталіз швидкості цього розпаду. 2. Закріплення забруднювачів у ґрунті (сорбція, утворення комплексних сполук); зниження їх надходження до рослин. 3. Підсилення міграційної здатності токсикантів. 4. Збагаченість азотом, С: N. Ступінь гуміфікації органічної речовини (С гк/С заг. ) * 100%. Тип гумусу, С гк: С фк Вміст (%) різних фракцій гумінових кислот. Оптична щільність гумінових кислот. Біологічна активність (дихання) ґрунту.</vt:lpstr>
      <vt:lpstr>ЯКІСНІ ПОКАЗНИКИ ГУМУСНОГО СТАНУ ГРУНТУ:  1 Збагаченість азотом, С: N  2 Ступінь гуміфікації органічної речовини (Сгк/Сзаг.)*100%.  3 Вміст (%) різних фракцій гумінових кислот  4 Тип гумусу (Сгк : Сфк)  5 Оптична щільність гумінових кислот  6 Біологічна активність (дихання) ґрунту.</vt:lpstr>
      <vt:lpstr> За вмістом гумусу рівень забезпеченості ґрунту може бути: </vt:lpstr>
      <vt:lpstr>Розподіл сільськогосподарських угідь України за вмістом гумусу, % </vt:lpstr>
      <vt:lpstr>Збагаченість гумусу азотом  (відношення C:N) може бути:   дуже високою (&lt;5),  високою (5-8),  середньою (8-11),  низькою (11-14),  дуже низькою (&gt;14)</vt:lpstr>
      <vt:lpstr>Вплив сільськогосподарського використання ґрунтів на вміст і якісний склад гумусу  </vt:lpstr>
      <vt:lpstr>М.К.Шикула звертає увагу на те, що за період інтенсивного землеробства чорноземи України в результаті біологічного розкладу втратила до половини запасів гумусу.   М.Г.Пляха встановив, що протягом 20 років в ґрунтах Кіровоградської дослідної станції середньорічні втрати гумусу на вододілі склали 0,08%, на пологому схилі 0,12%.</vt:lpstr>
      <vt:lpstr>Аналіз змін, що відбуваються в груповому складі гумусу під впливом розорювання цілинних ґрунтів і тривалого сільськогосподарського використання показує, що різні фракції гумусу мають неоднакову стійкість до розкладу.  </vt:lpstr>
      <vt:lpstr>На початкових стадіях сільськогосподарського використання ґрунтів внаслідок зростання аерації, підсилення інтенсивності мінералізації та зниження надходження до ґрунту органічних решток, зростає частка азоту, що вивільняється за рахунок мінералізації гумусових речовин, знижується забезпечення ґрунту азотом за рахунок органічних решток. Наслідок цього - значні міне-ралізаційні втрати гумусу, що в подальшому служить причиною ще більшого зменшення його ролі в постачанні рослинам азоту</vt:lpstr>
      <vt:lpstr>Зменшення втрат гумусу, стабілізації його вмісту можна досягти шляхом застосування комплексу заходів: внесення органічних і мінеральних добрив, висіву багаторічних трав, застосування сидератів, залишення високої стерні зернових культур, мінімалізації обробітку ґрунту, створення оптимальної структури сівозмін, застосування хімічних меліорантів (вапна, дефекату, гіпсу та ін.), які сприяють закріпленню гумусу на поверхні мінеральних часток ґрунту</vt:lpstr>
      <vt:lpstr>Регулювання стану гумусу   Серед заходів, спрямованих на забезпечення бездефіцитного балансу гумусу, найважливіше значення мають  рослинні рештки і  органічні добрива.   Маса рослинних решток збільшується з підвищенням урожайності, але на одиницю врожаю - зменшується</vt:lpstr>
      <vt:lpstr>за впливом на гумусний стан ґрунту польові культури ділять на три групи:   1) багаторічні трави;  2) однорічні зернові та зернобобові культури;  3) однорічні просапні культури.     </vt:lpstr>
      <vt:lpstr>Коренева маса багаторічних трав у 1,5-2 рази перевищує масу коріння й стерні однорічних зернових культур. Гумус під ними утворюється в умовах зменшення аеробних процесів внаслідок ущільнення ґрунту. Коефіцієнт гуміфікації сягає 0,3-0,35.  Краща здатність багаторічних трав (люцерна, конюшина) до гумусоутворення зумовлена тим, що співвідношення C:N в їх корінні дорівнює 10:1 -15:1, тоді як у корінні й соломі зернових культур це співвідношення значно ширше - 35:1-50:1 Значно меншу масу рослинних решток залишає в ґрунті друга група рослин, а третя - найменшу.</vt:lpstr>
      <vt:lpstr>Втрата гумусу, що відбувається в результаті ерозійних процесів, не може бути відновлена за короткий час агротехнічними прийомами.  Для припинення ерозії необхідно перейти на контурну організацію території з використанням тривало діючих контурних рубежів у вигляді лісосмуг з безпечним відводом лишків води, контурного мінімізованого і мульчуючого обробітку ґрунту, з оптимальним розміщенням культур залежно від крутизни схилу.</vt:lpstr>
      <vt:lpstr> </vt:lpstr>
      <vt:lpstr>Слайд 65</vt:lpstr>
      <vt:lpstr>Слайд 66</vt:lpstr>
      <vt:lpstr>Слайд 67</vt:lpstr>
    </vt:vector>
  </TitlesOfParts>
  <Company>Pirated Aliance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ОРГАНІЧНА РЕЧОВИНА ҐРУНТУ: ПОХОДЖЕННЯ, СКЛАД, ВЛАСТИВОСТІ  </dc:title>
  <dc:creator>сер</dc:creator>
  <cp:lastModifiedBy>BEST</cp:lastModifiedBy>
  <cp:revision>32</cp:revision>
  <dcterms:created xsi:type="dcterms:W3CDTF">2015-02-25T18:44:42Z</dcterms:created>
  <dcterms:modified xsi:type="dcterms:W3CDTF">2017-04-26T05:24:22Z</dcterms:modified>
</cp:coreProperties>
</file>