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1" r:id="rId4"/>
    <p:sldId id="270" r:id="rId5"/>
    <p:sldId id="265" r:id="rId6"/>
    <p:sldId id="268" r:id="rId7"/>
    <p:sldId id="272" r:id="rId8"/>
    <p:sldId id="267" r:id="rId9"/>
    <p:sldId id="266" r:id="rId10"/>
    <p:sldId id="269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73" r:id="rId1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125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81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0854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517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518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884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5187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2435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4231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0067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7401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1308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6D59E-6C12-449A-97B8-870E20F8CB93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3F854-D150-4703-B2BB-C673BE43A9C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0932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2582" y="738619"/>
            <a:ext cx="76583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АЛГОРИТМИ ТА ОБЧИСЛЮВАЛЬНА СКЛАДНІСТЬ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132856"/>
            <a:ext cx="814335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3200" b="1" dirty="0" smtClean="0"/>
          </a:p>
          <a:p>
            <a:pPr algn="ctr"/>
            <a:r>
              <a:rPr lang="uk-UA" sz="3200" dirty="0" smtClean="0"/>
              <a:t>1.2 Рекурсія. Використання рекурсивних алгоритмів</a:t>
            </a:r>
            <a:endParaRPr lang="uk-UA" sz="3200" dirty="0"/>
          </a:p>
          <a:p>
            <a:endParaRPr lang="uk-UA" sz="3200" b="1" dirty="0"/>
          </a:p>
        </p:txBody>
      </p:sp>
    </p:spTree>
    <p:extLst>
      <p:ext uri="{BB962C8B-B14F-4D97-AF65-F5344CB8AC3E}">
        <p14:creationId xmlns:p14="http://schemas.microsoft.com/office/powerpoint/2010/main" val="175262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7048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Найкраще рекурсію використовувати тоді, коли розв’язання задачі з допомогою рекурсії загалом зводиться до розв’язання подібної задачі, але меншої розмірності, а, отже, легшої для розв’язання.</a:t>
            </a:r>
          </a:p>
        </p:txBody>
      </p:sp>
    </p:spTree>
    <p:extLst>
      <p:ext uri="{BB962C8B-B14F-4D97-AF65-F5344CB8AC3E}">
        <p14:creationId xmlns:p14="http://schemas.microsoft.com/office/powerpoint/2010/main" val="27300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Найяскравіший приклад задачі такого плану – задача про ханойські вежі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062163"/>
            <a:ext cx="6572250" cy="273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765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Дано три стрижня, на одному з яких знаходиться стопка з n </a:t>
            </a:r>
            <a:r>
              <a:rPr lang="uk-UA" sz="2400" dirty="0" smtClean="0"/>
              <a:t>дисків </a:t>
            </a:r>
            <a:r>
              <a:rPr lang="uk-UA" sz="2400" dirty="0"/>
              <a:t>різного </a:t>
            </a:r>
            <a:r>
              <a:rPr lang="uk-UA" sz="2400" dirty="0" smtClean="0"/>
              <a:t>діаметру. Диски </a:t>
            </a:r>
            <a:r>
              <a:rPr lang="uk-UA" sz="2400" dirty="0"/>
              <a:t>меншого розміру повинні лежати тільки на дисках більшого розміру. </a:t>
            </a:r>
            <a:endParaRPr lang="uk-UA" sz="2400" dirty="0" smtClean="0"/>
          </a:p>
          <a:p>
            <a:endParaRPr lang="uk-UA" sz="2400" dirty="0"/>
          </a:p>
          <a:p>
            <a:r>
              <a:rPr lang="uk-UA" sz="2400" dirty="0" smtClean="0"/>
              <a:t>Необхідно </a:t>
            </a:r>
            <a:r>
              <a:rPr lang="uk-UA" sz="2400" dirty="0"/>
              <a:t>перемістити цю стопку дисків з початкового стержня на будь-який інший з двох, що </a:t>
            </a:r>
            <a:r>
              <a:rPr lang="uk-UA" sz="2400" dirty="0" smtClean="0"/>
              <a:t>залишилися. </a:t>
            </a:r>
          </a:p>
          <a:p>
            <a:endParaRPr lang="uk-UA" sz="2400" dirty="0"/>
          </a:p>
          <a:p>
            <a:r>
              <a:rPr lang="uk-UA" sz="2400" dirty="0" smtClean="0"/>
              <a:t>Один </a:t>
            </a:r>
            <a:r>
              <a:rPr lang="uk-UA" sz="2400" dirty="0"/>
              <a:t>зі стрижнів використовувати як допоміжний. </a:t>
            </a:r>
            <a:endParaRPr lang="uk-UA" sz="2400" dirty="0" smtClean="0"/>
          </a:p>
          <a:p>
            <a:endParaRPr lang="uk-UA" sz="2400" dirty="0"/>
          </a:p>
          <a:p>
            <a:r>
              <a:rPr lang="uk-UA" sz="2400" dirty="0" smtClean="0"/>
              <a:t>Переміщати </a:t>
            </a:r>
            <a:r>
              <a:rPr lang="uk-UA" sz="2400" dirty="0"/>
              <a:t>можна тільки по одному диску, при цьому диск більшого розміру ніколи не повинен знаходитися над диском меншого розміру</a:t>
            </a:r>
          </a:p>
        </p:txBody>
      </p:sp>
    </p:spTree>
    <p:extLst>
      <p:ext uri="{BB962C8B-B14F-4D97-AF65-F5344CB8AC3E}">
        <p14:creationId xmlns:p14="http://schemas.microsoft.com/office/powerpoint/2010/main" val="40079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5614" y="1052736"/>
            <a:ext cx="80648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Так як ми вирішуємо це завдання </a:t>
            </a:r>
            <a:r>
              <a:rPr lang="uk-UA" sz="2400" dirty="0" err="1"/>
              <a:t>рекурсивно</a:t>
            </a:r>
            <a:r>
              <a:rPr lang="uk-UA" sz="2400" dirty="0"/>
              <a:t>, то для початку необхідно знайти окремі випадки рішення. У цьому завданню окремий випадок тільки один - це коли необхідно перемістити всього один диск, і в цьому випадку навіть допоміжний стержень не потрібен</a:t>
            </a:r>
          </a:p>
        </p:txBody>
      </p:sp>
    </p:spTree>
    <p:extLst>
      <p:ext uri="{BB962C8B-B14F-4D97-AF65-F5344CB8AC3E}">
        <p14:creationId xmlns:p14="http://schemas.microsoft.com/office/powerpoint/2010/main" val="105174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632197"/>
            <a:ext cx="4375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solidFill>
                  <a:srgbClr val="FF0000"/>
                </a:solidFill>
              </a:rPr>
              <a:t>Введемо деякі </a:t>
            </a:r>
            <a:r>
              <a:rPr lang="uk-UA" sz="2800" dirty="0" smtClean="0">
                <a:solidFill>
                  <a:srgbClr val="FF0000"/>
                </a:solidFill>
              </a:rPr>
              <a:t>позначення</a:t>
            </a:r>
            <a:r>
              <a:rPr lang="uk-UA" sz="2800" dirty="0" smtClean="0"/>
              <a:t>:</a:t>
            </a:r>
            <a:endParaRPr lang="uk-UA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412776"/>
            <a:ext cx="76328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&lt;Б&gt; - стрижень, на якому спочатку знаходяться диски (базовий стрижень</a:t>
            </a:r>
            <a:r>
              <a:rPr lang="uk-UA" sz="2400" dirty="0" smtClean="0"/>
              <a:t>);</a:t>
            </a:r>
          </a:p>
          <a:p>
            <a:endParaRPr lang="uk-UA" sz="2400" dirty="0"/>
          </a:p>
          <a:p>
            <a:r>
              <a:rPr lang="uk-UA" sz="2400" dirty="0"/>
              <a:t>&lt;П&gt; - допоміжний або проміжний стрижень</a:t>
            </a:r>
            <a:r>
              <a:rPr lang="uk-UA" sz="2400" dirty="0" smtClean="0"/>
              <a:t>;</a:t>
            </a:r>
          </a:p>
          <a:p>
            <a:endParaRPr lang="uk-UA" sz="2400" dirty="0" smtClean="0"/>
          </a:p>
          <a:p>
            <a:r>
              <a:rPr lang="uk-UA" sz="2400" dirty="0" smtClean="0"/>
              <a:t>&lt;</a:t>
            </a:r>
            <a:r>
              <a:rPr lang="uk-UA" sz="2400" dirty="0"/>
              <a:t>Ф&gt; - фінальний стрижень - </a:t>
            </a:r>
            <a:r>
              <a:rPr lang="uk-UA" sz="2400" dirty="0" err="1" smtClean="0"/>
              <a:t>стрижень</a:t>
            </a:r>
            <a:r>
              <a:rPr lang="uk-UA" sz="2400" dirty="0" smtClean="0"/>
              <a:t>, </a:t>
            </a:r>
            <a:r>
              <a:rPr lang="uk-UA" sz="2400" dirty="0"/>
              <a:t>на який необхідно перемістити диски</a:t>
            </a:r>
            <a:r>
              <a:rPr lang="uk-UA" sz="2400" dirty="0" smtClean="0"/>
              <a:t>.</a:t>
            </a:r>
          </a:p>
          <a:p>
            <a:endParaRPr lang="uk-UA" sz="2400" dirty="0"/>
          </a:p>
          <a:p>
            <a:r>
              <a:rPr lang="uk-UA" sz="2400" dirty="0"/>
              <a:t>Далі, при описі алгоритму розв'язання задачі будемо використовувати ці позначення. Щоб перемістити три диска з &lt;Б&gt; на &lt;Ф&gt; нам необхідно спочатку перемістити два диска з &lt;Б&gt; на &lt;П&gt; а потім перемістити третій диск (найбільший) на &lt;Ф&gt;, так як &lt;Ф&gt; вільний.</a:t>
            </a:r>
          </a:p>
        </p:txBody>
      </p:sp>
    </p:spTree>
    <p:extLst>
      <p:ext uri="{BB962C8B-B14F-4D97-AF65-F5344CB8AC3E}">
        <p14:creationId xmlns:p14="http://schemas.microsoft.com/office/powerpoint/2010/main" val="196338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764704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Для того, щоб перемістити n дисків з &lt;Б&gt; на &lt;Ф&gt; нам необхідно спочатку перемістити n-1 дисків з &lt;Б&gt; на &lt;П&gt; а потім перемістити n-й диск (найбільший) на &lt;Ф&gt;, так як &lt; Ф&gt; вільний. Після цього необхідно перемістити n-1 дисків з &lt;П&gt; на &lt;Ф&gt;, при цьому використовувати стрижень &lt;Б&gt; як допоміжний. </a:t>
            </a:r>
          </a:p>
        </p:txBody>
      </p:sp>
    </p:spTree>
    <p:extLst>
      <p:ext uri="{BB962C8B-B14F-4D97-AF65-F5344CB8AC3E}">
        <p14:creationId xmlns:p14="http://schemas.microsoft.com/office/powerpoint/2010/main" val="110539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269" y="764704"/>
            <a:ext cx="83529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FF0000"/>
                </a:solidFill>
              </a:rPr>
              <a:t>Ці три дії і є весь рекурсивний алгоритм. Цей же алгоритм на псевдокоді</a:t>
            </a:r>
            <a:r>
              <a:rPr lang="uk-UA" sz="2800" dirty="0" smtClean="0">
                <a:solidFill>
                  <a:srgbClr val="FF0000"/>
                </a:solidFill>
              </a:rPr>
              <a:t>:</a:t>
            </a:r>
          </a:p>
          <a:p>
            <a:endParaRPr lang="uk-UA" sz="2400" dirty="0">
              <a:solidFill>
                <a:srgbClr val="FF0000"/>
              </a:solidFill>
            </a:endParaRPr>
          </a:p>
          <a:p>
            <a:r>
              <a:rPr lang="uk-UA" sz="2400" dirty="0"/>
              <a:t>n-1 перемістити на &lt;П</a:t>
            </a:r>
            <a:r>
              <a:rPr lang="uk-UA" sz="2400" dirty="0" smtClean="0"/>
              <a:t>&gt;</a:t>
            </a:r>
          </a:p>
          <a:p>
            <a:endParaRPr lang="uk-UA" sz="2400" dirty="0"/>
          </a:p>
          <a:p>
            <a:r>
              <a:rPr lang="uk-UA" sz="2400" dirty="0"/>
              <a:t>n перемістити на &lt;Ф</a:t>
            </a:r>
            <a:r>
              <a:rPr lang="uk-UA" sz="2400" dirty="0" smtClean="0"/>
              <a:t>&gt;</a:t>
            </a:r>
          </a:p>
          <a:p>
            <a:endParaRPr lang="uk-UA" sz="2400" dirty="0"/>
          </a:p>
          <a:p>
            <a:r>
              <a:rPr lang="uk-UA" sz="2400" dirty="0"/>
              <a:t>n-1 перемістити з &lt;П&gt; на &lt;Ф&gt;, при цьому використовувати &lt;Б&gt; як допоміжний.</a:t>
            </a:r>
          </a:p>
        </p:txBody>
      </p:sp>
    </p:spTree>
    <p:extLst>
      <p:ext uri="{BB962C8B-B14F-4D97-AF65-F5344CB8AC3E}">
        <p14:creationId xmlns:p14="http://schemas.microsoft.com/office/powerpoint/2010/main" val="172511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18" y="980728"/>
            <a:ext cx="8908282" cy="3977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15616" y="404664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Вигляд рекурсивної функції </a:t>
            </a:r>
            <a:r>
              <a:rPr lang="en-US" sz="2400" dirty="0" smtClean="0"/>
              <a:t>tower </a:t>
            </a:r>
            <a:r>
              <a:rPr lang="uk-UA" sz="2400" dirty="0" smtClean="0"/>
              <a:t>мовою </a:t>
            </a:r>
            <a:r>
              <a:rPr lang="en-US" sz="2400" dirty="0" smtClean="0"/>
              <a:t>C++</a:t>
            </a:r>
            <a:r>
              <a:rPr lang="uk-UA" sz="2400" dirty="0" smtClean="0"/>
              <a:t>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55927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2348880"/>
            <a:ext cx="3252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smtClean="0"/>
              <a:t>Дякую за увагу!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220391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7283" y="1628800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Рекурсивний алгоритм - це алгоритм, в описі якого прямо або непрямо міститься звернення до самого </a:t>
            </a:r>
            <a:r>
              <a:rPr lang="uk-UA" sz="2400" dirty="0" smtClean="0"/>
              <a:t>себе.</a:t>
            </a:r>
            <a:endParaRPr lang="uk-UA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87283" y="2967335"/>
            <a:ext cx="77571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Функція, яка організовує звернення до самої себе,  є рекурсивної.</a:t>
            </a:r>
          </a:p>
        </p:txBody>
      </p:sp>
    </p:spTree>
    <p:extLst>
      <p:ext uri="{BB962C8B-B14F-4D97-AF65-F5344CB8AC3E}">
        <p14:creationId xmlns:p14="http://schemas.microsoft.com/office/powerpoint/2010/main" val="248731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476672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Класичний приклад рекурсії - це математичне визначення факторіала  </a:t>
            </a:r>
            <a:r>
              <a:rPr lang="uk-UA" sz="2400" i="1" dirty="0"/>
              <a:t>n</a:t>
            </a:r>
            <a:r>
              <a:rPr lang="uk-UA" sz="2400" dirty="0" smtClean="0"/>
              <a:t>! </a:t>
            </a:r>
            <a:endParaRPr lang="uk-UA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387369"/>
            <a:ext cx="474345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67544" y="2780928"/>
            <a:ext cx="8748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Функція, що обчислює факторіал, буде мати такий вигляд: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501008"/>
            <a:ext cx="7153275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764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6323" y="1124744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Для організації викликів функцій використовується спеціальна область пам'яті - стек. Характерна особливість стека - відповідність принципу «останнім прибув - першим обслужений». При черговому виклику функції необхідна пам'ять виділяється у верхній частині стека. </a:t>
            </a:r>
          </a:p>
        </p:txBody>
      </p:sp>
    </p:spTree>
    <p:extLst>
      <p:ext uri="{BB962C8B-B14F-4D97-AF65-F5344CB8AC3E}">
        <p14:creationId xmlns:p14="http://schemas.microsoft.com/office/powerpoint/2010/main" val="126324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58" y="456453"/>
            <a:ext cx="77768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/>
              <a:t>Стек використовується при виклику всіх функцій, а не тільки рекурсивних. </a:t>
            </a:r>
            <a:r>
              <a:rPr lang="uk-UA" sz="2000" dirty="0" smtClean="0"/>
              <a:t>Зміна </a:t>
            </a:r>
            <a:r>
              <a:rPr lang="uk-UA" sz="2000" dirty="0"/>
              <a:t>стану програмного стека для виклику функції </a:t>
            </a:r>
            <a:r>
              <a:rPr lang="en-US" sz="2000" dirty="0"/>
              <a:t>fact(3) </a:t>
            </a:r>
            <a:r>
              <a:rPr lang="uk-UA" sz="2000" dirty="0"/>
              <a:t>показано на </a:t>
            </a:r>
            <a:r>
              <a:rPr lang="uk-UA" sz="2000" dirty="0" smtClean="0"/>
              <a:t>рисунку:</a:t>
            </a:r>
            <a:endParaRPr lang="uk-UA" sz="2000" dirty="0"/>
          </a:p>
        </p:txBody>
      </p:sp>
      <p:sp>
        <p:nvSpPr>
          <p:cNvPr id="5" name="Rectangle 4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856892" y="1882517"/>
            <a:ext cx="7047107" cy="3168352"/>
            <a:chOff x="977" y="1317"/>
            <a:chExt cx="10198" cy="4377"/>
          </a:xfrm>
        </p:grpSpPr>
        <p:grpSp>
          <p:nvGrpSpPr>
            <p:cNvPr id="7" name="Group 39"/>
            <p:cNvGrpSpPr>
              <a:grpSpLocks/>
            </p:cNvGrpSpPr>
            <p:nvPr/>
          </p:nvGrpSpPr>
          <p:grpSpPr bwMode="auto">
            <a:xfrm>
              <a:off x="2738" y="1320"/>
              <a:ext cx="2327" cy="1740"/>
              <a:chOff x="1463" y="1320"/>
              <a:chExt cx="2327" cy="1740"/>
            </a:xfrm>
          </p:grpSpPr>
          <p:grpSp>
            <p:nvGrpSpPr>
              <p:cNvPr id="45" name="Group 41"/>
              <p:cNvGrpSpPr>
                <a:grpSpLocks/>
              </p:cNvGrpSpPr>
              <p:nvPr/>
            </p:nvGrpSpPr>
            <p:grpSpPr bwMode="auto">
              <a:xfrm>
                <a:off x="1463" y="1320"/>
                <a:ext cx="2327" cy="1308"/>
                <a:chOff x="1463" y="1320"/>
                <a:chExt cx="2327" cy="1308"/>
              </a:xfrm>
            </p:grpSpPr>
            <p:grpSp>
              <p:nvGrpSpPr>
                <p:cNvPr id="47" name="Group 43"/>
                <p:cNvGrpSpPr>
                  <a:grpSpLocks/>
                </p:cNvGrpSpPr>
                <p:nvPr/>
              </p:nvGrpSpPr>
              <p:grpSpPr bwMode="auto">
                <a:xfrm>
                  <a:off x="1463" y="1320"/>
                  <a:ext cx="2327" cy="876"/>
                  <a:chOff x="1463" y="1320"/>
                  <a:chExt cx="2327" cy="876"/>
                </a:xfrm>
              </p:grpSpPr>
              <p:sp>
                <p:nvSpPr>
                  <p:cNvPr id="49" name="Надпись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64" y="1320"/>
                    <a:ext cx="2326" cy="72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1-й виклик </a:t>
                    </a:r>
                    <a:r>
                      <a: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fact(3)</a:t>
                    </a:r>
                    <a:endParaRPr kumimoji="0" lang="en-US" sz="7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0" name="Надпись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63" y="1752"/>
                    <a:ext cx="2326" cy="44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uk-UA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48" name="Надпись 2"/>
                <p:cNvSpPr txBox="1">
                  <a:spLocks noChangeArrowheads="1"/>
                </p:cNvSpPr>
                <p:nvPr/>
              </p:nvSpPr>
              <p:spPr bwMode="auto">
                <a:xfrm>
                  <a:off x="1463" y="2184"/>
                  <a:ext cx="2326" cy="44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uk-UA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6" name="Надпись 2"/>
              <p:cNvSpPr txBox="1">
                <a:spLocks noChangeArrowheads="1"/>
              </p:cNvSpPr>
              <p:nvPr/>
            </p:nvSpPr>
            <p:spPr bwMode="auto">
              <a:xfrm>
                <a:off x="1463" y="2616"/>
                <a:ext cx="2326" cy="44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Group 32"/>
            <p:cNvGrpSpPr>
              <a:grpSpLocks/>
            </p:cNvGrpSpPr>
            <p:nvPr/>
          </p:nvGrpSpPr>
          <p:grpSpPr bwMode="auto">
            <a:xfrm>
              <a:off x="8396" y="1320"/>
              <a:ext cx="2327" cy="1740"/>
              <a:chOff x="1463" y="1320"/>
              <a:chExt cx="2327" cy="1740"/>
            </a:xfrm>
          </p:grpSpPr>
          <p:grpSp>
            <p:nvGrpSpPr>
              <p:cNvPr id="39" name="Group 34"/>
              <p:cNvGrpSpPr>
                <a:grpSpLocks/>
              </p:cNvGrpSpPr>
              <p:nvPr/>
            </p:nvGrpSpPr>
            <p:grpSpPr bwMode="auto">
              <a:xfrm>
                <a:off x="1463" y="1320"/>
                <a:ext cx="2327" cy="1593"/>
                <a:chOff x="1463" y="1320"/>
                <a:chExt cx="2327" cy="1593"/>
              </a:xfrm>
            </p:grpSpPr>
            <p:grpSp>
              <p:nvGrpSpPr>
                <p:cNvPr id="41" name="Group 36"/>
                <p:cNvGrpSpPr>
                  <a:grpSpLocks/>
                </p:cNvGrpSpPr>
                <p:nvPr/>
              </p:nvGrpSpPr>
              <p:grpSpPr bwMode="auto">
                <a:xfrm>
                  <a:off x="1463" y="1320"/>
                  <a:ext cx="2327" cy="1161"/>
                  <a:chOff x="1463" y="1320"/>
                  <a:chExt cx="2327" cy="1161"/>
                </a:xfrm>
              </p:grpSpPr>
              <p:sp>
                <p:nvSpPr>
                  <p:cNvPr id="43" name="Надпись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64" y="1320"/>
                    <a:ext cx="2326" cy="44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3-й виклик </a:t>
                    </a:r>
                    <a:r>
                      <a: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fact(</a:t>
                    </a:r>
                    <a:r>
                      <a: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1</a:t>
                    </a:r>
                    <a:r>
                      <a: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)</a:t>
                    </a: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4" name="Надпись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63" y="1752"/>
                    <a:ext cx="2326" cy="72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2-й виклик </a:t>
                    </a:r>
                    <a:r>
                      <a: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fact(</a:t>
                    </a:r>
                    <a:r>
                      <a: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2</a:t>
                    </a:r>
                    <a:r>
                      <a: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)</a:t>
                    </a:r>
                    <a:endPara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42" name="Надпись 2"/>
                <p:cNvSpPr txBox="1">
                  <a:spLocks noChangeArrowheads="1"/>
                </p:cNvSpPr>
                <p:nvPr/>
              </p:nvSpPr>
              <p:spPr bwMode="auto">
                <a:xfrm>
                  <a:off x="1463" y="2184"/>
                  <a:ext cx="2326" cy="72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sz="12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Times New Roman" pitchFamily="18" charset="0"/>
                      <a:cs typeface="Arial" pitchFamily="34" charset="0"/>
                    </a:rPr>
                    <a:t>1-й виклик </a:t>
                  </a:r>
                  <a:r>
                    <a:rPr kumimoji="0" lang="en-US" sz="12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Times New Roman" pitchFamily="18" charset="0"/>
                      <a:cs typeface="Arial" pitchFamily="34" charset="0"/>
                    </a:rPr>
                    <a:t>fact(3)</a:t>
                  </a:r>
                  <a:endPara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0" name="Надпись 2"/>
              <p:cNvSpPr txBox="1">
                <a:spLocks noChangeArrowheads="1"/>
              </p:cNvSpPr>
              <p:nvPr/>
            </p:nvSpPr>
            <p:spPr bwMode="auto">
              <a:xfrm>
                <a:off x="1463" y="2616"/>
                <a:ext cx="2326" cy="44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" name="Group 25"/>
            <p:cNvGrpSpPr>
              <a:grpSpLocks/>
            </p:cNvGrpSpPr>
            <p:nvPr/>
          </p:nvGrpSpPr>
          <p:grpSpPr bwMode="auto">
            <a:xfrm>
              <a:off x="5589" y="1317"/>
              <a:ext cx="2327" cy="1740"/>
              <a:chOff x="1463" y="1320"/>
              <a:chExt cx="2327" cy="1740"/>
            </a:xfrm>
          </p:grpSpPr>
          <p:grpSp>
            <p:nvGrpSpPr>
              <p:cNvPr id="33" name="Group 27"/>
              <p:cNvGrpSpPr>
                <a:grpSpLocks/>
              </p:cNvGrpSpPr>
              <p:nvPr/>
            </p:nvGrpSpPr>
            <p:grpSpPr bwMode="auto">
              <a:xfrm>
                <a:off x="1463" y="1320"/>
                <a:ext cx="2327" cy="1308"/>
                <a:chOff x="1463" y="1320"/>
                <a:chExt cx="2327" cy="1308"/>
              </a:xfrm>
            </p:grpSpPr>
            <p:grpSp>
              <p:nvGrpSpPr>
                <p:cNvPr id="35" name="Group 29"/>
                <p:cNvGrpSpPr>
                  <a:grpSpLocks/>
                </p:cNvGrpSpPr>
                <p:nvPr/>
              </p:nvGrpSpPr>
              <p:grpSpPr bwMode="auto">
                <a:xfrm>
                  <a:off x="1463" y="1320"/>
                  <a:ext cx="2327" cy="1161"/>
                  <a:chOff x="1463" y="1320"/>
                  <a:chExt cx="2327" cy="1161"/>
                </a:xfrm>
              </p:grpSpPr>
              <p:sp>
                <p:nvSpPr>
                  <p:cNvPr id="37" name="Надпись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64" y="1320"/>
                    <a:ext cx="2326" cy="44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2</a:t>
                    </a:r>
                    <a:r>
                      <a: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-й виклик </a:t>
                    </a:r>
                    <a:r>
                      <a: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fact(2)</a:t>
                    </a: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8" name="Надпись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63" y="1752"/>
                    <a:ext cx="2326" cy="72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1-й виклик </a:t>
                    </a:r>
                    <a:r>
                      <a: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fact(3)</a:t>
                    </a:r>
                    <a:endPara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36" name="Надпись 2"/>
                <p:cNvSpPr txBox="1">
                  <a:spLocks noChangeArrowheads="1"/>
                </p:cNvSpPr>
                <p:nvPr/>
              </p:nvSpPr>
              <p:spPr bwMode="auto">
                <a:xfrm>
                  <a:off x="1463" y="2184"/>
                  <a:ext cx="2326" cy="44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uk-UA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34" name="Надпись 2"/>
              <p:cNvSpPr txBox="1">
                <a:spLocks noChangeArrowheads="1"/>
              </p:cNvSpPr>
              <p:nvPr/>
            </p:nvSpPr>
            <p:spPr bwMode="auto">
              <a:xfrm>
                <a:off x="1463" y="2616"/>
                <a:ext cx="2326" cy="44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0" name="AutoShape 24"/>
            <p:cNvSpPr>
              <a:spLocks noChangeShapeType="1"/>
            </p:cNvSpPr>
            <p:nvPr/>
          </p:nvSpPr>
          <p:spPr bwMode="auto">
            <a:xfrm>
              <a:off x="2325" y="1620"/>
              <a:ext cx="36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" name="AutoShape 23"/>
            <p:cNvSpPr>
              <a:spLocks noChangeShapeType="1"/>
            </p:cNvSpPr>
            <p:nvPr/>
          </p:nvSpPr>
          <p:spPr bwMode="auto">
            <a:xfrm>
              <a:off x="5160" y="1635"/>
              <a:ext cx="36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2" name="AutoShape 22"/>
            <p:cNvSpPr>
              <a:spLocks noChangeShapeType="1"/>
            </p:cNvSpPr>
            <p:nvPr/>
          </p:nvSpPr>
          <p:spPr bwMode="auto">
            <a:xfrm>
              <a:off x="7980" y="1635"/>
              <a:ext cx="36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" name="AutoShape 21"/>
            <p:cNvSpPr>
              <a:spLocks noChangeShapeType="1"/>
            </p:cNvSpPr>
            <p:nvPr/>
          </p:nvSpPr>
          <p:spPr bwMode="auto">
            <a:xfrm>
              <a:off x="2265" y="4308"/>
              <a:ext cx="36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" name="AutoShape 20"/>
            <p:cNvSpPr>
              <a:spLocks noChangeShapeType="1"/>
            </p:cNvSpPr>
            <p:nvPr/>
          </p:nvSpPr>
          <p:spPr bwMode="auto">
            <a:xfrm>
              <a:off x="10815" y="1620"/>
              <a:ext cx="36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2758" y="3954"/>
              <a:ext cx="2327" cy="1740"/>
              <a:chOff x="1463" y="1320"/>
              <a:chExt cx="2327" cy="1740"/>
            </a:xfrm>
          </p:grpSpPr>
          <p:grpSp>
            <p:nvGrpSpPr>
              <p:cNvPr id="27" name="Group 15"/>
              <p:cNvGrpSpPr>
                <a:grpSpLocks/>
              </p:cNvGrpSpPr>
              <p:nvPr/>
            </p:nvGrpSpPr>
            <p:grpSpPr bwMode="auto">
              <a:xfrm>
                <a:off x="1463" y="1320"/>
                <a:ext cx="2327" cy="1308"/>
                <a:chOff x="1463" y="1320"/>
                <a:chExt cx="2327" cy="1308"/>
              </a:xfrm>
            </p:grpSpPr>
            <p:grpSp>
              <p:nvGrpSpPr>
                <p:cNvPr id="29" name="Group 17"/>
                <p:cNvGrpSpPr>
                  <a:grpSpLocks/>
                </p:cNvGrpSpPr>
                <p:nvPr/>
              </p:nvGrpSpPr>
              <p:grpSpPr bwMode="auto">
                <a:xfrm>
                  <a:off x="1463" y="1320"/>
                  <a:ext cx="2327" cy="1161"/>
                  <a:chOff x="1463" y="1320"/>
                  <a:chExt cx="2327" cy="1161"/>
                </a:xfrm>
              </p:grpSpPr>
              <p:sp>
                <p:nvSpPr>
                  <p:cNvPr id="31" name="Надпись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64" y="1320"/>
                    <a:ext cx="2326" cy="44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2</a:t>
                    </a:r>
                    <a:r>
                      <a: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-й виклик </a:t>
                    </a:r>
                    <a:r>
                      <a: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fact(2)</a:t>
                    </a: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2" name="Надпись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63" y="1752"/>
                    <a:ext cx="2326" cy="72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1-й виклик </a:t>
                    </a:r>
                    <a:r>
                      <a: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fact(3)</a:t>
                    </a:r>
                    <a:endPara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30" name="Надпись 2"/>
                <p:cNvSpPr txBox="1">
                  <a:spLocks noChangeArrowheads="1"/>
                </p:cNvSpPr>
                <p:nvPr/>
              </p:nvSpPr>
              <p:spPr bwMode="auto">
                <a:xfrm>
                  <a:off x="1463" y="2184"/>
                  <a:ext cx="2326" cy="44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uk-UA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8" name="Надпись 2"/>
              <p:cNvSpPr txBox="1">
                <a:spLocks noChangeArrowheads="1"/>
              </p:cNvSpPr>
              <p:nvPr/>
            </p:nvSpPr>
            <p:spPr bwMode="auto">
              <a:xfrm>
                <a:off x="1463" y="2616"/>
                <a:ext cx="2326" cy="44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" name="Group 6"/>
            <p:cNvGrpSpPr>
              <a:grpSpLocks/>
            </p:cNvGrpSpPr>
            <p:nvPr/>
          </p:nvGrpSpPr>
          <p:grpSpPr bwMode="auto">
            <a:xfrm>
              <a:off x="5653" y="3954"/>
              <a:ext cx="2327" cy="1740"/>
              <a:chOff x="1463" y="1320"/>
              <a:chExt cx="2327" cy="1740"/>
            </a:xfrm>
          </p:grpSpPr>
          <p:grpSp>
            <p:nvGrpSpPr>
              <p:cNvPr id="21" name="Group 8"/>
              <p:cNvGrpSpPr>
                <a:grpSpLocks/>
              </p:cNvGrpSpPr>
              <p:nvPr/>
            </p:nvGrpSpPr>
            <p:grpSpPr bwMode="auto">
              <a:xfrm>
                <a:off x="1463" y="1320"/>
                <a:ext cx="2327" cy="1308"/>
                <a:chOff x="1463" y="1320"/>
                <a:chExt cx="2327" cy="1308"/>
              </a:xfrm>
            </p:grpSpPr>
            <p:grpSp>
              <p:nvGrpSpPr>
                <p:cNvPr id="23" name="Group 10"/>
                <p:cNvGrpSpPr>
                  <a:grpSpLocks/>
                </p:cNvGrpSpPr>
                <p:nvPr/>
              </p:nvGrpSpPr>
              <p:grpSpPr bwMode="auto">
                <a:xfrm>
                  <a:off x="1463" y="1320"/>
                  <a:ext cx="2327" cy="876"/>
                  <a:chOff x="1463" y="1320"/>
                  <a:chExt cx="2327" cy="876"/>
                </a:xfrm>
              </p:grpSpPr>
              <p:sp>
                <p:nvSpPr>
                  <p:cNvPr id="25" name="Надпись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64" y="1320"/>
                    <a:ext cx="2326" cy="729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1-й виклик </a:t>
                    </a:r>
                    <a:r>
                      <a: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rPr>
                      <a:t>fact(3)</a:t>
                    </a:r>
                    <a:endPara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6" name="Надпись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63" y="1752"/>
                    <a:ext cx="2326" cy="44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uk-UA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24" name="Надпись 2"/>
                <p:cNvSpPr txBox="1">
                  <a:spLocks noChangeArrowheads="1"/>
                </p:cNvSpPr>
                <p:nvPr/>
              </p:nvSpPr>
              <p:spPr bwMode="auto">
                <a:xfrm>
                  <a:off x="1463" y="2184"/>
                  <a:ext cx="2326" cy="44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uk-UA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2" name="Надпись 2"/>
              <p:cNvSpPr txBox="1">
                <a:spLocks noChangeArrowheads="1"/>
              </p:cNvSpPr>
              <p:nvPr/>
            </p:nvSpPr>
            <p:spPr bwMode="auto">
              <a:xfrm>
                <a:off x="1463" y="2616"/>
                <a:ext cx="2326" cy="44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7" name="AutoShape 5"/>
            <p:cNvSpPr>
              <a:spLocks noChangeShapeType="1"/>
            </p:cNvSpPr>
            <p:nvPr/>
          </p:nvSpPr>
          <p:spPr bwMode="auto">
            <a:xfrm>
              <a:off x="5160" y="4308"/>
              <a:ext cx="36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8" name="AutoShape 4"/>
            <p:cNvSpPr>
              <a:spLocks noChangeShapeType="1"/>
            </p:cNvSpPr>
            <p:nvPr/>
          </p:nvSpPr>
          <p:spPr bwMode="auto">
            <a:xfrm>
              <a:off x="8070" y="4293"/>
              <a:ext cx="36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9" name="Надпись 2"/>
            <p:cNvSpPr txBox="1">
              <a:spLocks noChangeArrowheads="1"/>
            </p:cNvSpPr>
            <p:nvPr/>
          </p:nvSpPr>
          <p:spPr bwMode="auto">
            <a:xfrm>
              <a:off x="977" y="1347"/>
              <a:ext cx="1453" cy="72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Пустий</a:t>
              </a:r>
              <a:b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</a:b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  стек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Надпись 2"/>
            <p:cNvSpPr txBox="1">
              <a:spLocks noChangeArrowheads="1"/>
            </p:cNvSpPr>
            <p:nvPr/>
          </p:nvSpPr>
          <p:spPr bwMode="auto">
            <a:xfrm>
              <a:off x="8462" y="3967"/>
              <a:ext cx="1453" cy="72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Пустий</a:t>
              </a:r>
              <a:b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</a:br>
              <a:r>
                <a:rPr kumimoji="0" lang="uk-UA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  стек</a:t>
              </a:r>
              <a:endParaRPr kumimoji="0" 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" name="Rectangle 69"/>
          <p:cNvSpPr>
            <a:spLocks noChangeArrowheads="1"/>
          </p:cNvSpPr>
          <p:nvPr/>
        </p:nvSpPr>
        <p:spPr bwMode="auto">
          <a:xfrm>
            <a:off x="4355424" y="87868"/>
            <a:ext cx="43313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uk-UA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91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336120"/>
            <a:ext cx="803460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Ч</a:t>
            </a:r>
            <a:r>
              <a:rPr lang="uk-UA" sz="2800" dirty="0" smtClean="0"/>
              <a:t>исло </a:t>
            </a:r>
            <a:r>
              <a:rPr lang="uk-UA" sz="2800" dirty="0"/>
              <a:t>рекурсивних викликів </a:t>
            </a:r>
            <a:r>
              <a:rPr lang="uk-UA" sz="2800" dirty="0" smtClean="0"/>
              <a:t>функцій  обмежується </a:t>
            </a:r>
            <a:r>
              <a:rPr lang="uk-UA" sz="2800" dirty="0"/>
              <a:t>ресурсом пам'яті комп'ютера і при занадто великому числі рекурсивних викликів може відбутися переповнення стека. </a:t>
            </a:r>
          </a:p>
        </p:txBody>
      </p:sp>
    </p:spTree>
    <p:extLst>
      <p:ext uri="{BB962C8B-B14F-4D97-AF65-F5344CB8AC3E}">
        <p14:creationId xmlns:p14="http://schemas.microsoft.com/office/powerpoint/2010/main" val="345306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04419" y="1972996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У визначенні рекурсивної функції  має бути будь-який оператор розгалуження, який містить, як мінімум, одну не рекурсивну гілку, що реалізує «базове ствердження» визначення функції. </a:t>
            </a:r>
          </a:p>
        </p:txBody>
      </p:sp>
    </p:spTree>
    <p:extLst>
      <p:ext uri="{BB962C8B-B14F-4D97-AF65-F5344CB8AC3E}">
        <p14:creationId xmlns:p14="http://schemas.microsoft.com/office/powerpoint/2010/main" val="98816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34" y="1556792"/>
            <a:ext cx="8856984" cy="2400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79" y="4077072"/>
            <a:ext cx="5133975" cy="227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9098" y="260648"/>
            <a:ext cx="85393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Якщо такої гілки немає, то функція буде викликати себе безкінечно (насправді, до тих пір, поки не відбутися переповнення стека). Нижче зображений приклад  такої </a:t>
            </a:r>
            <a:r>
              <a:rPr lang="uk-UA" dirty="0" smtClean="0"/>
              <a:t>програми: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478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637" y="753988"/>
            <a:ext cx="7515225" cy="346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1" y="3933666"/>
            <a:ext cx="5760640" cy="2559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188640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Нижче </a:t>
            </a:r>
            <a:r>
              <a:rPr lang="uk-UA" dirty="0"/>
              <a:t>зображений приклад </a:t>
            </a:r>
            <a:r>
              <a:rPr lang="uk-UA" dirty="0" smtClean="0"/>
              <a:t> правильно виправленої </a:t>
            </a:r>
            <a:r>
              <a:rPr lang="uk-UA" dirty="0"/>
              <a:t>програми:</a:t>
            </a:r>
          </a:p>
        </p:txBody>
      </p:sp>
    </p:spTree>
    <p:extLst>
      <p:ext uri="{BB962C8B-B14F-4D97-AF65-F5344CB8AC3E}">
        <p14:creationId xmlns:p14="http://schemas.microsoft.com/office/powerpoint/2010/main" val="124662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635</Words>
  <Application>Microsoft Office PowerPoint</Application>
  <PresentationFormat>Экран (4:3)</PresentationFormat>
  <Paragraphs>55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Bear</dc:creator>
  <cp:lastModifiedBy>Yura</cp:lastModifiedBy>
  <cp:revision>24</cp:revision>
  <dcterms:created xsi:type="dcterms:W3CDTF">2016-09-04T17:23:05Z</dcterms:created>
  <dcterms:modified xsi:type="dcterms:W3CDTF">2024-05-01T10:55:15Z</dcterms:modified>
</cp:coreProperties>
</file>