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37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39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1005840"/>
            <a:ext cx="10698480" cy="4846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FFFFFF"/>
                </a:solidFill>
              </a:defRPr>
            </a:pPr>
            <a:r>
              <a:t>ЛЕКЦІЯ 5</a:t>
            </a:r>
            <a:br/>
            <a:r>
              <a:t>ЛІДЕРСТВО ТА УПРАВЛІННЯ КОМАНДОЮ В АГРАРНИХ ОРГАНІЗАЦІЯХ</a:t>
            </a:r>
          </a:p>
          <a:p>
            <a:pPr algn="ctr">
              <a:spcBef>
                <a:spcPts val="2000"/>
              </a:spcBef>
              <a:defRPr sz="1800">
                <a:solidFill>
                  <a:srgbClr val="DCE6F5"/>
                </a:solidFill>
              </a:defRPr>
            </a:pPr>
            <a:r>
              <a:t>Психологія та управління персоналом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968"/>
                </a:solidFill>
              </a:defRPr>
            </a:pPr>
            <a:r>
              <a:t>Мета лекції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41732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Психологічна природа лідерства та керівного впливу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Відмінності між формальним керівництвом і лідерством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Стилі управління та ситуативне лідерство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Роль довіри, комунікації, психологічної безпеки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Командоутворення та специфіка аграрних організацій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37376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8"/>
                </a:solidFill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968"/>
                </a:solidFill>
              </a:defRPr>
            </a:pPr>
            <a:r>
              <a:t>Психологічна природа лідерства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41732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Лідерство — соціально-психологічний процес впливу, спрямований на досягнення спільних цілей.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Лідер формує спільне бачення, координує діяльність і підтримує мотивацію.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Основи впливу: авторитет, особистий приклад, переконання, комунікація, емоційна підтримка та зворотний зв’язок.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37376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8"/>
                </a:solidFill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968"/>
                </a:solidFill>
              </a:defRPr>
            </a:pPr>
            <a:r>
              <a:t>Керівництво і лідерство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41732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Керівництво пов’язане з формальною посадою, повноваженнями, контролем і відповідальністю.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Лідерство ґрунтується на соціальному впливі, довірі, компетентності та визнанні.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Найбільш продуктивна ситуація — коли формальний керівник одночасно має професійний та особистісний авторитет.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37376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8"/>
                </a:solidFill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968"/>
                </a:solidFill>
              </a:defRPr>
            </a:pPr>
            <a:r>
              <a:t>Влада, авторитет і вплив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41732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Влада — можливість впливати на поведінку інших через організаційні або соціальні ресурси.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Авторитет — визнання професійних, моральних або особистісних якостей.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Соціальний вплив — зміна поведінки, установок або сприйняття у процесі взаємодії.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37376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8"/>
                </a:solidFill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968"/>
                </a:solidFill>
              </a:defRPr>
            </a:pPr>
            <a:r>
              <a:t>Основні стилі управління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41732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Авторитарний: концентрація повноважень, швидкі рішення, жорсткий контроль.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Демократичний: залучення працівників, обмін думками, делегування, двостороння комунікація.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Ліберальний: значна автономія та мінімальне пряме втручання.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Жоден стиль не є універсальним.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37376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8"/>
                </a:solidFill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968"/>
                </a:solidFill>
              </a:defRPr>
            </a:pPr>
            <a:r>
              <a:t>Ситуативне лідерство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41732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Вибір стилю залежить від складності завдання, компетентності та досвіду працівників.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Враховуються готовність брати відповідальність, час, ризик і характер виробничої ситуації.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Новому працівникові потрібні детальні інструкції; досвідченому — більша автономія.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Ключова компетентність керівника — психологічна гнучкість.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37376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8"/>
                </a:solidFill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968"/>
                </a:solidFill>
              </a:defRPr>
            </a:pPr>
            <a:r>
              <a:t>Довіра в управлінській взаємодії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41732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Довіра формується через послідовність, справедливість, компетентність і відкритість.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Важливі виконання обіцянок, повага, конфіденційність і готовність визнавати помилки.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Довіра не скасовує контроль: ефективне управління поєднує довіру, правила та відповідальність.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Надмірна недовіра може породжувати мікроменеджмент.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37376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8"/>
                </a:solidFill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968"/>
                </a:solidFill>
              </a:defRPr>
            </a:pPr>
            <a:r>
              <a:t>Що таке команда?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41732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Команда — група людей зі спільною метою, взаємозалежними завданнями, розподілом ролей і відповідальністю за результат.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Ознаки: спільна мета, координація, взаємна відповідальність, комунікація, довіра та спільне вирішення проблем.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Не кожна формальна робоча група є командою.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37376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8"/>
                </a:solidFill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968"/>
                </a:solidFill>
              </a:defRPr>
            </a:pPr>
            <a:r>
              <a:t>Етапи командоутворення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41732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1. Формування — знайомство, ролі, очікування.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2. Суперечності — розбіжності щодо ролей і способів роботи.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3. Нормування — правила взаємодії та професійні стандарти.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4. Ефективна діяльність — координація та спільне вирішення завдань.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5. Трансформація — зміна або завершення команди.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37376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8"/>
                </a:solidFill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968"/>
                </a:solidFill>
              </a:defRPr>
            </a:pPr>
            <a:r>
              <a:t>Ролі членів команди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41732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Координатори — організовують спільну діяльність.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Генератори ідей — пропонують нові рішення.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Аналітики — оцінюють інформацію та ризики.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Виконавці — реалізують рішення.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Контролери якості — стежать за стандартами.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Комунікатори — підтримують обмін інформацією та взаємодію.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37376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8"/>
                </a:solidFill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968"/>
                </a:solidFill>
              </a:defRPr>
            </a:pPr>
            <a:r>
              <a:t>Комунікація та координація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41732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Чіткість повідомлень і своєчасність передачі інформації.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Доступність необхідних даних та можливість уточнення.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Активне слухання і зворотний зв’язок.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Повага до позиції співрозмовника.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В аграрних організаціях особливо важлива оперативність через часові обмеження виробничих процесів.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37376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8"/>
                </a:solidFill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968"/>
                </a:solidFill>
              </a:defRPr>
            </a:pPr>
            <a:r>
              <a:t>Психологічний клімат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41732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Сприятливий клімат: взаємоповага, довіра, підтримка, конструктивна критика, відкритість.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Несприятливий: постійні конфлікти, недовіра, суперництво, ізоляція, чутки та страх висловлювати думку.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Психологічний клімат впливає на якість взаємодії та залученість працівників.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37376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8"/>
                </a:solidFill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968"/>
                </a:solidFill>
              </a:defRPr>
            </a:pPr>
            <a:r>
              <a:t>Психологічна безпека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41732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Працівник може висловити думку, поставити запитання або повідомити про проблему без страху приниження чи необґрунтованого покарання.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Психологічна безпека не означає відсутності вимог.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Помилки мають обговорюватися для їх виправлення та запобігання повторенню.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37376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8"/>
                </a:solidFill>
              </a:defRPr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968"/>
                </a:solidFill>
              </a:defRPr>
            </a:pPr>
            <a:r>
              <a:t>Згуртованість команди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41732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Згуртованість — психологічна єдність і готовність діяти спільно.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Висока згуртованість сприяє підтримці, координації та стабільності.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Надмірна згуртованість може знижувати критичність.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Ефективна команда поєднує згуртованість із різноманітністю думок.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37376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8"/>
                </a:solidFill>
              </a:defRPr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968"/>
                </a:solidFill>
              </a:defRPr>
            </a:pPr>
            <a:r>
              <a:t>Конфлікти в команді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41732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Причини: різні професійні погляди, ресурси, навантаження, нечіткі ролі, конкуренція та недостатня комунікація.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Конструктивний конфлікт допомагає виявити проблеми й знайти краще рішення.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Деструктивний — знижує довіру, посилює протистояння та порушує спільну діяльність.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Завдання керівника — створювати умови для конструктивного обговорення.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37376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8"/>
                </a:solidFill>
              </a:defRPr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968"/>
                </a:solidFill>
              </a:defRPr>
            </a:pPr>
            <a:r>
              <a:t>Стратегії управління конфліктами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41732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Уникнення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Пристосування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Суперництво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Компроміс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Співробітництво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Вибір стратегії залежить від конкретної ситуації, цілей і часових умов.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37376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8"/>
                </a:solidFill>
              </a:defRPr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968"/>
                </a:solidFill>
              </a:defRPr>
            </a:pPr>
            <a:r>
              <a:t>Емоційний компонент лідерства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41732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Працівники можуть переживати втому, напруження, невизначеність, тривогу та професійну невпевненість.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Керівнику важливо розуміти емоційний стан працівників і регулювати власну поведінку.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Емоційна врівноваженість особливо важлива в умовах високої напруженості.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37376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8"/>
                </a:solidFill>
              </a:defRPr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968"/>
                </a:solidFill>
              </a:defRPr>
            </a:pPr>
            <a:r>
              <a:t>Делегування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41732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Делегування — передача завдання та відповідних повноважень працівникові.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Необхідно визначити результат, строки, ресурси, повноваження та критерії оцінювання.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Контроль переходить від постійного втручання до контролю ключових результатів.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Делегування розвиває відповідальність і професійну автономію.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37376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8"/>
                </a:solidFill>
              </a:defRPr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968"/>
                </a:solidFill>
              </a:defRPr>
            </a:pPr>
            <a:r>
              <a:t>Лідерство в аграрних організаціях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41732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Сезонність і залежність від природних умов.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Територіальна розосередженість працівників.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Необхідність швидких рішень та робота з виробничими ризиками.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Різний рівень професійної підготовки.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Координація агрономів, інженерів, механізаторів, технологів, економістів та інших фахівців.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37376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8"/>
                </a:solidFill>
              </a:defRPr>
            </a:pPr>
            <a: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968"/>
                </a:solidFill>
              </a:defRPr>
            </a:pPr>
            <a:r>
              <a:t>Лідерство в умовах технологічних змін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41732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Цифрові технології та точне землеробство змінюють професійні завдання.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Керівник стає організатором професійних змін.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Важливо пояснювати необхідність змін, організовувати навчання та підтримувати адаптацію.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Опір змінам може бути пов’язаний із браком інформації, навичок або негативним досвідом.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37376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8"/>
                </a:solidFill>
              </a:defRPr>
            </a:pPr>
            <a: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968"/>
                </a:solidFill>
              </a:defRPr>
            </a:pPr>
            <a:r>
              <a:t>Розвиток команди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41732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Визначення сильних сторін і потреб у навчанні.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Делегування відповідно до компетентностей.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Можливості для нового професійного досвіду.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Підтримка ініціативи та зворотний зв’язок.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Наставництво та формування кадрового потенціалу.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37376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8"/>
                </a:solidFill>
              </a:defRPr>
            </a:pPr>
            <a: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968"/>
                </a:solidFill>
              </a:defRPr>
            </a:pPr>
            <a:r>
              <a:t>Ефективна команда як система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41732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Спільна мета + чіткі ролі + компетентності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Комунікація + довіра + координація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Відповідальність + психологічна безпека</a:t>
            </a:r>
          </a:p>
          <a:p>
            <a:pPr>
              <a:spcAft>
                <a:spcPts val="1200"/>
              </a:spcAft>
              <a:defRPr sz="1800">
                <a:solidFill>
                  <a:srgbClr val="262D38"/>
                </a:solidFill>
              </a:defRPr>
            </a:pPr>
            <a:r>
              <a:t>Результат залежить від узгодженої роботи всіх компонентів.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37376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8"/>
                </a:solidFill>
              </a:defRPr>
            </a:pPr>
            <a: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39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1005840"/>
            <a:ext cx="10698480" cy="4846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FFFFFF"/>
                </a:solidFill>
              </a:defRPr>
            </a:pPr>
            <a:r>
              <a:t>Ключові висновки</a:t>
            </a:r>
          </a:p>
          <a:p>
            <a:pPr algn="ctr">
              <a:spcBef>
                <a:spcPts val="2000"/>
              </a:spcBef>
              <a:defRPr sz="1800">
                <a:solidFill>
                  <a:srgbClr val="DCE6F5"/>
                </a:solidFill>
              </a:defRPr>
            </a:pPr>
            <a:r>
              <a:t>Сучасне лідерство поєднує авторитет, довіру, психологічну гнучкість і комунікативну культуру.</a:t>
            </a:r>
          </a:p>
          <a:p>
            <a:pPr algn="ctr">
              <a:spcBef>
                <a:spcPts val="2000"/>
              </a:spcBef>
              <a:defRPr sz="1800">
                <a:solidFill>
                  <a:srgbClr val="DCE6F5"/>
                </a:solidFill>
              </a:defRPr>
            </a:pPr>
            <a:r>
              <a:t>Ефективна команда має спільну мету, чіткі ролі, координацію та взаємну відповідальність.</a:t>
            </a:r>
          </a:p>
          <a:p>
            <a:pPr algn="ctr">
              <a:spcBef>
                <a:spcPts val="2000"/>
              </a:spcBef>
              <a:defRPr sz="1800">
                <a:solidFill>
                  <a:srgbClr val="DCE6F5"/>
                </a:solidFill>
              </a:defRPr>
            </a:pPr>
            <a:r>
              <a:t>Для аграрної сфери особливо важливі оперативність, дисципліна та адаптація до виробничих і технологічних змін.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0" y="6437376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8"/>
                </a:solidFill>
              </a:defRPr>
            </a:pPr>
            <a:r>
              <a:t>24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969</Words>
  <Application>Microsoft Office PowerPoint</Application>
  <PresentationFormat>Широкий екран</PresentationFormat>
  <Paragraphs>141</Paragraphs>
  <Slides>24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Nikita Panov</dc:creator>
  <cp:keywords/>
  <dc:description>generated using python-pptx</dc:description>
  <cp:lastModifiedBy>Nikita Panov</cp:lastModifiedBy>
  <cp:revision>1</cp:revision>
  <dcterms:created xsi:type="dcterms:W3CDTF">2013-01-27T09:14:16Z</dcterms:created>
  <dcterms:modified xsi:type="dcterms:W3CDTF">2026-09-27T17:21:52Z</dcterms:modified>
  <cp:category/>
</cp:coreProperties>
</file>