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</a:defRPr>
            </a:pPr>
            <a:r>
              <a:t>ЛЕКЦІЯ 7</a:t>
            </a:r>
            <a:br/>
            <a:r>
              <a:t>УПРАВЛІНСЬКІ РІШЕННЯ, ОРГАНІЗАЦІЙНА КУЛЬТУРА ТА УПРАВЛІННЯ ЗМІНАМИ</a:t>
            </a:r>
          </a:p>
          <a:p>
            <a:pPr>
              <a:spcBef>
                <a:spcPts val="1400"/>
              </a:spcBef>
              <a:defRPr sz="1800">
                <a:solidFill>
                  <a:srgbClr val="DCE6F5"/>
                </a:solidFill>
              </a:defRPr>
            </a:pPr>
            <a:r>
              <a:t>Психологія та управління персоналом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Мета лекції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Психологічні механізми прийняття управлінських рішень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Організаційна культура та її вплив на персонал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Психологічні аспекти організаційних змін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Причини та форми опору змінам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Специфіка змін в аграрних організаціях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Управлінське рішення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Свідомий вибір способу дії серед альтернатив для досягнення мети.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Це одночасно організаційний і психологічний процес.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На якість впливають інформація, знання, досвід, невизначеність, час, особистісні характеристики, емоційний стан і ставлення до ризику.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Якісне рішення має бути не лише обґрунтованим, а й реалізовним.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Психологічна структура рішення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Аналіз ситуації → вибір способу дії → організація реалізації.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Керівник сприймає та інтерпретує інформацію, оцінює наслідки й співвідносить їх із цілями організації.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Тому однакова інформація може призводити до різних рішень залежно від досвіду та психологічних особливостей керівника.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Етапи прийняття рішення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1. Виявлення проблеми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2. Збір та аналіз інформації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3. Формування альтернатив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4. Оцінювання альтернатив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5. Вибір рішення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6. Реалізація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7. Контроль та оцінювання результатів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Раціональний підхід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Послідовний аналіз проблеми, критеріїв, альтернатив і наслідків.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Особливо доцільний за наявності часу, інформації та кількох альтернатив.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Перевага — структурованість і можливість аргументувати вибір.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Обмеження — дефіцит часу та неповна інформація в реальних умовах.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Інтуїтивне прийняття рішень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Ґрунтується на швидкому розпізнаванні ситуації та професійному досвіді.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Корисне за дефіциту часу й у типових ситуаціях.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Інтуїція не гарантує правильності рішення.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Її слід відрізняти від імпульсивності.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Оптимальним є поєднання інтуїтивного розпізнавання з критичним аналізом.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Невизначеність і ризик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Невизначеність — відсутність повної інформації про майбутні умови або наслідки.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Ризик пов’язаний із можливістю небажаного або відмінного від очікуваного результату.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Керівник має визначати суттєві фактори, сценарії та критичні ризики.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Професійне управління ризиком передбачає його ідентифікацію, оцінювання та контроль.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Когнітивні упередження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Підтверджувальне упередження — перевага інформації, що підтверджує попередню думку.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Ефект якоря — вплив першої отриманої оцінки або цифри.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Надмірна впевненість — переоцінювання власних знань і прогнозів.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Ефект доступності — оцінювання події за легкістю пригадування прикладів.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Ефект статус-кво — схильність зберігати наявний стан.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Як підвищити якість рішень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Перевіряти первинні припущення.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Аналізувати альтернативні пояснення.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Залучати інших фахівців.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Використовувати фактичні дані.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Розділяти факти та інтерпретації.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Оцінювати переваги й ризики.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За можливості проводити сценарний аналіз.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Групове прийняття рішень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Дає змогу залучити різні професійні погляди.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Для аграрної організації важливо враховувати технологічні, економічні, інженерні та кадрові аспекти.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Ризик — групове мислення та надмірне прагнення до згоди.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Конструктивна професійна незгода може підвищувати якість рішення.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Організаційна культура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Система цінностей, норм, переконань, традицій, правил і моделей поведінки.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Визначає не лише формальні правила, а й те, «як у цій організації прийнято діяти».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Впливає на ставлення працівників до керівництва, помилок, відповідальності, інновацій і змін.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Компоненти культури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Цінності та професійні норми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Традиції та символи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Правила взаємодії та способи комунікації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Стиль керівництва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Ставлення до працівників і помилок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Ставлення до інновацій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Критерії професійного успіху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Функції організаційної культури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Інтеграційна — формує спільне розуміння цілей і норм.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Регулятивна — визначає прийнятні способи поведінки.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Адаптаційна — допомагає новим працівникам інтегруватися.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Мотиваційна — підтримує відчуття значущості та приналежності.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Комунікативна — визначає характер професійної взаємодії.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Культура та інновації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Культура навчання, експериментування й обміну досвідом полегшує прийняття нових підходів.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Надмірно жорстке дотримання усталених процедур може ускладнювати інновації.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Водночас стабільність потрібна для передбачуваності.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Ефективна культура поєднує стабільність базових принципів із готовністю адаптувати способи діяльності.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Організаційні зміни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Цілеспрямовані або вимушені перетворення структури, технологій, процесів, ролей чи систем управління.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Причини: технологічний розвиток, економічні та ринкові умови, законодавство, цифровізація, реорганізація, зміна стратегії або криза.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Зміни можуть стосуватися всієї організації, підрозділу або окремого процесу.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Психологічне сприйняття змін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Зміна може сприйматися як можливість розвитку або як загроза стабільності.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Працівник може очікувати нових повноважень, але водночас побоюватися втрати статусу, збільшення навантаження чи невизначеності.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Одна й та сама зміна може по-різному сприйматися різними працівниками.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Опір змінам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Опір — поведінкові, емоційні та когнітивні реакції, які ускладнюють прийняття нововведень.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Причини: невизначеність, недостатня інформація, страх втрати статусу чи роботи, збільшення відповідальності, нестача компетентності.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Також важливі попередній негативний досвід, недовіра та відсутність участі у прийнятті рішень.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Опір доцільно аналізувати як джерело інформації про проблеми змін.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Форми опору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Відкритий: заперечення, критика, відмова виконувати нові вимоги, відкриті конфлікти.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Прихований: затягування виконання, формальне виконання, поширення негативної інформації, уникнення участі.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Також можливі зниження ініціативності та ігнорування нових правил.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Типові помилки керівника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Недостатнє пояснення причин змін.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Ігнорування запитань працівників.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Надмірний адміністративний тиск.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Відсутність чітких строків і критеріїв.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Недостатня підготовка персоналу.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Ігнорування професійного досвіду.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Одночасне впровадження надмірної кількості змін.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Відсутність підтримки після запровадження.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Психологічний супровід змін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Інформування та пояснення причин трансформації.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Прогнозування труднощів.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Залучення працівників до обговорення практичних аспектів.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Навчання та наставництво.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Індивідуальна підтримка.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Регулярний зворотний зв’язок і моніторинг реакцій.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Комунікація має тривати протягом усього процесу змін.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Етапи управління змінами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1. Підготовка — причини, цілі, результати, ризики.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2. Комунікація — що, чому і як змінюється.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3. Залучення — використання професійного досвіду.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4. Навчання — формування нових компетентностей.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5. Упровадження — інтеграція нових підходів.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6. Закріплення — оцінювання та коригування.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Роль керівника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Сформулювати мету та забезпечити інформаційну відкритість.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Координувати діяльність і враховувати потреби персоналу.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Забезпечити ресурси та навчання.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Реагувати на обґрунтовані проблеми.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Демонструвати послідовність і особистий приклад.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Контролювати реалізацію та оцінювати результат.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Довіра під час змін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Довіра сприяє відкритому повідомленню про труднощі та участі у пошуку рішень.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Низька довіра може посилювати чутки, прихований опір і формальне виконання.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Керівникові важливо пояснювати логіку рішень, визнавати проблеми та виконувати зобов’язання.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Правила мають застосовуватися послідовно.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Зміни в аграрних організаціях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Аграрний сектор постійно адаптується до технологічних, природних, економічних та організаційних змін.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Приклади: точне землеробство, цифровий моніторинг, автоматизація, нові технології обробітку ґрунту, системи обліку, нові технології зберігання і переробки.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Технологічна зміна потребує не лише обладнання, а й навчання та адаптації професійних ролей.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Ефективність інновації залежить від готовності персоналу її використовувати.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Психологічні умови успішних змін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Зрозуміле пояснення необхідності змін.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Реалістичні очікування та достатнє інформування.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Професійне навчання і доступність керівника.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Можливість ставити запитання.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Залучення працівників до вдосконалення процесів.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Регулярний зворотний зв’язок.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Послідовність управлінських дій.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>
                <a:solidFill>
                  <a:srgbClr val="1B3968"/>
                </a:solidFill>
              </a:defRPr>
            </a:pPr>
            <a:r>
              <a:t>Взаємозв’язок рішень, культури та змін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Управлінські рішення впливають на організацію.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Організаційна культура визначає, як рішення сприймаються та реалізуються.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Зміни поступово можуть трансформувати саму культуру.</a:t>
            </a:r>
          </a:p>
          <a:p>
            <a:pPr>
              <a:spcBef>
                <a:spcPts val="900"/>
              </a:spcBef>
              <a:defRPr sz="1700">
                <a:solidFill>
                  <a:srgbClr val="262D38"/>
                </a:solidFill>
              </a:defRPr>
            </a:pPr>
            <a:r>
              <a:t>Приклад: цифровізація → навчання → нові способи роботи → нові професійні норми → нові організаційні практики.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8813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</a:defRPr>
            </a:pPr>
            <a:r>
              <a:t>Підсумки</a:t>
            </a:r>
          </a:p>
          <a:p>
            <a:pPr>
              <a:spcBef>
                <a:spcPts val="1400"/>
              </a:spcBef>
              <a:defRPr sz="1800">
                <a:solidFill>
                  <a:srgbClr val="DCE6F5"/>
                </a:solidFill>
              </a:defRPr>
            </a:pPr>
            <a:r>
              <a:t>Якісне рішення поєднує аналіз, вибір, реалізацію та контроль.</a:t>
            </a:r>
          </a:p>
          <a:p>
            <a:pPr>
              <a:spcBef>
                <a:spcPts val="1400"/>
              </a:spcBef>
              <a:defRPr sz="1800">
                <a:solidFill>
                  <a:srgbClr val="DCE6F5"/>
                </a:solidFill>
              </a:defRPr>
            </a:pPr>
            <a:r>
              <a:t>Раціональні й інтуїтивні механізми доцільно поєднувати залежно від ситуації.</a:t>
            </a:r>
          </a:p>
          <a:p>
            <a:pPr>
              <a:spcBef>
                <a:spcPts val="1400"/>
              </a:spcBef>
              <a:defRPr sz="1800">
                <a:solidFill>
                  <a:srgbClr val="DCE6F5"/>
                </a:solidFill>
              </a:defRPr>
            </a:pPr>
            <a:r>
              <a:t>Усвідомлення когнітивних упереджень підвищує якість управлінського аналізу.</a:t>
            </a:r>
          </a:p>
          <a:p>
            <a:pPr>
              <a:spcBef>
                <a:spcPts val="1400"/>
              </a:spcBef>
              <a:defRPr sz="1800">
                <a:solidFill>
                  <a:srgbClr val="DCE6F5"/>
                </a:solidFill>
              </a:defRPr>
            </a:pPr>
            <a:r>
              <a:t>Організаційна культура впливає на поведінку, інновації та ставлення до змін.</a:t>
            </a:r>
          </a:p>
          <a:p>
            <a:pPr>
              <a:spcBef>
                <a:spcPts val="1400"/>
              </a:spcBef>
              <a:defRPr sz="1800">
                <a:solidFill>
                  <a:srgbClr val="DCE6F5"/>
                </a:solidFill>
              </a:defRPr>
            </a:pPr>
            <a:r>
              <a:t>Ефективне управління змінами потребує комунікації, навчання, залучення, підтримки та довіри.</a:t>
            </a:r>
          </a:p>
          <a:p>
            <a:pPr>
              <a:spcBef>
                <a:spcPts val="1400"/>
              </a:spcBef>
              <a:defRPr sz="1800">
                <a:solidFill>
                  <a:srgbClr val="DCE6F5"/>
                </a:solidFill>
              </a:defRPr>
            </a:pPr>
            <a:r>
              <a:t>Для аграрних організацій особливо важливі адаптивність, технологічні зміни та психологічна готовність персоналу.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2823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1255</Words>
  <Application>Microsoft Office PowerPoint</Application>
  <PresentationFormat>Широкий екран</PresentationFormat>
  <Paragraphs>188</Paragraphs>
  <Slides>28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Nikita Panov</dc:creator>
  <cp:keywords/>
  <dc:description>generated using python-pptx</dc:description>
  <cp:lastModifiedBy>Nikita Panov</cp:lastModifiedBy>
  <cp:revision>1</cp:revision>
  <dcterms:created xsi:type="dcterms:W3CDTF">2013-01-27T09:14:16Z</dcterms:created>
  <dcterms:modified xsi:type="dcterms:W3CDTF">2026-09-27T18:41:31Z</dcterms:modified>
  <cp:category/>
</cp:coreProperties>
</file>