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37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3A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1143000"/>
            <a:ext cx="105156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</a:defRPr>
            </a:pPr>
            <a:r>
              <a:t>ЛЕКЦІЯ 4</a:t>
            </a:r>
            <a:br/>
            <a:r>
              <a:t>МОТИВАЦІЯ, ЗАЛУЧЕНІСТЬ</a:t>
            </a:r>
            <a:br/>
            <a:r>
              <a:t>І ПРОФЕСІЙНИЙ РОЗВИТОК ПЕРСОНАЛУ</a:t>
            </a:r>
          </a:p>
          <a:p>
            <a:pPr>
              <a:spcBef>
                <a:spcPts val="1800"/>
              </a:spcBef>
              <a:defRPr sz="1900">
                <a:solidFill>
                  <a:srgbClr val="DCE6F5"/>
                </a:solidFill>
              </a:defRPr>
            </a:pPr>
            <a:r>
              <a:t>Психологія та управління персоналом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C3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A69"/>
                </a:solidFill>
              </a:defRPr>
            </a:pPr>
            <a:r>
              <a:t>Мета лекції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Сформувати системне розуміння психологічних механізмів мотивації професійної діяльності.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Розкрити чинники залученості працівників і задоволеності працею.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Визначити закономірності професійного розвитку персоналу.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Показати роль керівника у створенні мотиваційного середовища та підтриманні професійної ініціативи.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Для аграрної сфери особливо важливі адаптація до технологічних змін, сезонність і робота в умовах невизначеності.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C3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A69"/>
                </a:solidFill>
              </a:defRPr>
            </a:pPr>
            <a:r>
              <a:t>Що визначає професійну активність?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17320"/>
            <a:ext cx="525780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7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41247" y="1581912"/>
            <a:ext cx="4855464" cy="1417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C3A69"/>
                </a:solidFill>
              </a:defRPr>
            </a:pPr>
            <a:r>
              <a:t>Чому людина працює?</a:t>
            </a:r>
          </a:p>
          <a:p>
            <a:pPr>
              <a:spcBef>
                <a:spcPts val="800"/>
              </a:spcBef>
              <a:defRPr sz="1400">
                <a:solidFill>
                  <a:srgbClr val="262D38"/>
                </a:solidFill>
              </a:defRPr>
            </a:pPr>
            <a:r>
              <a:t>потреби, цінності та мотиви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55080" y="1417320"/>
            <a:ext cx="525780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7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56248" y="1581912"/>
            <a:ext cx="4855464" cy="1417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C3A69"/>
                </a:solidFill>
              </a:defRPr>
            </a:pPr>
            <a:r>
              <a:t>Чому обирає професію?</a:t>
            </a:r>
          </a:p>
          <a:p>
            <a:pPr>
              <a:spcBef>
                <a:spcPts val="800"/>
              </a:spcBef>
              <a:defRPr sz="1400">
                <a:solidFill>
                  <a:srgbClr val="262D38"/>
                </a:solidFill>
              </a:defRPr>
            </a:pPr>
            <a:r>
              <a:t>інтереси, досвід, очікування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566160"/>
            <a:ext cx="525780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7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7" y="3730752"/>
            <a:ext cx="4855464" cy="1417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C3A69"/>
                </a:solidFill>
              </a:defRPr>
            </a:pPr>
            <a:r>
              <a:t>Чому докладає зусиль?</a:t>
            </a:r>
          </a:p>
          <a:p>
            <a:pPr>
              <a:spcBef>
                <a:spcPts val="800"/>
              </a:spcBef>
              <a:defRPr sz="1400">
                <a:solidFill>
                  <a:srgbClr val="262D38"/>
                </a:solidFill>
              </a:defRPr>
            </a:pPr>
            <a:r>
              <a:t>цілі, винагорода, значущість результату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5080" y="3566160"/>
            <a:ext cx="525780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7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56248" y="3730752"/>
            <a:ext cx="4855464" cy="1417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C3A69"/>
                </a:solidFill>
              </a:defRPr>
            </a:pPr>
            <a:r>
              <a:t>Чому розвивається?</a:t>
            </a:r>
          </a:p>
          <a:p>
            <a:pPr>
              <a:spcBef>
                <a:spcPts val="800"/>
              </a:spcBef>
              <a:defRPr sz="1400">
                <a:solidFill>
                  <a:srgbClr val="262D38"/>
                </a:solidFill>
              </a:defRPr>
            </a:pPr>
            <a:r>
              <a:t>потреба в компетентності та самореалізації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0" y="642823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C3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A69"/>
                </a:solidFill>
              </a:defRPr>
            </a:pPr>
            <a:r>
              <a:t>Психологічна сутність мотивації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62D38"/>
                </a:solidFill>
              </a:defRPr>
            </a:pPr>
            <a:r>
              <a:t>Мотивація — система внутрішніх і зовнішніх чинників, які спонукають, спрямовують і підтримують поведінку людини.</a:t>
            </a:r>
          </a:p>
          <a:p>
            <a:pPr>
              <a:spcAft>
                <a:spcPts val="1200"/>
              </a:spcAft>
              <a:defRPr sz="2000">
                <a:solidFill>
                  <a:srgbClr val="262D38"/>
                </a:solidFill>
              </a:defRPr>
            </a:pPr>
            <a:r>
              <a:t>Вона не зводиться лише до матеріальної винагороди.</a:t>
            </a:r>
          </a:p>
          <a:p>
            <a:pPr>
              <a:spcAft>
                <a:spcPts val="1200"/>
              </a:spcAft>
              <a:defRPr sz="2000">
                <a:solidFill>
                  <a:srgbClr val="262D38"/>
                </a:solidFill>
              </a:defRPr>
            </a:pPr>
            <a:r>
              <a:t>Формується на перетині потреб, цінностей, цілей, професійних інтересів, очікувань, досвіду та організаційного середовища.</a:t>
            </a:r>
          </a:p>
          <a:p>
            <a:pPr>
              <a:spcAft>
                <a:spcPts val="1200"/>
              </a:spcAft>
              <a:defRPr sz="2000">
                <a:solidFill>
                  <a:srgbClr val="262D38"/>
                </a:solidFill>
              </a:defRPr>
            </a:pPr>
            <a:r>
              <a:t>Три ключові характеристики мотивації: спрямованість, інтенсивність, стійкість.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C3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A69"/>
                </a:solidFill>
              </a:defRPr>
            </a:pPr>
            <a:r>
              <a:t>Потреба — мотив — ціль — стимул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600200"/>
            <a:ext cx="260604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D7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764792"/>
            <a:ext cx="2203704" cy="2926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C3A69"/>
                </a:solidFill>
              </a:defRPr>
            </a:pPr>
            <a:r>
              <a:t>Потреба</a:t>
            </a:r>
          </a:p>
          <a:p>
            <a:pPr>
              <a:spcBef>
                <a:spcPts val="800"/>
              </a:spcBef>
              <a:defRPr sz="1400">
                <a:solidFill>
                  <a:srgbClr val="262D38"/>
                </a:solidFill>
              </a:defRPr>
            </a:pPr>
            <a:r>
              <a:t>внутрішня необхідність у певних умовах, ресурсах або результатах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74720" y="1600200"/>
            <a:ext cx="260604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D7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675887" y="1764792"/>
            <a:ext cx="2203704" cy="2926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C3A69"/>
                </a:solidFill>
              </a:defRPr>
            </a:pPr>
            <a:r>
              <a:t>Мотив</a:t>
            </a:r>
          </a:p>
          <a:p>
            <a:pPr>
              <a:spcBef>
                <a:spcPts val="800"/>
              </a:spcBef>
              <a:defRPr sz="1400">
                <a:solidFill>
                  <a:srgbClr val="262D38"/>
                </a:solidFill>
              </a:defRPr>
            </a:pPr>
            <a:r>
              <a:t>внутрішнє психологічне спонукання, яке надає діяльності спрямованості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55080" y="1600200"/>
            <a:ext cx="260604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D7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56248" y="1764792"/>
            <a:ext cx="2203704" cy="2926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C3A69"/>
                </a:solidFill>
              </a:defRPr>
            </a:pPr>
            <a:r>
              <a:t>Ціль</a:t>
            </a:r>
          </a:p>
          <a:p>
            <a:pPr>
              <a:spcBef>
                <a:spcPts val="800"/>
              </a:spcBef>
              <a:defRPr sz="1400">
                <a:solidFill>
                  <a:srgbClr val="262D38"/>
                </a:solidFill>
              </a:defRPr>
            </a:pPr>
            <a:r>
              <a:t>усвідомлений результат, якого прагне досягти людина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235440" y="1600200"/>
            <a:ext cx="260604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D7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436608" y="1764792"/>
            <a:ext cx="2203704" cy="2926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C3A69"/>
                </a:solidFill>
              </a:defRPr>
            </a:pPr>
            <a:r>
              <a:t>Стимул</a:t>
            </a:r>
          </a:p>
          <a:p>
            <a:pPr>
              <a:spcBef>
                <a:spcPts val="800"/>
              </a:spcBef>
              <a:defRPr sz="1400">
                <a:solidFill>
                  <a:srgbClr val="262D38"/>
                </a:solidFill>
              </a:defRPr>
            </a:pPr>
            <a:r>
              <a:t>зовнішній фактор, що впливає на професійну поведінку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257800"/>
            <a:ext cx="102412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1C3A69"/>
                </a:solidFill>
              </a:defRPr>
            </a:pPr>
            <a:r>
              <a:t>Потреба → усвідомлення значущості → мотив → ціль → діяльність → результат → оцінювання → корекція поведінки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0" y="642823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C3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A69"/>
                </a:solidFill>
              </a:defRPr>
            </a:pPr>
            <a:r>
              <a:t>Основні теоретичні підходи до мотивації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62D38"/>
                </a:solidFill>
              </a:defRPr>
            </a:pPr>
            <a:r>
              <a:t>Теорії потреб (А. Маслоу): професійна поведінка пов’язана з актуальними потребами — від безпеки та належності до поваги й самореалізації.</a:t>
            </a:r>
          </a:p>
          <a:p>
            <a:pPr>
              <a:spcAft>
                <a:spcPts val="1200"/>
              </a:spcAft>
              <a:defRPr sz="1900">
                <a:solidFill>
                  <a:srgbClr val="262D38"/>
                </a:solidFill>
              </a:defRPr>
            </a:pPr>
            <a:r>
              <a:t>Двофакторний підхід Ф. Герцберга: гігієнічні фактори зменшують незадоволеність, а мотиваційні фактори підтримують професійну активність.</a:t>
            </a:r>
          </a:p>
          <a:p>
            <a:pPr>
              <a:spcAft>
                <a:spcPts val="1200"/>
              </a:spcAft>
              <a:defRPr sz="1900">
                <a:solidFill>
                  <a:srgbClr val="262D38"/>
                </a:solidFill>
              </a:defRPr>
            </a:pPr>
            <a:r>
              <a:t>Теорії очікувань: мотивація залежить від очікування результату, зв’язку результату з винагородою та цінності винагороди.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C3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A69"/>
                </a:solidFill>
              </a:defRPr>
            </a:pPr>
            <a:r>
              <a:t>Внутрішня та зовнішня мотивація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17320"/>
            <a:ext cx="521208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D7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2688" y="1581912"/>
            <a:ext cx="4809744" cy="3840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C3A69"/>
                </a:solidFill>
              </a:defRPr>
            </a:pPr>
            <a:r>
              <a:t>Внутрішня мотивація</a:t>
            </a:r>
          </a:p>
          <a:p>
            <a:pPr>
              <a:spcBef>
                <a:spcPts val="800"/>
              </a:spcBef>
              <a:defRPr sz="1400">
                <a:solidFill>
                  <a:srgbClr val="262D38"/>
                </a:solidFill>
              </a:defRPr>
            </a:pPr>
            <a:r>
              <a:t>Діяльність сама по собі є значущою, цікавою або цінною.</a:t>
            </a:r>
            <a:br/>
            <a:br/>
            <a:r>
              <a:t>• інтерес до завдань</a:t>
            </a:r>
            <a:br/>
            <a:r>
              <a:t>• прагнення до майстерності</a:t>
            </a:r>
            <a:br/>
            <a:r>
              <a:t>• освоєння нових знань</a:t>
            </a:r>
            <a:br/>
            <a:r>
              <a:t>• відчуття значущості роботи</a:t>
            </a:r>
            <a:br/>
            <a:r>
              <a:t>• професійна автономія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3640" y="1417320"/>
            <a:ext cx="521208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D7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64807" y="1581912"/>
            <a:ext cx="4809744" cy="3840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C3A69"/>
                </a:solidFill>
              </a:defRPr>
            </a:pPr>
            <a:r>
              <a:t>Зовнішня мотивація</a:t>
            </a:r>
          </a:p>
          <a:p>
            <a:pPr>
              <a:spcBef>
                <a:spcPts val="800"/>
              </a:spcBef>
              <a:defRPr sz="1400">
                <a:solidFill>
                  <a:srgbClr val="262D38"/>
                </a:solidFill>
              </a:defRPr>
            </a:pPr>
            <a:r>
              <a:t>Пов’язана з наслідками поза самою діяльністю.</a:t>
            </a:r>
            <a:br/>
            <a:br/>
            <a:r>
              <a:t>• заробітна плата</a:t>
            </a:r>
            <a:br/>
            <a:r>
              <a:t>• премії</a:t>
            </a:r>
            <a:br/>
            <a:r>
              <a:t>• кар’єрне просування</a:t>
            </a:r>
            <a:br/>
            <a:r>
              <a:t>• визнання</a:t>
            </a:r>
            <a:br/>
            <a:r>
              <a:t>• оцінювання результатів</a:t>
            </a:r>
            <a:br/>
            <a:r>
              <a:t>• уникнення санкцій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C3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A69"/>
                </a:solidFill>
              </a:defRPr>
            </a:pPr>
            <a:r>
              <a:t>Індивідуальні відмінності та стимули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Працівники можуть виконувати однакову роботу, але мати різні мотиваційні пріоритети.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На мотивацію впливають вік, досвід, життєві обставини, професійні цінності, очікування та індивідуальні психологічні характеристики.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Матеріальна мотивація: зарплата, премії, доплати, компенсації.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Нематеріальна мотивація: визнання, довіра, автономія, навчання, наставництво, цікаві завдання, кар’єрний розвиток.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Ефективна система мотивації поєднує матеріальні та нематеріальні чинники.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C3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A69"/>
                </a:solidFill>
              </a:defRPr>
            </a:pPr>
            <a:r>
              <a:t>Залученість персоналу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62D38"/>
                </a:solidFill>
              </a:defRPr>
            </a:pPr>
            <a:r>
              <a:t>Залученість — ступінь психологічної включеності працівника у професійну діяльність та організаційне середовище.</a:t>
            </a:r>
          </a:p>
          <a:p>
            <a:pPr>
              <a:spcAft>
                <a:spcPts val="1200"/>
              </a:spcAft>
              <a:defRPr sz="1900">
                <a:solidFill>
                  <a:srgbClr val="262D38"/>
                </a:solidFill>
              </a:defRPr>
            </a:pPr>
            <a:r>
              <a:t>Ознаки: ініціативність, відповідальність, зацікавленість у результатах, готовність навчатися та вдосконалювати роботу.</a:t>
            </a:r>
          </a:p>
          <a:p>
            <a:pPr>
              <a:spcAft>
                <a:spcPts val="1200"/>
              </a:spcAft>
              <a:defRPr sz="1900">
                <a:solidFill>
                  <a:srgbClr val="262D38"/>
                </a:solidFill>
              </a:defRPr>
            </a:pPr>
            <a:r>
              <a:t>Залученість не тотожна кількості відпрацьованих годин.</a:t>
            </a:r>
          </a:p>
          <a:p>
            <a:pPr>
              <a:spcAft>
                <a:spcPts val="1200"/>
              </a:spcAft>
              <a:defRPr sz="1900">
                <a:solidFill>
                  <a:srgbClr val="262D38"/>
                </a:solidFill>
              </a:defRPr>
            </a:pPr>
            <a:r>
              <a:t>Ключові чинники: значущість роботи, автономія, компетентність, якість керівництва, взаємини в колективі, справедливість і можливості розвитку.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C3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A69"/>
                </a:solidFill>
              </a:defRPr>
            </a:pPr>
            <a:r>
              <a:t>Мотивація, залученість і задоволеність працею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63040"/>
            <a:ext cx="338328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7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41247" y="1627632"/>
            <a:ext cx="2980944" cy="3291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C3A69"/>
                </a:solidFill>
              </a:defRPr>
            </a:pPr>
            <a:r>
              <a:t>Мотивація</a:t>
            </a:r>
          </a:p>
          <a:p>
            <a:pPr>
              <a:spcBef>
                <a:spcPts val="800"/>
              </a:spcBef>
              <a:defRPr sz="1400">
                <a:solidFill>
                  <a:srgbClr val="262D38"/>
                </a:solidFill>
              </a:defRPr>
            </a:pPr>
            <a:r>
              <a:t>спонукає до професійної активності та визначає її спрямованість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0" y="1463040"/>
            <a:ext cx="338328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7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90288" y="1627632"/>
            <a:ext cx="2980944" cy="3291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C3A69"/>
                </a:solidFill>
              </a:defRPr>
            </a:pPr>
            <a:r>
              <a:t>Залученість</a:t>
            </a:r>
          </a:p>
          <a:p>
            <a:pPr>
              <a:spcBef>
                <a:spcPts val="800"/>
              </a:spcBef>
              <a:defRPr sz="1400">
                <a:solidFill>
                  <a:srgbClr val="262D38"/>
                </a:solidFill>
              </a:defRPr>
            </a:pPr>
            <a:r>
              <a:t>забезпечує психологічну включеність у роботу та організацію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38160" y="1463040"/>
            <a:ext cx="338328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7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339328" y="1627632"/>
            <a:ext cx="2980944" cy="3291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C3A69"/>
                </a:solidFill>
              </a:defRPr>
            </a:pPr>
            <a:r>
              <a:t>Задоволеність</a:t>
            </a:r>
          </a:p>
          <a:p>
            <a:pPr>
              <a:spcBef>
                <a:spcPts val="800"/>
              </a:spcBef>
              <a:defRPr sz="1400">
                <a:solidFill>
                  <a:srgbClr val="262D38"/>
                </a:solidFill>
              </a:defRPr>
            </a:pPr>
            <a:r>
              <a:t>відображає суб’єктивну оцінку змісту, умов і взаємин у професійній діяльності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C3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A69"/>
                </a:solidFill>
              </a:defRPr>
            </a:pPr>
            <a:r>
              <a:t>Роль керівника у формуванні мотиваційного середовища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62D38"/>
                </a:solidFill>
              </a:defRPr>
            </a:pPr>
            <a:r>
              <a:t>Формулювати зрозумілі професійні цілі та очікування.</a:t>
            </a:r>
          </a:p>
          <a:p>
            <a:pPr>
              <a:spcAft>
                <a:spcPts val="1200"/>
              </a:spcAft>
              <a:defRPr sz="1900">
                <a:solidFill>
                  <a:srgbClr val="262D38"/>
                </a:solidFill>
              </a:defRPr>
            </a:pPr>
            <a:r>
              <a:t>Забезпечувати справедливий розподіл завдань і прозорі критерії оцінювання.</a:t>
            </a:r>
          </a:p>
          <a:p>
            <a:pPr>
              <a:spcAft>
                <a:spcPts val="1200"/>
              </a:spcAft>
              <a:defRPr sz="1900">
                <a:solidFill>
                  <a:srgbClr val="262D38"/>
                </a:solidFill>
              </a:defRPr>
            </a:pPr>
            <a:r>
              <a:t>Надавати конструктивний зворотний зв’язок і визнавати результати.</a:t>
            </a:r>
          </a:p>
          <a:p>
            <a:pPr>
              <a:spcAft>
                <a:spcPts val="1200"/>
              </a:spcAft>
              <a:defRPr sz="1900">
                <a:solidFill>
                  <a:srgbClr val="262D38"/>
                </a:solidFill>
              </a:defRPr>
            </a:pPr>
            <a:r>
              <a:t>Підтримувати професійну ініціативу, навчання та автономію.</a:t>
            </a:r>
          </a:p>
          <a:p>
            <a:pPr>
              <a:spcAft>
                <a:spcPts val="1200"/>
              </a:spcAft>
              <a:defRPr sz="1900">
                <a:solidFill>
                  <a:srgbClr val="262D38"/>
                </a:solidFill>
              </a:defRPr>
            </a:pPr>
            <a:r>
              <a:t>Узгоджувати вимоги з ресурсами: інформацією, часом, повноваженнями та необхідними засобами.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C3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A69"/>
                </a:solidFill>
              </a:defRPr>
            </a:pPr>
            <a:r>
              <a:t>Професійний розвиток персоналу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62D38"/>
                </a:solidFill>
              </a:defRPr>
            </a:pPr>
            <a:r>
              <a:t>Професійний розвиток — систематичне вдосконалення знань, умінь, компетентностей і професійних ресурсів.</a:t>
            </a:r>
          </a:p>
          <a:p>
            <a:pPr>
              <a:spcAft>
                <a:spcPts val="1200"/>
              </a:spcAft>
              <a:defRPr sz="1900">
                <a:solidFill>
                  <a:srgbClr val="262D38"/>
                </a:solidFill>
              </a:defRPr>
            </a:pPr>
            <a:r>
              <a:t>Форми: формальне навчання, навчання на робочому місці, наставництво, самоосвіта, професійний обмін.</a:t>
            </a:r>
          </a:p>
          <a:p>
            <a:pPr>
              <a:spcAft>
                <a:spcPts val="1200"/>
              </a:spcAft>
              <a:defRPr sz="1900">
                <a:solidFill>
                  <a:srgbClr val="262D38"/>
                </a:solidFill>
              </a:defRPr>
            </a:pPr>
            <a:r>
              <a:t>Професійна компетентність не є статичною — вона потребує постійного оновлення.</a:t>
            </a:r>
          </a:p>
          <a:p>
            <a:pPr>
              <a:spcAft>
                <a:spcPts val="1200"/>
              </a:spcAft>
              <a:defRPr sz="1900">
                <a:solidFill>
                  <a:srgbClr val="262D38"/>
                </a:solidFill>
              </a:defRPr>
            </a:pPr>
            <a:r>
              <a:t>Ефективний розвиток пов’язаний із реальними професійними завданнями та можливістю застосувати нові знання на практиці.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C3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A69"/>
                </a:solidFill>
              </a:defRPr>
            </a:pPr>
            <a:r>
              <a:t>Цикл професійного розвитку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2148840"/>
            <a:ext cx="160020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C3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2423160"/>
            <a:ext cx="14173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C3A69"/>
                </a:solidFill>
              </a:defRPr>
            </a:pPr>
            <a:r>
              <a:t>Визначення</a:t>
            </a:r>
            <a:br/>
            <a:r>
              <a:t>потреби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39112" y="2606040"/>
            <a:ext cx="320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376092"/>
                </a:solidFill>
              </a:defRPr>
            </a:pPr>
            <a:r>
              <a:t>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331720" y="2148840"/>
            <a:ext cx="160020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C3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423160" y="2423160"/>
            <a:ext cx="14173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C3A69"/>
                </a:solidFill>
              </a:defRPr>
            </a:pPr>
            <a:r>
              <a:t>Професійна</a:t>
            </a:r>
            <a:br/>
            <a:r>
              <a:t>ціль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59352" y="2606040"/>
            <a:ext cx="320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376092"/>
                </a:solidFill>
              </a:defRPr>
            </a:pPr>
            <a: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51960" y="2148840"/>
            <a:ext cx="160020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C3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343400" y="2423160"/>
            <a:ext cx="14173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C3A69"/>
                </a:solidFill>
              </a:defRPr>
            </a:pPr>
            <a:r>
              <a:t>Вибір способу</a:t>
            </a:r>
            <a:br/>
            <a:r>
              <a:t>розвитку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79592" y="2606040"/>
            <a:ext cx="320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376092"/>
                </a:solidFill>
              </a:defRPr>
            </a:pPr>
            <a: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2148840"/>
            <a:ext cx="160020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C3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263640" y="2423160"/>
            <a:ext cx="14173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C3A69"/>
                </a:solidFill>
              </a:defRPr>
            </a:pPr>
            <a:r>
              <a:t>Навчання</a:t>
            </a:r>
            <a:br/>
            <a:r>
              <a:t>та практика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99832" y="2606040"/>
            <a:ext cx="320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376092"/>
                </a:solidFill>
              </a:defRPr>
            </a:pPr>
            <a: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92440" y="2148840"/>
            <a:ext cx="160020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C3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183879" y="2423160"/>
            <a:ext cx="14173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C3A69"/>
                </a:solidFill>
              </a:defRPr>
            </a:pPr>
            <a:r>
              <a:t>Оцінювання</a:t>
            </a:r>
            <a:br/>
            <a:r>
              <a:t>результату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20072" y="2606040"/>
            <a:ext cx="320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376092"/>
                </a:solidFill>
              </a:defRPr>
            </a:pPr>
            <a: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12680" y="2148840"/>
            <a:ext cx="160020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C3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104119" y="2423160"/>
            <a:ext cx="14173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C3A69"/>
                </a:solidFill>
              </a:defRPr>
            </a:pPr>
            <a:r>
              <a:t>Корекція</a:t>
            </a:r>
            <a:br/>
            <a:r>
              <a:t>траєкторії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0" y="642823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C3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A69"/>
                </a:solidFill>
              </a:defRPr>
            </a:pPr>
            <a:r>
              <a:t>Особливості мотивації працівників аграрної сфери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Сезонний характер значної частини робіт та нерівномірність професійного навантаження.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Залежність результатів від природних факторів і необхідність дотримання технологічних строків.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Територіальна розосередженість виробничих об’єктів.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Використання складної техніки та швидке впровадження цифрових технологій.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Потреба в адаптації, навчанні, відповідальності та готовності до технологічних змін.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C3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A69"/>
                </a:solidFill>
              </a:defRPr>
            </a:pPr>
            <a:r>
              <a:t>Демотивація: що послаблює професійну активність?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Незрозумілі професійні вимоги та відсутність зворотного зв’язку.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Непослідовність управлінських рішень і сприйняття несправедливості.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Відсутність можливостей професійного розвитку.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Надмірний контроль або невідповідність між відповідальністю та повноваженнями.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Недостатність ресурсів і конфліктні взаємини.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Завдання керівника — своєчасно виявляти та усувати організаційні чинники демотивації.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3A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960120"/>
            <a:ext cx="105156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C8D7F0"/>
                </a:solidFill>
              </a:defRPr>
            </a:pPr>
            <a:r>
              <a:t>КЛЮЧОВА ІДЕЯ</a:t>
            </a:r>
          </a:p>
          <a:p>
            <a:pPr algn="ctr">
              <a:spcBef>
                <a:spcPts val="2500"/>
              </a:spcBef>
              <a:defRPr sz="2800" b="1">
                <a:solidFill>
                  <a:srgbClr val="FFFFFF"/>
                </a:solidFill>
              </a:defRPr>
            </a:pPr>
            <a:r>
              <a:t>Мотивація → професійна активність → досвід → компетентність → залученість → подальший розвиток</a:t>
            </a:r>
          </a:p>
          <a:p>
            <a:pPr>
              <a:defRPr/>
            </a:pPr>
            <a:r>
              <a:t>Ефективне управління персоналом передбачає поєднання стимулів, підтримки залученості, розвитку компетентностей і створення сприятливого організаційного середовища.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3977639"/>
            <a:ext cx="1014984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DCE6F5"/>
                </a:solidFill>
              </a:defRPr>
            </a:pPr>
            <a:r>
              <a:t>Ефективне управління персоналом передбачає поєднання стимулів, підтримки залученості, розвитку компетентностей і створення сприятливого організаційного середовища.</a:t>
            </a:r>
          </a:p>
          <a:p>
            <a:pPr algn="ctr">
              <a:spcBef>
                <a:spcPts val="1800"/>
              </a:spcBef>
              <a:defRPr sz="1600">
                <a:solidFill>
                  <a:srgbClr val="C8D7F0"/>
                </a:solidFill>
              </a:defRPr>
            </a:pPr>
            <a:r>
              <a:t>Питання для обговорення: які мотиваційні чинники є найбільш значущими для працівників аграрної сфери?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860</Words>
  <Application>Microsoft Office PowerPoint</Application>
  <PresentationFormat>Широкий екран</PresentationFormat>
  <Paragraphs>114</Paragraphs>
  <Slides>16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Nikita Panov</dc:creator>
  <cp:keywords/>
  <dc:description>generated using python-pptx</dc:description>
  <cp:lastModifiedBy>Nikita Panov</cp:lastModifiedBy>
  <cp:revision>1</cp:revision>
  <dcterms:created xsi:type="dcterms:W3CDTF">2013-01-27T09:14:16Z</dcterms:created>
  <dcterms:modified xsi:type="dcterms:W3CDTF">2026-09-27T16:32:25Z</dcterms:modified>
  <cp:category/>
</cp:coreProperties>
</file>