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0" r:id="rId5"/>
    <p:sldId id="259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67" r:id="rId14"/>
    <p:sldId id="270" r:id="rId15"/>
    <p:sldId id="271" r:id="rId16"/>
    <p:sldId id="272" r:id="rId17"/>
    <p:sldId id="273" r:id="rId18"/>
    <p:sldId id="275" r:id="rId19"/>
  </p:sldIdLst>
  <p:sldSz cx="9144000" cy="6858000" type="screen4x3"/>
  <p:notesSz cx="6858000" cy="9144000"/>
  <p:defaultTextStyle>
    <a:defPPr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9" autoAdjust="0"/>
    <p:restoredTop sz="94660"/>
  </p:normalViewPr>
  <p:slideViewPr>
    <p:cSldViewPr>
      <p:cViewPr varScale="1">
        <p:scale>
          <a:sx n="34" d="100"/>
          <a:sy n="34" d="100"/>
        </p:scale>
        <p:origin x="-132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722250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303229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801261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4058372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25728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672527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89213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329611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uk-UA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7441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93997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05137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uk-UA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uk-UA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42ADC-87D5-4215-93F7-4C5065FCADF6}" type="datetimeFigureOut">
              <a:rPr lang="uk-UA" smtClean="0"/>
              <a:t>01.05.2024</a:t>
            </a:fld>
            <a:endParaRPr lang="uk-UA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669C7-0D26-4BD4-B569-66236BCBCC55}" type="slidenum">
              <a:rPr lang="uk-UA" smtClean="0"/>
              <a:t>‹#›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96314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uk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539552" y="836712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uk-UA" sz="4000" b="1" dirty="0" smtClean="0"/>
          </a:p>
          <a:p>
            <a:pPr algn="ctr"/>
            <a:r>
              <a:rPr lang="ru-RU" sz="3200" dirty="0" smtClean="0"/>
              <a:t>1.4  </a:t>
            </a:r>
            <a:r>
              <a:rPr lang="ru-RU" sz="3200" dirty="0" err="1" smtClean="0"/>
              <a:t>Нел</a:t>
            </a:r>
            <a:r>
              <a:rPr lang="uk-UA" sz="3200" dirty="0" err="1" smtClean="0"/>
              <a:t>інійні</a:t>
            </a:r>
            <a:r>
              <a:rPr lang="ru-RU" sz="3200" dirty="0" smtClean="0"/>
              <a:t> </a:t>
            </a:r>
            <a:r>
              <a:rPr lang="ru-RU" sz="3200" dirty="0" err="1"/>
              <a:t>структури</a:t>
            </a:r>
            <a:r>
              <a:rPr lang="ru-RU" sz="3200" dirty="0"/>
              <a:t> </a:t>
            </a:r>
            <a:r>
              <a:rPr lang="ru-RU" sz="3200" dirty="0" err="1"/>
              <a:t>даних</a:t>
            </a:r>
            <a:r>
              <a:rPr lang="ru-RU" sz="3200" dirty="0"/>
              <a:t>. </a:t>
            </a:r>
            <a:endParaRPr lang="en-US" sz="3200" dirty="0"/>
          </a:p>
          <a:p>
            <a:pPr algn="ctr"/>
            <a:r>
              <a:rPr lang="uk-UA" sz="3200" dirty="0" smtClean="0"/>
              <a:t>Бінарні дерева</a:t>
            </a:r>
            <a:endParaRPr lang="uk-UA" sz="3200" dirty="0"/>
          </a:p>
          <a:p>
            <a:pPr algn="ctr"/>
            <a:endParaRPr lang="uk-UA" sz="4000" b="1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952582" y="738619"/>
            <a:ext cx="76583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/>
              <a:t>АЛГОРИТМИ ТА ОБЧИСЛЮВАЛЬНА СКЛАДНІСТЬ</a:t>
            </a:r>
          </a:p>
        </p:txBody>
      </p:sp>
    </p:spTree>
    <p:extLst>
      <p:ext uri="{BB962C8B-B14F-4D97-AF65-F5344CB8AC3E}">
        <p14:creationId xmlns:p14="http://schemas.microsoft.com/office/powerpoint/2010/main" val="280636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>
            <a:off x="520210" y="332656"/>
            <a:ext cx="856895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err="1"/>
              <a:t>Бінарне</a:t>
            </a:r>
            <a:r>
              <a:rPr lang="ru-RU" sz="3200" dirty="0"/>
              <a:t> дерево - </a:t>
            </a:r>
            <a:r>
              <a:rPr lang="ru-RU" sz="3200" dirty="0" err="1"/>
              <a:t>це</a:t>
            </a:r>
            <a:r>
              <a:rPr lang="ru-RU" sz="3200" dirty="0"/>
              <a:t> </a:t>
            </a:r>
            <a:r>
              <a:rPr lang="ru-RU" sz="3200" dirty="0" err="1"/>
              <a:t>динамічна</a:t>
            </a:r>
            <a:r>
              <a:rPr lang="ru-RU" sz="3200" dirty="0"/>
              <a:t> структура </a:t>
            </a:r>
            <a:r>
              <a:rPr lang="ru-RU" sz="3200" dirty="0" err="1"/>
              <a:t>даних</a:t>
            </a:r>
            <a:r>
              <a:rPr lang="ru-RU" sz="3200" dirty="0"/>
              <a:t>, </a:t>
            </a:r>
            <a:r>
              <a:rPr lang="ru-RU" sz="3200" dirty="0" err="1"/>
              <a:t>що</a:t>
            </a:r>
            <a:r>
              <a:rPr lang="ru-RU" sz="3200" dirty="0"/>
              <a:t> </a:t>
            </a:r>
            <a:r>
              <a:rPr lang="ru-RU" sz="3200" dirty="0" err="1"/>
              <a:t>складається</a:t>
            </a:r>
            <a:r>
              <a:rPr lang="ru-RU" sz="3200" dirty="0"/>
              <a:t> з </a:t>
            </a:r>
            <a:r>
              <a:rPr lang="ru-RU" sz="3200" dirty="0" err="1"/>
              <a:t>вузлів</a:t>
            </a:r>
            <a:r>
              <a:rPr lang="ru-RU" sz="3200" dirty="0"/>
              <a:t>, </a:t>
            </a:r>
            <a:r>
              <a:rPr lang="ru-RU" sz="3200" dirty="0" err="1"/>
              <a:t>кожен</a:t>
            </a:r>
            <a:r>
              <a:rPr lang="ru-RU" sz="3200" dirty="0"/>
              <a:t> з </a:t>
            </a:r>
            <a:r>
              <a:rPr lang="ru-RU" sz="3200" dirty="0" err="1"/>
              <a:t>яких</a:t>
            </a:r>
            <a:r>
              <a:rPr lang="ru-RU" sz="3200" dirty="0"/>
              <a:t> </a:t>
            </a:r>
            <a:r>
              <a:rPr lang="ru-RU" sz="3200" dirty="0" err="1"/>
              <a:t>містить</a:t>
            </a:r>
            <a:r>
              <a:rPr lang="ru-RU" sz="3200" dirty="0"/>
              <a:t>, </a:t>
            </a:r>
            <a:r>
              <a:rPr lang="ru-RU" sz="3200" dirty="0" err="1"/>
              <a:t>крім</a:t>
            </a:r>
            <a:r>
              <a:rPr lang="ru-RU" sz="3200" dirty="0"/>
              <a:t> </a:t>
            </a:r>
            <a:r>
              <a:rPr lang="ru-RU" sz="3200" dirty="0" err="1"/>
              <a:t>даних</a:t>
            </a:r>
            <a:r>
              <a:rPr lang="ru-RU" sz="3200" dirty="0"/>
              <a:t>, не </a:t>
            </a:r>
            <a:r>
              <a:rPr lang="ru-RU" sz="3200" dirty="0" err="1"/>
              <a:t>більше</a:t>
            </a:r>
            <a:r>
              <a:rPr lang="ru-RU" sz="3200" dirty="0"/>
              <a:t> </a:t>
            </a:r>
            <a:r>
              <a:rPr lang="ru-RU" sz="3200" dirty="0" err="1"/>
              <a:t>двох</a:t>
            </a:r>
            <a:r>
              <a:rPr lang="ru-RU" sz="3200" dirty="0"/>
              <a:t> </a:t>
            </a:r>
            <a:r>
              <a:rPr lang="ru-RU" sz="3200" dirty="0" err="1"/>
              <a:t>посилань</a:t>
            </a:r>
            <a:r>
              <a:rPr lang="ru-RU" sz="3200" dirty="0"/>
              <a:t> на </a:t>
            </a:r>
            <a:r>
              <a:rPr lang="ru-RU" sz="3200" dirty="0" err="1"/>
              <a:t>різні</a:t>
            </a:r>
            <a:r>
              <a:rPr lang="ru-RU" sz="3200" dirty="0"/>
              <a:t> </a:t>
            </a:r>
            <a:r>
              <a:rPr lang="ru-RU" sz="3200" dirty="0" err="1"/>
              <a:t>вузли</a:t>
            </a:r>
            <a:r>
              <a:rPr lang="ru-RU" sz="3200" dirty="0"/>
              <a:t>. На </a:t>
            </a:r>
            <a:r>
              <a:rPr lang="ru-RU" sz="3200" dirty="0" err="1"/>
              <a:t>кожен</a:t>
            </a:r>
            <a:r>
              <a:rPr lang="ru-RU" sz="3200" dirty="0"/>
              <a:t> </a:t>
            </a:r>
            <a:r>
              <a:rPr lang="ru-RU" sz="3200" dirty="0" err="1"/>
              <a:t>вузол</a:t>
            </a:r>
            <a:r>
              <a:rPr lang="ru-RU" sz="3200" dirty="0"/>
              <a:t> є </a:t>
            </a:r>
            <a:r>
              <a:rPr lang="ru-RU" sz="3200" dirty="0" err="1"/>
              <a:t>рівно</a:t>
            </a:r>
            <a:r>
              <a:rPr lang="ru-RU" sz="3200" dirty="0"/>
              <a:t> одна </a:t>
            </a:r>
            <a:r>
              <a:rPr lang="ru-RU" sz="3200" dirty="0" err="1"/>
              <a:t>посилання</a:t>
            </a:r>
            <a:r>
              <a:rPr lang="ru-RU" sz="3200" dirty="0"/>
              <a:t>. </a:t>
            </a:r>
            <a:r>
              <a:rPr lang="ru-RU" sz="3200" dirty="0" err="1"/>
              <a:t>Початковий</a:t>
            </a:r>
            <a:r>
              <a:rPr lang="ru-RU" sz="3200" dirty="0"/>
              <a:t> </a:t>
            </a:r>
            <a:r>
              <a:rPr lang="ru-RU" sz="3200" dirty="0" err="1"/>
              <a:t>вузол</a:t>
            </a:r>
            <a:r>
              <a:rPr lang="ru-RU" sz="3200" dirty="0"/>
              <a:t> </a:t>
            </a:r>
            <a:r>
              <a:rPr lang="ru-RU" sz="3200" dirty="0" err="1"/>
              <a:t>називається</a:t>
            </a:r>
            <a:r>
              <a:rPr lang="ru-RU" sz="3200" dirty="0"/>
              <a:t> </a:t>
            </a:r>
            <a:r>
              <a:rPr lang="ru-RU" sz="3200" dirty="0" err="1"/>
              <a:t>коренем</a:t>
            </a:r>
            <a:r>
              <a:rPr lang="ru-RU" sz="3200" dirty="0"/>
              <a:t> дерева.</a:t>
            </a: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165831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23528" y="260648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/>
              <a:t>На рисунку наведено приклад </a:t>
            </a:r>
            <a:r>
              <a:rPr lang="ru-RU" sz="2800" dirty="0" err="1"/>
              <a:t>бінарного</a:t>
            </a:r>
            <a:r>
              <a:rPr lang="ru-RU" sz="2800" dirty="0"/>
              <a:t> дерева (</a:t>
            </a:r>
            <a:r>
              <a:rPr lang="ru-RU" sz="2800" dirty="0" err="1"/>
              <a:t>корінь</a:t>
            </a:r>
            <a:r>
              <a:rPr lang="ru-RU" sz="2800" dirty="0"/>
              <a:t> </a:t>
            </a:r>
            <a:r>
              <a:rPr lang="ru-RU" sz="2800" dirty="0" err="1"/>
              <a:t>зазвичай</a:t>
            </a:r>
            <a:r>
              <a:rPr lang="ru-RU" sz="2800" dirty="0"/>
              <a:t> </a:t>
            </a:r>
            <a:r>
              <a:rPr lang="ru-RU" sz="2800" dirty="0" err="1"/>
              <a:t>зображується</a:t>
            </a:r>
            <a:r>
              <a:rPr lang="ru-RU" sz="2800" dirty="0"/>
              <a:t> </a:t>
            </a:r>
            <a:r>
              <a:rPr lang="ru-RU" sz="2800" dirty="0" err="1"/>
              <a:t>зверху</a:t>
            </a:r>
            <a:r>
              <a:rPr lang="ru-RU" sz="2800" dirty="0"/>
              <a:t>)</a:t>
            </a:r>
            <a:endParaRPr lang="uk-UA" sz="2800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uk-UA"/>
          </a:p>
        </p:txBody>
      </p:sp>
      <p:graphicFrame>
        <p:nvGraphicFramePr>
          <p:cNvPr id="4" name="Объект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3822631"/>
              </p:ext>
            </p:extLst>
          </p:nvPr>
        </p:nvGraphicFramePr>
        <p:xfrm>
          <a:off x="1691680" y="1214755"/>
          <a:ext cx="5539126" cy="55172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r:id="rId3" imgW="5490723" imgH="5477774" progId="Unknown">
                  <p:embed/>
                </p:oleObj>
              </mc:Choice>
              <mc:Fallback>
                <p:oleObj r:id="rId3" imgW="5490723" imgH="5477774" progId="Unknown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1214755"/>
                        <a:ext cx="5539126" cy="551723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377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23528" y="116632"/>
            <a:ext cx="86409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uk-UA" sz="3200" dirty="0"/>
              <a:t>Вузол, що не має </a:t>
            </a:r>
            <a:r>
              <a:rPr lang="uk-UA" sz="3200" dirty="0" err="1"/>
              <a:t>піддерев</a:t>
            </a:r>
            <a:r>
              <a:rPr lang="uk-UA" sz="3200" dirty="0"/>
              <a:t>, називається листом. </a:t>
            </a:r>
            <a:r>
              <a:rPr lang="uk-UA" sz="3200" dirty="0" smtClean="0"/>
              <a:t>Вхідні </a:t>
            </a:r>
            <a:r>
              <a:rPr lang="uk-UA" sz="3200" dirty="0"/>
              <a:t>вузли називаються предками, </a:t>
            </a:r>
            <a:r>
              <a:rPr lang="uk-UA" sz="3200" dirty="0" smtClean="0"/>
              <a:t>в</a:t>
            </a:r>
            <a:r>
              <a:rPr lang="ru-RU" sz="3200" smtClean="0"/>
              <a:t>и</a:t>
            </a:r>
            <a:r>
              <a:rPr lang="uk-UA" sz="3200" smtClean="0"/>
              <a:t>хідні </a:t>
            </a:r>
            <a:r>
              <a:rPr lang="uk-UA" sz="3200" dirty="0"/>
              <a:t>- нащадками.</a:t>
            </a:r>
          </a:p>
          <a:p>
            <a:r>
              <a:rPr lang="uk-UA" sz="3200" dirty="0"/>
              <a:t>Висота дерева визначається кількістю рівнів, на яких розташовуються його вузли.</a:t>
            </a:r>
          </a:p>
        </p:txBody>
      </p:sp>
    </p:spTree>
    <p:extLst>
      <p:ext uri="{BB962C8B-B14F-4D97-AF65-F5344CB8AC3E}">
        <p14:creationId xmlns:p14="http://schemas.microsoft.com/office/powerpoint/2010/main" val="372710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11560" y="116632"/>
            <a:ext cx="828092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err="1"/>
              <a:t>Якщо</a:t>
            </a:r>
            <a:r>
              <a:rPr lang="ru-RU" sz="3200" dirty="0"/>
              <a:t> дерево </a:t>
            </a:r>
            <a:r>
              <a:rPr lang="ru-RU" sz="3200" dirty="0" err="1"/>
              <a:t>організовано</a:t>
            </a:r>
            <a:r>
              <a:rPr lang="ru-RU" sz="3200" dirty="0"/>
              <a:t> таким чином, </a:t>
            </a:r>
            <a:r>
              <a:rPr lang="ru-RU" sz="3200" dirty="0" err="1"/>
              <a:t>що</a:t>
            </a:r>
            <a:r>
              <a:rPr lang="ru-RU" sz="3200" dirty="0"/>
              <a:t> для кожного </a:t>
            </a:r>
            <a:r>
              <a:rPr lang="ru-RU" sz="3200" dirty="0" err="1"/>
              <a:t>вузла</a:t>
            </a:r>
            <a:r>
              <a:rPr lang="ru-RU" sz="3200" dirty="0"/>
              <a:t> все </a:t>
            </a:r>
            <a:r>
              <a:rPr lang="ru-RU" sz="3200" dirty="0" err="1"/>
              <a:t>ключі</a:t>
            </a:r>
            <a:r>
              <a:rPr lang="ru-RU" sz="3200" dirty="0"/>
              <a:t> </a:t>
            </a:r>
            <a:r>
              <a:rPr lang="ru-RU" sz="3200" dirty="0" err="1"/>
              <a:t>його</a:t>
            </a:r>
            <a:r>
              <a:rPr lang="ru-RU" sz="3200" dirty="0"/>
              <a:t> </a:t>
            </a:r>
            <a:r>
              <a:rPr lang="ru-RU" sz="3200" dirty="0" err="1"/>
              <a:t>лівого</a:t>
            </a:r>
            <a:r>
              <a:rPr lang="ru-RU" sz="3200" dirty="0"/>
              <a:t> </a:t>
            </a:r>
            <a:r>
              <a:rPr lang="ru-RU" sz="3200" dirty="0" err="1"/>
              <a:t>піддерева</a:t>
            </a:r>
            <a:r>
              <a:rPr lang="ru-RU" sz="3200" dirty="0"/>
              <a:t> </a:t>
            </a:r>
            <a:r>
              <a:rPr lang="ru-RU" sz="3200" dirty="0" err="1"/>
              <a:t>менше</a:t>
            </a:r>
            <a:r>
              <a:rPr lang="ru-RU" sz="3200" dirty="0"/>
              <a:t> ключа </a:t>
            </a:r>
            <a:r>
              <a:rPr lang="ru-RU" sz="3200" dirty="0" err="1"/>
              <a:t>цього</a:t>
            </a:r>
            <a:r>
              <a:rPr lang="ru-RU" sz="3200" dirty="0"/>
              <a:t> </a:t>
            </a:r>
            <a:r>
              <a:rPr lang="ru-RU" sz="3200" dirty="0" err="1"/>
              <a:t>вузла</a:t>
            </a:r>
            <a:r>
              <a:rPr lang="ru-RU" sz="3200" dirty="0"/>
              <a:t>, а </a:t>
            </a:r>
            <a:r>
              <a:rPr lang="ru-RU" sz="3200" dirty="0" err="1"/>
              <a:t>всі</a:t>
            </a:r>
            <a:r>
              <a:rPr lang="ru-RU" sz="3200" dirty="0"/>
              <a:t> </a:t>
            </a:r>
            <a:r>
              <a:rPr lang="ru-RU" sz="3200" dirty="0" err="1"/>
              <a:t>ключі</a:t>
            </a:r>
            <a:r>
              <a:rPr lang="ru-RU" sz="3200" dirty="0"/>
              <a:t> </a:t>
            </a:r>
            <a:r>
              <a:rPr lang="ru-RU" sz="3200" dirty="0" err="1"/>
              <a:t>його</a:t>
            </a:r>
            <a:r>
              <a:rPr lang="ru-RU" sz="3200" dirty="0"/>
              <a:t> правого </a:t>
            </a:r>
            <a:r>
              <a:rPr lang="ru-RU" sz="3200" dirty="0" err="1"/>
              <a:t>піддерева</a:t>
            </a:r>
            <a:r>
              <a:rPr lang="ru-RU" sz="3200" dirty="0"/>
              <a:t> - </a:t>
            </a:r>
            <a:r>
              <a:rPr lang="ru-RU" sz="3200" dirty="0" err="1"/>
              <a:t>більше</a:t>
            </a:r>
            <a:r>
              <a:rPr lang="ru-RU" sz="3200" dirty="0"/>
              <a:t>, </a:t>
            </a:r>
            <a:r>
              <a:rPr lang="ru-RU" sz="3200" dirty="0" err="1"/>
              <a:t>воно</a:t>
            </a:r>
            <a:r>
              <a:rPr lang="ru-RU" sz="3200" dirty="0"/>
              <a:t> </a:t>
            </a:r>
            <a:r>
              <a:rPr lang="ru-RU" sz="3200" dirty="0" err="1"/>
              <a:t>називається</a:t>
            </a:r>
            <a:r>
              <a:rPr lang="ru-RU" sz="3200" dirty="0"/>
              <a:t> деревом </a:t>
            </a:r>
            <a:r>
              <a:rPr lang="ru-RU" sz="3200" dirty="0" err="1"/>
              <a:t>пошуку</a:t>
            </a:r>
            <a:r>
              <a:rPr lang="ru-RU" sz="3200" dirty="0"/>
              <a:t>. </a:t>
            </a:r>
            <a:r>
              <a:rPr lang="ru-RU" sz="3200" dirty="0" err="1"/>
              <a:t>Однакові</a:t>
            </a:r>
            <a:r>
              <a:rPr lang="ru-RU" sz="3200" dirty="0"/>
              <a:t> </a:t>
            </a:r>
            <a:r>
              <a:rPr lang="ru-RU" sz="3200" dirty="0" err="1"/>
              <a:t>ключі</a:t>
            </a:r>
            <a:r>
              <a:rPr lang="ru-RU" sz="3200" dirty="0"/>
              <a:t> не </a:t>
            </a:r>
            <a:r>
              <a:rPr lang="ru-RU" sz="3200" dirty="0" err="1"/>
              <a:t>допускаються</a:t>
            </a:r>
            <a:r>
              <a:rPr lang="ru-RU" sz="3200" dirty="0"/>
              <a:t>.</a:t>
            </a: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305067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96144" y="332656"/>
            <a:ext cx="885698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/>
              <a:t>У </a:t>
            </a:r>
            <a:r>
              <a:rPr lang="ru-RU" sz="2400" dirty="0" err="1"/>
              <a:t>дереві</a:t>
            </a:r>
            <a:r>
              <a:rPr lang="ru-RU" sz="2400" dirty="0"/>
              <a:t> </a:t>
            </a:r>
            <a:r>
              <a:rPr lang="ru-RU" sz="2400" dirty="0" err="1"/>
              <a:t>пошуку</a:t>
            </a:r>
            <a:r>
              <a:rPr lang="ru-RU" sz="2400" dirty="0"/>
              <a:t> </a:t>
            </a:r>
            <a:r>
              <a:rPr lang="ru-RU" sz="2400" dirty="0" err="1"/>
              <a:t>можна</a:t>
            </a:r>
            <a:r>
              <a:rPr lang="ru-RU" sz="2400" dirty="0"/>
              <a:t> </a:t>
            </a:r>
            <a:r>
              <a:rPr lang="ru-RU" sz="2400" dirty="0" err="1"/>
              <a:t>знайти</a:t>
            </a:r>
            <a:r>
              <a:rPr lang="ru-RU" sz="2400" dirty="0"/>
              <a:t> </a:t>
            </a:r>
            <a:r>
              <a:rPr lang="ru-RU" sz="2400" dirty="0" err="1"/>
              <a:t>елемент</a:t>
            </a:r>
            <a:r>
              <a:rPr lang="ru-RU" sz="2400" dirty="0"/>
              <a:t> по ключу, </a:t>
            </a:r>
            <a:r>
              <a:rPr lang="ru-RU" sz="2400" dirty="0" err="1"/>
              <a:t>рухаючись</a:t>
            </a:r>
            <a:r>
              <a:rPr lang="ru-RU" sz="2400" dirty="0"/>
              <a:t> </a:t>
            </a:r>
            <a:r>
              <a:rPr lang="ru-RU" sz="2400" dirty="0" err="1"/>
              <a:t>від</a:t>
            </a:r>
            <a:r>
              <a:rPr lang="ru-RU" sz="2400" dirty="0"/>
              <a:t> </a:t>
            </a:r>
            <a:r>
              <a:rPr lang="ru-RU" sz="2400" dirty="0" err="1"/>
              <a:t>кореня</a:t>
            </a:r>
            <a:r>
              <a:rPr lang="ru-RU" sz="2400" dirty="0"/>
              <a:t> і на </a:t>
            </a:r>
            <a:r>
              <a:rPr lang="ru-RU" sz="2400" dirty="0" err="1"/>
              <a:t>ліве</a:t>
            </a:r>
            <a:r>
              <a:rPr lang="ru-RU" sz="2400" dirty="0"/>
              <a:t> </a:t>
            </a:r>
            <a:r>
              <a:rPr lang="ru-RU" sz="2400" dirty="0" err="1"/>
              <a:t>або</a:t>
            </a:r>
            <a:r>
              <a:rPr lang="ru-RU" sz="2400" dirty="0"/>
              <a:t> праве </a:t>
            </a:r>
            <a:r>
              <a:rPr lang="ru-RU" sz="2400" dirty="0" err="1"/>
              <a:t>піддерево</a:t>
            </a:r>
            <a:r>
              <a:rPr lang="ru-RU" sz="2400" dirty="0"/>
              <a:t> в </a:t>
            </a:r>
            <a:r>
              <a:rPr lang="ru-RU" sz="2400" dirty="0" err="1"/>
              <a:t>залежності</a:t>
            </a:r>
            <a:r>
              <a:rPr lang="ru-RU" sz="2400" dirty="0"/>
              <a:t> </a:t>
            </a:r>
            <a:r>
              <a:rPr lang="ru-RU" sz="2400" dirty="0" err="1"/>
              <a:t>від</a:t>
            </a:r>
            <a:r>
              <a:rPr lang="ru-RU" sz="2400" dirty="0"/>
              <a:t> </a:t>
            </a:r>
            <a:r>
              <a:rPr lang="ru-RU" sz="2400" dirty="0" err="1"/>
              <a:t>значення</a:t>
            </a:r>
            <a:r>
              <a:rPr lang="ru-RU" sz="2400" dirty="0"/>
              <a:t> ключа в кожному </a:t>
            </a:r>
            <a:r>
              <a:rPr lang="ru-RU" sz="2400" dirty="0" err="1"/>
              <a:t>вузлі</a:t>
            </a:r>
            <a:r>
              <a:rPr lang="ru-RU" sz="2400" dirty="0"/>
              <a:t>.</a:t>
            </a:r>
          </a:p>
          <a:p>
            <a:r>
              <a:rPr lang="ru-RU" sz="2400" dirty="0" err="1"/>
              <a:t>Такий</a:t>
            </a:r>
            <a:r>
              <a:rPr lang="ru-RU" sz="2400" dirty="0"/>
              <a:t> </a:t>
            </a:r>
            <a:r>
              <a:rPr lang="ru-RU" sz="2400" dirty="0" err="1"/>
              <a:t>пошук</a:t>
            </a:r>
            <a:r>
              <a:rPr lang="ru-RU" sz="2400" dirty="0"/>
              <a:t> </a:t>
            </a:r>
            <a:r>
              <a:rPr lang="ru-RU" sz="2400" dirty="0" err="1"/>
              <a:t>набагато</a:t>
            </a:r>
            <a:r>
              <a:rPr lang="ru-RU" sz="2400" dirty="0"/>
              <a:t> </a:t>
            </a:r>
            <a:r>
              <a:rPr lang="ru-RU" sz="2400" dirty="0" err="1"/>
              <a:t>ефективніше</a:t>
            </a:r>
            <a:r>
              <a:rPr lang="ru-RU" sz="2400" dirty="0"/>
              <a:t> </a:t>
            </a:r>
            <a:r>
              <a:rPr lang="ru-RU" sz="2400" dirty="0" err="1"/>
              <a:t>пошуку</a:t>
            </a:r>
            <a:r>
              <a:rPr lang="ru-RU" sz="2400" dirty="0"/>
              <a:t> за списком, </a:t>
            </a:r>
            <a:r>
              <a:rPr lang="ru-RU" sz="2400" dirty="0" err="1"/>
              <a:t>оскільки</a:t>
            </a:r>
            <a:r>
              <a:rPr lang="ru-RU" sz="2400" dirty="0"/>
              <a:t> час </a:t>
            </a:r>
            <a:r>
              <a:rPr lang="ru-RU" sz="2400" dirty="0" err="1"/>
              <a:t>пошуку</a:t>
            </a:r>
            <a:r>
              <a:rPr lang="ru-RU" sz="2400" dirty="0"/>
              <a:t> </a:t>
            </a:r>
            <a:r>
              <a:rPr lang="ru-RU" sz="2400" dirty="0" err="1"/>
              <a:t>визначається</a:t>
            </a:r>
            <a:r>
              <a:rPr lang="ru-RU" sz="2400" dirty="0"/>
              <a:t> </a:t>
            </a:r>
            <a:r>
              <a:rPr lang="ru-RU" sz="2400" dirty="0" err="1"/>
              <a:t>висотою</a:t>
            </a:r>
            <a:r>
              <a:rPr lang="ru-RU" sz="2400" dirty="0"/>
              <a:t> дерева, а вона </a:t>
            </a:r>
            <a:r>
              <a:rPr lang="ru-RU" sz="2400" dirty="0" err="1"/>
              <a:t>пропорційна</a:t>
            </a:r>
            <a:r>
              <a:rPr lang="ru-RU" sz="2400" dirty="0"/>
              <a:t> </a:t>
            </a:r>
            <a:r>
              <a:rPr lang="ru-RU" sz="2400" dirty="0" err="1" smtClean="0"/>
              <a:t>бінарному</a:t>
            </a:r>
            <a:r>
              <a:rPr lang="ru-RU" sz="2400" dirty="0" smtClean="0"/>
              <a:t> </a:t>
            </a:r>
            <a:r>
              <a:rPr lang="ru-RU" sz="2400" dirty="0"/>
              <a:t>логарифму </a:t>
            </a:r>
            <a:r>
              <a:rPr lang="ru-RU" sz="2400" dirty="0" err="1" smtClean="0"/>
              <a:t>кількості</a:t>
            </a:r>
            <a:r>
              <a:rPr lang="ru-RU" sz="2400" dirty="0" smtClean="0"/>
              <a:t>  </a:t>
            </a:r>
          </a:p>
          <a:p>
            <a:r>
              <a:rPr lang="ru-RU" sz="2400" dirty="0" err="1" smtClean="0"/>
              <a:t>вузлів</a:t>
            </a:r>
            <a:r>
              <a:rPr lang="ru-RU" sz="2400" dirty="0"/>
              <a:t>.</a:t>
            </a:r>
            <a:endParaRPr lang="uk-UA" sz="2400" dirty="0"/>
          </a:p>
        </p:txBody>
      </p:sp>
      <p:graphicFrame>
        <p:nvGraphicFramePr>
          <p:cNvPr id="3" name="Объект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377981"/>
              </p:ext>
            </p:extLst>
          </p:nvPr>
        </p:nvGraphicFramePr>
        <p:xfrm>
          <a:off x="4492128" y="2276872"/>
          <a:ext cx="4264361" cy="42484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5" r:id="rId3" imgW="5490723" imgH="5477774" progId="Unknown">
                  <p:embed/>
                </p:oleObj>
              </mc:Choice>
              <mc:Fallback>
                <p:oleObj r:id="rId3" imgW="5490723" imgH="5477774" progId="Unknown">
                  <p:embed/>
                  <p:pic>
                    <p:nvPicPr>
                      <p:cNvPr id="0" name="Объект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2128" y="2276872"/>
                        <a:ext cx="4264361" cy="42484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221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627514" y="188640"/>
            <a:ext cx="83529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/>
              <a:t>Дерево є </a:t>
            </a:r>
            <a:r>
              <a:rPr lang="ru-RU" sz="2800" dirty="0" err="1"/>
              <a:t>рекурсивної</a:t>
            </a:r>
            <a:r>
              <a:rPr lang="ru-RU" sz="2800" dirty="0"/>
              <a:t> структурою </a:t>
            </a:r>
            <a:r>
              <a:rPr lang="ru-RU" sz="2800" dirty="0" err="1"/>
              <a:t>даних</a:t>
            </a:r>
            <a:r>
              <a:rPr lang="ru-RU" sz="2800" dirty="0"/>
              <a:t>, </a:t>
            </a:r>
            <a:r>
              <a:rPr lang="ru-RU" sz="2800" dirty="0" err="1"/>
              <a:t>оскільки</a:t>
            </a:r>
            <a:r>
              <a:rPr lang="ru-RU" sz="2800" dirty="0"/>
              <a:t> </a:t>
            </a:r>
            <a:r>
              <a:rPr lang="ru-RU" sz="2800" dirty="0" err="1"/>
              <a:t>кожне</a:t>
            </a:r>
            <a:r>
              <a:rPr lang="ru-RU" sz="2800" dirty="0"/>
              <a:t> </a:t>
            </a:r>
            <a:r>
              <a:rPr lang="ru-RU" sz="2800" dirty="0" err="1"/>
              <a:t>піддерево</a:t>
            </a:r>
            <a:r>
              <a:rPr lang="ru-RU" sz="2800" dirty="0"/>
              <a:t> </a:t>
            </a:r>
            <a:r>
              <a:rPr lang="ru-RU" sz="2800" dirty="0" err="1"/>
              <a:t>також</a:t>
            </a:r>
            <a:r>
              <a:rPr lang="ru-RU" sz="2800" dirty="0"/>
              <a:t> є деревом. </a:t>
            </a:r>
            <a:r>
              <a:rPr lang="ru-RU" sz="2800" dirty="0" err="1"/>
              <a:t>Дії</a:t>
            </a:r>
            <a:r>
              <a:rPr lang="ru-RU" sz="2800" dirty="0"/>
              <a:t> з такими структурами </a:t>
            </a:r>
            <a:r>
              <a:rPr lang="ru-RU" sz="2800" dirty="0" err="1"/>
              <a:t>витонченіше</a:t>
            </a:r>
            <a:r>
              <a:rPr lang="ru-RU" sz="2800" dirty="0"/>
              <a:t> </a:t>
            </a:r>
            <a:r>
              <a:rPr lang="ru-RU" sz="2800" dirty="0" err="1"/>
              <a:t>всього</a:t>
            </a:r>
            <a:r>
              <a:rPr lang="ru-RU" sz="2800" dirty="0"/>
              <a:t> </a:t>
            </a:r>
            <a:r>
              <a:rPr lang="ru-RU" sz="2800" dirty="0" err="1"/>
              <a:t>описуються</a:t>
            </a:r>
            <a:r>
              <a:rPr lang="ru-RU" sz="2800" dirty="0"/>
              <a:t> за </a:t>
            </a:r>
            <a:r>
              <a:rPr lang="ru-RU" sz="2800" dirty="0" err="1"/>
              <a:t>допомогою</a:t>
            </a:r>
            <a:r>
              <a:rPr lang="ru-RU" sz="2800" dirty="0"/>
              <a:t> </a:t>
            </a:r>
            <a:r>
              <a:rPr lang="ru-RU" sz="2800" dirty="0" err="1"/>
              <a:t>рекурсивних</a:t>
            </a:r>
            <a:r>
              <a:rPr lang="ru-RU" sz="2800" dirty="0"/>
              <a:t> </a:t>
            </a:r>
            <a:r>
              <a:rPr lang="ru-RU" sz="2800" dirty="0" err="1"/>
              <a:t>алгоритмів</a:t>
            </a:r>
            <a:r>
              <a:rPr lang="ru-RU" sz="2800" dirty="0"/>
              <a:t>.</a:t>
            </a:r>
            <a:endParaRPr lang="uk-UA" sz="2800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255088" y="2204864"/>
            <a:ext cx="88729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 err="1"/>
              <a:t>Наприклад</a:t>
            </a:r>
            <a:r>
              <a:rPr lang="ru-RU" sz="2800" dirty="0"/>
              <a:t>, </a:t>
            </a:r>
            <a:r>
              <a:rPr lang="ru-RU" sz="2800" dirty="0" err="1"/>
              <a:t>функцію</a:t>
            </a:r>
            <a:r>
              <a:rPr lang="ru-RU" sz="2800" dirty="0"/>
              <a:t> обходу </a:t>
            </a:r>
            <a:r>
              <a:rPr lang="ru-RU" sz="2800" dirty="0" err="1"/>
              <a:t>всіх</a:t>
            </a:r>
            <a:r>
              <a:rPr lang="ru-RU" sz="2800" dirty="0"/>
              <a:t> </a:t>
            </a:r>
            <a:r>
              <a:rPr lang="ru-RU" sz="2800" dirty="0" err="1"/>
              <a:t>вузлів</a:t>
            </a:r>
            <a:r>
              <a:rPr lang="ru-RU" sz="2800" dirty="0"/>
              <a:t> дерева в </a:t>
            </a:r>
            <a:r>
              <a:rPr lang="ru-RU" sz="2800" dirty="0" err="1"/>
              <a:t>загальному</a:t>
            </a:r>
            <a:r>
              <a:rPr lang="ru-RU" sz="2800" dirty="0"/>
              <a:t> </a:t>
            </a:r>
            <a:r>
              <a:rPr lang="ru-RU" sz="2800" dirty="0" err="1"/>
              <a:t>вигляді</a:t>
            </a:r>
            <a:r>
              <a:rPr lang="ru-RU" sz="2800" dirty="0"/>
              <a:t> </a:t>
            </a:r>
            <a:r>
              <a:rPr lang="ru-RU" sz="2800" dirty="0" err="1"/>
              <a:t>можна</a:t>
            </a:r>
            <a:r>
              <a:rPr lang="ru-RU" sz="2800" dirty="0"/>
              <a:t> </a:t>
            </a:r>
            <a:r>
              <a:rPr lang="ru-RU" sz="2800" dirty="0" err="1"/>
              <a:t>описати</a:t>
            </a:r>
            <a:r>
              <a:rPr lang="ru-RU" sz="2800" dirty="0"/>
              <a:t> так:</a:t>
            </a:r>
            <a:endParaRPr lang="uk-UA" sz="2800" dirty="0"/>
          </a:p>
        </p:txBody>
      </p:sp>
      <p:sp>
        <p:nvSpPr>
          <p:cNvPr id="6" name="Прямоугольник 5"/>
          <p:cNvSpPr/>
          <p:nvPr/>
        </p:nvSpPr>
        <p:spPr>
          <a:xfrm>
            <a:off x="1446478" y="3429000"/>
            <a:ext cx="6715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3200" dirty="0"/>
              <a:t>function way_arouncl (</a:t>
            </a:r>
            <a:r>
              <a:rPr lang="uk-UA" sz="3200" dirty="0"/>
              <a:t>дерево)</a:t>
            </a:r>
          </a:p>
          <a:p>
            <a:r>
              <a:rPr lang="uk-UA" sz="3200" dirty="0"/>
              <a:t>{</a:t>
            </a:r>
          </a:p>
          <a:p>
            <a:r>
              <a:rPr lang="uk-UA" sz="3200" dirty="0"/>
              <a:t>    відвідування кореня</a:t>
            </a:r>
          </a:p>
          <a:p>
            <a:r>
              <a:rPr lang="uk-UA" sz="3200" dirty="0"/>
              <a:t>    </a:t>
            </a:r>
            <a:r>
              <a:rPr lang="it-IT" sz="3200" dirty="0"/>
              <a:t>way_around (</a:t>
            </a:r>
            <a:r>
              <a:rPr lang="uk-UA" sz="3200" dirty="0"/>
              <a:t>ліве </a:t>
            </a:r>
            <a:r>
              <a:rPr lang="uk-UA" sz="3200" dirty="0" err="1"/>
              <a:t>піддерево</a:t>
            </a:r>
            <a:r>
              <a:rPr lang="uk-UA" sz="3200" dirty="0"/>
              <a:t>)</a:t>
            </a:r>
          </a:p>
          <a:p>
            <a:r>
              <a:rPr lang="uk-UA" sz="3200" dirty="0"/>
              <a:t>    </a:t>
            </a:r>
            <a:r>
              <a:rPr lang="it-IT" sz="3200" dirty="0"/>
              <a:t>way_around (</a:t>
            </a:r>
            <a:r>
              <a:rPr lang="uk-UA" sz="3200" dirty="0"/>
              <a:t>праве </a:t>
            </a:r>
            <a:r>
              <a:rPr lang="uk-UA" sz="3200" dirty="0" err="1"/>
              <a:t>піддерево</a:t>
            </a:r>
            <a:r>
              <a:rPr lang="uk-UA" sz="3200" dirty="0"/>
              <a:t>)</a:t>
            </a:r>
          </a:p>
          <a:p>
            <a:r>
              <a:rPr lang="uk-UA" sz="32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98094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467544" y="188640"/>
            <a:ext cx="842493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err="1"/>
              <a:t>Можна</a:t>
            </a:r>
            <a:r>
              <a:rPr lang="ru-RU" sz="3200" dirty="0"/>
              <a:t> </a:t>
            </a:r>
            <a:r>
              <a:rPr lang="ru-RU" sz="3200" dirty="0" err="1"/>
              <a:t>обходити</a:t>
            </a:r>
            <a:r>
              <a:rPr lang="ru-RU" sz="3200" dirty="0"/>
              <a:t> дерево і в </a:t>
            </a:r>
            <a:r>
              <a:rPr lang="ru-RU" sz="3200" dirty="0" err="1"/>
              <a:t>іншому</a:t>
            </a:r>
            <a:r>
              <a:rPr lang="ru-RU" sz="3200" dirty="0"/>
              <a:t> порядку, </a:t>
            </a:r>
            <a:r>
              <a:rPr lang="ru-RU" sz="3200" dirty="0" err="1"/>
              <a:t>наприклад</a:t>
            </a:r>
            <a:r>
              <a:rPr lang="ru-RU" sz="3200" dirty="0"/>
              <a:t>, </a:t>
            </a:r>
            <a:r>
              <a:rPr lang="ru-RU" sz="3200" dirty="0" err="1"/>
              <a:t>спочатку</a:t>
            </a:r>
            <a:r>
              <a:rPr lang="ru-RU" sz="3200" dirty="0"/>
              <a:t> </a:t>
            </a:r>
            <a:r>
              <a:rPr lang="ru-RU" sz="3200" dirty="0" err="1"/>
              <a:t>корінь</a:t>
            </a:r>
            <a:r>
              <a:rPr lang="ru-RU" sz="3200" dirty="0"/>
              <a:t>, </a:t>
            </a:r>
            <a:r>
              <a:rPr lang="ru-RU" sz="3200" dirty="0" err="1"/>
              <a:t>потім</a:t>
            </a:r>
            <a:r>
              <a:rPr lang="ru-RU" sz="3200" dirty="0"/>
              <a:t> </a:t>
            </a:r>
            <a:r>
              <a:rPr lang="ru-RU" sz="3200" dirty="0" err="1"/>
              <a:t>піддерева</a:t>
            </a:r>
            <a:r>
              <a:rPr lang="ru-RU" sz="3200" dirty="0"/>
              <a:t>, але наведена </a:t>
            </a:r>
            <a:r>
              <a:rPr lang="ru-RU" sz="3200" dirty="0" err="1"/>
              <a:t>функція</a:t>
            </a:r>
            <a:r>
              <a:rPr lang="ru-RU" sz="3200" dirty="0"/>
              <a:t> </a:t>
            </a:r>
            <a:r>
              <a:rPr lang="ru-RU" sz="3200" dirty="0" err="1"/>
              <a:t>дозволяє</a:t>
            </a:r>
            <a:r>
              <a:rPr lang="ru-RU" sz="3200" dirty="0"/>
              <a:t> </a:t>
            </a:r>
            <a:r>
              <a:rPr lang="ru-RU" sz="3200" dirty="0" err="1"/>
              <a:t>отримати</a:t>
            </a:r>
            <a:r>
              <a:rPr lang="ru-RU" sz="3200" dirty="0"/>
              <a:t> на </a:t>
            </a:r>
            <a:r>
              <a:rPr lang="ru-RU" sz="3200" dirty="0" err="1"/>
              <a:t>виході</a:t>
            </a:r>
            <a:r>
              <a:rPr lang="ru-RU" sz="3200" dirty="0"/>
              <a:t> </a:t>
            </a:r>
            <a:r>
              <a:rPr lang="ru-RU" sz="3200" dirty="0" err="1"/>
              <a:t>відсортовану</a:t>
            </a:r>
            <a:r>
              <a:rPr lang="ru-RU" sz="3200" dirty="0"/>
              <a:t> </a:t>
            </a:r>
            <a:r>
              <a:rPr lang="ru-RU" sz="3200" dirty="0" err="1"/>
              <a:t>послідовність</a:t>
            </a:r>
            <a:r>
              <a:rPr lang="ru-RU" sz="3200" dirty="0"/>
              <a:t> </a:t>
            </a:r>
            <a:r>
              <a:rPr lang="ru-RU" sz="3200" dirty="0" err="1"/>
              <a:t>ключів</a:t>
            </a:r>
            <a:r>
              <a:rPr lang="ru-RU" sz="3200" dirty="0"/>
              <a:t>, </a:t>
            </a:r>
            <a:r>
              <a:rPr lang="ru-RU" sz="3200" dirty="0" err="1"/>
              <a:t>оскільки</a:t>
            </a:r>
            <a:r>
              <a:rPr lang="ru-RU" sz="3200" dirty="0"/>
              <a:t> </a:t>
            </a:r>
            <a:r>
              <a:rPr lang="ru-RU" sz="3200" dirty="0" err="1"/>
              <a:t>спочатку</a:t>
            </a:r>
            <a:r>
              <a:rPr lang="ru-RU" sz="3200" dirty="0"/>
              <a:t> </a:t>
            </a:r>
            <a:r>
              <a:rPr lang="ru-RU" sz="3200" dirty="0" err="1"/>
              <a:t>відвідуються</a:t>
            </a:r>
            <a:r>
              <a:rPr lang="ru-RU" sz="3200" dirty="0"/>
              <a:t> </a:t>
            </a:r>
            <a:r>
              <a:rPr lang="ru-RU" sz="3200" dirty="0" err="1"/>
              <a:t>вершини</a:t>
            </a:r>
            <a:r>
              <a:rPr lang="ru-RU" sz="3200" dirty="0"/>
              <a:t> з </a:t>
            </a:r>
            <a:r>
              <a:rPr lang="ru-RU" sz="3200" dirty="0" err="1"/>
              <a:t>меншими</a:t>
            </a:r>
            <a:r>
              <a:rPr lang="ru-RU" sz="3200" dirty="0"/>
              <a:t> ключами, </a:t>
            </a:r>
            <a:r>
              <a:rPr lang="ru-RU" sz="3200" dirty="0" err="1"/>
              <a:t>розташовані</a:t>
            </a:r>
            <a:r>
              <a:rPr lang="ru-RU" sz="3200" dirty="0"/>
              <a:t> в </a:t>
            </a:r>
            <a:r>
              <a:rPr lang="ru-RU" sz="3200" dirty="0" err="1"/>
              <a:t>лівому</a:t>
            </a:r>
            <a:r>
              <a:rPr lang="ru-RU" sz="3200" dirty="0"/>
              <a:t> поддереве. Результат обходу </a:t>
            </a:r>
            <a:r>
              <a:rPr lang="ru-RU" sz="3200" dirty="0" smtClean="0"/>
              <a:t>дерева:</a:t>
            </a:r>
            <a:endParaRPr lang="uk-UA" sz="3200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041308" y="4077072"/>
            <a:ext cx="52774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000" b="1" dirty="0">
                <a:solidFill>
                  <a:srgbClr val="FF0000"/>
                </a:solidFill>
              </a:rPr>
              <a:t>1. 6. 8. 10. 20. 21. 25. 30</a:t>
            </a:r>
            <a:endParaRPr lang="uk-UA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70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79512" y="332656"/>
            <a:ext cx="86764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 err="1"/>
              <a:t>Якщо</a:t>
            </a:r>
            <a:r>
              <a:rPr lang="ru-RU" sz="2800" dirty="0"/>
              <a:t> в </a:t>
            </a:r>
            <a:r>
              <a:rPr lang="ru-RU" sz="2800" dirty="0" err="1"/>
              <a:t>функції</a:t>
            </a:r>
            <a:r>
              <a:rPr lang="ru-RU" sz="2800" dirty="0"/>
              <a:t> обходу перше </a:t>
            </a:r>
            <a:r>
              <a:rPr lang="ru-RU" sz="2800" dirty="0" err="1"/>
              <a:t>звернення</a:t>
            </a:r>
            <a:r>
              <a:rPr lang="ru-RU" sz="2800" dirty="0"/>
              <a:t> </a:t>
            </a:r>
            <a:r>
              <a:rPr lang="ru-RU" sz="2800" dirty="0" err="1"/>
              <a:t>йде</a:t>
            </a:r>
            <a:r>
              <a:rPr lang="ru-RU" sz="2800" dirty="0"/>
              <a:t> до правого </a:t>
            </a:r>
            <a:r>
              <a:rPr lang="ru-RU" sz="2800" dirty="0" err="1"/>
              <a:t>піддерева</a:t>
            </a:r>
            <a:r>
              <a:rPr lang="ru-RU" sz="2800" dirty="0"/>
              <a:t>, результат обходу буде </a:t>
            </a:r>
            <a:r>
              <a:rPr lang="ru-RU" sz="2800" dirty="0" err="1"/>
              <a:t>іншим</a:t>
            </a:r>
            <a:r>
              <a:rPr lang="ru-RU" sz="2800" dirty="0"/>
              <a:t>:</a:t>
            </a:r>
            <a:endParaRPr lang="uk-UA" sz="2800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1619672" y="1556792"/>
            <a:ext cx="53222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4000" b="1" dirty="0">
                <a:solidFill>
                  <a:srgbClr val="FF0000"/>
                </a:solidFill>
              </a:rPr>
              <a:t>30. 25. 21. 20. 10. 8. 6. 1</a:t>
            </a:r>
            <a:endParaRPr lang="uk-UA" sz="4000" b="1" dirty="0">
              <a:solidFill>
                <a:srgbClr val="FF0000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323528" y="2967335"/>
            <a:ext cx="85324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/>
              <a:t>Таким чином, дерева </a:t>
            </a:r>
            <a:r>
              <a:rPr lang="ru-RU" sz="3200" dirty="0" err="1"/>
              <a:t>пошуку</a:t>
            </a:r>
            <a:r>
              <a:rPr lang="ru-RU" sz="3200" dirty="0"/>
              <a:t> </a:t>
            </a:r>
            <a:r>
              <a:rPr lang="ru-RU" sz="3200" dirty="0" err="1"/>
              <a:t>можна</a:t>
            </a:r>
            <a:r>
              <a:rPr lang="ru-RU" sz="3200" dirty="0"/>
              <a:t> </a:t>
            </a:r>
            <a:r>
              <a:rPr lang="ru-RU" sz="3200" dirty="0" err="1"/>
              <a:t>застосовувати</a:t>
            </a:r>
            <a:r>
              <a:rPr lang="ru-RU" sz="3200" dirty="0"/>
              <a:t> для </a:t>
            </a:r>
            <a:r>
              <a:rPr lang="ru-RU" sz="3200" dirty="0" err="1"/>
              <a:t>сортування</a:t>
            </a:r>
            <a:r>
              <a:rPr lang="ru-RU" sz="3200" dirty="0"/>
              <a:t> </a:t>
            </a:r>
            <a:r>
              <a:rPr lang="ru-RU" sz="3200" dirty="0" err="1"/>
              <a:t>значень</a:t>
            </a:r>
            <a:r>
              <a:rPr lang="ru-RU" sz="3200" dirty="0"/>
              <a:t>. При </a:t>
            </a:r>
            <a:r>
              <a:rPr lang="ru-RU" sz="3200" dirty="0" err="1"/>
              <a:t>обході</a:t>
            </a:r>
            <a:r>
              <a:rPr lang="ru-RU" sz="3200" dirty="0"/>
              <a:t> дерева </a:t>
            </a:r>
            <a:r>
              <a:rPr lang="ru-RU" sz="3200" dirty="0" err="1"/>
              <a:t>вузли</a:t>
            </a:r>
            <a:r>
              <a:rPr lang="ru-RU" sz="3200" dirty="0"/>
              <a:t> не </a:t>
            </a:r>
            <a:r>
              <a:rPr lang="ru-RU" sz="3200" dirty="0" err="1"/>
              <a:t>видаляються</a:t>
            </a:r>
            <a:r>
              <a:rPr lang="ru-RU" sz="3200" dirty="0"/>
              <a:t>.</a:t>
            </a: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103267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1115616" y="620688"/>
            <a:ext cx="74168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/>
              <a:t>Для </a:t>
            </a:r>
            <a:r>
              <a:rPr lang="ru-RU" sz="3200" dirty="0" err="1"/>
              <a:t>бінарних</a:t>
            </a:r>
            <a:r>
              <a:rPr lang="ru-RU" sz="3200" dirty="0"/>
              <a:t> дерев </a:t>
            </a:r>
            <a:r>
              <a:rPr lang="ru-RU" sz="3200" dirty="0" err="1"/>
              <a:t>визначені</a:t>
            </a:r>
            <a:r>
              <a:rPr lang="ru-RU" sz="3200" dirty="0"/>
              <a:t> </a:t>
            </a:r>
            <a:r>
              <a:rPr lang="ru-RU" sz="3200" dirty="0" err="1"/>
              <a:t>операції</a:t>
            </a:r>
            <a:r>
              <a:rPr lang="ru-RU" sz="3200" dirty="0" smtClean="0"/>
              <a:t>:</a:t>
            </a:r>
          </a:p>
          <a:p>
            <a:endParaRPr lang="ru-RU" sz="3200" dirty="0"/>
          </a:p>
          <a:p>
            <a:r>
              <a:rPr lang="ru-RU" sz="3200" dirty="0"/>
              <a:t>• </a:t>
            </a:r>
            <a:r>
              <a:rPr lang="ru-RU" sz="3200" dirty="0" err="1"/>
              <a:t>включення</a:t>
            </a:r>
            <a:r>
              <a:rPr lang="ru-RU" sz="3200" dirty="0"/>
              <a:t> </a:t>
            </a:r>
            <a:r>
              <a:rPr lang="ru-RU" sz="3200" dirty="0" err="1"/>
              <a:t>вузла</a:t>
            </a:r>
            <a:r>
              <a:rPr lang="ru-RU" sz="3200" dirty="0"/>
              <a:t> в дерево;</a:t>
            </a:r>
          </a:p>
          <a:p>
            <a:r>
              <a:rPr lang="ru-RU" sz="3200" dirty="0"/>
              <a:t>• </a:t>
            </a:r>
            <a:r>
              <a:rPr lang="ru-RU" sz="3200" dirty="0" err="1"/>
              <a:t>пошуку</a:t>
            </a:r>
            <a:r>
              <a:rPr lang="ru-RU" sz="3200" dirty="0"/>
              <a:t> по дереву;</a:t>
            </a:r>
          </a:p>
          <a:p>
            <a:r>
              <a:rPr lang="ru-RU" sz="3200" dirty="0"/>
              <a:t>• обходу дерева;</a:t>
            </a:r>
          </a:p>
          <a:p>
            <a:r>
              <a:rPr lang="ru-RU" sz="3200" dirty="0"/>
              <a:t>• </a:t>
            </a:r>
            <a:r>
              <a:rPr lang="ru-RU" sz="3200" dirty="0" err="1"/>
              <a:t>видалення</a:t>
            </a:r>
            <a:r>
              <a:rPr lang="ru-RU" sz="3200" dirty="0"/>
              <a:t> </a:t>
            </a:r>
            <a:r>
              <a:rPr lang="ru-RU" sz="3200" dirty="0" err="1"/>
              <a:t>вузла</a:t>
            </a:r>
            <a:r>
              <a:rPr lang="ru-RU" sz="3200" dirty="0"/>
              <a:t>.</a:t>
            </a: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34165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51520" y="188640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/>
              <a:t>Для каждого рекурсивного алгоритма можно создать его </a:t>
            </a:r>
            <a:r>
              <a:rPr lang="ru-RU" sz="3200" dirty="0" err="1"/>
              <a:t>нерекурсивный</a:t>
            </a:r>
            <a:r>
              <a:rPr lang="ru-RU" sz="3200" dirty="0"/>
              <a:t> эквивалент.</a:t>
            </a:r>
            <a:endParaRPr lang="uk-UA" sz="3200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220698" y="1340768"/>
            <a:ext cx="892330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/>
              <a:t>У </a:t>
            </a:r>
            <a:r>
              <a:rPr lang="ru-RU" sz="3200" dirty="0" err="1"/>
              <a:t>наведеній</a:t>
            </a:r>
            <a:r>
              <a:rPr lang="ru-RU" sz="3200" dirty="0"/>
              <a:t> </a:t>
            </a:r>
            <a:r>
              <a:rPr lang="ru-RU" sz="3200" dirty="0" err="1"/>
              <a:t>нижче</a:t>
            </a:r>
            <a:r>
              <a:rPr lang="ru-RU" sz="3200" dirty="0"/>
              <a:t> </a:t>
            </a:r>
            <a:r>
              <a:rPr lang="ru-RU" sz="3200" dirty="0" err="1"/>
              <a:t>програмі</a:t>
            </a:r>
            <a:r>
              <a:rPr lang="ru-RU" sz="3200" dirty="0"/>
              <a:t> </a:t>
            </a:r>
            <a:r>
              <a:rPr lang="ru-RU" sz="3200" dirty="0" err="1"/>
              <a:t>реалізована</a:t>
            </a:r>
            <a:r>
              <a:rPr lang="ru-RU" sz="3200" dirty="0"/>
              <a:t> </a:t>
            </a:r>
            <a:r>
              <a:rPr lang="ru-RU" sz="3200" dirty="0" err="1"/>
              <a:t>нерекурсівние</a:t>
            </a:r>
            <a:r>
              <a:rPr lang="ru-RU" sz="3200" dirty="0"/>
              <a:t> </a:t>
            </a:r>
            <a:r>
              <a:rPr lang="ru-RU" sz="3200" dirty="0" err="1"/>
              <a:t>функція</a:t>
            </a:r>
            <a:r>
              <a:rPr lang="ru-RU" sz="3200" dirty="0"/>
              <a:t> </a:t>
            </a:r>
            <a:r>
              <a:rPr lang="ru-RU" sz="3200" dirty="0" err="1"/>
              <a:t>пошуку</a:t>
            </a:r>
            <a:r>
              <a:rPr lang="ru-RU" sz="3200" dirty="0"/>
              <a:t> по дереву з </a:t>
            </a:r>
            <a:r>
              <a:rPr lang="ru-RU" sz="3200" dirty="0" err="1"/>
              <a:t>включенням</a:t>
            </a:r>
            <a:r>
              <a:rPr lang="ru-RU" sz="3200" dirty="0"/>
              <a:t> і рекурсивна </a:t>
            </a:r>
            <a:r>
              <a:rPr lang="ru-RU" sz="3200" dirty="0" err="1"/>
              <a:t>функція</a:t>
            </a:r>
            <a:r>
              <a:rPr lang="ru-RU" sz="3200" dirty="0"/>
              <a:t> обходу дерева.</a:t>
            </a:r>
            <a:endParaRPr lang="uk-UA" sz="3200" dirty="0"/>
          </a:p>
        </p:txBody>
      </p:sp>
    </p:spTree>
    <p:extLst>
      <p:ext uri="{BB962C8B-B14F-4D97-AF65-F5344CB8AC3E}">
        <p14:creationId xmlns:p14="http://schemas.microsoft.com/office/powerpoint/2010/main" val="422871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95536" y="208202"/>
            <a:ext cx="89289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 err="1"/>
              <a:t>Програма</a:t>
            </a:r>
            <a:r>
              <a:rPr lang="ru-RU" sz="2800" dirty="0"/>
              <a:t> </a:t>
            </a:r>
            <a:r>
              <a:rPr lang="ru-RU" sz="2800" dirty="0" err="1"/>
              <a:t>формує</a:t>
            </a:r>
            <a:r>
              <a:rPr lang="ru-RU" sz="2800" dirty="0"/>
              <a:t> дерево з </a:t>
            </a:r>
            <a:r>
              <a:rPr lang="ru-RU" sz="2800" dirty="0" err="1"/>
              <a:t>масиву</a:t>
            </a:r>
            <a:r>
              <a:rPr lang="ru-RU" sz="2800" dirty="0"/>
              <a:t> </a:t>
            </a:r>
            <a:r>
              <a:rPr lang="ru-RU" sz="2800" dirty="0" err="1"/>
              <a:t>цілих</a:t>
            </a:r>
            <a:r>
              <a:rPr lang="ru-RU" sz="2800" dirty="0"/>
              <a:t> чисел і </a:t>
            </a:r>
            <a:r>
              <a:rPr lang="ru-RU" sz="2800" dirty="0" err="1"/>
              <a:t>виводить</a:t>
            </a:r>
            <a:r>
              <a:rPr lang="ru-RU" sz="2800" dirty="0"/>
              <a:t> </a:t>
            </a:r>
            <a:r>
              <a:rPr lang="ru-RU" sz="2800" dirty="0" err="1"/>
              <a:t>його</a:t>
            </a:r>
            <a:r>
              <a:rPr lang="ru-RU" sz="2800" dirty="0"/>
              <a:t> на </a:t>
            </a:r>
            <a:r>
              <a:rPr lang="ru-RU" sz="2800" dirty="0" err="1"/>
              <a:t>екран</a:t>
            </a:r>
            <a:r>
              <a:rPr lang="ru-RU" sz="2800" dirty="0"/>
              <a:t>.</a:t>
            </a:r>
            <a:endParaRPr lang="uk-UA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340768"/>
            <a:ext cx="7821177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408152" y="5229200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 smtClean="0"/>
              <a:t>Search_Insert</a:t>
            </a:r>
            <a:r>
              <a:rPr lang="en-US" sz="2400" b="1" dirty="0" smtClean="0"/>
              <a:t> </a:t>
            </a:r>
            <a:r>
              <a:rPr lang="en-US" sz="2400" dirty="0" smtClean="0"/>
              <a:t>- </a:t>
            </a:r>
            <a:r>
              <a:rPr lang="ru-RU" sz="2400" dirty="0" err="1" smtClean="0"/>
              <a:t>нерекурсівние</a:t>
            </a:r>
            <a:r>
              <a:rPr lang="ru-RU" sz="2400" dirty="0" smtClean="0"/>
              <a:t> </a:t>
            </a:r>
            <a:r>
              <a:rPr lang="ru-RU" sz="2400" dirty="0" err="1"/>
              <a:t>функція</a:t>
            </a:r>
            <a:r>
              <a:rPr lang="ru-RU" sz="2400" dirty="0"/>
              <a:t> </a:t>
            </a:r>
            <a:r>
              <a:rPr lang="ru-RU" sz="2400" dirty="0" err="1"/>
              <a:t>пошуку</a:t>
            </a:r>
            <a:r>
              <a:rPr lang="ru-RU" sz="2400" dirty="0"/>
              <a:t> по дереву з </a:t>
            </a:r>
            <a:r>
              <a:rPr lang="ru-RU" sz="2400" dirty="0" err="1"/>
              <a:t>включенням</a:t>
            </a:r>
            <a:r>
              <a:rPr lang="ru-RU" sz="2400" dirty="0"/>
              <a:t> </a:t>
            </a:r>
            <a:endParaRPr lang="uk-UA" sz="2400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395535" y="6165304"/>
            <a:ext cx="77441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 smtClean="0"/>
              <a:t>Print_tree</a:t>
            </a:r>
            <a:r>
              <a:rPr lang="en-US" sz="2400" b="1" dirty="0" smtClean="0"/>
              <a:t> - </a:t>
            </a:r>
            <a:r>
              <a:rPr lang="ru-RU" sz="2400" dirty="0"/>
              <a:t>рекурсивна </a:t>
            </a:r>
            <a:r>
              <a:rPr lang="ru-RU" sz="2400" dirty="0" err="1"/>
              <a:t>функція</a:t>
            </a:r>
            <a:r>
              <a:rPr lang="ru-RU" sz="2400" dirty="0"/>
              <a:t> обходу дерева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416496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188640"/>
            <a:ext cx="6487814" cy="6620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22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725" y="332656"/>
            <a:ext cx="6775990" cy="5501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470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8406649" cy="4723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101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332656"/>
            <a:ext cx="9145016" cy="3601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477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267744" y="240378"/>
            <a:ext cx="4369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2800" dirty="0"/>
              <a:t>Результат роботи програми</a:t>
            </a:r>
          </a:p>
        </p:txBody>
      </p:sp>
      <p:pic>
        <p:nvPicPr>
          <p:cNvPr id="8194" name="Рисунок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91" y="1196752"/>
            <a:ext cx="3106713" cy="3140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500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2843808" y="2558058"/>
            <a:ext cx="35910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uk-UA" sz="4000" dirty="0" smtClean="0"/>
              <a:t>Дякую за увагу!</a:t>
            </a:r>
            <a:endParaRPr lang="uk-UA" sz="4000" dirty="0"/>
          </a:p>
        </p:txBody>
      </p:sp>
    </p:spTree>
    <p:extLst>
      <p:ext uri="{BB962C8B-B14F-4D97-AF65-F5344CB8AC3E}">
        <p14:creationId xmlns:p14="http://schemas.microsoft.com/office/powerpoint/2010/main" val="59199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430</Words>
  <Application>Microsoft Office PowerPoint</Application>
  <PresentationFormat>Экран (4:3)</PresentationFormat>
  <Paragraphs>38</Paragraphs>
  <Slides>18</Slides>
  <Notes>0</Notes>
  <HiddenSlides>0</HiddenSlides>
  <MMClips>0</MMClips>
  <ScaleCrop>false</ScaleCrop>
  <HeadingPairs>
    <vt:vector size="6" baseType="variant">
      <vt:variant>
        <vt:lpstr>Тема</vt:lpstr>
      </vt:variant>
      <vt:variant>
        <vt:i4>1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0" baseType="lpstr">
      <vt:lpstr>Тема Office</vt:lpstr>
      <vt:lpstr>Unknown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Bear</dc:creator>
  <cp:lastModifiedBy>Yura</cp:lastModifiedBy>
  <cp:revision>26</cp:revision>
  <dcterms:created xsi:type="dcterms:W3CDTF">2016-10-02T18:02:54Z</dcterms:created>
  <dcterms:modified xsi:type="dcterms:W3CDTF">2024-05-01T11:17:15Z</dcterms:modified>
</cp:coreProperties>
</file>