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76" r:id="rId9"/>
    <p:sldId id="27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3" r:id="rId23"/>
    <p:sldId id="275" r:id="rId24"/>
    <p:sldId id="284" r:id="rId25"/>
    <p:sldId id="282" r:id="rId26"/>
    <p:sldId id="280" r:id="rId27"/>
    <p:sldId id="285" r:id="rId28"/>
    <p:sldId id="28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9" autoAdjust="0"/>
    <p:restoredTop sz="94660"/>
  </p:normalViewPr>
  <p:slideViewPr>
    <p:cSldViewPr>
      <p:cViewPr>
        <p:scale>
          <a:sx n="78" d="100"/>
          <a:sy n="78" d="100"/>
        </p:scale>
        <p:origin x="-15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A1D03-8043-4FFB-BF8D-0B536B8C476E}"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ru-RU"/>
        </a:p>
      </dgm:t>
    </dgm:pt>
    <dgm:pt modelId="{44D99FA5-A14F-48D7-9501-3EAC73DEE7FE}">
      <dgm:prSet phldrT="[Текст]" custT="1"/>
      <dgm:spPr/>
      <dgm:t>
        <a:bodyPr/>
        <a:lstStyle/>
        <a:p>
          <a:r>
            <a:rPr lang="uk-UA" sz="2000" dirty="0" smtClean="0"/>
            <a:t>Свободи людини</a:t>
          </a:r>
          <a:endParaRPr lang="ru-RU" sz="2000" dirty="0"/>
        </a:p>
      </dgm:t>
    </dgm:pt>
    <dgm:pt modelId="{B6D1F2CB-2C74-4AF6-962E-B62894746EF4}" type="parTrans" cxnId="{0BBBA8EB-A626-4FE9-8EEB-838E669DB7DF}">
      <dgm:prSet/>
      <dgm:spPr/>
      <dgm:t>
        <a:bodyPr/>
        <a:lstStyle/>
        <a:p>
          <a:endParaRPr lang="ru-RU"/>
        </a:p>
      </dgm:t>
    </dgm:pt>
    <dgm:pt modelId="{A50C4F01-561A-418A-9A74-88752FA028E6}" type="sibTrans" cxnId="{0BBBA8EB-A626-4FE9-8EEB-838E669DB7DF}">
      <dgm:prSet/>
      <dgm:spPr/>
      <dgm:t>
        <a:bodyPr/>
        <a:lstStyle/>
        <a:p>
          <a:endParaRPr lang="ru-RU"/>
        </a:p>
      </dgm:t>
    </dgm:pt>
    <dgm:pt modelId="{4CB8A020-1663-419E-913C-029570D9F622}">
      <dgm:prSet phldrT="[Текст]" custT="1"/>
      <dgm:spPr/>
      <dgm:t>
        <a:bodyPr/>
        <a:lstStyle/>
        <a:p>
          <a:r>
            <a:rPr lang="uk-UA" sz="2000" i="1" dirty="0" smtClean="0"/>
            <a:t>Рівності людей у своїй гідності та правах</a:t>
          </a:r>
          <a:endParaRPr lang="ru-RU" sz="2000" dirty="0"/>
        </a:p>
      </dgm:t>
    </dgm:pt>
    <dgm:pt modelId="{A07334F1-44E6-460C-A04C-BC57C3B88A43}" type="parTrans" cxnId="{CDEF96CF-AB94-4EE0-B842-A9AE1DEE3E4D}">
      <dgm:prSet/>
      <dgm:spPr/>
      <dgm:t>
        <a:bodyPr/>
        <a:lstStyle/>
        <a:p>
          <a:endParaRPr lang="ru-RU"/>
        </a:p>
      </dgm:t>
    </dgm:pt>
    <dgm:pt modelId="{3001B106-D9CA-4077-B2EF-B486A45137D2}" type="sibTrans" cxnId="{CDEF96CF-AB94-4EE0-B842-A9AE1DEE3E4D}">
      <dgm:prSet/>
      <dgm:spPr/>
      <dgm:t>
        <a:bodyPr/>
        <a:lstStyle/>
        <a:p>
          <a:endParaRPr lang="ru-RU"/>
        </a:p>
      </dgm:t>
    </dgm:pt>
    <dgm:pt modelId="{075B8C91-737B-4974-897C-DD01693FB542}">
      <dgm:prSet phldrT="[Текст]" custT="1"/>
      <dgm:spPr/>
      <dgm:t>
        <a:bodyPr/>
        <a:lstStyle/>
        <a:p>
          <a:r>
            <a:rPr lang="uk-UA" sz="2000" dirty="0" smtClean="0"/>
            <a:t>Невідчужуваності та непорушності прав і свобод людини</a:t>
          </a:r>
          <a:endParaRPr lang="ru-RU" sz="2000" dirty="0"/>
        </a:p>
      </dgm:t>
    </dgm:pt>
    <dgm:pt modelId="{93DE72B3-CA52-4068-BB66-62B58AD14C7C}" type="parTrans" cxnId="{ADC3EDD7-D788-4E4F-9168-F1ADD8C83F7B}">
      <dgm:prSet/>
      <dgm:spPr/>
      <dgm:t>
        <a:bodyPr/>
        <a:lstStyle/>
        <a:p>
          <a:endParaRPr lang="ru-RU"/>
        </a:p>
      </dgm:t>
    </dgm:pt>
    <dgm:pt modelId="{73501A0A-C771-425F-ACCE-45F96BD4D523}" type="sibTrans" cxnId="{ADC3EDD7-D788-4E4F-9168-F1ADD8C83F7B}">
      <dgm:prSet/>
      <dgm:spPr/>
      <dgm:t>
        <a:bodyPr/>
        <a:lstStyle/>
        <a:p>
          <a:endParaRPr lang="ru-RU"/>
        </a:p>
      </dgm:t>
    </dgm:pt>
    <dgm:pt modelId="{A1298D8E-0BFE-4C53-BC6A-03FA12F20897}">
      <dgm:prSet custT="1"/>
      <dgm:spPr/>
      <dgm:t>
        <a:bodyPr/>
        <a:lstStyle/>
        <a:p>
          <a:r>
            <a:rPr lang="uk-UA" sz="2000" i="1" dirty="0" smtClean="0"/>
            <a:t>Рівності конституційних прав і свобод громадян України та рівності громадян перед законом</a:t>
          </a:r>
          <a:endParaRPr lang="ru-RU" sz="2000" dirty="0"/>
        </a:p>
      </dgm:t>
    </dgm:pt>
    <dgm:pt modelId="{B33F5379-6456-46BA-B855-C062773F0089}" type="parTrans" cxnId="{B3D6CF8C-92A5-419F-80C7-E87FCF536BA4}">
      <dgm:prSet/>
      <dgm:spPr/>
      <dgm:t>
        <a:bodyPr/>
        <a:lstStyle/>
        <a:p>
          <a:endParaRPr lang="ru-RU"/>
        </a:p>
      </dgm:t>
    </dgm:pt>
    <dgm:pt modelId="{BEE104C0-A41C-458B-A07F-8E411C830703}" type="sibTrans" cxnId="{B3D6CF8C-92A5-419F-80C7-E87FCF536BA4}">
      <dgm:prSet/>
      <dgm:spPr/>
      <dgm:t>
        <a:bodyPr/>
        <a:lstStyle/>
        <a:p>
          <a:endParaRPr lang="ru-RU"/>
        </a:p>
      </dgm:t>
    </dgm:pt>
    <dgm:pt modelId="{75763BD9-A6C4-404F-B224-130A9A82D167}">
      <dgm:prSet custT="1"/>
      <dgm:spPr/>
      <dgm:t>
        <a:bodyPr/>
        <a:lstStyle/>
        <a:p>
          <a:r>
            <a:rPr lang="uk-UA" sz="2000" i="1" dirty="0" smtClean="0"/>
            <a:t>Гарантованості прав, свобод і обов'язків людини громадянина</a:t>
          </a:r>
          <a:endParaRPr lang="ru-RU" sz="2000" dirty="0"/>
        </a:p>
      </dgm:t>
    </dgm:pt>
    <dgm:pt modelId="{310369EC-18E5-4E38-B10A-7FCF1325CFBF}" type="parTrans" cxnId="{6F42DF4E-36F1-4345-9969-506B824FBE4E}">
      <dgm:prSet/>
      <dgm:spPr/>
      <dgm:t>
        <a:bodyPr/>
        <a:lstStyle/>
        <a:p>
          <a:endParaRPr lang="ru-RU"/>
        </a:p>
      </dgm:t>
    </dgm:pt>
    <dgm:pt modelId="{FD152195-9F4E-46B8-B046-C15EBF8591F8}" type="sibTrans" cxnId="{6F42DF4E-36F1-4345-9969-506B824FBE4E}">
      <dgm:prSet/>
      <dgm:spPr/>
      <dgm:t>
        <a:bodyPr/>
        <a:lstStyle/>
        <a:p>
          <a:endParaRPr lang="ru-RU"/>
        </a:p>
      </dgm:t>
    </dgm:pt>
    <dgm:pt modelId="{6D01CB82-32D1-480F-B62C-141C86DA0974}">
      <dgm:prSet custT="1"/>
      <dgm:spPr/>
      <dgm:t>
        <a:bodyPr/>
        <a:lstStyle/>
        <a:p>
          <a:r>
            <a:rPr lang="uk-UA" sz="2000" i="1" dirty="0" smtClean="0"/>
            <a:t>Єдності прав людини та її обов'язків перед суспільством</a:t>
          </a:r>
          <a:endParaRPr lang="ru-RU" sz="2000" dirty="0"/>
        </a:p>
      </dgm:t>
    </dgm:pt>
    <dgm:pt modelId="{896FE91C-48DB-4577-ADD2-DEC5EEF16888}" type="parTrans" cxnId="{F60369E4-7882-4FB9-BC03-3F5C5221BDD2}">
      <dgm:prSet/>
      <dgm:spPr/>
      <dgm:t>
        <a:bodyPr/>
        <a:lstStyle/>
        <a:p>
          <a:endParaRPr lang="ru-RU"/>
        </a:p>
      </dgm:t>
    </dgm:pt>
    <dgm:pt modelId="{38D42E76-8AE5-41A4-A677-58689B960BF1}" type="sibTrans" cxnId="{F60369E4-7882-4FB9-BC03-3F5C5221BDD2}">
      <dgm:prSet/>
      <dgm:spPr/>
      <dgm:t>
        <a:bodyPr/>
        <a:lstStyle/>
        <a:p>
          <a:endParaRPr lang="ru-RU"/>
        </a:p>
      </dgm:t>
    </dgm:pt>
    <dgm:pt modelId="{438560CF-84B7-4C35-B6AA-6BABDC72A994}">
      <dgm:prSet custT="1"/>
      <dgm:spPr/>
      <dgm:t>
        <a:bodyPr/>
        <a:lstStyle/>
        <a:p>
          <a:r>
            <a:rPr lang="uk-UA" sz="2000" i="1" dirty="0" smtClean="0"/>
            <a:t>Невичерпності конституційного переліку прав і свобод людини і громадянина</a:t>
          </a:r>
          <a:endParaRPr lang="ru-RU" sz="2000" dirty="0"/>
        </a:p>
      </dgm:t>
    </dgm:pt>
    <dgm:pt modelId="{2CC5C974-7703-419F-A7DB-DB0BF95DA95A}" type="parTrans" cxnId="{ED452C4D-98B4-4DD0-B7E4-5415AFAFB0D6}">
      <dgm:prSet/>
      <dgm:spPr/>
      <dgm:t>
        <a:bodyPr/>
        <a:lstStyle/>
        <a:p>
          <a:endParaRPr lang="ru-RU"/>
        </a:p>
      </dgm:t>
    </dgm:pt>
    <dgm:pt modelId="{0598AF81-05EA-4106-8E5F-8DA1069FBDCF}" type="sibTrans" cxnId="{ED452C4D-98B4-4DD0-B7E4-5415AFAFB0D6}">
      <dgm:prSet/>
      <dgm:spPr/>
      <dgm:t>
        <a:bodyPr/>
        <a:lstStyle/>
        <a:p>
          <a:endParaRPr lang="ru-RU"/>
        </a:p>
      </dgm:t>
    </dgm:pt>
    <dgm:pt modelId="{E216DA05-582E-4B76-8069-742D0FAD0847}" type="pres">
      <dgm:prSet presAssocID="{067A1D03-8043-4FFB-BF8D-0B536B8C476E}" presName="linear" presStyleCnt="0">
        <dgm:presLayoutVars>
          <dgm:animLvl val="lvl"/>
          <dgm:resizeHandles val="exact"/>
        </dgm:presLayoutVars>
      </dgm:prSet>
      <dgm:spPr/>
      <dgm:t>
        <a:bodyPr/>
        <a:lstStyle/>
        <a:p>
          <a:endParaRPr lang="ru-RU"/>
        </a:p>
      </dgm:t>
    </dgm:pt>
    <dgm:pt modelId="{F5CF150C-4FA4-4C3D-BAC3-F0C124B26E83}" type="pres">
      <dgm:prSet presAssocID="{44D99FA5-A14F-48D7-9501-3EAC73DEE7FE}" presName="parentText" presStyleLbl="node1" presStyleIdx="0" presStyleCnt="7">
        <dgm:presLayoutVars>
          <dgm:chMax val="0"/>
          <dgm:bulletEnabled val="1"/>
        </dgm:presLayoutVars>
      </dgm:prSet>
      <dgm:spPr/>
      <dgm:t>
        <a:bodyPr/>
        <a:lstStyle/>
        <a:p>
          <a:endParaRPr lang="ru-RU"/>
        </a:p>
      </dgm:t>
    </dgm:pt>
    <dgm:pt modelId="{A5AFB272-24A3-4D00-A2F0-FADF172879F7}" type="pres">
      <dgm:prSet presAssocID="{A50C4F01-561A-418A-9A74-88752FA028E6}" presName="spacer" presStyleCnt="0"/>
      <dgm:spPr/>
    </dgm:pt>
    <dgm:pt modelId="{07299887-4286-4277-B5DB-A33E54954A11}" type="pres">
      <dgm:prSet presAssocID="{438560CF-84B7-4C35-B6AA-6BABDC72A994}" presName="parentText" presStyleLbl="node1" presStyleIdx="1" presStyleCnt="7">
        <dgm:presLayoutVars>
          <dgm:chMax val="0"/>
          <dgm:bulletEnabled val="1"/>
        </dgm:presLayoutVars>
      </dgm:prSet>
      <dgm:spPr/>
      <dgm:t>
        <a:bodyPr/>
        <a:lstStyle/>
        <a:p>
          <a:endParaRPr lang="ru-RU"/>
        </a:p>
      </dgm:t>
    </dgm:pt>
    <dgm:pt modelId="{742AF940-1177-4161-B247-224BA9AE5DA9}" type="pres">
      <dgm:prSet presAssocID="{0598AF81-05EA-4106-8E5F-8DA1069FBDCF}" presName="spacer" presStyleCnt="0"/>
      <dgm:spPr/>
    </dgm:pt>
    <dgm:pt modelId="{1801ED0F-9259-4BE7-96A2-ED5A9849C237}" type="pres">
      <dgm:prSet presAssocID="{6D01CB82-32D1-480F-B62C-141C86DA0974}" presName="parentText" presStyleLbl="node1" presStyleIdx="2" presStyleCnt="7">
        <dgm:presLayoutVars>
          <dgm:chMax val="0"/>
          <dgm:bulletEnabled val="1"/>
        </dgm:presLayoutVars>
      </dgm:prSet>
      <dgm:spPr/>
      <dgm:t>
        <a:bodyPr/>
        <a:lstStyle/>
        <a:p>
          <a:endParaRPr lang="ru-RU"/>
        </a:p>
      </dgm:t>
    </dgm:pt>
    <dgm:pt modelId="{F41CF828-8A30-4EFD-9FC3-A3F437A4E530}" type="pres">
      <dgm:prSet presAssocID="{38D42E76-8AE5-41A4-A677-58689B960BF1}" presName="spacer" presStyleCnt="0"/>
      <dgm:spPr/>
    </dgm:pt>
    <dgm:pt modelId="{6960D119-0CC3-4F70-932C-CC26D4E22C6E}" type="pres">
      <dgm:prSet presAssocID="{4CB8A020-1663-419E-913C-029570D9F622}" presName="parentText" presStyleLbl="node1" presStyleIdx="3" presStyleCnt="7">
        <dgm:presLayoutVars>
          <dgm:chMax val="0"/>
          <dgm:bulletEnabled val="1"/>
        </dgm:presLayoutVars>
      </dgm:prSet>
      <dgm:spPr/>
      <dgm:t>
        <a:bodyPr/>
        <a:lstStyle/>
        <a:p>
          <a:endParaRPr lang="ru-RU"/>
        </a:p>
      </dgm:t>
    </dgm:pt>
    <dgm:pt modelId="{248CB032-94E3-4BD1-828A-DDCD96A744F3}" type="pres">
      <dgm:prSet presAssocID="{3001B106-D9CA-4077-B2EF-B486A45137D2}" presName="spacer" presStyleCnt="0"/>
      <dgm:spPr/>
    </dgm:pt>
    <dgm:pt modelId="{FCE01A96-9091-4708-8B08-10C0B60D6B06}" type="pres">
      <dgm:prSet presAssocID="{075B8C91-737B-4974-897C-DD01693FB542}" presName="parentText" presStyleLbl="node1" presStyleIdx="4" presStyleCnt="7">
        <dgm:presLayoutVars>
          <dgm:chMax val="0"/>
          <dgm:bulletEnabled val="1"/>
        </dgm:presLayoutVars>
      </dgm:prSet>
      <dgm:spPr/>
      <dgm:t>
        <a:bodyPr/>
        <a:lstStyle/>
        <a:p>
          <a:endParaRPr lang="ru-RU"/>
        </a:p>
      </dgm:t>
    </dgm:pt>
    <dgm:pt modelId="{D051C448-A5C0-4EC5-A1D5-F505BEEA9329}" type="pres">
      <dgm:prSet presAssocID="{73501A0A-C771-425F-ACCE-45F96BD4D523}" presName="spacer" presStyleCnt="0"/>
      <dgm:spPr/>
    </dgm:pt>
    <dgm:pt modelId="{A12A0B30-B9F1-4C2F-B2D9-6C53C08B2B68}" type="pres">
      <dgm:prSet presAssocID="{A1298D8E-0BFE-4C53-BC6A-03FA12F20897}" presName="parentText" presStyleLbl="node1" presStyleIdx="5" presStyleCnt="7">
        <dgm:presLayoutVars>
          <dgm:chMax val="0"/>
          <dgm:bulletEnabled val="1"/>
        </dgm:presLayoutVars>
      </dgm:prSet>
      <dgm:spPr/>
      <dgm:t>
        <a:bodyPr/>
        <a:lstStyle/>
        <a:p>
          <a:endParaRPr lang="ru-RU"/>
        </a:p>
      </dgm:t>
    </dgm:pt>
    <dgm:pt modelId="{EC7871BC-2007-463B-A076-1FA8C40ED64D}" type="pres">
      <dgm:prSet presAssocID="{BEE104C0-A41C-458B-A07F-8E411C830703}" presName="spacer" presStyleCnt="0"/>
      <dgm:spPr/>
    </dgm:pt>
    <dgm:pt modelId="{1EF7C0F1-285E-41F5-8334-54364BB8D557}" type="pres">
      <dgm:prSet presAssocID="{75763BD9-A6C4-404F-B224-130A9A82D167}" presName="parentText" presStyleLbl="node1" presStyleIdx="6" presStyleCnt="7">
        <dgm:presLayoutVars>
          <dgm:chMax val="0"/>
          <dgm:bulletEnabled val="1"/>
        </dgm:presLayoutVars>
      </dgm:prSet>
      <dgm:spPr/>
      <dgm:t>
        <a:bodyPr/>
        <a:lstStyle/>
        <a:p>
          <a:endParaRPr lang="ru-RU"/>
        </a:p>
      </dgm:t>
    </dgm:pt>
  </dgm:ptLst>
  <dgm:cxnLst>
    <dgm:cxn modelId="{81BD5D4B-77C3-42EF-852F-26D68D35F835}" type="presOf" srcId="{75763BD9-A6C4-404F-B224-130A9A82D167}" destId="{1EF7C0F1-285E-41F5-8334-54364BB8D557}" srcOrd="0" destOrd="0" presId="urn:microsoft.com/office/officeart/2005/8/layout/vList2"/>
    <dgm:cxn modelId="{0BBBA8EB-A626-4FE9-8EEB-838E669DB7DF}" srcId="{067A1D03-8043-4FFB-BF8D-0B536B8C476E}" destId="{44D99FA5-A14F-48D7-9501-3EAC73DEE7FE}" srcOrd="0" destOrd="0" parTransId="{B6D1F2CB-2C74-4AF6-962E-B62894746EF4}" sibTransId="{A50C4F01-561A-418A-9A74-88752FA028E6}"/>
    <dgm:cxn modelId="{7CE64DB7-680D-4A2B-9D53-62A82A3645FC}" type="presOf" srcId="{6D01CB82-32D1-480F-B62C-141C86DA0974}" destId="{1801ED0F-9259-4BE7-96A2-ED5A9849C237}" srcOrd="0" destOrd="0" presId="urn:microsoft.com/office/officeart/2005/8/layout/vList2"/>
    <dgm:cxn modelId="{ED452C4D-98B4-4DD0-B7E4-5415AFAFB0D6}" srcId="{067A1D03-8043-4FFB-BF8D-0B536B8C476E}" destId="{438560CF-84B7-4C35-B6AA-6BABDC72A994}" srcOrd="1" destOrd="0" parTransId="{2CC5C974-7703-419F-A7DB-DB0BF95DA95A}" sibTransId="{0598AF81-05EA-4106-8E5F-8DA1069FBDCF}"/>
    <dgm:cxn modelId="{C791DE56-CA14-4911-B5EF-636CC895D133}" type="presOf" srcId="{A1298D8E-0BFE-4C53-BC6A-03FA12F20897}" destId="{A12A0B30-B9F1-4C2F-B2D9-6C53C08B2B68}" srcOrd="0" destOrd="0" presId="urn:microsoft.com/office/officeart/2005/8/layout/vList2"/>
    <dgm:cxn modelId="{72391F6E-54A6-489D-A5DA-F3C0F7C1A165}" type="presOf" srcId="{44D99FA5-A14F-48D7-9501-3EAC73DEE7FE}" destId="{F5CF150C-4FA4-4C3D-BAC3-F0C124B26E83}" srcOrd="0" destOrd="0" presId="urn:microsoft.com/office/officeart/2005/8/layout/vList2"/>
    <dgm:cxn modelId="{B3D6CF8C-92A5-419F-80C7-E87FCF536BA4}" srcId="{067A1D03-8043-4FFB-BF8D-0B536B8C476E}" destId="{A1298D8E-0BFE-4C53-BC6A-03FA12F20897}" srcOrd="5" destOrd="0" parTransId="{B33F5379-6456-46BA-B855-C062773F0089}" sibTransId="{BEE104C0-A41C-458B-A07F-8E411C830703}"/>
    <dgm:cxn modelId="{8CA52522-D5E7-4623-B011-B76A8912785C}" type="presOf" srcId="{438560CF-84B7-4C35-B6AA-6BABDC72A994}" destId="{07299887-4286-4277-B5DB-A33E54954A11}" srcOrd="0" destOrd="0" presId="urn:microsoft.com/office/officeart/2005/8/layout/vList2"/>
    <dgm:cxn modelId="{539F4E53-35A5-4B50-B2E3-6407D3752777}" type="presOf" srcId="{067A1D03-8043-4FFB-BF8D-0B536B8C476E}" destId="{E216DA05-582E-4B76-8069-742D0FAD0847}" srcOrd="0" destOrd="0" presId="urn:microsoft.com/office/officeart/2005/8/layout/vList2"/>
    <dgm:cxn modelId="{02EF4ABD-EC28-4393-8256-F59211FFD77D}" type="presOf" srcId="{075B8C91-737B-4974-897C-DD01693FB542}" destId="{FCE01A96-9091-4708-8B08-10C0B60D6B06}" srcOrd="0" destOrd="0" presId="urn:microsoft.com/office/officeart/2005/8/layout/vList2"/>
    <dgm:cxn modelId="{CA5C7106-1948-4EE2-9BB9-6BB5ABCF2669}" type="presOf" srcId="{4CB8A020-1663-419E-913C-029570D9F622}" destId="{6960D119-0CC3-4F70-932C-CC26D4E22C6E}" srcOrd="0" destOrd="0" presId="urn:microsoft.com/office/officeart/2005/8/layout/vList2"/>
    <dgm:cxn modelId="{F60369E4-7882-4FB9-BC03-3F5C5221BDD2}" srcId="{067A1D03-8043-4FFB-BF8D-0B536B8C476E}" destId="{6D01CB82-32D1-480F-B62C-141C86DA0974}" srcOrd="2" destOrd="0" parTransId="{896FE91C-48DB-4577-ADD2-DEC5EEF16888}" sibTransId="{38D42E76-8AE5-41A4-A677-58689B960BF1}"/>
    <dgm:cxn modelId="{ADC3EDD7-D788-4E4F-9168-F1ADD8C83F7B}" srcId="{067A1D03-8043-4FFB-BF8D-0B536B8C476E}" destId="{075B8C91-737B-4974-897C-DD01693FB542}" srcOrd="4" destOrd="0" parTransId="{93DE72B3-CA52-4068-BB66-62B58AD14C7C}" sibTransId="{73501A0A-C771-425F-ACCE-45F96BD4D523}"/>
    <dgm:cxn modelId="{CDEF96CF-AB94-4EE0-B842-A9AE1DEE3E4D}" srcId="{067A1D03-8043-4FFB-BF8D-0B536B8C476E}" destId="{4CB8A020-1663-419E-913C-029570D9F622}" srcOrd="3" destOrd="0" parTransId="{A07334F1-44E6-460C-A04C-BC57C3B88A43}" sibTransId="{3001B106-D9CA-4077-B2EF-B486A45137D2}"/>
    <dgm:cxn modelId="{6F42DF4E-36F1-4345-9969-506B824FBE4E}" srcId="{067A1D03-8043-4FFB-BF8D-0B536B8C476E}" destId="{75763BD9-A6C4-404F-B224-130A9A82D167}" srcOrd="6" destOrd="0" parTransId="{310369EC-18E5-4E38-B10A-7FCF1325CFBF}" sibTransId="{FD152195-9F4E-46B8-B046-C15EBF8591F8}"/>
    <dgm:cxn modelId="{CBED3FDC-AA36-4636-9ECE-67AE8EC2F905}" type="presParOf" srcId="{E216DA05-582E-4B76-8069-742D0FAD0847}" destId="{F5CF150C-4FA4-4C3D-BAC3-F0C124B26E83}" srcOrd="0" destOrd="0" presId="urn:microsoft.com/office/officeart/2005/8/layout/vList2"/>
    <dgm:cxn modelId="{37B7C926-A8C7-4BCE-962A-04CC3932B4F3}" type="presParOf" srcId="{E216DA05-582E-4B76-8069-742D0FAD0847}" destId="{A5AFB272-24A3-4D00-A2F0-FADF172879F7}" srcOrd="1" destOrd="0" presId="urn:microsoft.com/office/officeart/2005/8/layout/vList2"/>
    <dgm:cxn modelId="{635AD59C-2DF7-42F8-8508-17A3FA5F9D4C}" type="presParOf" srcId="{E216DA05-582E-4B76-8069-742D0FAD0847}" destId="{07299887-4286-4277-B5DB-A33E54954A11}" srcOrd="2" destOrd="0" presId="urn:microsoft.com/office/officeart/2005/8/layout/vList2"/>
    <dgm:cxn modelId="{2772B21F-2007-4AD7-9576-20B25231A210}" type="presParOf" srcId="{E216DA05-582E-4B76-8069-742D0FAD0847}" destId="{742AF940-1177-4161-B247-224BA9AE5DA9}" srcOrd="3" destOrd="0" presId="urn:microsoft.com/office/officeart/2005/8/layout/vList2"/>
    <dgm:cxn modelId="{27AC51B5-F185-49E4-A626-7DE70409ED1B}" type="presParOf" srcId="{E216DA05-582E-4B76-8069-742D0FAD0847}" destId="{1801ED0F-9259-4BE7-96A2-ED5A9849C237}" srcOrd="4" destOrd="0" presId="urn:microsoft.com/office/officeart/2005/8/layout/vList2"/>
    <dgm:cxn modelId="{88D1D2A0-51CB-4BF3-BD6C-D5C4C45EB979}" type="presParOf" srcId="{E216DA05-582E-4B76-8069-742D0FAD0847}" destId="{F41CF828-8A30-4EFD-9FC3-A3F437A4E530}" srcOrd="5" destOrd="0" presId="urn:microsoft.com/office/officeart/2005/8/layout/vList2"/>
    <dgm:cxn modelId="{BF26A99E-93D6-4B4F-917C-D1DFC712D4C2}" type="presParOf" srcId="{E216DA05-582E-4B76-8069-742D0FAD0847}" destId="{6960D119-0CC3-4F70-932C-CC26D4E22C6E}" srcOrd="6" destOrd="0" presId="urn:microsoft.com/office/officeart/2005/8/layout/vList2"/>
    <dgm:cxn modelId="{E5DE64FA-FDC1-4E62-AAAC-243B858D4A0C}" type="presParOf" srcId="{E216DA05-582E-4B76-8069-742D0FAD0847}" destId="{248CB032-94E3-4BD1-828A-DDCD96A744F3}" srcOrd="7" destOrd="0" presId="urn:microsoft.com/office/officeart/2005/8/layout/vList2"/>
    <dgm:cxn modelId="{595DEFFA-0432-4556-909D-BF57033E39F6}" type="presParOf" srcId="{E216DA05-582E-4B76-8069-742D0FAD0847}" destId="{FCE01A96-9091-4708-8B08-10C0B60D6B06}" srcOrd="8" destOrd="0" presId="urn:microsoft.com/office/officeart/2005/8/layout/vList2"/>
    <dgm:cxn modelId="{D98B4836-081C-4226-935B-D3484C282E89}" type="presParOf" srcId="{E216DA05-582E-4B76-8069-742D0FAD0847}" destId="{D051C448-A5C0-4EC5-A1D5-F505BEEA9329}" srcOrd="9" destOrd="0" presId="urn:microsoft.com/office/officeart/2005/8/layout/vList2"/>
    <dgm:cxn modelId="{20846AE9-31D0-4002-8A65-38CBE39025B4}" type="presParOf" srcId="{E216DA05-582E-4B76-8069-742D0FAD0847}" destId="{A12A0B30-B9F1-4C2F-B2D9-6C53C08B2B68}" srcOrd="10" destOrd="0" presId="urn:microsoft.com/office/officeart/2005/8/layout/vList2"/>
    <dgm:cxn modelId="{61795A72-A279-4512-A667-A1AC35576644}" type="presParOf" srcId="{E216DA05-582E-4B76-8069-742D0FAD0847}" destId="{EC7871BC-2007-463B-A076-1FA8C40ED64D}" srcOrd="11" destOrd="0" presId="urn:microsoft.com/office/officeart/2005/8/layout/vList2"/>
    <dgm:cxn modelId="{DF4F52D3-D92B-4724-8015-6F8DEDAC77F0}" type="presParOf" srcId="{E216DA05-582E-4B76-8069-742D0FAD0847}" destId="{1EF7C0F1-285E-41F5-8334-54364BB8D55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2FA744-D5A3-4F79-9054-86CEF9E66F3A}"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ru-RU"/>
        </a:p>
      </dgm:t>
    </dgm:pt>
    <dgm:pt modelId="{151E1B0A-A3AE-4AA6-ABD7-4B8F12D2ABE5}">
      <dgm:prSet custT="1"/>
      <dgm:spPr/>
      <dgm:t>
        <a:bodyPr/>
        <a:lstStyle/>
        <a:p>
          <a:pPr algn="ctr"/>
          <a:r>
            <a:rPr lang="ru-RU" sz="3200" dirty="0" smtClean="0"/>
            <a:t>Права</a:t>
          </a:r>
          <a:endParaRPr lang="ru-RU" sz="3200" dirty="0"/>
        </a:p>
      </dgm:t>
    </dgm:pt>
    <dgm:pt modelId="{2AD1C094-954E-4E50-92CE-B973EA2DF617}" type="parTrans" cxnId="{0A03620C-562D-4E83-9747-0B7AC481689D}">
      <dgm:prSet/>
      <dgm:spPr/>
      <dgm:t>
        <a:bodyPr/>
        <a:lstStyle/>
        <a:p>
          <a:pPr algn="ctr"/>
          <a:endParaRPr lang="ru-RU"/>
        </a:p>
      </dgm:t>
    </dgm:pt>
    <dgm:pt modelId="{D108C61B-24D2-4F7D-9480-1DAD9260A15F}" type="sibTrans" cxnId="{0A03620C-562D-4E83-9747-0B7AC481689D}">
      <dgm:prSet/>
      <dgm:spPr/>
      <dgm:t>
        <a:bodyPr/>
        <a:lstStyle/>
        <a:p>
          <a:pPr algn="ctr"/>
          <a:endParaRPr lang="ru-RU"/>
        </a:p>
      </dgm:t>
    </dgm:pt>
    <dgm:pt modelId="{90D4D0CB-D129-481D-880D-7CE23D15C195}">
      <dgm:prSet custT="1"/>
      <dgm:spPr/>
      <dgm:t>
        <a:bodyPr/>
        <a:lstStyle/>
        <a:p>
          <a:pPr algn="ctr"/>
          <a:r>
            <a:rPr lang="ru-RU" sz="2000" dirty="0" err="1" smtClean="0"/>
            <a:t>Людини</a:t>
          </a:r>
          <a:r>
            <a:rPr lang="ru-RU" sz="2000" dirty="0" smtClean="0"/>
            <a:t> - індивідуальні права, що забезпечують свободу та автономію індивіда  чи члена громадянського суспільства, його юридичну захищеність від будь-якого зовнішнього впливу. Це право на життя; право на повагу до його гідності, право на свободу та особисту недоторканість, на недоторканість житла, та інші. </a:t>
          </a:r>
        </a:p>
        <a:p>
          <a:pPr algn="ctr"/>
          <a:r>
            <a:rPr lang="ru-RU" sz="2000" dirty="0" smtClean="0"/>
            <a:t>(ст. 27-35 Конституції України)</a:t>
          </a:r>
          <a:endParaRPr lang="ru-RU" sz="2000" dirty="0"/>
        </a:p>
      </dgm:t>
    </dgm:pt>
    <dgm:pt modelId="{AAF81DCF-57CF-4DFA-98CC-33B00705E979}" type="parTrans" cxnId="{D2892335-39B3-4E9E-8DA6-071B4AD0766B}">
      <dgm:prSet/>
      <dgm:spPr/>
      <dgm:t>
        <a:bodyPr/>
        <a:lstStyle/>
        <a:p>
          <a:pPr algn="ctr"/>
          <a:endParaRPr lang="ru-RU"/>
        </a:p>
      </dgm:t>
    </dgm:pt>
    <dgm:pt modelId="{5C54CA34-5D0B-44BA-BD4A-C6E048579154}" type="sibTrans" cxnId="{D2892335-39B3-4E9E-8DA6-071B4AD0766B}">
      <dgm:prSet/>
      <dgm:spPr/>
      <dgm:t>
        <a:bodyPr/>
        <a:lstStyle/>
        <a:p>
          <a:pPr algn="ctr"/>
          <a:endParaRPr lang="ru-RU"/>
        </a:p>
      </dgm:t>
    </dgm:pt>
    <dgm:pt modelId="{8A17376D-1C52-48F6-84EB-BA481852D0ED}">
      <dgm:prSet custT="1"/>
      <dgm:spPr/>
      <dgm:t>
        <a:bodyPr/>
        <a:lstStyle/>
        <a:p>
          <a:pPr algn="ctr"/>
          <a:r>
            <a:rPr lang="uk-UA" sz="2000" b="1" dirty="0" smtClean="0"/>
            <a:t>Громадянина </a:t>
          </a:r>
          <a:r>
            <a:rPr lang="uk-UA" sz="2000" i="1" dirty="0" smtClean="0"/>
            <a:t>- виникають із інституту громадянства, активно підтримуються державою для своїх громадян, особи, що не є громадянами України, як правило, цими правами користуватися не можуть. Це – право обирати і бути обраним до органів державної влади, участь у політичних партіях та громадських організаціях, участь в управлінні державними справами.</a:t>
          </a:r>
        </a:p>
        <a:p>
          <a:pPr algn="ctr"/>
          <a:r>
            <a:rPr lang="uk-UA" sz="2000" i="1" dirty="0" smtClean="0"/>
            <a:t>(ст. 36-39 Конституції України)</a:t>
          </a:r>
          <a:endParaRPr lang="ru-RU" sz="2000" i="1" dirty="0"/>
        </a:p>
      </dgm:t>
    </dgm:pt>
    <dgm:pt modelId="{286BB1AF-9AEC-474D-B72A-DF6294A75375}" type="parTrans" cxnId="{21EC75BB-47F5-4637-A225-92A7F5ABFBCA}">
      <dgm:prSet/>
      <dgm:spPr/>
      <dgm:t>
        <a:bodyPr/>
        <a:lstStyle/>
        <a:p>
          <a:pPr algn="ctr"/>
          <a:endParaRPr lang="ru-RU"/>
        </a:p>
      </dgm:t>
    </dgm:pt>
    <dgm:pt modelId="{D4A60CE7-0C01-47A3-90E4-B8A4D8DB4EED}" type="sibTrans" cxnId="{21EC75BB-47F5-4637-A225-92A7F5ABFBCA}">
      <dgm:prSet/>
      <dgm:spPr/>
      <dgm:t>
        <a:bodyPr/>
        <a:lstStyle/>
        <a:p>
          <a:pPr algn="ctr"/>
          <a:endParaRPr lang="ru-RU"/>
        </a:p>
      </dgm:t>
    </dgm:pt>
    <dgm:pt modelId="{83636E7B-30A2-49A3-862F-A2D20319D3F1}" type="pres">
      <dgm:prSet presAssocID="{FE2FA744-D5A3-4F79-9054-86CEF9E66F3A}" presName="diagram" presStyleCnt="0">
        <dgm:presLayoutVars>
          <dgm:dir/>
          <dgm:resizeHandles val="exact"/>
        </dgm:presLayoutVars>
      </dgm:prSet>
      <dgm:spPr/>
      <dgm:t>
        <a:bodyPr/>
        <a:lstStyle/>
        <a:p>
          <a:endParaRPr lang="ru-RU"/>
        </a:p>
      </dgm:t>
    </dgm:pt>
    <dgm:pt modelId="{9C6B3688-1857-44DA-9209-7DB484F20E70}" type="pres">
      <dgm:prSet presAssocID="{8A17376D-1C52-48F6-84EB-BA481852D0ED}" presName="node" presStyleLbl="node1" presStyleIdx="0" presStyleCnt="3" custScaleX="122654" custScaleY="174937" custLinFactY="24126" custLinFactNeighborX="2456" custLinFactNeighborY="100000">
        <dgm:presLayoutVars>
          <dgm:bulletEnabled val="1"/>
        </dgm:presLayoutVars>
      </dgm:prSet>
      <dgm:spPr/>
      <dgm:t>
        <a:bodyPr/>
        <a:lstStyle/>
        <a:p>
          <a:endParaRPr lang="ru-RU"/>
        </a:p>
      </dgm:t>
    </dgm:pt>
    <dgm:pt modelId="{065F5BBB-CAEF-4487-80A5-C04789927BC3}" type="pres">
      <dgm:prSet presAssocID="{D4A60CE7-0C01-47A3-90E4-B8A4D8DB4EED}" presName="sibTrans" presStyleCnt="0"/>
      <dgm:spPr/>
    </dgm:pt>
    <dgm:pt modelId="{A826F12C-FA11-473C-8772-7FB1CAC26D80}" type="pres">
      <dgm:prSet presAssocID="{90D4D0CB-D129-481D-880D-7CE23D15C195}" presName="node" presStyleLbl="node1" presStyleIdx="1" presStyleCnt="3" custScaleX="110365" custScaleY="175560" custLinFactY="24126" custLinFactNeighborX="-853" custLinFactNeighborY="100000">
        <dgm:presLayoutVars>
          <dgm:bulletEnabled val="1"/>
        </dgm:presLayoutVars>
      </dgm:prSet>
      <dgm:spPr/>
      <dgm:t>
        <a:bodyPr/>
        <a:lstStyle/>
        <a:p>
          <a:endParaRPr lang="ru-RU"/>
        </a:p>
      </dgm:t>
    </dgm:pt>
    <dgm:pt modelId="{FF64947B-B979-4597-A0E8-4C601C1054C7}" type="pres">
      <dgm:prSet presAssocID="{5C54CA34-5D0B-44BA-BD4A-C6E048579154}" presName="sibTrans" presStyleCnt="0"/>
      <dgm:spPr/>
    </dgm:pt>
    <dgm:pt modelId="{B4158B26-61F4-4D88-982F-CE3DC7C7F4AD}" type="pres">
      <dgm:prSet presAssocID="{151E1B0A-A3AE-4AA6-ABD7-4B8F12D2ABE5}" presName="node" presStyleLbl="node1" presStyleIdx="2" presStyleCnt="3" custScaleX="54596" custScaleY="45381" custLinFactY="-91628" custLinFactNeighborX="-1331" custLinFactNeighborY="-100000">
        <dgm:presLayoutVars>
          <dgm:bulletEnabled val="1"/>
        </dgm:presLayoutVars>
      </dgm:prSet>
      <dgm:spPr/>
      <dgm:t>
        <a:bodyPr/>
        <a:lstStyle/>
        <a:p>
          <a:endParaRPr lang="ru-RU"/>
        </a:p>
      </dgm:t>
    </dgm:pt>
  </dgm:ptLst>
  <dgm:cxnLst>
    <dgm:cxn modelId="{0A03620C-562D-4E83-9747-0B7AC481689D}" srcId="{FE2FA744-D5A3-4F79-9054-86CEF9E66F3A}" destId="{151E1B0A-A3AE-4AA6-ABD7-4B8F12D2ABE5}" srcOrd="2" destOrd="0" parTransId="{2AD1C094-954E-4E50-92CE-B973EA2DF617}" sibTransId="{D108C61B-24D2-4F7D-9480-1DAD9260A15F}"/>
    <dgm:cxn modelId="{695D8CF2-9B08-4C53-97AA-7DE9BED3EA59}" type="presOf" srcId="{151E1B0A-A3AE-4AA6-ABD7-4B8F12D2ABE5}" destId="{B4158B26-61F4-4D88-982F-CE3DC7C7F4AD}" srcOrd="0" destOrd="0" presId="urn:microsoft.com/office/officeart/2005/8/layout/default"/>
    <dgm:cxn modelId="{E750C147-5881-4F44-89EA-BBB1C241A1C1}" type="presOf" srcId="{FE2FA744-D5A3-4F79-9054-86CEF9E66F3A}" destId="{83636E7B-30A2-49A3-862F-A2D20319D3F1}" srcOrd="0" destOrd="0" presId="urn:microsoft.com/office/officeart/2005/8/layout/default"/>
    <dgm:cxn modelId="{71598A24-BB91-4C25-AFBA-1BAE01912439}" type="presOf" srcId="{90D4D0CB-D129-481D-880D-7CE23D15C195}" destId="{A826F12C-FA11-473C-8772-7FB1CAC26D80}" srcOrd="0" destOrd="0" presId="urn:microsoft.com/office/officeart/2005/8/layout/default"/>
    <dgm:cxn modelId="{D2892335-39B3-4E9E-8DA6-071B4AD0766B}" srcId="{FE2FA744-D5A3-4F79-9054-86CEF9E66F3A}" destId="{90D4D0CB-D129-481D-880D-7CE23D15C195}" srcOrd="1" destOrd="0" parTransId="{AAF81DCF-57CF-4DFA-98CC-33B00705E979}" sibTransId="{5C54CA34-5D0B-44BA-BD4A-C6E048579154}"/>
    <dgm:cxn modelId="{21EC75BB-47F5-4637-A225-92A7F5ABFBCA}" srcId="{FE2FA744-D5A3-4F79-9054-86CEF9E66F3A}" destId="{8A17376D-1C52-48F6-84EB-BA481852D0ED}" srcOrd="0" destOrd="0" parTransId="{286BB1AF-9AEC-474D-B72A-DF6294A75375}" sibTransId="{D4A60CE7-0C01-47A3-90E4-B8A4D8DB4EED}"/>
    <dgm:cxn modelId="{2ACE9C7D-7E66-4444-A71F-FE4877856934}" type="presOf" srcId="{8A17376D-1C52-48F6-84EB-BA481852D0ED}" destId="{9C6B3688-1857-44DA-9209-7DB484F20E70}" srcOrd="0" destOrd="0" presId="urn:microsoft.com/office/officeart/2005/8/layout/default"/>
    <dgm:cxn modelId="{E38E32BD-65AA-49E5-BE11-F6C16C85F236}" type="presParOf" srcId="{83636E7B-30A2-49A3-862F-A2D20319D3F1}" destId="{9C6B3688-1857-44DA-9209-7DB484F20E70}" srcOrd="0" destOrd="0" presId="urn:microsoft.com/office/officeart/2005/8/layout/default"/>
    <dgm:cxn modelId="{3E09FE6D-3AFD-45EE-BDDD-B53FE8FFEF6C}" type="presParOf" srcId="{83636E7B-30A2-49A3-862F-A2D20319D3F1}" destId="{065F5BBB-CAEF-4487-80A5-C04789927BC3}" srcOrd="1" destOrd="0" presId="urn:microsoft.com/office/officeart/2005/8/layout/default"/>
    <dgm:cxn modelId="{58507D1C-2649-42BA-9069-4B27E67CF4C3}" type="presParOf" srcId="{83636E7B-30A2-49A3-862F-A2D20319D3F1}" destId="{A826F12C-FA11-473C-8772-7FB1CAC26D80}" srcOrd="2" destOrd="0" presId="urn:microsoft.com/office/officeart/2005/8/layout/default"/>
    <dgm:cxn modelId="{75EEF138-BC2A-46AA-8437-FA0CE7858505}" type="presParOf" srcId="{83636E7B-30A2-49A3-862F-A2D20319D3F1}" destId="{FF64947B-B979-4597-A0E8-4C601C1054C7}" srcOrd="3" destOrd="0" presId="urn:microsoft.com/office/officeart/2005/8/layout/default"/>
    <dgm:cxn modelId="{875CBFA8-521A-42E0-BFD3-16F38F867480}" type="presParOf" srcId="{83636E7B-30A2-49A3-862F-A2D20319D3F1}" destId="{B4158B26-61F4-4D88-982F-CE3DC7C7F4A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F150C-4FA4-4C3D-BAC3-F0C124B26E83}">
      <dsp:nvSpPr>
        <dsp:cNvPr id="0" name=""/>
        <dsp:cNvSpPr/>
      </dsp:nvSpPr>
      <dsp:spPr>
        <a:xfrm>
          <a:off x="0" y="1823"/>
          <a:ext cx="7632848" cy="752894"/>
        </a:xfrm>
        <a:prstGeom prst="roundRect">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kern="1200" dirty="0" smtClean="0"/>
            <a:t>Свободи людини</a:t>
          </a:r>
          <a:endParaRPr lang="ru-RU" sz="2000" kern="1200" dirty="0"/>
        </a:p>
      </dsp:txBody>
      <dsp:txXfrm>
        <a:off x="36753" y="38576"/>
        <a:ext cx="7559342" cy="679388"/>
      </dsp:txXfrm>
    </dsp:sp>
    <dsp:sp modelId="{07299887-4286-4277-B5DB-A33E54954A11}">
      <dsp:nvSpPr>
        <dsp:cNvPr id="0" name=""/>
        <dsp:cNvSpPr/>
      </dsp:nvSpPr>
      <dsp:spPr>
        <a:xfrm>
          <a:off x="0" y="823838"/>
          <a:ext cx="7632848" cy="752894"/>
        </a:xfrm>
        <a:prstGeom prst="roundRect">
          <a:avLst/>
        </a:prstGeom>
        <a:gradFill rotWithShape="0">
          <a:gsLst>
            <a:gs pos="0">
              <a:schemeClr val="accent4">
                <a:hueOff val="23611"/>
                <a:satOff val="-3943"/>
                <a:lumOff val="-1340"/>
                <a:alphaOff val="0"/>
                <a:tint val="50000"/>
                <a:shade val="86000"/>
                <a:satMod val="140000"/>
              </a:schemeClr>
            </a:gs>
            <a:gs pos="45000">
              <a:schemeClr val="accent4">
                <a:hueOff val="23611"/>
                <a:satOff val="-3943"/>
                <a:lumOff val="-1340"/>
                <a:alphaOff val="0"/>
                <a:tint val="48000"/>
                <a:satMod val="150000"/>
              </a:schemeClr>
            </a:gs>
            <a:gs pos="100000">
              <a:schemeClr val="accent4">
                <a:hueOff val="23611"/>
                <a:satOff val="-3943"/>
                <a:lumOff val="-134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i="1" kern="1200" dirty="0" smtClean="0"/>
            <a:t>Невичерпності конституційного переліку прав і свобод людини і громадянина</a:t>
          </a:r>
          <a:endParaRPr lang="ru-RU" sz="2000" kern="1200" dirty="0"/>
        </a:p>
      </dsp:txBody>
      <dsp:txXfrm>
        <a:off x="36753" y="860591"/>
        <a:ext cx="7559342" cy="679388"/>
      </dsp:txXfrm>
    </dsp:sp>
    <dsp:sp modelId="{1801ED0F-9259-4BE7-96A2-ED5A9849C237}">
      <dsp:nvSpPr>
        <dsp:cNvPr id="0" name=""/>
        <dsp:cNvSpPr/>
      </dsp:nvSpPr>
      <dsp:spPr>
        <a:xfrm>
          <a:off x="0" y="1645853"/>
          <a:ext cx="7632848" cy="752894"/>
        </a:xfrm>
        <a:prstGeom prst="roundRect">
          <a:avLst/>
        </a:prstGeom>
        <a:gradFill rotWithShape="0">
          <a:gsLst>
            <a:gs pos="0">
              <a:schemeClr val="accent4">
                <a:hueOff val="47222"/>
                <a:satOff val="-7886"/>
                <a:lumOff val="-2680"/>
                <a:alphaOff val="0"/>
                <a:tint val="50000"/>
                <a:shade val="86000"/>
                <a:satMod val="140000"/>
              </a:schemeClr>
            </a:gs>
            <a:gs pos="45000">
              <a:schemeClr val="accent4">
                <a:hueOff val="47222"/>
                <a:satOff val="-7886"/>
                <a:lumOff val="-2680"/>
                <a:alphaOff val="0"/>
                <a:tint val="48000"/>
                <a:satMod val="150000"/>
              </a:schemeClr>
            </a:gs>
            <a:gs pos="100000">
              <a:schemeClr val="accent4">
                <a:hueOff val="47222"/>
                <a:satOff val="-7886"/>
                <a:lumOff val="-268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i="1" kern="1200" dirty="0" smtClean="0"/>
            <a:t>Єдності прав людини та її обов'язків перед суспільством</a:t>
          </a:r>
          <a:endParaRPr lang="ru-RU" sz="2000" kern="1200" dirty="0"/>
        </a:p>
      </dsp:txBody>
      <dsp:txXfrm>
        <a:off x="36753" y="1682606"/>
        <a:ext cx="7559342" cy="679388"/>
      </dsp:txXfrm>
    </dsp:sp>
    <dsp:sp modelId="{6960D119-0CC3-4F70-932C-CC26D4E22C6E}">
      <dsp:nvSpPr>
        <dsp:cNvPr id="0" name=""/>
        <dsp:cNvSpPr/>
      </dsp:nvSpPr>
      <dsp:spPr>
        <a:xfrm>
          <a:off x="0" y="2467868"/>
          <a:ext cx="7632848" cy="752894"/>
        </a:xfrm>
        <a:prstGeom prst="roundRect">
          <a:avLst/>
        </a:prstGeom>
        <a:gradFill rotWithShape="0">
          <a:gsLst>
            <a:gs pos="0">
              <a:schemeClr val="accent4">
                <a:hueOff val="70833"/>
                <a:satOff val="-11829"/>
                <a:lumOff val="-4020"/>
                <a:alphaOff val="0"/>
                <a:tint val="50000"/>
                <a:shade val="86000"/>
                <a:satMod val="140000"/>
              </a:schemeClr>
            </a:gs>
            <a:gs pos="45000">
              <a:schemeClr val="accent4">
                <a:hueOff val="70833"/>
                <a:satOff val="-11829"/>
                <a:lumOff val="-4020"/>
                <a:alphaOff val="0"/>
                <a:tint val="48000"/>
                <a:satMod val="150000"/>
              </a:schemeClr>
            </a:gs>
            <a:gs pos="100000">
              <a:schemeClr val="accent4">
                <a:hueOff val="70833"/>
                <a:satOff val="-11829"/>
                <a:lumOff val="-402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i="1" kern="1200" dirty="0" smtClean="0"/>
            <a:t>Рівності людей у своїй гідності та правах</a:t>
          </a:r>
          <a:endParaRPr lang="ru-RU" sz="2000" kern="1200" dirty="0"/>
        </a:p>
      </dsp:txBody>
      <dsp:txXfrm>
        <a:off x="36753" y="2504621"/>
        <a:ext cx="7559342" cy="679388"/>
      </dsp:txXfrm>
    </dsp:sp>
    <dsp:sp modelId="{FCE01A96-9091-4708-8B08-10C0B60D6B06}">
      <dsp:nvSpPr>
        <dsp:cNvPr id="0" name=""/>
        <dsp:cNvSpPr/>
      </dsp:nvSpPr>
      <dsp:spPr>
        <a:xfrm>
          <a:off x="0" y="3289883"/>
          <a:ext cx="7632848" cy="752894"/>
        </a:xfrm>
        <a:prstGeom prst="roundRect">
          <a:avLst/>
        </a:prstGeom>
        <a:gradFill rotWithShape="0">
          <a:gsLst>
            <a:gs pos="0">
              <a:schemeClr val="accent4">
                <a:hueOff val="94444"/>
                <a:satOff val="-15773"/>
                <a:lumOff val="-5359"/>
                <a:alphaOff val="0"/>
                <a:tint val="50000"/>
                <a:shade val="86000"/>
                <a:satMod val="140000"/>
              </a:schemeClr>
            </a:gs>
            <a:gs pos="45000">
              <a:schemeClr val="accent4">
                <a:hueOff val="94444"/>
                <a:satOff val="-15773"/>
                <a:lumOff val="-5359"/>
                <a:alphaOff val="0"/>
                <a:tint val="48000"/>
                <a:satMod val="150000"/>
              </a:schemeClr>
            </a:gs>
            <a:gs pos="100000">
              <a:schemeClr val="accent4">
                <a:hueOff val="94444"/>
                <a:satOff val="-15773"/>
                <a:lumOff val="-5359"/>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kern="1200" dirty="0" smtClean="0"/>
            <a:t>Невідчужуваності та непорушності прав і свобод людини</a:t>
          </a:r>
          <a:endParaRPr lang="ru-RU" sz="2000" kern="1200" dirty="0"/>
        </a:p>
      </dsp:txBody>
      <dsp:txXfrm>
        <a:off x="36753" y="3326636"/>
        <a:ext cx="7559342" cy="679388"/>
      </dsp:txXfrm>
    </dsp:sp>
    <dsp:sp modelId="{A12A0B30-B9F1-4C2F-B2D9-6C53C08B2B68}">
      <dsp:nvSpPr>
        <dsp:cNvPr id="0" name=""/>
        <dsp:cNvSpPr/>
      </dsp:nvSpPr>
      <dsp:spPr>
        <a:xfrm>
          <a:off x="0" y="4111898"/>
          <a:ext cx="7632848" cy="752894"/>
        </a:xfrm>
        <a:prstGeom prst="roundRect">
          <a:avLst/>
        </a:prstGeom>
        <a:gradFill rotWithShape="0">
          <a:gsLst>
            <a:gs pos="0">
              <a:schemeClr val="accent4">
                <a:hueOff val="118055"/>
                <a:satOff val="-19716"/>
                <a:lumOff val="-6699"/>
                <a:alphaOff val="0"/>
                <a:tint val="50000"/>
                <a:shade val="86000"/>
                <a:satMod val="140000"/>
              </a:schemeClr>
            </a:gs>
            <a:gs pos="45000">
              <a:schemeClr val="accent4">
                <a:hueOff val="118055"/>
                <a:satOff val="-19716"/>
                <a:lumOff val="-6699"/>
                <a:alphaOff val="0"/>
                <a:tint val="48000"/>
                <a:satMod val="150000"/>
              </a:schemeClr>
            </a:gs>
            <a:gs pos="100000">
              <a:schemeClr val="accent4">
                <a:hueOff val="118055"/>
                <a:satOff val="-19716"/>
                <a:lumOff val="-6699"/>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i="1" kern="1200" dirty="0" smtClean="0"/>
            <a:t>Рівності конституційних прав і свобод громадян України та рівності громадян перед законом</a:t>
          </a:r>
          <a:endParaRPr lang="ru-RU" sz="2000" kern="1200" dirty="0"/>
        </a:p>
      </dsp:txBody>
      <dsp:txXfrm>
        <a:off x="36753" y="4148651"/>
        <a:ext cx="7559342" cy="679388"/>
      </dsp:txXfrm>
    </dsp:sp>
    <dsp:sp modelId="{1EF7C0F1-285E-41F5-8334-54364BB8D557}">
      <dsp:nvSpPr>
        <dsp:cNvPr id="0" name=""/>
        <dsp:cNvSpPr/>
      </dsp:nvSpPr>
      <dsp:spPr>
        <a:xfrm>
          <a:off x="0" y="4933913"/>
          <a:ext cx="7632848" cy="752894"/>
        </a:xfrm>
        <a:prstGeom prst="roundRect">
          <a:avLst/>
        </a:prstGeom>
        <a:gradFill rotWithShape="0">
          <a:gsLst>
            <a:gs pos="0">
              <a:schemeClr val="accent4">
                <a:hueOff val="141666"/>
                <a:satOff val="-23659"/>
                <a:lumOff val="-8039"/>
                <a:alphaOff val="0"/>
                <a:tint val="50000"/>
                <a:shade val="86000"/>
                <a:satMod val="140000"/>
              </a:schemeClr>
            </a:gs>
            <a:gs pos="45000">
              <a:schemeClr val="accent4">
                <a:hueOff val="141666"/>
                <a:satOff val="-23659"/>
                <a:lumOff val="-8039"/>
                <a:alphaOff val="0"/>
                <a:tint val="48000"/>
                <a:satMod val="150000"/>
              </a:schemeClr>
            </a:gs>
            <a:gs pos="100000">
              <a:schemeClr val="accent4">
                <a:hueOff val="141666"/>
                <a:satOff val="-23659"/>
                <a:lumOff val="-8039"/>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i="1" kern="1200" dirty="0" smtClean="0"/>
            <a:t>Гарантованості прав, свобод і обов'язків людини громадянина</a:t>
          </a:r>
          <a:endParaRPr lang="ru-RU" sz="2000" kern="1200" dirty="0"/>
        </a:p>
      </dsp:txBody>
      <dsp:txXfrm>
        <a:off x="36753" y="4970666"/>
        <a:ext cx="7559342" cy="679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B3688-1857-44DA-9209-7DB484F20E70}">
      <dsp:nvSpPr>
        <dsp:cNvPr id="0" name=""/>
        <dsp:cNvSpPr/>
      </dsp:nvSpPr>
      <dsp:spPr>
        <a:xfrm>
          <a:off x="96304" y="1419717"/>
          <a:ext cx="4611052" cy="3945947"/>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dirty="0" smtClean="0"/>
            <a:t>Громадянина </a:t>
          </a:r>
          <a:r>
            <a:rPr lang="uk-UA" sz="2000" i="1" kern="1200" dirty="0" smtClean="0"/>
            <a:t>- виникають із інституту громадянства, активно підтримуються державою для своїх громадян, особи, що не є громадянами України, як правило, цими правами користуватися не можуть. Це – право обирати і бути обраним до органів державної влади, участь у політичних партіях та громадських організаціях, участь в управлінні державними справами.</a:t>
          </a:r>
        </a:p>
        <a:p>
          <a:pPr lvl="0" algn="ctr" defTabSz="889000">
            <a:lnSpc>
              <a:spcPct val="90000"/>
            </a:lnSpc>
            <a:spcBef>
              <a:spcPct val="0"/>
            </a:spcBef>
            <a:spcAft>
              <a:spcPct val="35000"/>
            </a:spcAft>
          </a:pPr>
          <a:r>
            <a:rPr lang="uk-UA" sz="2000" i="1" kern="1200" dirty="0" smtClean="0"/>
            <a:t>(ст. 36-39 Конституції України)</a:t>
          </a:r>
          <a:endParaRPr lang="ru-RU" sz="2000" i="1" kern="1200" dirty="0"/>
        </a:p>
      </dsp:txBody>
      <dsp:txXfrm>
        <a:off x="96304" y="1419717"/>
        <a:ext cx="4611052" cy="3945947"/>
      </dsp:txXfrm>
    </dsp:sp>
    <dsp:sp modelId="{A826F12C-FA11-473C-8772-7FB1CAC26D80}">
      <dsp:nvSpPr>
        <dsp:cNvPr id="0" name=""/>
        <dsp:cNvSpPr/>
      </dsp:nvSpPr>
      <dsp:spPr>
        <a:xfrm>
          <a:off x="4958898" y="1405665"/>
          <a:ext cx="4149060" cy="3959999"/>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Людини</a:t>
          </a:r>
          <a:r>
            <a:rPr lang="ru-RU" sz="2000" kern="1200" dirty="0" smtClean="0"/>
            <a:t> - індивідуальні права, що забезпечують свободу та автономію індивіда  чи члена громадянського суспільства, його юридичну захищеність від будь-якого зовнішнього впливу. Це право на життя; право на повагу до його гідності, право на свободу та особисту недоторканість, на недоторканість житла, та інші. </a:t>
          </a:r>
        </a:p>
        <a:p>
          <a:pPr lvl="0" algn="ctr" defTabSz="889000">
            <a:lnSpc>
              <a:spcPct val="90000"/>
            </a:lnSpc>
            <a:spcBef>
              <a:spcPct val="0"/>
            </a:spcBef>
            <a:spcAft>
              <a:spcPct val="35000"/>
            </a:spcAft>
          </a:pPr>
          <a:r>
            <a:rPr lang="ru-RU" sz="2000" kern="1200" dirty="0" smtClean="0"/>
            <a:t>(ст. 27-35 Конституції України)</a:t>
          </a:r>
          <a:endParaRPr lang="ru-RU" sz="2000" kern="1200" dirty="0"/>
        </a:p>
      </dsp:txBody>
      <dsp:txXfrm>
        <a:off x="4958898" y="1405665"/>
        <a:ext cx="4149060" cy="3959999"/>
      </dsp:txXfrm>
    </dsp:sp>
    <dsp:sp modelId="{B4158B26-61F4-4D88-982F-CE3DC7C7F4AD}">
      <dsp:nvSpPr>
        <dsp:cNvPr id="0" name=""/>
        <dsp:cNvSpPr/>
      </dsp:nvSpPr>
      <dsp:spPr>
        <a:xfrm>
          <a:off x="3495721" y="16550"/>
          <a:ext cx="2052481" cy="1023631"/>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kern="1200" dirty="0" smtClean="0"/>
            <a:t>Права</a:t>
          </a:r>
          <a:endParaRPr lang="ru-RU" sz="3200" kern="1200" dirty="0"/>
        </a:p>
      </dsp:txBody>
      <dsp:txXfrm>
        <a:off x="3495721" y="16550"/>
        <a:ext cx="2052481" cy="10236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18.09.2015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18.09.2015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18.09.2015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18.09.2015</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ush dir="u"/>
  </p:transition>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99" y="1268760"/>
            <a:ext cx="7523113" cy="3293715"/>
          </a:xfrm>
        </p:spPr>
        <p:txBody>
          <a:bodyPr>
            <a:noAutofit/>
          </a:bodyPr>
          <a:lstStyle/>
          <a:p>
            <a:pPr algn="ctr"/>
            <a:r>
              <a:rPr lang="ru-RU" sz="6600" cap="none" dirty="0">
                <a:ln w="10541" cmpd="sng">
                  <a:solidFill>
                    <a:srgbClr val="00B050"/>
                  </a:solidFill>
                  <a:prstDash val="solid"/>
                </a:ln>
                <a:solidFill>
                  <a:srgbClr val="00B050"/>
                </a:solidFill>
                <a:effectLst>
                  <a:outerShdw blurRad="38100" dist="38100" dir="2700000" algn="tl">
                    <a:srgbClr val="000000">
                      <a:alpha val="43137"/>
                    </a:srgbClr>
                  </a:outerShdw>
                </a:effectLst>
              </a:rPr>
              <a:t>Права, </a:t>
            </a:r>
            <a:r>
              <a:rPr lang="ru-RU" sz="6600" cap="none" dirty="0" err="1">
                <a:ln w="10541" cmpd="sng">
                  <a:solidFill>
                    <a:srgbClr val="00B050"/>
                  </a:solidFill>
                  <a:prstDash val="solid"/>
                </a:ln>
                <a:solidFill>
                  <a:srgbClr val="00B050"/>
                </a:solidFill>
                <a:effectLst>
                  <a:outerShdw blurRad="38100" dist="38100" dir="2700000" algn="tl">
                    <a:srgbClr val="000000">
                      <a:alpha val="43137"/>
                    </a:srgbClr>
                  </a:outerShdw>
                </a:effectLst>
              </a:rPr>
              <a:t>свободи</a:t>
            </a:r>
            <a:r>
              <a:rPr lang="ru-RU" sz="6600" cap="none" dirty="0">
                <a:ln w="10541" cmpd="sng">
                  <a:solidFill>
                    <a:srgbClr val="00B050"/>
                  </a:solidFill>
                  <a:prstDash val="solid"/>
                </a:ln>
                <a:solidFill>
                  <a:srgbClr val="00B050"/>
                </a:solidFill>
                <a:effectLst>
                  <a:outerShdw blurRad="38100" dist="38100" dir="2700000" algn="tl">
                    <a:srgbClr val="000000">
                      <a:alpha val="43137"/>
                    </a:srgbClr>
                  </a:outerShdw>
                </a:effectLst>
              </a:rPr>
              <a:t> та </a:t>
            </a:r>
            <a:r>
              <a:rPr lang="ru-RU" sz="6600" cap="none" dirty="0" err="1">
                <a:ln w="10541" cmpd="sng">
                  <a:solidFill>
                    <a:srgbClr val="00B050"/>
                  </a:solidFill>
                  <a:prstDash val="solid"/>
                </a:ln>
                <a:solidFill>
                  <a:srgbClr val="00B050"/>
                </a:solidFill>
                <a:effectLst>
                  <a:outerShdw blurRad="38100" dist="38100" dir="2700000" algn="tl">
                    <a:srgbClr val="000000">
                      <a:alpha val="43137"/>
                    </a:srgbClr>
                  </a:outerShdw>
                </a:effectLst>
              </a:rPr>
              <a:t>обов’язки</a:t>
            </a:r>
            <a:r>
              <a:rPr lang="ru-RU" sz="6600" cap="none" dirty="0">
                <a:ln w="10541" cmpd="sng">
                  <a:solidFill>
                    <a:srgbClr val="00B050"/>
                  </a:solidFill>
                  <a:prstDash val="solid"/>
                </a:ln>
                <a:solidFill>
                  <a:srgbClr val="00B050"/>
                </a:solidFill>
                <a:effectLst>
                  <a:outerShdw blurRad="38100" dist="38100" dir="2700000" algn="tl">
                    <a:srgbClr val="000000">
                      <a:alpha val="43137"/>
                    </a:srgbClr>
                  </a:outerShdw>
                </a:effectLst>
              </a:rPr>
              <a:t> </a:t>
            </a:r>
            <a:r>
              <a:rPr lang="ru-RU" sz="6600" cap="none" dirty="0" err="1">
                <a:ln w="10541" cmpd="sng">
                  <a:solidFill>
                    <a:srgbClr val="00B050"/>
                  </a:solidFill>
                  <a:prstDash val="solid"/>
                </a:ln>
                <a:solidFill>
                  <a:srgbClr val="00B050"/>
                </a:solidFill>
                <a:effectLst>
                  <a:outerShdw blurRad="38100" dist="38100" dir="2700000" algn="tl">
                    <a:srgbClr val="000000">
                      <a:alpha val="43137"/>
                    </a:srgbClr>
                  </a:outerShdw>
                </a:effectLst>
              </a:rPr>
              <a:t>людини</a:t>
            </a:r>
            <a:r>
              <a:rPr lang="ru-RU" sz="6600" cap="none" dirty="0">
                <a:ln w="10541" cmpd="sng">
                  <a:solidFill>
                    <a:srgbClr val="00B050"/>
                  </a:solidFill>
                  <a:prstDash val="solid"/>
                </a:ln>
                <a:solidFill>
                  <a:srgbClr val="00B050"/>
                </a:solidFill>
                <a:effectLst>
                  <a:outerShdw blurRad="38100" dist="38100" dir="2700000" algn="tl">
                    <a:srgbClr val="000000">
                      <a:alpha val="43137"/>
                    </a:srgbClr>
                  </a:outerShdw>
                </a:effectLst>
              </a:rPr>
              <a:t> і </a:t>
            </a:r>
            <a:r>
              <a:rPr lang="ru-RU" sz="6600" cap="none" dirty="0" err="1" smtClean="0">
                <a:ln w="10541" cmpd="sng">
                  <a:solidFill>
                    <a:srgbClr val="00B050"/>
                  </a:solidFill>
                  <a:prstDash val="solid"/>
                </a:ln>
                <a:solidFill>
                  <a:srgbClr val="00B050"/>
                </a:solidFill>
                <a:effectLst>
                  <a:outerShdw blurRad="38100" dist="38100" dir="2700000" algn="tl">
                    <a:srgbClr val="000000">
                      <a:alpha val="43137"/>
                    </a:srgbClr>
                  </a:outerShdw>
                </a:effectLst>
              </a:rPr>
              <a:t>громадянина</a:t>
            </a:r>
            <a:endParaRPr lang="ru-RU" sz="6600" cap="none" dirty="0">
              <a:ln w="10541" cmpd="sng">
                <a:solidFill>
                  <a:srgbClr val="00B050"/>
                </a:solidFill>
                <a:prstDash val="solid"/>
              </a:ln>
              <a:solidFill>
                <a:srgbClr val="00B050"/>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755576" y="5877272"/>
            <a:ext cx="8064896" cy="636091"/>
          </a:xfrm>
        </p:spPr>
        <p:txBody>
          <a:bodyPr/>
          <a:lstStyle/>
          <a:p>
            <a:pPr algn="ctr"/>
            <a:r>
              <a:rPr lang="ru-RU" dirty="0" smtClean="0"/>
              <a:t>ЛЕКЦІЯ 3</a:t>
            </a:r>
            <a:endParaRPr lang="ru-RU" dirty="0"/>
          </a:p>
        </p:txBody>
      </p:sp>
    </p:spTree>
    <p:extLst>
      <p:ext uri="{BB962C8B-B14F-4D97-AF65-F5344CB8AC3E}">
        <p14:creationId xmlns:p14="http://schemas.microsoft.com/office/powerpoint/2010/main" val="391019505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23" y="3077320"/>
            <a:ext cx="9133372" cy="3785652"/>
          </a:xfrm>
          <a:prstGeom prst="rect">
            <a:avLst/>
          </a:prstGeom>
        </p:spPr>
        <p:txBody>
          <a:bodyPr wrap="square">
            <a:spAutoFit/>
          </a:bodyPr>
          <a:lstStyle/>
          <a:p>
            <a:pPr algn="just"/>
            <a:r>
              <a:rPr lang="ru-RU" sz="2400" dirty="0" err="1"/>
              <a:t>Кожний</a:t>
            </a:r>
            <a:r>
              <a:rPr lang="ru-RU" sz="2400" dirty="0"/>
              <a:t> </a:t>
            </a:r>
            <a:r>
              <a:rPr lang="ru-RU" sz="2400" dirty="0" err="1"/>
              <a:t>громадянин</a:t>
            </a:r>
            <a:r>
              <a:rPr lang="ru-RU" sz="2400" dirty="0"/>
              <a:t> </a:t>
            </a:r>
            <a:r>
              <a:rPr lang="ru-RU" sz="2400" dirty="0" err="1"/>
              <a:t>України</a:t>
            </a:r>
            <a:r>
              <a:rPr lang="ru-RU" sz="2400" dirty="0"/>
              <a:t> </a:t>
            </a:r>
            <a:r>
              <a:rPr lang="ru-RU" sz="2400" dirty="0" err="1"/>
              <a:t>може</a:t>
            </a:r>
            <a:r>
              <a:rPr lang="ru-RU" sz="2400" dirty="0"/>
              <a:t> </a:t>
            </a:r>
            <a:r>
              <a:rPr lang="ru-RU" sz="2400" dirty="0" err="1"/>
              <a:t>користуватися</a:t>
            </a:r>
            <a:r>
              <a:rPr lang="ru-RU" sz="2400" dirty="0"/>
              <a:t> на </a:t>
            </a:r>
            <a:r>
              <a:rPr lang="ru-RU" sz="2400" dirty="0" err="1"/>
              <a:t>рівних</a:t>
            </a:r>
            <a:r>
              <a:rPr lang="ru-RU" sz="2400" dirty="0"/>
              <a:t> </a:t>
            </a:r>
            <a:r>
              <a:rPr lang="ru-RU" sz="2400" dirty="0" err="1"/>
              <a:t>підставах</a:t>
            </a:r>
            <a:r>
              <a:rPr lang="ru-RU" sz="2400" dirty="0"/>
              <a:t> з </a:t>
            </a:r>
            <a:r>
              <a:rPr lang="ru-RU" sz="2400" dirty="0" err="1"/>
              <a:t>іншими</a:t>
            </a:r>
            <a:r>
              <a:rPr lang="ru-RU" sz="2400" dirty="0"/>
              <a:t> </a:t>
            </a:r>
            <a:r>
              <a:rPr lang="ru-RU" sz="2400" dirty="0" err="1"/>
              <a:t>громадянами</a:t>
            </a:r>
            <a:r>
              <a:rPr lang="ru-RU" sz="2400" dirty="0"/>
              <a:t> </a:t>
            </a:r>
            <a:r>
              <a:rPr lang="ru-RU" sz="2400" dirty="0" err="1"/>
              <a:t>всім</a:t>
            </a:r>
            <a:r>
              <a:rPr lang="ru-RU" sz="2400" dirty="0"/>
              <a:t> </a:t>
            </a:r>
            <a:r>
              <a:rPr lang="ru-RU" sz="2400" dirty="0" err="1"/>
              <a:t>обсягом</a:t>
            </a:r>
            <a:r>
              <a:rPr lang="ru-RU" sz="2400" dirty="0"/>
              <a:t> </a:t>
            </a:r>
            <a:r>
              <a:rPr lang="ru-RU" sz="2400" dirty="0" err="1"/>
              <a:t>конституційних</a:t>
            </a:r>
            <a:r>
              <a:rPr lang="ru-RU" sz="2400" dirty="0"/>
              <a:t> прав і свобод без </a:t>
            </a:r>
            <a:r>
              <a:rPr lang="ru-RU" sz="2400" dirty="0" err="1"/>
              <a:t>дискримінації</a:t>
            </a:r>
            <a:r>
              <a:rPr lang="ru-RU" sz="2400" dirty="0"/>
              <a:t> з боку </a:t>
            </a:r>
            <a:r>
              <a:rPr lang="ru-RU" sz="2400" dirty="0" err="1"/>
              <a:t>держави</a:t>
            </a:r>
            <a:r>
              <a:rPr lang="ru-RU" sz="2400" dirty="0"/>
              <a:t> </a:t>
            </a:r>
            <a:r>
              <a:rPr lang="ru-RU" sz="2400" dirty="0" err="1"/>
              <a:t>або</a:t>
            </a:r>
            <a:r>
              <a:rPr lang="ru-RU" sz="2400" dirty="0"/>
              <a:t> </a:t>
            </a:r>
            <a:r>
              <a:rPr lang="ru-RU" sz="2400" dirty="0" err="1"/>
              <a:t>інших</a:t>
            </a:r>
            <a:r>
              <a:rPr lang="ru-RU" sz="2400" dirty="0"/>
              <a:t> </a:t>
            </a:r>
            <a:r>
              <a:rPr lang="ru-RU" sz="2400" dirty="0" err="1"/>
              <a:t>осіб</a:t>
            </a:r>
            <a:r>
              <a:rPr lang="ru-RU" sz="2400" dirty="0"/>
              <a:t> за будь-</a:t>
            </a:r>
            <a:r>
              <a:rPr lang="ru-RU" sz="2400" dirty="0" err="1"/>
              <a:t>якими</a:t>
            </a:r>
            <a:r>
              <a:rPr lang="ru-RU" sz="2400" dirty="0"/>
              <a:t> мотивами. </a:t>
            </a:r>
            <a:r>
              <a:rPr lang="ru-RU" sz="2400" dirty="0" err="1"/>
              <a:t>Всі</a:t>
            </a:r>
            <a:r>
              <a:rPr lang="ru-RU" sz="2400" dirty="0"/>
              <a:t> </a:t>
            </a:r>
            <a:r>
              <a:rPr lang="ru-RU" sz="2400" dirty="0" err="1"/>
              <a:t>громадяни</a:t>
            </a:r>
            <a:r>
              <a:rPr lang="ru-RU" sz="2400" dirty="0"/>
              <a:t> </a:t>
            </a:r>
            <a:r>
              <a:rPr lang="ru-RU" sz="2400" dirty="0" err="1"/>
              <a:t>також</a:t>
            </a:r>
            <a:r>
              <a:rPr lang="ru-RU" sz="2400" dirty="0"/>
              <a:t> </a:t>
            </a:r>
            <a:r>
              <a:rPr lang="ru-RU" sz="2400" dirty="0" err="1"/>
              <a:t>рівні</a:t>
            </a:r>
            <a:r>
              <a:rPr lang="ru-RU" sz="2400" dirty="0"/>
              <a:t> перед законом. </a:t>
            </a:r>
            <a:r>
              <a:rPr lang="ru-RU" sz="2400" dirty="0" err="1"/>
              <a:t>Тобто</a:t>
            </a:r>
            <a:r>
              <a:rPr lang="ru-RU" sz="2400" dirty="0"/>
              <a:t> </a:t>
            </a:r>
            <a:r>
              <a:rPr lang="ru-RU" sz="2400" dirty="0" err="1"/>
              <a:t>обов'язок</a:t>
            </a:r>
            <a:r>
              <a:rPr lang="ru-RU" sz="2400" dirty="0"/>
              <a:t> </a:t>
            </a:r>
            <a:r>
              <a:rPr lang="ru-RU" sz="2400" dirty="0" err="1"/>
              <a:t>додержуватися</a:t>
            </a:r>
            <a:r>
              <a:rPr lang="ru-RU" sz="2400" dirty="0"/>
              <a:t> закону, </a:t>
            </a:r>
            <a:r>
              <a:rPr lang="ru-RU" sz="2400" dirty="0" err="1"/>
              <a:t>його</a:t>
            </a:r>
            <a:r>
              <a:rPr lang="ru-RU" sz="2400" dirty="0"/>
              <a:t> </a:t>
            </a:r>
            <a:r>
              <a:rPr lang="ru-RU" sz="2400" dirty="0" err="1"/>
              <a:t>виконувати</a:t>
            </a:r>
            <a:r>
              <a:rPr lang="ru-RU" sz="2400" dirty="0"/>
              <a:t>, право </a:t>
            </a:r>
            <a:r>
              <a:rPr lang="ru-RU" sz="2400" dirty="0" err="1"/>
              <a:t>використовувати</a:t>
            </a:r>
            <a:r>
              <a:rPr lang="ru-RU" sz="2400" dirty="0"/>
              <a:t> закон в </a:t>
            </a:r>
            <a:r>
              <a:rPr lang="ru-RU" sz="2400" dirty="0" err="1"/>
              <a:t>своїх</a:t>
            </a:r>
            <a:r>
              <a:rPr lang="ru-RU" sz="2400" dirty="0"/>
              <a:t> </a:t>
            </a:r>
            <a:r>
              <a:rPr lang="ru-RU" sz="2400" dirty="0" err="1"/>
              <a:t>інтересах</a:t>
            </a:r>
            <a:r>
              <a:rPr lang="ru-RU" sz="2400" dirty="0"/>
              <a:t>, а </a:t>
            </a:r>
            <a:r>
              <a:rPr lang="ru-RU" sz="2400" dirty="0" err="1"/>
              <a:t>також</a:t>
            </a:r>
            <a:r>
              <a:rPr lang="ru-RU" sz="2400" dirty="0"/>
              <a:t> </a:t>
            </a:r>
            <a:r>
              <a:rPr lang="ru-RU" sz="2400" dirty="0" err="1"/>
              <a:t>юридична</a:t>
            </a:r>
            <a:r>
              <a:rPr lang="ru-RU" sz="2400" dirty="0"/>
              <a:t> </a:t>
            </a:r>
            <a:r>
              <a:rPr lang="ru-RU" sz="2400" dirty="0" err="1"/>
              <a:t>відповідальність</a:t>
            </a:r>
            <a:r>
              <a:rPr lang="ru-RU" sz="2400" dirty="0"/>
              <a:t> перед законом за </a:t>
            </a:r>
            <a:r>
              <a:rPr lang="ru-RU" sz="2400" dirty="0" err="1"/>
              <a:t>його</a:t>
            </a:r>
            <a:r>
              <a:rPr lang="ru-RU" sz="2400" dirty="0"/>
              <a:t> </a:t>
            </a:r>
            <a:r>
              <a:rPr lang="ru-RU" sz="2400" dirty="0" err="1"/>
              <a:t>порушення</a:t>
            </a:r>
            <a:r>
              <a:rPr lang="ru-RU" sz="2400" dirty="0"/>
              <a:t> є </a:t>
            </a:r>
            <a:r>
              <a:rPr lang="ru-RU" sz="2400" dirty="0" err="1"/>
              <a:t>рівною</a:t>
            </a:r>
            <a:r>
              <a:rPr lang="ru-RU" sz="2400" dirty="0"/>
              <a:t> для </a:t>
            </a:r>
            <a:r>
              <a:rPr lang="ru-RU" sz="2400" dirty="0" err="1"/>
              <a:t>всіх</a:t>
            </a:r>
            <a:r>
              <a:rPr lang="ru-RU" sz="2400" dirty="0"/>
              <a:t> </a:t>
            </a:r>
            <a:r>
              <a:rPr lang="ru-RU" sz="2400" dirty="0" err="1"/>
              <a:t>громадян</a:t>
            </a:r>
            <a:r>
              <a:rPr lang="ru-RU" sz="2400" dirty="0"/>
              <a:t>. Не </a:t>
            </a:r>
            <a:r>
              <a:rPr lang="ru-RU" sz="2400" dirty="0" err="1"/>
              <a:t>може</a:t>
            </a:r>
            <a:r>
              <a:rPr lang="ru-RU" sz="2400" dirty="0"/>
              <a:t> бути </a:t>
            </a:r>
            <a:r>
              <a:rPr lang="ru-RU" sz="2400" dirty="0" err="1"/>
              <a:t>винятків</a:t>
            </a:r>
            <a:r>
              <a:rPr lang="ru-RU" sz="2400" dirty="0"/>
              <a:t> з </a:t>
            </a:r>
            <a:r>
              <a:rPr lang="ru-RU" sz="2400" dirty="0" err="1"/>
              <a:t>цього</a:t>
            </a:r>
            <a:r>
              <a:rPr lang="ru-RU" sz="2400" dirty="0"/>
              <a:t> правила, </a:t>
            </a:r>
            <a:r>
              <a:rPr lang="ru-RU" sz="2400" dirty="0" err="1"/>
              <a:t>зважаючи</a:t>
            </a:r>
            <a:r>
              <a:rPr lang="ru-RU" sz="2400" dirty="0"/>
              <a:t> на будь-</a:t>
            </a:r>
            <a:r>
              <a:rPr lang="ru-RU" sz="2400" dirty="0" err="1"/>
              <a:t>які</a:t>
            </a:r>
            <a:r>
              <a:rPr lang="ru-RU" sz="2400" dirty="0"/>
              <a:t> </a:t>
            </a:r>
            <a:r>
              <a:rPr lang="ru-RU" sz="2400" dirty="0" err="1"/>
              <a:t>особливі</a:t>
            </a:r>
            <a:r>
              <a:rPr lang="ru-RU" sz="2400" dirty="0"/>
              <a:t> заслуги особи, </a:t>
            </a:r>
            <a:r>
              <a:rPr lang="ru-RU" sz="2400" dirty="0" err="1"/>
              <a:t>її</a:t>
            </a:r>
            <a:r>
              <a:rPr lang="ru-RU" sz="2400" dirty="0"/>
              <a:t> </a:t>
            </a:r>
            <a:r>
              <a:rPr lang="ru-RU" sz="2400" dirty="0" err="1"/>
              <a:t>соціальний</a:t>
            </a:r>
            <a:r>
              <a:rPr lang="ru-RU" sz="2400" dirty="0"/>
              <a:t> статус </a:t>
            </a:r>
            <a:r>
              <a:rPr lang="ru-RU" sz="2400" dirty="0" err="1"/>
              <a:t>тощо</a:t>
            </a:r>
            <a:r>
              <a:rPr lang="ru-RU" sz="2400" dirty="0"/>
              <a:t>.</a:t>
            </a:r>
          </a:p>
        </p:txBody>
      </p:sp>
      <p:sp>
        <p:nvSpPr>
          <p:cNvPr id="3" name="Прямоугольник 2"/>
          <p:cNvSpPr/>
          <p:nvPr/>
        </p:nvSpPr>
        <p:spPr>
          <a:xfrm>
            <a:off x="467544" y="332656"/>
            <a:ext cx="8352928" cy="400110"/>
          </a:xfrm>
          <a:prstGeom prst="rect">
            <a:avLst/>
          </a:prstGeom>
        </p:spPr>
        <p:txBody>
          <a:bodyPr wrap="square">
            <a:spAutoFit/>
          </a:bodyPr>
          <a:lstStyle/>
          <a:p>
            <a:r>
              <a:rPr lang="ru-RU" sz="2000" b="1" u="sng" dirty="0" smtClean="0"/>
              <a:t>2. РІВНІСТЬ КОНСТИТУЦІЙНИХ ПРАВ І СВОБОД ГРОМАДЯНИНА</a:t>
            </a:r>
            <a:endParaRPr lang="ru-RU" sz="2000" b="1" u="sng" dirty="0"/>
          </a:p>
        </p:txBody>
      </p:sp>
      <p:pic>
        <p:nvPicPr>
          <p:cNvPr id="7170" name="Picture 2" descr="C:\Users\user\Downloads\pra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99056"/>
            <a:ext cx="3610417" cy="202637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ownloads\скачанные файл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099" y="799056"/>
            <a:ext cx="3618529" cy="202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415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392" y="548680"/>
            <a:ext cx="9028608" cy="3416320"/>
          </a:xfrm>
          <a:prstGeom prst="rect">
            <a:avLst/>
          </a:prstGeom>
        </p:spPr>
        <p:txBody>
          <a:bodyPr wrap="square">
            <a:spAutoFit/>
          </a:bodyPr>
          <a:lstStyle/>
          <a:p>
            <a:pPr algn="just"/>
            <a:r>
              <a:rPr lang="ru-RU" sz="2400" dirty="0"/>
              <a:t>У </a:t>
            </a:r>
            <a:r>
              <a:rPr lang="ru-RU" sz="2400" dirty="0" err="1"/>
              <a:t>відповідності</a:t>
            </a:r>
            <a:r>
              <a:rPr lang="ru-RU" sz="2400" dirty="0"/>
              <a:t> з </a:t>
            </a:r>
            <a:r>
              <a:rPr lang="ru-RU" sz="2400" dirty="0" err="1"/>
              <a:t>міжнародною</a:t>
            </a:r>
            <a:r>
              <a:rPr lang="ru-RU" sz="2400" dirty="0"/>
              <a:t> </a:t>
            </a:r>
            <a:r>
              <a:rPr lang="ru-RU" sz="2400" dirty="0" err="1"/>
              <a:t>Конвенцією</a:t>
            </a:r>
            <a:r>
              <a:rPr lang="ru-RU" sz="2400" dirty="0"/>
              <a:t> про </a:t>
            </a:r>
            <a:r>
              <a:rPr lang="ru-RU" sz="2400" dirty="0" err="1"/>
              <a:t>ліквідацію</a:t>
            </a:r>
            <a:r>
              <a:rPr lang="ru-RU" sz="2400" dirty="0"/>
              <a:t> </a:t>
            </a:r>
            <a:r>
              <a:rPr lang="ru-RU" sz="2400" dirty="0" err="1"/>
              <a:t>всіх</a:t>
            </a:r>
            <a:r>
              <a:rPr lang="ru-RU" sz="2400" dirty="0"/>
              <a:t> форм </a:t>
            </a:r>
            <a:r>
              <a:rPr lang="ru-RU" sz="2400" dirty="0" err="1"/>
              <a:t>дискримінації</a:t>
            </a:r>
            <a:r>
              <a:rPr lang="ru-RU" sz="2400" dirty="0"/>
              <a:t> </a:t>
            </a:r>
            <a:r>
              <a:rPr lang="ru-RU" sz="2400" dirty="0" err="1"/>
              <a:t>жінок</a:t>
            </a:r>
            <a:r>
              <a:rPr lang="ru-RU" sz="2400" dirty="0"/>
              <a:t> 1979 р., стороною </a:t>
            </a:r>
            <a:r>
              <a:rPr lang="ru-RU" sz="2400" dirty="0" err="1"/>
              <a:t>якої</a:t>
            </a:r>
            <a:r>
              <a:rPr lang="ru-RU" sz="2400" dirty="0"/>
              <a:t> є </a:t>
            </a:r>
            <a:r>
              <a:rPr lang="ru-RU" sz="2400" dirty="0" err="1"/>
              <a:t>Україна</a:t>
            </a:r>
            <a:r>
              <a:rPr lang="ru-RU" sz="2400" dirty="0"/>
              <a:t>, </a:t>
            </a:r>
            <a:r>
              <a:rPr lang="ru-RU" sz="2400" dirty="0" err="1"/>
              <a:t>дискримінація</a:t>
            </a:r>
            <a:r>
              <a:rPr lang="ru-RU" sz="2400" dirty="0"/>
              <a:t> </a:t>
            </a:r>
            <a:r>
              <a:rPr lang="ru-RU" sz="2400" dirty="0" err="1"/>
              <a:t>щодо</a:t>
            </a:r>
            <a:r>
              <a:rPr lang="ru-RU" sz="2400" dirty="0"/>
              <a:t> </a:t>
            </a:r>
            <a:r>
              <a:rPr lang="ru-RU" sz="2400" dirty="0" err="1"/>
              <a:t>жінок</a:t>
            </a:r>
            <a:r>
              <a:rPr lang="ru-RU" sz="2400" dirty="0"/>
              <a:t> </a:t>
            </a:r>
            <a:r>
              <a:rPr lang="ru-RU" sz="2400" dirty="0" err="1"/>
              <a:t>означає</a:t>
            </a:r>
            <a:r>
              <a:rPr lang="ru-RU" sz="2400" dirty="0"/>
              <a:t> будь-яке </a:t>
            </a:r>
            <a:r>
              <a:rPr lang="ru-RU" sz="2400" dirty="0" err="1"/>
              <a:t>розрізнення</a:t>
            </a:r>
            <a:r>
              <a:rPr lang="ru-RU" sz="2400" dirty="0"/>
              <a:t>, </a:t>
            </a:r>
            <a:r>
              <a:rPr lang="ru-RU" sz="2400" dirty="0" err="1"/>
              <a:t>виняток</a:t>
            </a:r>
            <a:r>
              <a:rPr lang="ru-RU" sz="2400" dirty="0"/>
              <a:t> </a:t>
            </a:r>
            <a:r>
              <a:rPr lang="ru-RU" sz="2400" dirty="0" err="1"/>
              <a:t>або</a:t>
            </a:r>
            <a:r>
              <a:rPr lang="ru-RU" sz="2400" dirty="0"/>
              <a:t> </a:t>
            </a:r>
            <a:r>
              <a:rPr lang="ru-RU" sz="2400" dirty="0" err="1"/>
              <a:t>обмеження</a:t>
            </a:r>
            <a:r>
              <a:rPr lang="ru-RU" sz="2400" dirty="0"/>
              <a:t> за </a:t>
            </a:r>
            <a:r>
              <a:rPr lang="ru-RU" sz="2400" dirty="0" err="1"/>
              <a:t>ознакою</a:t>
            </a:r>
            <a:r>
              <a:rPr lang="ru-RU" sz="2400" dirty="0"/>
              <a:t> </a:t>
            </a:r>
            <a:r>
              <a:rPr lang="ru-RU" sz="2400" dirty="0" err="1"/>
              <a:t>статі</a:t>
            </a:r>
            <a:r>
              <a:rPr lang="ru-RU" sz="2400" dirty="0"/>
              <a:t>, </a:t>
            </a:r>
            <a:r>
              <a:rPr lang="ru-RU" sz="2400" dirty="0" err="1"/>
              <a:t>спрямоване</a:t>
            </a:r>
            <a:r>
              <a:rPr lang="ru-RU" sz="2400" dirty="0"/>
              <a:t> на </a:t>
            </a:r>
            <a:r>
              <a:rPr lang="ru-RU" sz="2400" dirty="0" err="1"/>
              <a:t>ослаблення</a:t>
            </a:r>
            <a:r>
              <a:rPr lang="ru-RU" sz="2400" dirty="0"/>
              <a:t> </a:t>
            </a:r>
            <a:r>
              <a:rPr lang="ru-RU" sz="2400" dirty="0" err="1"/>
              <a:t>чи</a:t>
            </a:r>
            <a:r>
              <a:rPr lang="ru-RU" sz="2400" dirty="0"/>
              <a:t> </a:t>
            </a:r>
            <a:r>
              <a:rPr lang="ru-RU" sz="2400" dirty="0" err="1"/>
              <a:t>зведення</a:t>
            </a:r>
            <a:r>
              <a:rPr lang="ru-RU" sz="2400" dirty="0"/>
              <a:t> </a:t>
            </a:r>
            <a:r>
              <a:rPr lang="ru-RU" sz="2400" dirty="0" err="1"/>
              <a:t>нанівець</a:t>
            </a:r>
            <a:r>
              <a:rPr lang="ru-RU" sz="2400" dirty="0"/>
              <a:t> </a:t>
            </a:r>
            <a:r>
              <a:rPr lang="ru-RU" sz="2400" dirty="0" err="1"/>
              <a:t>визнання</a:t>
            </a:r>
            <a:r>
              <a:rPr lang="ru-RU" sz="2400" dirty="0"/>
              <a:t>, </a:t>
            </a:r>
            <a:r>
              <a:rPr lang="ru-RU" sz="2400" dirty="0" err="1"/>
              <a:t>користування</a:t>
            </a:r>
            <a:r>
              <a:rPr lang="ru-RU" sz="2400" dirty="0"/>
              <a:t> </a:t>
            </a:r>
            <a:r>
              <a:rPr lang="ru-RU" sz="2400" dirty="0" err="1"/>
              <a:t>або</a:t>
            </a:r>
            <a:r>
              <a:rPr lang="ru-RU" sz="2400" dirty="0"/>
              <a:t> </a:t>
            </a:r>
            <a:r>
              <a:rPr lang="ru-RU" sz="2400" dirty="0" err="1"/>
              <a:t>здійснення</a:t>
            </a:r>
            <a:r>
              <a:rPr lang="ru-RU" sz="2400" dirty="0"/>
              <a:t> </a:t>
            </a:r>
            <a:r>
              <a:rPr lang="ru-RU" sz="2400" dirty="0" err="1"/>
              <a:t>жінками</a:t>
            </a:r>
            <a:r>
              <a:rPr lang="ru-RU" sz="2400" dirty="0"/>
              <a:t>, </a:t>
            </a:r>
            <a:r>
              <a:rPr lang="ru-RU" sz="2400" dirty="0" err="1"/>
              <a:t>незалежно</a:t>
            </a:r>
            <a:r>
              <a:rPr lang="ru-RU" sz="2400" dirty="0"/>
              <a:t> </a:t>
            </a:r>
            <a:r>
              <a:rPr lang="ru-RU" sz="2400" dirty="0" err="1"/>
              <a:t>від</a:t>
            </a:r>
            <a:r>
              <a:rPr lang="ru-RU" sz="2400" dirty="0"/>
              <a:t> </a:t>
            </a:r>
            <a:r>
              <a:rPr lang="ru-RU" sz="2400" dirty="0" err="1"/>
              <a:t>їх</a:t>
            </a:r>
            <a:r>
              <a:rPr lang="ru-RU" sz="2400" dirty="0"/>
              <a:t> </a:t>
            </a:r>
            <a:r>
              <a:rPr lang="ru-RU" sz="2400" dirty="0" err="1"/>
              <a:t>сімейного</a:t>
            </a:r>
            <a:r>
              <a:rPr lang="ru-RU" sz="2400" dirty="0"/>
              <a:t> стану, на </a:t>
            </a:r>
            <a:r>
              <a:rPr lang="ru-RU" sz="2400" dirty="0" err="1"/>
              <a:t>основі</a:t>
            </a:r>
            <a:r>
              <a:rPr lang="ru-RU" sz="2400" dirty="0"/>
              <a:t> </a:t>
            </a:r>
            <a:r>
              <a:rPr lang="ru-RU" sz="2400" dirty="0" err="1"/>
              <a:t>рівноправності</a:t>
            </a:r>
            <a:r>
              <a:rPr lang="ru-RU" sz="2400" dirty="0"/>
              <a:t> </a:t>
            </a:r>
            <a:r>
              <a:rPr lang="ru-RU" sz="2400" dirty="0" err="1"/>
              <a:t>чоловіків</a:t>
            </a:r>
            <a:r>
              <a:rPr lang="ru-RU" sz="2400" dirty="0"/>
              <a:t> і </a:t>
            </a:r>
            <a:r>
              <a:rPr lang="ru-RU" sz="2400" dirty="0" err="1"/>
              <a:t>жінок</a:t>
            </a:r>
            <a:r>
              <a:rPr lang="ru-RU" sz="2400" dirty="0"/>
              <a:t>, прав </a:t>
            </a:r>
            <a:r>
              <a:rPr lang="ru-RU" sz="2400" dirty="0" err="1"/>
              <a:t>людини</a:t>
            </a:r>
            <a:r>
              <a:rPr lang="ru-RU" sz="2400" dirty="0"/>
              <a:t> і </a:t>
            </a:r>
            <a:r>
              <a:rPr lang="ru-RU" sz="2400" dirty="0" err="1"/>
              <a:t>основних</a:t>
            </a:r>
            <a:r>
              <a:rPr lang="ru-RU" sz="2400" dirty="0"/>
              <a:t> свобод у </a:t>
            </a:r>
            <a:r>
              <a:rPr lang="ru-RU" sz="2400" dirty="0" err="1"/>
              <a:t>політичній</a:t>
            </a:r>
            <a:r>
              <a:rPr lang="ru-RU" sz="2400" dirty="0"/>
              <a:t>, </a:t>
            </a:r>
            <a:r>
              <a:rPr lang="ru-RU" sz="2400" dirty="0" err="1"/>
              <a:t>економічній</a:t>
            </a:r>
            <a:r>
              <a:rPr lang="ru-RU" sz="2400" dirty="0"/>
              <a:t>, </a:t>
            </a:r>
            <a:r>
              <a:rPr lang="ru-RU" sz="2400" dirty="0" err="1"/>
              <a:t>соціальній</a:t>
            </a:r>
            <a:r>
              <a:rPr lang="ru-RU" sz="2400" dirty="0"/>
              <a:t>, </a:t>
            </a:r>
            <a:r>
              <a:rPr lang="ru-RU" sz="2400" dirty="0" err="1"/>
              <a:t>культурній</a:t>
            </a:r>
            <a:r>
              <a:rPr lang="ru-RU" sz="2400" dirty="0"/>
              <a:t>, </a:t>
            </a:r>
            <a:r>
              <a:rPr lang="ru-RU" sz="2400" dirty="0" err="1"/>
              <a:t>громадській</a:t>
            </a:r>
            <a:r>
              <a:rPr lang="ru-RU" sz="2400" dirty="0"/>
              <a:t> </a:t>
            </a:r>
            <a:r>
              <a:rPr lang="ru-RU" sz="2400" dirty="0" err="1"/>
              <a:t>або</a:t>
            </a:r>
            <a:r>
              <a:rPr lang="ru-RU" sz="2400" dirty="0"/>
              <a:t> будь-</a:t>
            </a:r>
            <a:r>
              <a:rPr lang="ru-RU" sz="2400" dirty="0" err="1"/>
              <a:t>якій</a:t>
            </a:r>
            <a:r>
              <a:rPr lang="ru-RU" sz="2400" dirty="0"/>
              <a:t> </a:t>
            </a:r>
            <a:r>
              <a:rPr lang="ru-RU" sz="2400" dirty="0" err="1"/>
              <a:t>іншій</a:t>
            </a:r>
            <a:r>
              <a:rPr lang="ru-RU" sz="2400" dirty="0"/>
              <a:t> </a:t>
            </a:r>
            <a:r>
              <a:rPr lang="ru-RU" sz="2400" dirty="0" err="1"/>
              <a:t>сфері</a:t>
            </a:r>
            <a:r>
              <a:rPr lang="ru-RU" sz="2400" dirty="0"/>
              <a:t>.</a:t>
            </a:r>
          </a:p>
        </p:txBody>
      </p:sp>
      <p:pic>
        <p:nvPicPr>
          <p:cNvPr id="8194" name="Picture 2" descr="C:\Users\user\Downloads\скачанные файл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4151313"/>
            <a:ext cx="19812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ownloads\80ca1409-62b3-44de-b2fe-751b1d6e3772.jpg"/>
          <p:cNvPicPr>
            <a:picLocks noChangeAspect="1" noChangeArrowheads="1"/>
          </p:cNvPicPr>
          <p:nvPr/>
        </p:nvPicPr>
        <p:blipFill rotWithShape="1">
          <a:blip r:embed="rId3">
            <a:extLst>
              <a:ext uri="{28A0092B-C50C-407E-A947-70E740481C1C}">
                <a14:useLocalDpi xmlns:a14="http://schemas.microsoft.com/office/drawing/2010/main" val="0"/>
              </a:ext>
            </a:extLst>
          </a:blip>
          <a:srcRect b="9234"/>
          <a:stretch/>
        </p:blipFill>
        <p:spPr bwMode="auto">
          <a:xfrm>
            <a:off x="2627784" y="4144951"/>
            <a:ext cx="3840774" cy="23114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er\Downloads\2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144243"/>
            <a:ext cx="2312120" cy="231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18475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20688"/>
            <a:ext cx="4176464" cy="3785652"/>
          </a:xfrm>
          <a:prstGeom prst="rect">
            <a:avLst/>
          </a:prstGeom>
        </p:spPr>
        <p:txBody>
          <a:bodyPr wrap="square">
            <a:spAutoFit/>
          </a:bodyPr>
          <a:lstStyle/>
          <a:p>
            <a:pPr algn="just"/>
            <a:r>
              <a:rPr lang="ru-RU" sz="2400" dirty="0" err="1"/>
              <a:t>Рівні</a:t>
            </a:r>
            <a:r>
              <a:rPr lang="ru-RU" sz="2400" dirty="0"/>
              <a:t> права і </a:t>
            </a:r>
            <a:r>
              <a:rPr lang="ru-RU" sz="2400" dirty="0" err="1"/>
              <a:t>обов'язки</a:t>
            </a:r>
            <a:r>
              <a:rPr lang="ru-RU" sz="2400" dirty="0"/>
              <a:t> </a:t>
            </a:r>
            <a:r>
              <a:rPr lang="ru-RU" sz="2400" dirty="0" err="1"/>
              <a:t>чоловіка</a:t>
            </a:r>
            <a:r>
              <a:rPr lang="ru-RU" sz="2400" dirty="0"/>
              <a:t> і </a:t>
            </a:r>
            <a:r>
              <a:rPr lang="ru-RU" sz="2400" dirty="0" err="1"/>
              <a:t>жінки</a:t>
            </a:r>
            <a:r>
              <a:rPr lang="ru-RU" sz="2400" dirty="0"/>
              <a:t> у </a:t>
            </a:r>
            <a:r>
              <a:rPr lang="ru-RU" sz="2400" dirty="0" err="1"/>
              <a:t>сімейних</a:t>
            </a:r>
            <a:r>
              <a:rPr lang="ru-RU" sz="2400" dirty="0"/>
              <a:t> </a:t>
            </a:r>
            <a:r>
              <a:rPr lang="ru-RU" sz="2400" dirty="0" err="1"/>
              <a:t>відносинах</a:t>
            </a:r>
            <a:r>
              <a:rPr lang="ru-RU" sz="2400" dirty="0"/>
              <a:t> </a:t>
            </a:r>
            <a:r>
              <a:rPr lang="ru-RU" sz="2400" dirty="0" err="1"/>
              <a:t>забезпечуються</a:t>
            </a:r>
            <a:r>
              <a:rPr lang="ru-RU" sz="2400" dirty="0"/>
              <a:t> </a:t>
            </a:r>
            <a:r>
              <a:rPr lang="ru-RU" sz="2400" dirty="0" err="1"/>
              <a:t>чинним</a:t>
            </a:r>
            <a:r>
              <a:rPr lang="ru-RU" sz="2400" dirty="0"/>
              <a:t> </a:t>
            </a:r>
            <a:r>
              <a:rPr lang="ru-RU" sz="2400" dirty="0" err="1"/>
              <a:t>законодавством</a:t>
            </a:r>
            <a:r>
              <a:rPr lang="ru-RU" sz="2400" dirty="0"/>
              <a:t>, перш за все </a:t>
            </a:r>
            <a:r>
              <a:rPr lang="ru-RU" sz="2400" dirty="0" err="1"/>
              <a:t>Сімейним</a:t>
            </a:r>
            <a:r>
              <a:rPr lang="ru-RU" sz="2400" dirty="0"/>
              <a:t> кодексом. </a:t>
            </a:r>
            <a:r>
              <a:rPr lang="ru-RU" sz="2400" dirty="0" err="1"/>
              <a:t>Рівність</a:t>
            </a:r>
            <a:r>
              <a:rPr lang="ru-RU" sz="2400" dirty="0"/>
              <a:t> </a:t>
            </a:r>
            <a:r>
              <a:rPr lang="ru-RU" sz="2400" dirty="0" err="1"/>
              <a:t>жінки</a:t>
            </a:r>
            <a:r>
              <a:rPr lang="ru-RU" sz="2400" dirty="0"/>
              <a:t> і </a:t>
            </a:r>
            <a:r>
              <a:rPr lang="ru-RU" sz="2400" dirty="0" err="1"/>
              <a:t>чоловіка</a:t>
            </a:r>
            <a:r>
              <a:rPr lang="ru-RU" sz="2400" dirty="0"/>
              <a:t> </a:t>
            </a:r>
            <a:r>
              <a:rPr lang="ru-RU" sz="2400" dirty="0" err="1"/>
              <a:t>полягає</a:t>
            </a:r>
            <a:r>
              <a:rPr lang="ru-RU" sz="2400" dirty="0"/>
              <a:t> в тому, </a:t>
            </a:r>
            <a:r>
              <a:rPr lang="ru-RU" sz="2400" dirty="0" err="1"/>
              <a:t>що</a:t>
            </a:r>
            <a:r>
              <a:rPr lang="ru-RU" sz="2400" dirty="0"/>
              <a:t> вони </a:t>
            </a:r>
            <a:r>
              <a:rPr lang="ru-RU" sz="2400" dirty="0" err="1"/>
              <a:t>мають</a:t>
            </a:r>
            <a:r>
              <a:rPr lang="ru-RU" sz="2400" dirty="0"/>
              <a:t> </a:t>
            </a:r>
            <a:r>
              <a:rPr lang="ru-RU" sz="2400" dirty="0" err="1"/>
              <a:t>однакові</a:t>
            </a:r>
            <a:r>
              <a:rPr lang="ru-RU" sz="2400" dirty="0"/>
              <a:t> за </a:t>
            </a:r>
            <a:r>
              <a:rPr lang="ru-RU" sz="2400" dirty="0" err="1"/>
              <a:t>кількістю</a:t>
            </a:r>
            <a:r>
              <a:rPr lang="ru-RU" sz="2400" dirty="0"/>
              <a:t> і </a:t>
            </a:r>
            <a:r>
              <a:rPr lang="ru-RU" sz="2400" dirty="0" err="1"/>
              <a:t>змістом</a:t>
            </a:r>
            <a:r>
              <a:rPr lang="ru-RU" sz="2400" dirty="0"/>
              <a:t> права та </a:t>
            </a:r>
            <a:r>
              <a:rPr lang="ru-RU" sz="2400" dirty="0" err="1"/>
              <a:t>обов'язки</a:t>
            </a:r>
            <a:r>
              <a:rPr lang="ru-RU" sz="2400" dirty="0"/>
              <a:t>. </a:t>
            </a:r>
          </a:p>
        </p:txBody>
      </p:sp>
      <p:pic>
        <p:nvPicPr>
          <p:cNvPr id="9219" name="Picture 3" descr="C:\Users\user\Downloads\23038_1.gif"/>
          <p:cNvPicPr>
            <a:picLocks noChangeAspect="1" noChangeArrowheads="1"/>
          </p:cNvPicPr>
          <p:nvPr/>
        </p:nvPicPr>
        <p:blipFill rotWithShape="1">
          <a:blip r:embed="rId2">
            <a:extLst>
              <a:ext uri="{28A0092B-C50C-407E-A947-70E740481C1C}">
                <a14:useLocalDpi xmlns:a14="http://schemas.microsoft.com/office/drawing/2010/main" val="0"/>
              </a:ext>
            </a:extLst>
          </a:blip>
          <a:srcRect b="12304"/>
          <a:stretch/>
        </p:blipFill>
        <p:spPr bwMode="auto">
          <a:xfrm>
            <a:off x="4932040" y="836712"/>
            <a:ext cx="3639981" cy="449865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Downloads\гендер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501267"/>
            <a:ext cx="3096344" cy="219179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user\Downloads\images.jpg"/>
          <p:cNvPicPr>
            <a:picLocks noChangeAspect="1" noChangeArrowheads="1"/>
          </p:cNvPicPr>
          <p:nvPr/>
        </p:nvPicPr>
        <p:blipFill>
          <a:blip r:embed="rId4">
            <a:duotone>
              <a:prstClr val="black"/>
              <a:srgbClr val="99FF66">
                <a:tint val="45000"/>
                <a:satMod val="400000"/>
              </a:srgbClr>
            </a:duotone>
            <a:extLst>
              <a:ext uri="{28A0092B-C50C-407E-A947-70E740481C1C}">
                <a14:useLocalDpi xmlns:a14="http://schemas.microsoft.com/office/drawing/2010/main" val="0"/>
              </a:ext>
            </a:extLst>
          </a:blip>
          <a:srcRect/>
          <a:stretch>
            <a:fillRect/>
          </a:stretch>
        </p:blipFill>
        <p:spPr bwMode="auto">
          <a:xfrm>
            <a:off x="5621341" y="5397661"/>
            <a:ext cx="223837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11250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332656"/>
            <a:ext cx="6840760" cy="707886"/>
          </a:xfrm>
          <a:prstGeom prst="rect">
            <a:avLst/>
          </a:prstGeom>
        </p:spPr>
        <p:txBody>
          <a:bodyPr wrap="square">
            <a:spAutoFit/>
          </a:bodyPr>
          <a:lstStyle/>
          <a:p>
            <a:pPr algn="ctr"/>
            <a:r>
              <a:rPr lang="uk-UA" sz="2000" b="1" i="1" u="sng" dirty="0" smtClean="0"/>
              <a:t>3. ПОНЯТТЯ ГРОМАДЯНСТВА. ПОРЯДОК НАБУТТЯ І</a:t>
            </a:r>
            <a:r>
              <a:rPr lang="ru-RU" sz="2000" i="1" u="sng" dirty="0" smtClean="0"/>
              <a:t> </a:t>
            </a:r>
            <a:r>
              <a:rPr lang="uk-UA" sz="2000" b="1" i="1" u="sng" dirty="0" smtClean="0"/>
              <a:t>ПРИПИНЕННЯ ГРОМАДЯНСТВА УКРАЇНИ</a:t>
            </a:r>
            <a:endParaRPr lang="ru-RU" sz="2000" i="1" u="sng" dirty="0"/>
          </a:p>
        </p:txBody>
      </p:sp>
      <p:sp>
        <p:nvSpPr>
          <p:cNvPr id="3" name="Прямоугольник 2"/>
          <p:cNvSpPr/>
          <p:nvPr/>
        </p:nvSpPr>
        <p:spPr>
          <a:xfrm>
            <a:off x="107504" y="1196752"/>
            <a:ext cx="7776864" cy="1200329"/>
          </a:xfrm>
          <a:prstGeom prst="rect">
            <a:avLst/>
          </a:prstGeom>
        </p:spPr>
        <p:txBody>
          <a:bodyPr wrap="square">
            <a:spAutoFit/>
          </a:bodyPr>
          <a:lstStyle/>
          <a:p>
            <a:r>
              <a:rPr lang="uk-UA" sz="2400" dirty="0"/>
              <a:t>Громадянство </a:t>
            </a:r>
            <a:r>
              <a:rPr lang="uk-UA" sz="2400" i="1" dirty="0"/>
              <a:t>- це стійкий правовий зв'язок людини зі своєю державою, який породжує взаємні права та обов'язки</a:t>
            </a:r>
            <a:r>
              <a:rPr lang="uk-UA" i="1" dirty="0"/>
              <a:t>. </a:t>
            </a:r>
            <a:endParaRPr lang="ru-RU" dirty="0"/>
          </a:p>
        </p:txBody>
      </p:sp>
      <p:sp>
        <p:nvSpPr>
          <p:cNvPr id="4" name="Прямоугольник 3"/>
          <p:cNvSpPr/>
          <p:nvPr/>
        </p:nvSpPr>
        <p:spPr>
          <a:xfrm>
            <a:off x="0" y="5650408"/>
            <a:ext cx="9144000" cy="1200329"/>
          </a:xfrm>
          <a:prstGeom prst="rect">
            <a:avLst/>
          </a:prstGeom>
        </p:spPr>
        <p:txBody>
          <a:bodyPr wrap="square">
            <a:spAutoFit/>
          </a:bodyPr>
          <a:lstStyle/>
          <a:p>
            <a:r>
              <a:rPr lang="uk-UA" sz="2400" dirty="0"/>
              <a:t>Інститут громадянства в Україні визначають Конституція України і закон "Про громадянство України" від 18 січня 2001 року та інші правові акти.</a:t>
            </a:r>
            <a:endParaRPr lang="ru-RU" sz="2400" i="1" dirty="0"/>
          </a:p>
        </p:txBody>
      </p:sp>
      <p:pic>
        <p:nvPicPr>
          <p:cNvPr id="1028" name="Picture 4" descr="C:\Users\user\Downloads\скачанные файл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280" y="1988840"/>
            <a:ext cx="3085394" cy="21643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ownloads\img_2015-05-0113412476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60282"/>
            <a:ext cx="3276220" cy="2380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user\Downloads\24035124.jpg"/>
          <p:cNvPicPr>
            <a:picLocks noChangeAspect="1" noChangeArrowheads="1"/>
          </p:cNvPicPr>
          <p:nvPr/>
        </p:nvPicPr>
        <p:blipFill rotWithShape="1">
          <a:blip r:embed="rId4">
            <a:extLst>
              <a:ext uri="{28A0092B-C50C-407E-A947-70E740481C1C}">
                <a14:useLocalDpi xmlns:a14="http://schemas.microsoft.com/office/drawing/2010/main" val="0"/>
              </a:ext>
            </a:extLst>
          </a:blip>
          <a:srcRect l="28706" t="4999"/>
          <a:stretch/>
        </p:blipFill>
        <p:spPr bwMode="auto">
          <a:xfrm>
            <a:off x="3808040" y="3190578"/>
            <a:ext cx="2362200" cy="22050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44243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 y="366955"/>
            <a:ext cx="9156526" cy="652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419872" y="3487176"/>
            <a:ext cx="2010643"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Aft>
                <a:spcPts val="0"/>
              </a:spcAft>
            </a:pPr>
            <a:r>
              <a:rPr lang="uk-UA" sz="2400" b="1" dirty="0">
                <a:latin typeface="Times New Roman"/>
                <a:ea typeface="Times New Roman"/>
              </a:rPr>
              <a:t>Підстави набуття громадянства України</a:t>
            </a:r>
            <a:endParaRPr lang="ru-RU" sz="2400" dirty="0">
              <a:effectLst/>
              <a:latin typeface="Times New Roman"/>
              <a:ea typeface="Times New Roman"/>
            </a:endParaRPr>
          </a:p>
        </p:txBody>
      </p:sp>
      <p:sp>
        <p:nvSpPr>
          <p:cNvPr id="4" name="Прямоугольник 3"/>
          <p:cNvSpPr/>
          <p:nvPr/>
        </p:nvSpPr>
        <p:spPr>
          <a:xfrm>
            <a:off x="6221417" y="3212976"/>
            <a:ext cx="2088232"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uk-UA" sz="2400" i="1" dirty="0"/>
              <a:t> </a:t>
            </a:r>
            <a:r>
              <a:rPr lang="uk-UA" sz="2400" i="1" dirty="0" smtClean="0"/>
              <a:t>Внаслідок </a:t>
            </a:r>
            <a:r>
              <a:rPr lang="uk-UA" sz="2400" i="1" dirty="0"/>
              <a:t>усиновлення</a:t>
            </a:r>
            <a:endParaRPr lang="ru-RU" sz="2400" dirty="0"/>
          </a:p>
        </p:txBody>
      </p:sp>
      <p:sp>
        <p:nvSpPr>
          <p:cNvPr id="5" name="Прямоугольник 4"/>
          <p:cNvSpPr/>
          <p:nvPr/>
        </p:nvSpPr>
        <p:spPr>
          <a:xfrm>
            <a:off x="323528" y="3821414"/>
            <a:ext cx="2264652" cy="12464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uk-UA" sz="2400" dirty="0"/>
              <a:t>Внаслідок встановлення батьківства</a:t>
            </a:r>
            <a:endParaRPr lang="ru-RU" sz="2400" dirty="0"/>
          </a:p>
        </p:txBody>
      </p:sp>
      <p:sp>
        <p:nvSpPr>
          <p:cNvPr id="6" name="Прямоугольник 5"/>
          <p:cNvSpPr/>
          <p:nvPr/>
        </p:nvSpPr>
        <p:spPr>
          <a:xfrm>
            <a:off x="4824004" y="5546788"/>
            <a:ext cx="3864595"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uk-UA" sz="2400" i="1" dirty="0"/>
              <a:t>За іншими підставами, передбаченими Законом</a:t>
            </a:r>
            <a:endParaRPr lang="ru-RU" sz="2400" dirty="0"/>
          </a:p>
        </p:txBody>
      </p:sp>
      <p:sp>
        <p:nvSpPr>
          <p:cNvPr id="7" name="Прямоугольник 6"/>
          <p:cNvSpPr/>
          <p:nvPr/>
        </p:nvSpPr>
        <p:spPr>
          <a:xfrm>
            <a:off x="336344" y="2442395"/>
            <a:ext cx="35772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uk-UA" sz="2400" dirty="0"/>
              <a:t>Внаслідок поновлення у громадянстві</a:t>
            </a:r>
            <a:r>
              <a:rPr lang="uk-UA" sz="2400" i="1" dirty="0"/>
              <a:t> України</a:t>
            </a:r>
            <a:endParaRPr lang="ru-RU" sz="2400" dirty="0"/>
          </a:p>
        </p:txBody>
      </p:sp>
      <p:sp>
        <p:nvSpPr>
          <p:cNvPr id="8" name="Прямоугольник 7"/>
          <p:cNvSpPr/>
          <p:nvPr/>
        </p:nvSpPr>
        <p:spPr>
          <a:xfrm>
            <a:off x="4432777" y="2047194"/>
            <a:ext cx="35772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uk-UA" sz="2400" dirty="0"/>
              <a:t>Внаслідок прийняття до громадянства України</a:t>
            </a:r>
            <a:endParaRPr lang="ru-RU" sz="2400" dirty="0"/>
          </a:p>
        </p:txBody>
      </p:sp>
      <p:sp>
        <p:nvSpPr>
          <p:cNvPr id="9" name="Прямоугольник 8"/>
          <p:cNvSpPr/>
          <p:nvPr/>
        </p:nvSpPr>
        <p:spPr>
          <a:xfrm>
            <a:off x="578334" y="5546789"/>
            <a:ext cx="2984732"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uk-UA" sz="2400" dirty="0"/>
              <a:t>За територіальним</a:t>
            </a:r>
            <a:r>
              <a:rPr lang="uk-UA" sz="2400" i="1" dirty="0"/>
              <a:t> походженням</a:t>
            </a:r>
            <a:endParaRPr lang="ru-RU" sz="2400" dirty="0"/>
          </a:p>
        </p:txBody>
      </p:sp>
      <p:sp>
        <p:nvSpPr>
          <p:cNvPr id="10" name="Прямоугольник 9"/>
          <p:cNvSpPr/>
          <p:nvPr/>
        </p:nvSpPr>
        <p:spPr>
          <a:xfrm>
            <a:off x="6104237" y="4653136"/>
            <a:ext cx="2584362" cy="46166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uk-UA" sz="2400" i="1" dirty="0"/>
              <a:t>За народженням</a:t>
            </a:r>
            <a:endParaRPr lang="ru-RU" sz="2400" dirty="0"/>
          </a:p>
        </p:txBody>
      </p:sp>
    </p:spTree>
    <p:extLst>
      <p:ext uri="{BB962C8B-B14F-4D97-AF65-F5344CB8AC3E}">
        <p14:creationId xmlns:p14="http://schemas.microsoft.com/office/powerpoint/2010/main" val="373753976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 y="404664"/>
            <a:ext cx="9127521" cy="4247317"/>
          </a:xfrm>
          <a:prstGeom prst="rect">
            <a:avLst/>
          </a:prstGeom>
        </p:spPr>
        <p:txBody>
          <a:bodyPr wrap="square">
            <a:spAutoFit/>
          </a:bodyPr>
          <a:lstStyle/>
          <a:p>
            <a:pPr marL="457200" indent="90170" algn="just">
              <a:lnSpc>
                <a:spcPct val="150000"/>
              </a:lnSpc>
              <a:spcAft>
                <a:spcPts val="0"/>
              </a:spcAft>
            </a:pPr>
            <a:r>
              <a:rPr lang="uk-UA" sz="2000" i="1" u="sng" dirty="0">
                <a:ea typeface="Times New Roman"/>
                <a:cs typeface="Times New Roman"/>
              </a:rPr>
              <a:t>До громадянства України не приймаються особи, які:</a:t>
            </a:r>
            <a:endParaRPr lang="ru-RU" sz="2000" i="1" u="sng" dirty="0">
              <a:ea typeface="Times New Roman"/>
              <a:cs typeface="Times New Roman"/>
            </a:endParaRPr>
          </a:p>
          <a:p>
            <a:pPr marL="342900" lvl="0" indent="-342900" algn="just">
              <a:lnSpc>
                <a:spcPct val="150000"/>
              </a:lnSpc>
              <a:spcAft>
                <a:spcPts val="0"/>
              </a:spcAft>
              <a:buFont typeface="Symbol"/>
              <a:buChar char=""/>
              <a:tabLst>
                <a:tab pos="228600" algn="l"/>
                <a:tab pos="685800" algn="l"/>
              </a:tabLst>
            </a:pPr>
            <a:r>
              <a:rPr lang="uk-UA" sz="2000" dirty="0">
                <a:ea typeface="Times New Roman"/>
                <a:cs typeface="Times New Roman"/>
              </a:rPr>
              <a:t>вчинили злочини проти людства або здійснювали геноцид;</a:t>
            </a:r>
            <a:endParaRPr lang="ru-RU" sz="2000" i="1" dirty="0">
              <a:ea typeface="Times New Roman"/>
              <a:cs typeface="Times New Roman"/>
            </a:endParaRPr>
          </a:p>
          <a:p>
            <a:pPr marL="342900" lvl="0" indent="-342900" algn="just">
              <a:lnSpc>
                <a:spcPct val="150000"/>
              </a:lnSpc>
              <a:spcAft>
                <a:spcPts val="0"/>
              </a:spcAft>
              <a:buFont typeface="Symbol"/>
              <a:buChar char=""/>
              <a:tabLst>
                <a:tab pos="228600" algn="l"/>
                <a:tab pos="685800" algn="l"/>
              </a:tabLst>
            </a:pPr>
            <a:r>
              <a:rPr lang="uk-UA" sz="2000" dirty="0">
                <a:ea typeface="Times New Roman"/>
                <a:cs typeface="Times New Roman"/>
              </a:rPr>
              <a:t>засуджені в Україні до позбавлення волі за вчинення тяжкого злочину до зняття або погашення судимості;</a:t>
            </a:r>
            <a:endParaRPr lang="ru-RU" sz="2000" i="1" dirty="0">
              <a:ea typeface="Times New Roman"/>
              <a:cs typeface="Times New Roman"/>
            </a:endParaRPr>
          </a:p>
          <a:p>
            <a:pPr marL="342900" lvl="0" indent="-342900" algn="just">
              <a:lnSpc>
                <a:spcPct val="150000"/>
              </a:lnSpc>
              <a:spcAft>
                <a:spcPts val="0"/>
              </a:spcAft>
              <a:buFont typeface="Symbol"/>
              <a:buChar char=""/>
              <a:tabLst>
                <a:tab pos="228600" algn="l"/>
                <a:tab pos="685800" algn="l"/>
              </a:tabLst>
            </a:pPr>
            <a:r>
              <a:rPr lang="uk-UA" sz="2000" dirty="0">
                <a:ea typeface="Times New Roman"/>
                <a:cs typeface="Times New Roman"/>
              </a:rPr>
              <a:t>вчинили злочин на території іншої держави, який визнано законодавством України тяжким;</a:t>
            </a:r>
            <a:endParaRPr lang="ru-RU" sz="2000" i="1" dirty="0">
              <a:ea typeface="Times New Roman"/>
              <a:cs typeface="Times New Roman"/>
            </a:endParaRPr>
          </a:p>
          <a:p>
            <a:pPr marL="342900" lvl="0" indent="-342900" algn="just">
              <a:lnSpc>
                <a:spcPct val="150000"/>
              </a:lnSpc>
              <a:spcAft>
                <a:spcPts val="0"/>
              </a:spcAft>
              <a:buFont typeface="Symbol"/>
              <a:buChar char=""/>
              <a:tabLst>
                <a:tab pos="228600" algn="l"/>
                <a:tab pos="685800" algn="l"/>
              </a:tabLst>
            </a:pPr>
            <a:r>
              <a:rPr lang="uk-UA" sz="2000" dirty="0">
                <a:ea typeface="Times New Roman"/>
                <a:cs typeface="Times New Roman"/>
              </a:rPr>
              <a:t>перебувають на військовій службі, в службі безпеки, у правоохоронних органах, органах юстиції або органах державної влади </a:t>
            </a:r>
            <a:r>
              <a:rPr lang="uk-UA" sz="2000" dirty="0" smtClean="0">
                <a:ea typeface="Times New Roman"/>
                <a:cs typeface="Times New Roman"/>
              </a:rPr>
              <a:t>іноземної </a:t>
            </a:r>
            <a:r>
              <a:rPr lang="uk-UA" sz="2000" dirty="0">
                <a:ea typeface="Times New Roman"/>
                <a:cs typeface="Times New Roman"/>
              </a:rPr>
              <a:t>держави.</a:t>
            </a:r>
            <a:endParaRPr lang="ru-RU" sz="2000" i="1" dirty="0">
              <a:ea typeface="Times New Roman"/>
              <a:cs typeface="Times New Roman"/>
            </a:endParaRPr>
          </a:p>
        </p:txBody>
      </p:sp>
      <p:pic>
        <p:nvPicPr>
          <p:cNvPr id="3075" name="Picture 3" descr="C:\Users\user\Downloads\скачанные файлы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437112"/>
            <a:ext cx="2152650" cy="212407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единительная линия 10"/>
          <p:cNvCxnSpPr/>
          <p:nvPr/>
        </p:nvCxnSpPr>
        <p:spPr>
          <a:xfrm>
            <a:off x="3347864" y="4437112"/>
            <a:ext cx="2152650" cy="2124075"/>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3347864" y="4437112"/>
            <a:ext cx="2152650" cy="2124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03652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885" y="404664"/>
            <a:ext cx="8928992" cy="369332"/>
          </a:xfrm>
          <a:prstGeom prst="rect">
            <a:avLst/>
          </a:prstGeom>
          <a:solidFill>
            <a:schemeClr val="accent3">
              <a:lumMod val="60000"/>
              <a:lumOff val="40000"/>
            </a:schemeClr>
          </a:solidFill>
        </p:spPr>
        <p:txBody>
          <a:bodyPr wrap="square">
            <a:spAutoFit/>
          </a:bodyPr>
          <a:lstStyle/>
          <a:p>
            <a:pPr algn="ctr">
              <a:spcAft>
                <a:spcPts val="0"/>
              </a:spcAft>
            </a:pPr>
            <a:r>
              <a:rPr lang="uk-UA" b="1" i="1" dirty="0">
                <a:ea typeface="Times New Roman"/>
                <a:cs typeface="Times New Roman"/>
              </a:rPr>
              <a:t>Громадянство України </a:t>
            </a:r>
            <a:r>
              <a:rPr lang="uk-UA" b="1" i="1" dirty="0" smtClean="0">
                <a:ea typeface="Times New Roman"/>
                <a:cs typeface="Times New Roman"/>
              </a:rPr>
              <a:t>припиняється з </a:t>
            </a:r>
            <a:r>
              <a:rPr lang="uk-UA" b="1" i="1" dirty="0">
                <a:ea typeface="Times New Roman"/>
                <a:cs typeface="Times New Roman"/>
              </a:rPr>
              <a:t>таких підстав</a:t>
            </a:r>
            <a:endParaRPr lang="ru-RU" sz="1400" dirty="0">
              <a:effectLst/>
              <a:latin typeface="Times New Roman"/>
              <a:ea typeface="Times New Roman"/>
            </a:endParaRPr>
          </a:p>
        </p:txBody>
      </p:sp>
      <p:sp>
        <p:nvSpPr>
          <p:cNvPr id="3" name="Прямоугольник 2"/>
          <p:cNvSpPr/>
          <p:nvPr/>
        </p:nvSpPr>
        <p:spPr>
          <a:xfrm>
            <a:off x="2555776" y="838046"/>
            <a:ext cx="1656184" cy="923330"/>
          </a:xfrm>
          <a:prstGeom prst="rect">
            <a:avLst/>
          </a:prstGeom>
          <a:ln w="38100">
            <a:solidFill>
              <a:schemeClr val="accent3">
                <a:lumMod val="50000"/>
              </a:schemeClr>
            </a:solidFill>
          </a:ln>
        </p:spPr>
        <p:txBody>
          <a:bodyPr wrap="square">
            <a:spAutoFit/>
          </a:bodyPr>
          <a:lstStyle/>
          <a:p>
            <a:r>
              <a:rPr lang="ru-RU" dirty="0" err="1"/>
              <a:t>Вихід</a:t>
            </a:r>
            <a:r>
              <a:rPr lang="ru-RU" dirty="0"/>
              <a:t> </a:t>
            </a:r>
            <a:r>
              <a:rPr lang="ru-RU" dirty="0" err="1"/>
              <a:t>із</a:t>
            </a:r>
            <a:r>
              <a:rPr lang="ru-RU" dirty="0"/>
              <a:t> </a:t>
            </a:r>
            <a:r>
              <a:rPr lang="ru-RU" dirty="0" err="1"/>
              <a:t>громадянства</a:t>
            </a:r>
            <a:r>
              <a:rPr lang="ru-RU" dirty="0"/>
              <a:t> </a:t>
            </a:r>
            <a:r>
              <a:rPr lang="ru-RU" dirty="0" err="1"/>
              <a:t>України</a:t>
            </a:r>
            <a:endParaRPr lang="ru-RU" dirty="0"/>
          </a:p>
        </p:txBody>
      </p:sp>
      <p:sp>
        <p:nvSpPr>
          <p:cNvPr id="4" name="Прямоугольник 3"/>
          <p:cNvSpPr/>
          <p:nvPr/>
        </p:nvSpPr>
        <p:spPr>
          <a:xfrm>
            <a:off x="131380" y="838046"/>
            <a:ext cx="1675266" cy="923330"/>
          </a:xfrm>
          <a:prstGeom prst="rect">
            <a:avLst/>
          </a:prstGeom>
          <a:ln w="38100">
            <a:solidFill>
              <a:schemeClr val="accent3">
                <a:lumMod val="50000"/>
              </a:schemeClr>
            </a:solidFill>
          </a:ln>
        </p:spPr>
        <p:txBody>
          <a:bodyPr wrap="square">
            <a:spAutoFit/>
          </a:bodyPr>
          <a:lstStyle/>
          <a:p>
            <a:r>
              <a:rPr lang="ru-RU" dirty="0" err="1"/>
              <a:t>Втрати</a:t>
            </a:r>
            <a:r>
              <a:rPr lang="ru-RU" dirty="0"/>
              <a:t> </a:t>
            </a:r>
            <a:r>
              <a:rPr lang="ru-RU" dirty="0" err="1"/>
              <a:t>громадянства</a:t>
            </a:r>
            <a:r>
              <a:rPr lang="ru-RU" dirty="0"/>
              <a:t> </a:t>
            </a:r>
            <a:r>
              <a:rPr lang="ru-RU" dirty="0" err="1"/>
              <a:t>України</a:t>
            </a:r>
            <a:endParaRPr lang="ru-RU" dirty="0"/>
          </a:p>
        </p:txBody>
      </p:sp>
      <p:sp>
        <p:nvSpPr>
          <p:cNvPr id="5" name="Прямоугольник 4"/>
          <p:cNvSpPr/>
          <p:nvPr/>
        </p:nvSpPr>
        <p:spPr>
          <a:xfrm>
            <a:off x="4788025" y="836712"/>
            <a:ext cx="4268852" cy="923330"/>
          </a:xfrm>
          <a:prstGeom prst="rect">
            <a:avLst/>
          </a:prstGeom>
          <a:ln w="38100">
            <a:solidFill>
              <a:schemeClr val="accent3">
                <a:lumMod val="50000"/>
              </a:schemeClr>
            </a:solidFill>
          </a:ln>
        </p:spPr>
        <p:txBody>
          <a:bodyPr wrap="square">
            <a:spAutoFit/>
          </a:bodyPr>
          <a:lstStyle/>
          <a:p>
            <a:pPr>
              <a:spcAft>
                <a:spcPts val="0"/>
              </a:spcAft>
            </a:pPr>
            <a:r>
              <a:rPr lang="uk-UA" dirty="0">
                <a:latin typeface="+mj-lt"/>
                <a:ea typeface="Times New Roman"/>
              </a:rPr>
              <a:t>Підстави, передбачені міжнародними </a:t>
            </a:r>
            <a:r>
              <a:rPr lang="uk-UA" dirty="0" smtClean="0">
                <a:latin typeface="+mj-lt"/>
                <a:ea typeface="Times New Roman"/>
              </a:rPr>
              <a:t>договорами </a:t>
            </a:r>
            <a:r>
              <a:rPr lang="uk-UA" dirty="0">
                <a:latin typeface="+mj-lt"/>
                <a:ea typeface="Times New Roman"/>
              </a:rPr>
              <a:t>України, згода </a:t>
            </a:r>
            <a:r>
              <a:rPr lang="uk-UA" dirty="0" smtClean="0">
                <a:latin typeface="+mj-lt"/>
                <a:ea typeface="Times New Roman"/>
              </a:rPr>
              <a:t>на обов’язковість </a:t>
            </a:r>
            <a:r>
              <a:rPr lang="uk-UA" dirty="0">
                <a:latin typeface="+mj-lt"/>
                <a:ea typeface="Times New Roman"/>
              </a:rPr>
              <a:t>яких дана </a:t>
            </a:r>
            <a:r>
              <a:rPr lang="uk-UA" dirty="0" smtClean="0">
                <a:latin typeface="+mj-lt"/>
                <a:ea typeface="Times New Roman"/>
              </a:rPr>
              <a:t>ВРУ</a:t>
            </a:r>
            <a:endParaRPr lang="ru-RU" sz="1400" dirty="0">
              <a:effectLst/>
              <a:latin typeface="+mj-lt"/>
              <a:ea typeface="Times New Roman"/>
            </a:endParaRPr>
          </a:p>
        </p:txBody>
      </p:sp>
      <p:sp>
        <p:nvSpPr>
          <p:cNvPr id="6" name="Прямоугольник 5"/>
          <p:cNvSpPr/>
          <p:nvPr/>
        </p:nvSpPr>
        <p:spPr>
          <a:xfrm>
            <a:off x="119666" y="2348880"/>
            <a:ext cx="8928992" cy="369332"/>
          </a:xfrm>
          <a:prstGeom prst="rect">
            <a:avLst/>
          </a:prstGeom>
          <a:solidFill>
            <a:schemeClr val="accent3">
              <a:lumMod val="60000"/>
              <a:lumOff val="40000"/>
            </a:schemeClr>
          </a:solidFill>
        </p:spPr>
        <p:txBody>
          <a:bodyPr wrap="square">
            <a:spAutoFit/>
          </a:bodyPr>
          <a:lstStyle/>
          <a:p>
            <a:pPr algn="ctr">
              <a:spcAft>
                <a:spcPts val="0"/>
              </a:spcAft>
            </a:pPr>
            <a:r>
              <a:rPr lang="uk-UA" b="1" i="1" dirty="0">
                <a:ea typeface="Times New Roman"/>
                <a:cs typeface="Times New Roman"/>
              </a:rPr>
              <a:t>Громадянство </a:t>
            </a:r>
            <a:r>
              <a:rPr lang="uk-UA" b="1" i="1" dirty="0" smtClean="0">
                <a:ea typeface="Times New Roman"/>
                <a:cs typeface="Times New Roman"/>
              </a:rPr>
              <a:t>України втрачається</a:t>
            </a:r>
            <a:r>
              <a:rPr lang="uk-UA" b="1" i="1" dirty="0">
                <a:ea typeface="Times New Roman"/>
                <a:cs typeface="Times New Roman"/>
              </a:rPr>
              <a:t>:</a:t>
            </a:r>
            <a:endParaRPr lang="ru-RU" sz="1400" dirty="0">
              <a:effectLst/>
              <a:latin typeface="Times New Roman"/>
              <a:ea typeface="Times New Roman"/>
            </a:endParaRPr>
          </a:p>
        </p:txBody>
      </p:sp>
      <p:sp>
        <p:nvSpPr>
          <p:cNvPr id="7" name="Прямоугольник 6"/>
          <p:cNvSpPr/>
          <p:nvPr/>
        </p:nvSpPr>
        <p:spPr>
          <a:xfrm>
            <a:off x="193398" y="2996952"/>
            <a:ext cx="2434386" cy="1200329"/>
          </a:xfrm>
          <a:prstGeom prst="rect">
            <a:avLst/>
          </a:prstGeom>
          <a:ln w="38100">
            <a:solidFill>
              <a:schemeClr val="accent3">
                <a:lumMod val="50000"/>
              </a:schemeClr>
            </a:solidFill>
          </a:ln>
        </p:spPr>
        <p:txBody>
          <a:bodyPr wrap="square">
            <a:spAutoFit/>
          </a:bodyPr>
          <a:lstStyle/>
          <a:p>
            <a:r>
              <a:rPr lang="ru-RU" dirty="0" err="1"/>
              <a:t>Якщо</a:t>
            </a:r>
            <a:r>
              <a:rPr lang="ru-RU" dirty="0"/>
              <a:t> </a:t>
            </a:r>
            <a:r>
              <a:rPr lang="ru-RU" dirty="0" err="1"/>
              <a:t>громадянин</a:t>
            </a:r>
            <a:r>
              <a:rPr lang="ru-RU" dirty="0"/>
              <a:t> </a:t>
            </a:r>
            <a:r>
              <a:rPr lang="ru-RU" dirty="0" err="1"/>
              <a:t>України</a:t>
            </a:r>
            <a:r>
              <a:rPr lang="ru-RU" dirty="0"/>
              <a:t> </a:t>
            </a:r>
            <a:r>
              <a:rPr lang="ru-RU" dirty="0" err="1" smtClean="0"/>
              <a:t>добровільно</a:t>
            </a:r>
            <a:r>
              <a:rPr lang="ru-RU" dirty="0" smtClean="0"/>
              <a:t> </a:t>
            </a:r>
            <a:r>
              <a:rPr lang="ru-RU" dirty="0" err="1"/>
              <a:t>набув</a:t>
            </a:r>
            <a:r>
              <a:rPr lang="ru-RU" dirty="0"/>
              <a:t> </a:t>
            </a:r>
            <a:r>
              <a:rPr lang="ru-RU" dirty="0" err="1" smtClean="0"/>
              <a:t>громадянство</a:t>
            </a:r>
            <a:r>
              <a:rPr lang="ru-RU" dirty="0" smtClean="0"/>
              <a:t> </a:t>
            </a:r>
            <a:r>
              <a:rPr lang="ru-RU" dirty="0" err="1"/>
              <a:t>іншої</a:t>
            </a:r>
            <a:r>
              <a:rPr lang="ru-RU" dirty="0"/>
              <a:t> </a:t>
            </a:r>
            <a:r>
              <a:rPr lang="ru-RU" dirty="0" err="1" smtClean="0"/>
              <a:t>держави</a:t>
            </a:r>
            <a:endParaRPr lang="ru-RU" dirty="0"/>
          </a:p>
        </p:txBody>
      </p:sp>
      <p:sp>
        <p:nvSpPr>
          <p:cNvPr id="8" name="Прямоугольник 7"/>
          <p:cNvSpPr/>
          <p:nvPr/>
        </p:nvSpPr>
        <p:spPr>
          <a:xfrm>
            <a:off x="193398" y="4509120"/>
            <a:ext cx="8855260" cy="1200329"/>
          </a:xfrm>
          <a:prstGeom prst="rect">
            <a:avLst/>
          </a:prstGeom>
          <a:ln w="38100">
            <a:solidFill>
              <a:schemeClr val="accent3">
                <a:lumMod val="50000"/>
              </a:schemeClr>
            </a:solidFill>
          </a:ln>
        </p:spPr>
        <p:txBody>
          <a:bodyPr wrap="square">
            <a:spAutoFit/>
          </a:bodyPr>
          <a:lstStyle/>
          <a:p>
            <a:r>
              <a:rPr lang="ru-RU" dirty="0" err="1"/>
              <a:t>Внаслідок</a:t>
            </a:r>
            <a:r>
              <a:rPr lang="ru-RU" dirty="0"/>
              <a:t> </a:t>
            </a:r>
            <a:r>
              <a:rPr lang="ru-RU" dirty="0" err="1"/>
              <a:t>вступу</a:t>
            </a:r>
            <a:r>
              <a:rPr lang="ru-RU" dirty="0"/>
              <a:t> особи на </a:t>
            </a:r>
            <a:r>
              <a:rPr lang="ru-RU" dirty="0" err="1"/>
              <a:t>військову</a:t>
            </a:r>
            <a:r>
              <a:rPr lang="ru-RU" dirty="0"/>
              <a:t> службу, службу </a:t>
            </a:r>
            <a:r>
              <a:rPr lang="ru-RU" dirty="0" err="1"/>
              <a:t>безпеки</a:t>
            </a:r>
            <a:r>
              <a:rPr lang="ru-RU" dirty="0"/>
              <a:t>, </a:t>
            </a:r>
            <a:r>
              <a:rPr lang="ru-RU" dirty="0" err="1"/>
              <a:t>правоохоронні</a:t>
            </a:r>
            <a:r>
              <a:rPr lang="ru-RU" dirty="0"/>
              <a:t> </a:t>
            </a:r>
            <a:r>
              <a:rPr lang="ru-RU" dirty="0" err="1" smtClean="0"/>
              <a:t>органи</a:t>
            </a:r>
            <a:r>
              <a:rPr lang="ru-RU" dirty="0"/>
              <a:t>, </a:t>
            </a:r>
            <a:r>
              <a:rPr lang="ru-RU" dirty="0" err="1"/>
              <a:t>органи</a:t>
            </a:r>
            <a:r>
              <a:rPr lang="ru-RU" dirty="0"/>
              <a:t> </a:t>
            </a:r>
            <a:r>
              <a:rPr lang="ru-RU" dirty="0" err="1"/>
              <a:t>юстиції</a:t>
            </a:r>
            <a:r>
              <a:rPr lang="ru-RU" dirty="0"/>
              <a:t> </a:t>
            </a:r>
            <a:r>
              <a:rPr lang="ru-RU" dirty="0" err="1"/>
              <a:t>або</a:t>
            </a:r>
            <a:r>
              <a:rPr lang="ru-RU" dirty="0"/>
              <a:t> </a:t>
            </a:r>
            <a:r>
              <a:rPr lang="ru-RU" dirty="0" err="1"/>
              <a:t>органи</a:t>
            </a:r>
            <a:r>
              <a:rPr lang="ru-RU" dirty="0"/>
              <a:t> </a:t>
            </a:r>
            <a:r>
              <a:rPr lang="ru-RU" dirty="0" err="1"/>
              <a:t>державної</a:t>
            </a:r>
            <a:r>
              <a:rPr lang="ru-RU" dirty="0"/>
              <a:t> </a:t>
            </a:r>
            <a:r>
              <a:rPr lang="ru-RU" dirty="0" err="1"/>
              <a:t>влади</a:t>
            </a:r>
            <a:r>
              <a:rPr lang="ru-RU" dirty="0"/>
              <a:t> </a:t>
            </a:r>
            <a:r>
              <a:rPr lang="ru-RU" dirty="0" err="1"/>
              <a:t>іноземної</a:t>
            </a:r>
            <a:r>
              <a:rPr lang="ru-RU" dirty="0"/>
              <a:t> </a:t>
            </a:r>
            <a:r>
              <a:rPr lang="ru-RU" dirty="0" err="1"/>
              <a:t>держави</a:t>
            </a:r>
            <a:r>
              <a:rPr lang="ru-RU" dirty="0"/>
              <a:t> без </a:t>
            </a:r>
            <a:r>
              <a:rPr lang="ru-RU" dirty="0" err="1"/>
              <a:t>зго-ди</a:t>
            </a:r>
            <a:r>
              <a:rPr lang="ru-RU" dirty="0"/>
              <a:t> на те </a:t>
            </a:r>
            <a:r>
              <a:rPr lang="ru-RU" dirty="0" err="1"/>
              <a:t>державних</a:t>
            </a:r>
            <a:r>
              <a:rPr lang="ru-RU" dirty="0"/>
              <a:t> </a:t>
            </a:r>
            <a:r>
              <a:rPr lang="ru-RU" dirty="0" err="1" smtClean="0"/>
              <a:t>органів</a:t>
            </a:r>
            <a:r>
              <a:rPr lang="ru-RU" dirty="0" smtClean="0"/>
              <a:t> </a:t>
            </a:r>
            <a:r>
              <a:rPr lang="ru-RU" dirty="0" err="1"/>
              <a:t>України</a:t>
            </a:r>
            <a:r>
              <a:rPr lang="ru-RU" dirty="0"/>
              <a:t> та за </a:t>
            </a:r>
            <a:r>
              <a:rPr lang="ru-RU" dirty="0" err="1" smtClean="0"/>
              <a:t>поданням</a:t>
            </a:r>
            <a:r>
              <a:rPr lang="ru-RU" dirty="0" smtClean="0"/>
              <a:t> </a:t>
            </a:r>
            <a:r>
              <a:rPr lang="ru-RU" dirty="0" err="1"/>
              <a:t>відповідних</a:t>
            </a:r>
            <a:r>
              <a:rPr lang="ru-RU" dirty="0"/>
              <a:t> </a:t>
            </a:r>
            <a:r>
              <a:rPr lang="ru-RU" dirty="0" err="1"/>
              <a:t>державних</a:t>
            </a:r>
            <a:r>
              <a:rPr lang="ru-RU" dirty="0"/>
              <a:t> </a:t>
            </a:r>
            <a:r>
              <a:rPr lang="ru-RU" dirty="0" err="1"/>
              <a:t>органів</a:t>
            </a:r>
            <a:r>
              <a:rPr lang="ru-RU" dirty="0"/>
              <a:t> </a:t>
            </a:r>
            <a:r>
              <a:rPr lang="ru-RU" dirty="0" err="1"/>
              <a:t>України</a:t>
            </a:r>
            <a:endParaRPr lang="ru-RU" dirty="0"/>
          </a:p>
        </p:txBody>
      </p:sp>
      <p:sp>
        <p:nvSpPr>
          <p:cNvPr id="9" name="Прямоугольник 8"/>
          <p:cNvSpPr/>
          <p:nvPr/>
        </p:nvSpPr>
        <p:spPr>
          <a:xfrm>
            <a:off x="4848627" y="2982510"/>
            <a:ext cx="4200031" cy="1200329"/>
          </a:xfrm>
          <a:prstGeom prst="rect">
            <a:avLst/>
          </a:prstGeom>
          <a:ln w="38100">
            <a:solidFill>
              <a:schemeClr val="accent3">
                <a:lumMod val="50000"/>
              </a:schemeClr>
            </a:solidFill>
          </a:ln>
        </p:spPr>
        <p:txBody>
          <a:bodyPr wrap="square">
            <a:spAutoFit/>
          </a:bodyPr>
          <a:lstStyle/>
          <a:p>
            <a:r>
              <a:rPr lang="ru-RU" dirty="0" err="1"/>
              <a:t>Якщо</a:t>
            </a:r>
            <a:r>
              <a:rPr lang="ru-RU" dirty="0"/>
              <a:t> </a:t>
            </a:r>
            <a:r>
              <a:rPr lang="ru-RU" dirty="0" err="1"/>
              <a:t>громадянство</a:t>
            </a:r>
            <a:r>
              <a:rPr lang="ru-RU" dirty="0"/>
              <a:t> </a:t>
            </a:r>
            <a:r>
              <a:rPr lang="ru-RU" dirty="0" err="1"/>
              <a:t>України</a:t>
            </a:r>
            <a:r>
              <a:rPr lang="ru-RU" dirty="0"/>
              <a:t> </a:t>
            </a:r>
            <a:r>
              <a:rPr lang="ru-RU" dirty="0" err="1"/>
              <a:t>набуто</a:t>
            </a:r>
            <a:r>
              <a:rPr lang="ru-RU" dirty="0"/>
              <a:t> </a:t>
            </a:r>
            <a:r>
              <a:rPr lang="ru-RU" dirty="0" err="1" smtClean="0"/>
              <a:t>внаслідок</a:t>
            </a:r>
            <a:r>
              <a:rPr lang="ru-RU" dirty="0" smtClean="0"/>
              <a:t> </a:t>
            </a:r>
            <a:r>
              <a:rPr lang="ru-RU" dirty="0" err="1"/>
              <a:t>подання</a:t>
            </a:r>
            <a:r>
              <a:rPr lang="ru-RU" dirty="0"/>
              <a:t> </a:t>
            </a:r>
            <a:r>
              <a:rPr lang="ru-RU" dirty="0" err="1" smtClean="0"/>
              <a:t>завідомо</a:t>
            </a:r>
            <a:r>
              <a:rPr lang="ru-RU" dirty="0" smtClean="0"/>
              <a:t> </a:t>
            </a:r>
            <a:r>
              <a:rPr lang="ru-RU" dirty="0" err="1"/>
              <a:t>неправдивих</a:t>
            </a:r>
            <a:r>
              <a:rPr lang="ru-RU" dirty="0"/>
              <a:t> </a:t>
            </a:r>
            <a:r>
              <a:rPr lang="ru-RU" dirty="0" err="1"/>
              <a:t>відомостей</a:t>
            </a:r>
            <a:r>
              <a:rPr lang="ru-RU" dirty="0"/>
              <a:t> </a:t>
            </a:r>
            <a:r>
              <a:rPr lang="ru-RU" dirty="0" err="1"/>
              <a:t>або</a:t>
            </a:r>
            <a:r>
              <a:rPr lang="ru-RU" dirty="0"/>
              <a:t> </a:t>
            </a:r>
            <a:r>
              <a:rPr lang="ru-RU" dirty="0" err="1" smtClean="0"/>
              <a:t>фальшивих</a:t>
            </a:r>
            <a:r>
              <a:rPr lang="ru-RU" dirty="0" smtClean="0"/>
              <a:t> </a:t>
            </a:r>
            <a:r>
              <a:rPr lang="ru-RU" dirty="0" err="1" smtClean="0"/>
              <a:t>документів</a:t>
            </a:r>
            <a:endParaRPr lang="ru-RU" dirty="0"/>
          </a:p>
        </p:txBody>
      </p:sp>
      <p:pic>
        <p:nvPicPr>
          <p:cNvPr id="4098" name="Picture 2" descr="C:\Users\user\Downloads\скачанные файл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820" y="2889367"/>
            <a:ext cx="1536342" cy="138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08640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9144000" cy="707886"/>
          </a:xfrm>
          <a:prstGeom prst="rect">
            <a:avLst/>
          </a:prstGeom>
        </p:spPr>
        <p:txBody>
          <a:bodyPr wrap="square">
            <a:spAutoFit/>
          </a:bodyPr>
          <a:lstStyle/>
          <a:p>
            <a:r>
              <a:rPr lang="ru-RU" sz="2000" dirty="0" err="1"/>
              <a:t>Конституція</a:t>
            </a:r>
            <a:r>
              <a:rPr lang="ru-RU" sz="2000" dirty="0"/>
              <a:t> </a:t>
            </a:r>
            <a:r>
              <a:rPr lang="ru-RU" sz="2000" dirty="0" err="1"/>
              <a:t>України</a:t>
            </a:r>
            <a:r>
              <a:rPr lang="ru-RU" sz="2000" dirty="0"/>
              <a:t> (ст. 26</a:t>
            </a:r>
            <a:r>
              <a:rPr lang="ru-RU" sz="2000" dirty="0" smtClean="0"/>
              <a:t>) </a:t>
            </a:r>
            <a:r>
              <a:rPr lang="ru-RU" sz="2000" dirty="0" err="1"/>
              <a:t>розмежовує</a:t>
            </a:r>
            <a:r>
              <a:rPr lang="ru-RU" sz="2000" dirty="0"/>
              <a:t> </a:t>
            </a:r>
            <a:r>
              <a:rPr lang="ru-RU" sz="2000" dirty="0" err="1"/>
              <a:t>поняття</a:t>
            </a:r>
            <a:r>
              <a:rPr lang="ru-RU" sz="2000" dirty="0"/>
              <a:t> «</a:t>
            </a:r>
            <a:r>
              <a:rPr lang="ru-RU" sz="2000" dirty="0" err="1"/>
              <a:t>іноземець</a:t>
            </a:r>
            <a:r>
              <a:rPr lang="ru-RU" sz="2000" dirty="0"/>
              <a:t>» та «особа без </a:t>
            </a:r>
            <a:r>
              <a:rPr lang="ru-RU" sz="2000" dirty="0" err="1"/>
              <a:t>громадянства</a:t>
            </a:r>
            <a:r>
              <a:rPr lang="ru-RU" sz="2000" dirty="0"/>
              <a:t>», </a:t>
            </a:r>
            <a:r>
              <a:rPr lang="ru-RU" sz="2000" dirty="0" err="1"/>
              <a:t>відносячи</a:t>
            </a:r>
            <a:r>
              <a:rPr lang="ru-RU" sz="2000" dirty="0"/>
              <a:t> до перших </a:t>
            </a:r>
            <a:r>
              <a:rPr lang="ru-RU" sz="2000" dirty="0" err="1"/>
              <a:t>фактично</a:t>
            </a:r>
            <a:r>
              <a:rPr lang="ru-RU" sz="2000" dirty="0"/>
              <a:t> </a:t>
            </a:r>
            <a:r>
              <a:rPr lang="ru-RU" sz="2000" dirty="0" err="1"/>
              <a:t>лише</a:t>
            </a:r>
            <a:r>
              <a:rPr lang="ru-RU" sz="2000" dirty="0"/>
              <a:t> </a:t>
            </a:r>
            <a:r>
              <a:rPr lang="ru-RU" sz="2000" dirty="0" err="1"/>
              <a:t>іноземних</a:t>
            </a:r>
            <a:r>
              <a:rPr lang="ru-RU" sz="2000" dirty="0"/>
              <a:t> </a:t>
            </a:r>
            <a:r>
              <a:rPr lang="ru-RU" sz="2000" dirty="0" err="1" smtClean="0"/>
              <a:t>громадян</a:t>
            </a:r>
            <a:r>
              <a:rPr lang="en-US" sz="2000" dirty="0"/>
              <a:t>.</a:t>
            </a:r>
            <a:endParaRPr lang="en-US" sz="2000" dirty="0" smtClean="0"/>
          </a:p>
        </p:txBody>
      </p:sp>
      <p:pic>
        <p:nvPicPr>
          <p:cNvPr id="5122" name="Picture 2" descr="C:\Users\user\Downloads\03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51740"/>
            <a:ext cx="2095500" cy="2114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user\Downloads\0c0f30c70fae84144d97d3aa71aa9853.jpg"/>
          <p:cNvPicPr>
            <a:picLocks noChangeAspect="1" noChangeArrowheads="1"/>
          </p:cNvPicPr>
          <p:nvPr/>
        </p:nvPicPr>
        <p:blipFill rotWithShape="1">
          <a:blip r:embed="rId3">
            <a:extLst>
              <a:ext uri="{28A0092B-C50C-407E-A947-70E740481C1C}">
                <a14:useLocalDpi xmlns:a14="http://schemas.microsoft.com/office/drawing/2010/main" val="0"/>
              </a:ext>
            </a:extLst>
          </a:blip>
          <a:srcRect l="22225" t="9268" r="26265" b="5779"/>
          <a:stretch/>
        </p:blipFill>
        <p:spPr bwMode="auto">
          <a:xfrm>
            <a:off x="7092870" y="4551455"/>
            <a:ext cx="1746448" cy="21620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ownloads\скачанные файл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916832"/>
            <a:ext cx="14478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Downloads\24685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5020" y="1173372"/>
            <a:ext cx="1349896" cy="944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C:\Users\user\Downloads\kp140153_img_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4365068"/>
            <a:ext cx="1733600" cy="245723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07704" y="4509120"/>
            <a:ext cx="5040560" cy="2246769"/>
          </a:xfrm>
          <a:prstGeom prst="rect">
            <a:avLst/>
          </a:prstGeom>
        </p:spPr>
        <p:txBody>
          <a:bodyPr wrap="square">
            <a:spAutoFit/>
          </a:bodyPr>
          <a:lstStyle/>
          <a:p>
            <a:r>
              <a:rPr lang="ru-RU" sz="2000" dirty="0" err="1"/>
              <a:t>Відповідно</a:t>
            </a:r>
            <a:r>
              <a:rPr lang="ru-RU" sz="2000" dirty="0"/>
              <a:t>, особи без </a:t>
            </a:r>
            <a:r>
              <a:rPr lang="ru-RU" sz="2000" dirty="0" err="1"/>
              <a:t>громадянства</a:t>
            </a:r>
            <a:r>
              <a:rPr lang="ru-RU" sz="2000" dirty="0"/>
              <a:t>— </a:t>
            </a:r>
            <a:r>
              <a:rPr lang="ru-RU" sz="2000" dirty="0" err="1"/>
              <a:t>це</a:t>
            </a:r>
            <a:r>
              <a:rPr lang="ru-RU" sz="2000" dirty="0"/>
              <a:t> особи, </a:t>
            </a:r>
            <a:r>
              <a:rPr lang="ru-RU" sz="2000" dirty="0" err="1"/>
              <a:t>які</a:t>
            </a:r>
            <a:r>
              <a:rPr lang="ru-RU" sz="2000" dirty="0"/>
              <a:t> </a:t>
            </a:r>
            <a:r>
              <a:rPr lang="ru-RU" sz="2000" dirty="0" err="1"/>
              <a:t>проживають</a:t>
            </a:r>
            <a:r>
              <a:rPr lang="ru-RU" sz="2000" dirty="0"/>
              <a:t> </a:t>
            </a:r>
            <a:r>
              <a:rPr lang="ru-RU" sz="2000" dirty="0" err="1"/>
              <a:t>або</a:t>
            </a:r>
            <a:r>
              <a:rPr lang="ru-RU" sz="2000" dirty="0"/>
              <a:t> </a:t>
            </a:r>
            <a:r>
              <a:rPr lang="ru-RU" sz="2000" dirty="0" err="1"/>
              <a:t>перебувають</a:t>
            </a:r>
            <a:r>
              <a:rPr lang="ru-RU" sz="2000" dirty="0"/>
              <a:t> на </a:t>
            </a:r>
            <a:r>
              <a:rPr lang="ru-RU" sz="2000" dirty="0" err="1"/>
              <a:t>території</a:t>
            </a:r>
            <a:r>
              <a:rPr lang="ru-RU" sz="2000" dirty="0"/>
              <a:t> </a:t>
            </a:r>
            <a:r>
              <a:rPr lang="ru-RU" sz="2000" dirty="0" err="1"/>
              <a:t>України</a:t>
            </a:r>
            <a:r>
              <a:rPr lang="ru-RU" sz="2000" dirty="0"/>
              <a:t> і не є </a:t>
            </a:r>
            <a:r>
              <a:rPr lang="ru-RU" sz="2000" dirty="0" err="1"/>
              <a:t>громадянами</a:t>
            </a:r>
            <a:r>
              <a:rPr lang="ru-RU" sz="2000" dirty="0"/>
              <a:t> </a:t>
            </a:r>
            <a:r>
              <a:rPr lang="ru-RU" sz="2000" dirty="0" err="1"/>
              <a:t>України</a:t>
            </a:r>
            <a:r>
              <a:rPr lang="ru-RU" sz="2000" dirty="0"/>
              <a:t> та не </a:t>
            </a:r>
            <a:r>
              <a:rPr lang="ru-RU" sz="2000" dirty="0" err="1"/>
              <a:t>мають</a:t>
            </a:r>
            <a:r>
              <a:rPr lang="ru-RU" sz="2000" dirty="0"/>
              <a:t> </a:t>
            </a:r>
            <a:r>
              <a:rPr lang="ru-RU" sz="2000" dirty="0" err="1"/>
              <a:t>достовірних</a:t>
            </a:r>
            <a:r>
              <a:rPr lang="ru-RU" sz="2000" dirty="0"/>
              <a:t> </a:t>
            </a:r>
            <a:r>
              <a:rPr lang="ru-RU" sz="2000" dirty="0" err="1"/>
              <a:t>доказів</a:t>
            </a:r>
            <a:r>
              <a:rPr lang="ru-RU" sz="2000" dirty="0"/>
              <a:t> </a:t>
            </a:r>
            <a:r>
              <a:rPr lang="ru-RU" sz="2000" dirty="0" err="1"/>
              <a:t>своєї</a:t>
            </a:r>
            <a:r>
              <a:rPr lang="ru-RU" sz="2000" dirty="0"/>
              <a:t> </a:t>
            </a:r>
            <a:r>
              <a:rPr lang="ru-RU" sz="2000" dirty="0" err="1"/>
              <a:t>належності</a:t>
            </a:r>
            <a:r>
              <a:rPr lang="ru-RU" sz="2000" dirty="0"/>
              <a:t> до </a:t>
            </a:r>
            <a:r>
              <a:rPr lang="ru-RU" sz="2000" dirty="0" err="1"/>
              <a:t>громадянства</a:t>
            </a:r>
            <a:r>
              <a:rPr lang="ru-RU" sz="2000" dirty="0"/>
              <a:t> (</a:t>
            </a:r>
            <a:r>
              <a:rPr lang="ru-RU" sz="2000" dirty="0" err="1"/>
              <a:t>підданства</a:t>
            </a:r>
            <a:r>
              <a:rPr lang="ru-RU" sz="2000" dirty="0"/>
              <a:t>) </a:t>
            </a:r>
            <a:r>
              <a:rPr lang="ru-RU" sz="2000" dirty="0" err="1"/>
              <a:t>іноземної</a:t>
            </a:r>
            <a:r>
              <a:rPr lang="ru-RU" sz="2000" dirty="0"/>
              <a:t> </a:t>
            </a:r>
            <a:r>
              <a:rPr lang="ru-RU" sz="2000" dirty="0" err="1"/>
              <a:t>держави</a:t>
            </a:r>
            <a:r>
              <a:rPr lang="ru-RU" sz="2000" dirty="0"/>
              <a:t>.</a:t>
            </a:r>
          </a:p>
        </p:txBody>
      </p:sp>
      <p:sp>
        <p:nvSpPr>
          <p:cNvPr id="4" name="Прямоугольник 3"/>
          <p:cNvSpPr/>
          <p:nvPr/>
        </p:nvSpPr>
        <p:spPr>
          <a:xfrm>
            <a:off x="4283968" y="2118299"/>
            <a:ext cx="4572000" cy="2246769"/>
          </a:xfrm>
          <a:prstGeom prst="rect">
            <a:avLst/>
          </a:prstGeom>
        </p:spPr>
        <p:txBody>
          <a:bodyPr>
            <a:spAutoFit/>
          </a:bodyPr>
          <a:lstStyle/>
          <a:p>
            <a:r>
              <a:rPr lang="ru-RU" sz="2000" dirty="0" smtClean="0"/>
              <a:t>Таким </a:t>
            </a:r>
            <a:r>
              <a:rPr lang="ru-RU" sz="2000" dirty="0"/>
              <a:t>чином, </a:t>
            </a:r>
            <a:r>
              <a:rPr lang="ru-RU" sz="2000" dirty="0" err="1"/>
              <a:t>згідно</a:t>
            </a:r>
            <a:r>
              <a:rPr lang="ru-RU" sz="2000" dirty="0"/>
              <a:t> </a:t>
            </a:r>
            <a:r>
              <a:rPr lang="ru-RU" sz="2000" dirty="0" err="1"/>
              <a:t>Конституції</a:t>
            </a:r>
            <a:r>
              <a:rPr lang="ru-RU" sz="2000" dirty="0"/>
              <a:t> </a:t>
            </a:r>
            <a:r>
              <a:rPr lang="ru-RU" sz="2000" dirty="0" err="1"/>
              <a:t>України</a:t>
            </a:r>
            <a:r>
              <a:rPr lang="ru-RU" sz="2000" dirty="0"/>
              <a:t> </a:t>
            </a:r>
            <a:r>
              <a:rPr lang="ru-RU" sz="2000" dirty="0" err="1"/>
              <a:t>іноземець</a:t>
            </a:r>
            <a:r>
              <a:rPr lang="ru-RU" sz="2000" dirty="0"/>
              <a:t> – </a:t>
            </a:r>
            <a:r>
              <a:rPr lang="ru-RU" sz="2000" dirty="0" err="1"/>
              <a:t>це</a:t>
            </a:r>
            <a:r>
              <a:rPr lang="ru-RU" sz="2000" dirty="0"/>
              <a:t>  будь-яка особа, яка </a:t>
            </a:r>
            <a:r>
              <a:rPr lang="ru-RU" sz="2000" dirty="0" err="1"/>
              <a:t>проживає</a:t>
            </a:r>
            <a:r>
              <a:rPr lang="ru-RU" sz="2000" dirty="0"/>
              <a:t> </a:t>
            </a:r>
            <a:r>
              <a:rPr lang="ru-RU" sz="2000" dirty="0" err="1"/>
              <a:t>або</a:t>
            </a:r>
            <a:r>
              <a:rPr lang="ru-RU" sz="2000" dirty="0"/>
              <a:t> </a:t>
            </a:r>
            <a:r>
              <a:rPr lang="ru-RU" sz="2000" dirty="0" err="1"/>
              <a:t>перебуває</a:t>
            </a:r>
            <a:r>
              <a:rPr lang="ru-RU" sz="2000" dirty="0"/>
              <a:t> на </a:t>
            </a:r>
            <a:r>
              <a:rPr lang="ru-RU" sz="2000" dirty="0" err="1"/>
              <a:t>території</a:t>
            </a:r>
            <a:r>
              <a:rPr lang="ru-RU" sz="2000" dirty="0"/>
              <a:t> </a:t>
            </a:r>
            <a:r>
              <a:rPr lang="ru-RU" sz="2000" dirty="0" err="1"/>
              <a:t>України</a:t>
            </a:r>
            <a:r>
              <a:rPr lang="ru-RU" sz="2000" dirty="0"/>
              <a:t>, не є </a:t>
            </a:r>
            <a:r>
              <a:rPr lang="ru-RU" sz="2000" dirty="0" err="1"/>
              <a:t>громадянином</a:t>
            </a:r>
            <a:r>
              <a:rPr lang="ru-RU" sz="2000" dirty="0"/>
              <a:t> </a:t>
            </a:r>
            <a:r>
              <a:rPr lang="ru-RU" sz="2000" dirty="0" err="1"/>
              <a:t>України</a:t>
            </a:r>
            <a:r>
              <a:rPr lang="ru-RU" sz="2000" dirty="0"/>
              <a:t> і </a:t>
            </a:r>
            <a:r>
              <a:rPr lang="ru-RU" sz="2000" dirty="0" err="1"/>
              <a:t>має</a:t>
            </a:r>
            <a:r>
              <a:rPr lang="ru-RU" sz="2000" dirty="0"/>
              <a:t> </a:t>
            </a:r>
            <a:r>
              <a:rPr lang="ru-RU" sz="2000" dirty="0" err="1"/>
              <a:t>докази</a:t>
            </a:r>
            <a:r>
              <a:rPr lang="ru-RU" sz="2000" dirty="0"/>
              <a:t> </a:t>
            </a:r>
            <a:r>
              <a:rPr lang="ru-RU" sz="2000" dirty="0" err="1"/>
              <a:t>своєї</a:t>
            </a:r>
            <a:r>
              <a:rPr lang="ru-RU" sz="2000" dirty="0"/>
              <a:t> </a:t>
            </a:r>
            <a:r>
              <a:rPr lang="ru-RU" sz="2000" dirty="0" err="1"/>
              <a:t>належності</a:t>
            </a:r>
            <a:r>
              <a:rPr lang="ru-RU" sz="2000" dirty="0"/>
              <a:t> до </a:t>
            </a:r>
            <a:r>
              <a:rPr lang="ru-RU" sz="2000" dirty="0" err="1"/>
              <a:t>громадянства</a:t>
            </a:r>
            <a:r>
              <a:rPr lang="ru-RU" sz="2000" dirty="0"/>
              <a:t> (</a:t>
            </a:r>
            <a:r>
              <a:rPr lang="ru-RU" sz="2000" dirty="0" err="1"/>
              <a:t>підданства</a:t>
            </a:r>
            <a:r>
              <a:rPr lang="ru-RU" sz="2000" dirty="0"/>
              <a:t>) </a:t>
            </a:r>
            <a:r>
              <a:rPr lang="ru-RU" sz="2000" dirty="0" err="1"/>
              <a:t>іноземної</a:t>
            </a:r>
            <a:r>
              <a:rPr lang="ru-RU" sz="2000" dirty="0"/>
              <a:t> </a:t>
            </a:r>
            <a:r>
              <a:rPr lang="ru-RU" sz="2000" dirty="0" err="1"/>
              <a:t>держави</a:t>
            </a:r>
            <a:r>
              <a:rPr lang="ru-RU" sz="2000" dirty="0"/>
              <a:t>.</a:t>
            </a:r>
          </a:p>
        </p:txBody>
      </p:sp>
    </p:spTree>
    <p:extLst>
      <p:ext uri="{BB962C8B-B14F-4D97-AF65-F5344CB8AC3E}">
        <p14:creationId xmlns:p14="http://schemas.microsoft.com/office/powerpoint/2010/main" val="291662146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1257380"/>
            <a:ext cx="4968552" cy="4708981"/>
          </a:xfrm>
          <a:prstGeom prst="rect">
            <a:avLst/>
          </a:prstGeom>
        </p:spPr>
        <p:txBody>
          <a:bodyPr wrap="square">
            <a:spAutoFit/>
          </a:bodyPr>
          <a:lstStyle/>
          <a:p>
            <a:pPr>
              <a:lnSpc>
                <a:spcPct val="150000"/>
              </a:lnSpc>
            </a:pPr>
            <a:r>
              <a:rPr lang="ru-RU" sz="2000" dirty="0"/>
              <a:t>Правовий статус іноземців в Україні визначають Конституція України, Закон України </a:t>
            </a:r>
            <a:r>
              <a:rPr lang="ru-RU" sz="2000" dirty="0"/>
              <a:t>«Про правовий статус іноземців та осіб без громадянства» </a:t>
            </a:r>
            <a:r>
              <a:rPr lang="ru-RU" sz="2000" dirty="0"/>
              <a:t>від </a:t>
            </a:r>
            <a:r>
              <a:rPr lang="ru-RU" sz="2000" dirty="0" smtClean="0"/>
              <a:t>22 вересня 2011 року </a:t>
            </a:r>
            <a:r>
              <a:rPr lang="ru-RU" sz="2000" dirty="0"/>
              <a:t>(зі змінами), Закон України </a:t>
            </a:r>
            <a:r>
              <a:rPr lang="ru-RU" sz="2000" dirty="0"/>
              <a:t>«Про біженців та осіб, які потребують додаткового або тимчасового захисту» </a:t>
            </a:r>
            <a:r>
              <a:rPr lang="ru-RU" sz="2000" dirty="0"/>
              <a:t>від </a:t>
            </a:r>
            <a:r>
              <a:rPr lang="ru-RU" sz="2000" dirty="0" smtClean="0"/>
              <a:t>8 липня 2011 </a:t>
            </a:r>
            <a:r>
              <a:rPr lang="ru-RU" sz="2000" dirty="0"/>
              <a:t>року, інші нормативні акти України та міжнародні договори України.</a:t>
            </a:r>
          </a:p>
        </p:txBody>
      </p:sp>
      <p:pic>
        <p:nvPicPr>
          <p:cNvPr id="6146" name="Picture 2" descr="C:\Users\user\Downloads\image_25933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3503808" cy="483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94971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48680"/>
            <a:ext cx="8712968" cy="4401205"/>
          </a:xfrm>
          <a:prstGeom prst="rect">
            <a:avLst/>
          </a:prstGeom>
        </p:spPr>
        <p:txBody>
          <a:bodyPr wrap="square">
            <a:spAutoFit/>
          </a:bodyPr>
          <a:lstStyle/>
          <a:p>
            <a:r>
              <a:rPr lang="ru-RU" sz="2000" dirty="0" err="1"/>
              <a:t>Правовий</a:t>
            </a:r>
            <a:r>
              <a:rPr lang="ru-RU" sz="2000" dirty="0"/>
              <a:t> статус </a:t>
            </a:r>
            <a:r>
              <a:rPr lang="ru-RU" sz="2000" dirty="0" err="1"/>
              <a:t>різних</a:t>
            </a:r>
            <a:r>
              <a:rPr lang="ru-RU" sz="2000" dirty="0"/>
              <a:t> </a:t>
            </a:r>
            <a:r>
              <a:rPr lang="ru-RU" sz="2000" dirty="0" err="1"/>
              <a:t>категорій</a:t>
            </a:r>
            <a:r>
              <a:rPr lang="ru-RU" sz="2000" dirty="0"/>
              <a:t> </a:t>
            </a:r>
            <a:r>
              <a:rPr lang="ru-RU" sz="2000" dirty="0" err="1"/>
              <a:t>іноземців</a:t>
            </a:r>
            <a:r>
              <a:rPr lang="ru-RU" sz="2000" dirty="0"/>
              <a:t> </a:t>
            </a:r>
            <a:r>
              <a:rPr lang="ru-RU" sz="2000" dirty="0" err="1"/>
              <a:t>має</a:t>
            </a:r>
            <a:r>
              <a:rPr lang="ru-RU" sz="2000" dirty="0"/>
              <a:t> </a:t>
            </a:r>
            <a:r>
              <a:rPr lang="ru-RU" sz="2000" dirty="0" err="1"/>
              <a:t>певні</a:t>
            </a:r>
            <a:r>
              <a:rPr lang="ru-RU" sz="2000" dirty="0"/>
              <a:t> </a:t>
            </a:r>
            <a:r>
              <a:rPr lang="ru-RU" sz="2000" dirty="0" err="1"/>
              <a:t>особливості</a:t>
            </a:r>
            <a:r>
              <a:rPr lang="ru-RU" sz="2000" dirty="0"/>
              <a:t>. </a:t>
            </a:r>
            <a:r>
              <a:rPr lang="ru-RU" sz="2000" dirty="0" err="1"/>
              <a:t>Це</a:t>
            </a:r>
            <a:r>
              <a:rPr lang="ru-RU" sz="2000" dirty="0"/>
              <a:t>, </a:t>
            </a:r>
            <a:r>
              <a:rPr lang="ru-RU" sz="2000" dirty="0" err="1"/>
              <a:t>зокрема</a:t>
            </a:r>
            <a:r>
              <a:rPr lang="ru-RU" sz="2000" dirty="0"/>
              <a:t>, </a:t>
            </a:r>
            <a:r>
              <a:rPr lang="ru-RU" sz="2000" dirty="0" err="1"/>
              <a:t>стосується</a:t>
            </a:r>
            <a:r>
              <a:rPr lang="ru-RU" sz="2000" dirty="0"/>
              <a:t>:</a:t>
            </a:r>
          </a:p>
          <a:p>
            <a:r>
              <a:rPr lang="ru-RU" sz="2000" dirty="0"/>
              <a:t>- </a:t>
            </a:r>
            <a:r>
              <a:rPr lang="ru-RU" sz="2000" dirty="0" err="1"/>
              <a:t>іноземців</a:t>
            </a:r>
            <a:r>
              <a:rPr lang="ru-RU" sz="2000" dirty="0"/>
              <a:t>, </a:t>
            </a:r>
            <a:r>
              <a:rPr lang="ru-RU" sz="2000" dirty="0" err="1"/>
              <a:t>які</a:t>
            </a:r>
            <a:r>
              <a:rPr lang="ru-RU" sz="2000" dirty="0"/>
              <a:t> </a:t>
            </a:r>
            <a:r>
              <a:rPr lang="ru-RU" sz="2000" dirty="0" err="1"/>
              <a:t>іммігрували</a:t>
            </a:r>
            <a:r>
              <a:rPr lang="ru-RU" sz="2000" dirty="0"/>
              <a:t> в </a:t>
            </a:r>
            <a:r>
              <a:rPr lang="ru-RU" sz="2000" dirty="0" err="1"/>
              <a:t>Україну</a:t>
            </a:r>
            <a:r>
              <a:rPr lang="ru-RU" sz="2000" dirty="0"/>
              <a:t> на </a:t>
            </a:r>
            <a:r>
              <a:rPr lang="ru-RU" sz="2000" dirty="0" err="1"/>
              <a:t>постійне</a:t>
            </a:r>
            <a:r>
              <a:rPr lang="ru-RU" sz="2000" dirty="0"/>
              <a:t> </a:t>
            </a:r>
            <a:r>
              <a:rPr lang="ru-RU" sz="2000" dirty="0" err="1" smtClean="0"/>
              <a:t>проживання</a:t>
            </a:r>
            <a:r>
              <a:rPr lang="ru-RU" sz="2000" dirty="0" smtClean="0"/>
              <a:t>;</a:t>
            </a:r>
            <a:endParaRPr lang="ru-RU" sz="2000" dirty="0"/>
          </a:p>
          <a:p>
            <a:r>
              <a:rPr lang="ru-RU" sz="2000" dirty="0"/>
              <a:t>- </a:t>
            </a:r>
            <a:r>
              <a:rPr lang="ru-RU" sz="2000" dirty="0" err="1"/>
              <a:t>іноземців</a:t>
            </a:r>
            <a:r>
              <a:rPr lang="ru-RU" sz="2000" dirty="0"/>
              <a:t>, </a:t>
            </a:r>
            <a:r>
              <a:rPr lang="ru-RU" sz="2000" dirty="0" err="1"/>
              <a:t>які</a:t>
            </a:r>
            <a:r>
              <a:rPr lang="ru-RU" sz="2000" dirty="0"/>
              <a:t> </a:t>
            </a:r>
            <a:r>
              <a:rPr lang="ru-RU" sz="2000" dirty="0" err="1"/>
              <a:t>іммігрували</a:t>
            </a:r>
            <a:r>
              <a:rPr lang="ru-RU" sz="2000" dirty="0"/>
              <a:t> в </a:t>
            </a:r>
            <a:r>
              <a:rPr lang="ru-RU" sz="2000" dirty="0" err="1"/>
              <a:t>Україну</a:t>
            </a:r>
            <a:r>
              <a:rPr lang="ru-RU" sz="2000" dirty="0"/>
              <a:t> для </a:t>
            </a:r>
            <a:r>
              <a:rPr lang="ru-RU" sz="2000" dirty="0" err="1" smtClean="0"/>
              <a:t>тимчасового</a:t>
            </a:r>
            <a:r>
              <a:rPr lang="en-US" sz="2000" dirty="0"/>
              <a:t> </a:t>
            </a:r>
            <a:r>
              <a:rPr lang="ru-RU" sz="2000" dirty="0" err="1" smtClean="0"/>
              <a:t>працевлаштування</a:t>
            </a:r>
            <a:r>
              <a:rPr lang="ru-RU" sz="2000" dirty="0"/>
              <a:t>;</a:t>
            </a:r>
          </a:p>
          <a:p>
            <a:r>
              <a:rPr lang="ru-RU" sz="2000" dirty="0"/>
              <a:t>- </a:t>
            </a:r>
            <a:r>
              <a:rPr lang="ru-RU" sz="2000" dirty="0" err="1"/>
              <a:t>політемігрантів</a:t>
            </a:r>
            <a:r>
              <a:rPr lang="ru-RU" sz="2000" dirty="0"/>
              <a:t> (</a:t>
            </a:r>
            <a:r>
              <a:rPr lang="ru-RU" sz="2000" dirty="0" err="1"/>
              <a:t>іноземців</a:t>
            </a:r>
            <a:r>
              <a:rPr lang="ru-RU" sz="2000" dirty="0"/>
              <a:t>, </a:t>
            </a:r>
            <a:r>
              <a:rPr lang="ru-RU" sz="2000" dirty="0" err="1"/>
              <a:t>яким</a:t>
            </a:r>
            <a:r>
              <a:rPr lang="ru-RU" sz="2000" dirty="0"/>
              <a:t> </a:t>
            </a:r>
            <a:r>
              <a:rPr lang="ru-RU" sz="2000" dirty="0" err="1"/>
              <a:t>надано</a:t>
            </a:r>
            <a:r>
              <a:rPr lang="ru-RU" sz="2000" dirty="0"/>
              <a:t> </a:t>
            </a:r>
            <a:r>
              <a:rPr lang="ru-RU" sz="2000" dirty="0" err="1"/>
              <a:t>притулок</a:t>
            </a:r>
            <a:r>
              <a:rPr lang="ru-RU" sz="2000" dirty="0"/>
              <a:t> на </a:t>
            </a:r>
            <a:r>
              <a:rPr lang="ru-RU" sz="2000" dirty="0" err="1"/>
              <a:t>території</a:t>
            </a:r>
            <a:r>
              <a:rPr lang="ru-RU" sz="2000" dirty="0"/>
              <a:t> </a:t>
            </a:r>
            <a:r>
              <a:rPr lang="ru-RU" sz="2000" dirty="0" err="1"/>
              <a:t>України</a:t>
            </a:r>
            <a:r>
              <a:rPr lang="ru-RU" sz="2000" dirty="0"/>
              <a:t>);</a:t>
            </a:r>
          </a:p>
          <a:p>
            <a:r>
              <a:rPr lang="ru-RU" sz="2000" dirty="0"/>
              <a:t>- </a:t>
            </a:r>
            <a:r>
              <a:rPr lang="ru-RU" sz="2000" dirty="0" err="1"/>
              <a:t>біженців</a:t>
            </a:r>
            <a:r>
              <a:rPr lang="ru-RU" sz="2000" dirty="0"/>
              <a:t>;</a:t>
            </a:r>
          </a:p>
          <a:p>
            <a:r>
              <a:rPr lang="ru-RU" sz="2000" dirty="0"/>
              <a:t>- </a:t>
            </a:r>
            <a:r>
              <a:rPr lang="ru-RU" sz="2000" dirty="0" err="1"/>
              <a:t>осіб</a:t>
            </a:r>
            <a:r>
              <a:rPr lang="ru-RU" sz="2000" dirty="0"/>
              <a:t>, </a:t>
            </a:r>
            <a:r>
              <a:rPr lang="ru-RU" sz="2000" dirty="0" err="1"/>
              <a:t>які</a:t>
            </a:r>
            <a:r>
              <a:rPr lang="ru-RU" sz="2000" dirty="0"/>
              <a:t> </a:t>
            </a:r>
            <a:r>
              <a:rPr lang="ru-RU" sz="2000" dirty="0" err="1"/>
              <a:t>користуються</a:t>
            </a:r>
            <a:r>
              <a:rPr lang="ru-RU" sz="2000" dirty="0"/>
              <a:t> </a:t>
            </a:r>
            <a:r>
              <a:rPr lang="ru-RU" sz="2000" dirty="0" err="1"/>
              <a:t>дипломатичними</a:t>
            </a:r>
            <a:r>
              <a:rPr lang="ru-RU" sz="2000" dirty="0"/>
              <a:t> і </a:t>
            </a:r>
            <a:r>
              <a:rPr lang="ru-RU" sz="2000" dirty="0" err="1"/>
              <a:t>консульськими</a:t>
            </a:r>
            <a:r>
              <a:rPr lang="ru-RU" sz="2000" dirty="0"/>
              <a:t> </a:t>
            </a:r>
            <a:r>
              <a:rPr lang="ru-RU" sz="2000" dirty="0" err="1"/>
              <a:t>привілеями</a:t>
            </a:r>
            <a:r>
              <a:rPr lang="ru-RU" sz="2000" dirty="0"/>
              <a:t> та </a:t>
            </a:r>
            <a:r>
              <a:rPr lang="ru-RU" sz="2000" dirty="0" err="1"/>
              <a:t>імунітетами</a:t>
            </a:r>
            <a:r>
              <a:rPr lang="ru-RU" sz="2000" dirty="0"/>
              <a:t>;</a:t>
            </a:r>
          </a:p>
          <a:p>
            <a:r>
              <a:rPr lang="ru-RU" sz="2000" dirty="0"/>
              <a:t>- </a:t>
            </a:r>
            <a:r>
              <a:rPr lang="ru-RU" sz="2000" dirty="0" err="1"/>
              <a:t>іноземців</a:t>
            </a:r>
            <a:r>
              <a:rPr lang="ru-RU" sz="2000" dirty="0"/>
              <a:t>, </a:t>
            </a:r>
            <a:r>
              <a:rPr lang="ru-RU" sz="2000" dirty="0" err="1"/>
              <a:t>які</a:t>
            </a:r>
            <a:r>
              <a:rPr lang="ru-RU" sz="2000" dirty="0"/>
              <a:t> </a:t>
            </a:r>
            <a:r>
              <a:rPr lang="ru-RU" sz="2000" dirty="0" err="1"/>
              <a:t>перебувають</a:t>
            </a:r>
            <a:r>
              <a:rPr lang="ru-RU" sz="2000" dirty="0"/>
              <a:t> на </a:t>
            </a:r>
            <a:r>
              <a:rPr lang="ru-RU" sz="2000" dirty="0" err="1"/>
              <a:t>території</a:t>
            </a:r>
            <a:r>
              <a:rPr lang="ru-RU" sz="2000" dirty="0"/>
              <a:t> </a:t>
            </a:r>
            <a:r>
              <a:rPr lang="ru-RU" sz="2000" dirty="0" err="1"/>
              <a:t>України</a:t>
            </a:r>
            <a:r>
              <a:rPr lang="ru-RU" sz="2000" dirty="0"/>
              <a:t> на </a:t>
            </a:r>
            <a:r>
              <a:rPr lang="ru-RU" sz="2000" dirty="0" err="1"/>
              <a:t>підставах</a:t>
            </a:r>
            <a:r>
              <a:rPr lang="ru-RU" sz="2000" dirty="0"/>
              <a:t>, </a:t>
            </a:r>
            <a:r>
              <a:rPr lang="ru-RU" sz="2000" dirty="0" err="1"/>
              <a:t>передбачених</a:t>
            </a:r>
            <a:r>
              <a:rPr lang="ru-RU" sz="2000" dirty="0"/>
              <a:t> </a:t>
            </a:r>
            <a:r>
              <a:rPr lang="ru-RU" sz="2000" dirty="0" err="1"/>
              <a:t>міжнародними</a:t>
            </a:r>
            <a:r>
              <a:rPr lang="ru-RU" sz="2000" dirty="0"/>
              <a:t> договорами </a:t>
            </a:r>
            <a:r>
              <a:rPr lang="ru-RU" sz="2000" dirty="0" err="1"/>
              <a:t>України</a:t>
            </a:r>
            <a:r>
              <a:rPr lang="ru-RU" sz="2000" dirty="0"/>
              <a:t> (</a:t>
            </a:r>
            <a:r>
              <a:rPr lang="ru-RU" sz="2000" dirty="0" err="1"/>
              <a:t>наприклад</a:t>
            </a:r>
            <a:r>
              <a:rPr lang="ru-RU" sz="2000" dirty="0"/>
              <a:t>, </a:t>
            </a:r>
            <a:r>
              <a:rPr lang="ru-RU" sz="2000" dirty="0" err="1"/>
              <a:t>військовослужбовці</a:t>
            </a:r>
            <a:r>
              <a:rPr lang="ru-RU" sz="2000" dirty="0"/>
              <a:t> </a:t>
            </a:r>
            <a:r>
              <a:rPr lang="ru-RU" sz="2000" dirty="0" err="1"/>
              <a:t>іноземних</a:t>
            </a:r>
            <a:r>
              <a:rPr lang="ru-RU" sz="2000" dirty="0"/>
              <a:t> держав);</a:t>
            </a:r>
          </a:p>
          <a:p>
            <a:r>
              <a:rPr lang="ru-RU" sz="2000" dirty="0"/>
              <a:t>- </a:t>
            </a:r>
            <a:r>
              <a:rPr lang="ru-RU" sz="2000" dirty="0" err="1"/>
              <a:t>нелегальних</a:t>
            </a:r>
            <a:r>
              <a:rPr lang="ru-RU" sz="2000" dirty="0"/>
              <a:t> </a:t>
            </a:r>
            <a:r>
              <a:rPr lang="ru-RU" sz="2000" dirty="0" err="1"/>
              <a:t>мігрантів</a:t>
            </a:r>
            <a:r>
              <a:rPr lang="ru-RU" sz="2000" dirty="0"/>
              <a:t>.</a:t>
            </a:r>
          </a:p>
        </p:txBody>
      </p:sp>
      <p:pic>
        <p:nvPicPr>
          <p:cNvPr id="7170" name="Picture 2" descr="C:\Users\user\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920388"/>
            <a:ext cx="3600400" cy="173395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ownloads\скачанные файл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860" y="4504004"/>
            <a:ext cx="2952328" cy="213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2124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188640"/>
            <a:ext cx="8352928" cy="6048672"/>
          </a:xfrm>
        </p:spPr>
        <p:txBody>
          <a:bodyPr>
            <a:noAutofit/>
          </a:bodyPr>
          <a:lstStyle/>
          <a:p>
            <a:r>
              <a:rPr lang="ru-RU" sz="2800" b="1" u="sng" dirty="0" smtClean="0">
                <a:effectLst>
                  <a:outerShdw blurRad="38100" dist="38100" dir="2700000" algn="tl">
                    <a:srgbClr val="000000">
                      <a:alpha val="43137"/>
                    </a:srgbClr>
                  </a:outerShdw>
                </a:effectLst>
              </a:rPr>
              <a:t>ПЛАН</a:t>
            </a:r>
            <a:r>
              <a:rPr lang="ru-RU" sz="2800" dirty="0" smtClean="0"/>
              <a:t/>
            </a:r>
            <a:br>
              <a:rPr lang="ru-RU" sz="2800" dirty="0" smtClean="0"/>
            </a:br>
            <a:r>
              <a:rPr lang="ru-RU" sz="2800" dirty="0"/>
              <a:t/>
            </a:r>
            <a:br>
              <a:rPr lang="ru-RU" sz="2800" dirty="0"/>
            </a:br>
            <a:r>
              <a:rPr lang="ru-RU" sz="2800" dirty="0" smtClean="0"/>
              <a:t>1.</a:t>
            </a:r>
            <a:r>
              <a:rPr lang="uk-UA" sz="2800" b="1" i="1" dirty="0"/>
              <a:t> Правовий статус особи і громадянина</a:t>
            </a:r>
            <a:r>
              <a:rPr lang="ru-RU" sz="2800" dirty="0" smtClean="0"/>
              <a:t/>
            </a:r>
            <a:br>
              <a:rPr lang="ru-RU" sz="2800" dirty="0" smtClean="0"/>
            </a:br>
            <a:r>
              <a:rPr lang="ru-RU" sz="2800" dirty="0" smtClean="0"/>
              <a:t>2.</a:t>
            </a:r>
            <a:r>
              <a:rPr lang="uk-UA" sz="2800" b="1" i="1" dirty="0"/>
              <a:t> Рівність конституційних прав і свобод громадянина</a:t>
            </a:r>
            <a:r>
              <a:rPr lang="ru-RU" sz="2800" dirty="0" smtClean="0"/>
              <a:t/>
            </a:r>
            <a:br>
              <a:rPr lang="ru-RU" sz="2800" dirty="0" smtClean="0"/>
            </a:br>
            <a:r>
              <a:rPr lang="ru-RU" sz="2800" dirty="0" smtClean="0"/>
              <a:t>3.</a:t>
            </a:r>
            <a:r>
              <a:rPr lang="uk-UA" sz="2800" b="1" i="1" dirty="0"/>
              <a:t> Поняття громадянства. Порядок </a:t>
            </a:r>
            <a:r>
              <a:rPr lang="uk-UA" sz="2800" b="1" i="1" dirty="0" smtClean="0"/>
              <a:t>набуття і припинення </a:t>
            </a:r>
            <a:r>
              <a:rPr lang="uk-UA" sz="2800" b="1" i="1" dirty="0"/>
              <a:t>громадянства України</a:t>
            </a:r>
            <a:r>
              <a:rPr lang="ru-RU" sz="2800" i="1" dirty="0"/>
              <a:t/>
            </a:r>
            <a:br>
              <a:rPr lang="ru-RU" sz="2800" i="1" dirty="0"/>
            </a:br>
            <a:r>
              <a:rPr lang="ru-RU" sz="2800" dirty="0" smtClean="0"/>
              <a:t>4.</a:t>
            </a:r>
            <a:r>
              <a:rPr lang="uk-UA" sz="2800" b="1" i="1" dirty="0"/>
              <a:t> Правовий статус іноземців в </a:t>
            </a:r>
            <a:r>
              <a:rPr lang="uk-UA" sz="2800" b="1" i="1" dirty="0" smtClean="0"/>
              <a:t>Україні</a:t>
            </a:r>
            <a:br>
              <a:rPr lang="uk-UA" sz="2800" b="1" i="1" dirty="0" smtClean="0"/>
            </a:br>
            <a:r>
              <a:rPr lang="uk-UA" sz="2800" b="1" i="1" dirty="0" smtClean="0"/>
              <a:t>5.</a:t>
            </a:r>
            <a:r>
              <a:rPr lang="uk-UA" sz="2800" b="1" i="1" dirty="0"/>
              <a:t> Особисті права і свободи </a:t>
            </a:r>
            <a:r>
              <a:rPr lang="uk-UA" sz="2800" b="1" i="1" dirty="0" smtClean="0"/>
              <a:t>громадян</a:t>
            </a:r>
            <a:br>
              <a:rPr lang="uk-UA" sz="2800" b="1" i="1" dirty="0" smtClean="0"/>
            </a:br>
            <a:r>
              <a:rPr lang="uk-UA" sz="2800" b="1" i="1" dirty="0" smtClean="0"/>
              <a:t>6.</a:t>
            </a:r>
            <a:r>
              <a:rPr lang="uk-UA" sz="2800" b="1" i="1" dirty="0"/>
              <a:t> Політичні права і свободи </a:t>
            </a:r>
            <a:r>
              <a:rPr lang="uk-UA" sz="2800" b="1" i="1" dirty="0" smtClean="0"/>
              <a:t>громадян</a:t>
            </a:r>
            <a:br>
              <a:rPr lang="uk-UA" sz="2800" b="1" i="1" dirty="0" smtClean="0"/>
            </a:br>
            <a:r>
              <a:rPr lang="uk-UA" sz="2800" b="1" i="1" dirty="0" smtClean="0"/>
              <a:t>7.</a:t>
            </a:r>
            <a:r>
              <a:rPr lang="uk-UA" sz="2800" b="1" i="1" dirty="0"/>
              <a:t> Соціально-економічні права </a:t>
            </a:r>
            <a:r>
              <a:rPr lang="uk-UA" sz="2800" b="1" i="1" dirty="0" smtClean="0"/>
              <a:t>громадян</a:t>
            </a:r>
            <a:br>
              <a:rPr lang="uk-UA" sz="2800" b="1" i="1" dirty="0" smtClean="0"/>
            </a:br>
            <a:r>
              <a:rPr lang="uk-UA" sz="2800" b="1" i="1" dirty="0" smtClean="0"/>
              <a:t>8.</a:t>
            </a:r>
            <a:r>
              <a:rPr lang="uk-UA" sz="2800" b="1" dirty="0"/>
              <a:t> Культурні (духовні) права громадян</a:t>
            </a:r>
            <a:r>
              <a:rPr lang="ru-RU" sz="2800" i="1" dirty="0"/>
              <a:t/>
            </a:r>
            <a:br>
              <a:rPr lang="ru-RU" sz="2800" i="1" dirty="0"/>
            </a:br>
            <a:r>
              <a:rPr lang="uk-UA" sz="2800" b="1" i="1" dirty="0" smtClean="0"/>
              <a:t>9.</a:t>
            </a:r>
            <a:r>
              <a:rPr lang="uk-UA" sz="2800" b="1" dirty="0"/>
              <a:t> Конституційні обов'язки громадян </a:t>
            </a:r>
            <a:r>
              <a:rPr lang="uk-UA" sz="2800" b="1" dirty="0" smtClean="0"/>
              <a:t>України</a:t>
            </a:r>
            <a:endParaRPr lang="ru-RU" sz="2800" dirty="0"/>
          </a:p>
        </p:txBody>
      </p:sp>
    </p:spTree>
    <p:extLst>
      <p:ext uri="{BB962C8B-B14F-4D97-AF65-F5344CB8AC3E}">
        <p14:creationId xmlns:p14="http://schemas.microsoft.com/office/powerpoint/2010/main" val="257215889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846"/>
            <a:ext cx="9036496" cy="3647152"/>
          </a:xfrm>
          <a:prstGeom prst="rect">
            <a:avLst/>
          </a:prstGeom>
        </p:spPr>
        <p:txBody>
          <a:bodyPr wrap="square">
            <a:spAutoFit/>
          </a:bodyPr>
          <a:lstStyle/>
          <a:p>
            <a:r>
              <a:rPr lang="ru-RU" sz="2000" dirty="0" err="1"/>
              <a:t>Особливий</a:t>
            </a:r>
            <a:r>
              <a:rPr lang="ru-RU" sz="2000" dirty="0"/>
              <a:t> статус на </a:t>
            </a:r>
            <a:r>
              <a:rPr lang="ru-RU" sz="2000" dirty="0" err="1"/>
              <a:t>території</a:t>
            </a:r>
            <a:r>
              <a:rPr lang="ru-RU" sz="2000" dirty="0"/>
              <a:t> </a:t>
            </a:r>
            <a:r>
              <a:rPr lang="ru-RU" sz="2000" dirty="0" err="1"/>
              <a:t>України</a:t>
            </a:r>
            <a:r>
              <a:rPr lang="ru-RU" sz="2000" dirty="0"/>
              <a:t> </a:t>
            </a:r>
            <a:r>
              <a:rPr lang="ru-RU" sz="2000" dirty="0" err="1"/>
              <a:t>мають</a:t>
            </a:r>
            <a:r>
              <a:rPr lang="ru-RU" sz="2000" dirty="0"/>
              <a:t> </a:t>
            </a:r>
            <a:r>
              <a:rPr lang="ru-RU" sz="2000" dirty="0" err="1"/>
              <a:t>біженці</a:t>
            </a:r>
            <a:r>
              <a:rPr lang="ru-RU" sz="2000" dirty="0"/>
              <a:t>.</a:t>
            </a:r>
          </a:p>
          <a:p>
            <a:r>
              <a:rPr lang="ru-RU" sz="2000" dirty="0" err="1"/>
              <a:t>Відповідно</a:t>
            </a:r>
            <a:r>
              <a:rPr lang="ru-RU" sz="2000" dirty="0"/>
              <a:t> до Закону </a:t>
            </a:r>
            <a:r>
              <a:rPr lang="ru-RU" sz="2000" dirty="0" err="1"/>
              <a:t>України</a:t>
            </a:r>
            <a:r>
              <a:rPr lang="ru-RU" sz="2000" dirty="0"/>
              <a:t> “Про </a:t>
            </a:r>
            <a:r>
              <a:rPr lang="ru-RU" sz="2000" dirty="0" err="1" smtClean="0"/>
              <a:t>біженців</a:t>
            </a:r>
            <a:r>
              <a:rPr lang="en-US" sz="2000" dirty="0" smtClean="0"/>
              <a:t> </a:t>
            </a:r>
            <a:r>
              <a:rPr lang="ru-RU" sz="2000" dirty="0" smtClean="0"/>
              <a:t>та </a:t>
            </a:r>
            <a:r>
              <a:rPr lang="ru-RU" sz="2000" dirty="0" err="1"/>
              <a:t>осіб</a:t>
            </a:r>
            <a:r>
              <a:rPr lang="ru-RU" sz="2000" dirty="0"/>
              <a:t>, </a:t>
            </a:r>
            <a:r>
              <a:rPr lang="ru-RU" sz="2000" dirty="0" err="1"/>
              <a:t>які</a:t>
            </a:r>
            <a:r>
              <a:rPr lang="ru-RU" sz="2000" dirty="0"/>
              <a:t> </a:t>
            </a:r>
            <a:r>
              <a:rPr lang="ru-RU" sz="2000" dirty="0" err="1"/>
              <a:t>потребують</a:t>
            </a:r>
            <a:r>
              <a:rPr lang="ru-RU" sz="2000" dirty="0"/>
              <a:t> </a:t>
            </a:r>
            <a:r>
              <a:rPr lang="ru-RU" sz="2000" dirty="0" err="1"/>
              <a:t>додаткового</a:t>
            </a:r>
            <a:r>
              <a:rPr lang="ru-RU" sz="2000" dirty="0"/>
              <a:t> </a:t>
            </a:r>
            <a:r>
              <a:rPr lang="ru-RU" sz="2000" dirty="0" err="1"/>
              <a:t>або</a:t>
            </a:r>
            <a:r>
              <a:rPr lang="ru-RU" sz="2000" dirty="0"/>
              <a:t> </a:t>
            </a:r>
            <a:r>
              <a:rPr lang="ru-RU" sz="2000" dirty="0" err="1"/>
              <a:t>тимчасового</a:t>
            </a:r>
            <a:r>
              <a:rPr lang="ru-RU" sz="2000" dirty="0"/>
              <a:t> </a:t>
            </a:r>
            <a:r>
              <a:rPr lang="ru-RU" sz="2000" dirty="0" err="1"/>
              <a:t>захисту</a:t>
            </a:r>
            <a:r>
              <a:rPr lang="ru-RU" sz="2000" dirty="0"/>
              <a:t>”  </a:t>
            </a:r>
            <a:r>
              <a:rPr lang="ru-RU" sz="2000" dirty="0" err="1"/>
              <a:t>біженцем</a:t>
            </a:r>
            <a:r>
              <a:rPr lang="ru-RU" sz="2000" dirty="0"/>
              <a:t> </a:t>
            </a:r>
            <a:r>
              <a:rPr lang="ru-RU" sz="2000" dirty="0" err="1"/>
              <a:t>визначається</a:t>
            </a:r>
            <a:r>
              <a:rPr lang="ru-RU" sz="2000" dirty="0"/>
              <a:t>:</a:t>
            </a:r>
          </a:p>
          <a:p>
            <a:r>
              <a:rPr lang="ru-RU" sz="1900" dirty="0"/>
              <a:t>біженець - особа, яка не є громадянином України і внаслідок обґрунтованих побоювань стати жертвою переслідувань за ознаками раси, віросповідання, національності, громадянства (підданства), належності до певної соціальної групи або політичних переконань перебуває за межами країни своєї громадянської належності та не може користуватися захистом цієї країни або не бажає користуватися цим захистом внаслідок таких побоювань, або, не маючи громадянства (підданства) і перебуваючи за межами країни свого попереднього постійного проживання, не може чи не бажає повернутися до неї внаслідок зазначених побоювань;</a:t>
            </a:r>
            <a:endParaRPr lang="ru-RU" sz="1900" dirty="0"/>
          </a:p>
        </p:txBody>
      </p:sp>
      <p:pic>
        <p:nvPicPr>
          <p:cNvPr id="8194" name="Picture 2" descr="C:\Users\user\Downloads\скачанные файлы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752" y="4123725"/>
            <a:ext cx="4364682" cy="261880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ownloads\images (1).jpg"/>
          <p:cNvPicPr>
            <a:picLocks noChangeAspect="1" noChangeArrowheads="1"/>
          </p:cNvPicPr>
          <p:nvPr/>
        </p:nvPicPr>
        <p:blipFill rotWithShape="1">
          <a:blip r:embed="rId3">
            <a:extLst>
              <a:ext uri="{28A0092B-C50C-407E-A947-70E740481C1C}">
                <a14:useLocalDpi xmlns:a14="http://schemas.microsoft.com/office/drawing/2010/main" val="0"/>
              </a:ext>
            </a:extLst>
          </a:blip>
          <a:srcRect l="10269" t="16196" r="17032" b="13069"/>
          <a:stretch/>
        </p:blipFill>
        <p:spPr bwMode="auto">
          <a:xfrm>
            <a:off x="827585" y="4100392"/>
            <a:ext cx="2088232" cy="273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052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424936" cy="461665"/>
          </a:xfrm>
          <a:prstGeom prst="rect">
            <a:avLst/>
          </a:prstGeom>
        </p:spPr>
        <p:txBody>
          <a:bodyPr wrap="square">
            <a:spAutoFit/>
          </a:bodyPr>
          <a:lstStyle/>
          <a:p>
            <a:r>
              <a:rPr lang="ru-RU" sz="2400" b="1" u="sng" dirty="0" smtClean="0"/>
              <a:t>5. ОСОБИСТІ ПРАВА І СВОБОДИ ГРОМАДЯН</a:t>
            </a:r>
            <a:endParaRPr lang="ru-RU" sz="2400" b="1" u="sng" dirty="0"/>
          </a:p>
        </p:txBody>
      </p:sp>
      <p:sp>
        <p:nvSpPr>
          <p:cNvPr id="3" name="Прямоугольник 2"/>
          <p:cNvSpPr/>
          <p:nvPr/>
        </p:nvSpPr>
        <p:spPr>
          <a:xfrm>
            <a:off x="287016" y="1268760"/>
            <a:ext cx="8856984" cy="1015663"/>
          </a:xfrm>
          <a:prstGeom prst="rect">
            <a:avLst/>
          </a:prstGeom>
        </p:spPr>
        <p:txBody>
          <a:bodyPr wrap="square">
            <a:spAutoFit/>
          </a:bodyPr>
          <a:lstStyle/>
          <a:p>
            <a:r>
              <a:rPr lang="ru-RU" sz="2000" dirty="0" err="1"/>
              <a:t>Особисті</a:t>
            </a:r>
            <a:r>
              <a:rPr lang="ru-RU" sz="2000" dirty="0"/>
              <a:t> права і </a:t>
            </a:r>
            <a:r>
              <a:rPr lang="ru-RU" sz="2000" dirty="0" err="1"/>
              <a:t>свободи</a:t>
            </a:r>
            <a:r>
              <a:rPr lang="ru-RU" sz="2000" dirty="0"/>
              <a:t> - </a:t>
            </a:r>
            <a:r>
              <a:rPr lang="ru-RU" sz="2000" dirty="0" err="1"/>
              <a:t>це</a:t>
            </a:r>
            <a:r>
              <a:rPr lang="ru-RU" sz="2000" dirty="0"/>
              <a:t> </a:t>
            </a:r>
            <a:r>
              <a:rPr lang="ru-RU" sz="2000" dirty="0" err="1"/>
              <a:t>ті</a:t>
            </a:r>
            <a:r>
              <a:rPr lang="ru-RU" sz="2000" dirty="0"/>
              <a:t> права, </a:t>
            </a:r>
            <a:r>
              <a:rPr lang="ru-RU" sz="2000" dirty="0" err="1"/>
              <a:t>які</a:t>
            </a:r>
            <a:r>
              <a:rPr lang="ru-RU" sz="2000" dirty="0"/>
              <a:t> </a:t>
            </a:r>
            <a:r>
              <a:rPr lang="ru-RU" sz="2000" dirty="0" err="1"/>
              <a:t>мають</a:t>
            </a:r>
            <a:r>
              <a:rPr lang="ru-RU" sz="2000" dirty="0"/>
              <a:t> </a:t>
            </a:r>
            <a:r>
              <a:rPr lang="ru-RU" sz="2000" dirty="0" err="1"/>
              <a:t>забезпечити</a:t>
            </a:r>
            <a:r>
              <a:rPr lang="ru-RU" sz="2000" dirty="0"/>
              <a:t> </a:t>
            </a:r>
            <a:r>
              <a:rPr lang="ru-RU" sz="2000" dirty="0" err="1"/>
              <a:t>особисті</a:t>
            </a:r>
            <a:r>
              <a:rPr lang="ru-RU" sz="2000" dirty="0"/>
              <a:t> потреби </a:t>
            </a:r>
            <a:r>
              <a:rPr lang="ru-RU" sz="2000" dirty="0" err="1"/>
              <a:t>людини</a:t>
            </a:r>
            <a:r>
              <a:rPr lang="ru-RU" sz="2000" dirty="0"/>
              <a:t>, </a:t>
            </a:r>
            <a:r>
              <a:rPr lang="ru-RU" sz="2000" dirty="0" err="1"/>
              <a:t>її</a:t>
            </a:r>
            <a:r>
              <a:rPr lang="ru-RU" sz="2000" dirty="0"/>
              <a:t> </a:t>
            </a:r>
            <a:r>
              <a:rPr lang="ru-RU" sz="2000" dirty="0" err="1"/>
              <a:t>особисте</a:t>
            </a:r>
            <a:r>
              <a:rPr lang="ru-RU" sz="2000" dirty="0"/>
              <a:t> </a:t>
            </a:r>
            <a:r>
              <a:rPr lang="ru-RU" sz="2000" dirty="0" err="1"/>
              <a:t>життя</a:t>
            </a:r>
            <a:r>
              <a:rPr lang="ru-RU" sz="2000" dirty="0"/>
              <a:t>. </a:t>
            </a:r>
            <a:r>
              <a:rPr lang="ru-RU" sz="2000" dirty="0" err="1"/>
              <a:t>Їх</a:t>
            </a:r>
            <a:r>
              <a:rPr lang="ru-RU" sz="2000" dirty="0"/>
              <a:t> </a:t>
            </a:r>
            <a:r>
              <a:rPr lang="ru-RU" sz="2000" dirty="0" err="1"/>
              <a:t>можна</a:t>
            </a:r>
            <a:r>
              <a:rPr lang="ru-RU" sz="2000" dirty="0"/>
              <a:t> </a:t>
            </a:r>
            <a:r>
              <a:rPr lang="ru-RU" sz="2000" dirty="0" err="1"/>
              <a:t>охарактеризувати</a:t>
            </a:r>
            <a:r>
              <a:rPr lang="ru-RU" sz="2000" dirty="0"/>
              <a:t> як </a:t>
            </a:r>
            <a:r>
              <a:rPr lang="ru-RU" sz="2000" dirty="0" err="1"/>
              <a:t>фундаментальні</a:t>
            </a:r>
            <a:r>
              <a:rPr lang="ru-RU" sz="2000" dirty="0"/>
              <a:t>, </a:t>
            </a:r>
            <a:r>
              <a:rPr lang="ru-RU" sz="2000" dirty="0" err="1"/>
              <a:t>природні</a:t>
            </a:r>
            <a:r>
              <a:rPr lang="ru-RU" sz="2000" dirty="0"/>
              <a:t> права </a:t>
            </a:r>
            <a:r>
              <a:rPr lang="ru-RU" sz="2000" dirty="0" err="1"/>
              <a:t>людини</a:t>
            </a:r>
            <a:r>
              <a:rPr lang="ru-RU" sz="2000" dirty="0"/>
              <a:t> </a:t>
            </a:r>
          </a:p>
        </p:txBody>
      </p:sp>
      <p:sp>
        <p:nvSpPr>
          <p:cNvPr id="4" name="Прямоугольник 3"/>
          <p:cNvSpPr/>
          <p:nvPr/>
        </p:nvSpPr>
        <p:spPr>
          <a:xfrm>
            <a:off x="431705" y="3927098"/>
            <a:ext cx="5760640" cy="400110"/>
          </a:xfrm>
          <a:prstGeom prst="rect">
            <a:avLst/>
          </a:prstGeom>
          <a:ln w="76200"/>
        </p:spPr>
        <p:style>
          <a:lnRef idx="2">
            <a:schemeClr val="accent6"/>
          </a:lnRef>
          <a:fillRef idx="1">
            <a:schemeClr val="lt1"/>
          </a:fillRef>
          <a:effectRef idx="0">
            <a:schemeClr val="accent6"/>
          </a:effectRef>
          <a:fontRef idx="minor">
            <a:schemeClr val="dk1"/>
          </a:fontRef>
        </p:style>
        <p:txBody>
          <a:bodyPr wrap="square">
            <a:spAutoFit/>
          </a:bodyPr>
          <a:lstStyle/>
          <a:p>
            <a:r>
              <a:rPr lang="ru-RU" sz="2000" dirty="0" err="1"/>
              <a:t>Основні</a:t>
            </a:r>
            <a:r>
              <a:rPr lang="ru-RU" sz="2000" dirty="0"/>
              <a:t> </a:t>
            </a:r>
            <a:r>
              <a:rPr lang="ru-RU" sz="2000" dirty="0" err="1"/>
              <a:t>види</a:t>
            </a:r>
            <a:r>
              <a:rPr lang="ru-RU" sz="2000" dirty="0"/>
              <a:t> </a:t>
            </a:r>
            <a:r>
              <a:rPr lang="ru-RU" sz="2000" dirty="0" err="1"/>
              <a:t>особистих</a:t>
            </a:r>
            <a:r>
              <a:rPr lang="ru-RU" sz="2000" dirty="0"/>
              <a:t> прав і свобод </a:t>
            </a:r>
            <a:r>
              <a:rPr lang="ru-RU" sz="2000" dirty="0" err="1"/>
              <a:t>людини</a:t>
            </a:r>
            <a:endParaRPr lang="ru-RU" sz="2000" dirty="0"/>
          </a:p>
        </p:txBody>
      </p:sp>
      <p:sp>
        <p:nvSpPr>
          <p:cNvPr id="5" name="Прямоугольник 4"/>
          <p:cNvSpPr/>
          <p:nvPr/>
        </p:nvSpPr>
        <p:spPr>
          <a:xfrm>
            <a:off x="5271899" y="4653136"/>
            <a:ext cx="3240360" cy="707886"/>
          </a:xfrm>
          <a:prstGeom prst="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uk-UA" sz="2000" i="1" dirty="0"/>
              <a:t>Право людини на життя і повагу до її гідності</a:t>
            </a:r>
            <a:endParaRPr lang="ru-RU" sz="2000" dirty="0"/>
          </a:p>
        </p:txBody>
      </p:sp>
      <p:sp>
        <p:nvSpPr>
          <p:cNvPr id="11" name="Прямоугольник 10"/>
          <p:cNvSpPr/>
          <p:nvPr/>
        </p:nvSpPr>
        <p:spPr>
          <a:xfrm>
            <a:off x="6516216" y="2337620"/>
            <a:ext cx="2627784" cy="1015663"/>
          </a:xfrm>
          <a:prstGeom prst="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uk-UA" sz="2000" i="1" dirty="0"/>
              <a:t>Право на свободу і особисту недоторканість</a:t>
            </a:r>
            <a:endParaRPr lang="ru-RU" sz="2000" dirty="0"/>
          </a:p>
        </p:txBody>
      </p:sp>
      <p:sp>
        <p:nvSpPr>
          <p:cNvPr id="12" name="Прямоугольник 11"/>
          <p:cNvSpPr/>
          <p:nvPr/>
        </p:nvSpPr>
        <p:spPr>
          <a:xfrm>
            <a:off x="827584" y="2621844"/>
            <a:ext cx="2267744" cy="1015664"/>
          </a:xfrm>
          <a:prstGeom prst="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uk-UA" sz="2000" i="1" dirty="0"/>
              <a:t>Право на недоторканість житла</a:t>
            </a:r>
            <a:endParaRPr lang="ru-RU" sz="2000" dirty="0"/>
          </a:p>
        </p:txBody>
      </p:sp>
      <p:sp>
        <p:nvSpPr>
          <p:cNvPr id="13" name="Прямоугольник 12"/>
          <p:cNvSpPr/>
          <p:nvPr/>
        </p:nvSpPr>
        <p:spPr>
          <a:xfrm>
            <a:off x="431705" y="5075319"/>
            <a:ext cx="2987824" cy="1323439"/>
          </a:xfrm>
          <a:prstGeom prst="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uk-UA" sz="2000" i="1" dirty="0"/>
              <a:t>Таємниця листування, телефонних розмов, телеграфної та іншої кореспонденції</a:t>
            </a:r>
            <a:endParaRPr lang="ru-RU" sz="2000" dirty="0"/>
          </a:p>
        </p:txBody>
      </p:sp>
      <p:sp>
        <p:nvSpPr>
          <p:cNvPr id="14" name="Прямоугольник 13"/>
          <p:cNvSpPr/>
          <p:nvPr/>
        </p:nvSpPr>
        <p:spPr>
          <a:xfrm>
            <a:off x="3419872" y="2621844"/>
            <a:ext cx="2940080" cy="1015663"/>
          </a:xfrm>
          <a:prstGeom prst="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uk-UA" sz="2000" i="1" dirty="0"/>
              <a:t>Право на невтручання у сімейне й особисте життя</a:t>
            </a:r>
            <a:endParaRPr lang="ru-RU" sz="2000" dirty="0"/>
          </a:p>
        </p:txBody>
      </p:sp>
      <p:sp>
        <p:nvSpPr>
          <p:cNvPr id="15" name="Прямоугольник 14"/>
          <p:cNvSpPr/>
          <p:nvPr/>
        </p:nvSpPr>
        <p:spPr>
          <a:xfrm>
            <a:off x="4786099" y="5733253"/>
            <a:ext cx="4211960" cy="1015663"/>
          </a:xfrm>
          <a:prstGeom prst="rect">
            <a:avLst/>
          </a:prstGeom>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ru-RU" sz="2000" dirty="0"/>
              <a:t>Право на свободу </a:t>
            </a:r>
            <a:r>
              <a:rPr lang="ru-RU" sz="2000" dirty="0" err="1"/>
              <a:t>пересування</a:t>
            </a:r>
            <a:r>
              <a:rPr lang="ru-RU" sz="2000" dirty="0"/>
              <a:t>, </a:t>
            </a:r>
            <a:r>
              <a:rPr lang="ru-RU" sz="2000" dirty="0" err="1"/>
              <a:t>вибір</a:t>
            </a:r>
            <a:r>
              <a:rPr lang="ru-RU" sz="2000" dirty="0"/>
              <a:t> </a:t>
            </a:r>
            <a:r>
              <a:rPr lang="ru-RU" sz="2000" dirty="0" err="1"/>
              <a:t>місця</a:t>
            </a:r>
            <a:r>
              <a:rPr lang="ru-RU" sz="2000" dirty="0"/>
              <a:t> </a:t>
            </a:r>
            <a:r>
              <a:rPr lang="ru-RU" sz="2000" dirty="0" err="1"/>
              <a:t>проживання</a:t>
            </a:r>
            <a:r>
              <a:rPr lang="ru-RU" sz="2000" dirty="0"/>
              <a:t>, </a:t>
            </a:r>
            <a:r>
              <a:rPr lang="ru-RU" sz="2000" dirty="0" err="1"/>
              <a:t>вільного</a:t>
            </a:r>
            <a:r>
              <a:rPr lang="ru-RU" sz="2000" dirty="0"/>
              <a:t> </a:t>
            </a:r>
            <a:r>
              <a:rPr lang="ru-RU" sz="2000" dirty="0" err="1"/>
              <a:t>залишення</a:t>
            </a:r>
            <a:r>
              <a:rPr lang="ru-RU" sz="2000" dirty="0"/>
              <a:t> </a:t>
            </a:r>
            <a:r>
              <a:rPr lang="ru-RU" sz="2000" dirty="0" err="1"/>
              <a:t>території</a:t>
            </a:r>
            <a:r>
              <a:rPr lang="ru-RU" sz="2000" dirty="0"/>
              <a:t> </a:t>
            </a:r>
          </a:p>
        </p:txBody>
      </p:sp>
      <p:cxnSp>
        <p:nvCxnSpPr>
          <p:cNvPr id="17" name="Прямая со стрелкой 16"/>
          <p:cNvCxnSpPr>
            <a:stCxn id="4" idx="3"/>
          </p:cNvCxnSpPr>
          <p:nvPr/>
        </p:nvCxnSpPr>
        <p:spPr>
          <a:xfrm flipV="1">
            <a:off x="6192345" y="3501008"/>
            <a:ext cx="1637763" cy="62614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115616" y="4327208"/>
            <a:ext cx="1965151" cy="8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715508" y="4341703"/>
            <a:ext cx="720588" cy="31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5794" flipV="1">
            <a:off x="3427640" y="4652677"/>
            <a:ext cx="2284135" cy="99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3637507"/>
            <a:ext cx="537807" cy="23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644399" y="3634132"/>
            <a:ext cx="450929" cy="19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descr="C:\Users\user\Downloads\1919035_контакт-веб-интернет-иконка-телефон-знак.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7351" y="5353154"/>
            <a:ext cx="965281" cy="96528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user\Downloads\скачанные файлы.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3369" y="3204926"/>
            <a:ext cx="775923" cy="669234"/>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Users\user\Downloads\скачанные файлы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4654" y="3660809"/>
            <a:ext cx="1496516" cy="93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1557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user\Downloads\31299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3" y="301877"/>
            <a:ext cx="4281004" cy="252028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567844" y="301877"/>
            <a:ext cx="4191872" cy="954107"/>
          </a:xfrm>
          <a:prstGeom prst="rect">
            <a:avLst/>
          </a:prstGeom>
        </p:spPr>
        <p:txBody>
          <a:bodyPr wrap="square">
            <a:spAutoFit/>
          </a:bodyPr>
          <a:lstStyle/>
          <a:p>
            <a:r>
              <a:rPr lang="ru-RU" sz="2800" b="1" u="sng" dirty="0"/>
              <a:t>6. </a:t>
            </a:r>
            <a:r>
              <a:rPr lang="ru-RU" sz="2800" b="1" u="sng" dirty="0" err="1"/>
              <a:t>Політичні</a:t>
            </a:r>
            <a:r>
              <a:rPr lang="ru-RU" sz="2800" b="1" u="sng" dirty="0"/>
              <a:t> права і </a:t>
            </a:r>
            <a:r>
              <a:rPr lang="ru-RU" sz="2800" b="1" u="sng" dirty="0" err="1"/>
              <a:t>свободи</a:t>
            </a:r>
            <a:r>
              <a:rPr lang="ru-RU" sz="2800" b="1" u="sng" dirty="0"/>
              <a:t> </a:t>
            </a:r>
            <a:r>
              <a:rPr lang="ru-RU" sz="2800" b="1" u="sng" dirty="0" err="1"/>
              <a:t>громадян</a:t>
            </a:r>
            <a:endParaRPr lang="ru-RU" sz="2800" b="1" u="sng" dirty="0"/>
          </a:p>
        </p:txBody>
      </p:sp>
      <p:sp>
        <p:nvSpPr>
          <p:cNvPr id="4" name="Прямоугольник 3"/>
          <p:cNvSpPr/>
          <p:nvPr/>
        </p:nvSpPr>
        <p:spPr>
          <a:xfrm>
            <a:off x="4499992" y="1418000"/>
            <a:ext cx="4644008" cy="1631216"/>
          </a:xfrm>
          <a:prstGeom prst="rect">
            <a:avLst/>
          </a:prstGeom>
        </p:spPr>
        <p:txBody>
          <a:bodyPr wrap="square">
            <a:spAutoFit/>
          </a:bodyPr>
          <a:lstStyle/>
          <a:p>
            <a:r>
              <a:rPr lang="ru-RU" sz="2000" dirty="0" err="1"/>
              <a:t>Політичними</a:t>
            </a:r>
            <a:r>
              <a:rPr lang="ru-RU" sz="2000" dirty="0"/>
              <a:t> </a:t>
            </a:r>
            <a:r>
              <a:rPr lang="ru-RU" sz="2000" dirty="0" err="1"/>
              <a:t>називають</a:t>
            </a:r>
            <a:r>
              <a:rPr lang="ru-RU" sz="2000" dirty="0"/>
              <a:t> </a:t>
            </a:r>
            <a:r>
              <a:rPr lang="ru-RU" sz="2000" dirty="0" err="1"/>
              <a:t>свободи</a:t>
            </a:r>
            <a:r>
              <a:rPr lang="ru-RU" sz="2000" dirty="0"/>
              <a:t>, </a:t>
            </a:r>
            <a:r>
              <a:rPr lang="ru-RU" sz="2000" dirty="0" err="1"/>
              <a:t>які</a:t>
            </a:r>
            <a:r>
              <a:rPr lang="ru-RU" sz="2000" dirty="0"/>
              <a:t> </a:t>
            </a:r>
            <a:r>
              <a:rPr lang="ru-RU" sz="2000" dirty="0" err="1"/>
              <a:t>дають</a:t>
            </a:r>
            <a:r>
              <a:rPr lang="ru-RU" sz="2000" dirty="0"/>
              <a:t> </a:t>
            </a:r>
            <a:r>
              <a:rPr lang="ru-RU" sz="2000" dirty="0" err="1"/>
              <a:t>можливість</a:t>
            </a:r>
            <a:r>
              <a:rPr lang="ru-RU" sz="2000" dirty="0"/>
              <a:t> </a:t>
            </a:r>
            <a:r>
              <a:rPr lang="ru-RU" sz="2000" dirty="0" err="1"/>
              <a:t>громадянину</a:t>
            </a:r>
            <a:r>
              <a:rPr lang="ru-RU" sz="2000" dirty="0"/>
              <a:t> </a:t>
            </a:r>
            <a:r>
              <a:rPr lang="ru-RU" sz="2000" dirty="0" err="1"/>
              <a:t>брати</a:t>
            </a:r>
            <a:r>
              <a:rPr lang="ru-RU" sz="2000" dirty="0"/>
              <a:t> участь в </a:t>
            </a:r>
            <a:r>
              <a:rPr lang="ru-RU" sz="2000" dirty="0" err="1"/>
              <a:t>управлінні</a:t>
            </a:r>
            <a:r>
              <a:rPr lang="ru-RU" sz="2000" dirty="0"/>
              <a:t> </a:t>
            </a:r>
            <a:r>
              <a:rPr lang="ru-RU" sz="2000" dirty="0" err="1"/>
              <a:t>державними</a:t>
            </a:r>
            <a:r>
              <a:rPr lang="ru-RU" sz="2000" dirty="0"/>
              <a:t> і </a:t>
            </a:r>
            <a:r>
              <a:rPr lang="ru-RU" sz="2000" dirty="0" err="1"/>
              <a:t>суспільними</a:t>
            </a:r>
            <a:r>
              <a:rPr lang="ru-RU" sz="2000" dirty="0"/>
              <a:t> справами, в </a:t>
            </a:r>
            <a:r>
              <a:rPr lang="ru-RU" sz="2000" dirty="0" err="1"/>
              <a:t>політичному</a:t>
            </a:r>
            <a:r>
              <a:rPr lang="ru-RU" sz="2000" dirty="0"/>
              <a:t> </a:t>
            </a:r>
            <a:r>
              <a:rPr lang="ru-RU" sz="2000" dirty="0" err="1"/>
              <a:t>житті</a:t>
            </a:r>
            <a:r>
              <a:rPr lang="ru-RU" sz="2000" dirty="0"/>
              <a:t> </a:t>
            </a:r>
            <a:r>
              <a:rPr lang="ru-RU" sz="2000" dirty="0" err="1"/>
              <a:t>суспільства</a:t>
            </a:r>
            <a:r>
              <a:rPr lang="ru-RU" sz="2000" dirty="0"/>
              <a:t> </a:t>
            </a:r>
          </a:p>
        </p:txBody>
      </p:sp>
      <p:sp>
        <p:nvSpPr>
          <p:cNvPr id="5" name="Прямоугольник 4"/>
          <p:cNvSpPr/>
          <p:nvPr/>
        </p:nvSpPr>
        <p:spPr>
          <a:xfrm>
            <a:off x="2147755" y="3356992"/>
            <a:ext cx="4226413" cy="400110"/>
          </a:xfrm>
          <a:prstGeom prst="rect">
            <a:avLst/>
          </a:prstGeom>
          <a:ln>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wrap="none">
            <a:spAutoFit/>
          </a:bodyPr>
          <a:lstStyle/>
          <a:p>
            <a:r>
              <a:rPr lang="ru-RU" sz="2000" dirty="0" err="1"/>
              <a:t>Основні</a:t>
            </a:r>
            <a:r>
              <a:rPr lang="ru-RU" sz="2000" dirty="0"/>
              <a:t> </a:t>
            </a:r>
            <a:r>
              <a:rPr lang="ru-RU" sz="2000" dirty="0" err="1"/>
              <a:t>політичні</a:t>
            </a:r>
            <a:r>
              <a:rPr lang="ru-RU" sz="2000" dirty="0"/>
              <a:t> права і </a:t>
            </a:r>
            <a:r>
              <a:rPr lang="ru-RU" sz="2000" dirty="0" err="1"/>
              <a:t>свободи</a:t>
            </a:r>
            <a:endParaRPr lang="ru-RU" sz="2000" dirty="0"/>
          </a:p>
        </p:txBody>
      </p:sp>
      <p:sp>
        <p:nvSpPr>
          <p:cNvPr id="6" name="Прямоугольник 5"/>
          <p:cNvSpPr/>
          <p:nvPr/>
        </p:nvSpPr>
        <p:spPr>
          <a:xfrm>
            <a:off x="4211324" y="5589240"/>
            <a:ext cx="1347363"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2000" dirty="0"/>
              <a:t>Свобода слова</a:t>
            </a:r>
          </a:p>
        </p:txBody>
      </p:sp>
      <p:sp>
        <p:nvSpPr>
          <p:cNvPr id="7" name="Прямоугольник 6"/>
          <p:cNvSpPr/>
          <p:nvPr/>
        </p:nvSpPr>
        <p:spPr>
          <a:xfrm>
            <a:off x="518060" y="4490073"/>
            <a:ext cx="2304256"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uk-UA" sz="2000" dirty="0"/>
              <a:t>Право на вільні збори, мітинги</a:t>
            </a:r>
            <a:endParaRPr lang="ru-RU" sz="2000" dirty="0"/>
          </a:p>
        </p:txBody>
      </p:sp>
      <p:sp>
        <p:nvSpPr>
          <p:cNvPr id="8" name="Прямоугольник 7"/>
          <p:cNvSpPr/>
          <p:nvPr/>
        </p:nvSpPr>
        <p:spPr>
          <a:xfrm>
            <a:off x="5868144" y="5379313"/>
            <a:ext cx="3096344"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uk-UA" sz="2000" dirty="0"/>
              <a:t>Право на об’єднання у політичні партії</a:t>
            </a:r>
            <a:endParaRPr lang="ru-RU" sz="2000" dirty="0"/>
          </a:p>
        </p:txBody>
      </p:sp>
      <p:sp>
        <p:nvSpPr>
          <p:cNvPr id="9" name="Прямоугольник 8"/>
          <p:cNvSpPr/>
          <p:nvPr/>
        </p:nvSpPr>
        <p:spPr>
          <a:xfrm>
            <a:off x="107504" y="5727159"/>
            <a:ext cx="3632580" cy="72008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uk-UA" sz="2000" dirty="0"/>
              <a:t>Право на участь в управлінні державними справами</a:t>
            </a:r>
            <a:endParaRPr lang="ru-RU" sz="2000" dirty="0"/>
          </a:p>
        </p:txBody>
      </p:sp>
      <p:sp>
        <p:nvSpPr>
          <p:cNvPr id="10" name="Прямоугольник 9"/>
          <p:cNvSpPr/>
          <p:nvPr/>
        </p:nvSpPr>
        <p:spPr>
          <a:xfrm>
            <a:off x="5724128" y="4525089"/>
            <a:ext cx="2596224" cy="40011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uk-UA" sz="2000" dirty="0"/>
              <a:t>Право на звернення</a:t>
            </a:r>
            <a:endParaRPr lang="ru-RU" sz="2000" dirty="0"/>
          </a:p>
        </p:txBody>
      </p:sp>
      <p:cxnSp>
        <p:nvCxnSpPr>
          <p:cNvPr id="13" name="Прямая со стрелкой 12"/>
          <p:cNvCxnSpPr/>
          <p:nvPr/>
        </p:nvCxnSpPr>
        <p:spPr>
          <a:xfrm>
            <a:off x="4427984" y="3861048"/>
            <a:ext cx="144016" cy="172819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2627784" y="3861048"/>
            <a:ext cx="1800200" cy="172819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1670188" y="3861048"/>
            <a:ext cx="2829804" cy="57606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4427984" y="3861048"/>
            <a:ext cx="2376264" cy="6290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427984" y="3861048"/>
            <a:ext cx="1656184" cy="151826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64755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user\Downloads\1386691389_sed-rada.gov_.ua-kopi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073" y="602548"/>
            <a:ext cx="3627016" cy="236834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644" y="360746"/>
            <a:ext cx="4572000" cy="4708981"/>
          </a:xfrm>
          <a:prstGeom prst="rect">
            <a:avLst/>
          </a:prstGeom>
        </p:spPr>
        <p:txBody>
          <a:bodyPr wrap="square">
            <a:spAutoFit/>
          </a:bodyPr>
          <a:lstStyle/>
          <a:p>
            <a:r>
              <a:rPr lang="ru-RU" sz="2000" dirty="0" err="1"/>
              <a:t>Об'єднання</a:t>
            </a:r>
            <a:r>
              <a:rPr lang="ru-RU" sz="2000" dirty="0"/>
              <a:t> </a:t>
            </a:r>
            <a:r>
              <a:rPr lang="ru-RU" sz="2000" dirty="0" err="1"/>
              <a:t>громадян</a:t>
            </a:r>
            <a:r>
              <a:rPr lang="ru-RU" sz="2000" dirty="0"/>
              <a:t> — </a:t>
            </a:r>
            <a:r>
              <a:rPr lang="ru-RU" sz="2000" dirty="0" err="1"/>
              <a:t>це</a:t>
            </a:r>
            <a:r>
              <a:rPr lang="ru-RU" sz="2000" dirty="0"/>
              <a:t> </a:t>
            </a:r>
            <a:r>
              <a:rPr lang="ru-RU" sz="2000" dirty="0" err="1"/>
              <a:t>добровільне</a:t>
            </a:r>
            <a:r>
              <a:rPr lang="ru-RU" sz="2000" dirty="0"/>
              <a:t> </a:t>
            </a:r>
            <a:r>
              <a:rPr lang="ru-RU" sz="2000" dirty="0" err="1"/>
              <a:t>громадське</a:t>
            </a:r>
            <a:r>
              <a:rPr lang="ru-RU" sz="2000" dirty="0"/>
              <a:t> </a:t>
            </a:r>
            <a:r>
              <a:rPr lang="ru-RU" sz="2000" dirty="0" err="1"/>
              <a:t>формування</a:t>
            </a:r>
            <a:r>
              <a:rPr lang="ru-RU" sz="2000" dirty="0"/>
              <a:t>, </a:t>
            </a:r>
            <a:r>
              <a:rPr lang="ru-RU" sz="2000" dirty="0" err="1"/>
              <a:t>створене</a:t>
            </a:r>
            <a:r>
              <a:rPr lang="ru-RU" sz="2000" dirty="0"/>
              <a:t> на </a:t>
            </a:r>
            <a:r>
              <a:rPr lang="ru-RU" sz="2000" dirty="0" err="1"/>
              <a:t>основі</a:t>
            </a:r>
            <a:r>
              <a:rPr lang="ru-RU" sz="2000" dirty="0"/>
              <a:t> </a:t>
            </a:r>
            <a:r>
              <a:rPr lang="ru-RU" sz="2000" dirty="0" err="1"/>
              <a:t>єдності</a:t>
            </a:r>
            <a:r>
              <a:rPr lang="ru-RU" sz="2000" dirty="0"/>
              <a:t> </a:t>
            </a:r>
            <a:r>
              <a:rPr lang="ru-RU" sz="2000" dirty="0" err="1"/>
              <a:t>інтересів</a:t>
            </a:r>
            <a:r>
              <a:rPr lang="ru-RU" sz="2000" dirty="0"/>
              <a:t> і </a:t>
            </a:r>
            <a:r>
              <a:rPr lang="ru-RU" sz="2000" dirty="0" err="1"/>
              <a:t>спільної</a:t>
            </a:r>
            <a:r>
              <a:rPr lang="ru-RU" sz="2000" dirty="0"/>
              <a:t> </a:t>
            </a:r>
            <a:r>
              <a:rPr lang="ru-RU" sz="2000" dirty="0" err="1"/>
              <a:t>реалізації</a:t>
            </a:r>
            <a:r>
              <a:rPr lang="ru-RU" sz="2000" dirty="0"/>
              <a:t> </a:t>
            </a:r>
            <a:r>
              <a:rPr lang="ru-RU" sz="2000" dirty="0" err="1"/>
              <a:t>громадянами</a:t>
            </a:r>
            <a:r>
              <a:rPr lang="ru-RU" sz="2000" dirty="0"/>
              <a:t> </a:t>
            </a:r>
            <a:r>
              <a:rPr lang="ru-RU" sz="2000" dirty="0" err="1"/>
              <a:t>своїх</a:t>
            </a:r>
            <a:r>
              <a:rPr lang="ru-RU" sz="2000" dirty="0"/>
              <a:t> прав і свобод. </a:t>
            </a:r>
            <a:endParaRPr lang="ru-RU" sz="2000" dirty="0" smtClean="0"/>
          </a:p>
          <a:p>
            <a:endParaRPr lang="ru-RU" sz="2000" dirty="0"/>
          </a:p>
          <a:p>
            <a:r>
              <a:rPr lang="ru-RU" sz="2000" dirty="0" err="1" smtClean="0"/>
              <a:t>Політична</a:t>
            </a:r>
            <a:r>
              <a:rPr lang="ru-RU" sz="2000" dirty="0" smtClean="0"/>
              <a:t> </a:t>
            </a:r>
            <a:r>
              <a:rPr lang="ru-RU" sz="2000" dirty="0" err="1"/>
              <a:t>партія</a:t>
            </a:r>
            <a:r>
              <a:rPr lang="ru-RU" sz="2000" dirty="0"/>
              <a:t> — </a:t>
            </a:r>
            <a:r>
              <a:rPr lang="ru-RU" sz="2000" dirty="0" err="1"/>
              <a:t>це</a:t>
            </a:r>
            <a:r>
              <a:rPr lang="ru-RU" sz="2000" dirty="0"/>
              <a:t> </a:t>
            </a:r>
            <a:r>
              <a:rPr lang="ru-RU" sz="2000" dirty="0" err="1"/>
              <a:t>об'єднання</a:t>
            </a:r>
            <a:r>
              <a:rPr lang="ru-RU" sz="2000" dirty="0"/>
              <a:t> </a:t>
            </a:r>
            <a:r>
              <a:rPr lang="ru-RU" sz="2000" dirty="0" err="1"/>
              <a:t>громадян</a:t>
            </a:r>
            <a:r>
              <a:rPr lang="ru-RU" sz="2000" dirty="0"/>
              <a:t> — </a:t>
            </a:r>
            <a:r>
              <a:rPr lang="ru-RU" sz="2000" dirty="0" err="1"/>
              <a:t>прихильників</a:t>
            </a:r>
            <a:r>
              <a:rPr lang="ru-RU" sz="2000" dirty="0"/>
              <a:t> </a:t>
            </a:r>
            <a:r>
              <a:rPr lang="ru-RU" sz="2000" dirty="0" err="1"/>
              <a:t>певної</a:t>
            </a:r>
            <a:r>
              <a:rPr lang="ru-RU" sz="2000" dirty="0"/>
              <a:t> </a:t>
            </a:r>
            <a:r>
              <a:rPr lang="ru-RU" sz="2000" dirty="0" err="1"/>
              <a:t>загальнонаціональної</a:t>
            </a:r>
            <a:r>
              <a:rPr lang="ru-RU" sz="2000" dirty="0"/>
              <a:t> </a:t>
            </a:r>
            <a:r>
              <a:rPr lang="ru-RU" sz="2000" dirty="0" err="1"/>
              <a:t>програми</a:t>
            </a:r>
            <a:r>
              <a:rPr lang="ru-RU" sz="2000" dirty="0"/>
              <a:t> </a:t>
            </a:r>
            <a:r>
              <a:rPr lang="ru-RU" sz="2000" dirty="0" err="1"/>
              <a:t>суспільного</a:t>
            </a:r>
            <a:r>
              <a:rPr lang="ru-RU" sz="2000" dirty="0"/>
              <a:t> </a:t>
            </a:r>
            <a:r>
              <a:rPr lang="ru-RU" sz="2000" dirty="0" err="1"/>
              <a:t>розвитку</a:t>
            </a:r>
            <a:r>
              <a:rPr lang="ru-RU" sz="2000" dirty="0"/>
              <a:t>, </a:t>
            </a:r>
            <a:r>
              <a:rPr lang="ru-RU" sz="2000" dirty="0" err="1"/>
              <a:t>які</a:t>
            </a:r>
            <a:r>
              <a:rPr lang="ru-RU" sz="2000" dirty="0"/>
              <a:t> </a:t>
            </a:r>
            <a:r>
              <a:rPr lang="ru-RU" sz="2000" dirty="0" err="1"/>
              <a:t>мають</a:t>
            </a:r>
            <a:r>
              <a:rPr lang="ru-RU" sz="2000" dirty="0"/>
              <a:t> головною метою участь у </a:t>
            </a:r>
            <a:r>
              <a:rPr lang="ru-RU" sz="2000" dirty="0" err="1"/>
              <a:t>виробленні</a:t>
            </a:r>
            <a:r>
              <a:rPr lang="ru-RU" sz="2000" dirty="0"/>
              <a:t> </a:t>
            </a:r>
            <a:r>
              <a:rPr lang="ru-RU" sz="2000" dirty="0" err="1"/>
              <a:t>державної</a:t>
            </a:r>
            <a:r>
              <a:rPr lang="ru-RU" sz="2000" dirty="0"/>
              <a:t> </a:t>
            </a:r>
            <a:r>
              <a:rPr lang="ru-RU" sz="2000" dirty="0" err="1"/>
              <a:t>політики</a:t>
            </a:r>
            <a:r>
              <a:rPr lang="ru-RU" sz="2000" dirty="0"/>
              <a:t>, </a:t>
            </a:r>
            <a:r>
              <a:rPr lang="ru-RU" sz="2000" dirty="0" err="1"/>
              <a:t>формуванні</a:t>
            </a:r>
            <a:r>
              <a:rPr lang="ru-RU" sz="2000" dirty="0"/>
              <a:t> </a:t>
            </a:r>
            <a:r>
              <a:rPr lang="ru-RU" sz="2000" dirty="0" err="1"/>
              <a:t>органів</a:t>
            </a:r>
            <a:r>
              <a:rPr lang="ru-RU" sz="2000" dirty="0"/>
              <a:t> </a:t>
            </a:r>
            <a:r>
              <a:rPr lang="ru-RU" sz="2000" dirty="0" err="1"/>
              <a:t>державної</a:t>
            </a:r>
            <a:r>
              <a:rPr lang="ru-RU" sz="2000" dirty="0"/>
              <a:t> </a:t>
            </a:r>
            <a:r>
              <a:rPr lang="ru-RU" sz="2000" dirty="0" err="1"/>
              <a:t>влади</a:t>
            </a:r>
            <a:r>
              <a:rPr lang="ru-RU" sz="2000" dirty="0"/>
              <a:t> і </a:t>
            </a:r>
            <a:r>
              <a:rPr lang="ru-RU" sz="2000" dirty="0" err="1"/>
              <a:t>місцевого</a:t>
            </a:r>
            <a:r>
              <a:rPr lang="ru-RU" sz="2000" dirty="0"/>
              <a:t> </a:t>
            </a:r>
            <a:r>
              <a:rPr lang="ru-RU" sz="2000" dirty="0" err="1"/>
              <a:t>самоврядування</a:t>
            </a:r>
            <a:r>
              <a:rPr lang="ru-RU" sz="2000" dirty="0"/>
              <a:t> та </a:t>
            </a:r>
            <a:r>
              <a:rPr lang="ru-RU" sz="2000" dirty="0" err="1"/>
              <a:t>представництво</a:t>
            </a:r>
            <a:r>
              <a:rPr lang="ru-RU" sz="2000" dirty="0"/>
              <a:t> в </a:t>
            </a:r>
            <a:r>
              <a:rPr lang="ru-RU" sz="2000" dirty="0" err="1"/>
              <a:t>їх</a:t>
            </a:r>
            <a:r>
              <a:rPr lang="ru-RU" sz="2000" dirty="0"/>
              <a:t> </a:t>
            </a:r>
            <a:r>
              <a:rPr lang="ru-RU" sz="2000" dirty="0" err="1"/>
              <a:t>складі</a:t>
            </a:r>
            <a:r>
              <a:rPr lang="ru-RU" sz="2000" dirty="0" smtClean="0"/>
              <a:t>.</a:t>
            </a:r>
          </a:p>
        </p:txBody>
      </p:sp>
      <p:pic>
        <p:nvPicPr>
          <p:cNvPr id="11268" name="Picture 4" descr="C:\Users\user\Downloads\nm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5069727"/>
            <a:ext cx="3915305" cy="168572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577644" y="2996952"/>
            <a:ext cx="4572000" cy="3785652"/>
          </a:xfrm>
          <a:prstGeom prst="rect">
            <a:avLst/>
          </a:prstGeom>
        </p:spPr>
        <p:txBody>
          <a:bodyPr>
            <a:spAutoFit/>
          </a:bodyPr>
          <a:lstStyle/>
          <a:p>
            <a:r>
              <a:rPr lang="ru-RU" sz="2000" dirty="0" err="1"/>
              <a:t>Громадська</a:t>
            </a:r>
            <a:r>
              <a:rPr lang="ru-RU" sz="2000" dirty="0"/>
              <a:t> </a:t>
            </a:r>
            <a:r>
              <a:rPr lang="ru-RU" sz="2000" dirty="0" err="1"/>
              <a:t>організація</a:t>
            </a:r>
            <a:r>
              <a:rPr lang="ru-RU" sz="2000" dirty="0"/>
              <a:t> — </a:t>
            </a:r>
            <a:r>
              <a:rPr lang="ru-RU" sz="2000" dirty="0" err="1"/>
              <a:t>це</a:t>
            </a:r>
            <a:r>
              <a:rPr lang="ru-RU" sz="2000" dirty="0"/>
              <a:t> </a:t>
            </a:r>
            <a:r>
              <a:rPr lang="ru-RU" sz="2000" dirty="0" err="1"/>
              <a:t>об'єднання</a:t>
            </a:r>
            <a:r>
              <a:rPr lang="ru-RU" sz="2000" dirty="0"/>
              <a:t> </a:t>
            </a:r>
            <a:r>
              <a:rPr lang="ru-RU" sz="2000" dirty="0" err="1"/>
              <a:t>громадян</a:t>
            </a:r>
            <a:r>
              <a:rPr lang="ru-RU" sz="2000" dirty="0"/>
              <a:t> для </a:t>
            </a:r>
            <a:r>
              <a:rPr lang="ru-RU" sz="2000" dirty="0" err="1"/>
              <a:t>задоволення</a:t>
            </a:r>
            <a:r>
              <a:rPr lang="ru-RU" sz="2000" dirty="0"/>
              <a:t> та </a:t>
            </a:r>
            <a:r>
              <a:rPr lang="ru-RU" sz="2000" dirty="0" err="1"/>
              <a:t>захисту</a:t>
            </a:r>
            <a:r>
              <a:rPr lang="ru-RU" sz="2000" dirty="0"/>
              <a:t> </a:t>
            </a:r>
            <a:r>
              <a:rPr lang="ru-RU" sz="2000" dirty="0" err="1"/>
              <a:t>своїх</a:t>
            </a:r>
            <a:r>
              <a:rPr lang="ru-RU" sz="2000" dirty="0"/>
              <a:t> </a:t>
            </a:r>
            <a:r>
              <a:rPr lang="ru-RU" sz="2000" dirty="0" err="1"/>
              <a:t>законних</a:t>
            </a:r>
            <a:r>
              <a:rPr lang="ru-RU" sz="2000" dirty="0"/>
              <a:t> </a:t>
            </a:r>
            <a:r>
              <a:rPr lang="ru-RU" sz="2000" dirty="0" err="1"/>
              <a:t>соціальних</a:t>
            </a:r>
            <a:r>
              <a:rPr lang="ru-RU" sz="2000" dirty="0"/>
              <a:t>, </a:t>
            </a:r>
            <a:r>
              <a:rPr lang="ru-RU" sz="2000" dirty="0" err="1"/>
              <a:t>економічних</a:t>
            </a:r>
            <a:r>
              <a:rPr lang="ru-RU" sz="2000" dirty="0"/>
              <a:t>, </a:t>
            </a:r>
            <a:r>
              <a:rPr lang="ru-RU" sz="2000" dirty="0" err="1"/>
              <a:t>творчих</a:t>
            </a:r>
            <a:r>
              <a:rPr lang="ru-RU" sz="2000" dirty="0"/>
              <a:t>, </a:t>
            </a:r>
            <a:r>
              <a:rPr lang="ru-RU" sz="2000" dirty="0" err="1"/>
              <a:t>вікових</a:t>
            </a:r>
            <a:r>
              <a:rPr lang="ru-RU" sz="2000" dirty="0"/>
              <a:t>, </a:t>
            </a:r>
            <a:r>
              <a:rPr lang="ru-RU" sz="2000" dirty="0" err="1"/>
              <a:t>національно-культурних</a:t>
            </a:r>
            <a:r>
              <a:rPr lang="ru-RU" sz="2000" dirty="0"/>
              <a:t>, </a:t>
            </a:r>
            <a:r>
              <a:rPr lang="ru-RU" sz="2000" dirty="0" err="1"/>
              <a:t>спортивних</a:t>
            </a:r>
            <a:r>
              <a:rPr lang="ru-RU" sz="2000" dirty="0"/>
              <a:t> та </a:t>
            </a:r>
            <a:r>
              <a:rPr lang="ru-RU" sz="2000" dirty="0" err="1"/>
              <a:t>інших</a:t>
            </a:r>
            <a:r>
              <a:rPr lang="ru-RU" sz="2000" dirty="0"/>
              <a:t> </a:t>
            </a:r>
            <a:r>
              <a:rPr lang="ru-RU" sz="2000" dirty="0" err="1"/>
              <a:t>спільних</a:t>
            </a:r>
            <a:r>
              <a:rPr lang="ru-RU" sz="2000" dirty="0"/>
              <a:t> </a:t>
            </a:r>
            <a:r>
              <a:rPr lang="ru-RU" sz="2000" dirty="0" err="1"/>
              <a:t>інтересів</a:t>
            </a:r>
            <a:r>
              <a:rPr lang="ru-RU" sz="2000" dirty="0"/>
              <a:t>.</a:t>
            </a:r>
          </a:p>
          <a:p>
            <a:endParaRPr lang="ru-RU" sz="2000" dirty="0"/>
          </a:p>
          <a:p>
            <a:r>
              <a:rPr lang="ru-RU" sz="2000" dirty="0" err="1"/>
              <a:t>Професійні</a:t>
            </a:r>
            <a:r>
              <a:rPr lang="ru-RU" sz="2000" dirty="0"/>
              <a:t> </a:t>
            </a:r>
            <a:r>
              <a:rPr lang="ru-RU" sz="2000" dirty="0" err="1"/>
              <a:t>спілки</a:t>
            </a:r>
            <a:r>
              <a:rPr lang="ru-RU" sz="2000" dirty="0"/>
              <a:t> — </a:t>
            </a:r>
            <a:r>
              <a:rPr lang="ru-RU" sz="2000" dirty="0" err="1"/>
              <a:t>це</a:t>
            </a:r>
            <a:r>
              <a:rPr lang="ru-RU" sz="2000" dirty="0"/>
              <a:t> </a:t>
            </a:r>
            <a:r>
              <a:rPr lang="ru-RU" sz="2000" dirty="0" err="1"/>
              <a:t>громадські</a:t>
            </a:r>
            <a:r>
              <a:rPr lang="ru-RU" sz="2000" dirty="0"/>
              <a:t> </a:t>
            </a:r>
            <a:r>
              <a:rPr lang="ru-RU" sz="2000" dirty="0" err="1"/>
              <a:t>організації</a:t>
            </a:r>
            <a:r>
              <a:rPr lang="ru-RU" sz="2000" dirty="0"/>
              <a:t>, </a:t>
            </a:r>
            <a:r>
              <a:rPr lang="ru-RU" sz="2000" dirty="0" err="1"/>
              <a:t>що</a:t>
            </a:r>
            <a:r>
              <a:rPr lang="ru-RU" sz="2000" dirty="0"/>
              <a:t> </a:t>
            </a:r>
            <a:r>
              <a:rPr lang="ru-RU" sz="2000" dirty="0" err="1"/>
              <a:t>об'єднують</a:t>
            </a:r>
            <a:r>
              <a:rPr lang="ru-RU" sz="2000" dirty="0"/>
              <a:t> </a:t>
            </a:r>
            <a:r>
              <a:rPr lang="ru-RU" sz="2000" dirty="0" err="1"/>
              <a:t>громадян</a:t>
            </a:r>
            <a:r>
              <a:rPr lang="ru-RU" sz="2000" dirty="0"/>
              <a:t>, </a:t>
            </a:r>
            <a:r>
              <a:rPr lang="ru-RU" sz="2000" dirty="0" err="1"/>
              <a:t>зв'язаних</a:t>
            </a:r>
            <a:r>
              <a:rPr lang="ru-RU" sz="2000" dirty="0"/>
              <a:t> </a:t>
            </a:r>
            <a:r>
              <a:rPr lang="ru-RU" sz="2000" dirty="0" err="1"/>
              <a:t>спільними</a:t>
            </a:r>
            <a:r>
              <a:rPr lang="ru-RU" sz="2000" dirty="0"/>
              <a:t> </a:t>
            </a:r>
            <a:r>
              <a:rPr lang="ru-RU" sz="2000" dirty="0" err="1"/>
              <a:t>інтересами</a:t>
            </a:r>
            <a:r>
              <a:rPr lang="ru-RU" sz="2000" dirty="0"/>
              <a:t> за родом </a:t>
            </a:r>
            <a:r>
              <a:rPr lang="ru-RU" sz="2000" dirty="0" err="1"/>
              <a:t>їх</a:t>
            </a:r>
            <a:r>
              <a:rPr lang="ru-RU" sz="2000" dirty="0"/>
              <a:t> </a:t>
            </a:r>
            <a:r>
              <a:rPr lang="ru-RU" sz="2000" dirty="0" err="1"/>
              <a:t>професійної</a:t>
            </a:r>
            <a:r>
              <a:rPr lang="ru-RU" sz="2000" dirty="0"/>
              <a:t> </a:t>
            </a:r>
            <a:r>
              <a:rPr lang="ru-RU" sz="2000" dirty="0" err="1"/>
              <a:t>діяльності</a:t>
            </a:r>
            <a:r>
              <a:rPr lang="ru-RU" sz="2000" dirty="0"/>
              <a:t>.</a:t>
            </a:r>
          </a:p>
        </p:txBody>
      </p:sp>
    </p:spTree>
    <p:extLst>
      <p:ext uri="{BB962C8B-B14F-4D97-AF65-F5344CB8AC3E}">
        <p14:creationId xmlns:p14="http://schemas.microsoft.com/office/powerpoint/2010/main" val="418368254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5105" y="343488"/>
            <a:ext cx="7378895" cy="553998"/>
          </a:xfrm>
          <a:prstGeom prst="rect">
            <a:avLst/>
          </a:prstGeom>
        </p:spPr>
        <p:txBody>
          <a:bodyPr wrap="square">
            <a:spAutoFit/>
          </a:bodyPr>
          <a:lstStyle/>
          <a:p>
            <a:pPr marL="900430" indent="90170" algn="ctr">
              <a:lnSpc>
                <a:spcPct val="150000"/>
              </a:lnSpc>
              <a:spcAft>
                <a:spcPts val="0"/>
              </a:spcAft>
            </a:pPr>
            <a:r>
              <a:rPr lang="uk-UA" sz="2000" b="1" u="sng" dirty="0" smtClean="0">
                <a:ea typeface="Times New Roman"/>
                <a:cs typeface="Times New Roman"/>
              </a:rPr>
              <a:t>7.СОЦІАЛЬНО-ЕКОНОМІЧНІ ПРАВА ГРОМАДЯН</a:t>
            </a:r>
            <a:endParaRPr lang="ru-RU" sz="1600" i="1" u="sng" dirty="0">
              <a:ea typeface="Times New Roman"/>
              <a:cs typeface="Times New Roman"/>
            </a:endParaRPr>
          </a:p>
        </p:txBody>
      </p:sp>
      <p:sp>
        <p:nvSpPr>
          <p:cNvPr id="4" name="Прямоугольник 3"/>
          <p:cNvSpPr/>
          <p:nvPr/>
        </p:nvSpPr>
        <p:spPr>
          <a:xfrm>
            <a:off x="179512" y="1268760"/>
            <a:ext cx="8747047" cy="1323439"/>
          </a:xfrm>
          <a:prstGeom prst="rect">
            <a:avLst/>
          </a:prstGeom>
        </p:spPr>
        <p:txBody>
          <a:bodyPr wrap="square">
            <a:spAutoFit/>
          </a:bodyPr>
          <a:lstStyle/>
          <a:p>
            <a:r>
              <a:rPr lang="ru-RU" sz="2000" dirty="0" err="1"/>
              <a:t>Економічні</a:t>
            </a:r>
            <a:r>
              <a:rPr lang="ru-RU" sz="2000" dirty="0"/>
              <a:t>, </a:t>
            </a:r>
            <a:r>
              <a:rPr lang="ru-RU" sz="2000" dirty="0" err="1"/>
              <a:t>соціальні</a:t>
            </a:r>
            <a:r>
              <a:rPr lang="ru-RU" sz="2000" dirty="0"/>
              <a:t> та </a:t>
            </a:r>
            <a:r>
              <a:rPr lang="ru-RU" sz="2000" dirty="0" err="1"/>
              <a:t>культурні</a:t>
            </a:r>
            <a:r>
              <a:rPr lang="ru-RU" sz="2000" dirty="0"/>
              <a:t> права </a:t>
            </a:r>
            <a:r>
              <a:rPr lang="ru-RU" sz="2000" dirty="0" err="1"/>
              <a:t>громадян</a:t>
            </a:r>
            <a:r>
              <a:rPr lang="ru-RU" sz="2000" dirty="0"/>
              <a:t> </a:t>
            </a:r>
            <a:r>
              <a:rPr lang="ru-RU" sz="2000" dirty="0" err="1"/>
              <a:t>України</a:t>
            </a:r>
            <a:r>
              <a:rPr lang="ru-RU" sz="2000" dirty="0"/>
              <a:t> </a:t>
            </a:r>
            <a:r>
              <a:rPr lang="ru-RU" sz="2000" dirty="0" err="1"/>
              <a:t>закріплені</a:t>
            </a:r>
            <a:r>
              <a:rPr lang="ru-RU" sz="2000" dirty="0"/>
              <a:t> у </a:t>
            </a:r>
            <a:r>
              <a:rPr lang="ru-RU" sz="2000" dirty="0" err="1"/>
              <a:t>розділі</a:t>
            </a:r>
            <a:r>
              <a:rPr lang="ru-RU" sz="2000" dirty="0"/>
              <a:t> </a:t>
            </a:r>
            <a:r>
              <a:rPr lang="pl-PL" sz="2000" dirty="0"/>
              <a:t>II </a:t>
            </a:r>
            <a:r>
              <a:rPr lang="ru-RU" sz="2000" dirty="0" err="1"/>
              <a:t>Конституції</a:t>
            </a:r>
            <a:r>
              <a:rPr lang="ru-RU" sz="2000" dirty="0"/>
              <a:t> </a:t>
            </a:r>
            <a:r>
              <a:rPr lang="ru-RU" sz="2000" dirty="0" err="1"/>
              <a:t>України</a:t>
            </a:r>
            <a:r>
              <a:rPr lang="ru-RU" sz="2000" dirty="0"/>
              <a:t>. Вони </a:t>
            </a:r>
            <a:r>
              <a:rPr lang="ru-RU" sz="2000" dirty="0" err="1"/>
              <a:t>відповідають</a:t>
            </a:r>
            <a:r>
              <a:rPr lang="ru-RU" sz="2000" dirty="0"/>
              <a:t> </a:t>
            </a:r>
            <a:r>
              <a:rPr lang="ru-RU" sz="2000" dirty="0" err="1" smtClean="0"/>
              <a:t>вимогам</a:t>
            </a:r>
            <a:r>
              <a:rPr lang="en-US" sz="2000" dirty="0"/>
              <a:t> </a:t>
            </a:r>
            <a:r>
              <a:rPr lang="ru-RU" sz="2000" dirty="0" err="1" smtClean="0"/>
              <a:t>Міжнародного</a:t>
            </a:r>
            <a:r>
              <a:rPr lang="ru-RU" sz="2000" dirty="0" smtClean="0"/>
              <a:t> </a:t>
            </a:r>
            <a:r>
              <a:rPr lang="ru-RU" sz="2000" dirty="0"/>
              <a:t>пакту про </a:t>
            </a:r>
            <a:r>
              <a:rPr lang="ru-RU" sz="2000" dirty="0" err="1"/>
              <a:t>економічні</a:t>
            </a:r>
            <a:r>
              <a:rPr lang="ru-RU" sz="2000" dirty="0"/>
              <a:t>, </a:t>
            </a:r>
            <a:r>
              <a:rPr lang="ru-RU" sz="2000" dirty="0" err="1"/>
              <a:t>соціальні</a:t>
            </a:r>
            <a:r>
              <a:rPr lang="ru-RU" sz="2000" dirty="0"/>
              <a:t> та </a:t>
            </a:r>
            <a:r>
              <a:rPr lang="ru-RU" sz="2000" dirty="0" err="1"/>
              <a:t>культурні</a:t>
            </a:r>
            <a:r>
              <a:rPr lang="ru-RU" sz="2000" dirty="0"/>
              <a:t> права </a:t>
            </a:r>
            <a:r>
              <a:rPr lang="ru-RU" sz="2000" dirty="0" err="1"/>
              <a:t>інших</a:t>
            </a:r>
            <a:r>
              <a:rPr lang="ru-RU" sz="2000" dirty="0"/>
              <a:t> </a:t>
            </a:r>
            <a:r>
              <a:rPr lang="ru-RU" sz="2000" dirty="0" err="1"/>
              <a:t>міжнародних</a:t>
            </a:r>
            <a:r>
              <a:rPr lang="ru-RU" sz="2000" dirty="0"/>
              <a:t> </a:t>
            </a:r>
            <a:r>
              <a:rPr lang="ru-RU" sz="2000" dirty="0" err="1" smtClean="0"/>
              <a:t>документів</a:t>
            </a:r>
            <a:r>
              <a:rPr lang="en-US" sz="2000" dirty="0"/>
              <a:t>.</a:t>
            </a:r>
          </a:p>
        </p:txBody>
      </p:sp>
      <p:sp>
        <p:nvSpPr>
          <p:cNvPr id="3" name="Прямоугольник 2"/>
          <p:cNvSpPr/>
          <p:nvPr/>
        </p:nvSpPr>
        <p:spPr>
          <a:xfrm>
            <a:off x="755577" y="2828835"/>
            <a:ext cx="6071174" cy="1015663"/>
          </a:xfrm>
          <a:prstGeom prst="rect">
            <a:avLst/>
          </a:prstGeom>
        </p:spPr>
        <p:txBody>
          <a:bodyPr wrap="square">
            <a:spAutoFit/>
          </a:bodyPr>
          <a:lstStyle/>
          <a:p>
            <a:r>
              <a:rPr lang="ru-RU" sz="2000" dirty="0" err="1"/>
              <a:t>Економічні</a:t>
            </a:r>
            <a:r>
              <a:rPr lang="ru-RU" sz="2000" dirty="0"/>
              <a:t> права - </a:t>
            </a:r>
            <a:r>
              <a:rPr lang="ru-RU" sz="2000" dirty="0" err="1"/>
              <a:t>це</a:t>
            </a:r>
            <a:r>
              <a:rPr lang="ru-RU" sz="2000" dirty="0"/>
              <a:t> </a:t>
            </a:r>
            <a:r>
              <a:rPr lang="ru-RU" sz="2000" dirty="0" err="1"/>
              <a:t>можливості</a:t>
            </a:r>
            <a:r>
              <a:rPr lang="ru-RU" sz="2000" dirty="0"/>
              <a:t> </a:t>
            </a:r>
            <a:r>
              <a:rPr lang="ru-RU" sz="2000" dirty="0" err="1"/>
              <a:t>людини</a:t>
            </a:r>
            <a:r>
              <a:rPr lang="ru-RU" sz="2000" dirty="0"/>
              <a:t> і </a:t>
            </a:r>
            <a:r>
              <a:rPr lang="ru-RU" sz="2000" dirty="0" err="1"/>
              <a:t>громадянина</a:t>
            </a:r>
            <a:r>
              <a:rPr lang="ru-RU" sz="2000" dirty="0"/>
              <a:t>, </a:t>
            </a:r>
            <a:r>
              <a:rPr lang="ru-RU" sz="2000" dirty="0" err="1"/>
              <a:t>що</a:t>
            </a:r>
            <a:r>
              <a:rPr lang="ru-RU" sz="2000" dirty="0"/>
              <a:t> </a:t>
            </a:r>
            <a:r>
              <a:rPr lang="ru-RU" sz="2000" dirty="0" err="1"/>
              <a:t>характеризують</a:t>
            </a:r>
            <a:r>
              <a:rPr lang="ru-RU" sz="2000" dirty="0"/>
              <a:t> </a:t>
            </a:r>
            <a:r>
              <a:rPr lang="ru-RU" sz="2000" dirty="0" err="1"/>
              <a:t>його</a:t>
            </a:r>
            <a:r>
              <a:rPr lang="ru-RU" sz="2000" dirty="0"/>
              <a:t> участь у </a:t>
            </a:r>
            <a:r>
              <a:rPr lang="ru-RU" sz="2000" dirty="0" err="1"/>
              <a:t>виробництві</a:t>
            </a:r>
            <a:r>
              <a:rPr lang="ru-RU" sz="2000" dirty="0"/>
              <a:t> </a:t>
            </a:r>
            <a:r>
              <a:rPr lang="ru-RU" sz="2000" dirty="0" err="1"/>
              <a:t>матеріальних</a:t>
            </a:r>
            <a:r>
              <a:rPr lang="ru-RU" sz="2000" dirty="0"/>
              <a:t> благ.</a:t>
            </a:r>
          </a:p>
        </p:txBody>
      </p:sp>
      <p:sp>
        <p:nvSpPr>
          <p:cNvPr id="7" name="Прямоугольник 6"/>
          <p:cNvSpPr/>
          <p:nvPr/>
        </p:nvSpPr>
        <p:spPr>
          <a:xfrm>
            <a:off x="5598115" y="4869160"/>
            <a:ext cx="3222357" cy="40011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ru-RU" sz="2000" dirty="0" err="1"/>
              <a:t>Основні</a:t>
            </a:r>
            <a:r>
              <a:rPr lang="ru-RU" sz="2000" dirty="0"/>
              <a:t> </a:t>
            </a:r>
            <a:r>
              <a:rPr lang="ru-RU" sz="2000" dirty="0" err="1"/>
              <a:t>економічні</a:t>
            </a:r>
            <a:r>
              <a:rPr lang="ru-RU" sz="2000" dirty="0"/>
              <a:t> права</a:t>
            </a:r>
          </a:p>
        </p:txBody>
      </p:sp>
      <p:sp>
        <p:nvSpPr>
          <p:cNvPr id="8" name="Прямоугольник 7"/>
          <p:cNvSpPr/>
          <p:nvPr/>
        </p:nvSpPr>
        <p:spPr>
          <a:xfrm>
            <a:off x="4051486" y="5645279"/>
            <a:ext cx="2482603" cy="400110"/>
          </a:xfrm>
          <a:prstGeom prst="rect">
            <a:avLst/>
          </a:prstGeom>
          <a:ln w="76200"/>
        </p:spPr>
        <p:style>
          <a:lnRef idx="2">
            <a:schemeClr val="accent2"/>
          </a:lnRef>
          <a:fillRef idx="1">
            <a:schemeClr val="lt1"/>
          </a:fillRef>
          <a:effectRef idx="0">
            <a:schemeClr val="accent2"/>
          </a:effectRef>
          <a:fontRef idx="minor">
            <a:schemeClr val="dk1"/>
          </a:fontRef>
        </p:style>
        <p:txBody>
          <a:bodyPr wrap="none">
            <a:spAutoFit/>
          </a:bodyPr>
          <a:lstStyle/>
          <a:p>
            <a:r>
              <a:rPr lang="ru-RU" sz="2000" dirty="0"/>
              <a:t>Право на </a:t>
            </a:r>
            <a:r>
              <a:rPr lang="ru-RU" sz="2000" dirty="0" err="1"/>
              <a:t>власність</a:t>
            </a:r>
            <a:endParaRPr lang="ru-RU" sz="2000" dirty="0"/>
          </a:p>
        </p:txBody>
      </p:sp>
      <p:sp>
        <p:nvSpPr>
          <p:cNvPr id="9" name="Прямоугольник 8"/>
          <p:cNvSpPr/>
          <p:nvPr/>
        </p:nvSpPr>
        <p:spPr>
          <a:xfrm>
            <a:off x="4408976" y="6221343"/>
            <a:ext cx="4517583" cy="400110"/>
          </a:xfrm>
          <a:prstGeom prst="rect">
            <a:avLst/>
          </a:prstGeom>
          <a:ln w="76200"/>
        </p:spPr>
        <p:style>
          <a:lnRef idx="2">
            <a:schemeClr val="accent2"/>
          </a:lnRef>
          <a:fillRef idx="1">
            <a:schemeClr val="lt1"/>
          </a:fillRef>
          <a:effectRef idx="0">
            <a:schemeClr val="accent2"/>
          </a:effectRef>
          <a:fontRef idx="minor">
            <a:schemeClr val="dk1"/>
          </a:fontRef>
        </p:style>
        <p:txBody>
          <a:bodyPr wrap="none">
            <a:spAutoFit/>
          </a:bodyPr>
          <a:lstStyle/>
          <a:p>
            <a:r>
              <a:rPr lang="ru-RU" sz="2000" dirty="0"/>
              <a:t>Право на </a:t>
            </a:r>
            <a:r>
              <a:rPr lang="ru-RU" sz="2000" dirty="0" err="1"/>
              <a:t>підприємницьку</a:t>
            </a:r>
            <a:r>
              <a:rPr lang="ru-RU" sz="2000" dirty="0"/>
              <a:t> </a:t>
            </a:r>
            <a:r>
              <a:rPr lang="ru-RU" sz="2000" dirty="0" err="1"/>
              <a:t>діяльність</a:t>
            </a:r>
            <a:endParaRPr lang="ru-RU" sz="2000" dirty="0"/>
          </a:p>
        </p:txBody>
      </p:sp>
      <p:cxnSp>
        <p:nvCxnSpPr>
          <p:cNvPr id="11" name="Прямая со стрелкой 10"/>
          <p:cNvCxnSpPr>
            <a:stCxn id="7" idx="2"/>
          </p:cNvCxnSpPr>
          <p:nvPr/>
        </p:nvCxnSpPr>
        <p:spPr>
          <a:xfrm flipH="1">
            <a:off x="6444208" y="5269270"/>
            <a:ext cx="765086" cy="31997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7" idx="2"/>
            <a:endCxn id="9" idx="0"/>
          </p:cNvCxnSpPr>
          <p:nvPr/>
        </p:nvCxnSpPr>
        <p:spPr>
          <a:xfrm flipH="1">
            <a:off x="6667768" y="5269270"/>
            <a:ext cx="541526" cy="95207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2292" name="Picture 4" descr="C:\Users\user\Downloads\скачанные файл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20899"/>
            <a:ext cx="221932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user\Downloads\forma-dzialalnosci-1-viza.vn_.ua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195" y="2592199"/>
            <a:ext cx="2351871" cy="184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9259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5265" y="620688"/>
            <a:ext cx="792088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000" dirty="0" err="1"/>
              <a:t>Соціальні</a:t>
            </a:r>
            <a:r>
              <a:rPr lang="ru-RU" sz="2000" dirty="0"/>
              <a:t> права - </a:t>
            </a:r>
            <a:r>
              <a:rPr lang="ru-RU" sz="2000" dirty="0" err="1"/>
              <a:t>це</a:t>
            </a:r>
            <a:r>
              <a:rPr lang="ru-RU" sz="2000" dirty="0"/>
              <a:t> </a:t>
            </a:r>
            <a:r>
              <a:rPr lang="ru-RU" sz="2000" dirty="0" err="1"/>
              <a:t>можливості</a:t>
            </a:r>
            <a:r>
              <a:rPr lang="ru-RU" sz="2000" dirty="0"/>
              <a:t> </a:t>
            </a:r>
            <a:r>
              <a:rPr lang="ru-RU" sz="2000" dirty="0" err="1"/>
              <a:t>людини</a:t>
            </a:r>
            <a:r>
              <a:rPr lang="ru-RU" sz="2000" dirty="0"/>
              <a:t> і </a:t>
            </a:r>
            <a:r>
              <a:rPr lang="ru-RU" sz="2000" dirty="0" err="1"/>
              <a:t>громадянина</a:t>
            </a:r>
            <a:r>
              <a:rPr lang="ru-RU" sz="2000" dirty="0"/>
              <a:t> по </a:t>
            </a:r>
            <a:r>
              <a:rPr lang="ru-RU" sz="2000" dirty="0" err="1"/>
              <a:t>забезпеченню</a:t>
            </a:r>
            <a:r>
              <a:rPr lang="ru-RU" sz="2000" dirty="0"/>
              <a:t> </a:t>
            </a:r>
            <a:r>
              <a:rPr lang="ru-RU" sz="2000" dirty="0" err="1"/>
              <a:t>належних</a:t>
            </a:r>
            <a:r>
              <a:rPr lang="ru-RU" sz="2000" dirty="0"/>
              <a:t> </a:t>
            </a:r>
            <a:r>
              <a:rPr lang="ru-RU" sz="2000" dirty="0" err="1"/>
              <a:t>соціальних</a:t>
            </a:r>
            <a:r>
              <a:rPr lang="ru-RU" sz="2000" dirty="0"/>
              <a:t> умов </a:t>
            </a:r>
            <a:r>
              <a:rPr lang="ru-RU" sz="2000" dirty="0" err="1"/>
              <a:t>життя</a:t>
            </a:r>
            <a:r>
              <a:rPr lang="ru-RU" sz="2000" dirty="0"/>
              <a:t> </a:t>
            </a:r>
          </a:p>
        </p:txBody>
      </p:sp>
      <p:sp>
        <p:nvSpPr>
          <p:cNvPr id="8" name="Прямоугольник 7"/>
          <p:cNvSpPr/>
          <p:nvPr/>
        </p:nvSpPr>
        <p:spPr>
          <a:xfrm>
            <a:off x="494978" y="2317522"/>
            <a:ext cx="2060372" cy="369332"/>
          </a:xfrm>
          <a:prstGeom prst="rect">
            <a:avLst/>
          </a:prstGeom>
          <a:ln/>
        </p:spPr>
        <p:style>
          <a:lnRef idx="1">
            <a:schemeClr val="accent1"/>
          </a:lnRef>
          <a:fillRef idx="3">
            <a:schemeClr val="accent1"/>
          </a:fillRef>
          <a:effectRef idx="2">
            <a:schemeClr val="accent1"/>
          </a:effectRef>
          <a:fontRef idx="minor">
            <a:schemeClr val="lt1"/>
          </a:fontRef>
        </p:style>
        <p:txBody>
          <a:bodyPr wrap="none">
            <a:spAutoFit/>
          </a:bodyPr>
          <a:lstStyle/>
          <a:p>
            <a:r>
              <a:rPr lang="uk-UA" b="1" dirty="0"/>
              <a:t>Соціальні права</a:t>
            </a:r>
            <a:endParaRPr lang="ru-RU" dirty="0"/>
          </a:p>
        </p:txBody>
      </p:sp>
      <p:sp>
        <p:nvSpPr>
          <p:cNvPr id="10" name="Прямоугольник 9"/>
          <p:cNvSpPr/>
          <p:nvPr/>
        </p:nvSpPr>
        <p:spPr>
          <a:xfrm>
            <a:off x="474808" y="2794000"/>
            <a:ext cx="4437061" cy="203132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Arial" pitchFamily="34" charset="0"/>
              <a:buChar char="•"/>
            </a:pPr>
            <a:r>
              <a:rPr lang="ru-RU" dirty="0"/>
              <a:t>Право на </a:t>
            </a:r>
            <a:r>
              <a:rPr lang="ru-RU" dirty="0" err="1"/>
              <a:t>відпочинок</a:t>
            </a:r>
            <a:endParaRPr lang="ru-RU" dirty="0"/>
          </a:p>
          <a:p>
            <a:pPr marL="285750" indent="-285750">
              <a:buFont typeface="Arial" pitchFamily="34" charset="0"/>
              <a:buChar char="•"/>
            </a:pPr>
            <a:r>
              <a:rPr lang="ru-RU" dirty="0"/>
              <a:t>Право на </a:t>
            </a:r>
            <a:r>
              <a:rPr lang="ru-RU" dirty="0" err="1"/>
              <a:t>працю</a:t>
            </a:r>
            <a:endParaRPr lang="ru-RU" dirty="0"/>
          </a:p>
          <a:p>
            <a:pPr marL="285750" indent="-285750">
              <a:buFont typeface="Arial" pitchFamily="34" charset="0"/>
              <a:buChar char="•"/>
            </a:pPr>
            <a:r>
              <a:rPr lang="ru-RU" dirty="0"/>
              <a:t>Право на </a:t>
            </a:r>
            <a:r>
              <a:rPr lang="ru-RU" dirty="0" err="1"/>
              <a:t>соціальний</a:t>
            </a:r>
            <a:r>
              <a:rPr lang="ru-RU" dirty="0"/>
              <a:t> </a:t>
            </a:r>
            <a:r>
              <a:rPr lang="ru-RU" dirty="0" err="1"/>
              <a:t>захист</a:t>
            </a:r>
            <a:endParaRPr lang="ru-RU" dirty="0"/>
          </a:p>
          <a:p>
            <a:pPr marL="285750" indent="-285750">
              <a:buFont typeface="Arial" pitchFamily="34" charset="0"/>
              <a:buChar char="•"/>
            </a:pPr>
            <a:r>
              <a:rPr lang="ru-RU" dirty="0"/>
              <a:t>Право на </a:t>
            </a:r>
            <a:r>
              <a:rPr lang="ru-RU" dirty="0" err="1"/>
              <a:t>достатній</a:t>
            </a:r>
            <a:r>
              <a:rPr lang="ru-RU" dirty="0"/>
              <a:t> </a:t>
            </a:r>
            <a:r>
              <a:rPr lang="ru-RU" dirty="0" err="1"/>
              <a:t>життєвий</a:t>
            </a:r>
            <a:r>
              <a:rPr lang="ru-RU" dirty="0"/>
              <a:t> </a:t>
            </a:r>
            <a:r>
              <a:rPr lang="ru-RU" dirty="0" err="1"/>
              <a:t>рівень</a:t>
            </a:r>
            <a:endParaRPr lang="ru-RU" dirty="0"/>
          </a:p>
          <a:p>
            <a:pPr marL="285750" indent="-285750">
              <a:buFont typeface="Arial" pitchFamily="34" charset="0"/>
              <a:buChar char="•"/>
            </a:pPr>
            <a:r>
              <a:rPr lang="ru-RU" dirty="0"/>
              <a:t>Право на </a:t>
            </a:r>
            <a:r>
              <a:rPr lang="ru-RU" dirty="0" err="1"/>
              <a:t>медичне</a:t>
            </a:r>
            <a:r>
              <a:rPr lang="ru-RU" dirty="0"/>
              <a:t> </a:t>
            </a:r>
            <a:r>
              <a:rPr lang="ru-RU" dirty="0" err="1"/>
              <a:t>обслуговування</a:t>
            </a:r>
            <a:endParaRPr lang="ru-RU" dirty="0"/>
          </a:p>
          <a:p>
            <a:pPr marL="285750" indent="-285750">
              <a:buFont typeface="Arial" pitchFamily="34" charset="0"/>
              <a:buChar char="•"/>
            </a:pPr>
            <a:r>
              <a:rPr lang="ru-RU" dirty="0"/>
              <a:t>Право на </a:t>
            </a:r>
            <a:r>
              <a:rPr lang="ru-RU" dirty="0" err="1"/>
              <a:t>житло</a:t>
            </a:r>
            <a:r>
              <a:rPr lang="ru-RU" dirty="0"/>
              <a:t> та </a:t>
            </a:r>
            <a:r>
              <a:rPr lang="ru-RU" dirty="0" err="1"/>
              <a:t>ін</a:t>
            </a:r>
            <a:r>
              <a:rPr lang="ru-RU" dirty="0"/>
              <a:t>.</a:t>
            </a:r>
          </a:p>
          <a:p>
            <a:pPr marL="285750" indent="-285750">
              <a:buFont typeface="Arial" pitchFamily="34" charset="0"/>
              <a:buChar char="•"/>
            </a:pPr>
            <a:r>
              <a:rPr lang="ru-RU" dirty="0"/>
              <a:t>Право на </a:t>
            </a:r>
            <a:r>
              <a:rPr lang="ru-RU" dirty="0" err="1"/>
              <a:t>страйк</a:t>
            </a:r>
            <a:endParaRPr lang="ru-RU" dirty="0"/>
          </a:p>
        </p:txBody>
      </p:sp>
      <p:pic>
        <p:nvPicPr>
          <p:cNvPr id="13314" name="Picture 2" descr="C:\Users\user\Downloads\скачанные файлы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6" y="495633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Downloads\скачанные файлы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194" y="1328574"/>
            <a:ext cx="19716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user\Downloads\346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465" y="4956338"/>
            <a:ext cx="2641023"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8" name="Picture 6" descr="C:\Users\user\Downloads\скачанные файлы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39" y="4938433"/>
            <a:ext cx="2641469" cy="1760979"/>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C:\Users\user\Downloads\скачанные файлы.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1634628"/>
            <a:ext cx="2858616" cy="190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73240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7008585" cy="523220"/>
          </a:xfrm>
          <a:prstGeom prst="rect">
            <a:avLst/>
          </a:prstGeom>
        </p:spPr>
        <p:txBody>
          <a:bodyPr wrap="none">
            <a:spAutoFit/>
          </a:bodyPr>
          <a:lstStyle/>
          <a:p>
            <a:r>
              <a:rPr lang="ru-RU" sz="2800" b="1" u="sng" dirty="0" smtClean="0"/>
              <a:t>8. </a:t>
            </a:r>
            <a:r>
              <a:rPr lang="ru-RU" sz="2800" b="1" u="sng" dirty="0" err="1" smtClean="0"/>
              <a:t>Культурні</a:t>
            </a:r>
            <a:r>
              <a:rPr lang="ru-RU" sz="2800" b="1" u="sng" dirty="0" smtClean="0"/>
              <a:t> </a:t>
            </a:r>
            <a:r>
              <a:rPr lang="ru-RU" sz="2800" b="1" u="sng" dirty="0"/>
              <a:t>(</a:t>
            </a:r>
            <a:r>
              <a:rPr lang="ru-RU" sz="2800" b="1" u="sng" dirty="0" err="1"/>
              <a:t>духовні</a:t>
            </a:r>
            <a:r>
              <a:rPr lang="ru-RU" sz="2800" b="1" u="sng" dirty="0"/>
              <a:t>) права </a:t>
            </a:r>
            <a:r>
              <a:rPr lang="ru-RU" sz="2800" b="1" u="sng" dirty="0" err="1"/>
              <a:t>громадян</a:t>
            </a:r>
            <a:endParaRPr lang="ru-RU" sz="2800" b="1" u="sng" dirty="0"/>
          </a:p>
        </p:txBody>
      </p:sp>
      <p:sp>
        <p:nvSpPr>
          <p:cNvPr id="3" name="Прямоугольник 2"/>
          <p:cNvSpPr/>
          <p:nvPr/>
        </p:nvSpPr>
        <p:spPr>
          <a:xfrm>
            <a:off x="494886" y="1556792"/>
            <a:ext cx="4572000" cy="2031325"/>
          </a:xfrm>
          <a:prstGeom prst="rect">
            <a:avLst/>
          </a:prstGeom>
        </p:spPr>
        <p:txBody>
          <a:bodyPr>
            <a:spAutoFit/>
          </a:bodyPr>
          <a:lstStyle/>
          <a:p>
            <a:r>
              <a:rPr lang="ru-RU" dirty="0" err="1"/>
              <a:t>культурні</a:t>
            </a:r>
            <a:r>
              <a:rPr lang="ru-RU" dirty="0"/>
              <a:t> права і </a:t>
            </a:r>
            <a:r>
              <a:rPr lang="ru-RU" dirty="0" err="1"/>
              <a:t>свободи</a:t>
            </a:r>
            <a:r>
              <a:rPr lang="ru-RU" dirty="0"/>
              <a:t> — </a:t>
            </a:r>
            <a:r>
              <a:rPr lang="ru-RU" dirty="0" err="1"/>
              <a:t>це</a:t>
            </a:r>
            <a:r>
              <a:rPr lang="ru-RU" dirty="0"/>
              <a:t> </a:t>
            </a:r>
            <a:r>
              <a:rPr lang="ru-RU" dirty="0" err="1"/>
              <a:t>суб'єктивні</a:t>
            </a:r>
            <a:r>
              <a:rPr lang="ru-RU" dirty="0"/>
              <a:t> права </a:t>
            </a:r>
            <a:r>
              <a:rPr lang="ru-RU" dirty="0" err="1"/>
              <a:t>людини</a:t>
            </a:r>
            <a:r>
              <a:rPr lang="ru-RU" dirty="0"/>
              <a:t> в </a:t>
            </a:r>
            <a:r>
              <a:rPr lang="ru-RU" dirty="0" err="1"/>
              <a:t>культурній</a:t>
            </a:r>
            <a:r>
              <a:rPr lang="ru-RU" dirty="0"/>
              <a:t> (</a:t>
            </a:r>
            <a:r>
              <a:rPr lang="ru-RU" dirty="0" err="1"/>
              <a:t>духовній</a:t>
            </a:r>
            <a:r>
              <a:rPr lang="ru-RU" dirty="0"/>
              <a:t>, </a:t>
            </a:r>
            <a:r>
              <a:rPr lang="ru-RU" dirty="0" err="1"/>
              <a:t>ідеологічній</a:t>
            </a:r>
            <a:r>
              <a:rPr lang="ru-RU" dirty="0"/>
              <a:t>) </a:t>
            </a:r>
            <a:r>
              <a:rPr lang="ru-RU" dirty="0" err="1"/>
              <a:t>сфері</a:t>
            </a:r>
            <a:r>
              <a:rPr lang="ru-RU" dirty="0"/>
              <a:t>, </a:t>
            </a:r>
            <a:r>
              <a:rPr lang="ru-RU" dirty="0" err="1"/>
              <a:t>це</a:t>
            </a:r>
            <a:r>
              <a:rPr lang="ru-RU" dirty="0"/>
              <a:t> — </a:t>
            </a:r>
            <a:r>
              <a:rPr lang="ru-RU" dirty="0" err="1"/>
              <a:t>певні</a:t>
            </a:r>
            <a:r>
              <a:rPr lang="ru-RU" dirty="0"/>
              <a:t> </a:t>
            </a:r>
            <a:r>
              <a:rPr lang="ru-RU" dirty="0" err="1"/>
              <a:t>можливості</a:t>
            </a:r>
            <a:r>
              <a:rPr lang="ru-RU" dirty="0"/>
              <a:t> доступу до </a:t>
            </a:r>
            <a:r>
              <a:rPr lang="ru-RU" dirty="0" err="1"/>
              <a:t>духовних</a:t>
            </a:r>
            <a:r>
              <a:rPr lang="ru-RU" dirty="0"/>
              <a:t> </a:t>
            </a:r>
            <a:r>
              <a:rPr lang="ru-RU" dirty="0" err="1"/>
              <a:t>здобутків</a:t>
            </a:r>
            <a:r>
              <a:rPr lang="ru-RU" dirty="0"/>
              <a:t> </a:t>
            </a:r>
            <a:r>
              <a:rPr lang="ru-RU" dirty="0" err="1"/>
              <a:t>свого</a:t>
            </a:r>
            <a:r>
              <a:rPr lang="ru-RU" dirty="0"/>
              <a:t> народу і </a:t>
            </a:r>
            <a:r>
              <a:rPr lang="ru-RU" dirty="0" err="1"/>
              <a:t>всього</a:t>
            </a:r>
            <a:r>
              <a:rPr lang="ru-RU" dirty="0"/>
              <a:t> </a:t>
            </a:r>
            <a:r>
              <a:rPr lang="ru-RU" dirty="0" err="1"/>
              <a:t>людства</a:t>
            </a:r>
            <a:r>
              <a:rPr lang="ru-RU" dirty="0"/>
              <a:t>, </a:t>
            </a:r>
            <a:r>
              <a:rPr lang="ru-RU" dirty="0" err="1"/>
              <a:t>їх</a:t>
            </a:r>
            <a:r>
              <a:rPr lang="ru-RU" dirty="0"/>
              <a:t> </a:t>
            </a:r>
            <a:r>
              <a:rPr lang="ru-RU" dirty="0" err="1"/>
              <a:t>засвоєння</a:t>
            </a:r>
            <a:r>
              <a:rPr lang="ru-RU" dirty="0"/>
              <a:t>, </a:t>
            </a:r>
            <a:r>
              <a:rPr lang="ru-RU" dirty="0" err="1"/>
              <a:t>використання</a:t>
            </a:r>
            <a:r>
              <a:rPr lang="ru-RU" dirty="0"/>
              <a:t> й </a:t>
            </a:r>
            <a:r>
              <a:rPr lang="ru-RU" dirty="0" err="1"/>
              <a:t>участі</a:t>
            </a:r>
            <a:r>
              <a:rPr lang="ru-RU" dirty="0"/>
              <a:t> у </a:t>
            </a:r>
            <a:r>
              <a:rPr lang="ru-RU" dirty="0" err="1"/>
              <a:t>подальшому</a:t>
            </a:r>
            <a:r>
              <a:rPr lang="ru-RU" dirty="0"/>
              <a:t> </a:t>
            </a:r>
            <a:r>
              <a:rPr lang="ru-RU" dirty="0" err="1"/>
              <a:t>їх</a:t>
            </a:r>
            <a:r>
              <a:rPr lang="ru-RU" dirty="0"/>
              <a:t> </a:t>
            </a:r>
            <a:r>
              <a:rPr lang="ru-RU" dirty="0" err="1"/>
              <a:t>розвитку</a:t>
            </a:r>
            <a:endParaRPr lang="ru-RU" dirty="0"/>
          </a:p>
        </p:txBody>
      </p:sp>
      <p:sp>
        <p:nvSpPr>
          <p:cNvPr id="4" name="Прямоугольник 3"/>
          <p:cNvSpPr/>
          <p:nvPr/>
        </p:nvSpPr>
        <p:spPr>
          <a:xfrm>
            <a:off x="3686318" y="4268650"/>
            <a:ext cx="4572000" cy="2585323"/>
          </a:xfrm>
          <a:prstGeom prst="rect">
            <a:avLst/>
          </a:prstGeom>
        </p:spPr>
        <p:txBody>
          <a:bodyPr>
            <a:spAutoFit/>
          </a:bodyPr>
          <a:lstStyle/>
          <a:p>
            <a:r>
              <a:rPr lang="ru-RU" dirty="0" err="1"/>
              <a:t>Основні</a:t>
            </a:r>
            <a:r>
              <a:rPr lang="ru-RU" dirty="0"/>
              <a:t> </a:t>
            </a:r>
            <a:r>
              <a:rPr lang="ru-RU" dirty="0" err="1"/>
              <a:t>види</a:t>
            </a:r>
            <a:r>
              <a:rPr lang="ru-RU" dirty="0"/>
              <a:t> </a:t>
            </a:r>
            <a:r>
              <a:rPr lang="ru-RU" dirty="0" err="1"/>
              <a:t>культурних</a:t>
            </a:r>
            <a:r>
              <a:rPr lang="ru-RU" dirty="0"/>
              <a:t> прав </a:t>
            </a:r>
            <a:r>
              <a:rPr lang="ru-RU" dirty="0" err="1" smtClean="0"/>
              <a:t>громадян</a:t>
            </a:r>
            <a:endParaRPr lang="ru-RU" dirty="0" smtClean="0"/>
          </a:p>
          <a:p>
            <a:endParaRPr lang="ru-RU" dirty="0"/>
          </a:p>
          <a:p>
            <a:pPr marL="285750" indent="-285750">
              <a:buFont typeface="Arial" pitchFamily="34" charset="0"/>
              <a:buChar char="•"/>
            </a:pPr>
            <a:r>
              <a:rPr lang="ru-RU" dirty="0"/>
              <a:t>Право на </a:t>
            </a:r>
            <a:r>
              <a:rPr lang="ru-RU" dirty="0" err="1" smtClean="0"/>
              <a:t>освіту</a:t>
            </a:r>
            <a:endParaRPr lang="ru-RU" dirty="0" smtClean="0"/>
          </a:p>
          <a:p>
            <a:pPr marL="285750" indent="-285750">
              <a:buFont typeface="Arial" pitchFamily="34" charset="0"/>
              <a:buChar char="•"/>
            </a:pPr>
            <a:endParaRPr lang="ru-RU" dirty="0"/>
          </a:p>
          <a:p>
            <a:pPr marL="285750" indent="-285750">
              <a:buFont typeface="Arial" pitchFamily="34" charset="0"/>
              <a:buChar char="•"/>
            </a:pPr>
            <a:r>
              <a:rPr lang="ru-RU" dirty="0"/>
              <a:t>Право на </a:t>
            </a:r>
            <a:r>
              <a:rPr lang="ru-RU" dirty="0" err="1" smtClean="0"/>
              <a:t>результати</a:t>
            </a:r>
            <a:r>
              <a:rPr lang="ru-RU" dirty="0" smtClean="0"/>
              <a:t> </a:t>
            </a:r>
            <a:r>
              <a:rPr lang="ru-RU" dirty="0" err="1"/>
              <a:t>своєї</a:t>
            </a:r>
            <a:r>
              <a:rPr lang="ru-RU" dirty="0"/>
              <a:t> </a:t>
            </a:r>
            <a:r>
              <a:rPr lang="ru-RU" dirty="0" err="1" smtClean="0"/>
              <a:t>інтелектуальної</a:t>
            </a:r>
            <a:r>
              <a:rPr lang="ru-RU" dirty="0"/>
              <a:t>, </a:t>
            </a:r>
            <a:r>
              <a:rPr lang="ru-RU" dirty="0" err="1" smtClean="0"/>
              <a:t>творчої</a:t>
            </a:r>
            <a:r>
              <a:rPr lang="ru-RU" dirty="0" smtClean="0"/>
              <a:t> </a:t>
            </a:r>
            <a:r>
              <a:rPr lang="ru-RU" dirty="0" err="1" smtClean="0"/>
              <a:t>діяльності</a:t>
            </a:r>
            <a:endParaRPr lang="ru-RU" dirty="0" smtClean="0"/>
          </a:p>
          <a:p>
            <a:pPr marL="285750" indent="-285750">
              <a:buFont typeface="Arial" pitchFamily="34" charset="0"/>
              <a:buChar char="•"/>
            </a:pPr>
            <a:endParaRPr lang="ru-RU" dirty="0"/>
          </a:p>
          <a:p>
            <a:pPr marL="285750" indent="-285750">
              <a:buFont typeface="Arial" pitchFamily="34" charset="0"/>
              <a:buChar char="•"/>
            </a:pPr>
            <a:r>
              <a:rPr lang="ru-RU" dirty="0"/>
              <a:t>Свобода </a:t>
            </a:r>
            <a:r>
              <a:rPr lang="ru-RU" dirty="0" err="1" smtClean="0"/>
              <a:t>літературної</a:t>
            </a:r>
            <a:r>
              <a:rPr lang="ru-RU" dirty="0"/>
              <a:t>, </a:t>
            </a:r>
            <a:r>
              <a:rPr lang="ru-RU" dirty="0" err="1"/>
              <a:t>художньої</a:t>
            </a:r>
            <a:r>
              <a:rPr lang="ru-RU" dirty="0"/>
              <a:t>, </a:t>
            </a:r>
            <a:r>
              <a:rPr lang="ru-RU" dirty="0" err="1"/>
              <a:t>наукової</a:t>
            </a:r>
            <a:r>
              <a:rPr lang="ru-RU" dirty="0"/>
              <a:t> і </a:t>
            </a:r>
            <a:r>
              <a:rPr lang="ru-RU" dirty="0" err="1" smtClean="0"/>
              <a:t>технічної</a:t>
            </a:r>
            <a:r>
              <a:rPr lang="ru-RU" dirty="0" smtClean="0"/>
              <a:t> </a:t>
            </a:r>
            <a:r>
              <a:rPr lang="ru-RU" dirty="0" err="1"/>
              <a:t>творчості</a:t>
            </a:r>
            <a:endParaRPr lang="ru-RU" dirty="0"/>
          </a:p>
        </p:txBody>
      </p:sp>
      <p:pic>
        <p:nvPicPr>
          <p:cNvPr id="14338" name="Picture 2" descr="C:\Users\user\Download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004" y="1268760"/>
            <a:ext cx="322588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user\Downloa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55" y="3933056"/>
            <a:ext cx="3414695"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33431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840964"/>
            <a:ext cx="5742384" cy="3139321"/>
          </a:xfrm>
          <a:prstGeom prst="rect">
            <a:avLst/>
          </a:prstGeom>
        </p:spPr>
        <p:txBody>
          <a:bodyPr wrap="square">
            <a:spAutoFit/>
          </a:bodyPr>
          <a:lstStyle/>
          <a:p>
            <a:pPr algn="ctr">
              <a:spcAft>
                <a:spcPts val="0"/>
              </a:spcAft>
            </a:pPr>
            <a:r>
              <a:rPr lang="uk-UA" b="1" dirty="0">
                <a:latin typeface="Times New Roman"/>
                <a:ea typeface="Times New Roman"/>
              </a:rPr>
              <a:t>Право громадян на освіту забезпечується</a:t>
            </a:r>
            <a:endParaRPr lang="ru-RU" sz="1400" dirty="0">
              <a:latin typeface="Times New Roman"/>
              <a:ea typeface="Times New Roman"/>
            </a:endParaRPr>
          </a:p>
          <a:p>
            <a:pPr>
              <a:spcAft>
                <a:spcPts val="0"/>
              </a:spcAft>
            </a:pPr>
            <a:r>
              <a:rPr lang="uk-UA" dirty="0">
                <a:solidFill>
                  <a:srgbClr val="000000"/>
                </a:solidFill>
                <a:latin typeface="Times New Roman"/>
                <a:ea typeface="Times New Roman"/>
              </a:rPr>
              <a:t>Різними формами навчання - очною, заочною, вечірньою, останнім часом з'явилась ще й дистанційна форма </a:t>
            </a:r>
            <a:r>
              <a:rPr lang="uk-UA" dirty="0" smtClean="0">
                <a:solidFill>
                  <a:srgbClr val="000000"/>
                </a:solidFill>
                <a:latin typeface="Times New Roman"/>
                <a:ea typeface="Times New Roman"/>
              </a:rPr>
              <a:t>навчання</a:t>
            </a:r>
            <a:endParaRPr lang="en-US" dirty="0" smtClean="0">
              <a:solidFill>
                <a:srgbClr val="000000"/>
              </a:solidFill>
              <a:latin typeface="Times New Roman"/>
              <a:ea typeface="Times New Roman"/>
            </a:endParaRPr>
          </a:p>
          <a:p>
            <a:pPr>
              <a:spcAft>
                <a:spcPts val="0"/>
              </a:spcAft>
            </a:pPr>
            <a:r>
              <a:rPr lang="uk-UA" dirty="0" smtClean="0">
                <a:solidFill>
                  <a:srgbClr val="000000"/>
                </a:solidFill>
                <a:latin typeface="Times New Roman"/>
                <a:ea typeface="Times New Roman"/>
              </a:rPr>
              <a:t>Системою </a:t>
            </a:r>
            <a:r>
              <a:rPr lang="uk-UA" dirty="0">
                <a:solidFill>
                  <a:srgbClr val="000000"/>
                </a:solidFill>
                <a:latin typeface="Times New Roman"/>
                <a:ea typeface="Times New Roman"/>
              </a:rPr>
              <a:t>наукових установ, закладів підвищення кваліфікації та перепідготовки кадрів</a:t>
            </a:r>
            <a:endParaRPr lang="ru-RU" sz="1400" dirty="0">
              <a:latin typeface="Times New Roman"/>
              <a:ea typeface="Times New Roman"/>
            </a:endParaRPr>
          </a:p>
          <a:p>
            <a:pPr>
              <a:spcAft>
                <a:spcPts val="0"/>
              </a:spcAft>
            </a:pPr>
            <a:r>
              <a:rPr lang="uk-UA" dirty="0">
                <a:solidFill>
                  <a:srgbClr val="000000"/>
                </a:solidFill>
                <a:latin typeface="Times New Roman"/>
                <a:ea typeface="Times New Roman"/>
              </a:rPr>
              <a:t>Відкритим характером навчально-виховних закладів</a:t>
            </a:r>
            <a:endParaRPr lang="ru-RU" sz="1400" dirty="0">
              <a:latin typeface="Times New Roman"/>
              <a:ea typeface="Times New Roman"/>
            </a:endParaRPr>
          </a:p>
          <a:p>
            <a:pPr>
              <a:spcAft>
                <a:spcPts val="0"/>
              </a:spcAft>
            </a:pPr>
            <a:r>
              <a:rPr lang="uk-UA" dirty="0">
                <a:solidFill>
                  <a:srgbClr val="000000"/>
                </a:solidFill>
                <a:latin typeface="Times New Roman"/>
                <a:ea typeface="Times New Roman"/>
              </a:rPr>
              <a:t>Створення умов для вільного вибору профілю навчання відповідно до їх інтересів та уподобань</a:t>
            </a:r>
            <a:endParaRPr lang="ru-RU" sz="1400" dirty="0">
              <a:latin typeface="Times New Roman"/>
              <a:ea typeface="Times New Roman"/>
            </a:endParaRPr>
          </a:p>
          <a:p>
            <a:pPr>
              <a:spcAft>
                <a:spcPts val="0"/>
              </a:spcAft>
            </a:pPr>
            <a:r>
              <a:rPr lang="uk-UA" dirty="0">
                <a:solidFill>
                  <a:srgbClr val="000000"/>
                </a:solidFill>
                <a:latin typeface="Times New Roman"/>
                <a:ea typeface="Times New Roman"/>
              </a:rPr>
              <a:t>Розгалуженою мережею навчально-виховних закладів, які можуть бути як державними, так і приватними</a:t>
            </a:r>
            <a:endParaRPr lang="ru-RU" sz="1400" dirty="0">
              <a:effectLst/>
              <a:latin typeface="Times New Roman"/>
              <a:ea typeface="Times New Roman"/>
            </a:endParaRPr>
          </a:p>
        </p:txBody>
      </p:sp>
      <p:pic>
        <p:nvPicPr>
          <p:cNvPr id="15362" name="Picture 2" descr="C:\Users\user\Download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4221088"/>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user\Downloads\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3974015"/>
            <a:ext cx="3980844" cy="2767353"/>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user\Downloads\скачанные файл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 y="1268760"/>
            <a:ext cx="1739970" cy="1732237"/>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user\Downloads\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842" y="404664"/>
            <a:ext cx="2105025"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2077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ownloads\13039397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765" y="995536"/>
            <a:ext cx="6336878" cy="42777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2252" y="533871"/>
            <a:ext cx="8784976" cy="461665"/>
          </a:xfrm>
          <a:prstGeom prst="rect">
            <a:avLst/>
          </a:prstGeom>
        </p:spPr>
        <p:txBody>
          <a:bodyPr wrap="square">
            <a:spAutoFit/>
          </a:bodyPr>
          <a:lstStyle/>
          <a:p>
            <a:r>
              <a:rPr lang="ru-RU" sz="2400" b="1" u="sng" dirty="0" smtClean="0"/>
              <a:t>9</a:t>
            </a:r>
            <a:r>
              <a:rPr lang="ru-RU" sz="2400" b="1" u="sng" dirty="0"/>
              <a:t>. </a:t>
            </a:r>
            <a:r>
              <a:rPr lang="ru-RU" sz="2400" b="1" u="sng" dirty="0" err="1"/>
              <a:t>Конституційні</a:t>
            </a:r>
            <a:r>
              <a:rPr lang="ru-RU" sz="2400" b="1" u="sng" dirty="0"/>
              <a:t> </a:t>
            </a:r>
            <a:r>
              <a:rPr lang="ru-RU" sz="2400" b="1" u="sng" dirty="0" err="1"/>
              <a:t>обов'язки</a:t>
            </a:r>
            <a:r>
              <a:rPr lang="ru-RU" sz="2400" b="1" u="sng" dirty="0"/>
              <a:t> </a:t>
            </a:r>
            <a:r>
              <a:rPr lang="ru-RU" sz="2400" b="1" u="sng" dirty="0" err="1"/>
              <a:t>громадян</a:t>
            </a:r>
            <a:r>
              <a:rPr lang="ru-RU" sz="2400" b="1" u="sng" dirty="0"/>
              <a:t> </a:t>
            </a:r>
            <a:r>
              <a:rPr lang="ru-RU" sz="2400" b="1" u="sng" dirty="0" err="1"/>
              <a:t>України</a:t>
            </a:r>
            <a:endParaRPr lang="ru-RU" sz="2400" b="1" u="sng" dirty="0"/>
          </a:p>
        </p:txBody>
      </p:sp>
      <p:sp>
        <p:nvSpPr>
          <p:cNvPr id="3" name="Прямоугольник 2"/>
          <p:cNvSpPr/>
          <p:nvPr/>
        </p:nvSpPr>
        <p:spPr>
          <a:xfrm>
            <a:off x="-32450" y="3995678"/>
            <a:ext cx="6623414" cy="2862322"/>
          </a:xfrm>
          <a:prstGeom prst="rect">
            <a:avLst/>
          </a:prstGeom>
        </p:spPr>
        <p:txBody>
          <a:bodyPr wrap="square">
            <a:spAutoFit/>
          </a:bodyPr>
          <a:lstStyle/>
          <a:p>
            <a:r>
              <a:rPr lang="uk-UA" sz="2000" b="1" dirty="0">
                <a:ln>
                  <a:solidFill>
                    <a:srgbClr val="00B050"/>
                  </a:solidFill>
                </a:ln>
              </a:rPr>
              <a:t>Конституційні обов’язки громадян</a:t>
            </a:r>
            <a:endParaRPr lang="ru-RU" sz="2000" dirty="0">
              <a:ln>
                <a:solidFill>
                  <a:srgbClr val="00B050"/>
                </a:solidFill>
              </a:ln>
            </a:endParaRPr>
          </a:p>
          <a:p>
            <a:pPr marL="342900" indent="-342900">
              <a:buFont typeface="Arial" pitchFamily="34" charset="0"/>
              <a:buChar char="•"/>
            </a:pPr>
            <a:r>
              <a:rPr lang="uk-UA" sz="2000" dirty="0">
                <a:ln>
                  <a:solidFill>
                    <a:srgbClr val="00B0F0"/>
                  </a:solidFill>
                </a:ln>
              </a:rPr>
              <a:t>Охорона культурної спадщини</a:t>
            </a:r>
            <a:endParaRPr lang="ru-RU" sz="2000" dirty="0">
              <a:ln>
                <a:solidFill>
                  <a:srgbClr val="00B0F0"/>
                </a:solidFill>
              </a:ln>
            </a:endParaRPr>
          </a:p>
          <a:p>
            <a:pPr marL="342900" indent="-342900">
              <a:buFont typeface="Arial" pitchFamily="34" charset="0"/>
              <a:buChar char="•"/>
            </a:pPr>
            <a:r>
              <a:rPr lang="uk-UA" sz="2000" dirty="0">
                <a:ln>
                  <a:solidFill>
                    <a:srgbClr val="00B0F0"/>
                  </a:solidFill>
                </a:ln>
              </a:rPr>
              <a:t>Захист Вітчизни</a:t>
            </a:r>
            <a:endParaRPr lang="ru-RU" sz="2000" dirty="0">
              <a:ln>
                <a:solidFill>
                  <a:srgbClr val="00B0F0"/>
                </a:solidFill>
              </a:ln>
            </a:endParaRPr>
          </a:p>
          <a:p>
            <a:pPr marL="342900" indent="-342900">
              <a:buFont typeface="Arial" pitchFamily="34" charset="0"/>
              <a:buChar char="•"/>
            </a:pPr>
            <a:r>
              <a:rPr lang="uk-UA" sz="2000" dirty="0" smtClean="0">
                <a:ln>
                  <a:solidFill>
                    <a:srgbClr val="00B0F0"/>
                  </a:solidFill>
                </a:ln>
              </a:rPr>
              <a:t>Додержуватись </a:t>
            </a:r>
            <a:r>
              <a:rPr lang="uk-UA" sz="2000" dirty="0">
                <a:ln>
                  <a:solidFill>
                    <a:srgbClr val="00B0F0"/>
                  </a:solidFill>
                </a:ln>
              </a:rPr>
              <a:t>Конституції та законів України</a:t>
            </a:r>
            <a:endParaRPr lang="ru-RU" sz="2000" dirty="0">
              <a:ln>
                <a:solidFill>
                  <a:srgbClr val="00B0F0"/>
                </a:solidFill>
              </a:ln>
            </a:endParaRPr>
          </a:p>
          <a:p>
            <a:pPr marL="342900" indent="-342900">
              <a:buFont typeface="Arial" pitchFamily="34" charset="0"/>
              <a:buChar char="•"/>
            </a:pPr>
            <a:r>
              <a:rPr lang="uk-UA" sz="2000" dirty="0" smtClean="0">
                <a:ln>
                  <a:solidFill>
                    <a:srgbClr val="00B0F0"/>
                  </a:solidFill>
                </a:ln>
              </a:rPr>
              <a:t>Не </a:t>
            </a:r>
            <a:r>
              <a:rPr lang="uk-UA" sz="2000" dirty="0">
                <a:ln>
                  <a:solidFill>
                    <a:srgbClr val="00B0F0"/>
                  </a:solidFill>
                </a:ln>
              </a:rPr>
              <a:t>заподіювати шкоду природі</a:t>
            </a:r>
            <a:endParaRPr lang="ru-RU" sz="2000" dirty="0">
              <a:ln>
                <a:solidFill>
                  <a:srgbClr val="00B0F0"/>
                </a:solidFill>
              </a:ln>
            </a:endParaRPr>
          </a:p>
          <a:p>
            <a:pPr marL="342900" indent="-342900">
              <a:buFont typeface="Arial" pitchFamily="34" charset="0"/>
              <a:buChar char="•"/>
            </a:pPr>
            <a:r>
              <a:rPr lang="uk-UA" sz="2000" dirty="0">
                <a:ln>
                  <a:solidFill>
                    <a:srgbClr val="00B0F0"/>
                  </a:solidFill>
                </a:ln>
              </a:rPr>
              <a:t>Поважати честь та гідність інших людей</a:t>
            </a:r>
            <a:endParaRPr lang="ru-RU" sz="2000" dirty="0">
              <a:ln>
                <a:solidFill>
                  <a:srgbClr val="00B0F0"/>
                </a:solidFill>
              </a:ln>
            </a:endParaRPr>
          </a:p>
          <a:p>
            <a:pPr marL="342900" indent="-342900">
              <a:buFont typeface="Arial" pitchFamily="34" charset="0"/>
              <a:buChar char="•"/>
            </a:pPr>
            <a:r>
              <a:rPr lang="uk-UA" sz="2000" dirty="0">
                <a:ln>
                  <a:solidFill>
                    <a:srgbClr val="00B0F0"/>
                  </a:solidFill>
                </a:ln>
              </a:rPr>
              <a:t>Набуття повної загальної середньої освіти</a:t>
            </a:r>
            <a:endParaRPr lang="ru-RU" sz="2000" dirty="0">
              <a:ln>
                <a:solidFill>
                  <a:srgbClr val="00B0F0"/>
                </a:solidFill>
              </a:ln>
            </a:endParaRPr>
          </a:p>
          <a:p>
            <a:pPr marL="342900" indent="-342900">
              <a:buFont typeface="Arial" pitchFamily="34" charset="0"/>
              <a:buChar char="•"/>
            </a:pPr>
            <a:r>
              <a:rPr lang="uk-UA" sz="2000" dirty="0">
                <a:ln>
                  <a:solidFill>
                    <a:srgbClr val="00B0F0"/>
                  </a:solidFill>
                </a:ln>
              </a:rPr>
              <a:t>Піклування про дітей та непрацездатних батьків</a:t>
            </a:r>
            <a:endParaRPr lang="ru-RU" sz="2000" dirty="0">
              <a:ln>
                <a:solidFill>
                  <a:srgbClr val="00B0F0"/>
                </a:solidFill>
              </a:ln>
            </a:endParaRPr>
          </a:p>
          <a:p>
            <a:pPr marL="342900" indent="-342900">
              <a:buFont typeface="Arial" pitchFamily="34" charset="0"/>
              <a:buChar char="•"/>
            </a:pPr>
            <a:r>
              <a:rPr lang="uk-UA" sz="2000" dirty="0">
                <a:ln>
                  <a:solidFill>
                    <a:srgbClr val="00B0F0"/>
                  </a:solidFill>
                </a:ln>
              </a:rPr>
              <a:t>Сплата податків і зборів</a:t>
            </a:r>
            <a:endParaRPr lang="ru-RU" sz="2000" dirty="0">
              <a:ln>
                <a:solidFill>
                  <a:srgbClr val="00B0F0"/>
                </a:solidFill>
              </a:ln>
            </a:endParaRPr>
          </a:p>
        </p:txBody>
      </p:sp>
      <p:pic>
        <p:nvPicPr>
          <p:cNvPr id="16387" name="Picture 3" descr="C:\Users\user\Downloads\скачанные файл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2382694" cy="205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04646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43950" y="1772263"/>
            <a:ext cx="6048672" cy="2677656"/>
          </a:xfrm>
          <a:prstGeom prst="rect">
            <a:avLst/>
          </a:prstGeom>
        </p:spPr>
        <p:txBody>
          <a:bodyPr wrap="square">
            <a:spAutoFit/>
          </a:bodyPr>
          <a:lstStyle/>
          <a:p>
            <a:r>
              <a:rPr lang="ru-RU" sz="2400" b="1" dirty="0" err="1"/>
              <a:t>Правовий</a:t>
            </a:r>
            <a:r>
              <a:rPr lang="ru-RU" sz="2400" b="1" dirty="0"/>
              <a:t> статус особи </a:t>
            </a:r>
            <a:r>
              <a:rPr lang="ru-RU" sz="2400" dirty="0"/>
              <a:t>- </a:t>
            </a:r>
            <a:r>
              <a:rPr lang="ru-RU" sz="2400" dirty="0" err="1"/>
              <a:t>це</a:t>
            </a:r>
            <a:r>
              <a:rPr lang="ru-RU" sz="2400" dirty="0"/>
              <a:t> </a:t>
            </a:r>
            <a:r>
              <a:rPr lang="ru-RU" sz="2400" dirty="0" err="1"/>
              <a:t>юридично</a:t>
            </a:r>
            <a:r>
              <a:rPr lang="ru-RU" sz="2400" dirty="0"/>
              <a:t> </a:t>
            </a:r>
            <a:r>
              <a:rPr lang="ru-RU" sz="2400" dirty="0" err="1"/>
              <a:t>закріплене</a:t>
            </a:r>
            <a:r>
              <a:rPr lang="ru-RU" sz="2400" dirty="0"/>
              <a:t> становище особи в </a:t>
            </a:r>
            <a:r>
              <a:rPr lang="ru-RU" sz="2400" dirty="0" err="1"/>
              <a:t>державі</a:t>
            </a:r>
            <a:r>
              <a:rPr lang="ru-RU" sz="2400" dirty="0"/>
              <a:t> і </a:t>
            </a:r>
            <a:r>
              <a:rPr lang="ru-RU" sz="2400" dirty="0" err="1"/>
              <a:t>суспільстві</a:t>
            </a:r>
            <a:r>
              <a:rPr lang="ru-RU" sz="2400" dirty="0"/>
              <a:t>, </a:t>
            </a:r>
            <a:r>
              <a:rPr lang="ru-RU" sz="2400" dirty="0" err="1"/>
              <a:t>що</a:t>
            </a:r>
            <a:r>
              <a:rPr lang="ru-RU" sz="2400" dirty="0"/>
              <a:t> </a:t>
            </a:r>
            <a:r>
              <a:rPr lang="ru-RU" sz="2400" dirty="0" err="1"/>
              <a:t>відноситься</a:t>
            </a:r>
            <a:r>
              <a:rPr lang="ru-RU" sz="2400" dirty="0"/>
              <a:t> до </a:t>
            </a:r>
            <a:r>
              <a:rPr lang="ru-RU" sz="2400" dirty="0" err="1"/>
              <a:t>якості</a:t>
            </a:r>
            <a:r>
              <a:rPr lang="ru-RU" sz="2400" dirty="0"/>
              <a:t> особи як </a:t>
            </a:r>
            <a:r>
              <a:rPr lang="ru-RU" sz="2400" dirty="0" err="1"/>
              <a:t>людини</a:t>
            </a:r>
            <a:r>
              <a:rPr lang="ru-RU" sz="2400" dirty="0"/>
              <a:t> і </a:t>
            </a:r>
            <a:r>
              <a:rPr lang="ru-RU" sz="2400" dirty="0" err="1"/>
              <a:t>громадянина</a:t>
            </a:r>
            <a:r>
              <a:rPr lang="ru-RU" sz="2400" dirty="0"/>
              <a:t> і </a:t>
            </a:r>
            <a:r>
              <a:rPr lang="ru-RU" sz="2400" dirty="0" err="1"/>
              <a:t>характеризує</a:t>
            </a:r>
            <a:r>
              <a:rPr lang="ru-RU" sz="2400" dirty="0"/>
              <a:t> </a:t>
            </a:r>
            <a:r>
              <a:rPr lang="ru-RU" sz="2400" dirty="0" err="1"/>
              <a:t>зв'язки</a:t>
            </a:r>
            <a:r>
              <a:rPr lang="ru-RU" sz="2400" dirty="0"/>
              <a:t> особи з державою та </a:t>
            </a:r>
            <a:r>
              <a:rPr lang="ru-RU" sz="2400" dirty="0" err="1"/>
              <a:t>державна</a:t>
            </a:r>
            <a:r>
              <a:rPr lang="ru-RU" sz="2400" dirty="0"/>
              <a:t> </a:t>
            </a:r>
            <a:r>
              <a:rPr lang="ru-RU" sz="2400" dirty="0" err="1"/>
              <a:t>організованим</a:t>
            </a:r>
            <a:r>
              <a:rPr lang="ru-RU" sz="2400" dirty="0"/>
              <a:t> </a:t>
            </a:r>
            <a:r>
              <a:rPr lang="ru-RU" sz="2400" dirty="0" err="1"/>
              <a:t>суспільством</a:t>
            </a:r>
            <a:r>
              <a:rPr lang="ru-RU" sz="2400" dirty="0"/>
              <a:t>.</a:t>
            </a:r>
          </a:p>
        </p:txBody>
      </p:sp>
      <p:pic>
        <p:nvPicPr>
          <p:cNvPr id="1027" name="Picture 3" descr="C:\Users\user\Downloads\suver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17" y="526242"/>
            <a:ext cx="2016224" cy="1194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ownloads\prava_lud_14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708920"/>
            <a:ext cx="1991611"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ownloads\f_52766798213724068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449919"/>
            <a:ext cx="4210235" cy="236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466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568" y="415021"/>
            <a:ext cx="8196848" cy="523220"/>
          </a:xfrm>
          <a:prstGeom prst="rect">
            <a:avLst/>
          </a:prstGeom>
        </p:spPr>
        <p:txBody>
          <a:bodyPr wrap="square">
            <a:spAutoFit/>
          </a:bodyPr>
          <a:lstStyle/>
          <a:p>
            <a:pPr algn="ctr">
              <a:spcAft>
                <a:spcPts val="0"/>
              </a:spcAft>
            </a:pPr>
            <a:r>
              <a:rPr lang="uk-UA" sz="2800" b="1" u="sng" dirty="0" smtClean="0">
                <a:latin typeface="Times New Roman"/>
                <a:ea typeface="Times New Roman"/>
              </a:rPr>
              <a:t>ПРИНЦИПИ ПРАВОВОГО СТАТУСУ ОСОБИ</a:t>
            </a:r>
            <a:endParaRPr lang="ru-RU" sz="2800" u="sng" dirty="0">
              <a:effectLst/>
              <a:latin typeface="Times New Roman"/>
              <a:ea typeface="Times New Roman"/>
            </a:endParaRPr>
          </a:p>
        </p:txBody>
      </p:sp>
      <p:graphicFrame>
        <p:nvGraphicFramePr>
          <p:cNvPr id="25" name="Схема 24"/>
          <p:cNvGraphicFramePr/>
          <p:nvPr>
            <p:extLst>
              <p:ext uri="{D42A27DB-BD31-4B8C-83A1-F6EECF244321}">
                <p14:modId xmlns:p14="http://schemas.microsoft.com/office/powerpoint/2010/main" val="741931148"/>
              </p:ext>
            </p:extLst>
          </p:nvPr>
        </p:nvGraphicFramePr>
        <p:xfrm>
          <a:off x="401568" y="1144417"/>
          <a:ext cx="763284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08263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6" y="61173"/>
            <a:ext cx="9146196" cy="830997"/>
          </a:xfrm>
          <a:prstGeom prst="rect">
            <a:avLst/>
          </a:prstGeom>
          <a:ln w="28575">
            <a:solidFill>
              <a:srgbClr val="00B05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ru-RU" sz="4800" b="1" dirty="0" smtClean="0"/>
              <a:t>СВОБОДА</a:t>
            </a:r>
            <a:endParaRPr lang="ru-RU" sz="4800" b="1" dirty="0"/>
          </a:p>
        </p:txBody>
      </p:sp>
      <p:sp>
        <p:nvSpPr>
          <p:cNvPr id="3" name="Прямоугольник 2"/>
          <p:cNvSpPr/>
          <p:nvPr/>
        </p:nvSpPr>
        <p:spPr>
          <a:xfrm>
            <a:off x="-2196" y="933313"/>
            <a:ext cx="3751958" cy="3539430"/>
          </a:xfrm>
          <a:prstGeom prst="rect">
            <a:avLst/>
          </a:prstGeom>
          <a:ln w="28575">
            <a:solidFill>
              <a:srgbClr val="00B050"/>
            </a:solid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800" i="1" dirty="0"/>
              <a:t>Характеристика стану </a:t>
            </a:r>
            <a:r>
              <a:rPr lang="ru-RU" sz="2800" i="1" dirty="0" err="1"/>
              <a:t>людини</a:t>
            </a:r>
            <a:r>
              <a:rPr lang="ru-RU" sz="2800" i="1" dirty="0"/>
              <a:t> – </a:t>
            </a:r>
            <a:endParaRPr lang="en-US" sz="2800" i="1" dirty="0" smtClean="0"/>
          </a:p>
          <a:p>
            <a:r>
              <a:rPr lang="ru-RU" sz="2800" i="1" dirty="0" err="1" smtClean="0"/>
              <a:t>Всі</a:t>
            </a:r>
            <a:r>
              <a:rPr lang="ru-RU" sz="2800" i="1" dirty="0" smtClean="0"/>
              <a:t> </a:t>
            </a:r>
            <a:r>
              <a:rPr lang="ru-RU" sz="2800" i="1" dirty="0"/>
              <a:t>люди </a:t>
            </a:r>
            <a:r>
              <a:rPr lang="ru-RU" sz="2800" i="1" dirty="0" err="1" smtClean="0"/>
              <a:t>народжуються</a:t>
            </a:r>
            <a:r>
              <a:rPr lang="en-US" sz="2800" i="1" dirty="0" smtClean="0"/>
              <a:t> </a:t>
            </a:r>
            <a:r>
              <a:rPr lang="ru-RU" sz="2800" i="1" dirty="0" err="1" smtClean="0"/>
              <a:t>рівними</a:t>
            </a:r>
            <a:r>
              <a:rPr lang="ru-RU" sz="2800" i="1" dirty="0" smtClean="0"/>
              <a:t> </a:t>
            </a:r>
            <a:r>
              <a:rPr lang="ru-RU" sz="2800" i="1" dirty="0"/>
              <a:t>в правах” – ст. 1 </a:t>
            </a:r>
            <a:r>
              <a:rPr lang="ru-RU" sz="2800" i="1" dirty="0" err="1"/>
              <a:t>Загальної</a:t>
            </a:r>
            <a:r>
              <a:rPr lang="ru-RU" sz="2800" i="1" dirty="0"/>
              <a:t> </a:t>
            </a:r>
            <a:r>
              <a:rPr lang="ru-RU" sz="2800" i="1" dirty="0" err="1"/>
              <a:t>декларації</a:t>
            </a:r>
            <a:r>
              <a:rPr lang="ru-RU" sz="2800" i="1" dirty="0"/>
              <a:t> прав </a:t>
            </a:r>
            <a:r>
              <a:rPr lang="ru-RU" sz="2800" i="1" dirty="0" err="1"/>
              <a:t>людини</a:t>
            </a:r>
            <a:endParaRPr lang="ru-RU" sz="2800" i="1" dirty="0"/>
          </a:p>
        </p:txBody>
      </p:sp>
      <p:sp>
        <p:nvSpPr>
          <p:cNvPr id="4" name="Прямоугольник 3"/>
          <p:cNvSpPr/>
          <p:nvPr/>
        </p:nvSpPr>
        <p:spPr>
          <a:xfrm>
            <a:off x="3749762" y="926497"/>
            <a:ext cx="5394238" cy="3546246"/>
          </a:xfrm>
          <a:prstGeom prst="rect">
            <a:avLst/>
          </a:prstGeom>
          <a:ln w="28575">
            <a:solidFill>
              <a:srgbClr val="00B05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spcAft>
                <a:spcPts val="0"/>
              </a:spcAft>
            </a:pPr>
            <a:r>
              <a:rPr lang="uk-UA" sz="2800" i="1" dirty="0">
                <a:ea typeface="Times New Roman"/>
                <a:cs typeface="Times New Roman"/>
              </a:rPr>
              <a:t>Широкі можливості </a:t>
            </a:r>
            <a:r>
              <a:rPr lang="uk-UA" sz="2800" i="1" dirty="0" smtClean="0">
                <a:ea typeface="Times New Roman"/>
                <a:cs typeface="Times New Roman"/>
              </a:rPr>
              <a:t>індивідуального </a:t>
            </a:r>
            <a:r>
              <a:rPr lang="uk-UA" sz="2800" i="1" dirty="0">
                <a:ea typeface="Times New Roman"/>
                <a:cs typeface="Times New Roman"/>
              </a:rPr>
              <a:t>вибору, самовизначення </a:t>
            </a:r>
            <a:r>
              <a:rPr lang="uk-UA" sz="2800" i="1" dirty="0" smtClean="0">
                <a:ea typeface="Times New Roman"/>
                <a:cs typeface="Times New Roman"/>
              </a:rPr>
              <a:t>особи </a:t>
            </a:r>
            <a:r>
              <a:rPr lang="uk-UA" sz="2800" i="1" dirty="0">
                <a:ea typeface="Times New Roman"/>
                <a:cs typeface="Times New Roman"/>
              </a:rPr>
              <a:t>– </a:t>
            </a:r>
            <a:r>
              <a:rPr lang="uk-UA" sz="2800" i="1" dirty="0" smtClean="0">
                <a:ea typeface="Times New Roman"/>
                <a:cs typeface="Times New Roman"/>
              </a:rPr>
              <a:t>ст.34 </a:t>
            </a:r>
            <a:r>
              <a:rPr lang="uk-UA" sz="2800" i="1" dirty="0">
                <a:ea typeface="Times New Roman"/>
                <a:cs typeface="Times New Roman"/>
              </a:rPr>
              <a:t>Конституції України: “Кожному гарантується право на свободу думки і слова та вільне вираження своїх переконань і переконань”</a:t>
            </a:r>
            <a:endParaRPr lang="ru-RU" sz="3200" i="1" dirty="0">
              <a:effectLst/>
              <a:ea typeface="Times New Roman"/>
              <a:cs typeface="Times New Roman"/>
            </a:endParaRPr>
          </a:p>
        </p:txBody>
      </p:sp>
      <p:sp>
        <p:nvSpPr>
          <p:cNvPr id="5" name="Прямоугольник 4"/>
          <p:cNvSpPr/>
          <p:nvPr/>
        </p:nvSpPr>
        <p:spPr>
          <a:xfrm>
            <a:off x="467544" y="4941168"/>
            <a:ext cx="7560840" cy="1569660"/>
          </a:xfrm>
          <a:prstGeom prst="rect">
            <a:avLst/>
          </a:prstGeom>
        </p:spPr>
        <p:txBody>
          <a:bodyPr wrap="square">
            <a:spAutoFit/>
          </a:bodyPr>
          <a:lstStyle/>
          <a:p>
            <a:pPr algn="ctr"/>
            <a:r>
              <a:rPr lang="ru-RU" sz="2400" dirty="0" err="1"/>
              <a:t>Свободи</a:t>
            </a:r>
            <a:r>
              <a:rPr lang="ru-RU" sz="2400" dirty="0"/>
              <a:t> </a:t>
            </a:r>
            <a:r>
              <a:rPr lang="ru-RU" sz="2400" dirty="0" err="1"/>
              <a:t>людини</a:t>
            </a:r>
            <a:r>
              <a:rPr lang="ru-RU" sz="2400" dirty="0"/>
              <a:t> – </a:t>
            </a:r>
            <a:r>
              <a:rPr lang="ru-RU" sz="2400" dirty="0" err="1"/>
              <a:t>це</a:t>
            </a:r>
            <a:r>
              <a:rPr lang="ru-RU" sz="2400" dirty="0"/>
              <a:t> права, </a:t>
            </a:r>
            <a:r>
              <a:rPr lang="ru-RU" sz="2400" dirty="0" err="1"/>
              <a:t>які</a:t>
            </a:r>
            <a:r>
              <a:rPr lang="ru-RU" sz="2400" dirty="0"/>
              <a:t> </a:t>
            </a:r>
            <a:r>
              <a:rPr lang="ru-RU" sz="2400" dirty="0" err="1"/>
              <a:t>засновані</a:t>
            </a:r>
            <a:r>
              <a:rPr lang="ru-RU" sz="2400" dirty="0"/>
              <a:t> на </a:t>
            </a:r>
            <a:r>
              <a:rPr lang="ru-RU" sz="2400" dirty="0" err="1"/>
              <a:t>вільному</a:t>
            </a:r>
            <a:r>
              <a:rPr lang="ru-RU" sz="2400" dirty="0"/>
              <a:t>, максимально </a:t>
            </a:r>
            <a:r>
              <a:rPr lang="ru-RU" sz="2400" dirty="0" err="1"/>
              <a:t>самостійному</a:t>
            </a:r>
            <a:r>
              <a:rPr lang="ru-RU" sz="2400" dirty="0"/>
              <a:t> </a:t>
            </a:r>
            <a:r>
              <a:rPr lang="ru-RU" sz="2400" dirty="0" err="1"/>
              <a:t>виборі</a:t>
            </a:r>
            <a:r>
              <a:rPr lang="ru-RU" sz="2400" dirty="0"/>
              <a:t> (</a:t>
            </a:r>
            <a:r>
              <a:rPr lang="ru-RU" sz="2400" dirty="0" err="1"/>
              <a:t>самовизначені</a:t>
            </a:r>
            <a:r>
              <a:rPr lang="ru-RU" sz="2400" dirty="0"/>
              <a:t>) </a:t>
            </a:r>
            <a:r>
              <a:rPr lang="ru-RU" sz="2400" dirty="0" err="1"/>
              <a:t>людини</a:t>
            </a:r>
            <a:r>
              <a:rPr lang="ru-RU" sz="2400" dirty="0"/>
              <a:t> у </a:t>
            </a:r>
            <a:r>
              <a:rPr lang="ru-RU" sz="2400" dirty="0" err="1"/>
              <a:t>певних</a:t>
            </a:r>
            <a:r>
              <a:rPr lang="ru-RU" sz="2400" dirty="0"/>
              <a:t> сферах </a:t>
            </a:r>
            <a:r>
              <a:rPr lang="ru-RU" sz="2400" dirty="0" err="1"/>
              <a:t>суспільного</a:t>
            </a:r>
            <a:r>
              <a:rPr lang="ru-RU" sz="2400" dirty="0"/>
              <a:t> </a:t>
            </a:r>
            <a:r>
              <a:rPr lang="ru-RU" sz="2400" dirty="0" err="1"/>
              <a:t>життя</a:t>
            </a:r>
            <a:r>
              <a:rPr lang="ru-RU" sz="2400" dirty="0"/>
              <a:t>. </a:t>
            </a:r>
          </a:p>
        </p:txBody>
      </p:sp>
    </p:spTree>
    <p:extLst>
      <p:ext uri="{BB962C8B-B14F-4D97-AF65-F5344CB8AC3E}">
        <p14:creationId xmlns:p14="http://schemas.microsoft.com/office/powerpoint/2010/main" val="118797658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476672"/>
            <a:ext cx="9036496" cy="1015663"/>
          </a:xfrm>
          <a:prstGeom prst="rect">
            <a:avLst/>
          </a:prstGeom>
        </p:spPr>
        <p:txBody>
          <a:bodyPr wrap="square">
            <a:spAutoFit/>
          </a:bodyPr>
          <a:lstStyle/>
          <a:p>
            <a:r>
              <a:rPr lang="uk-UA" sz="2000" b="1" u="sng" dirty="0">
                <a:latin typeface="Times New Roman"/>
                <a:ea typeface="Times New Roman"/>
              </a:rPr>
              <a:t>Права особи </a:t>
            </a:r>
            <a:r>
              <a:rPr lang="uk-UA" sz="2000" dirty="0">
                <a:latin typeface="Times New Roman"/>
                <a:ea typeface="Times New Roman"/>
              </a:rPr>
              <a:t>– </a:t>
            </a:r>
            <a:r>
              <a:rPr lang="uk-UA" sz="2000" i="1" dirty="0">
                <a:latin typeface="Times New Roman"/>
                <a:ea typeface="Times New Roman"/>
              </a:rPr>
              <a:t>це формально визначені, юридично гарантовані можливості користуватися соціальними благами, офіційна міра можливої поведінки людини в державно-організованому суспільстві.</a:t>
            </a:r>
            <a:endParaRPr lang="ru-RU" sz="2000" dirty="0"/>
          </a:p>
        </p:txBody>
      </p:sp>
      <p:graphicFrame>
        <p:nvGraphicFramePr>
          <p:cNvPr id="7" name="Схема 6"/>
          <p:cNvGraphicFramePr/>
          <p:nvPr>
            <p:extLst>
              <p:ext uri="{D42A27DB-BD31-4B8C-83A1-F6EECF244321}">
                <p14:modId xmlns:p14="http://schemas.microsoft.com/office/powerpoint/2010/main" val="3699278521"/>
              </p:ext>
            </p:extLst>
          </p:nvPr>
        </p:nvGraphicFramePr>
        <p:xfrm>
          <a:off x="0" y="1492335"/>
          <a:ext cx="9144000" cy="5365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user\Downloads\img3.jp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21688" t="48553" r="28134" b="5848"/>
          <a:stretch/>
        </p:blipFill>
        <p:spPr bwMode="auto">
          <a:xfrm>
            <a:off x="5940152" y="1148037"/>
            <a:ext cx="2880320" cy="16611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ownloads\скачанные файлы.jp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1492335"/>
            <a:ext cx="2057400" cy="12763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я со стрелкой 9"/>
          <p:cNvCxnSpPr/>
          <p:nvPr/>
        </p:nvCxnSpPr>
        <p:spPr>
          <a:xfrm flipH="1">
            <a:off x="3995936" y="2564904"/>
            <a:ext cx="629816" cy="360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625752" y="2564904"/>
            <a:ext cx="594320" cy="360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0968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020" y="260648"/>
            <a:ext cx="8640452" cy="456535"/>
          </a:xfrm>
          <a:prstGeom prst="rect">
            <a:avLst/>
          </a:prstGeom>
        </p:spPr>
        <p:txBody>
          <a:bodyPr wrap="square">
            <a:spAutoFit/>
          </a:bodyPr>
          <a:lstStyle/>
          <a:p>
            <a:pPr marL="90488" algn="ctr">
              <a:lnSpc>
                <a:spcPct val="150000"/>
              </a:lnSpc>
              <a:spcAft>
                <a:spcPts val="0"/>
              </a:spcAft>
            </a:pPr>
            <a:r>
              <a:rPr lang="ru-RU" b="1" dirty="0" smtClean="0">
                <a:solidFill>
                  <a:srgbClr val="0070C0"/>
                </a:solidFill>
                <a:ea typeface="Times New Roman"/>
                <a:cs typeface="Times New Roman"/>
              </a:rPr>
              <a:t>ЗА ЧАСОМ ВИНИКНЕННЯ РОЗДІЛЯЮТЬ “ПОКОЛІННЯ ПРАВ ЛЮДИНИ”:</a:t>
            </a:r>
            <a:endParaRPr lang="ru-RU" sz="1400" b="1" i="1" dirty="0">
              <a:solidFill>
                <a:srgbClr val="0070C0"/>
              </a:solidFill>
              <a:ea typeface="Times New Roman"/>
              <a:cs typeface="Times New Roman"/>
            </a:endParaRPr>
          </a:p>
        </p:txBody>
      </p:sp>
      <p:sp>
        <p:nvSpPr>
          <p:cNvPr id="3" name="Прямоугольник 2"/>
          <p:cNvSpPr/>
          <p:nvPr/>
        </p:nvSpPr>
        <p:spPr>
          <a:xfrm>
            <a:off x="0" y="825409"/>
            <a:ext cx="9144000" cy="2308324"/>
          </a:xfrm>
          <a:prstGeom prst="rect">
            <a:avLst/>
          </a:prstGeom>
          <a:ln w="28575">
            <a:prstDash val="dash"/>
          </a:ln>
        </p:spPr>
        <p:style>
          <a:lnRef idx="2">
            <a:schemeClr val="accent6"/>
          </a:lnRef>
          <a:fillRef idx="1">
            <a:schemeClr val="lt1"/>
          </a:fillRef>
          <a:effectRef idx="0">
            <a:schemeClr val="accent6"/>
          </a:effectRef>
          <a:fontRef idx="minor">
            <a:schemeClr val="dk1"/>
          </a:fontRef>
        </p:style>
        <p:txBody>
          <a:bodyPr wrap="square">
            <a:spAutoFit/>
          </a:bodyPr>
          <a:lstStyle/>
          <a:p>
            <a:r>
              <a:rPr lang="ru-RU" sz="2400" dirty="0"/>
              <a:t>П</a:t>
            </a:r>
            <a:r>
              <a:rPr lang="ru-RU" sz="2400" dirty="0" smtClean="0"/>
              <a:t>рава </a:t>
            </a:r>
            <a:r>
              <a:rPr lang="ru-RU" sz="2400" dirty="0" err="1" smtClean="0"/>
              <a:t>сформуванні</a:t>
            </a:r>
            <a:r>
              <a:rPr lang="ru-RU" sz="2400" dirty="0" smtClean="0"/>
              <a:t> </a:t>
            </a:r>
            <a:r>
              <a:rPr lang="ru-RU" sz="2400" dirty="0"/>
              <a:t>на </a:t>
            </a:r>
            <a:r>
              <a:rPr lang="ru-RU" sz="2400" dirty="0" err="1"/>
              <a:t>основі</a:t>
            </a:r>
            <a:r>
              <a:rPr lang="ru-RU" sz="2400" dirty="0"/>
              <a:t> </a:t>
            </a:r>
            <a:r>
              <a:rPr lang="ru-RU" sz="2400" dirty="0" err="1"/>
              <a:t>ліберальних</a:t>
            </a:r>
            <a:r>
              <a:rPr lang="ru-RU" sz="2400" dirty="0"/>
              <a:t> </a:t>
            </a:r>
            <a:r>
              <a:rPr lang="ru-RU" sz="2400" dirty="0" err="1" smtClean="0"/>
              <a:t>цінностей</a:t>
            </a:r>
            <a:r>
              <a:rPr lang="ru-RU" sz="2400" dirty="0" smtClean="0"/>
              <a:t> (</a:t>
            </a:r>
            <a:r>
              <a:rPr lang="ru-RU" sz="2400" dirty="0" err="1" smtClean="0"/>
              <a:t>буржуазні</a:t>
            </a:r>
            <a:r>
              <a:rPr lang="ru-RU" sz="2400" dirty="0" smtClean="0"/>
              <a:t> </a:t>
            </a:r>
            <a:r>
              <a:rPr lang="ru-RU" sz="2400" dirty="0" err="1" smtClean="0"/>
              <a:t>революцій</a:t>
            </a:r>
            <a:r>
              <a:rPr lang="ru-RU" sz="2400" dirty="0" smtClean="0"/>
              <a:t> ХVІІ-ХVІІІ ст.).  </a:t>
            </a:r>
            <a:r>
              <a:rPr lang="ru-RU" sz="2400" dirty="0" err="1" smtClean="0"/>
              <a:t>Мова</a:t>
            </a:r>
            <a:r>
              <a:rPr lang="ru-RU" sz="2400" dirty="0" smtClean="0"/>
              <a:t> </a:t>
            </a:r>
            <a:r>
              <a:rPr lang="ru-RU" sz="2400" dirty="0" err="1" smtClean="0"/>
              <a:t>йде</a:t>
            </a:r>
            <a:r>
              <a:rPr lang="ru-RU" sz="2400" dirty="0" smtClean="0"/>
              <a:t> про </a:t>
            </a:r>
            <a:r>
              <a:rPr lang="ru-RU" sz="2400" dirty="0" err="1" smtClean="0"/>
              <a:t>особисті</a:t>
            </a:r>
            <a:r>
              <a:rPr lang="ru-RU" sz="2400" dirty="0" smtClean="0"/>
              <a:t> </a:t>
            </a:r>
            <a:r>
              <a:rPr lang="ru-RU" sz="2400" dirty="0"/>
              <a:t>(</a:t>
            </a:r>
            <a:r>
              <a:rPr lang="ru-RU" sz="2400" dirty="0" err="1"/>
              <a:t>громадянські</a:t>
            </a:r>
            <a:r>
              <a:rPr lang="ru-RU" sz="2400" dirty="0"/>
              <a:t>) та </a:t>
            </a:r>
            <a:r>
              <a:rPr lang="ru-RU" sz="2400" dirty="0" err="1"/>
              <a:t>політичні</a:t>
            </a:r>
            <a:r>
              <a:rPr lang="ru-RU" sz="2400" dirty="0"/>
              <a:t> права – право на </a:t>
            </a:r>
            <a:r>
              <a:rPr lang="ru-RU" sz="2400" dirty="0" err="1"/>
              <a:t>життя</a:t>
            </a:r>
            <a:r>
              <a:rPr lang="ru-RU" sz="2400" dirty="0"/>
              <a:t>, свободу та </a:t>
            </a:r>
            <a:r>
              <a:rPr lang="ru-RU" sz="2400" dirty="0" err="1"/>
              <a:t>безпеку</a:t>
            </a:r>
            <a:r>
              <a:rPr lang="ru-RU" sz="2400" dirty="0"/>
              <a:t> особи, право на </a:t>
            </a:r>
            <a:r>
              <a:rPr lang="ru-RU" sz="2400" dirty="0" err="1"/>
              <a:t>рівність</a:t>
            </a:r>
            <a:r>
              <a:rPr lang="ru-RU" sz="2400" dirty="0"/>
              <a:t> </a:t>
            </a:r>
            <a:r>
              <a:rPr lang="ru-RU" sz="2400" dirty="0" smtClean="0"/>
              <a:t>перед законами</a:t>
            </a:r>
            <a:r>
              <a:rPr lang="ru-RU" sz="2400" dirty="0"/>
              <a:t>, право на свободу думки, </a:t>
            </a:r>
            <a:r>
              <a:rPr lang="ru-RU" sz="2400" dirty="0" err="1"/>
              <a:t>совісті</a:t>
            </a:r>
            <a:r>
              <a:rPr lang="ru-RU" sz="2400" dirty="0"/>
              <a:t>, </a:t>
            </a:r>
            <a:r>
              <a:rPr lang="ru-RU" sz="2400" dirty="0" err="1"/>
              <a:t>релігії</a:t>
            </a:r>
            <a:r>
              <a:rPr lang="ru-RU" sz="2400" dirty="0"/>
              <a:t>, право на участь </a:t>
            </a:r>
            <a:r>
              <a:rPr lang="ru-RU" sz="2400" dirty="0" smtClean="0"/>
              <a:t>у </a:t>
            </a:r>
            <a:r>
              <a:rPr lang="ru-RU" sz="2400" dirty="0" err="1" smtClean="0"/>
              <a:t>веденні</a:t>
            </a:r>
            <a:r>
              <a:rPr lang="ru-RU" sz="2400" dirty="0" smtClean="0"/>
              <a:t> </a:t>
            </a:r>
            <a:r>
              <a:rPr lang="ru-RU" sz="2400" dirty="0" err="1"/>
              <a:t>державних</a:t>
            </a:r>
            <a:r>
              <a:rPr lang="ru-RU" sz="2400" dirty="0"/>
              <a:t> справ та </a:t>
            </a:r>
            <a:r>
              <a:rPr lang="ru-RU" sz="2400" dirty="0" err="1"/>
              <a:t>інші</a:t>
            </a:r>
            <a:r>
              <a:rPr lang="ru-RU" sz="2400" dirty="0"/>
              <a:t>. </a:t>
            </a:r>
          </a:p>
        </p:txBody>
      </p:sp>
      <p:pic>
        <p:nvPicPr>
          <p:cNvPr id="4098" name="Picture 2" descr="C:\Users\user\Downloads\скачанные файлы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812" y="4663950"/>
            <a:ext cx="2056922" cy="2194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user\Downloads\скачанные файл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66" y="3133733"/>
            <a:ext cx="1795367" cy="1795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Users\user\Downloads\snimok_ekrana_2014_05_25_v_18_44_06_25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19" y="4929100"/>
            <a:ext cx="2411125" cy="1928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Users\user\Downloads\b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5734" y="3185063"/>
            <a:ext cx="3239129" cy="203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1563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ownloads\1318328204_gradusni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061" y="1053186"/>
            <a:ext cx="1824663" cy="100034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0020" y="260648"/>
            <a:ext cx="8640452" cy="456535"/>
          </a:xfrm>
          <a:prstGeom prst="rect">
            <a:avLst/>
          </a:prstGeom>
        </p:spPr>
        <p:txBody>
          <a:bodyPr wrap="square">
            <a:spAutoFit/>
          </a:bodyPr>
          <a:lstStyle/>
          <a:p>
            <a:pPr marL="90488" algn="ctr">
              <a:lnSpc>
                <a:spcPct val="150000"/>
              </a:lnSpc>
              <a:spcAft>
                <a:spcPts val="0"/>
              </a:spcAft>
            </a:pPr>
            <a:r>
              <a:rPr lang="ru-RU" b="1" dirty="0" smtClean="0">
                <a:solidFill>
                  <a:srgbClr val="0070C0"/>
                </a:solidFill>
                <a:ea typeface="Times New Roman"/>
                <a:cs typeface="Times New Roman"/>
              </a:rPr>
              <a:t>ЗА ЧАСОМ ВИНИКНЕННЯ РОЗДІЛЯЮТЬ “ПОКОЛІННЯ ПРАВ ЛЮДИНИ”:</a:t>
            </a:r>
            <a:endParaRPr lang="ru-RU" sz="1400" b="1" i="1" dirty="0">
              <a:solidFill>
                <a:srgbClr val="0070C0"/>
              </a:solidFill>
              <a:ea typeface="Times New Roman"/>
              <a:cs typeface="Times New Roman"/>
            </a:endParaRPr>
          </a:p>
        </p:txBody>
      </p:sp>
      <p:sp>
        <p:nvSpPr>
          <p:cNvPr id="4" name="Прямоугольник 3"/>
          <p:cNvSpPr/>
          <p:nvPr/>
        </p:nvSpPr>
        <p:spPr>
          <a:xfrm>
            <a:off x="42546" y="2368483"/>
            <a:ext cx="9101454" cy="3046988"/>
          </a:xfrm>
          <a:prstGeom prst="rect">
            <a:avLst/>
          </a:prstGeom>
          <a:ln w="28575">
            <a:prstDash val="dash"/>
          </a:ln>
        </p:spPr>
        <p:style>
          <a:lnRef idx="2">
            <a:schemeClr val="accent6"/>
          </a:lnRef>
          <a:fillRef idx="1">
            <a:schemeClr val="lt1"/>
          </a:fillRef>
          <a:effectRef idx="0">
            <a:schemeClr val="accent6"/>
          </a:effectRef>
          <a:fontRef idx="minor">
            <a:schemeClr val="dk1"/>
          </a:fontRef>
        </p:style>
        <p:txBody>
          <a:bodyPr wrap="square">
            <a:spAutoFit/>
          </a:bodyPr>
          <a:lstStyle/>
          <a:p>
            <a:r>
              <a:rPr lang="ru-RU" sz="2400" dirty="0" smtClean="0"/>
              <a:t>права </a:t>
            </a:r>
            <a:r>
              <a:rPr lang="ru-RU" sz="2400" dirty="0" err="1"/>
              <a:t>людини</a:t>
            </a:r>
            <a:r>
              <a:rPr lang="ru-RU" sz="2400" dirty="0"/>
              <a:t> </a:t>
            </a:r>
            <a:r>
              <a:rPr lang="ru-RU" sz="2400" dirty="0" smtClean="0"/>
              <a:t>(</a:t>
            </a:r>
            <a:r>
              <a:rPr lang="ru-RU" sz="2400" dirty="0" err="1" smtClean="0"/>
              <a:t>наприкінці</a:t>
            </a:r>
            <a:r>
              <a:rPr lang="ru-RU" sz="2400" dirty="0" smtClean="0"/>
              <a:t> </a:t>
            </a:r>
            <a:r>
              <a:rPr lang="ru-RU" sz="2400" dirty="0"/>
              <a:t>ХІХ – на початку ХХ ст. у </a:t>
            </a:r>
            <a:r>
              <a:rPr lang="ru-RU" sz="2400" dirty="0" err="1"/>
              <a:t>процесі</a:t>
            </a:r>
            <a:r>
              <a:rPr lang="ru-RU" sz="2400" dirty="0"/>
              <a:t> </a:t>
            </a:r>
            <a:r>
              <a:rPr lang="ru-RU" sz="2400" dirty="0" err="1"/>
              <a:t>боротьби</a:t>
            </a:r>
            <a:r>
              <a:rPr lang="ru-RU" sz="2400" dirty="0"/>
              <a:t> </a:t>
            </a:r>
            <a:r>
              <a:rPr lang="ru-RU" sz="2400" dirty="0" err="1"/>
              <a:t>народів</a:t>
            </a:r>
            <a:r>
              <a:rPr lang="ru-RU" sz="2400" dirty="0"/>
              <a:t> за </a:t>
            </a:r>
            <a:r>
              <a:rPr lang="ru-RU" sz="2400" dirty="0" err="1"/>
              <a:t>покращення</a:t>
            </a:r>
            <a:r>
              <a:rPr lang="ru-RU" sz="2400" dirty="0"/>
              <a:t> </a:t>
            </a:r>
            <a:r>
              <a:rPr lang="ru-RU" sz="2400" dirty="0" err="1"/>
              <a:t>економічного</a:t>
            </a:r>
            <a:r>
              <a:rPr lang="ru-RU" sz="2400" dirty="0"/>
              <a:t> </a:t>
            </a:r>
            <a:r>
              <a:rPr lang="ru-RU" sz="2400" dirty="0" err="1"/>
              <a:t>рівня</a:t>
            </a:r>
            <a:r>
              <a:rPr lang="ru-RU" sz="2400" dirty="0"/>
              <a:t> </a:t>
            </a:r>
            <a:r>
              <a:rPr lang="ru-RU" sz="2400" dirty="0" err="1"/>
              <a:t>життя</a:t>
            </a:r>
            <a:r>
              <a:rPr lang="ru-RU" sz="2400" dirty="0"/>
              <a:t>, </a:t>
            </a:r>
            <a:r>
              <a:rPr lang="ru-RU" sz="2400" dirty="0" err="1"/>
              <a:t>підвищення</a:t>
            </a:r>
            <a:r>
              <a:rPr lang="ru-RU" sz="2400" dirty="0"/>
              <a:t> культурного </a:t>
            </a:r>
            <a:r>
              <a:rPr lang="ru-RU" sz="2400" dirty="0" smtClean="0"/>
              <a:t>статусу). Вони </a:t>
            </a:r>
            <a:r>
              <a:rPr lang="ru-RU" sz="2400" dirty="0" err="1"/>
              <a:t>знайшли</a:t>
            </a:r>
            <a:r>
              <a:rPr lang="ru-RU" sz="2400" dirty="0"/>
              <a:t> </a:t>
            </a:r>
            <a:r>
              <a:rPr lang="ru-RU" sz="2400" dirty="0" err="1"/>
              <a:t>своє</a:t>
            </a:r>
            <a:r>
              <a:rPr lang="ru-RU" sz="2400" dirty="0"/>
              <a:t> </a:t>
            </a:r>
            <a:r>
              <a:rPr lang="ru-RU" sz="2400" dirty="0" err="1"/>
              <a:t>відображення</a:t>
            </a:r>
            <a:r>
              <a:rPr lang="ru-RU" sz="2400" dirty="0"/>
              <a:t> у </a:t>
            </a:r>
            <a:r>
              <a:rPr lang="ru-RU" sz="2400" dirty="0" err="1"/>
              <a:t>Веймарській</a:t>
            </a:r>
            <a:r>
              <a:rPr lang="ru-RU" sz="2400" dirty="0"/>
              <a:t> </a:t>
            </a:r>
            <a:r>
              <a:rPr lang="ru-RU" sz="2400" dirty="0" err="1"/>
              <a:t>конституції</a:t>
            </a:r>
            <a:r>
              <a:rPr lang="ru-RU" sz="2400" dirty="0"/>
              <a:t> 1919 </a:t>
            </a:r>
            <a:r>
              <a:rPr lang="ru-RU" sz="2400" dirty="0" err="1" smtClean="0"/>
              <a:t>року,радянських</a:t>
            </a:r>
            <a:r>
              <a:rPr lang="ru-RU" sz="2400" dirty="0" smtClean="0"/>
              <a:t> </a:t>
            </a:r>
            <a:r>
              <a:rPr lang="ru-RU" sz="2400" dirty="0" err="1"/>
              <a:t>конституціях</a:t>
            </a:r>
            <a:r>
              <a:rPr lang="ru-RU" sz="2400" dirty="0"/>
              <a:t> 1918 та 1936 року та </a:t>
            </a:r>
            <a:r>
              <a:rPr lang="ru-RU" sz="2400" dirty="0" err="1"/>
              <a:t>інших</a:t>
            </a:r>
            <a:r>
              <a:rPr lang="ru-RU" sz="2400" dirty="0"/>
              <a:t> документах. </a:t>
            </a:r>
            <a:r>
              <a:rPr lang="ru-RU" sz="2400" dirty="0" err="1"/>
              <a:t>Це</a:t>
            </a:r>
            <a:r>
              <a:rPr lang="ru-RU" sz="2400" dirty="0"/>
              <a:t> право на </a:t>
            </a:r>
            <a:r>
              <a:rPr lang="ru-RU" sz="2400" dirty="0" err="1"/>
              <a:t>працю</a:t>
            </a:r>
            <a:r>
              <a:rPr lang="ru-RU" sz="2400" dirty="0"/>
              <a:t>, право на </a:t>
            </a:r>
            <a:r>
              <a:rPr lang="ru-RU" sz="2400" dirty="0" err="1"/>
              <a:t>соціальне</a:t>
            </a:r>
            <a:r>
              <a:rPr lang="ru-RU" sz="2400" dirty="0"/>
              <a:t> </a:t>
            </a:r>
            <a:r>
              <a:rPr lang="ru-RU" sz="2400" dirty="0" err="1"/>
              <a:t>страхування</a:t>
            </a:r>
            <a:r>
              <a:rPr lang="ru-RU" sz="2400" dirty="0"/>
              <a:t> по </a:t>
            </a:r>
            <a:r>
              <a:rPr lang="ru-RU" sz="2400" dirty="0" err="1"/>
              <a:t>старості</a:t>
            </a:r>
            <a:r>
              <a:rPr lang="ru-RU" sz="2400" dirty="0"/>
              <a:t>, у </a:t>
            </a:r>
            <a:r>
              <a:rPr lang="ru-RU" sz="2400" dirty="0" err="1"/>
              <a:t>випадку</a:t>
            </a:r>
            <a:r>
              <a:rPr lang="ru-RU" sz="2400" dirty="0"/>
              <a:t> </a:t>
            </a:r>
            <a:r>
              <a:rPr lang="ru-RU" sz="2400" dirty="0" err="1"/>
              <a:t>хвороби</a:t>
            </a:r>
            <a:r>
              <a:rPr lang="ru-RU" sz="2400" dirty="0"/>
              <a:t>, право на </a:t>
            </a:r>
            <a:r>
              <a:rPr lang="ru-RU" sz="2400" dirty="0" err="1"/>
              <a:t>відпочинок</a:t>
            </a:r>
            <a:r>
              <a:rPr lang="ru-RU" sz="2400" dirty="0"/>
              <a:t>, право на </a:t>
            </a:r>
            <a:r>
              <a:rPr lang="ru-RU" sz="2400" dirty="0" err="1"/>
              <a:t>достатній</a:t>
            </a:r>
            <a:r>
              <a:rPr lang="ru-RU" sz="2400" dirty="0"/>
              <a:t> </a:t>
            </a:r>
            <a:r>
              <a:rPr lang="ru-RU" sz="2400" dirty="0" err="1"/>
              <a:t>життєвий</a:t>
            </a:r>
            <a:r>
              <a:rPr lang="ru-RU" sz="2400" dirty="0"/>
              <a:t> </a:t>
            </a:r>
            <a:r>
              <a:rPr lang="ru-RU" sz="2400" dirty="0" err="1"/>
              <a:t>рівень</a:t>
            </a:r>
            <a:r>
              <a:rPr lang="ru-RU" sz="2400" dirty="0"/>
              <a:t> </a:t>
            </a:r>
            <a:r>
              <a:rPr lang="ru-RU" sz="2400" dirty="0" err="1"/>
              <a:t>тощо</a:t>
            </a:r>
            <a:r>
              <a:rPr lang="ru-RU" sz="2400" dirty="0"/>
              <a:t>. </a:t>
            </a:r>
          </a:p>
        </p:txBody>
      </p:sp>
      <p:pic>
        <p:nvPicPr>
          <p:cNvPr id="5122" name="Picture 2" descr="C:\Users\user\Downloads\sproschenec_pensioner_za_vikom_abo_invalid_zvil_nyaet_sya_vid_splati_iesv_preview_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09277"/>
            <a:ext cx="2232248" cy="148816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Downloads\vidpochynok-3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110004"/>
            <a:ext cx="2558540" cy="170569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user\Downloads\5507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974" y="5528066"/>
            <a:ext cx="1968810" cy="131254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user\Downloads\скачанные файлы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764094"/>
            <a:ext cx="2905396" cy="15864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Downloads\71482_orig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4546" y="4935606"/>
            <a:ext cx="254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0357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0020" y="260648"/>
            <a:ext cx="8640452" cy="456535"/>
          </a:xfrm>
          <a:prstGeom prst="rect">
            <a:avLst/>
          </a:prstGeom>
        </p:spPr>
        <p:txBody>
          <a:bodyPr wrap="square">
            <a:spAutoFit/>
          </a:bodyPr>
          <a:lstStyle/>
          <a:p>
            <a:pPr marL="90488" algn="ctr">
              <a:lnSpc>
                <a:spcPct val="150000"/>
              </a:lnSpc>
              <a:spcAft>
                <a:spcPts val="0"/>
              </a:spcAft>
            </a:pPr>
            <a:r>
              <a:rPr lang="ru-RU" b="1" dirty="0" smtClean="0">
                <a:solidFill>
                  <a:srgbClr val="0070C0"/>
                </a:solidFill>
                <a:ea typeface="Times New Roman"/>
                <a:cs typeface="Times New Roman"/>
              </a:rPr>
              <a:t>ЗА ЧАСОМ ВИНИКНЕННЯ РОЗДІЛЯЮТЬ “ПОКОЛІННЯ ПРАВ ЛЮДИНИ”:</a:t>
            </a:r>
            <a:endParaRPr lang="ru-RU" sz="1400" b="1" i="1" dirty="0">
              <a:solidFill>
                <a:srgbClr val="0070C0"/>
              </a:solidFill>
              <a:ea typeface="Times New Roman"/>
              <a:cs typeface="Times New Roman"/>
            </a:endParaRPr>
          </a:p>
        </p:txBody>
      </p:sp>
      <p:sp>
        <p:nvSpPr>
          <p:cNvPr id="5" name="Прямоугольник 4"/>
          <p:cNvSpPr/>
          <p:nvPr/>
        </p:nvSpPr>
        <p:spPr>
          <a:xfrm>
            <a:off x="0" y="4365104"/>
            <a:ext cx="9144000" cy="2677656"/>
          </a:xfrm>
          <a:prstGeom prst="rect">
            <a:avLst/>
          </a:prstGeom>
          <a:ln w="28575">
            <a:prstDash val="dash"/>
          </a:ln>
        </p:spPr>
        <p:style>
          <a:lnRef idx="2">
            <a:schemeClr val="accent6"/>
          </a:lnRef>
          <a:fillRef idx="1">
            <a:schemeClr val="lt1"/>
          </a:fillRef>
          <a:effectRef idx="0">
            <a:schemeClr val="accent6"/>
          </a:effectRef>
          <a:fontRef idx="minor">
            <a:schemeClr val="dk1"/>
          </a:fontRef>
        </p:style>
        <p:txBody>
          <a:bodyPr wrap="square">
            <a:spAutoFit/>
          </a:bodyPr>
          <a:lstStyle/>
          <a:p>
            <a:r>
              <a:rPr lang="ru-RU" sz="2400" dirty="0" smtClean="0"/>
              <a:t>права </a:t>
            </a:r>
            <a:r>
              <a:rPr lang="ru-RU" sz="2400" dirty="0" err="1"/>
              <a:t>людини</a:t>
            </a:r>
            <a:r>
              <a:rPr lang="ru-RU" sz="2400" dirty="0"/>
              <a:t> </a:t>
            </a:r>
            <a:r>
              <a:rPr lang="ru-RU" sz="2400" dirty="0" smtClean="0"/>
              <a:t>(формуются </a:t>
            </a:r>
            <a:r>
              <a:rPr lang="ru-RU" sz="2400" dirty="0" err="1"/>
              <a:t>після</a:t>
            </a:r>
            <a:r>
              <a:rPr lang="ru-RU" sz="2400" dirty="0"/>
              <a:t> ІІ </a:t>
            </a:r>
            <a:r>
              <a:rPr lang="ru-RU" sz="2400" dirty="0" err="1"/>
              <a:t>світової</a:t>
            </a:r>
            <a:r>
              <a:rPr lang="ru-RU" sz="2400" dirty="0"/>
              <a:t> </a:t>
            </a:r>
            <a:r>
              <a:rPr lang="ru-RU" sz="2400" dirty="0" err="1" smtClean="0"/>
              <a:t>війни</a:t>
            </a:r>
            <a:r>
              <a:rPr lang="ru-RU" sz="2400" dirty="0" smtClean="0"/>
              <a:t>). </a:t>
            </a:r>
            <a:r>
              <a:rPr lang="ru-RU" sz="2400" dirty="0" err="1"/>
              <a:t>Це</a:t>
            </a:r>
            <a:r>
              <a:rPr lang="ru-RU" sz="2400" dirty="0"/>
              <a:t> так </a:t>
            </a:r>
            <a:r>
              <a:rPr lang="ru-RU" sz="2400" dirty="0" err="1"/>
              <a:t>звані</a:t>
            </a:r>
            <a:r>
              <a:rPr lang="ru-RU" sz="2400" dirty="0"/>
              <a:t> </a:t>
            </a:r>
            <a:r>
              <a:rPr lang="ru-RU" sz="2400" dirty="0" err="1"/>
              <a:t>колективні</a:t>
            </a:r>
            <a:r>
              <a:rPr lang="ru-RU" sz="2400" dirty="0"/>
              <a:t> права, </a:t>
            </a:r>
            <a:r>
              <a:rPr lang="ru-RU" sz="2400" dirty="0" err="1"/>
              <a:t>що</a:t>
            </a:r>
            <a:r>
              <a:rPr lang="ru-RU" sz="2400" dirty="0"/>
              <a:t> </a:t>
            </a:r>
            <a:r>
              <a:rPr lang="ru-RU" sz="2400" dirty="0" err="1"/>
              <a:t>здійснюються</a:t>
            </a:r>
            <a:r>
              <a:rPr lang="ru-RU" sz="2400" dirty="0"/>
              <a:t> не </a:t>
            </a:r>
            <a:r>
              <a:rPr lang="ru-RU" sz="2400" dirty="0" err="1"/>
              <a:t>однією</a:t>
            </a:r>
            <a:r>
              <a:rPr lang="ru-RU" sz="2400" dirty="0"/>
              <a:t> особою, а </a:t>
            </a:r>
            <a:r>
              <a:rPr lang="ru-RU" sz="2400" dirty="0" err="1"/>
              <a:t>спільнотою</a:t>
            </a:r>
            <a:r>
              <a:rPr lang="ru-RU" sz="2400" dirty="0"/>
              <a:t>, народом у </a:t>
            </a:r>
            <a:r>
              <a:rPr lang="ru-RU" sz="2400" dirty="0" err="1"/>
              <a:t>цілому</a:t>
            </a:r>
            <a:r>
              <a:rPr lang="ru-RU" sz="2400" dirty="0"/>
              <a:t>. </a:t>
            </a:r>
            <a:r>
              <a:rPr lang="ru-RU" sz="2400" dirty="0" err="1"/>
              <a:t>Це</a:t>
            </a:r>
            <a:r>
              <a:rPr lang="ru-RU" sz="2400" dirty="0"/>
              <a:t> права на </a:t>
            </a:r>
            <a:r>
              <a:rPr lang="ru-RU" sz="2400" dirty="0" err="1"/>
              <a:t>вільний</a:t>
            </a:r>
            <a:r>
              <a:rPr lang="ru-RU" sz="2400" dirty="0"/>
              <a:t> </a:t>
            </a:r>
            <a:r>
              <a:rPr lang="ru-RU" sz="2400" dirty="0" err="1"/>
              <a:t>розвиток</a:t>
            </a:r>
            <a:r>
              <a:rPr lang="ru-RU" sz="2400" dirty="0"/>
              <a:t> народу, </a:t>
            </a:r>
            <a:r>
              <a:rPr lang="ru-RU" sz="2400" dirty="0" err="1"/>
              <a:t>нації</a:t>
            </a:r>
            <a:r>
              <a:rPr lang="ru-RU" sz="2400" dirty="0"/>
              <a:t>, право на мир в </a:t>
            </a:r>
            <a:r>
              <a:rPr lang="ru-RU" sz="2400" dirty="0" err="1"/>
              <a:t>усьому</a:t>
            </a:r>
            <a:r>
              <a:rPr lang="ru-RU" sz="2400" dirty="0"/>
              <a:t> </a:t>
            </a:r>
            <a:r>
              <a:rPr lang="ru-RU" sz="2400" dirty="0" err="1"/>
              <a:t>світі</a:t>
            </a:r>
            <a:r>
              <a:rPr lang="ru-RU" sz="2400" dirty="0"/>
              <a:t>, право на </a:t>
            </a:r>
            <a:r>
              <a:rPr lang="ru-RU" sz="2400" dirty="0" err="1"/>
              <a:t>здорове</a:t>
            </a:r>
            <a:r>
              <a:rPr lang="ru-RU" sz="2400" dirty="0"/>
              <a:t> та </a:t>
            </a:r>
            <a:r>
              <a:rPr lang="ru-RU" sz="2400" dirty="0" err="1"/>
              <a:t>безпечне</a:t>
            </a:r>
            <a:r>
              <a:rPr lang="ru-RU" sz="2400" dirty="0"/>
              <a:t> </a:t>
            </a:r>
            <a:r>
              <a:rPr lang="ru-RU" sz="2400" dirty="0" err="1"/>
              <a:t>навколишнє</a:t>
            </a:r>
            <a:r>
              <a:rPr lang="ru-RU" sz="2400" dirty="0"/>
              <a:t> </a:t>
            </a:r>
            <a:r>
              <a:rPr lang="ru-RU" sz="2400" dirty="0" err="1"/>
              <a:t>середовище</a:t>
            </a:r>
            <a:r>
              <a:rPr lang="ru-RU" sz="2400" dirty="0"/>
              <a:t>, на </a:t>
            </a:r>
            <a:r>
              <a:rPr lang="ru-RU" sz="2400" dirty="0" err="1"/>
              <a:t>рівний</a:t>
            </a:r>
            <a:r>
              <a:rPr lang="ru-RU" sz="2400" dirty="0"/>
              <a:t> доступ до </a:t>
            </a:r>
            <a:r>
              <a:rPr lang="ru-RU" sz="2400" dirty="0" err="1"/>
              <a:t>культурної</a:t>
            </a:r>
            <a:r>
              <a:rPr lang="ru-RU" sz="2400" dirty="0"/>
              <a:t> </a:t>
            </a:r>
            <a:r>
              <a:rPr lang="ru-RU" sz="2400" dirty="0" err="1"/>
              <a:t>спадщини</a:t>
            </a:r>
            <a:r>
              <a:rPr lang="ru-RU" sz="2400" dirty="0"/>
              <a:t> </a:t>
            </a:r>
            <a:r>
              <a:rPr lang="ru-RU" sz="2400" dirty="0" err="1"/>
              <a:t>людства</a:t>
            </a:r>
            <a:r>
              <a:rPr lang="ru-RU" sz="2400" dirty="0"/>
              <a:t>, право на </a:t>
            </a:r>
            <a:r>
              <a:rPr lang="ru-RU" sz="2400" dirty="0" err="1"/>
              <a:t>комунікацію</a:t>
            </a:r>
            <a:r>
              <a:rPr lang="ru-RU" sz="2400" dirty="0"/>
              <a:t> </a:t>
            </a:r>
            <a:r>
              <a:rPr lang="ru-RU" sz="2400" dirty="0" err="1" smtClean="0"/>
              <a:t>Інколи</a:t>
            </a:r>
            <a:r>
              <a:rPr lang="ru-RU" sz="2400" dirty="0" smtClean="0"/>
              <a:t> </a:t>
            </a:r>
            <a:r>
              <a:rPr lang="ru-RU" sz="2400" dirty="0" err="1"/>
              <a:t>виділяють</a:t>
            </a:r>
            <a:r>
              <a:rPr lang="ru-RU" sz="2400" dirty="0"/>
              <a:t> </a:t>
            </a:r>
            <a:r>
              <a:rPr lang="ru-RU" sz="2400" dirty="0" err="1"/>
              <a:t>також</a:t>
            </a:r>
            <a:r>
              <a:rPr lang="ru-RU" sz="2400" dirty="0"/>
              <a:t> </a:t>
            </a:r>
            <a:r>
              <a:rPr lang="ru-RU" sz="2400" dirty="0" err="1"/>
              <a:t>екологічні</a:t>
            </a:r>
            <a:r>
              <a:rPr lang="ru-RU" sz="2400" dirty="0"/>
              <a:t> права. </a:t>
            </a:r>
          </a:p>
        </p:txBody>
      </p:sp>
      <p:pic>
        <p:nvPicPr>
          <p:cNvPr id="6146" name="Picture 2" descr="C:\Users\user\Downloads\скачанные файлы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87" y="2465561"/>
            <a:ext cx="2535989" cy="189954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ownloads\скачанные файлы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995987"/>
            <a:ext cx="2208376" cy="1469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user\Downloads\скачанные файл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3" y="2805620"/>
            <a:ext cx="2245792" cy="1494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9" name="Picture 5" descr="C:\Users\user\Downloads\maxresdefaul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84" r="16151"/>
          <a:stretch/>
        </p:blipFill>
        <p:spPr bwMode="auto">
          <a:xfrm>
            <a:off x="6444208" y="2685359"/>
            <a:ext cx="1883249" cy="16797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C:\Users\user\Downloads\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879306"/>
            <a:ext cx="2324313" cy="174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1" name="Picture 7" descr="C:\Users\user\Downloads\2010-08-19-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020" y="729139"/>
            <a:ext cx="1948703" cy="208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5019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1079</TotalTime>
  <Words>1902</Words>
  <Application>Microsoft Office PowerPoint</Application>
  <PresentationFormat>Экран (4:3)</PresentationFormat>
  <Paragraphs>135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Ясность</vt:lpstr>
      <vt:lpstr>Права, свободи та обов’язки людини і громадянина</vt:lpstr>
      <vt:lpstr>ПЛАН  1. Правовий статус особи і громадянина 2. Рівність конституційних прав і свобод громадянина 3. Поняття громадянства. Порядок набуття і припинення громадянства України 4. Правовий статус іноземців в Україні 5. Особисті права і свободи громадян 6. Політичні права і свободи громадян 7. Соціально-економічні права громадян 8. Культурні (духовні) права громадян 9. Конституційні обов'язки громадян України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посміхнись</dc:creator>
  <cp:lastModifiedBy>msi</cp:lastModifiedBy>
  <cp:revision>111</cp:revision>
  <dcterms:created xsi:type="dcterms:W3CDTF">2015-09-15T10:39:00Z</dcterms:created>
  <dcterms:modified xsi:type="dcterms:W3CDTF">2015-09-18T08:06:17Z</dcterms:modified>
</cp:coreProperties>
</file>