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0"/>
  </p:notesMasterIdLst>
  <p:sldIdLst>
    <p:sldId id="256" r:id="rId3"/>
    <p:sldId id="257" r:id="rId4"/>
    <p:sldId id="379" r:id="rId5"/>
    <p:sldId id="320" r:id="rId6"/>
    <p:sldId id="321" r:id="rId7"/>
    <p:sldId id="322" r:id="rId8"/>
    <p:sldId id="323" r:id="rId9"/>
    <p:sldId id="326" r:id="rId10"/>
    <p:sldId id="327" r:id="rId11"/>
    <p:sldId id="362" r:id="rId12"/>
    <p:sldId id="375" r:id="rId13"/>
    <p:sldId id="328" r:id="rId14"/>
    <p:sldId id="376" r:id="rId15"/>
    <p:sldId id="329" r:id="rId16"/>
    <p:sldId id="330" r:id="rId17"/>
    <p:sldId id="377" r:id="rId18"/>
    <p:sldId id="331" r:id="rId19"/>
    <p:sldId id="332" r:id="rId20"/>
    <p:sldId id="333" r:id="rId21"/>
    <p:sldId id="334" r:id="rId22"/>
    <p:sldId id="335" r:id="rId23"/>
    <p:sldId id="336" r:id="rId24"/>
    <p:sldId id="337" r:id="rId25"/>
    <p:sldId id="338" r:id="rId26"/>
    <p:sldId id="361" r:id="rId27"/>
    <p:sldId id="339" r:id="rId28"/>
    <p:sldId id="340" r:id="rId29"/>
    <p:sldId id="341" r:id="rId30"/>
    <p:sldId id="342" r:id="rId31"/>
    <p:sldId id="343" r:id="rId32"/>
    <p:sldId id="344" r:id="rId33"/>
    <p:sldId id="345" r:id="rId34"/>
    <p:sldId id="346" r:id="rId35"/>
    <p:sldId id="347" r:id="rId36"/>
    <p:sldId id="349" r:id="rId37"/>
    <p:sldId id="348" r:id="rId38"/>
    <p:sldId id="351" r:id="rId39"/>
    <p:sldId id="350" r:id="rId40"/>
    <p:sldId id="353" r:id="rId41"/>
    <p:sldId id="352" r:id="rId42"/>
    <p:sldId id="354" r:id="rId43"/>
    <p:sldId id="355" r:id="rId44"/>
    <p:sldId id="378" r:id="rId45"/>
    <p:sldId id="356" r:id="rId46"/>
    <p:sldId id="357" r:id="rId47"/>
    <p:sldId id="358" r:id="rId48"/>
    <p:sldId id="380" r:id="rId49"/>
    <p:sldId id="381" r:id="rId50"/>
    <p:sldId id="382" r:id="rId51"/>
    <p:sldId id="383" r:id="rId52"/>
    <p:sldId id="384" r:id="rId53"/>
    <p:sldId id="385" r:id="rId54"/>
    <p:sldId id="387" r:id="rId55"/>
    <p:sldId id="390" r:id="rId56"/>
    <p:sldId id="386" r:id="rId57"/>
    <p:sldId id="388" r:id="rId58"/>
    <p:sldId id="389" r:id="rId59"/>
    <p:sldId id="391" r:id="rId60"/>
    <p:sldId id="392" r:id="rId61"/>
    <p:sldId id="393" r:id="rId62"/>
    <p:sldId id="394" r:id="rId63"/>
    <p:sldId id="395" r:id="rId64"/>
    <p:sldId id="396" r:id="rId65"/>
    <p:sldId id="397" r:id="rId66"/>
    <p:sldId id="398" r:id="rId67"/>
    <p:sldId id="399" r:id="rId68"/>
    <p:sldId id="400" r:id="rId69"/>
    <p:sldId id="401" r:id="rId70"/>
    <p:sldId id="402" r:id="rId71"/>
    <p:sldId id="403" r:id="rId72"/>
    <p:sldId id="404" r:id="rId73"/>
    <p:sldId id="405" r:id="rId74"/>
    <p:sldId id="260" r:id="rId75"/>
    <p:sldId id="261" r:id="rId76"/>
    <p:sldId id="262" r:id="rId77"/>
    <p:sldId id="263" r:id="rId78"/>
    <p:sldId id="264" r:id="rId7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239" autoAdjust="0"/>
    <p:restoredTop sz="94660"/>
  </p:normalViewPr>
  <p:slideViewPr>
    <p:cSldViewPr>
      <p:cViewPr varScale="1">
        <p:scale>
          <a:sx n="66" d="100"/>
          <a:sy n="66" d="100"/>
        </p:scale>
        <p:origin x="85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0EF3AB-28C4-49DA-BE57-138EE55B03F3}"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uk-UA"/>
        </a:p>
      </dgm:t>
    </dgm:pt>
    <dgm:pt modelId="{5137C590-838F-4C0B-A8FA-25AA803B03DA}">
      <dgm:prSet/>
      <dgm:spPr/>
      <dgm:t>
        <a:bodyPr/>
        <a:lstStyle/>
        <a:p>
          <a:pPr rtl="0"/>
          <a:r>
            <a:rPr lang="uk-UA" dirty="0" smtClean="0"/>
            <a:t>випадковий, необізнаний, як правило, не озброєний і без спеціального оснащення чоловік, що намагається проникнути в готель без певного плану дій. До цієї групи належать підлітки, алкоголіки, дрібні хулігани або психічно неврівноважені люди;</a:t>
          </a:r>
          <a:endParaRPr lang="en-US" dirty="0"/>
        </a:p>
      </dgm:t>
    </dgm:pt>
    <dgm:pt modelId="{EB09EB37-DEBD-49CB-930B-11D614A349C6}" type="parTrans" cxnId="{EA9BE72C-CF03-44D2-855D-CEDEAC358DD4}">
      <dgm:prSet/>
      <dgm:spPr/>
      <dgm:t>
        <a:bodyPr/>
        <a:lstStyle/>
        <a:p>
          <a:endParaRPr lang="uk-UA"/>
        </a:p>
      </dgm:t>
    </dgm:pt>
    <dgm:pt modelId="{91E2B8DA-2A94-454F-A701-5FD75B317EAC}" type="sibTrans" cxnId="{EA9BE72C-CF03-44D2-855D-CEDEAC358DD4}">
      <dgm:prSet/>
      <dgm:spPr/>
      <dgm:t>
        <a:bodyPr/>
        <a:lstStyle/>
        <a:p>
          <a:endParaRPr lang="uk-UA"/>
        </a:p>
      </dgm:t>
    </dgm:pt>
    <dgm:pt modelId="{64564033-444A-43E4-95C6-47C9EAB4B23F}">
      <dgm:prSet/>
      <dgm:spPr/>
      <dgm:t>
        <a:bodyPr/>
        <a:lstStyle/>
        <a:p>
          <a:pPr rtl="0"/>
          <a:r>
            <a:rPr lang="uk-UA" dirty="0" smtClean="0"/>
            <a:t>поодинокий грабіжник чи терорист, обізнаний про режим роботи готелю, про місця зберігання значних цінностей або розміщення заможних гостей;</a:t>
          </a:r>
          <a:endParaRPr lang="en-US" dirty="0"/>
        </a:p>
      </dgm:t>
    </dgm:pt>
    <dgm:pt modelId="{BAAD2982-2CA1-47F6-A1FF-6028FDEE8FF3}" type="parTrans" cxnId="{53B7B09B-29BA-43A6-812D-B14C2034088A}">
      <dgm:prSet/>
      <dgm:spPr/>
      <dgm:t>
        <a:bodyPr/>
        <a:lstStyle/>
        <a:p>
          <a:endParaRPr lang="uk-UA"/>
        </a:p>
      </dgm:t>
    </dgm:pt>
    <dgm:pt modelId="{2813D36A-72F0-4586-BED1-C53FF77BEFEA}" type="sibTrans" cxnId="{53B7B09B-29BA-43A6-812D-B14C2034088A}">
      <dgm:prSet/>
      <dgm:spPr/>
      <dgm:t>
        <a:bodyPr/>
        <a:lstStyle/>
        <a:p>
          <a:endParaRPr lang="uk-UA"/>
        </a:p>
      </dgm:t>
    </dgm:pt>
    <dgm:pt modelId="{18C99D07-349D-43E3-82C5-30AEBEE0A38A}">
      <dgm:prSet/>
      <dgm:spPr/>
      <dgm:t>
        <a:bodyPr/>
        <a:lstStyle/>
        <a:p>
          <a:pPr rtl="0"/>
          <a:r>
            <a:rPr lang="uk-UA" b="1" dirty="0" smtClean="0"/>
            <a:t>озброєна група, яка проникає в готель з метою грабежу, теракту або взяття заручників;</a:t>
          </a:r>
          <a:endParaRPr lang="en-US" b="1" dirty="0"/>
        </a:p>
      </dgm:t>
    </dgm:pt>
    <dgm:pt modelId="{2191E68A-8B8F-4CA0-A5E6-C78A7E929D67}" type="parTrans" cxnId="{0D8796E2-2140-43CE-9E3A-B0FDB6E7EB39}">
      <dgm:prSet/>
      <dgm:spPr/>
      <dgm:t>
        <a:bodyPr/>
        <a:lstStyle/>
        <a:p>
          <a:endParaRPr lang="uk-UA"/>
        </a:p>
      </dgm:t>
    </dgm:pt>
    <dgm:pt modelId="{74BA2148-E168-4171-82F0-B9CB1F469052}" type="sibTrans" cxnId="{0D8796E2-2140-43CE-9E3A-B0FDB6E7EB39}">
      <dgm:prSet/>
      <dgm:spPr/>
      <dgm:t>
        <a:bodyPr/>
        <a:lstStyle/>
        <a:p>
          <a:endParaRPr lang="uk-UA"/>
        </a:p>
      </dgm:t>
    </dgm:pt>
    <dgm:pt modelId="{BAB8E618-507B-4034-BA04-74E9ACD3DBF3}">
      <dgm:prSet/>
      <dgm:spPr/>
      <dgm:t>
        <a:bodyPr/>
        <a:lstStyle/>
        <a:p>
          <a:pPr rtl="0"/>
          <a:r>
            <a:rPr lang="uk-UA" b="1" dirty="0" smtClean="0"/>
            <a:t>співробітник готелю, який вступив у змову з кримінальною групою з метою наживи або під впливом шантажу.</a:t>
          </a:r>
          <a:endParaRPr lang="en-US" b="1" dirty="0"/>
        </a:p>
      </dgm:t>
    </dgm:pt>
    <dgm:pt modelId="{A6772093-23FB-4B00-866E-5209A5233E69}" type="parTrans" cxnId="{716007B2-A274-430E-8FA6-34F1F62181BF}">
      <dgm:prSet/>
      <dgm:spPr/>
      <dgm:t>
        <a:bodyPr/>
        <a:lstStyle/>
        <a:p>
          <a:endParaRPr lang="uk-UA"/>
        </a:p>
      </dgm:t>
    </dgm:pt>
    <dgm:pt modelId="{B6A3D33B-D57F-4B02-A594-C7A04B6F9175}" type="sibTrans" cxnId="{716007B2-A274-430E-8FA6-34F1F62181BF}">
      <dgm:prSet/>
      <dgm:spPr/>
      <dgm:t>
        <a:bodyPr/>
        <a:lstStyle/>
        <a:p>
          <a:endParaRPr lang="uk-UA"/>
        </a:p>
      </dgm:t>
    </dgm:pt>
    <dgm:pt modelId="{3F94129F-27BA-4510-B751-3936F4E2266D}" type="pres">
      <dgm:prSet presAssocID="{400EF3AB-28C4-49DA-BE57-138EE55B03F3}" presName="linearFlow" presStyleCnt="0">
        <dgm:presLayoutVars>
          <dgm:dir/>
          <dgm:resizeHandles val="exact"/>
        </dgm:presLayoutVars>
      </dgm:prSet>
      <dgm:spPr/>
      <dgm:t>
        <a:bodyPr/>
        <a:lstStyle/>
        <a:p>
          <a:endParaRPr lang="uk-UA"/>
        </a:p>
      </dgm:t>
    </dgm:pt>
    <dgm:pt modelId="{6D3F9F5B-A86B-4960-833D-BAB8A3ADDF6F}" type="pres">
      <dgm:prSet presAssocID="{5137C590-838F-4C0B-A8FA-25AA803B03DA}" presName="composite" presStyleCnt="0"/>
      <dgm:spPr/>
    </dgm:pt>
    <dgm:pt modelId="{8C8AE467-E4B8-4E90-8409-333D21A60D17}" type="pres">
      <dgm:prSet presAssocID="{5137C590-838F-4C0B-A8FA-25AA803B03DA}" presName="imgShp" presStyleLbl="fgImgPlace1" presStyleIdx="0" presStyleCnt="4"/>
      <dgm:spPr/>
    </dgm:pt>
    <dgm:pt modelId="{4589CE41-C35D-41E2-ACEB-F605D9E6DE16}" type="pres">
      <dgm:prSet presAssocID="{5137C590-838F-4C0B-A8FA-25AA803B03DA}" presName="txShp" presStyleLbl="node1" presStyleIdx="0" presStyleCnt="4">
        <dgm:presLayoutVars>
          <dgm:bulletEnabled val="1"/>
        </dgm:presLayoutVars>
      </dgm:prSet>
      <dgm:spPr/>
      <dgm:t>
        <a:bodyPr/>
        <a:lstStyle/>
        <a:p>
          <a:endParaRPr lang="uk-UA"/>
        </a:p>
      </dgm:t>
    </dgm:pt>
    <dgm:pt modelId="{F3CCD4DF-0E74-49BF-BC0F-3DFC8062D896}" type="pres">
      <dgm:prSet presAssocID="{91E2B8DA-2A94-454F-A701-5FD75B317EAC}" presName="spacing" presStyleCnt="0"/>
      <dgm:spPr/>
    </dgm:pt>
    <dgm:pt modelId="{C33D1EE1-9C5C-41D5-99A1-CC9EBAFB3B1E}" type="pres">
      <dgm:prSet presAssocID="{64564033-444A-43E4-95C6-47C9EAB4B23F}" presName="composite" presStyleCnt="0"/>
      <dgm:spPr/>
    </dgm:pt>
    <dgm:pt modelId="{9236A1F4-C031-41EA-9C76-59F5D401E472}" type="pres">
      <dgm:prSet presAssocID="{64564033-444A-43E4-95C6-47C9EAB4B23F}" presName="imgShp" presStyleLbl="fgImgPlace1" presStyleIdx="1" presStyleCnt="4"/>
      <dgm:spPr/>
    </dgm:pt>
    <dgm:pt modelId="{0167A750-9FAE-40E1-BCC8-4A4586D6D56C}" type="pres">
      <dgm:prSet presAssocID="{64564033-444A-43E4-95C6-47C9EAB4B23F}" presName="txShp" presStyleLbl="node1" presStyleIdx="1" presStyleCnt="4">
        <dgm:presLayoutVars>
          <dgm:bulletEnabled val="1"/>
        </dgm:presLayoutVars>
      </dgm:prSet>
      <dgm:spPr/>
      <dgm:t>
        <a:bodyPr/>
        <a:lstStyle/>
        <a:p>
          <a:endParaRPr lang="uk-UA"/>
        </a:p>
      </dgm:t>
    </dgm:pt>
    <dgm:pt modelId="{C1C17A33-4829-497D-8792-E23949D3F338}" type="pres">
      <dgm:prSet presAssocID="{2813D36A-72F0-4586-BED1-C53FF77BEFEA}" presName="spacing" presStyleCnt="0"/>
      <dgm:spPr/>
    </dgm:pt>
    <dgm:pt modelId="{2388E8EC-BADC-4E14-8495-E15406E2F79F}" type="pres">
      <dgm:prSet presAssocID="{18C99D07-349D-43E3-82C5-30AEBEE0A38A}" presName="composite" presStyleCnt="0"/>
      <dgm:spPr/>
    </dgm:pt>
    <dgm:pt modelId="{95161D7E-6BC4-4C33-8A40-BE05626170A7}" type="pres">
      <dgm:prSet presAssocID="{18C99D07-349D-43E3-82C5-30AEBEE0A38A}" presName="imgShp" presStyleLbl="fgImgPlace1" presStyleIdx="2" presStyleCnt="4"/>
      <dgm:spPr/>
    </dgm:pt>
    <dgm:pt modelId="{C439F9C1-DB95-4FBF-8D24-B539388BB8AF}" type="pres">
      <dgm:prSet presAssocID="{18C99D07-349D-43E3-82C5-30AEBEE0A38A}" presName="txShp" presStyleLbl="node1" presStyleIdx="2" presStyleCnt="4">
        <dgm:presLayoutVars>
          <dgm:bulletEnabled val="1"/>
        </dgm:presLayoutVars>
      </dgm:prSet>
      <dgm:spPr/>
      <dgm:t>
        <a:bodyPr/>
        <a:lstStyle/>
        <a:p>
          <a:endParaRPr lang="uk-UA"/>
        </a:p>
      </dgm:t>
    </dgm:pt>
    <dgm:pt modelId="{81F47126-1E23-41E1-9250-A21D8BCC1FE4}" type="pres">
      <dgm:prSet presAssocID="{74BA2148-E168-4171-82F0-B9CB1F469052}" presName="spacing" presStyleCnt="0"/>
      <dgm:spPr/>
    </dgm:pt>
    <dgm:pt modelId="{B18DA2F3-70BF-433D-B8D2-CDC6463EA65D}" type="pres">
      <dgm:prSet presAssocID="{BAB8E618-507B-4034-BA04-74E9ACD3DBF3}" presName="composite" presStyleCnt="0"/>
      <dgm:spPr/>
    </dgm:pt>
    <dgm:pt modelId="{9D9E2A7D-D993-4814-B5CB-70F9488B658B}" type="pres">
      <dgm:prSet presAssocID="{BAB8E618-507B-4034-BA04-74E9ACD3DBF3}" presName="imgShp" presStyleLbl="fgImgPlace1" presStyleIdx="3" presStyleCnt="4"/>
      <dgm:spPr/>
    </dgm:pt>
    <dgm:pt modelId="{E956A425-35FB-4541-9185-4F7C193A9AB0}" type="pres">
      <dgm:prSet presAssocID="{BAB8E618-507B-4034-BA04-74E9ACD3DBF3}" presName="txShp" presStyleLbl="node1" presStyleIdx="3" presStyleCnt="4">
        <dgm:presLayoutVars>
          <dgm:bulletEnabled val="1"/>
        </dgm:presLayoutVars>
      </dgm:prSet>
      <dgm:spPr/>
      <dgm:t>
        <a:bodyPr/>
        <a:lstStyle/>
        <a:p>
          <a:endParaRPr lang="uk-UA"/>
        </a:p>
      </dgm:t>
    </dgm:pt>
  </dgm:ptLst>
  <dgm:cxnLst>
    <dgm:cxn modelId="{53B7B09B-29BA-43A6-812D-B14C2034088A}" srcId="{400EF3AB-28C4-49DA-BE57-138EE55B03F3}" destId="{64564033-444A-43E4-95C6-47C9EAB4B23F}" srcOrd="1" destOrd="0" parTransId="{BAAD2982-2CA1-47F6-A1FF-6028FDEE8FF3}" sibTransId="{2813D36A-72F0-4586-BED1-C53FF77BEFEA}"/>
    <dgm:cxn modelId="{EF1CDE33-D2A3-49D0-8A0B-B4F7C244785B}" type="presOf" srcId="{18C99D07-349D-43E3-82C5-30AEBEE0A38A}" destId="{C439F9C1-DB95-4FBF-8D24-B539388BB8AF}" srcOrd="0" destOrd="0" presId="urn:microsoft.com/office/officeart/2005/8/layout/vList3"/>
    <dgm:cxn modelId="{EA9BE72C-CF03-44D2-855D-CEDEAC358DD4}" srcId="{400EF3AB-28C4-49DA-BE57-138EE55B03F3}" destId="{5137C590-838F-4C0B-A8FA-25AA803B03DA}" srcOrd="0" destOrd="0" parTransId="{EB09EB37-DEBD-49CB-930B-11D614A349C6}" sibTransId="{91E2B8DA-2A94-454F-A701-5FD75B317EAC}"/>
    <dgm:cxn modelId="{0D8796E2-2140-43CE-9E3A-B0FDB6E7EB39}" srcId="{400EF3AB-28C4-49DA-BE57-138EE55B03F3}" destId="{18C99D07-349D-43E3-82C5-30AEBEE0A38A}" srcOrd="2" destOrd="0" parTransId="{2191E68A-8B8F-4CA0-A5E6-C78A7E929D67}" sibTransId="{74BA2148-E168-4171-82F0-B9CB1F469052}"/>
    <dgm:cxn modelId="{F03C17CC-5FCA-467C-949B-E4AB69171957}" type="presOf" srcId="{5137C590-838F-4C0B-A8FA-25AA803B03DA}" destId="{4589CE41-C35D-41E2-ACEB-F605D9E6DE16}" srcOrd="0" destOrd="0" presId="urn:microsoft.com/office/officeart/2005/8/layout/vList3"/>
    <dgm:cxn modelId="{716007B2-A274-430E-8FA6-34F1F62181BF}" srcId="{400EF3AB-28C4-49DA-BE57-138EE55B03F3}" destId="{BAB8E618-507B-4034-BA04-74E9ACD3DBF3}" srcOrd="3" destOrd="0" parTransId="{A6772093-23FB-4B00-866E-5209A5233E69}" sibTransId="{B6A3D33B-D57F-4B02-A594-C7A04B6F9175}"/>
    <dgm:cxn modelId="{45A4E7B0-7AB6-4A91-B127-F8047D831A1C}" type="presOf" srcId="{BAB8E618-507B-4034-BA04-74E9ACD3DBF3}" destId="{E956A425-35FB-4541-9185-4F7C193A9AB0}" srcOrd="0" destOrd="0" presId="urn:microsoft.com/office/officeart/2005/8/layout/vList3"/>
    <dgm:cxn modelId="{E323C2CF-55A7-4930-B165-270AEE28450E}" type="presOf" srcId="{64564033-444A-43E4-95C6-47C9EAB4B23F}" destId="{0167A750-9FAE-40E1-BCC8-4A4586D6D56C}" srcOrd="0" destOrd="0" presId="urn:microsoft.com/office/officeart/2005/8/layout/vList3"/>
    <dgm:cxn modelId="{9720F2E0-6A5A-475A-AB05-1B4343CD7B0D}" type="presOf" srcId="{400EF3AB-28C4-49DA-BE57-138EE55B03F3}" destId="{3F94129F-27BA-4510-B751-3936F4E2266D}" srcOrd="0" destOrd="0" presId="urn:microsoft.com/office/officeart/2005/8/layout/vList3"/>
    <dgm:cxn modelId="{46E1FF49-6C6D-4B15-A46A-6909B69AC8C2}" type="presParOf" srcId="{3F94129F-27BA-4510-B751-3936F4E2266D}" destId="{6D3F9F5B-A86B-4960-833D-BAB8A3ADDF6F}" srcOrd="0" destOrd="0" presId="urn:microsoft.com/office/officeart/2005/8/layout/vList3"/>
    <dgm:cxn modelId="{131539B2-C8D7-4C04-9A91-7E6EAA7867DB}" type="presParOf" srcId="{6D3F9F5B-A86B-4960-833D-BAB8A3ADDF6F}" destId="{8C8AE467-E4B8-4E90-8409-333D21A60D17}" srcOrd="0" destOrd="0" presId="urn:microsoft.com/office/officeart/2005/8/layout/vList3"/>
    <dgm:cxn modelId="{6BFC595E-1D35-452A-B24C-24B72C4689C5}" type="presParOf" srcId="{6D3F9F5B-A86B-4960-833D-BAB8A3ADDF6F}" destId="{4589CE41-C35D-41E2-ACEB-F605D9E6DE16}" srcOrd="1" destOrd="0" presId="urn:microsoft.com/office/officeart/2005/8/layout/vList3"/>
    <dgm:cxn modelId="{C4154270-4620-4A93-B275-EFF66162D616}" type="presParOf" srcId="{3F94129F-27BA-4510-B751-3936F4E2266D}" destId="{F3CCD4DF-0E74-49BF-BC0F-3DFC8062D896}" srcOrd="1" destOrd="0" presId="urn:microsoft.com/office/officeart/2005/8/layout/vList3"/>
    <dgm:cxn modelId="{803C52F6-27BA-4A4A-B013-03C8E3DE5BB7}" type="presParOf" srcId="{3F94129F-27BA-4510-B751-3936F4E2266D}" destId="{C33D1EE1-9C5C-41D5-99A1-CC9EBAFB3B1E}" srcOrd="2" destOrd="0" presId="urn:microsoft.com/office/officeart/2005/8/layout/vList3"/>
    <dgm:cxn modelId="{E39BE1D4-96E7-47E9-9869-CBD18A31C469}" type="presParOf" srcId="{C33D1EE1-9C5C-41D5-99A1-CC9EBAFB3B1E}" destId="{9236A1F4-C031-41EA-9C76-59F5D401E472}" srcOrd="0" destOrd="0" presId="urn:microsoft.com/office/officeart/2005/8/layout/vList3"/>
    <dgm:cxn modelId="{4D9A3511-D36E-4D34-948F-8E16E4665447}" type="presParOf" srcId="{C33D1EE1-9C5C-41D5-99A1-CC9EBAFB3B1E}" destId="{0167A750-9FAE-40E1-BCC8-4A4586D6D56C}" srcOrd="1" destOrd="0" presId="urn:microsoft.com/office/officeart/2005/8/layout/vList3"/>
    <dgm:cxn modelId="{3E7F4B9E-DCAF-4558-946E-2EF151F097A9}" type="presParOf" srcId="{3F94129F-27BA-4510-B751-3936F4E2266D}" destId="{C1C17A33-4829-497D-8792-E23949D3F338}" srcOrd="3" destOrd="0" presId="urn:microsoft.com/office/officeart/2005/8/layout/vList3"/>
    <dgm:cxn modelId="{6F1ABBDE-8404-468F-B61C-57798BF806C4}" type="presParOf" srcId="{3F94129F-27BA-4510-B751-3936F4E2266D}" destId="{2388E8EC-BADC-4E14-8495-E15406E2F79F}" srcOrd="4" destOrd="0" presId="urn:microsoft.com/office/officeart/2005/8/layout/vList3"/>
    <dgm:cxn modelId="{26B0C500-3171-471A-8682-56F294BE5F64}" type="presParOf" srcId="{2388E8EC-BADC-4E14-8495-E15406E2F79F}" destId="{95161D7E-6BC4-4C33-8A40-BE05626170A7}" srcOrd="0" destOrd="0" presId="urn:microsoft.com/office/officeart/2005/8/layout/vList3"/>
    <dgm:cxn modelId="{25BA160E-B03C-42D8-856E-D951FCCB3FF3}" type="presParOf" srcId="{2388E8EC-BADC-4E14-8495-E15406E2F79F}" destId="{C439F9C1-DB95-4FBF-8D24-B539388BB8AF}" srcOrd="1" destOrd="0" presId="urn:microsoft.com/office/officeart/2005/8/layout/vList3"/>
    <dgm:cxn modelId="{7976F83E-DC5D-46DD-A32D-7CD56D2B6869}" type="presParOf" srcId="{3F94129F-27BA-4510-B751-3936F4E2266D}" destId="{81F47126-1E23-41E1-9250-A21D8BCC1FE4}" srcOrd="5" destOrd="0" presId="urn:microsoft.com/office/officeart/2005/8/layout/vList3"/>
    <dgm:cxn modelId="{4C6AEDF3-3F05-476C-8F49-CC4453ABCA80}" type="presParOf" srcId="{3F94129F-27BA-4510-B751-3936F4E2266D}" destId="{B18DA2F3-70BF-433D-B8D2-CDC6463EA65D}" srcOrd="6" destOrd="0" presId="urn:microsoft.com/office/officeart/2005/8/layout/vList3"/>
    <dgm:cxn modelId="{C274C81C-92D2-4059-BDAB-BF2DB85D819F}" type="presParOf" srcId="{B18DA2F3-70BF-433D-B8D2-CDC6463EA65D}" destId="{9D9E2A7D-D993-4814-B5CB-70F9488B658B}" srcOrd="0" destOrd="0" presId="urn:microsoft.com/office/officeart/2005/8/layout/vList3"/>
    <dgm:cxn modelId="{4A6944EB-07A2-48BF-B2FA-5F55880773EF}" type="presParOf" srcId="{B18DA2F3-70BF-433D-B8D2-CDC6463EA65D}" destId="{E956A425-35FB-4541-9185-4F7C193A9AB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B435B6-8BF8-4047-AACE-FA6FDE55E7D5}" type="doc">
      <dgm:prSet loTypeId="urn:microsoft.com/office/officeart/2005/8/layout/pyramid2" loCatId="pyramid" qsTypeId="urn:microsoft.com/office/officeart/2005/8/quickstyle/simple3" qsCatId="simple" csTypeId="urn:microsoft.com/office/officeart/2005/8/colors/accent1_2" csCatId="accent1" phldr="1"/>
      <dgm:spPr/>
      <dgm:t>
        <a:bodyPr/>
        <a:lstStyle/>
        <a:p>
          <a:endParaRPr lang="uk-UA"/>
        </a:p>
      </dgm:t>
    </dgm:pt>
    <dgm:pt modelId="{E4F6FD12-00FF-425B-8598-D4C87C2E59CD}">
      <dgm:prSet custT="1"/>
      <dgm:spPr/>
      <dgm:t>
        <a:bodyPr/>
        <a:lstStyle/>
        <a:p>
          <a:pPr rtl="0"/>
          <a:r>
            <a:rPr lang="uk-UA" sz="1600" dirty="0" smtClean="0"/>
            <a:t>розробка детальних інструкцій щодо дій в усіх можливих позаштатних ситуаціях і доведення їх до кожного співробітника;</a:t>
          </a:r>
          <a:endParaRPr lang="en-US" sz="1600" dirty="0"/>
        </a:p>
      </dgm:t>
    </dgm:pt>
    <dgm:pt modelId="{58E559AB-61BF-4CB3-B237-894B36E218B7}" type="parTrans" cxnId="{98637A2D-F138-40C4-8DCB-B679228921E5}">
      <dgm:prSet/>
      <dgm:spPr/>
      <dgm:t>
        <a:bodyPr/>
        <a:lstStyle/>
        <a:p>
          <a:endParaRPr lang="uk-UA"/>
        </a:p>
      </dgm:t>
    </dgm:pt>
    <dgm:pt modelId="{7CE8CFF9-1BAB-4713-835F-2A753AD98E59}" type="sibTrans" cxnId="{98637A2D-F138-40C4-8DCB-B679228921E5}">
      <dgm:prSet/>
      <dgm:spPr/>
      <dgm:t>
        <a:bodyPr/>
        <a:lstStyle/>
        <a:p>
          <a:endParaRPr lang="uk-UA"/>
        </a:p>
      </dgm:t>
    </dgm:pt>
    <dgm:pt modelId="{0B484018-5217-4C13-B67D-D92390D49F6B}">
      <dgm:prSet custT="1"/>
      <dgm:spPr/>
      <dgm:t>
        <a:bodyPr/>
        <a:lstStyle/>
        <a:p>
          <a:pPr rtl="0"/>
          <a:r>
            <a:rPr lang="uk-UA" sz="1600" dirty="0" smtClean="0"/>
            <a:t>складання коротких, ілюстрованих, високоінформативних й інтуїтивно зрозумілих інструкцій з користування апаратурою безпеки для гостей, до яких повинні бути внесені короткі правила поведінки в екстремальній ситуації;</a:t>
          </a:r>
          <a:endParaRPr lang="en-US" sz="1600" dirty="0"/>
        </a:p>
      </dgm:t>
    </dgm:pt>
    <dgm:pt modelId="{443BC2AF-F989-45EA-BDA3-4D47B4BF27F4}" type="parTrans" cxnId="{A78D75E7-B95C-468D-88E5-3BF3A5CCB669}">
      <dgm:prSet/>
      <dgm:spPr/>
      <dgm:t>
        <a:bodyPr/>
        <a:lstStyle/>
        <a:p>
          <a:endParaRPr lang="uk-UA"/>
        </a:p>
      </dgm:t>
    </dgm:pt>
    <dgm:pt modelId="{C8050190-CB30-413A-8579-9E913509615C}" type="sibTrans" cxnId="{A78D75E7-B95C-468D-88E5-3BF3A5CCB669}">
      <dgm:prSet/>
      <dgm:spPr/>
      <dgm:t>
        <a:bodyPr/>
        <a:lstStyle/>
        <a:p>
          <a:endParaRPr lang="uk-UA"/>
        </a:p>
      </dgm:t>
    </dgm:pt>
    <dgm:pt modelId="{E28EB903-FDC4-4483-95CD-FD63724F8EDA}">
      <dgm:prSet custT="1"/>
      <dgm:spPr/>
      <dgm:t>
        <a:bodyPr/>
        <a:lstStyle/>
        <a:p>
          <a:pPr rtl="0"/>
          <a:r>
            <a:rPr lang="uk-UA" sz="1600" dirty="0" smtClean="0"/>
            <a:t>регулярне проведення занять з підвищення кваліфікації персоналу служби безпеки, фізичної та бойової підготовки;</a:t>
          </a:r>
          <a:endParaRPr lang="en-US" sz="1600" dirty="0"/>
        </a:p>
      </dgm:t>
    </dgm:pt>
    <dgm:pt modelId="{09A8F0CA-2651-472C-9607-6560BC24D87E}" type="parTrans" cxnId="{876ABB1C-3C78-469B-9D31-F75299FF03D2}">
      <dgm:prSet/>
      <dgm:spPr/>
      <dgm:t>
        <a:bodyPr/>
        <a:lstStyle/>
        <a:p>
          <a:endParaRPr lang="uk-UA"/>
        </a:p>
      </dgm:t>
    </dgm:pt>
    <dgm:pt modelId="{BACC6B61-4838-4265-9880-8D4BD135D8D4}" type="sibTrans" cxnId="{876ABB1C-3C78-469B-9D31-F75299FF03D2}">
      <dgm:prSet/>
      <dgm:spPr/>
      <dgm:t>
        <a:bodyPr/>
        <a:lstStyle/>
        <a:p>
          <a:endParaRPr lang="uk-UA"/>
        </a:p>
      </dgm:t>
    </dgm:pt>
    <dgm:pt modelId="{FD05B6D1-F401-4B54-A62C-16AA2E111D79}">
      <dgm:prSet custT="1"/>
      <dgm:spPr/>
      <dgm:t>
        <a:bodyPr/>
        <a:lstStyle/>
        <a:p>
          <a:pPr rtl="0"/>
          <a:r>
            <a:rPr lang="uk-UA" sz="1600" dirty="0" smtClean="0"/>
            <a:t>проведення навчання всього персоналу готелю правилам користування апаратурою комплексу безпеки;</a:t>
          </a:r>
          <a:endParaRPr lang="en-US" sz="1600" dirty="0"/>
        </a:p>
      </dgm:t>
    </dgm:pt>
    <dgm:pt modelId="{35C0610D-08E0-4FB7-907E-8E6AAF4BAEC6}" type="parTrans" cxnId="{0975A1C0-7149-4FA7-BA73-10094F78F11A}">
      <dgm:prSet/>
      <dgm:spPr/>
      <dgm:t>
        <a:bodyPr/>
        <a:lstStyle/>
        <a:p>
          <a:endParaRPr lang="uk-UA"/>
        </a:p>
      </dgm:t>
    </dgm:pt>
    <dgm:pt modelId="{4B00F854-DC4E-4C4F-898F-F10E2D9214B8}" type="sibTrans" cxnId="{0975A1C0-7149-4FA7-BA73-10094F78F11A}">
      <dgm:prSet/>
      <dgm:spPr/>
      <dgm:t>
        <a:bodyPr/>
        <a:lstStyle/>
        <a:p>
          <a:endParaRPr lang="uk-UA"/>
        </a:p>
      </dgm:t>
    </dgm:pt>
    <dgm:pt modelId="{452E94A7-97E8-480C-BCF1-7B48B5787301}">
      <dgm:prSet custT="1"/>
      <dgm:spPr/>
      <dgm:t>
        <a:bodyPr/>
        <a:lstStyle/>
        <a:p>
          <a:pPr rtl="0"/>
          <a:r>
            <a:rPr lang="uk-UA" sz="1600" dirty="0" smtClean="0"/>
            <a:t>організація періодичної (не менше одного разу на рік) перевірки знань в області безпеки для персоналу, проведення додаткових навчань по мірі зміни кадрів і модернізації комплексу;</a:t>
          </a:r>
          <a:endParaRPr lang="en-US" sz="1600" dirty="0"/>
        </a:p>
      </dgm:t>
    </dgm:pt>
    <dgm:pt modelId="{3B6C988D-FBEA-4E57-A88A-610983ABD505}" type="parTrans" cxnId="{9EF757BE-DF84-4F4C-BB8D-970FB1AB0C64}">
      <dgm:prSet/>
      <dgm:spPr/>
      <dgm:t>
        <a:bodyPr/>
        <a:lstStyle/>
        <a:p>
          <a:endParaRPr lang="uk-UA"/>
        </a:p>
      </dgm:t>
    </dgm:pt>
    <dgm:pt modelId="{7376F3F0-8FC1-4819-8CAE-DA591A9CB11A}" type="sibTrans" cxnId="{9EF757BE-DF84-4F4C-BB8D-970FB1AB0C64}">
      <dgm:prSet/>
      <dgm:spPr/>
      <dgm:t>
        <a:bodyPr/>
        <a:lstStyle/>
        <a:p>
          <a:endParaRPr lang="uk-UA"/>
        </a:p>
      </dgm:t>
    </dgm:pt>
    <dgm:pt modelId="{F1D55B70-607F-415C-AA3E-30A3CF5EBC4F}">
      <dgm:prSet custT="1"/>
      <dgm:spPr/>
      <dgm:t>
        <a:bodyPr/>
        <a:lstStyle/>
        <a:p>
          <a:pPr rtl="0"/>
          <a:r>
            <a:rPr lang="uk-UA" sz="1600" dirty="0" smtClean="0"/>
            <a:t>організація професійної інженерної служби (в рамках штату служби безпеки), до обов'язків якої має увійти проведення технічного обслуговування комплексу автоматизації будівлі, проведення навчання і консультування співробітників інших служб готелю</a:t>
          </a:r>
          <a:endParaRPr lang="en-US" sz="1600" dirty="0"/>
        </a:p>
      </dgm:t>
    </dgm:pt>
    <dgm:pt modelId="{4EA6E9EB-F2B4-4B71-938E-2FE37FE036F6}" type="parTrans" cxnId="{565BB068-DCB8-4768-B90A-18805260DBDD}">
      <dgm:prSet/>
      <dgm:spPr/>
      <dgm:t>
        <a:bodyPr/>
        <a:lstStyle/>
        <a:p>
          <a:endParaRPr lang="uk-UA"/>
        </a:p>
      </dgm:t>
    </dgm:pt>
    <dgm:pt modelId="{5252171A-6C1C-4FF8-AD28-A173D3FBAD9D}" type="sibTrans" cxnId="{565BB068-DCB8-4768-B90A-18805260DBDD}">
      <dgm:prSet/>
      <dgm:spPr/>
      <dgm:t>
        <a:bodyPr/>
        <a:lstStyle/>
        <a:p>
          <a:endParaRPr lang="uk-UA"/>
        </a:p>
      </dgm:t>
    </dgm:pt>
    <dgm:pt modelId="{B5D4FC80-4D3F-40EA-AA58-3DF35B82B29A}" type="pres">
      <dgm:prSet presAssocID="{24B435B6-8BF8-4047-AACE-FA6FDE55E7D5}" presName="compositeShape" presStyleCnt="0">
        <dgm:presLayoutVars>
          <dgm:dir/>
          <dgm:resizeHandles/>
        </dgm:presLayoutVars>
      </dgm:prSet>
      <dgm:spPr/>
      <dgm:t>
        <a:bodyPr/>
        <a:lstStyle/>
        <a:p>
          <a:endParaRPr lang="uk-UA"/>
        </a:p>
      </dgm:t>
    </dgm:pt>
    <dgm:pt modelId="{02EC891D-0CB7-45D8-99B2-A4A0E9BC7EBC}" type="pres">
      <dgm:prSet presAssocID="{24B435B6-8BF8-4047-AACE-FA6FDE55E7D5}" presName="pyramid" presStyleLbl="node1" presStyleIdx="0" presStyleCnt="1"/>
      <dgm:spPr/>
    </dgm:pt>
    <dgm:pt modelId="{D93BE2BE-7B7C-4CB7-8063-046B6EAC7EB9}" type="pres">
      <dgm:prSet presAssocID="{24B435B6-8BF8-4047-AACE-FA6FDE55E7D5}" presName="theList" presStyleCnt="0"/>
      <dgm:spPr/>
    </dgm:pt>
    <dgm:pt modelId="{8F2A9781-1BF1-467C-8B0C-C451C9E14F61}" type="pres">
      <dgm:prSet presAssocID="{E4F6FD12-00FF-425B-8598-D4C87C2E59CD}" presName="aNode" presStyleLbl="fgAcc1" presStyleIdx="0" presStyleCnt="6" custScaleX="253498" custLinFactY="38216" custLinFactNeighborX="-87" custLinFactNeighborY="100000">
        <dgm:presLayoutVars>
          <dgm:bulletEnabled val="1"/>
        </dgm:presLayoutVars>
      </dgm:prSet>
      <dgm:spPr/>
      <dgm:t>
        <a:bodyPr/>
        <a:lstStyle/>
        <a:p>
          <a:endParaRPr lang="uk-UA"/>
        </a:p>
      </dgm:t>
    </dgm:pt>
    <dgm:pt modelId="{DF956A4B-76AE-45E1-ACBE-7FEA357DC04B}" type="pres">
      <dgm:prSet presAssocID="{E4F6FD12-00FF-425B-8598-D4C87C2E59CD}" presName="aSpace" presStyleCnt="0"/>
      <dgm:spPr/>
    </dgm:pt>
    <dgm:pt modelId="{D88CBA59-DEAA-447C-AA0D-4D359293F7C7}" type="pres">
      <dgm:prSet presAssocID="{0B484018-5217-4C13-B67D-D92390D49F6B}" presName="aNode" presStyleLbl="fgAcc1" presStyleIdx="1" presStyleCnt="6" custScaleX="253498" custScaleY="147069" custLinFactY="48674" custLinFactNeighborX="-87" custLinFactNeighborY="100000">
        <dgm:presLayoutVars>
          <dgm:bulletEnabled val="1"/>
        </dgm:presLayoutVars>
      </dgm:prSet>
      <dgm:spPr/>
      <dgm:t>
        <a:bodyPr/>
        <a:lstStyle/>
        <a:p>
          <a:endParaRPr lang="uk-UA"/>
        </a:p>
      </dgm:t>
    </dgm:pt>
    <dgm:pt modelId="{C92BB9D0-3AA6-4789-BE75-F73F83B98FCB}" type="pres">
      <dgm:prSet presAssocID="{0B484018-5217-4C13-B67D-D92390D49F6B}" presName="aSpace" presStyleCnt="0"/>
      <dgm:spPr/>
    </dgm:pt>
    <dgm:pt modelId="{ECFC360C-8104-4A1A-A6FA-21A31FE54B1C}" type="pres">
      <dgm:prSet presAssocID="{E28EB903-FDC4-4483-95CD-FD63724F8EDA}" presName="aNode" presStyleLbl="fgAcc1" presStyleIdx="2" presStyleCnt="6" custScaleX="253498" custLinFactY="71025" custLinFactNeighborX="-87" custLinFactNeighborY="100000">
        <dgm:presLayoutVars>
          <dgm:bulletEnabled val="1"/>
        </dgm:presLayoutVars>
      </dgm:prSet>
      <dgm:spPr/>
      <dgm:t>
        <a:bodyPr/>
        <a:lstStyle/>
        <a:p>
          <a:endParaRPr lang="uk-UA"/>
        </a:p>
      </dgm:t>
    </dgm:pt>
    <dgm:pt modelId="{74B25011-BCE8-4E9E-8874-F6B8D70D17AC}" type="pres">
      <dgm:prSet presAssocID="{E28EB903-FDC4-4483-95CD-FD63724F8EDA}" presName="aSpace" presStyleCnt="0"/>
      <dgm:spPr/>
    </dgm:pt>
    <dgm:pt modelId="{AECFF4F1-A0F4-4349-8A7E-E67B0AF220F1}" type="pres">
      <dgm:prSet presAssocID="{FD05B6D1-F401-4B54-A62C-16AA2E111D79}" presName="aNode" presStyleLbl="fgAcc1" presStyleIdx="3" presStyleCnt="6" custScaleX="253498" custLinFactY="74509" custLinFactNeighborX="-87" custLinFactNeighborY="100000">
        <dgm:presLayoutVars>
          <dgm:bulletEnabled val="1"/>
        </dgm:presLayoutVars>
      </dgm:prSet>
      <dgm:spPr/>
      <dgm:t>
        <a:bodyPr/>
        <a:lstStyle/>
        <a:p>
          <a:endParaRPr lang="uk-UA"/>
        </a:p>
      </dgm:t>
    </dgm:pt>
    <dgm:pt modelId="{761AD8CE-157D-4A44-93DE-76872F9DDA74}" type="pres">
      <dgm:prSet presAssocID="{FD05B6D1-F401-4B54-A62C-16AA2E111D79}" presName="aSpace" presStyleCnt="0"/>
      <dgm:spPr/>
    </dgm:pt>
    <dgm:pt modelId="{3C0DC50F-F5C2-4382-A2A7-A749B0AE4C51}" type="pres">
      <dgm:prSet presAssocID="{452E94A7-97E8-480C-BCF1-7B48B5787301}" presName="aNode" presStyleLbl="fgAcc1" presStyleIdx="4" presStyleCnt="6" custScaleX="253498" custScaleY="127939" custLinFactY="86354" custLinFactNeighborX="-87" custLinFactNeighborY="100000">
        <dgm:presLayoutVars>
          <dgm:bulletEnabled val="1"/>
        </dgm:presLayoutVars>
      </dgm:prSet>
      <dgm:spPr/>
      <dgm:t>
        <a:bodyPr/>
        <a:lstStyle/>
        <a:p>
          <a:endParaRPr lang="uk-UA"/>
        </a:p>
      </dgm:t>
    </dgm:pt>
    <dgm:pt modelId="{C40080A5-3138-4441-8612-E538E2F3EE0C}" type="pres">
      <dgm:prSet presAssocID="{452E94A7-97E8-480C-BCF1-7B48B5787301}" presName="aSpace" presStyleCnt="0"/>
      <dgm:spPr/>
    </dgm:pt>
    <dgm:pt modelId="{794BA2C7-9743-4C9D-A0CF-CA0CB291F03B}" type="pres">
      <dgm:prSet presAssocID="{F1D55B70-607F-415C-AA3E-30A3CF5EBC4F}" presName="aNode" presStyleLbl="fgAcc1" presStyleIdx="5" presStyleCnt="6" custScaleX="253498" custScaleY="170083" custLinFactY="94130" custLinFactNeighborX="-87" custLinFactNeighborY="100000">
        <dgm:presLayoutVars>
          <dgm:bulletEnabled val="1"/>
        </dgm:presLayoutVars>
      </dgm:prSet>
      <dgm:spPr/>
      <dgm:t>
        <a:bodyPr/>
        <a:lstStyle/>
        <a:p>
          <a:endParaRPr lang="uk-UA"/>
        </a:p>
      </dgm:t>
    </dgm:pt>
    <dgm:pt modelId="{433EBC3D-B1B7-4F36-B173-DE820585882F}" type="pres">
      <dgm:prSet presAssocID="{F1D55B70-607F-415C-AA3E-30A3CF5EBC4F}" presName="aSpace" presStyleCnt="0"/>
      <dgm:spPr/>
    </dgm:pt>
  </dgm:ptLst>
  <dgm:cxnLst>
    <dgm:cxn modelId="{9EF757BE-DF84-4F4C-BB8D-970FB1AB0C64}" srcId="{24B435B6-8BF8-4047-AACE-FA6FDE55E7D5}" destId="{452E94A7-97E8-480C-BCF1-7B48B5787301}" srcOrd="4" destOrd="0" parTransId="{3B6C988D-FBEA-4E57-A88A-610983ABD505}" sibTransId="{7376F3F0-8FC1-4819-8CAE-DA591A9CB11A}"/>
    <dgm:cxn modelId="{8324FE75-AE1F-4BF2-896F-7A5FAB77E4F9}" type="presOf" srcId="{452E94A7-97E8-480C-BCF1-7B48B5787301}" destId="{3C0DC50F-F5C2-4382-A2A7-A749B0AE4C51}" srcOrd="0" destOrd="0" presId="urn:microsoft.com/office/officeart/2005/8/layout/pyramid2"/>
    <dgm:cxn modelId="{565BB068-DCB8-4768-B90A-18805260DBDD}" srcId="{24B435B6-8BF8-4047-AACE-FA6FDE55E7D5}" destId="{F1D55B70-607F-415C-AA3E-30A3CF5EBC4F}" srcOrd="5" destOrd="0" parTransId="{4EA6E9EB-F2B4-4B71-938E-2FE37FE036F6}" sibTransId="{5252171A-6C1C-4FF8-AD28-A173D3FBAD9D}"/>
    <dgm:cxn modelId="{75F8BC19-838C-4A2C-A568-0257BD614C96}" type="presOf" srcId="{FD05B6D1-F401-4B54-A62C-16AA2E111D79}" destId="{AECFF4F1-A0F4-4349-8A7E-E67B0AF220F1}" srcOrd="0" destOrd="0" presId="urn:microsoft.com/office/officeart/2005/8/layout/pyramid2"/>
    <dgm:cxn modelId="{0975A1C0-7149-4FA7-BA73-10094F78F11A}" srcId="{24B435B6-8BF8-4047-AACE-FA6FDE55E7D5}" destId="{FD05B6D1-F401-4B54-A62C-16AA2E111D79}" srcOrd="3" destOrd="0" parTransId="{35C0610D-08E0-4FB7-907E-8E6AAF4BAEC6}" sibTransId="{4B00F854-DC4E-4C4F-898F-F10E2D9214B8}"/>
    <dgm:cxn modelId="{66B05631-0647-42E3-8355-F5D8F16B0F4C}" type="presOf" srcId="{F1D55B70-607F-415C-AA3E-30A3CF5EBC4F}" destId="{794BA2C7-9743-4C9D-A0CF-CA0CB291F03B}" srcOrd="0" destOrd="0" presId="urn:microsoft.com/office/officeart/2005/8/layout/pyramid2"/>
    <dgm:cxn modelId="{42FF5852-9729-448C-8565-943E6EA4B153}" type="presOf" srcId="{E4F6FD12-00FF-425B-8598-D4C87C2E59CD}" destId="{8F2A9781-1BF1-467C-8B0C-C451C9E14F61}" srcOrd="0" destOrd="0" presId="urn:microsoft.com/office/officeart/2005/8/layout/pyramid2"/>
    <dgm:cxn modelId="{C832CFA9-94DE-4410-B310-5A654F0427FF}" type="presOf" srcId="{24B435B6-8BF8-4047-AACE-FA6FDE55E7D5}" destId="{B5D4FC80-4D3F-40EA-AA58-3DF35B82B29A}" srcOrd="0" destOrd="0" presId="urn:microsoft.com/office/officeart/2005/8/layout/pyramid2"/>
    <dgm:cxn modelId="{F6631AE9-A1F0-44D7-B05F-5C86091941E9}" type="presOf" srcId="{0B484018-5217-4C13-B67D-D92390D49F6B}" destId="{D88CBA59-DEAA-447C-AA0D-4D359293F7C7}" srcOrd="0" destOrd="0" presId="urn:microsoft.com/office/officeart/2005/8/layout/pyramid2"/>
    <dgm:cxn modelId="{98637A2D-F138-40C4-8DCB-B679228921E5}" srcId="{24B435B6-8BF8-4047-AACE-FA6FDE55E7D5}" destId="{E4F6FD12-00FF-425B-8598-D4C87C2E59CD}" srcOrd="0" destOrd="0" parTransId="{58E559AB-61BF-4CB3-B237-894B36E218B7}" sibTransId="{7CE8CFF9-1BAB-4713-835F-2A753AD98E59}"/>
    <dgm:cxn modelId="{876ABB1C-3C78-469B-9D31-F75299FF03D2}" srcId="{24B435B6-8BF8-4047-AACE-FA6FDE55E7D5}" destId="{E28EB903-FDC4-4483-95CD-FD63724F8EDA}" srcOrd="2" destOrd="0" parTransId="{09A8F0CA-2651-472C-9607-6560BC24D87E}" sibTransId="{BACC6B61-4838-4265-9880-8D4BD135D8D4}"/>
    <dgm:cxn modelId="{EE5E6A98-3D86-445F-80D1-8AE4394D594E}" type="presOf" srcId="{E28EB903-FDC4-4483-95CD-FD63724F8EDA}" destId="{ECFC360C-8104-4A1A-A6FA-21A31FE54B1C}" srcOrd="0" destOrd="0" presId="urn:microsoft.com/office/officeart/2005/8/layout/pyramid2"/>
    <dgm:cxn modelId="{A78D75E7-B95C-468D-88E5-3BF3A5CCB669}" srcId="{24B435B6-8BF8-4047-AACE-FA6FDE55E7D5}" destId="{0B484018-5217-4C13-B67D-D92390D49F6B}" srcOrd="1" destOrd="0" parTransId="{443BC2AF-F989-45EA-BDA3-4D47B4BF27F4}" sibTransId="{C8050190-CB30-413A-8579-9E913509615C}"/>
    <dgm:cxn modelId="{7826BBB1-28DA-4AF2-8F80-DA8FB6B722C9}" type="presParOf" srcId="{B5D4FC80-4D3F-40EA-AA58-3DF35B82B29A}" destId="{02EC891D-0CB7-45D8-99B2-A4A0E9BC7EBC}" srcOrd="0" destOrd="0" presId="urn:microsoft.com/office/officeart/2005/8/layout/pyramid2"/>
    <dgm:cxn modelId="{9629A350-EA14-4845-9E2B-851A96728102}" type="presParOf" srcId="{B5D4FC80-4D3F-40EA-AA58-3DF35B82B29A}" destId="{D93BE2BE-7B7C-4CB7-8063-046B6EAC7EB9}" srcOrd="1" destOrd="0" presId="urn:microsoft.com/office/officeart/2005/8/layout/pyramid2"/>
    <dgm:cxn modelId="{5E605DA9-D0D7-487E-8F40-679C32BB5997}" type="presParOf" srcId="{D93BE2BE-7B7C-4CB7-8063-046B6EAC7EB9}" destId="{8F2A9781-1BF1-467C-8B0C-C451C9E14F61}" srcOrd="0" destOrd="0" presId="urn:microsoft.com/office/officeart/2005/8/layout/pyramid2"/>
    <dgm:cxn modelId="{0FCDC2D4-B01F-4472-9598-4A0F1A621920}" type="presParOf" srcId="{D93BE2BE-7B7C-4CB7-8063-046B6EAC7EB9}" destId="{DF956A4B-76AE-45E1-ACBE-7FEA357DC04B}" srcOrd="1" destOrd="0" presId="urn:microsoft.com/office/officeart/2005/8/layout/pyramid2"/>
    <dgm:cxn modelId="{EEE9D51A-5E8F-4636-BDF0-E747AFE24F6F}" type="presParOf" srcId="{D93BE2BE-7B7C-4CB7-8063-046B6EAC7EB9}" destId="{D88CBA59-DEAA-447C-AA0D-4D359293F7C7}" srcOrd="2" destOrd="0" presId="urn:microsoft.com/office/officeart/2005/8/layout/pyramid2"/>
    <dgm:cxn modelId="{B4E1D5EE-0ACA-418D-82D4-7BFA44F2D4D9}" type="presParOf" srcId="{D93BE2BE-7B7C-4CB7-8063-046B6EAC7EB9}" destId="{C92BB9D0-3AA6-4789-BE75-F73F83B98FCB}" srcOrd="3" destOrd="0" presId="urn:microsoft.com/office/officeart/2005/8/layout/pyramid2"/>
    <dgm:cxn modelId="{EA6BBD76-963F-4584-A5A7-0327950EA1D8}" type="presParOf" srcId="{D93BE2BE-7B7C-4CB7-8063-046B6EAC7EB9}" destId="{ECFC360C-8104-4A1A-A6FA-21A31FE54B1C}" srcOrd="4" destOrd="0" presId="urn:microsoft.com/office/officeart/2005/8/layout/pyramid2"/>
    <dgm:cxn modelId="{10DD8106-01EC-4E2D-977E-7BFFE0D50EFC}" type="presParOf" srcId="{D93BE2BE-7B7C-4CB7-8063-046B6EAC7EB9}" destId="{74B25011-BCE8-4E9E-8874-F6B8D70D17AC}" srcOrd="5" destOrd="0" presId="urn:microsoft.com/office/officeart/2005/8/layout/pyramid2"/>
    <dgm:cxn modelId="{7F3920CD-6FC9-468B-A728-02AD5094D569}" type="presParOf" srcId="{D93BE2BE-7B7C-4CB7-8063-046B6EAC7EB9}" destId="{AECFF4F1-A0F4-4349-8A7E-E67B0AF220F1}" srcOrd="6" destOrd="0" presId="urn:microsoft.com/office/officeart/2005/8/layout/pyramid2"/>
    <dgm:cxn modelId="{A34F8107-D254-4AE9-984D-7F4205AFC840}" type="presParOf" srcId="{D93BE2BE-7B7C-4CB7-8063-046B6EAC7EB9}" destId="{761AD8CE-157D-4A44-93DE-76872F9DDA74}" srcOrd="7" destOrd="0" presId="urn:microsoft.com/office/officeart/2005/8/layout/pyramid2"/>
    <dgm:cxn modelId="{170B8119-AC37-488A-AE7F-EC3D52E5476C}" type="presParOf" srcId="{D93BE2BE-7B7C-4CB7-8063-046B6EAC7EB9}" destId="{3C0DC50F-F5C2-4382-A2A7-A749B0AE4C51}" srcOrd="8" destOrd="0" presId="urn:microsoft.com/office/officeart/2005/8/layout/pyramid2"/>
    <dgm:cxn modelId="{7C8849C2-E832-4FCF-B3DE-6C81B4B18775}" type="presParOf" srcId="{D93BE2BE-7B7C-4CB7-8063-046B6EAC7EB9}" destId="{C40080A5-3138-4441-8612-E538E2F3EE0C}" srcOrd="9" destOrd="0" presId="urn:microsoft.com/office/officeart/2005/8/layout/pyramid2"/>
    <dgm:cxn modelId="{D078F37C-5404-498A-8630-EBC1B9F75F3C}" type="presParOf" srcId="{D93BE2BE-7B7C-4CB7-8063-046B6EAC7EB9}" destId="{794BA2C7-9743-4C9D-A0CF-CA0CB291F03B}" srcOrd="10" destOrd="0" presId="urn:microsoft.com/office/officeart/2005/8/layout/pyramid2"/>
    <dgm:cxn modelId="{263D3F18-E7A4-4EED-AD0F-DCF172F6BA24}" type="presParOf" srcId="{D93BE2BE-7B7C-4CB7-8063-046B6EAC7EB9}" destId="{433EBC3D-B1B7-4F36-B173-DE820585882F}"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314978-D0D9-40C7-8B11-8A1487DAE79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04FBC852-4036-4CC5-9213-781D5023C78F}">
      <dgm:prSet/>
      <dgm:spPr/>
      <dgm:t>
        <a:bodyPr/>
        <a:lstStyle/>
        <a:p>
          <a:pPr rtl="0"/>
          <a:r>
            <a:rPr lang="uk-UA" smtClean="0"/>
            <a:t>зайва таємничість, жорсткий режим, постійна демонстрація збройної охорони і підозрілості може насторожити частину клієнтів і позбавити готель іміджу «відкритого будинку»;</a:t>
          </a:r>
          <a:endParaRPr lang="uk-UA"/>
        </a:p>
      </dgm:t>
    </dgm:pt>
    <dgm:pt modelId="{08511563-CE1F-4878-8812-8522A40CC302}" type="parTrans" cxnId="{7A9B0627-43FD-47C4-B05C-1C4B482AD315}">
      <dgm:prSet/>
      <dgm:spPr/>
      <dgm:t>
        <a:bodyPr/>
        <a:lstStyle/>
        <a:p>
          <a:endParaRPr lang="uk-UA"/>
        </a:p>
      </dgm:t>
    </dgm:pt>
    <dgm:pt modelId="{C173DC96-88F4-4A3F-A995-0B1F3023530A}" type="sibTrans" cxnId="{7A9B0627-43FD-47C4-B05C-1C4B482AD315}">
      <dgm:prSet/>
      <dgm:spPr/>
      <dgm:t>
        <a:bodyPr/>
        <a:lstStyle/>
        <a:p>
          <a:endParaRPr lang="uk-UA"/>
        </a:p>
      </dgm:t>
    </dgm:pt>
    <dgm:pt modelId="{EF6CD828-CCD8-4F91-8178-3DC45F054765}">
      <dgm:prSet/>
      <dgm:spPr/>
      <dgm:t>
        <a:bodyPr/>
        <a:lstStyle/>
        <a:p>
          <a:pPr rtl="0"/>
          <a:r>
            <a:rPr lang="uk-UA" smtClean="0"/>
            <a:t>система повинна бути збалансованою, тобто, засоби захисту повинні розподілятися рівномірно, відповідно до значимості зон, які захищаються;</a:t>
          </a:r>
          <a:endParaRPr lang="uk-UA"/>
        </a:p>
      </dgm:t>
    </dgm:pt>
    <dgm:pt modelId="{1C0344F9-8959-4AA5-906F-B7E8D60D515A}" type="parTrans" cxnId="{2517DB7E-15A6-454D-A59D-E9AA32C92717}">
      <dgm:prSet/>
      <dgm:spPr/>
      <dgm:t>
        <a:bodyPr/>
        <a:lstStyle/>
        <a:p>
          <a:endParaRPr lang="uk-UA"/>
        </a:p>
      </dgm:t>
    </dgm:pt>
    <dgm:pt modelId="{ED8BCA36-03AA-4F74-A267-967113716CB1}" type="sibTrans" cxnId="{2517DB7E-15A6-454D-A59D-E9AA32C92717}">
      <dgm:prSet/>
      <dgm:spPr/>
      <dgm:t>
        <a:bodyPr/>
        <a:lstStyle/>
        <a:p>
          <a:endParaRPr lang="uk-UA"/>
        </a:p>
      </dgm:t>
    </dgm:pt>
    <dgm:pt modelId="{F57CA7CC-8C52-4E81-9479-1CC0C17D5471}">
      <dgm:prSet/>
      <dgm:spPr/>
      <dgm:t>
        <a:bodyPr/>
        <a:lstStyle/>
        <a:p>
          <a:pPr rtl="0"/>
          <a:r>
            <a:rPr lang="uk-UA" smtClean="0"/>
            <a:t>всі застосовувані заходи й засоби не повинні створювати додаткової небезпеки здоров'ю, життю гостей та співробітників готелю.</a:t>
          </a:r>
          <a:endParaRPr lang="uk-UA"/>
        </a:p>
      </dgm:t>
    </dgm:pt>
    <dgm:pt modelId="{47048BE9-28E7-42AD-AE1B-1CBF9FB32909}" type="parTrans" cxnId="{2C2C4947-DC18-4A65-A891-A2BB7104A2A1}">
      <dgm:prSet/>
      <dgm:spPr/>
      <dgm:t>
        <a:bodyPr/>
        <a:lstStyle/>
        <a:p>
          <a:endParaRPr lang="uk-UA"/>
        </a:p>
      </dgm:t>
    </dgm:pt>
    <dgm:pt modelId="{5B2EB3C1-8124-4A5D-80DF-144D140F9257}" type="sibTrans" cxnId="{2C2C4947-DC18-4A65-A891-A2BB7104A2A1}">
      <dgm:prSet/>
      <dgm:spPr/>
      <dgm:t>
        <a:bodyPr/>
        <a:lstStyle/>
        <a:p>
          <a:endParaRPr lang="uk-UA"/>
        </a:p>
      </dgm:t>
    </dgm:pt>
    <dgm:pt modelId="{F6C5E43A-E397-4D21-AFDE-CF1152D97DCC}">
      <dgm:prSet/>
      <dgm:spPr/>
      <dgm:t>
        <a:bodyPr/>
        <a:lstStyle/>
        <a:p>
          <a:pPr rtl="0"/>
          <a:r>
            <a:rPr lang="uk-UA" smtClean="0"/>
            <a:t>Розглянемо основні підсистеми комплексу технічних засобів безпеки і засоби їх інтеграції в єдину систему.</a:t>
          </a:r>
          <a:endParaRPr lang="uk-UA"/>
        </a:p>
      </dgm:t>
    </dgm:pt>
    <dgm:pt modelId="{F3504ADF-77BC-4DF0-90E9-CACA52C0CDCD}" type="parTrans" cxnId="{D86C6BBD-84E7-42A9-AE9F-6EDE50FDCF79}">
      <dgm:prSet/>
      <dgm:spPr/>
      <dgm:t>
        <a:bodyPr/>
        <a:lstStyle/>
        <a:p>
          <a:endParaRPr lang="uk-UA"/>
        </a:p>
      </dgm:t>
    </dgm:pt>
    <dgm:pt modelId="{1352FEB0-D20A-4559-8CFB-DAFD7C4F5889}" type="sibTrans" cxnId="{D86C6BBD-84E7-42A9-AE9F-6EDE50FDCF79}">
      <dgm:prSet/>
      <dgm:spPr/>
      <dgm:t>
        <a:bodyPr/>
        <a:lstStyle/>
        <a:p>
          <a:endParaRPr lang="uk-UA"/>
        </a:p>
      </dgm:t>
    </dgm:pt>
    <dgm:pt modelId="{64FD8D9D-8191-4039-9874-EB680AB48DE3}" type="pres">
      <dgm:prSet presAssocID="{7A314978-D0D9-40C7-8B11-8A1487DAE797}" presName="linear" presStyleCnt="0">
        <dgm:presLayoutVars>
          <dgm:animLvl val="lvl"/>
          <dgm:resizeHandles val="exact"/>
        </dgm:presLayoutVars>
      </dgm:prSet>
      <dgm:spPr/>
      <dgm:t>
        <a:bodyPr/>
        <a:lstStyle/>
        <a:p>
          <a:endParaRPr lang="uk-UA"/>
        </a:p>
      </dgm:t>
    </dgm:pt>
    <dgm:pt modelId="{A87C51F2-AA5E-4A9E-95FE-030A54F3A0E8}" type="pres">
      <dgm:prSet presAssocID="{04FBC852-4036-4CC5-9213-781D5023C78F}" presName="parentText" presStyleLbl="node1" presStyleIdx="0" presStyleCnt="3">
        <dgm:presLayoutVars>
          <dgm:chMax val="0"/>
          <dgm:bulletEnabled val="1"/>
        </dgm:presLayoutVars>
      </dgm:prSet>
      <dgm:spPr/>
      <dgm:t>
        <a:bodyPr/>
        <a:lstStyle/>
        <a:p>
          <a:endParaRPr lang="uk-UA"/>
        </a:p>
      </dgm:t>
    </dgm:pt>
    <dgm:pt modelId="{B653E3A9-60E4-4901-8DD2-71A1D21CB5FC}" type="pres">
      <dgm:prSet presAssocID="{C173DC96-88F4-4A3F-A995-0B1F3023530A}" presName="spacer" presStyleCnt="0"/>
      <dgm:spPr/>
    </dgm:pt>
    <dgm:pt modelId="{0057A8A2-F311-483E-BD6C-493F58FDFE80}" type="pres">
      <dgm:prSet presAssocID="{EF6CD828-CCD8-4F91-8178-3DC45F054765}" presName="parentText" presStyleLbl="node1" presStyleIdx="1" presStyleCnt="3">
        <dgm:presLayoutVars>
          <dgm:chMax val="0"/>
          <dgm:bulletEnabled val="1"/>
        </dgm:presLayoutVars>
      </dgm:prSet>
      <dgm:spPr/>
      <dgm:t>
        <a:bodyPr/>
        <a:lstStyle/>
        <a:p>
          <a:endParaRPr lang="uk-UA"/>
        </a:p>
      </dgm:t>
    </dgm:pt>
    <dgm:pt modelId="{4CB343ED-E4DC-4313-A9B2-6354D401C6A8}" type="pres">
      <dgm:prSet presAssocID="{ED8BCA36-03AA-4F74-A267-967113716CB1}" presName="spacer" presStyleCnt="0"/>
      <dgm:spPr/>
    </dgm:pt>
    <dgm:pt modelId="{128E5304-9AC4-42E7-9847-235E9650FA69}" type="pres">
      <dgm:prSet presAssocID="{F57CA7CC-8C52-4E81-9479-1CC0C17D5471}" presName="parentText" presStyleLbl="node1" presStyleIdx="2" presStyleCnt="3">
        <dgm:presLayoutVars>
          <dgm:chMax val="0"/>
          <dgm:bulletEnabled val="1"/>
        </dgm:presLayoutVars>
      </dgm:prSet>
      <dgm:spPr/>
      <dgm:t>
        <a:bodyPr/>
        <a:lstStyle/>
        <a:p>
          <a:endParaRPr lang="uk-UA"/>
        </a:p>
      </dgm:t>
    </dgm:pt>
    <dgm:pt modelId="{23F5532C-62A5-4D41-BCD3-4A706B62FA1C}" type="pres">
      <dgm:prSet presAssocID="{F57CA7CC-8C52-4E81-9479-1CC0C17D5471}" presName="childText" presStyleLbl="revTx" presStyleIdx="0" presStyleCnt="1">
        <dgm:presLayoutVars>
          <dgm:bulletEnabled val="1"/>
        </dgm:presLayoutVars>
      </dgm:prSet>
      <dgm:spPr/>
      <dgm:t>
        <a:bodyPr/>
        <a:lstStyle/>
        <a:p>
          <a:endParaRPr lang="uk-UA"/>
        </a:p>
      </dgm:t>
    </dgm:pt>
  </dgm:ptLst>
  <dgm:cxnLst>
    <dgm:cxn modelId="{8A59E23C-0B79-4A9C-9941-099C3707A020}" type="presOf" srcId="{7A314978-D0D9-40C7-8B11-8A1487DAE797}" destId="{64FD8D9D-8191-4039-9874-EB680AB48DE3}" srcOrd="0" destOrd="0" presId="urn:microsoft.com/office/officeart/2005/8/layout/vList2"/>
    <dgm:cxn modelId="{7A9B0627-43FD-47C4-B05C-1C4B482AD315}" srcId="{7A314978-D0D9-40C7-8B11-8A1487DAE797}" destId="{04FBC852-4036-4CC5-9213-781D5023C78F}" srcOrd="0" destOrd="0" parTransId="{08511563-CE1F-4878-8812-8522A40CC302}" sibTransId="{C173DC96-88F4-4A3F-A995-0B1F3023530A}"/>
    <dgm:cxn modelId="{2C2C4947-DC18-4A65-A891-A2BB7104A2A1}" srcId="{7A314978-D0D9-40C7-8B11-8A1487DAE797}" destId="{F57CA7CC-8C52-4E81-9479-1CC0C17D5471}" srcOrd="2" destOrd="0" parTransId="{47048BE9-28E7-42AD-AE1B-1CBF9FB32909}" sibTransId="{5B2EB3C1-8124-4A5D-80DF-144D140F9257}"/>
    <dgm:cxn modelId="{D86C6BBD-84E7-42A9-AE9F-6EDE50FDCF79}" srcId="{F57CA7CC-8C52-4E81-9479-1CC0C17D5471}" destId="{F6C5E43A-E397-4D21-AFDE-CF1152D97DCC}" srcOrd="0" destOrd="0" parTransId="{F3504ADF-77BC-4DF0-90E9-CACA52C0CDCD}" sibTransId="{1352FEB0-D20A-4559-8CFB-DAFD7C4F5889}"/>
    <dgm:cxn modelId="{F2A3EAD2-77B9-42FA-8978-5AB8AFD4A329}" type="presOf" srcId="{F6C5E43A-E397-4D21-AFDE-CF1152D97DCC}" destId="{23F5532C-62A5-4D41-BCD3-4A706B62FA1C}" srcOrd="0" destOrd="0" presId="urn:microsoft.com/office/officeart/2005/8/layout/vList2"/>
    <dgm:cxn modelId="{6D4B1B61-B639-45EB-A162-F0DECE5B0CDA}" type="presOf" srcId="{F57CA7CC-8C52-4E81-9479-1CC0C17D5471}" destId="{128E5304-9AC4-42E7-9847-235E9650FA69}" srcOrd="0" destOrd="0" presId="urn:microsoft.com/office/officeart/2005/8/layout/vList2"/>
    <dgm:cxn modelId="{9651366E-71ED-416A-AB34-67157AD3079F}" type="presOf" srcId="{EF6CD828-CCD8-4F91-8178-3DC45F054765}" destId="{0057A8A2-F311-483E-BD6C-493F58FDFE80}" srcOrd="0" destOrd="0" presId="urn:microsoft.com/office/officeart/2005/8/layout/vList2"/>
    <dgm:cxn modelId="{9AA514A7-7E69-4328-A17C-49799B7DD96D}" type="presOf" srcId="{04FBC852-4036-4CC5-9213-781D5023C78F}" destId="{A87C51F2-AA5E-4A9E-95FE-030A54F3A0E8}" srcOrd="0" destOrd="0" presId="urn:microsoft.com/office/officeart/2005/8/layout/vList2"/>
    <dgm:cxn modelId="{2517DB7E-15A6-454D-A59D-E9AA32C92717}" srcId="{7A314978-D0D9-40C7-8B11-8A1487DAE797}" destId="{EF6CD828-CCD8-4F91-8178-3DC45F054765}" srcOrd="1" destOrd="0" parTransId="{1C0344F9-8959-4AA5-906F-B7E8D60D515A}" sibTransId="{ED8BCA36-03AA-4F74-A267-967113716CB1}"/>
    <dgm:cxn modelId="{1455155C-D17C-49A2-B0CA-BAA6DEE72078}" type="presParOf" srcId="{64FD8D9D-8191-4039-9874-EB680AB48DE3}" destId="{A87C51F2-AA5E-4A9E-95FE-030A54F3A0E8}" srcOrd="0" destOrd="0" presId="urn:microsoft.com/office/officeart/2005/8/layout/vList2"/>
    <dgm:cxn modelId="{14830DF5-61EC-4B4F-8578-99882AD9F96E}" type="presParOf" srcId="{64FD8D9D-8191-4039-9874-EB680AB48DE3}" destId="{B653E3A9-60E4-4901-8DD2-71A1D21CB5FC}" srcOrd="1" destOrd="0" presId="urn:microsoft.com/office/officeart/2005/8/layout/vList2"/>
    <dgm:cxn modelId="{D47870E0-25C2-4D67-A7BD-FEB4C159D99A}" type="presParOf" srcId="{64FD8D9D-8191-4039-9874-EB680AB48DE3}" destId="{0057A8A2-F311-483E-BD6C-493F58FDFE80}" srcOrd="2" destOrd="0" presId="urn:microsoft.com/office/officeart/2005/8/layout/vList2"/>
    <dgm:cxn modelId="{F63115E9-CE20-4116-9178-43E3542A9811}" type="presParOf" srcId="{64FD8D9D-8191-4039-9874-EB680AB48DE3}" destId="{4CB343ED-E4DC-4313-A9B2-6354D401C6A8}" srcOrd="3" destOrd="0" presId="urn:microsoft.com/office/officeart/2005/8/layout/vList2"/>
    <dgm:cxn modelId="{CCC438D7-EA3D-45D6-9693-FE29AD00005B}" type="presParOf" srcId="{64FD8D9D-8191-4039-9874-EB680AB48DE3}" destId="{128E5304-9AC4-42E7-9847-235E9650FA69}" srcOrd="4" destOrd="0" presId="urn:microsoft.com/office/officeart/2005/8/layout/vList2"/>
    <dgm:cxn modelId="{C61DA553-A7FA-47F3-8B88-54151437A4EF}" type="presParOf" srcId="{64FD8D9D-8191-4039-9874-EB680AB48DE3}" destId="{23F5532C-62A5-4D41-BCD3-4A706B62FA1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7C0764-CB9E-4C51-93DA-DA449985C1E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uk-UA"/>
        </a:p>
      </dgm:t>
    </dgm:pt>
    <dgm:pt modelId="{00F35DB2-40F6-420E-9532-BA675AD10A21}">
      <dgm:prSet/>
      <dgm:spPr/>
      <dgm:t>
        <a:bodyPr/>
        <a:lstStyle/>
        <a:p>
          <a:pPr rtl="0"/>
          <a:r>
            <a:rPr lang="uk-UA" dirty="0" smtClean="0">
              <a:solidFill>
                <a:schemeClr val="tx1"/>
              </a:solidFill>
            </a:rPr>
            <a:t>зовнішній периметр готельного комплексу;</a:t>
          </a:r>
          <a:endParaRPr lang="uk-UA" dirty="0">
            <a:solidFill>
              <a:schemeClr val="tx1"/>
            </a:solidFill>
          </a:endParaRPr>
        </a:p>
      </dgm:t>
    </dgm:pt>
    <dgm:pt modelId="{94564550-0936-4893-8D56-EDCA2BF54C5C}" type="parTrans" cxnId="{B252C808-8E7A-4812-9968-5929552BCF02}">
      <dgm:prSet/>
      <dgm:spPr/>
      <dgm:t>
        <a:bodyPr/>
        <a:lstStyle/>
        <a:p>
          <a:endParaRPr lang="uk-UA"/>
        </a:p>
      </dgm:t>
    </dgm:pt>
    <dgm:pt modelId="{9C85997B-872B-4443-ADDF-D6117E084596}" type="sibTrans" cxnId="{B252C808-8E7A-4812-9968-5929552BCF02}">
      <dgm:prSet/>
      <dgm:spPr/>
      <dgm:t>
        <a:bodyPr/>
        <a:lstStyle/>
        <a:p>
          <a:endParaRPr lang="uk-UA"/>
        </a:p>
      </dgm:t>
    </dgm:pt>
    <dgm:pt modelId="{DFF157F5-6165-485D-ADCE-D38A84712668}">
      <dgm:prSet/>
      <dgm:spPr/>
      <dgm:t>
        <a:bodyPr/>
        <a:lstStyle/>
        <a:p>
          <a:pPr rtl="0"/>
          <a:r>
            <a:rPr lang="uk-UA" dirty="0" smtClean="0">
              <a:solidFill>
                <a:schemeClr val="tx1"/>
              </a:solidFill>
            </a:rPr>
            <a:t>паркування автотранспорту;</a:t>
          </a:r>
          <a:endParaRPr lang="uk-UA" dirty="0">
            <a:solidFill>
              <a:schemeClr val="tx1"/>
            </a:solidFill>
          </a:endParaRPr>
        </a:p>
      </dgm:t>
    </dgm:pt>
    <dgm:pt modelId="{35D4A32D-B7DB-40C3-B0C7-7F4F31CA53FB}" type="parTrans" cxnId="{D41ABD30-E7C5-4867-95B3-6350C0E60C16}">
      <dgm:prSet/>
      <dgm:spPr/>
      <dgm:t>
        <a:bodyPr/>
        <a:lstStyle/>
        <a:p>
          <a:endParaRPr lang="uk-UA"/>
        </a:p>
      </dgm:t>
    </dgm:pt>
    <dgm:pt modelId="{ECA7822D-0F62-4A15-92AA-2F86A90F1BAC}" type="sibTrans" cxnId="{D41ABD30-E7C5-4867-95B3-6350C0E60C16}">
      <dgm:prSet/>
      <dgm:spPr/>
      <dgm:t>
        <a:bodyPr/>
        <a:lstStyle/>
        <a:p>
          <a:endParaRPr lang="uk-UA"/>
        </a:p>
      </dgm:t>
    </dgm:pt>
    <dgm:pt modelId="{2D58EFDC-CABD-437E-B553-00C87CCCC591}">
      <dgm:prSet/>
      <dgm:spPr/>
      <dgm:t>
        <a:bodyPr/>
        <a:lstStyle/>
        <a:p>
          <a:pPr rtl="0"/>
          <a:r>
            <a:rPr lang="uk-UA" dirty="0" smtClean="0">
              <a:solidFill>
                <a:schemeClr val="tx1"/>
              </a:solidFill>
            </a:rPr>
            <a:t>зовнішній контур готелі;</a:t>
          </a:r>
          <a:endParaRPr lang="uk-UA" dirty="0">
            <a:solidFill>
              <a:schemeClr val="tx1"/>
            </a:solidFill>
          </a:endParaRPr>
        </a:p>
      </dgm:t>
    </dgm:pt>
    <dgm:pt modelId="{DA06BA5D-1CA9-41CF-AB5A-C728A5742B9C}" type="parTrans" cxnId="{4C319E40-388C-46CD-9407-51F566130E6F}">
      <dgm:prSet/>
      <dgm:spPr/>
      <dgm:t>
        <a:bodyPr/>
        <a:lstStyle/>
        <a:p>
          <a:endParaRPr lang="uk-UA"/>
        </a:p>
      </dgm:t>
    </dgm:pt>
    <dgm:pt modelId="{ECFC8BB0-3982-44C3-9907-428FAE4760A9}" type="sibTrans" cxnId="{4C319E40-388C-46CD-9407-51F566130E6F}">
      <dgm:prSet/>
      <dgm:spPr/>
      <dgm:t>
        <a:bodyPr/>
        <a:lstStyle/>
        <a:p>
          <a:endParaRPr lang="uk-UA"/>
        </a:p>
      </dgm:t>
    </dgm:pt>
    <dgm:pt modelId="{70AAC13E-8BFD-43FE-9B0A-E5BEBC6C7508}">
      <dgm:prSet/>
      <dgm:spPr/>
      <dgm:t>
        <a:bodyPr/>
        <a:lstStyle/>
        <a:p>
          <a:pPr rtl="0"/>
          <a:r>
            <a:rPr lang="uk-UA" dirty="0" smtClean="0">
              <a:solidFill>
                <a:schemeClr val="tx1"/>
              </a:solidFill>
            </a:rPr>
            <a:t>відповідальні службові приміщення, такі як каса, камера тимчасового зберігання цінностей, комори, кабінети адміністрації готелю, різного роду апаратні і пультові;</a:t>
          </a:r>
          <a:endParaRPr lang="uk-UA" dirty="0">
            <a:solidFill>
              <a:schemeClr val="tx1"/>
            </a:solidFill>
          </a:endParaRPr>
        </a:p>
      </dgm:t>
    </dgm:pt>
    <dgm:pt modelId="{00C1C10B-59E0-4A8A-9D57-D93A6B3D5D5D}" type="parTrans" cxnId="{107B9E06-F21A-4B1C-9C43-32B630563607}">
      <dgm:prSet/>
      <dgm:spPr/>
      <dgm:t>
        <a:bodyPr/>
        <a:lstStyle/>
        <a:p>
          <a:endParaRPr lang="uk-UA"/>
        </a:p>
      </dgm:t>
    </dgm:pt>
    <dgm:pt modelId="{3016888A-5A44-4C6B-968B-746C4939C5D4}" type="sibTrans" cxnId="{107B9E06-F21A-4B1C-9C43-32B630563607}">
      <dgm:prSet/>
      <dgm:spPr/>
      <dgm:t>
        <a:bodyPr/>
        <a:lstStyle/>
        <a:p>
          <a:endParaRPr lang="uk-UA"/>
        </a:p>
      </dgm:t>
    </dgm:pt>
    <dgm:pt modelId="{AA4F19E7-AF92-44E1-87DD-A2EEC0B4EB32}">
      <dgm:prSet/>
      <dgm:spPr/>
      <dgm:t>
        <a:bodyPr/>
        <a:lstStyle/>
        <a:p>
          <a:pPr rtl="0"/>
          <a:r>
            <a:rPr lang="uk-UA" dirty="0" smtClean="0">
              <a:solidFill>
                <a:schemeClr val="tx1"/>
              </a:solidFill>
            </a:rPr>
            <a:t>готельні номери;</a:t>
          </a:r>
          <a:endParaRPr lang="uk-UA" dirty="0">
            <a:solidFill>
              <a:schemeClr val="tx1"/>
            </a:solidFill>
          </a:endParaRPr>
        </a:p>
      </dgm:t>
    </dgm:pt>
    <dgm:pt modelId="{90FB393D-BAE4-4BA8-B8AE-223DE064846C}" type="parTrans" cxnId="{E107F69F-FC43-4722-B5BE-83557223BA59}">
      <dgm:prSet/>
      <dgm:spPr/>
      <dgm:t>
        <a:bodyPr/>
        <a:lstStyle/>
        <a:p>
          <a:endParaRPr lang="uk-UA"/>
        </a:p>
      </dgm:t>
    </dgm:pt>
    <dgm:pt modelId="{C35F3FE2-7D9B-4B4E-9162-50EA91A4F04A}" type="sibTrans" cxnId="{E107F69F-FC43-4722-B5BE-83557223BA59}">
      <dgm:prSet/>
      <dgm:spPr/>
      <dgm:t>
        <a:bodyPr/>
        <a:lstStyle/>
        <a:p>
          <a:endParaRPr lang="uk-UA"/>
        </a:p>
      </dgm:t>
    </dgm:pt>
    <dgm:pt modelId="{74D2C55E-19B0-4722-8762-C581C1E71447}">
      <dgm:prSet/>
      <dgm:spPr/>
      <dgm:t>
        <a:bodyPr/>
        <a:lstStyle/>
        <a:p>
          <a:pPr rtl="0"/>
          <a:r>
            <a:rPr lang="uk-UA" dirty="0" smtClean="0">
              <a:solidFill>
                <a:schemeClr val="tx1"/>
              </a:solidFill>
            </a:rPr>
            <a:t>інші майданчики, зони, приміщення.</a:t>
          </a:r>
          <a:endParaRPr lang="uk-UA" dirty="0">
            <a:solidFill>
              <a:schemeClr val="tx1"/>
            </a:solidFill>
          </a:endParaRPr>
        </a:p>
      </dgm:t>
    </dgm:pt>
    <dgm:pt modelId="{A5BE99CA-5231-49A2-B9C2-0B09D9440D84}" type="parTrans" cxnId="{77DDAAF6-02B2-4F86-8CBD-3CC10AF9CD20}">
      <dgm:prSet/>
      <dgm:spPr/>
      <dgm:t>
        <a:bodyPr/>
        <a:lstStyle/>
        <a:p>
          <a:endParaRPr lang="uk-UA"/>
        </a:p>
      </dgm:t>
    </dgm:pt>
    <dgm:pt modelId="{4AF5BC9A-F5A8-4AEB-B4BB-C3298B44009B}" type="sibTrans" cxnId="{77DDAAF6-02B2-4F86-8CBD-3CC10AF9CD20}">
      <dgm:prSet/>
      <dgm:spPr/>
      <dgm:t>
        <a:bodyPr/>
        <a:lstStyle/>
        <a:p>
          <a:endParaRPr lang="uk-UA"/>
        </a:p>
      </dgm:t>
    </dgm:pt>
    <dgm:pt modelId="{A64EE07C-4D9D-4AD1-BC2E-C9D809C07B5C}" type="pres">
      <dgm:prSet presAssocID="{CE7C0764-CB9E-4C51-93DA-DA449985C1EE}" presName="linear" presStyleCnt="0">
        <dgm:presLayoutVars>
          <dgm:animLvl val="lvl"/>
          <dgm:resizeHandles val="exact"/>
        </dgm:presLayoutVars>
      </dgm:prSet>
      <dgm:spPr/>
      <dgm:t>
        <a:bodyPr/>
        <a:lstStyle/>
        <a:p>
          <a:endParaRPr lang="uk-UA"/>
        </a:p>
      </dgm:t>
    </dgm:pt>
    <dgm:pt modelId="{BF5FE970-3E16-4CE0-9711-087A0B681C20}" type="pres">
      <dgm:prSet presAssocID="{00F35DB2-40F6-420E-9532-BA675AD10A21}" presName="parentText" presStyleLbl="node1" presStyleIdx="0" presStyleCnt="6">
        <dgm:presLayoutVars>
          <dgm:chMax val="0"/>
          <dgm:bulletEnabled val="1"/>
        </dgm:presLayoutVars>
      </dgm:prSet>
      <dgm:spPr/>
      <dgm:t>
        <a:bodyPr/>
        <a:lstStyle/>
        <a:p>
          <a:endParaRPr lang="uk-UA"/>
        </a:p>
      </dgm:t>
    </dgm:pt>
    <dgm:pt modelId="{AC919310-B020-4A3E-86AA-3B2C0C496AE1}" type="pres">
      <dgm:prSet presAssocID="{9C85997B-872B-4443-ADDF-D6117E084596}" presName="spacer" presStyleCnt="0"/>
      <dgm:spPr/>
    </dgm:pt>
    <dgm:pt modelId="{2C5438AC-6546-4797-8914-C4E7ACC940CC}" type="pres">
      <dgm:prSet presAssocID="{DFF157F5-6165-485D-ADCE-D38A84712668}" presName="parentText" presStyleLbl="node1" presStyleIdx="1" presStyleCnt="6">
        <dgm:presLayoutVars>
          <dgm:chMax val="0"/>
          <dgm:bulletEnabled val="1"/>
        </dgm:presLayoutVars>
      </dgm:prSet>
      <dgm:spPr/>
      <dgm:t>
        <a:bodyPr/>
        <a:lstStyle/>
        <a:p>
          <a:endParaRPr lang="uk-UA"/>
        </a:p>
      </dgm:t>
    </dgm:pt>
    <dgm:pt modelId="{0B16581F-5A3B-40EA-9585-5AB0370DA787}" type="pres">
      <dgm:prSet presAssocID="{ECA7822D-0F62-4A15-92AA-2F86A90F1BAC}" presName="spacer" presStyleCnt="0"/>
      <dgm:spPr/>
    </dgm:pt>
    <dgm:pt modelId="{8AA2EFBF-B3F5-4B7C-8DD4-B7B162F8AFDE}" type="pres">
      <dgm:prSet presAssocID="{2D58EFDC-CABD-437E-B553-00C87CCCC591}" presName="parentText" presStyleLbl="node1" presStyleIdx="2" presStyleCnt="6">
        <dgm:presLayoutVars>
          <dgm:chMax val="0"/>
          <dgm:bulletEnabled val="1"/>
        </dgm:presLayoutVars>
      </dgm:prSet>
      <dgm:spPr/>
      <dgm:t>
        <a:bodyPr/>
        <a:lstStyle/>
        <a:p>
          <a:endParaRPr lang="uk-UA"/>
        </a:p>
      </dgm:t>
    </dgm:pt>
    <dgm:pt modelId="{9B33A9C1-9E23-463F-9638-AF2F6C753E84}" type="pres">
      <dgm:prSet presAssocID="{ECFC8BB0-3982-44C3-9907-428FAE4760A9}" presName="spacer" presStyleCnt="0"/>
      <dgm:spPr/>
    </dgm:pt>
    <dgm:pt modelId="{7E097D41-9A48-4C19-9885-25E6D62BAB7B}" type="pres">
      <dgm:prSet presAssocID="{70AAC13E-8BFD-43FE-9B0A-E5BEBC6C7508}" presName="parentText" presStyleLbl="node1" presStyleIdx="3" presStyleCnt="6">
        <dgm:presLayoutVars>
          <dgm:chMax val="0"/>
          <dgm:bulletEnabled val="1"/>
        </dgm:presLayoutVars>
      </dgm:prSet>
      <dgm:spPr/>
      <dgm:t>
        <a:bodyPr/>
        <a:lstStyle/>
        <a:p>
          <a:endParaRPr lang="uk-UA"/>
        </a:p>
      </dgm:t>
    </dgm:pt>
    <dgm:pt modelId="{E467E27E-75F6-4DCE-A7B5-366C00812D7C}" type="pres">
      <dgm:prSet presAssocID="{3016888A-5A44-4C6B-968B-746C4939C5D4}" presName="spacer" presStyleCnt="0"/>
      <dgm:spPr/>
    </dgm:pt>
    <dgm:pt modelId="{5C3F1452-C5B1-4061-8691-50BF0A9C22CE}" type="pres">
      <dgm:prSet presAssocID="{AA4F19E7-AF92-44E1-87DD-A2EEC0B4EB32}" presName="parentText" presStyleLbl="node1" presStyleIdx="4" presStyleCnt="6">
        <dgm:presLayoutVars>
          <dgm:chMax val="0"/>
          <dgm:bulletEnabled val="1"/>
        </dgm:presLayoutVars>
      </dgm:prSet>
      <dgm:spPr/>
      <dgm:t>
        <a:bodyPr/>
        <a:lstStyle/>
        <a:p>
          <a:endParaRPr lang="uk-UA"/>
        </a:p>
      </dgm:t>
    </dgm:pt>
    <dgm:pt modelId="{31BA0701-B9E2-4301-AD16-C445A7EB997A}" type="pres">
      <dgm:prSet presAssocID="{C35F3FE2-7D9B-4B4E-9162-50EA91A4F04A}" presName="spacer" presStyleCnt="0"/>
      <dgm:spPr/>
    </dgm:pt>
    <dgm:pt modelId="{51855D61-9F41-44EE-9572-C08DAF7C99AD}" type="pres">
      <dgm:prSet presAssocID="{74D2C55E-19B0-4722-8762-C581C1E71447}" presName="parentText" presStyleLbl="node1" presStyleIdx="5" presStyleCnt="6">
        <dgm:presLayoutVars>
          <dgm:chMax val="0"/>
          <dgm:bulletEnabled val="1"/>
        </dgm:presLayoutVars>
      </dgm:prSet>
      <dgm:spPr/>
      <dgm:t>
        <a:bodyPr/>
        <a:lstStyle/>
        <a:p>
          <a:endParaRPr lang="uk-UA"/>
        </a:p>
      </dgm:t>
    </dgm:pt>
  </dgm:ptLst>
  <dgm:cxnLst>
    <dgm:cxn modelId="{E107F69F-FC43-4722-B5BE-83557223BA59}" srcId="{CE7C0764-CB9E-4C51-93DA-DA449985C1EE}" destId="{AA4F19E7-AF92-44E1-87DD-A2EEC0B4EB32}" srcOrd="4" destOrd="0" parTransId="{90FB393D-BAE4-4BA8-B8AE-223DE064846C}" sibTransId="{C35F3FE2-7D9B-4B4E-9162-50EA91A4F04A}"/>
    <dgm:cxn modelId="{F4D682F7-8106-4ABF-BBCE-31D1B08B81C0}" type="presOf" srcId="{00F35DB2-40F6-420E-9532-BA675AD10A21}" destId="{BF5FE970-3E16-4CE0-9711-087A0B681C20}" srcOrd="0" destOrd="0" presId="urn:microsoft.com/office/officeart/2005/8/layout/vList2"/>
    <dgm:cxn modelId="{77DDAAF6-02B2-4F86-8CBD-3CC10AF9CD20}" srcId="{CE7C0764-CB9E-4C51-93DA-DA449985C1EE}" destId="{74D2C55E-19B0-4722-8762-C581C1E71447}" srcOrd="5" destOrd="0" parTransId="{A5BE99CA-5231-49A2-B9C2-0B09D9440D84}" sibTransId="{4AF5BC9A-F5A8-4AEB-B4BB-C3298B44009B}"/>
    <dgm:cxn modelId="{107B9E06-F21A-4B1C-9C43-32B630563607}" srcId="{CE7C0764-CB9E-4C51-93DA-DA449985C1EE}" destId="{70AAC13E-8BFD-43FE-9B0A-E5BEBC6C7508}" srcOrd="3" destOrd="0" parTransId="{00C1C10B-59E0-4A8A-9D57-D93A6B3D5D5D}" sibTransId="{3016888A-5A44-4C6B-968B-746C4939C5D4}"/>
    <dgm:cxn modelId="{D41ABD30-E7C5-4867-95B3-6350C0E60C16}" srcId="{CE7C0764-CB9E-4C51-93DA-DA449985C1EE}" destId="{DFF157F5-6165-485D-ADCE-D38A84712668}" srcOrd="1" destOrd="0" parTransId="{35D4A32D-B7DB-40C3-B0C7-7F4F31CA53FB}" sibTransId="{ECA7822D-0F62-4A15-92AA-2F86A90F1BAC}"/>
    <dgm:cxn modelId="{A921EEA2-6ABE-4F9E-A3BD-08617C0C31F1}" type="presOf" srcId="{74D2C55E-19B0-4722-8762-C581C1E71447}" destId="{51855D61-9F41-44EE-9572-C08DAF7C99AD}" srcOrd="0" destOrd="0" presId="urn:microsoft.com/office/officeart/2005/8/layout/vList2"/>
    <dgm:cxn modelId="{B252C808-8E7A-4812-9968-5929552BCF02}" srcId="{CE7C0764-CB9E-4C51-93DA-DA449985C1EE}" destId="{00F35DB2-40F6-420E-9532-BA675AD10A21}" srcOrd="0" destOrd="0" parTransId="{94564550-0936-4893-8D56-EDCA2BF54C5C}" sibTransId="{9C85997B-872B-4443-ADDF-D6117E084596}"/>
    <dgm:cxn modelId="{B70B7174-0DC2-41F6-B7AD-ADA3C70ACB4A}" type="presOf" srcId="{CE7C0764-CB9E-4C51-93DA-DA449985C1EE}" destId="{A64EE07C-4D9D-4AD1-BC2E-C9D809C07B5C}" srcOrd="0" destOrd="0" presId="urn:microsoft.com/office/officeart/2005/8/layout/vList2"/>
    <dgm:cxn modelId="{58558484-3E2C-4502-A8CB-2CF070DABADD}" type="presOf" srcId="{2D58EFDC-CABD-437E-B553-00C87CCCC591}" destId="{8AA2EFBF-B3F5-4B7C-8DD4-B7B162F8AFDE}" srcOrd="0" destOrd="0" presId="urn:microsoft.com/office/officeart/2005/8/layout/vList2"/>
    <dgm:cxn modelId="{4C319E40-388C-46CD-9407-51F566130E6F}" srcId="{CE7C0764-CB9E-4C51-93DA-DA449985C1EE}" destId="{2D58EFDC-CABD-437E-B553-00C87CCCC591}" srcOrd="2" destOrd="0" parTransId="{DA06BA5D-1CA9-41CF-AB5A-C728A5742B9C}" sibTransId="{ECFC8BB0-3982-44C3-9907-428FAE4760A9}"/>
    <dgm:cxn modelId="{3F2A83C1-3ACA-482B-BAEA-175EF28C0E40}" type="presOf" srcId="{AA4F19E7-AF92-44E1-87DD-A2EEC0B4EB32}" destId="{5C3F1452-C5B1-4061-8691-50BF0A9C22CE}" srcOrd="0" destOrd="0" presId="urn:microsoft.com/office/officeart/2005/8/layout/vList2"/>
    <dgm:cxn modelId="{52D8EDD4-D483-4F58-B3B7-AD0801C2D7FC}" type="presOf" srcId="{DFF157F5-6165-485D-ADCE-D38A84712668}" destId="{2C5438AC-6546-4797-8914-C4E7ACC940CC}" srcOrd="0" destOrd="0" presId="urn:microsoft.com/office/officeart/2005/8/layout/vList2"/>
    <dgm:cxn modelId="{9B955C82-E3DB-4763-AEF0-DE411A939B78}" type="presOf" srcId="{70AAC13E-8BFD-43FE-9B0A-E5BEBC6C7508}" destId="{7E097D41-9A48-4C19-9885-25E6D62BAB7B}" srcOrd="0" destOrd="0" presId="urn:microsoft.com/office/officeart/2005/8/layout/vList2"/>
    <dgm:cxn modelId="{FEAE1DA4-553B-4569-8C53-367ED237834E}" type="presParOf" srcId="{A64EE07C-4D9D-4AD1-BC2E-C9D809C07B5C}" destId="{BF5FE970-3E16-4CE0-9711-087A0B681C20}" srcOrd="0" destOrd="0" presId="urn:microsoft.com/office/officeart/2005/8/layout/vList2"/>
    <dgm:cxn modelId="{F1C5FAAE-F808-438D-94EF-8293771D0E4D}" type="presParOf" srcId="{A64EE07C-4D9D-4AD1-BC2E-C9D809C07B5C}" destId="{AC919310-B020-4A3E-86AA-3B2C0C496AE1}" srcOrd="1" destOrd="0" presId="urn:microsoft.com/office/officeart/2005/8/layout/vList2"/>
    <dgm:cxn modelId="{1F46C58E-06F0-4785-8341-BBDC1E173ECB}" type="presParOf" srcId="{A64EE07C-4D9D-4AD1-BC2E-C9D809C07B5C}" destId="{2C5438AC-6546-4797-8914-C4E7ACC940CC}" srcOrd="2" destOrd="0" presId="urn:microsoft.com/office/officeart/2005/8/layout/vList2"/>
    <dgm:cxn modelId="{627A5730-F6FB-4B8F-A5AA-676894F88E1B}" type="presParOf" srcId="{A64EE07C-4D9D-4AD1-BC2E-C9D809C07B5C}" destId="{0B16581F-5A3B-40EA-9585-5AB0370DA787}" srcOrd="3" destOrd="0" presId="urn:microsoft.com/office/officeart/2005/8/layout/vList2"/>
    <dgm:cxn modelId="{99092B31-4725-438F-805F-3AE89B885062}" type="presParOf" srcId="{A64EE07C-4D9D-4AD1-BC2E-C9D809C07B5C}" destId="{8AA2EFBF-B3F5-4B7C-8DD4-B7B162F8AFDE}" srcOrd="4" destOrd="0" presId="urn:microsoft.com/office/officeart/2005/8/layout/vList2"/>
    <dgm:cxn modelId="{6EB570E4-0528-42D0-BF07-286B17C159D5}" type="presParOf" srcId="{A64EE07C-4D9D-4AD1-BC2E-C9D809C07B5C}" destId="{9B33A9C1-9E23-463F-9638-AF2F6C753E84}" srcOrd="5" destOrd="0" presId="urn:microsoft.com/office/officeart/2005/8/layout/vList2"/>
    <dgm:cxn modelId="{FB353813-58A2-4E8D-BA9B-264BA569A379}" type="presParOf" srcId="{A64EE07C-4D9D-4AD1-BC2E-C9D809C07B5C}" destId="{7E097D41-9A48-4C19-9885-25E6D62BAB7B}" srcOrd="6" destOrd="0" presId="urn:microsoft.com/office/officeart/2005/8/layout/vList2"/>
    <dgm:cxn modelId="{F51CC393-BFF3-41D0-B7CB-4B9C8E0CB33C}" type="presParOf" srcId="{A64EE07C-4D9D-4AD1-BC2E-C9D809C07B5C}" destId="{E467E27E-75F6-4DCE-A7B5-366C00812D7C}" srcOrd="7" destOrd="0" presId="urn:microsoft.com/office/officeart/2005/8/layout/vList2"/>
    <dgm:cxn modelId="{9E45DA62-19E5-4BAC-A32D-297305336B9B}" type="presParOf" srcId="{A64EE07C-4D9D-4AD1-BC2E-C9D809C07B5C}" destId="{5C3F1452-C5B1-4061-8691-50BF0A9C22CE}" srcOrd="8" destOrd="0" presId="urn:microsoft.com/office/officeart/2005/8/layout/vList2"/>
    <dgm:cxn modelId="{8EEF0D09-3E98-421E-86D7-5592628A1394}" type="presParOf" srcId="{A64EE07C-4D9D-4AD1-BC2E-C9D809C07B5C}" destId="{31BA0701-B9E2-4301-AD16-C445A7EB997A}" srcOrd="9" destOrd="0" presId="urn:microsoft.com/office/officeart/2005/8/layout/vList2"/>
    <dgm:cxn modelId="{4CB981F7-042F-412D-AF35-95591CECC39B}" type="presParOf" srcId="{A64EE07C-4D9D-4AD1-BC2E-C9D809C07B5C}" destId="{51855D61-9F41-44EE-9572-C08DAF7C99A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5B6CEE-6E60-479E-86D7-AE592C06B61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uk-UA"/>
        </a:p>
      </dgm:t>
    </dgm:pt>
    <dgm:pt modelId="{D8CF85DC-CE8F-408B-B103-19FB1F810A5A}">
      <dgm:prSet/>
      <dgm:spPr/>
      <dgm:t>
        <a:bodyPr/>
        <a:lstStyle/>
        <a:p>
          <a:pPr rtl="0"/>
          <a:r>
            <a:rPr lang="ru-RU" dirty="0" err="1" smtClean="0">
              <a:solidFill>
                <a:schemeClr val="tx1"/>
              </a:solidFill>
            </a:rPr>
            <a:t>зручний</a:t>
          </a:r>
          <a:r>
            <a:rPr lang="ru-RU" dirty="0" smtClean="0">
              <a:solidFill>
                <a:schemeClr val="tx1"/>
              </a:solidFill>
            </a:rPr>
            <a:t> доступ гостей до номерного фонду та дверей </a:t>
          </a:r>
          <a:r>
            <a:rPr lang="ru-RU" dirty="0" err="1" smtClean="0">
              <a:solidFill>
                <a:schemeClr val="tx1"/>
              </a:solidFill>
            </a:rPr>
            <a:t>загального</a:t>
          </a:r>
          <a:r>
            <a:rPr lang="ru-RU" dirty="0" smtClean="0">
              <a:solidFill>
                <a:schemeClr val="tx1"/>
              </a:solidFill>
            </a:rPr>
            <a:t> доступу за </a:t>
          </a:r>
          <a:r>
            <a:rPr lang="ru-RU" dirty="0" err="1" smtClean="0">
              <a:solidFill>
                <a:schemeClr val="tx1"/>
              </a:solidFill>
            </a:rPr>
            <a:t>єдиною</a:t>
          </a:r>
          <a:r>
            <a:rPr lang="ru-RU" dirty="0" smtClean="0">
              <a:solidFill>
                <a:schemeClr val="tx1"/>
              </a:solidFill>
            </a:rPr>
            <a:t> </a:t>
          </a:r>
          <a:r>
            <a:rPr lang="ru-RU" dirty="0" err="1" smtClean="0">
              <a:solidFill>
                <a:schemeClr val="tx1"/>
              </a:solidFill>
            </a:rPr>
            <a:t>карткою</a:t>
          </a:r>
          <a:r>
            <a:rPr lang="ru-RU" dirty="0" smtClean="0">
              <a:solidFill>
                <a:schemeClr val="tx1"/>
              </a:solidFill>
            </a:rPr>
            <a:t>;</a:t>
          </a:r>
          <a:endParaRPr lang="uk-UA" dirty="0">
            <a:solidFill>
              <a:schemeClr val="tx1"/>
            </a:solidFill>
          </a:endParaRPr>
        </a:p>
      </dgm:t>
    </dgm:pt>
    <dgm:pt modelId="{DC82FD16-F8F9-4BEB-B102-0147F41E6A49}" type="parTrans" cxnId="{E0E1D815-AD3B-451A-AAB6-1C72306A8DC0}">
      <dgm:prSet/>
      <dgm:spPr/>
      <dgm:t>
        <a:bodyPr/>
        <a:lstStyle/>
        <a:p>
          <a:endParaRPr lang="uk-UA"/>
        </a:p>
      </dgm:t>
    </dgm:pt>
    <dgm:pt modelId="{CD240727-1CE0-4BC6-8EE2-B1FF24FC5188}" type="sibTrans" cxnId="{E0E1D815-AD3B-451A-AAB6-1C72306A8DC0}">
      <dgm:prSet/>
      <dgm:spPr/>
      <dgm:t>
        <a:bodyPr/>
        <a:lstStyle/>
        <a:p>
          <a:endParaRPr lang="uk-UA"/>
        </a:p>
      </dgm:t>
    </dgm:pt>
    <dgm:pt modelId="{45C48221-FB36-445A-929C-1810CF7D0E49}">
      <dgm:prSet/>
      <dgm:spPr/>
      <dgm:t>
        <a:bodyPr/>
        <a:lstStyle/>
        <a:p>
          <a:pPr rtl="0"/>
          <a:r>
            <a:rPr lang="ru-RU" dirty="0" err="1" smtClean="0">
              <a:solidFill>
                <a:schemeClr val="tx1"/>
              </a:solidFill>
            </a:rPr>
            <a:t>розмежування</a:t>
          </a:r>
          <a:r>
            <a:rPr lang="ru-RU" dirty="0" smtClean="0">
              <a:solidFill>
                <a:schemeClr val="tx1"/>
              </a:solidFill>
            </a:rPr>
            <a:t> доступу персоналу до </a:t>
          </a:r>
          <a:r>
            <a:rPr lang="ru-RU" dirty="0" err="1" smtClean="0">
              <a:solidFill>
                <a:schemeClr val="tx1"/>
              </a:solidFill>
            </a:rPr>
            <a:t>службових</a:t>
          </a:r>
          <a:r>
            <a:rPr lang="ru-RU" dirty="0" smtClean="0">
              <a:solidFill>
                <a:schemeClr val="tx1"/>
              </a:solidFill>
            </a:rPr>
            <a:t> </a:t>
          </a:r>
          <a:r>
            <a:rPr lang="ru-RU" dirty="0" err="1" smtClean="0">
              <a:solidFill>
                <a:schemeClr val="tx1"/>
              </a:solidFill>
            </a:rPr>
            <a:t>приміщень</a:t>
          </a:r>
          <a:r>
            <a:rPr lang="ru-RU" dirty="0" smtClean="0">
              <a:solidFill>
                <a:schemeClr val="tx1"/>
              </a:solidFill>
            </a:rPr>
            <a:t>, номерного фонду, </a:t>
          </a:r>
          <a:r>
            <a:rPr lang="ru-RU" dirty="0" err="1" smtClean="0">
              <a:solidFill>
                <a:schemeClr val="tx1"/>
              </a:solidFill>
            </a:rPr>
            <a:t>розподільчих</a:t>
          </a:r>
          <a:r>
            <a:rPr lang="ru-RU" dirty="0" smtClean="0">
              <a:solidFill>
                <a:schemeClr val="tx1"/>
              </a:solidFill>
            </a:rPr>
            <a:t> </a:t>
          </a:r>
          <a:r>
            <a:rPr lang="ru-RU" dirty="0" err="1" smtClean="0">
              <a:solidFill>
                <a:schemeClr val="tx1"/>
              </a:solidFill>
            </a:rPr>
            <a:t>шаф</a:t>
          </a:r>
          <a:r>
            <a:rPr lang="ru-RU" dirty="0" smtClean="0">
              <a:solidFill>
                <a:schemeClr val="tx1"/>
              </a:solidFill>
            </a:rPr>
            <a:t> </a:t>
          </a:r>
          <a:r>
            <a:rPr lang="ru-RU" dirty="0" err="1" smtClean="0">
              <a:solidFill>
                <a:schemeClr val="tx1"/>
              </a:solidFill>
            </a:rPr>
            <a:t>тощо</a:t>
          </a:r>
          <a:r>
            <a:rPr lang="ru-RU" dirty="0" smtClean="0">
              <a:solidFill>
                <a:schemeClr val="tx1"/>
              </a:solidFill>
            </a:rPr>
            <a:t>;</a:t>
          </a:r>
          <a:endParaRPr lang="uk-UA" dirty="0">
            <a:solidFill>
              <a:schemeClr val="tx1"/>
            </a:solidFill>
          </a:endParaRPr>
        </a:p>
      </dgm:t>
    </dgm:pt>
    <dgm:pt modelId="{2FA59130-CB60-4713-B39F-09341C33F233}" type="parTrans" cxnId="{755EED57-9481-4A1D-AB8F-E20FF52CA291}">
      <dgm:prSet/>
      <dgm:spPr/>
      <dgm:t>
        <a:bodyPr/>
        <a:lstStyle/>
        <a:p>
          <a:endParaRPr lang="uk-UA"/>
        </a:p>
      </dgm:t>
    </dgm:pt>
    <dgm:pt modelId="{2A7CF0C0-D9D2-4C8A-B6BA-834D4B32CAE7}" type="sibTrans" cxnId="{755EED57-9481-4A1D-AB8F-E20FF52CA291}">
      <dgm:prSet/>
      <dgm:spPr/>
      <dgm:t>
        <a:bodyPr/>
        <a:lstStyle/>
        <a:p>
          <a:endParaRPr lang="uk-UA"/>
        </a:p>
      </dgm:t>
    </dgm:pt>
    <dgm:pt modelId="{C271C41B-2E9D-4F8C-861B-34AAB11DA1BD}">
      <dgm:prSet/>
      <dgm:spPr/>
      <dgm:t>
        <a:bodyPr/>
        <a:lstStyle/>
        <a:p>
          <a:pPr rtl="0"/>
          <a:r>
            <a:rPr lang="ru-RU" dirty="0" smtClean="0">
              <a:solidFill>
                <a:schemeClr val="tx1"/>
              </a:solidFill>
            </a:rPr>
            <a:t>оперативна </a:t>
          </a:r>
          <a:r>
            <a:rPr lang="ru-RU" dirty="0" err="1" smtClean="0">
              <a:solidFill>
                <a:schemeClr val="tx1"/>
              </a:solidFill>
            </a:rPr>
            <a:t>зміна</a:t>
          </a:r>
          <a:r>
            <a:rPr lang="ru-RU" dirty="0" smtClean="0">
              <a:solidFill>
                <a:schemeClr val="tx1"/>
              </a:solidFill>
            </a:rPr>
            <a:t> </a:t>
          </a:r>
          <a:r>
            <a:rPr lang="ru-RU" dirty="0" err="1" smtClean="0">
              <a:solidFill>
                <a:schemeClr val="tx1"/>
              </a:solidFill>
            </a:rPr>
            <a:t>схеми</a:t>
          </a:r>
          <a:r>
            <a:rPr lang="ru-RU" dirty="0" smtClean="0">
              <a:solidFill>
                <a:schemeClr val="tx1"/>
              </a:solidFill>
            </a:rPr>
            <a:t> доступу у реальному </a:t>
          </a:r>
          <a:r>
            <a:rPr lang="ru-RU" dirty="0" err="1" smtClean="0">
              <a:solidFill>
                <a:schemeClr val="tx1"/>
              </a:solidFill>
            </a:rPr>
            <a:t>часі</a:t>
          </a:r>
          <a:r>
            <a:rPr lang="ru-RU" dirty="0" smtClean="0">
              <a:solidFill>
                <a:schemeClr val="tx1"/>
              </a:solidFill>
            </a:rPr>
            <a:t> з </a:t>
          </a:r>
          <a:r>
            <a:rPr lang="ru-RU" dirty="0" err="1" smtClean="0">
              <a:solidFill>
                <a:schemeClr val="tx1"/>
              </a:solidFill>
            </a:rPr>
            <a:t>робочого</a:t>
          </a:r>
          <a:r>
            <a:rPr lang="ru-RU" dirty="0" smtClean="0">
              <a:solidFill>
                <a:schemeClr val="tx1"/>
              </a:solidFill>
            </a:rPr>
            <a:t> </a:t>
          </a:r>
          <a:r>
            <a:rPr lang="ru-RU" dirty="0" err="1" smtClean="0">
              <a:solidFill>
                <a:schemeClr val="tx1"/>
              </a:solidFill>
            </a:rPr>
            <a:t>місця</a:t>
          </a:r>
          <a:r>
            <a:rPr lang="ru-RU" dirty="0" smtClean="0">
              <a:solidFill>
                <a:schemeClr val="tx1"/>
              </a:solidFill>
            </a:rPr>
            <a:t> </a:t>
          </a:r>
          <a:r>
            <a:rPr lang="ru-RU" dirty="0" err="1" smtClean="0">
              <a:solidFill>
                <a:schemeClr val="tx1"/>
              </a:solidFill>
            </a:rPr>
            <a:t>адміністратора</a:t>
          </a:r>
          <a:r>
            <a:rPr lang="ru-RU" dirty="0" smtClean="0">
              <a:solidFill>
                <a:schemeClr val="tx1"/>
              </a:solidFill>
            </a:rPr>
            <a:t> </a:t>
          </a:r>
          <a:r>
            <a:rPr lang="ru-RU" dirty="0" err="1" smtClean="0">
              <a:solidFill>
                <a:schemeClr val="tx1"/>
              </a:solidFill>
            </a:rPr>
            <a:t>системи</a:t>
          </a:r>
          <a:r>
            <a:rPr lang="ru-RU" dirty="0" smtClean="0">
              <a:solidFill>
                <a:schemeClr val="tx1"/>
              </a:solidFill>
            </a:rPr>
            <a:t>;</a:t>
          </a:r>
          <a:endParaRPr lang="uk-UA" dirty="0">
            <a:solidFill>
              <a:schemeClr val="tx1"/>
            </a:solidFill>
          </a:endParaRPr>
        </a:p>
      </dgm:t>
    </dgm:pt>
    <dgm:pt modelId="{732A5188-CB81-4864-8F22-3871E1E3372A}" type="parTrans" cxnId="{42DD9025-2ACE-430C-9BBA-D7C8D45E03F7}">
      <dgm:prSet/>
      <dgm:spPr/>
      <dgm:t>
        <a:bodyPr/>
        <a:lstStyle/>
        <a:p>
          <a:endParaRPr lang="uk-UA"/>
        </a:p>
      </dgm:t>
    </dgm:pt>
    <dgm:pt modelId="{679B59F8-3F6E-4F8B-9BCD-E1A4AD761C34}" type="sibTrans" cxnId="{42DD9025-2ACE-430C-9BBA-D7C8D45E03F7}">
      <dgm:prSet/>
      <dgm:spPr/>
      <dgm:t>
        <a:bodyPr/>
        <a:lstStyle/>
        <a:p>
          <a:endParaRPr lang="uk-UA"/>
        </a:p>
      </dgm:t>
    </dgm:pt>
    <dgm:pt modelId="{FC5D7DCB-9914-4738-A040-4ADE7873EAD9}">
      <dgm:prSet/>
      <dgm:spPr/>
      <dgm:t>
        <a:bodyPr/>
        <a:lstStyle/>
        <a:p>
          <a:pPr rtl="0"/>
          <a:r>
            <a:rPr lang="ru-RU" dirty="0" err="1" smtClean="0">
              <a:solidFill>
                <a:schemeClr val="tx1"/>
              </a:solidFill>
            </a:rPr>
            <a:t>отримання</a:t>
          </a:r>
          <a:r>
            <a:rPr lang="ru-RU" dirty="0" smtClean="0">
              <a:solidFill>
                <a:schemeClr val="tx1"/>
              </a:solidFill>
            </a:rPr>
            <a:t> </a:t>
          </a:r>
          <a:r>
            <a:rPr lang="ru-RU" dirty="0" err="1" smtClean="0">
              <a:solidFill>
                <a:schemeClr val="tx1"/>
              </a:solidFill>
            </a:rPr>
            <a:t>даних</a:t>
          </a:r>
          <a:r>
            <a:rPr lang="ru-RU" dirty="0" smtClean="0">
              <a:solidFill>
                <a:schemeClr val="tx1"/>
              </a:solidFill>
            </a:rPr>
            <a:t> про </a:t>
          </a:r>
          <a:r>
            <a:rPr lang="ru-RU" dirty="0" err="1" smtClean="0">
              <a:solidFill>
                <a:schemeClr val="tx1"/>
              </a:solidFill>
            </a:rPr>
            <a:t>події</a:t>
          </a:r>
          <a:r>
            <a:rPr lang="ru-RU" dirty="0" smtClean="0">
              <a:solidFill>
                <a:schemeClr val="tx1"/>
              </a:solidFill>
            </a:rPr>
            <a:t> у реальному </a:t>
          </a:r>
          <a:r>
            <a:rPr lang="ru-RU" dirty="0" err="1" smtClean="0">
              <a:solidFill>
                <a:schemeClr val="tx1"/>
              </a:solidFill>
            </a:rPr>
            <a:t>часі</a:t>
          </a:r>
          <a:r>
            <a:rPr lang="ru-RU" dirty="0" smtClean="0">
              <a:solidFill>
                <a:schemeClr val="tx1"/>
              </a:solidFill>
            </a:rPr>
            <a:t>;</a:t>
          </a:r>
          <a:endParaRPr lang="uk-UA" dirty="0">
            <a:solidFill>
              <a:schemeClr val="tx1"/>
            </a:solidFill>
          </a:endParaRPr>
        </a:p>
      </dgm:t>
    </dgm:pt>
    <dgm:pt modelId="{8F65319B-BBAB-48D7-A6D0-3B85A5B66DE2}" type="parTrans" cxnId="{B288F45D-B425-4BBB-8D36-CA726D266CA2}">
      <dgm:prSet/>
      <dgm:spPr/>
      <dgm:t>
        <a:bodyPr/>
        <a:lstStyle/>
        <a:p>
          <a:endParaRPr lang="uk-UA"/>
        </a:p>
      </dgm:t>
    </dgm:pt>
    <dgm:pt modelId="{2B52EE6D-82D8-4254-ADEB-CBDE3F33E636}" type="sibTrans" cxnId="{B288F45D-B425-4BBB-8D36-CA726D266CA2}">
      <dgm:prSet/>
      <dgm:spPr/>
      <dgm:t>
        <a:bodyPr/>
        <a:lstStyle/>
        <a:p>
          <a:endParaRPr lang="uk-UA"/>
        </a:p>
      </dgm:t>
    </dgm:pt>
    <dgm:pt modelId="{2FE8654B-2345-41B1-AAD5-2134FEFE1731}">
      <dgm:prSet/>
      <dgm:spPr/>
      <dgm:t>
        <a:bodyPr/>
        <a:lstStyle/>
        <a:p>
          <a:pPr rtl="0"/>
          <a:r>
            <a:rPr lang="ru-RU" dirty="0" err="1" smtClean="0">
              <a:solidFill>
                <a:schemeClr val="tx1"/>
              </a:solidFill>
            </a:rPr>
            <a:t>дистанційне</a:t>
          </a:r>
          <a:r>
            <a:rPr lang="ru-RU" dirty="0" smtClean="0">
              <a:solidFill>
                <a:schemeClr val="tx1"/>
              </a:solidFill>
            </a:rPr>
            <a:t> </a:t>
          </a:r>
          <a:r>
            <a:rPr lang="ru-RU" dirty="0" err="1" smtClean="0">
              <a:solidFill>
                <a:schemeClr val="tx1"/>
              </a:solidFill>
            </a:rPr>
            <a:t>відмикання</a:t>
          </a:r>
          <a:r>
            <a:rPr lang="ru-RU" dirty="0" smtClean="0">
              <a:solidFill>
                <a:schemeClr val="tx1"/>
              </a:solidFill>
            </a:rPr>
            <a:t> дверей (рис.1).</a:t>
          </a:r>
          <a:endParaRPr lang="uk-UA" dirty="0">
            <a:solidFill>
              <a:schemeClr val="tx1"/>
            </a:solidFill>
          </a:endParaRPr>
        </a:p>
      </dgm:t>
    </dgm:pt>
    <dgm:pt modelId="{15C6E513-38FF-4CFB-A800-BBA8AF40F879}" type="parTrans" cxnId="{C713BC9F-5629-4DDF-81EE-A8EAAAB7ACF0}">
      <dgm:prSet/>
      <dgm:spPr/>
      <dgm:t>
        <a:bodyPr/>
        <a:lstStyle/>
        <a:p>
          <a:endParaRPr lang="uk-UA"/>
        </a:p>
      </dgm:t>
    </dgm:pt>
    <dgm:pt modelId="{F3A6EE89-012A-428A-A90A-70CBB5554E2E}" type="sibTrans" cxnId="{C713BC9F-5629-4DDF-81EE-A8EAAAB7ACF0}">
      <dgm:prSet/>
      <dgm:spPr/>
      <dgm:t>
        <a:bodyPr/>
        <a:lstStyle/>
        <a:p>
          <a:endParaRPr lang="uk-UA"/>
        </a:p>
      </dgm:t>
    </dgm:pt>
    <dgm:pt modelId="{35A4C7D8-79F2-4BA2-BB66-44DFFE73295A}" type="pres">
      <dgm:prSet presAssocID="{9A5B6CEE-6E60-479E-86D7-AE592C06B61B}" presName="linear" presStyleCnt="0">
        <dgm:presLayoutVars>
          <dgm:animLvl val="lvl"/>
          <dgm:resizeHandles val="exact"/>
        </dgm:presLayoutVars>
      </dgm:prSet>
      <dgm:spPr/>
      <dgm:t>
        <a:bodyPr/>
        <a:lstStyle/>
        <a:p>
          <a:endParaRPr lang="uk-UA"/>
        </a:p>
      </dgm:t>
    </dgm:pt>
    <dgm:pt modelId="{AD8CEE85-672D-45A6-86F5-6C38D74B6A19}" type="pres">
      <dgm:prSet presAssocID="{D8CF85DC-CE8F-408B-B103-19FB1F810A5A}" presName="parentText" presStyleLbl="node1" presStyleIdx="0" presStyleCnt="5">
        <dgm:presLayoutVars>
          <dgm:chMax val="0"/>
          <dgm:bulletEnabled val="1"/>
        </dgm:presLayoutVars>
      </dgm:prSet>
      <dgm:spPr/>
      <dgm:t>
        <a:bodyPr/>
        <a:lstStyle/>
        <a:p>
          <a:endParaRPr lang="uk-UA"/>
        </a:p>
      </dgm:t>
    </dgm:pt>
    <dgm:pt modelId="{749780C8-B1E4-4073-A4B3-2CD001534278}" type="pres">
      <dgm:prSet presAssocID="{CD240727-1CE0-4BC6-8EE2-B1FF24FC5188}" presName="spacer" presStyleCnt="0"/>
      <dgm:spPr/>
    </dgm:pt>
    <dgm:pt modelId="{7E147394-B0FA-4F6F-9001-DD2E31FC21E2}" type="pres">
      <dgm:prSet presAssocID="{45C48221-FB36-445A-929C-1810CF7D0E49}" presName="parentText" presStyleLbl="node1" presStyleIdx="1" presStyleCnt="5">
        <dgm:presLayoutVars>
          <dgm:chMax val="0"/>
          <dgm:bulletEnabled val="1"/>
        </dgm:presLayoutVars>
      </dgm:prSet>
      <dgm:spPr/>
      <dgm:t>
        <a:bodyPr/>
        <a:lstStyle/>
        <a:p>
          <a:endParaRPr lang="uk-UA"/>
        </a:p>
      </dgm:t>
    </dgm:pt>
    <dgm:pt modelId="{3068679B-B2AB-4A58-843C-D666A17F3C7E}" type="pres">
      <dgm:prSet presAssocID="{2A7CF0C0-D9D2-4C8A-B6BA-834D4B32CAE7}" presName="spacer" presStyleCnt="0"/>
      <dgm:spPr/>
    </dgm:pt>
    <dgm:pt modelId="{6FFCE432-8900-4207-9F5B-8B903EFAA44E}" type="pres">
      <dgm:prSet presAssocID="{C271C41B-2E9D-4F8C-861B-34AAB11DA1BD}" presName="parentText" presStyleLbl="node1" presStyleIdx="2" presStyleCnt="5">
        <dgm:presLayoutVars>
          <dgm:chMax val="0"/>
          <dgm:bulletEnabled val="1"/>
        </dgm:presLayoutVars>
      </dgm:prSet>
      <dgm:spPr/>
      <dgm:t>
        <a:bodyPr/>
        <a:lstStyle/>
        <a:p>
          <a:endParaRPr lang="uk-UA"/>
        </a:p>
      </dgm:t>
    </dgm:pt>
    <dgm:pt modelId="{A4B077F1-1328-4E17-967B-9120FEBBFD93}" type="pres">
      <dgm:prSet presAssocID="{679B59F8-3F6E-4F8B-9BCD-E1A4AD761C34}" presName="spacer" presStyleCnt="0"/>
      <dgm:spPr/>
    </dgm:pt>
    <dgm:pt modelId="{7A35294D-A1EC-4F62-92C8-D33DFE69E44E}" type="pres">
      <dgm:prSet presAssocID="{FC5D7DCB-9914-4738-A040-4ADE7873EAD9}" presName="parentText" presStyleLbl="node1" presStyleIdx="3" presStyleCnt="5">
        <dgm:presLayoutVars>
          <dgm:chMax val="0"/>
          <dgm:bulletEnabled val="1"/>
        </dgm:presLayoutVars>
      </dgm:prSet>
      <dgm:spPr/>
      <dgm:t>
        <a:bodyPr/>
        <a:lstStyle/>
        <a:p>
          <a:endParaRPr lang="uk-UA"/>
        </a:p>
      </dgm:t>
    </dgm:pt>
    <dgm:pt modelId="{D7E2947F-9332-4E4C-ACA1-DBDCCADDF07D}" type="pres">
      <dgm:prSet presAssocID="{2B52EE6D-82D8-4254-ADEB-CBDE3F33E636}" presName="spacer" presStyleCnt="0"/>
      <dgm:spPr/>
    </dgm:pt>
    <dgm:pt modelId="{CCEF335C-B3E8-496D-A8FF-94EFCA9D9A2D}" type="pres">
      <dgm:prSet presAssocID="{2FE8654B-2345-41B1-AAD5-2134FEFE1731}" presName="parentText" presStyleLbl="node1" presStyleIdx="4" presStyleCnt="5">
        <dgm:presLayoutVars>
          <dgm:chMax val="0"/>
          <dgm:bulletEnabled val="1"/>
        </dgm:presLayoutVars>
      </dgm:prSet>
      <dgm:spPr/>
      <dgm:t>
        <a:bodyPr/>
        <a:lstStyle/>
        <a:p>
          <a:endParaRPr lang="uk-UA"/>
        </a:p>
      </dgm:t>
    </dgm:pt>
  </dgm:ptLst>
  <dgm:cxnLst>
    <dgm:cxn modelId="{B288F45D-B425-4BBB-8D36-CA726D266CA2}" srcId="{9A5B6CEE-6E60-479E-86D7-AE592C06B61B}" destId="{FC5D7DCB-9914-4738-A040-4ADE7873EAD9}" srcOrd="3" destOrd="0" parTransId="{8F65319B-BBAB-48D7-A6D0-3B85A5B66DE2}" sibTransId="{2B52EE6D-82D8-4254-ADEB-CBDE3F33E636}"/>
    <dgm:cxn modelId="{C962DCCA-EE12-4AC0-A668-52E79F61E61B}" type="presOf" srcId="{FC5D7DCB-9914-4738-A040-4ADE7873EAD9}" destId="{7A35294D-A1EC-4F62-92C8-D33DFE69E44E}" srcOrd="0" destOrd="0" presId="urn:microsoft.com/office/officeart/2005/8/layout/vList2"/>
    <dgm:cxn modelId="{85D09988-BD8A-4C34-9E2B-F1262C0BF60B}" type="presOf" srcId="{45C48221-FB36-445A-929C-1810CF7D0E49}" destId="{7E147394-B0FA-4F6F-9001-DD2E31FC21E2}" srcOrd="0" destOrd="0" presId="urn:microsoft.com/office/officeart/2005/8/layout/vList2"/>
    <dgm:cxn modelId="{42DD9025-2ACE-430C-9BBA-D7C8D45E03F7}" srcId="{9A5B6CEE-6E60-479E-86D7-AE592C06B61B}" destId="{C271C41B-2E9D-4F8C-861B-34AAB11DA1BD}" srcOrd="2" destOrd="0" parTransId="{732A5188-CB81-4864-8F22-3871E1E3372A}" sibTransId="{679B59F8-3F6E-4F8B-9BCD-E1A4AD761C34}"/>
    <dgm:cxn modelId="{2DD5C469-9D10-45CB-93F8-27A6415B7EEA}" type="presOf" srcId="{D8CF85DC-CE8F-408B-B103-19FB1F810A5A}" destId="{AD8CEE85-672D-45A6-86F5-6C38D74B6A19}" srcOrd="0" destOrd="0" presId="urn:microsoft.com/office/officeart/2005/8/layout/vList2"/>
    <dgm:cxn modelId="{C713BC9F-5629-4DDF-81EE-A8EAAAB7ACF0}" srcId="{9A5B6CEE-6E60-479E-86D7-AE592C06B61B}" destId="{2FE8654B-2345-41B1-AAD5-2134FEFE1731}" srcOrd="4" destOrd="0" parTransId="{15C6E513-38FF-4CFB-A800-BBA8AF40F879}" sibTransId="{F3A6EE89-012A-428A-A90A-70CBB5554E2E}"/>
    <dgm:cxn modelId="{15AB631C-C92B-498A-989A-7ABE172F8A11}" type="presOf" srcId="{2FE8654B-2345-41B1-AAD5-2134FEFE1731}" destId="{CCEF335C-B3E8-496D-A8FF-94EFCA9D9A2D}" srcOrd="0" destOrd="0" presId="urn:microsoft.com/office/officeart/2005/8/layout/vList2"/>
    <dgm:cxn modelId="{755EED57-9481-4A1D-AB8F-E20FF52CA291}" srcId="{9A5B6CEE-6E60-479E-86D7-AE592C06B61B}" destId="{45C48221-FB36-445A-929C-1810CF7D0E49}" srcOrd="1" destOrd="0" parTransId="{2FA59130-CB60-4713-B39F-09341C33F233}" sibTransId="{2A7CF0C0-D9D2-4C8A-B6BA-834D4B32CAE7}"/>
    <dgm:cxn modelId="{1907D74E-AA4D-4F4C-8001-38DCBD512FDA}" type="presOf" srcId="{C271C41B-2E9D-4F8C-861B-34AAB11DA1BD}" destId="{6FFCE432-8900-4207-9F5B-8B903EFAA44E}" srcOrd="0" destOrd="0" presId="urn:microsoft.com/office/officeart/2005/8/layout/vList2"/>
    <dgm:cxn modelId="{E0E1D815-AD3B-451A-AAB6-1C72306A8DC0}" srcId="{9A5B6CEE-6E60-479E-86D7-AE592C06B61B}" destId="{D8CF85DC-CE8F-408B-B103-19FB1F810A5A}" srcOrd="0" destOrd="0" parTransId="{DC82FD16-F8F9-4BEB-B102-0147F41E6A49}" sibTransId="{CD240727-1CE0-4BC6-8EE2-B1FF24FC5188}"/>
    <dgm:cxn modelId="{8CF8555F-E8F5-49DC-979E-5AD0E6B8CD46}" type="presOf" srcId="{9A5B6CEE-6E60-479E-86D7-AE592C06B61B}" destId="{35A4C7D8-79F2-4BA2-BB66-44DFFE73295A}" srcOrd="0" destOrd="0" presId="urn:microsoft.com/office/officeart/2005/8/layout/vList2"/>
    <dgm:cxn modelId="{33D5158A-C342-4BB2-A955-2BB4148C945B}" type="presParOf" srcId="{35A4C7D8-79F2-4BA2-BB66-44DFFE73295A}" destId="{AD8CEE85-672D-45A6-86F5-6C38D74B6A19}" srcOrd="0" destOrd="0" presId="urn:microsoft.com/office/officeart/2005/8/layout/vList2"/>
    <dgm:cxn modelId="{29484AE5-93C3-48AE-9C0D-A56DC312CC33}" type="presParOf" srcId="{35A4C7D8-79F2-4BA2-BB66-44DFFE73295A}" destId="{749780C8-B1E4-4073-A4B3-2CD001534278}" srcOrd="1" destOrd="0" presId="urn:microsoft.com/office/officeart/2005/8/layout/vList2"/>
    <dgm:cxn modelId="{F0FB6B1A-7156-4475-BFE2-FAF1F8527334}" type="presParOf" srcId="{35A4C7D8-79F2-4BA2-BB66-44DFFE73295A}" destId="{7E147394-B0FA-4F6F-9001-DD2E31FC21E2}" srcOrd="2" destOrd="0" presId="urn:microsoft.com/office/officeart/2005/8/layout/vList2"/>
    <dgm:cxn modelId="{4E71606B-A959-4551-A851-BA063532E432}" type="presParOf" srcId="{35A4C7D8-79F2-4BA2-BB66-44DFFE73295A}" destId="{3068679B-B2AB-4A58-843C-D666A17F3C7E}" srcOrd="3" destOrd="0" presId="urn:microsoft.com/office/officeart/2005/8/layout/vList2"/>
    <dgm:cxn modelId="{5EA40F1A-2648-40DA-84D9-CDDCECF8E7EF}" type="presParOf" srcId="{35A4C7D8-79F2-4BA2-BB66-44DFFE73295A}" destId="{6FFCE432-8900-4207-9F5B-8B903EFAA44E}" srcOrd="4" destOrd="0" presId="urn:microsoft.com/office/officeart/2005/8/layout/vList2"/>
    <dgm:cxn modelId="{E03C9D70-2A7D-45E5-927E-4A3ACB6C7015}" type="presParOf" srcId="{35A4C7D8-79F2-4BA2-BB66-44DFFE73295A}" destId="{A4B077F1-1328-4E17-967B-9120FEBBFD93}" srcOrd="5" destOrd="0" presId="urn:microsoft.com/office/officeart/2005/8/layout/vList2"/>
    <dgm:cxn modelId="{33BD9E2E-4A43-42D6-B975-C97121361A6D}" type="presParOf" srcId="{35A4C7D8-79F2-4BA2-BB66-44DFFE73295A}" destId="{7A35294D-A1EC-4F62-92C8-D33DFE69E44E}" srcOrd="6" destOrd="0" presId="urn:microsoft.com/office/officeart/2005/8/layout/vList2"/>
    <dgm:cxn modelId="{A1B47632-D43E-42C0-91DE-F804DA295BF9}" type="presParOf" srcId="{35A4C7D8-79F2-4BA2-BB66-44DFFE73295A}" destId="{D7E2947F-9332-4E4C-ACA1-DBDCCADDF07D}" srcOrd="7" destOrd="0" presId="urn:microsoft.com/office/officeart/2005/8/layout/vList2"/>
    <dgm:cxn modelId="{76B749E0-B09F-450A-B6EC-251FFA9A39A1}" type="presParOf" srcId="{35A4C7D8-79F2-4BA2-BB66-44DFFE73295A}" destId="{CCEF335C-B3E8-496D-A8FF-94EFCA9D9A2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20FF7B-9824-4892-87DF-FE7B57F10BE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uk-UA"/>
        </a:p>
      </dgm:t>
    </dgm:pt>
    <dgm:pt modelId="{11706407-16E5-4E4D-82A2-140D3DF269DC}">
      <dgm:prSet/>
      <dgm:spPr/>
      <dgm:t>
        <a:bodyPr/>
        <a:lstStyle/>
        <a:p>
          <a:pPr rtl="0"/>
          <a:r>
            <a:rPr lang="ru-RU" dirty="0" err="1" smtClean="0">
              <a:solidFill>
                <a:schemeClr val="tx1"/>
              </a:solidFill>
            </a:rPr>
            <a:t>зручний</a:t>
          </a:r>
          <a:r>
            <a:rPr lang="ru-RU" dirty="0" smtClean="0">
              <a:solidFill>
                <a:schemeClr val="tx1"/>
              </a:solidFill>
            </a:rPr>
            <a:t> доступ гостей до номерного фонду та дверей </a:t>
          </a:r>
          <a:r>
            <a:rPr lang="ru-RU" dirty="0" err="1" smtClean="0">
              <a:solidFill>
                <a:schemeClr val="tx1"/>
              </a:solidFill>
            </a:rPr>
            <a:t>загального</a:t>
          </a:r>
          <a:r>
            <a:rPr lang="ru-RU" dirty="0" smtClean="0">
              <a:solidFill>
                <a:schemeClr val="tx1"/>
              </a:solidFill>
            </a:rPr>
            <a:t> доступу за </a:t>
          </a:r>
          <a:r>
            <a:rPr lang="ru-RU" dirty="0" err="1" smtClean="0">
              <a:solidFill>
                <a:schemeClr val="tx1"/>
              </a:solidFill>
            </a:rPr>
            <a:t>єдиною</a:t>
          </a:r>
          <a:r>
            <a:rPr lang="ru-RU" dirty="0" smtClean="0">
              <a:solidFill>
                <a:schemeClr val="tx1"/>
              </a:solidFill>
            </a:rPr>
            <a:t> </a:t>
          </a:r>
          <a:r>
            <a:rPr lang="ru-RU" dirty="0" err="1" smtClean="0">
              <a:solidFill>
                <a:schemeClr val="tx1"/>
              </a:solidFill>
            </a:rPr>
            <a:t>карткою</a:t>
          </a:r>
          <a:r>
            <a:rPr lang="ru-RU" dirty="0" smtClean="0">
              <a:solidFill>
                <a:schemeClr val="tx1"/>
              </a:solidFill>
            </a:rPr>
            <a:t>;</a:t>
          </a:r>
          <a:endParaRPr lang="uk-UA" dirty="0">
            <a:solidFill>
              <a:schemeClr val="tx1"/>
            </a:solidFill>
          </a:endParaRPr>
        </a:p>
      </dgm:t>
    </dgm:pt>
    <dgm:pt modelId="{D7E9A621-7B2B-4688-830F-4911317ED501}" type="parTrans" cxnId="{2CEFCB9D-0C9F-411F-8493-A0A31E420F3B}">
      <dgm:prSet/>
      <dgm:spPr/>
      <dgm:t>
        <a:bodyPr/>
        <a:lstStyle/>
        <a:p>
          <a:endParaRPr lang="uk-UA"/>
        </a:p>
      </dgm:t>
    </dgm:pt>
    <dgm:pt modelId="{4EE0B0E1-D512-4D5C-9D6A-D8B24ECB5DEE}" type="sibTrans" cxnId="{2CEFCB9D-0C9F-411F-8493-A0A31E420F3B}">
      <dgm:prSet/>
      <dgm:spPr/>
      <dgm:t>
        <a:bodyPr/>
        <a:lstStyle/>
        <a:p>
          <a:endParaRPr lang="uk-UA"/>
        </a:p>
      </dgm:t>
    </dgm:pt>
    <dgm:pt modelId="{97047384-295F-4C94-BFAE-9E0A9EE92C17}">
      <dgm:prSet/>
      <dgm:spPr/>
      <dgm:t>
        <a:bodyPr/>
        <a:lstStyle/>
        <a:p>
          <a:pPr rtl="0"/>
          <a:r>
            <a:rPr lang="ru-RU" dirty="0" err="1" smtClean="0">
              <a:solidFill>
                <a:schemeClr val="tx1"/>
              </a:solidFill>
            </a:rPr>
            <a:t>розмежування</a:t>
          </a:r>
          <a:r>
            <a:rPr lang="ru-RU" dirty="0" smtClean="0">
              <a:solidFill>
                <a:schemeClr val="tx1"/>
              </a:solidFill>
            </a:rPr>
            <a:t> доступу персоналу до </a:t>
          </a:r>
          <a:r>
            <a:rPr lang="ru-RU" dirty="0" err="1" smtClean="0">
              <a:solidFill>
                <a:schemeClr val="tx1"/>
              </a:solidFill>
            </a:rPr>
            <a:t>службових</a:t>
          </a:r>
          <a:r>
            <a:rPr lang="ru-RU" dirty="0" smtClean="0">
              <a:solidFill>
                <a:schemeClr val="tx1"/>
              </a:solidFill>
            </a:rPr>
            <a:t> </a:t>
          </a:r>
          <a:r>
            <a:rPr lang="ru-RU" dirty="0" err="1" smtClean="0">
              <a:solidFill>
                <a:schemeClr val="tx1"/>
              </a:solidFill>
            </a:rPr>
            <a:t>приміщень</a:t>
          </a:r>
          <a:r>
            <a:rPr lang="ru-RU" dirty="0" smtClean="0">
              <a:solidFill>
                <a:schemeClr val="tx1"/>
              </a:solidFill>
            </a:rPr>
            <a:t>, номерного фонду, </a:t>
          </a:r>
          <a:r>
            <a:rPr lang="ru-RU" dirty="0" err="1" smtClean="0">
              <a:solidFill>
                <a:schemeClr val="tx1"/>
              </a:solidFill>
            </a:rPr>
            <a:t>інших</a:t>
          </a:r>
          <a:r>
            <a:rPr lang="ru-RU" dirty="0" smtClean="0">
              <a:solidFill>
                <a:schemeClr val="tx1"/>
              </a:solidFill>
            </a:rPr>
            <a:t> </a:t>
          </a:r>
          <a:r>
            <a:rPr lang="ru-RU" dirty="0" err="1" smtClean="0">
              <a:solidFill>
                <a:schemeClr val="tx1"/>
              </a:solidFill>
            </a:rPr>
            <a:t>точок</a:t>
          </a:r>
          <a:r>
            <a:rPr lang="ru-RU" dirty="0" smtClean="0">
              <a:solidFill>
                <a:schemeClr val="tx1"/>
              </a:solidFill>
            </a:rPr>
            <a:t> проходу;</a:t>
          </a:r>
          <a:endParaRPr lang="uk-UA" dirty="0">
            <a:solidFill>
              <a:schemeClr val="tx1"/>
            </a:solidFill>
          </a:endParaRPr>
        </a:p>
      </dgm:t>
    </dgm:pt>
    <dgm:pt modelId="{96C4A668-BD32-4AC4-856C-D37A8CF98B8F}" type="parTrans" cxnId="{1FDB5A30-EF12-4FAB-9B05-6A18925F5BB0}">
      <dgm:prSet/>
      <dgm:spPr/>
      <dgm:t>
        <a:bodyPr/>
        <a:lstStyle/>
        <a:p>
          <a:endParaRPr lang="uk-UA"/>
        </a:p>
      </dgm:t>
    </dgm:pt>
    <dgm:pt modelId="{E127D0B9-2132-48B0-8EDE-389C66926C8C}" type="sibTrans" cxnId="{1FDB5A30-EF12-4FAB-9B05-6A18925F5BB0}">
      <dgm:prSet/>
      <dgm:spPr/>
      <dgm:t>
        <a:bodyPr/>
        <a:lstStyle/>
        <a:p>
          <a:endParaRPr lang="uk-UA"/>
        </a:p>
      </dgm:t>
    </dgm:pt>
    <dgm:pt modelId="{692A5234-C7E7-4D2B-B80B-F03B7B3B8F37}">
      <dgm:prSet/>
      <dgm:spPr/>
      <dgm:t>
        <a:bodyPr/>
        <a:lstStyle/>
        <a:p>
          <a:pPr rtl="0"/>
          <a:r>
            <a:rPr lang="ru-RU" dirty="0" smtClean="0">
              <a:solidFill>
                <a:schemeClr val="tx1"/>
              </a:solidFill>
            </a:rPr>
            <a:t>оперативна </a:t>
          </a:r>
          <a:r>
            <a:rPr lang="ru-RU" dirty="0" err="1" smtClean="0">
              <a:solidFill>
                <a:schemeClr val="tx1"/>
              </a:solidFill>
            </a:rPr>
            <a:t>зміна</a:t>
          </a:r>
          <a:r>
            <a:rPr lang="ru-RU" dirty="0" smtClean="0">
              <a:solidFill>
                <a:schemeClr val="tx1"/>
              </a:solidFill>
            </a:rPr>
            <a:t> </a:t>
          </a:r>
          <a:r>
            <a:rPr lang="ru-RU" dirty="0" err="1" smtClean="0">
              <a:solidFill>
                <a:schemeClr val="tx1"/>
              </a:solidFill>
            </a:rPr>
            <a:t>схеми</a:t>
          </a:r>
          <a:r>
            <a:rPr lang="ru-RU" dirty="0" smtClean="0">
              <a:solidFill>
                <a:schemeClr val="tx1"/>
              </a:solidFill>
            </a:rPr>
            <a:t> доступу шляхом </a:t>
          </a:r>
          <a:r>
            <a:rPr lang="ru-RU" dirty="0" err="1" smtClean="0">
              <a:solidFill>
                <a:schemeClr val="tx1"/>
              </a:solidFill>
            </a:rPr>
            <a:t>перенесення</a:t>
          </a:r>
          <a:r>
            <a:rPr lang="ru-RU" dirty="0" smtClean="0">
              <a:solidFill>
                <a:schemeClr val="tx1"/>
              </a:solidFill>
            </a:rPr>
            <a:t> </a:t>
          </a:r>
          <a:r>
            <a:rPr lang="ru-RU" dirty="0" err="1" smtClean="0">
              <a:solidFill>
                <a:schemeClr val="tx1"/>
              </a:solidFill>
            </a:rPr>
            <a:t>інформації</a:t>
          </a:r>
          <a:r>
            <a:rPr lang="ru-RU" dirty="0" smtClean="0">
              <a:solidFill>
                <a:schemeClr val="tx1"/>
              </a:solidFill>
            </a:rPr>
            <a:t> ПК– </a:t>
          </a:r>
          <a:r>
            <a:rPr lang="ru-RU" dirty="0" err="1" smtClean="0">
              <a:solidFill>
                <a:schemeClr val="tx1"/>
              </a:solidFill>
            </a:rPr>
            <a:t>модифікатор</a:t>
          </a:r>
          <a:r>
            <a:rPr lang="ru-RU" dirty="0" smtClean="0">
              <a:solidFill>
                <a:schemeClr val="tx1"/>
              </a:solidFill>
            </a:rPr>
            <a:t>-</a:t>
          </a:r>
          <a:r>
            <a:rPr lang="ru-RU" dirty="0" err="1" smtClean="0">
              <a:solidFill>
                <a:schemeClr val="tx1"/>
              </a:solidFill>
            </a:rPr>
            <a:t>картка</a:t>
          </a:r>
          <a:r>
            <a:rPr lang="ru-RU" dirty="0" smtClean="0">
              <a:solidFill>
                <a:schemeClr val="tx1"/>
              </a:solidFill>
            </a:rPr>
            <a:t>-замок;</a:t>
          </a:r>
          <a:endParaRPr lang="uk-UA" dirty="0">
            <a:solidFill>
              <a:schemeClr val="tx1"/>
            </a:solidFill>
          </a:endParaRPr>
        </a:p>
      </dgm:t>
    </dgm:pt>
    <dgm:pt modelId="{2AFB8716-201C-4385-AB61-ADC5A220C1C5}" type="parTrans" cxnId="{23C6654B-F913-4567-A0E8-C8EE939D1275}">
      <dgm:prSet/>
      <dgm:spPr/>
      <dgm:t>
        <a:bodyPr/>
        <a:lstStyle/>
        <a:p>
          <a:endParaRPr lang="uk-UA"/>
        </a:p>
      </dgm:t>
    </dgm:pt>
    <dgm:pt modelId="{BBFDB7CC-024D-4953-9A7E-6897D8786928}" type="sibTrans" cxnId="{23C6654B-F913-4567-A0E8-C8EE939D1275}">
      <dgm:prSet/>
      <dgm:spPr/>
      <dgm:t>
        <a:bodyPr/>
        <a:lstStyle/>
        <a:p>
          <a:endParaRPr lang="uk-UA"/>
        </a:p>
      </dgm:t>
    </dgm:pt>
    <dgm:pt modelId="{871B57C4-9FBF-4824-A725-565776F24CFD}">
      <dgm:prSet/>
      <dgm:spPr/>
      <dgm:t>
        <a:bodyPr/>
        <a:lstStyle/>
        <a:p>
          <a:pPr rtl="0"/>
          <a:r>
            <a:rPr lang="ru-RU" dirty="0" err="1" smtClean="0">
              <a:solidFill>
                <a:schemeClr val="tx1"/>
              </a:solidFill>
            </a:rPr>
            <a:t>зчитування</a:t>
          </a:r>
          <a:r>
            <a:rPr lang="ru-RU" dirty="0" smtClean="0">
              <a:solidFill>
                <a:schemeClr val="tx1"/>
              </a:solidFill>
            </a:rPr>
            <a:t> </a:t>
          </a:r>
          <a:r>
            <a:rPr lang="ru-RU" dirty="0" err="1" smtClean="0">
              <a:solidFill>
                <a:schemeClr val="tx1"/>
              </a:solidFill>
            </a:rPr>
            <a:t>пам'яті</a:t>
          </a:r>
          <a:r>
            <a:rPr lang="ru-RU" dirty="0" smtClean="0">
              <a:solidFill>
                <a:schemeClr val="tx1"/>
              </a:solidFill>
            </a:rPr>
            <a:t> </a:t>
          </a:r>
          <a:r>
            <a:rPr lang="ru-RU" dirty="0" err="1" smtClean="0">
              <a:solidFill>
                <a:schemeClr val="tx1"/>
              </a:solidFill>
            </a:rPr>
            <a:t>подій</a:t>
          </a:r>
          <a:r>
            <a:rPr lang="ru-RU" dirty="0" smtClean="0">
              <a:solidFill>
                <a:schemeClr val="tx1"/>
              </a:solidFill>
            </a:rPr>
            <a:t> </a:t>
          </a:r>
          <a:r>
            <a:rPr lang="ru-RU" dirty="0" err="1" smtClean="0">
              <a:solidFill>
                <a:schemeClr val="tx1"/>
              </a:solidFill>
            </a:rPr>
            <a:t>замків</a:t>
          </a:r>
          <a:r>
            <a:rPr lang="ru-RU" dirty="0" smtClean="0">
              <a:solidFill>
                <a:schemeClr val="tx1"/>
              </a:solidFill>
            </a:rPr>
            <a:t> на </a:t>
          </a:r>
          <a:r>
            <a:rPr lang="ru-RU" dirty="0" err="1" smtClean="0">
              <a:solidFill>
                <a:schemeClr val="tx1"/>
              </a:solidFill>
            </a:rPr>
            <a:t>картку</a:t>
          </a:r>
          <a:r>
            <a:rPr lang="ru-RU" dirty="0" smtClean="0">
              <a:solidFill>
                <a:schemeClr val="tx1"/>
              </a:solidFill>
            </a:rPr>
            <a:t> </a:t>
          </a:r>
          <a:r>
            <a:rPr lang="ru-RU" dirty="0" err="1" smtClean="0">
              <a:solidFill>
                <a:schemeClr val="tx1"/>
              </a:solidFill>
            </a:rPr>
            <a:t>користувача</a:t>
          </a:r>
          <a:r>
            <a:rPr lang="ru-RU" dirty="0" smtClean="0">
              <a:solidFill>
                <a:schemeClr val="tx1"/>
              </a:solidFill>
            </a:rPr>
            <a:t> та </a:t>
          </a:r>
          <a:r>
            <a:rPr lang="ru-RU" dirty="0" err="1" smtClean="0">
              <a:solidFill>
                <a:schemeClr val="tx1"/>
              </a:solidFill>
            </a:rPr>
            <a:t>перенесення</a:t>
          </a:r>
          <a:r>
            <a:rPr lang="ru-RU" dirty="0" smtClean="0">
              <a:solidFill>
                <a:schemeClr val="tx1"/>
              </a:solidFill>
            </a:rPr>
            <a:t> </a:t>
          </a:r>
          <a:r>
            <a:rPr lang="ru-RU" dirty="0" err="1" smtClean="0">
              <a:solidFill>
                <a:schemeClr val="tx1"/>
              </a:solidFill>
            </a:rPr>
            <a:t>інформації</a:t>
          </a:r>
          <a:r>
            <a:rPr lang="ru-RU" dirty="0" smtClean="0">
              <a:solidFill>
                <a:schemeClr val="tx1"/>
              </a:solidFill>
            </a:rPr>
            <a:t> до ПК через он-</a:t>
          </a:r>
          <a:r>
            <a:rPr lang="ru-RU" dirty="0" err="1" smtClean="0">
              <a:solidFill>
                <a:schemeClr val="tx1"/>
              </a:solidFill>
            </a:rPr>
            <a:t>лайн</a:t>
          </a:r>
          <a:r>
            <a:rPr lang="ru-RU" dirty="0" smtClean="0">
              <a:solidFill>
                <a:schemeClr val="tx1"/>
              </a:solidFill>
            </a:rPr>
            <a:t> </a:t>
          </a:r>
          <a:r>
            <a:rPr lang="ru-RU" dirty="0" err="1" smtClean="0">
              <a:solidFill>
                <a:schemeClr val="tx1"/>
              </a:solidFill>
            </a:rPr>
            <a:t>модифікатор</a:t>
          </a:r>
          <a:r>
            <a:rPr lang="ru-RU" dirty="0" smtClean="0">
              <a:solidFill>
                <a:schemeClr val="tx1"/>
              </a:solidFill>
            </a:rPr>
            <a:t> </a:t>
          </a:r>
          <a:r>
            <a:rPr lang="ru-RU" dirty="0" err="1" smtClean="0">
              <a:solidFill>
                <a:schemeClr val="tx1"/>
              </a:solidFill>
            </a:rPr>
            <a:t>карток</a:t>
          </a:r>
          <a:r>
            <a:rPr lang="ru-RU" dirty="0" smtClean="0">
              <a:solidFill>
                <a:schemeClr val="tx1"/>
              </a:solidFill>
            </a:rPr>
            <a:t> (рис.2).</a:t>
          </a:r>
          <a:endParaRPr lang="uk-UA" dirty="0">
            <a:solidFill>
              <a:schemeClr val="tx1"/>
            </a:solidFill>
          </a:endParaRPr>
        </a:p>
      </dgm:t>
    </dgm:pt>
    <dgm:pt modelId="{70E6A3F7-54E4-42C1-907D-7511A39B2F48}" type="parTrans" cxnId="{1169A354-E015-4DDE-9CA4-BCAA73B28533}">
      <dgm:prSet/>
      <dgm:spPr/>
      <dgm:t>
        <a:bodyPr/>
        <a:lstStyle/>
        <a:p>
          <a:endParaRPr lang="uk-UA"/>
        </a:p>
      </dgm:t>
    </dgm:pt>
    <dgm:pt modelId="{DC14033B-E74A-49A3-AFE6-ACA8EC43FE7D}" type="sibTrans" cxnId="{1169A354-E015-4DDE-9CA4-BCAA73B28533}">
      <dgm:prSet/>
      <dgm:spPr/>
      <dgm:t>
        <a:bodyPr/>
        <a:lstStyle/>
        <a:p>
          <a:endParaRPr lang="uk-UA"/>
        </a:p>
      </dgm:t>
    </dgm:pt>
    <dgm:pt modelId="{2CA350CB-2D77-415C-AD68-31F9A31E05EF}" type="pres">
      <dgm:prSet presAssocID="{5520FF7B-9824-4892-87DF-FE7B57F10BE8}" presName="linear" presStyleCnt="0">
        <dgm:presLayoutVars>
          <dgm:animLvl val="lvl"/>
          <dgm:resizeHandles val="exact"/>
        </dgm:presLayoutVars>
      </dgm:prSet>
      <dgm:spPr/>
      <dgm:t>
        <a:bodyPr/>
        <a:lstStyle/>
        <a:p>
          <a:endParaRPr lang="uk-UA"/>
        </a:p>
      </dgm:t>
    </dgm:pt>
    <dgm:pt modelId="{887025DD-B985-45E9-90E8-5559E452DB9C}" type="pres">
      <dgm:prSet presAssocID="{11706407-16E5-4E4D-82A2-140D3DF269DC}" presName="parentText" presStyleLbl="node1" presStyleIdx="0" presStyleCnt="4">
        <dgm:presLayoutVars>
          <dgm:chMax val="0"/>
          <dgm:bulletEnabled val="1"/>
        </dgm:presLayoutVars>
      </dgm:prSet>
      <dgm:spPr/>
      <dgm:t>
        <a:bodyPr/>
        <a:lstStyle/>
        <a:p>
          <a:endParaRPr lang="uk-UA"/>
        </a:p>
      </dgm:t>
    </dgm:pt>
    <dgm:pt modelId="{73168740-06FD-45C6-8E39-4D1E4C14EAE2}" type="pres">
      <dgm:prSet presAssocID="{4EE0B0E1-D512-4D5C-9D6A-D8B24ECB5DEE}" presName="spacer" presStyleCnt="0"/>
      <dgm:spPr/>
    </dgm:pt>
    <dgm:pt modelId="{61E019AB-FFF6-4C77-A265-814DAFE61D05}" type="pres">
      <dgm:prSet presAssocID="{97047384-295F-4C94-BFAE-9E0A9EE92C17}" presName="parentText" presStyleLbl="node1" presStyleIdx="1" presStyleCnt="4">
        <dgm:presLayoutVars>
          <dgm:chMax val="0"/>
          <dgm:bulletEnabled val="1"/>
        </dgm:presLayoutVars>
      </dgm:prSet>
      <dgm:spPr/>
      <dgm:t>
        <a:bodyPr/>
        <a:lstStyle/>
        <a:p>
          <a:endParaRPr lang="uk-UA"/>
        </a:p>
      </dgm:t>
    </dgm:pt>
    <dgm:pt modelId="{1AE3F95B-0587-43A6-B385-1104A34283DC}" type="pres">
      <dgm:prSet presAssocID="{E127D0B9-2132-48B0-8EDE-389C66926C8C}" presName="spacer" presStyleCnt="0"/>
      <dgm:spPr/>
    </dgm:pt>
    <dgm:pt modelId="{251EC74B-9F70-4B58-95A0-78B219F99082}" type="pres">
      <dgm:prSet presAssocID="{692A5234-C7E7-4D2B-B80B-F03B7B3B8F37}" presName="parentText" presStyleLbl="node1" presStyleIdx="2" presStyleCnt="4">
        <dgm:presLayoutVars>
          <dgm:chMax val="0"/>
          <dgm:bulletEnabled val="1"/>
        </dgm:presLayoutVars>
      </dgm:prSet>
      <dgm:spPr/>
      <dgm:t>
        <a:bodyPr/>
        <a:lstStyle/>
        <a:p>
          <a:endParaRPr lang="uk-UA"/>
        </a:p>
      </dgm:t>
    </dgm:pt>
    <dgm:pt modelId="{2324C108-531D-4F9B-89A5-D28640455CCA}" type="pres">
      <dgm:prSet presAssocID="{BBFDB7CC-024D-4953-9A7E-6897D8786928}" presName="spacer" presStyleCnt="0"/>
      <dgm:spPr/>
    </dgm:pt>
    <dgm:pt modelId="{D80D58FF-34BB-4FFF-B23F-0C1E38B9D71D}" type="pres">
      <dgm:prSet presAssocID="{871B57C4-9FBF-4824-A725-565776F24CFD}" presName="parentText" presStyleLbl="node1" presStyleIdx="3" presStyleCnt="4">
        <dgm:presLayoutVars>
          <dgm:chMax val="0"/>
          <dgm:bulletEnabled val="1"/>
        </dgm:presLayoutVars>
      </dgm:prSet>
      <dgm:spPr/>
      <dgm:t>
        <a:bodyPr/>
        <a:lstStyle/>
        <a:p>
          <a:endParaRPr lang="uk-UA"/>
        </a:p>
      </dgm:t>
    </dgm:pt>
  </dgm:ptLst>
  <dgm:cxnLst>
    <dgm:cxn modelId="{23C6654B-F913-4567-A0E8-C8EE939D1275}" srcId="{5520FF7B-9824-4892-87DF-FE7B57F10BE8}" destId="{692A5234-C7E7-4D2B-B80B-F03B7B3B8F37}" srcOrd="2" destOrd="0" parTransId="{2AFB8716-201C-4385-AB61-ADC5A220C1C5}" sibTransId="{BBFDB7CC-024D-4953-9A7E-6897D8786928}"/>
    <dgm:cxn modelId="{1169A354-E015-4DDE-9CA4-BCAA73B28533}" srcId="{5520FF7B-9824-4892-87DF-FE7B57F10BE8}" destId="{871B57C4-9FBF-4824-A725-565776F24CFD}" srcOrd="3" destOrd="0" parTransId="{70E6A3F7-54E4-42C1-907D-7511A39B2F48}" sibTransId="{DC14033B-E74A-49A3-AFE6-ACA8EC43FE7D}"/>
    <dgm:cxn modelId="{E3984426-D083-49B5-9257-EEC5F8E6A66D}" type="presOf" srcId="{11706407-16E5-4E4D-82A2-140D3DF269DC}" destId="{887025DD-B985-45E9-90E8-5559E452DB9C}" srcOrd="0" destOrd="0" presId="urn:microsoft.com/office/officeart/2005/8/layout/vList2"/>
    <dgm:cxn modelId="{1FDB5A30-EF12-4FAB-9B05-6A18925F5BB0}" srcId="{5520FF7B-9824-4892-87DF-FE7B57F10BE8}" destId="{97047384-295F-4C94-BFAE-9E0A9EE92C17}" srcOrd="1" destOrd="0" parTransId="{96C4A668-BD32-4AC4-856C-D37A8CF98B8F}" sibTransId="{E127D0B9-2132-48B0-8EDE-389C66926C8C}"/>
    <dgm:cxn modelId="{DA759881-8785-4156-BD19-4B33CEFC87FA}" type="presOf" srcId="{97047384-295F-4C94-BFAE-9E0A9EE92C17}" destId="{61E019AB-FFF6-4C77-A265-814DAFE61D05}" srcOrd="0" destOrd="0" presId="urn:microsoft.com/office/officeart/2005/8/layout/vList2"/>
    <dgm:cxn modelId="{81817E76-C0FC-4E45-A494-C4E2FB006CB6}" type="presOf" srcId="{692A5234-C7E7-4D2B-B80B-F03B7B3B8F37}" destId="{251EC74B-9F70-4B58-95A0-78B219F99082}" srcOrd="0" destOrd="0" presId="urn:microsoft.com/office/officeart/2005/8/layout/vList2"/>
    <dgm:cxn modelId="{D1A9454B-3272-4AB0-9E77-1B424E9B654F}" type="presOf" srcId="{871B57C4-9FBF-4824-A725-565776F24CFD}" destId="{D80D58FF-34BB-4FFF-B23F-0C1E38B9D71D}" srcOrd="0" destOrd="0" presId="urn:microsoft.com/office/officeart/2005/8/layout/vList2"/>
    <dgm:cxn modelId="{EB888833-6BA4-4ACA-BA69-C0A03A7864BF}" type="presOf" srcId="{5520FF7B-9824-4892-87DF-FE7B57F10BE8}" destId="{2CA350CB-2D77-415C-AD68-31F9A31E05EF}" srcOrd="0" destOrd="0" presId="urn:microsoft.com/office/officeart/2005/8/layout/vList2"/>
    <dgm:cxn modelId="{2CEFCB9D-0C9F-411F-8493-A0A31E420F3B}" srcId="{5520FF7B-9824-4892-87DF-FE7B57F10BE8}" destId="{11706407-16E5-4E4D-82A2-140D3DF269DC}" srcOrd="0" destOrd="0" parTransId="{D7E9A621-7B2B-4688-830F-4911317ED501}" sibTransId="{4EE0B0E1-D512-4D5C-9D6A-D8B24ECB5DEE}"/>
    <dgm:cxn modelId="{48BF78C6-8ED4-4105-92B2-438A3B29B2E8}" type="presParOf" srcId="{2CA350CB-2D77-415C-AD68-31F9A31E05EF}" destId="{887025DD-B985-45E9-90E8-5559E452DB9C}" srcOrd="0" destOrd="0" presId="urn:microsoft.com/office/officeart/2005/8/layout/vList2"/>
    <dgm:cxn modelId="{B604B16B-A0B1-4611-B482-1AB2F4158324}" type="presParOf" srcId="{2CA350CB-2D77-415C-AD68-31F9A31E05EF}" destId="{73168740-06FD-45C6-8E39-4D1E4C14EAE2}" srcOrd="1" destOrd="0" presId="urn:microsoft.com/office/officeart/2005/8/layout/vList2"/>
    <dgm:cxn modelId="{82CBA4C3-3209-418C-9291-92E233848A89}" type="presParOf" srcId="{2CA350CB-2D77-415C-AD68-31F9A31E05EF}" destId="{61E019AB-FFF6-4C77-A265-814DAFE61D05}" srcOrd="2" destOrd="0" presId="urn:microsoft.com/office/officeart/2005/8/layout/vList2"/>
    <dgm:cxn modelId="{7554A7CE-1FBF-448E-A9B7-0BC8B8028EC3}" type="presParOf" srcId="{2CA350CB-2D77-415C-AD68-31F9A31E05EF}" destId="{1AE3F95B-0587-43A6-B385-1104A34283DC}" srcOrd="3" destOrd="0" presId="urn:microsoft.com/office/officeart/2005/8/layout/vList2"/>
    <dgm:cxn modelId="{3AD1FD5C-B468-4CC4-A929-E1A04A67ABC6}" type="presParOf" srcId="{2CA350CB-2D77-415C-AD68-31F9A31E05EF}" destId="{251EC74B-9F70-4B58-95A0-78B219F99082}" srcOrd="4" destOrd="0" presId="urn:microsoft.com/office/officeart/2005/8/layout/vList2"/>
    <dgm:cxn modelId="{4F4A249E-2B51-49B9-9E62-B8F6A67926C3}" type="presParOf" srcId="{2CA350CB-2D77-415C-AD68-31F9A31E05EF}" destId="{2324C108-531D-4F9B-89A5-D28640455CCA}" srcOrd="5" destOrd="0" presId="urn:microsoft.com/office/officeart/2005/8/layout/vList2"/>
    <dgm:cxn modelId="{20528127-3EF6-4BFF-A1BE-46B6DE61EBBC}" type="presParOf" srcId="{2CA350CB-2D77-415C-AD68-31F9A31E05EF}" destId="{D80D58FF-34BB-4FFF-B23F-0C1E38B9D71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9CE41-C35D-41E2-ACEB-F605D9E6DE16}">
      <dsp:nvSpPr>
        <dsp:cNvPr id="0" name=""/>
        <dsp:cNvSpPr/>
      </dsp:nvSpPr>
      <dsp:spPr>
        <a:xfrm rot="10800000">
          <a:off x="1757505" y="2599"/>
          <a:ext cx="6009269" cy="975570"/>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200" tIns="57150" rIns="106680" bIns="57150" numCol="1" spcCol="1270" anchor="ctr" anchorCtr="0">
          <a:noAutofit/>
        </a:bodyPr>
        <a:lstStyle/>
        <a:p>
          <a:pPr lvl="0" algn="ctr" defTabSz="666750" rtl="0">
            <a:lnSpc>
              <a:spcPct val="90000"/>
            </a:lnSpc>
            <a:spcBef>
              <a:spcPct val="0"/>
            </a:spcBef>
            <a:spcAft>
              <a:spcPct val="35000"/>
            </a:spcAft>
          </a:pPr>
          <a:r>
            <a:rPr lang="uk-UA" sz="1500" kern="1200" dirty="0" smtClean="0"/>
            <a:t>випадковий, необізнаний, як правило, не озброєний і без спеціального оснащення чоловік, що намагається проникнути в готель без певного плану дій. До цієї групи належать підлітки, алкоголіки, дрібні хулігани або психічно неврівноважені люди;</a:t>
          </a:r>
          <a:endParaRPr lang="en-US" sz="1500" kern="1200" dirty="0"/>
        </a:p>
      </dsp:txBody>
      <dsp:txXfrm rot="10800000">
        <a:off x="2001397" y="2599"/>
        <a:ext cx="5765377" cy="975570"/>
      </dsp:txXfrm>
    </dsp:sp>
    <dsp:sp modelId="{8C8AE467-E4B8-4E90-8409-333D21A60D17}">
      <dsp:nvSpPr>
        <dsp:cNvPr id="0" name=""/>
        <dsp:cNvSpPr/>
      </dsp:nvSpPr>
      <dsp:spPr>
        <a:xfrm>
          <a:off x="1269720" y="2599"/>
          <a:ext cx="975570" cy="975570"/>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67A750-9FAE-40E1-BCC8-4A4586D6D56C}">
      <dsp:nvSpPr>
        <dsp:cNvPr id="0" name=""/>
        <dsp:cNvSpPr/>
      </dsp:nvSpPr>
      <dsp:spPr>
        <a:xfrm rot="10800000">
          <a:off x="1757505" y="1269385"/>
          <a:ext cx="6009269" cy="975570"/>
        </a:xfrm>
        <a:prstGeom prst="homePlat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200" tIns="57150" rIns="106680" bIns="57150" numCol="1" spcCol="1270" anchor="ctr" anchorCtr="0">
          <a:noAutofit/>
        </a:bodyPr>
        <a:lstStyle/>
        <a:p>
          <a:pPr lvl="0" algn="ctr" defTabSz="666750" rtl="0">
            <a:lnSpc>
              <a:spcPct val="90000"/>
            </a:lnSpc>
            <a:spcBef>
              <a:spcPct val="0"/>
            </a:spcBef>
            <a:spcAft>
              <a:spcPct val="35000"/>
            </a:spcAft>
          </a:pPr>
          <a:r>
            <a:rPr lang="uk-UA" sz="1500" kern="1200" dirty="0" smtClean="0"/>
            <a:t>поодинокий грабіжник чи терорист, обізнаний про режим роботи готелю, про місця зберігання значних цінностей або розміщення заможних гостей;</a:t>
          </a:r>
          <a:endParaRPr lang="en-US" sz="1500" kern="1200" dirty="0"/>
        </a:p>
      </dsp:txBody>
      <dsp:txXfrm rot="10800000">
        <a:off x="2001397" y="1269385"/>
        <a:ext cx="5765377" cy="975570"/>
      </dsp:txXfrm>
    </dsp:sp>
    <dsp:sp modelId="{9236A1F4-C031-41EA-9C76-59F5D401E472}">
      <dsp:nvSpPr>
        <dsp:cNvPr id="0" name=""/>
        <dsp:cNvSpPr/>
      </dsp:nvSpPr>
      <dsp:spPr>
        <a:xfrm>
          <a:off x="1269720" y="1269385"/>
          <a:ext cx="975570" cy="975570"/>
        </a:xfrm>
        <a:prstGeom prst="ellipse">
          <a:avLst/>
        </a:prstGeom>
        <a:solidFill>
          <a:schemeClr val="accent5">
            <a:tint val="50000"/>
            <a:hueOff val="-3560789"/>
            <a:satOff val="15872"/>
            <a:lumOff val="14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39F9C1-DB95-4FBF-8D24-B539388BB8AF}">
      <dsp:nvSpPr>
        <dsp:cNvPr id="0" name=""/>
        <dsp:cNvSpPr/>
      </dsp:nvSpPr>
      <dsp:spPr>
        <a:xfrm rot="10800000">
          <a:off x="1757505" y="2536171"/>
          <a:ext cx="6009269" cy="975570"/>
        </a:xfrm>
        <a:prstGeom prst="homePlat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200" tIns="57150" rIns="106680" bIns="57150" numCol="1" spcCol="1270" anchor="ctr" anchorCtr="0">
          <a:noAutofit/>
        </a:bodyPr>
        <a:lstStyle/>
        <a:p>
          <a:pPr lvl="0" algn="ctr" defTabSz="666750" rtl="0">
            <a:lnSpc>
              <a:spcPct val="90000"/>
            </a:lnSpc>
            <a:spcBef>
              <a:spcPct val="0"/>
            </a:spcBef>
            <a:spcAft>
              <a:spcPct val="35000"/>
            </a:spcAft>
          </a:pPr>
          <a:r>
            <a:rPr lang="uk-UA" sz="1500" b="1" kern="1200" dirty="0" smtClean="0"/>
            <a:t>озброєна група, яка проникає в готель з метою грабежу, теракту або взяття заручників;</a:t>
          </a:r>
          <a:endParaRPr lang="en-US" sz="1500" b="1" kern="1200" dirty="0"/>
        </a:p>
      </dsp:txBody>
      <dsp:txXfrm rot="10800000">
        <a:off x="2001397" y="2536171"/>
        <a:ext cx="5765377" cy="975570"/>
      </dsp:txXfrm>
    </dsp:sp>
    <dsp:sp modelId="{95161D7E-6BC4-4C33-8A40-BE05626170A7}">
      <dsp:nvSpPr>
        <dsp:cNvPr id="0" name=""/>
        <dsp:cNvSpPr/>
      </dsp:nvSpPr>
      <dsp:spPr>
        <a:xfrm>
          <a:off x="1269720" y="2536171"/>
          <a:ext cx="975570" cy="975570"/>
        </a:xfrm>
        <a:prstGeom prst="ellipse">
          <a:avLst/>
        </a:prstGeom>
        <a:solidFill>
          <a:schemeClr val="accent5">
            <a:tint val="50000"/>
            <a:hueOff val="-7121577"/>
            <a:satOff val="31745"/>
            <a:lumOff val="28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56A425-35FB-4541-9185-4F7C193A9AB0}">
      <dsp:nvSpPr>
        <dsp:cNvPr id="0" name=""/>
        <dsp:cNvSpPr/>
      </dsp:nvSpPr>
      <dsp:spPr>
        <a:xfrm rot="10800000">
          <a:off x="1757505" y="3802957"/>
          <a:ext cx="6009269" cy="975570"/>
        </a:xfrm>
        <a:prstGeom prst="homePlat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0200" tIns="57150" rIns="106680" bIns="57150" numCol="1" spcCol="1270" anchor="ctr" anchorCtr="0">
          <a:noAutofit/>
        </a:bodyPr>
        <a:lstStyle/>
        <a:p>
          <a:pPr lvl="0" algn="ctr" defTabSz="666750" rtl="0">
            <a:lnSpc>
              <a:spcPct val="90000"/>
            </a:lnSpc>
            <a:spcBef>
              <a:spcPct val="0"/>
            </a:spcBef>
            <a:spcAft>
              <a:spcPct val="35000"/>
            </a:spcAft>
          </a:pPr>
          <a:r>
            <a:rPr lang="uk-UA" sz="1500" b="1" kern="1200" dirty="0" smtClean="0"/>
            <a:t>співробітник готелю, який вступив у змову з кримінальною групою з метою наживи або під впливом шантажу.</a:t>
          </a:r>
          <a:endParaRPr lang="en-US" sz="1500" b="1" kern="1200" dirty="0"/>
        </a:p>
      </dsp:txBody>
      <dsp:txXfrm rot="10800000">
        <a:off x="2001397" y="3802957"/>
        <a:ext cx="5765377" cy="975570"/>
      </dsp:txXfrm>
    </dsp:sp>
    <dsp:sp modelId="{9D9E2A7D-D993-4814-B5CB-70F9488B658B}">
      <dsp:nvSpPr>
        <dsp:cNvPr id="0" name=""/>
        <dsp:cNvSpPr/>
      </dsp:nvSpPr>
      <dsp:spPr>
        <a:xfrm>
          <a:off x="1269720" y="3802957"/>
          <a:ext cx="975570" cy="975570"/>
        </a:xfrm>
        <a:prstGeom prst="ellipse">
          <a:avLst/>
        </a:prstGeom>
        <a:solidFill>
          <a:schemeClr val="accent5">
            <a:tint val="50000"/>
            <a:hueOff val="-10682366"/>
            <a:satOff val="47617"/>
            <a:lumOff val="42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C891D-0CB7-45D8-99B2-A4A0E9BC7EBC}">
      <dsp:nvSpPr>
        <dsp:cNvPr id="0" name=""/>
        <dsp:cNvSpPr/>
      </dsp:nvSpPr>
      <dsp:spPr>
        <a:xfrm>
          <a:off x="-2717" y="0"/>
          <a:ext cx="4807124" cy="4807124"/>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F2A9781-1BF1-467C-8B0C-C451C9E14F61}">
      <dsp:nvSpPr>
        <dsp:cNvPr id="0" name=""/>
        <dsp:cNvSpPr/>
      </dsp:nvSpPr>
      <dsp:spPr>
        <a:xfrm>
          <a:off x="3" y="720078"/>
          <a:ext cx="7920876" cy="46850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uk-UA" sz="1600" kern="1200" dirty="0" smtClean="0"/>
            <a:t>розробка детальних інструкцій щодо дій в усіх можливих позаштатних ситуаціях і доведення їх до кожного співробітника;</a:t>
          </a:r>
          <a:endParaRPr lang="en-US" sz="1600" kern="1200" dirty="0"/>
        </a:p>
      </dsp:txBody>
      <dsp:txXfrm>
        <a:off x="22874" y="742949"/>
        <a:ext cx="7875134" cy="422764"/>
      </dsp:txXfrm>
    </dsp:sp>
    <dsp:sp modelId="{D88CBA59-DEAA-447C-AA0D-4D359293F7C7}">
      <dsp:nvSpPr>
        <dsp:cNvPr id="0" name=""/>
        <dsp:cNvSpPr/>
      </dsp:nvSpPr>
      <dsp:spPr>
        <a:xfrm>
          <a:off x="3" y="1296145"/>
          <a:ext cx="7920876" cy="68902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uk-UA" sz="1600" kern="1200" dirty="0" smtClean="0"/>
            <a:t>складання коротких, ілюстрованих, високоінформативних й інтуїтивно зрозумілих інструкцій з користування апаратурою безпеки для гостей, до яких повинні бути внесені короткі правила поведінки в екстремальній ситуації;</a:t>
          </a:r>
          <a:endParaRPr lang="en-US" sz="1600" kern="1200" dirty="0"/>
        </a:p>
      </dsp:txBody>
      <dsp:txXfrm>
        <a:off x="33639" y="1329781"/>
        <a:ext cx="7853604" cy="621756"/>
      </dsp:txXfrm>
    </dsp:sp>
    <dsp:sp modelId="{ECFC360C-8104-4A1A-A6FA-21A31FE54B1C}">
      <dsp:nvSpPr>
        <dsp:cNvPr id="0" name=""/>
        <dsp:cNvSpPr/>
      </dsp:nvSpPr>
      <dsp:spPr>
        <a:xfrm>
          <a:off x="3" y="2148453"/>
          <a:ext cx="7920876" cy="46850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uk-UA" sz="1600" kern="1200" dirty="0" smtClean="0"/>
            <a:t>регулярне проведення занять з підвищення кваліфікації персоналу служби безпеки, фізичної та бойової підготовки;</a:t>
          </a:r>
          <a:endParaRPr lang="en-US" sz="1600" kern="1200" dirty="0"/>
        </a:p>
      </dsp:txBody>
      <dsp:txXfrm>
        <a:off x="22874" y="2171324"/>
        <a:ext cx="7875134" cy="422764"/>
      </dsp:txXfrm>
    </dsp:sp>
    <dsp:sp modelId="{AECFF4F1-A0F4-4349-8A7E-E67B0AF220F1}">
      <dsp:nvSpPr>
        <dsp:cNvPr id="0" name=""/>
        <dsp:cNvSpPr/>
      </dsp:nvSpPr>
      <dsp:spPr>
        <a:xfrm>
          <a:off x="3" y="2691845"/>
          <a:ext cx="7920876" cy="46850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uk-UA" sz="1600" kern="1200" dirty="0" smtClean="0"/>
            <a:t>проведення навчання всього персоналу готелю правилам користування апаратурою комплексу безпеки;</a:t>
          </a:r>
          <a:endParaRPr lang="en-US" sz="1600" kern="1200" dirty="0"/>
        </a:p>
      </dsp:txBody>
      <dsp:txXfrm>
        <a:off x="22874" y="2714716"/>
        <a:ext cx="7875134" cy="422764"/>
      </dsp:txXfrm>
    </dsp:sp>
    <dsp:sp modelId="{3C0DC50F-F5C2-4382-A2A7-A749B0AE4C51}">
      <dsp:nvSpPr>
        <dsp:cNvPr id="0" name=""/>
        <dsp:cNvSpPr/>
      </dsp:nvSpPr>
      <dsp:spPr>
        <a:xfrm>
          <a:off x="3" y="3274410"/>
          <a:ext cx="7920876" cy="59940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uk-UA" sz="1600" kern="1200" dirty="0" smtClean="0"/>
            <a:t>організація періодичної (не менше одного разу на рік) перевірки знань в області безпеки для персоналу, проведення додаткових навчань по мірі зміни кадрів і модернізації комплексу;</a:t>
          </a:r>
          <a:endParaRPr lang="en-US" sz="1600" kern="1200" dirty="0"/>
        </a:p>
      </dsp:txBody>
      <dsp:txXfrm>
        <a:off x="29263" y="3303670"/>
        <a:ext cx="7862356" cy="540882"/>
      </dsp:txXfrm>
    </dsp:sp>
    <dsp:sp modelId="{794BA2C7-9743-4C9D-A0CF-CA0CB291F03B}">
      <dsp:nvSpPr>
        <dsp:cNvPr id="0" name=""/>
        <dsp:cNvSpPr/>
      </dsp:nvSpPr>
      <dsp:spPr>
        <a:xfrm>
          <a:off x="3" y="3968808"/>
          <a:ext cx="7920876" cy="79685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uk-UA" sz="1600" kern="1200" dirty="0" smtClean="0"/>
            <a:t>організація професійної інженерної служби (в рамках штату служби безпеки), до обов'язків якої має увійти проведення технічного обслуговування комплексу автоматизації будівлі, проведення навчання і консультування співробітників інших служб готелю</a:t>
          </a:r>
          <a:endParaRPr lang="en-US" sz="1600" kern="1200" dirty="0"/>
        </a:p>
      </dsp:txBody>
      <dsp:txXfrm>
        <a:off x="38902" y="4007707"/>
        <a:ext cx="7843078" cy="7190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C51F2-AA5E-4A9E-95FE-030A54F3A0E8}">
      <dsp:nvSpPr>
        <dsp:cNvPr id="0" name=""/>
        <dsp:cNvSpPr/>
      </dsp:nvSpPr>
      <dsp:spPr>
        <a:xfrm>
          <a:off x="0" y="13926"/>
          <a:ext cx="8229600" cy="12647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uk-UA" sz="2300" kern="1200" smtClean="0"/>
            <a:t>зайва таємничість, жорсткий режим, постійна демонстрація збройної охорони і підозрілості може насторожити частину клієнтів і позбавити готель іміджу «відкритого будинку»;</a:t>
          </a:r>
          <a:endParaRPr lang="uk-UA" sz="2300" kern="1200"/>
        </a:p>
      </dsp:txBody>
      <dsp:txXfrm>
        <a:off x="61741" y="75667"/>
        <a:ext cx="8106118" cy="1141288"/>
      </dsp:txXfrm>
    </dsp:sp>
    <dsp:sp modelId="{0057A8A2-F311-483E-BD6C-493F58FDFE80}">
      <dsp:nvSpPr>
        <dsp:cNvPr id="0" name=""/>
        <dsp:cNvSpPr/>
      </dsp:nvSpPr>
      <dsp:spPr>
        <a:xfrm>
          <a:off x="0" y="1344936"/>
          <a:ext cx="8229600" cy="12647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uk-UA" sz="2300" kern="1200" smtClean="0"/>
            <a:t>система повинна бути збалансованою, тобто, засоби захисту повинні розподілятися рівномірно, відповідно до значимості зон, які захищаються;</a:t>
          </a:r>
          <a:endParaRPr lang="uk-UA" sz="2300" kern="1200"/>
        </a:p>
      </dsp:txBody>
      <dsp:txXfrm>
        <a:off x="61741" y="1406677"/>
        <a:ext cx="8106118" cy="1141288"/>
      </dsp:txXfrm>
    </dsp:sp>
    <dsp:sp modelId="{128E5304-9AC4-42E7-9847-235E9650FA69}">
      <dsp:nvSpPr>
        <dsp:cNvPr id="0" name=""/>
        <dsp:cNvSpPr/>
      </dsp:nvSpPr>
      <dsp:spPr>
        <a:xfrm>
          <a:off x="0" y="2675946"/>
          <a:ext cx="8229600" cy="12647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uk-UA" sz="2300" kern="1200" smtClean="0"/>
            <a:t>всі застосовувані заходи й засоби не повинні створювати додаткової небезпеки здоров'ю, життю гостей та співробітників готелю.</a:t>
          </a:r>
          <a:endParaRPr lang="uk-UA" sz="2300" kern="1200"/>
        </a:p>
      </dsp:txBody>
      <dsp:txXfrm>
        <a:off x="61741" y="2737687"/>
        <a:ext cx="8106118" cy="1141288"/>
      </dsp:txXfrm>
    </dsp:sp>
    <dsp:sp modelId="{23F5532C-62A5-4D41-BCD3-4A706B62FA1C}">
      <dsp:nvSpPr>
        <dsp:cNvPr id="0" name=""/>
        <dsp:cNvSpPr/>
      </dsp:nvSpPr>
      <dsp:spPr>
        <a:xfrm>
          <a:off x="0" y="3940716"/>
          <a:ext cx="8229600"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uk-UA" sz="1800" kern="1200" smtClean="0"/>
            <a:t>Розглянемо основні підсистеми комплексу технічних засобів безпеки і засоби їх інтеграції в єдину систему.</a:t>
          </a:r>
          <a:endParaRPr lang="uk-UA" sz="1800" kern="1200"/>
        </a:p>
      </dsp:txBody>
      <dsp:txXfrm>
        <a:off x="0" y="3940716"/>
        <a:ext cx="8229600" cy="571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CEE85-672D-45A6-86F5-6C38D74B6A19}">
      <dsp:nvSpPr>
        <dsp:cNvPr id="0" name=""/>
        <dsp:cNvSpPr/>
      </dsp:nvSpPr>
      <dsp:spPr>
        <a:xfrm>
          <a:off x="0" y="53571"/>
          <a:ext cx="8229600" cy="83537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dirty="0" err="1" smtClean="0">
              <a:solidFill>
                <a:schemeClr val="tx1"/>
              </a:solidFill>
            </a:rPr>
            <a:t>зручний</a:t>
          </a:r>
          <a:r>
            <a:rPr lang="ru-RU" sz="2100" kern="1200" dirty="0" smtClean="0">
              <a:solidFill>
                <a:schemeClr val="tx1"/>
              </a:solidFill>
            </a:rPr>
            <a:t> доступ гостей до номерного фонду та дверей </a:t>
          </a:r>
          <a:r>
            <a:rPr lang="ru-RU" sz="2100" kern="1200" dirty="0" err="1" smtClean="0">
              <a:solidFill>
                <a:schemeClr val="tx1"/>
              </a:solidFill>
            </a:rPr>
            <a:t>загального</a:t>
          </a:r>
          <a:r>
            <a:rPr lang="ru-RU" sz="2100" kern="1200" dirty="0" smtClean="0">
              <a:solidFill>
                <a:schemeClr val="tx1"/>
              </a:solidFill>
            </a:rPr>
            <a:t> доступу за </a:t>
          </a:r>
          <a:r>
            <a:rPr lang="ru-RU" sz="2100" kern="1200" dirty="0" err="1" smtClean="0">
              <a:solidFill>
                <a:schemeClr val="tx1"/>
              </a:solidFill>
            </a:rPr>
            <a:t>єдиною</a:t>
          </a:r>
          <a:r>
            <a:rPr lang="ru-RU" sz="2100" kern="1200" dirty="0" smtClean="0">
              <a:solidFill>
                <a:schemeClr val="tx1"/>
              </a:solidFill>
            </a:rPr>
            <a:t> </a:t>
          </a:r>
          <a:r>
            <a:rPr lang="ru-RU" sz="2100" kern="1200" dirty="0" err="1" smtClean="0">
              <a:solidFill>
                <a:schemeClr val="tx1"/>
              </a:solidFill>
            </a:rPr>
            <a:t>карткою</a:t>
          </a:r>
          <a:r>
            <a:rPr lang="ru-RU" sz="2100" kern="1200" dirty="0" smtClean="0">
              <a:solidFill>
                <a:schemeClr val="tx1"/>
              </a:solidFill>
            </a:rPr>
            <a:t>;</a:t>
          </a:r>
          <a:endParaRPr lang="uk-UA" sz="2100" kern="1200" dirty="0">
            <a:solidFill>
              <a:schemeClr val="tx1"/>
            </a:solidFill>
          </a:endParaRPr>
        </a:p>
      </dsp:txBody>
      <dsp:txXfrm>
        <a:off x="40780" y="94351"/>
        <a:ext cx="8148040" cy="753819"/>
      </dsp:txXfrm>
    </dsp:sp>
    <dsp:sp modelId="{7E147394-B0FA-4F6F-9001-DD2E31FC21E2}">
      <dsp:nvSpPr>
        <dsp:cNvPr id="0" name=""/>
        <dsp:cNvSpPr/>
      </dsp:nvSpPr>
      <dsp:spPr>
        <a:xfrm>
          <a:off x="0" y="949431"/>
          <a:ext cx="8229600" cy="835379"/>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dirty="0" err="1" smtClean="0">
              <a:solidFill>
                <a:schemeClr val="tx1"/>
              </a:solidFill>
            </a:rPr>
            <a:t>розмежування</a:t>
          </a:r>
          <a:r>
            <a:rPr lang="ru-RU" sz="2100" kern="1200" dirty="0" smtClean="0">
              <a:solidFill>
                <a:schemeClr val="tx1"/>
              </a:solidFill>
            </a:rPr>
            <a:t> доступу персоналу до </a:t>
          </a:r>
          <a:r>
            <a:rPr lang="ru-RU" sz="2100" kern="1200" dirty="0" err="1" smtClean="0">
              <a:solidFill>
                <a:schemeClr val="tx1"/>
              </a:solidFill>
            </a:rPr>
            <a:t>службових</a:t>
          </a:r>
          <a:r>
            <a:rPr lang="ru-RU" sz="2100" kern="1200" dirty="0" smtClean="0">
              <a:solidFill>
                <a:schemeClr val="tx1"/>
              </a:solidFill>
            </a:rPr>
            <a:t> </a:t>
          </a:r>
          <a:r>
            <a:rPr lang="ru-RU" sz="2100" kern="1200" dirty="0" err="1" smtClean="0">
              <a:solidFill>
                <a:schemeClr val="tx1"/>
              </a:solidFill>
            </a:rPr>
            <a:t>приміщень</a:t>
          </a:r>
          <a:r>
            <a:rPr lang="ru-RU" sz="2100" kern="1200" dirty="0" smtClean="0">
              <a:solidFill>
                <a:schemeClr val="tx1"/>
              </a:solidFill>
            </a:rPr>
            <a:t>, номерного фонду, </a:t>
          </a:r>
          <a:r>
            <a:rPr lang="ru-RU" sz="2100" kern="1200" dirty="0" err="1" smtClean="0">
              <a:solidFill>
                <a:schemeClr val="tx1"/>
              </a:solidFill>
            </a:rPr>
            <a:t>розподільчих</a:t>
          </a:r>
          <a:r>
            <a:rPr lang="ru-RU" sz="2100" kern="1200" dirty="0" smtClean="0">
              <a:solidFill>
                <a:schemeClr val="tx1"/>
              </a:solidFill>
            </a:rPr>
            <a:t> </a:t>
          </a:r>
          <a:r>
            <a:rPr lang="ru-RU" sz="2100" kern="1200" dirty="0" err="1" smtClean="0">
              <a:solidFill>
                <a:schemeClr val="tx1"/>
              </a:solidFill>
            </a:rPr>
            <a:t>шаф</a:t>
          </a:r>
          <a:r>
            <a:rPr lang="ru-RU" sz="2100" kern="1200" dirty="0" smtClean="0">
              <a:solidFill>
                <a:schemeClr val="tx1"/>
              </a:solidFill>
            </a:rPr>
            <a:t> </a:t>
          </a:r>
          <a:r>
            <a:rPr lang="ru-RU" sz="2100" kern="1200" dirty="0" err="1" smtClean="0">
              <a:solidFill>
                <a:schemeClr val="tx1"/>
              </a:solidFill>
            </a:rPr>
            <a:t>тощо</a:t>
          </a:r>
          <a:r>
            <a:rPr lang="ru-RU" sz="2100" kern="1200" dirty="0" smtClean="0">
              <a:solidFill>
                <a:schemeClr val="tx1"/>
              </a:solidFill>
            </a:rPr>
            <a:t>;</a:t>
          </a:r>
          <a:endParaRPr lang="uk-UA" sz="2100" kern="1200" dirty="0">
            <a:solidFill>
              <a:schemeClr val="tx1"/>
            </a:solidFill>
          </a:endParaRPr>
        </a:p>
      </dsp:txBody>
      <dsp:txXfrm>
        <a:off x="40780" y="990211"/>
        <a:ext cx="8148040" cy="753819"/>
      </dsp:txXfrm>
    </dsp:sp>
    <dsp:sp modelId="{6FFCE432-8900-4207-9F5B-8B903EFAA44E}">
      <dsp:nvSpPr>
        <dsp:cNvPr id="0" name=""/>
        <dsp:cNvSpPr/>
      </dsp:nvSpPr>
      <dsp:spPr>
        <a:xfrm>
          <a:off x="0" y="1845291"/>
          <a:ext cx="8229600" cy="835379"/>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dirty="0" smtClean="0">
              <a:solidFill>
                <a:schemeClr val="tx1"/>
              </a:solidFill>
            </a:rPr>
            <a:t>оперативна </a:t>
          </a:r>
          <a:r>
            <a:rPr lang="ru-RU" sz="2100" kern="1200" dirty="0" err="1" smtClean="0">
              <a:solidFill>
                <a:schemeClr val="tx1"/>
              </a:solidFill>
            </a:rPr>
            <a:t>зміна</a:t>
          </a:r>
          <a:r>
            <a:rPr lang="ru-RU" sz="2100" kern="1200" dirty="0" smtClean="0">
              <a:solidFill>
                <a:schemeClr val="tx1"/>
              </a:solidFill>
            </a:rPr>
            <a:t> </a:t>
          </a:r>
          <a:r>
            <a:rPr lang="ru-RU" sz="2100" kern="1200" dirty="0" err="1" smtClean="0">
              <a:solidFill>
                <a:schemeClr val="tx1"/>
              </a:solidFill>
            </a:rPr>
            <a:t>схеми</a:t>
          </a:r>
          <a:r>
            <a:rPr lang="ru-RU" sz="2100" kern="1200" dirty="0" smtClean="0">
              <a:solidFill>
                <a:schemeClr val="tx1"/>
              </a:solidFill>
            </a:rPr>
            <a:t> доступу у реальному </a:t>
          </a:r>
          <a:r>
            <a:rPr lang="ru-RU" sz="2100" kern="1200" dirty="0" err="1" smtClean="0">
              <a:solidFill>
                <a:schemeClr val="tx1"/>
              </a:solidFill>
            </a:rPr>
            <a:t>часі</a:t>
          </a:r>
          <a:r>
            <a:rPr lang="ru-RU" sz="2100" kern="1200" dirty="0" smtClean="0">
              <a:solidFill>
                <a:schemeClr val="tx1"/>
              </a:solidFill>
            </a:rPr>
            <a:t> з </a:t>
          </a:r>
          <a:r>
            <a:rPr lang="ru-RU" sz="2100" kern="1200" dirty="0" err="1" smtClean="0">
              <a:solidFill>
                <a:schemeClr val="tx1"/>
              </a:solidFill>
            </a:rPr>
            <a:t>робочого</a:t>
          </a:r>
          <a:r>
            <a:rPr lang="ru-RU" sz="2100" kern="1200" dirty="0" smtClean="0">
              <a:solidFill>
                <a:schemeClr val="tx1"/>
              </a:solidFill>
            </a:rPr>
            <a:t> </a:t>
          </a:r>
          <a:r>
            <a:rPr lang="ru-RU" sz="2100" kern="1200" dirty="0" err="1" smtClean="0">
              <a:solidFill>
                <a:schemeClr val="tx1"/>
              </a:solidFill>
            </a:rPr>
            <a:t>місця</a:t>
          </a:r>
          <a:r>
            <a:rPr lang="ru-RU" sz="2100" kern="1200" dirty="0" smtClean="0">
              <a:solidFill>
                <a:schemeClr val="tx1"/>
              </a:solidFill>
            </a:rPr>
            <a:t> </a:t>
          </a:r>
          <a:r>
            <a:rPr lang="ru-RU" sz="2100" kern="1200" dirty="0" err="1" smtClean="0">
              <a:solidFill>
                <a:schemeClr val="tx1"/>
              </a:solidFill>
            </a:rPr>
            <a:t>адміністратора</a:t>
          </a:r>
          <a:r>
            <a:rPr lang="ru-RU" sz="2100" kern="1200" dirty="0" smtClean="0">
              <a:solidFill>
                <a:schemeClr val="tx1"/>
              </a:solidFill>
            </a:rPr>
            <a:t> </a:t>
          </a:r>
          <a:r>
            <a:rPr lang="ru-RU" sz="2100" kern="1200" dirty="0" err="1" smtClean="0">
              <a:solidFill>
                <a:schemeClr val="tx1"/>
              </a:solidFill>
            </a:rPr>
            <a:t>системи</a:t>
          </a:r>
          <a:r>
            <a:rPr lang="ru-RU" sz="2100" kern="1200" dirty="0" smtClean="0">
              <a:solidFill>
                <a:schemeClr val="tx1"/>
              </a:solidFill>
            </a:rPr>
            <a:t>;</a:t>
          </a:r>
          <a:endParaRPr lang="uk-UA" sz="2100" kern="1200" dirty="0">
            <a:solidFill>
              <a:schemeClr val="tx1"/>
            </a:solidFill>
          </a:endParaRPr>
        </a:p>
      </dsp:txBody>
      <dsp:txXfrm>
        <a:off x="40780" y="1886071"/>
        <a:ext cx="8148040" cy="753819"/>
      </dsp:txXfrm>
    </dsp:sp>
    <dsp:sp modelId="{7A35294D-A1EC-4F62-92C8-D33DFE69E44E}">
      <dsp:nvSpPr>
        <dsp:cNvPr id="0" name=""/>
        <dsp:cNvSpPr/>
      </dsp:nvSpPr>
      <dsp:spPr>
        <a:xfrm>
          <a:off x="0" y="2741151"/>
          <a:ext cx="8229600" cy="835379"/>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dirty="0" err="1" smtClean="0">
              <a:solidFill>
                <a:schemeClr val="tx1"/>
              </a:solidFill>
            </a:rPr>
            <a:t>отримання</a:t>
          </a:r>
          <a:r>
            <a:rPr lang="ru-RU" sz="2100" kern="1200" dirty="0" smtClean="0">
              <a:solidFill>
                <a:schemeClr val="tx1"/>
              </a:solidFill>
            </a:rPr>
            <a:t> </a:t>
          </a:r>
          <a:r>
            <a:rPr lang="ru-RU" sz="2100" kern="1200" dirty="0" err="1" smtClean="0">
              <a:solidFill>
                <a:schemeClr val="tx1"/>
              </a:solidFill>
            </a:rPr>
            <a:t>даних</a:t>
          </a:r>
          <a:r>
            <a:rPr lang="ru-RU" sz="2100" kern="1200" dirty="0" smtClean="0">
              <a:solidFill>
                <a:schemeClr val="tx1"/>
              </a:solidFill>
            </a:rPr>
            <a:t> про </a:t>
          </a:r>
          <a:r>
            <a:rPr lang="ru-RU" sz="2100" kern="1200" dirty="0" err="1" smtClean="0">
              <a:solidFill>
                <a:schemeClr val="tx1"/>
              </a:solidFill>
            </a:rPr>
            <a:t>події</a:t>
          </a:r>
          <a:r>
            <a:rPr lang="ru-RU" sz="2100" kern="1200" dirty="0" smtClean="0">
              <a:solidFill>
                <a:schemeClr val="tx1"/>
              </a:solidFill>
            </a:rPr>
            <a:t> у реальному </a:t>
          </a:r>
          <a:r>
            <a:rPr lang="ru-RU" sz="2100" kern="1200" dirty="0" err="1" smtClean="0">
              <a:solidFill>
                <a:schemeClr val="tx1"/>
              </a:solidFill>
            </a:rPr>
            <a:t>часі</a:t>
          </a:r>
          <a:r>
            <a:rPr lang="ru-RU" sz="2100" kern="1200" dirty="0" smtClean="0">
              <a:solidFill>
                <a:schemeClr val="tx1"/>
              </a:solidFill>
            </a:rPr>
            <a:t>;</a:t>
          </a:r>
          <a:endParaRPr lang="uk-UA" sz="2100" kern="1200" dirty="0">
            <a:solidFill>
              <a:schemeClr val="tx1"/>
            </a:solidFill>
          </a:endParaRPr>
        </a:p>
      </dsp:txBody>
      <dsp:txXfrm>
        <a:off x="40780" y="2781931"/>
        <a:ext cx="8148040" cy="753819"/>
      </dsp:txXfrm>
    </dsp:sp>
    <dsp:sp modelId="{CCEF335C-B3E8-496D-A8FF-94EFCA9D9A2D}">
      <dsp:nvSpPr>
        <dsp:cNvPr id="0" name=""/>
        <dsp:cNvSpPr/>
      </dsp:nvSpPr>
      <dsp:spPr>
        <a:xfrm>
          <a:off x="0" y="3637011"/>
          <a:ext cx="8229600" cy="83537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dirty="0" err="1" smtClean="0">
              <a:solidFill>
                <a:schemeClr val="tx1"/>
              </a:solidFill>
            </a:rPr>
            <a:t>дистанційне</a:t>
          </a:r>
          <a:r>
            <a:rPr lang="ru-RU" sz="2100" kern="1200" dirty="0" smtClean="0">
              <a:solidFill>
                <a:schemeClr val="tx1"/>
              </a:solidFill>
            </a:rPr>
            <a:t> </a:t>
          </a:r>
          <a:r>
            <a:rPr lang="ru-RU" sz="2100" kern="1200" dirty="0" err="1" smtClean="0">
              <a:solidFill>
                <a:schemeClr val="tx1"/>
              </a:solidFill>
            </a:rPr>
            <a:t>відмикання</a:t>
          </a:r>
          <a:r>
            <a:rPr lang="ru-RU" sz="2100" kern="1200" dirty="0" smtClean="0">
              <a:solidFill>
                <a:schemeClr val="tx1"/>
              </a:solidFill>
            </a:rPr>
            <a:t> дверей (рис.1).</a:t>
          </a:r>
          <a:endParaRPr lang="uk-UA" sz="2100" kern="1200" dirty="0">
            <a:solidFill>
              <a:schemeClr val="tx1"/>
            </a:solidFill>
          </a:endParaRPr>
        </a:p>
      </dsp:txBody>
      <dsp:txXfrm>
        <a:off x="40780" y="3677791"/>
        <a:ext cx="8148040" cy="7538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025DD-B985-45E9-90E8-5559E452DB9C}">
      <dsp:nvSpPr>
        <dsp:cNvPr id="0" name=""/>
        <dsp:cNvSpPr/>
      </dsp:nvSpPr>
      <dsp:spPr>
        <a:xfrm>
          <a:off x="0" y="585381"/>
          <a:ext cx="8229600" cy="7956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err="1" smtClean="0">
              <a:solidFill>
                <a:schemeClr val="tx1"/>
              </a:solidFill>
            </a:rPr>
            <a:t>зручний</a:t>
          </a:r>
          <a:r>
            <a:rPr lang="ru-RU" sz="2000" kern="1200" dirty="0" smtClean="0">
              <a:solidFill>
                <a:schemeClr val="tx1"/>
              </a:solidFill>
            </a:rPr>
            <a:t> доступ гостей до номерного фонду та дверей </a:t>
          </a:r>
          <a:r>
            <a:rPr lang="ru-RU" sz="2000" kern="1200" dirty="0" err="1" smtClean="0">
              <a:solidFill>
                <a:schemeClr val="tx1"/>
              </a:solidFill>
            </a:rPr>
            <a:t>загального</a:t>
          </a:r>
          <a:r>
            <a:rPr lang="ru-RU" sz="2000" kern="1200" dirty="0" smtClean="0">
              <a:solidFill>
                <a:schemeClr val="tx1"/>
              </a:solidFill>
            </a:rPr>
            <a:t> доступу за </a:t>
          </a:r>
          <a:r>
            <a:rPr lang="ru-RU" sz="2000" kern="1200" dirty="0" err="1" smtClean="0">
              <a:solidFill>
                <a:schemeClr val="tx1"/>
              </a:solidFill>
            </a:rPr>
            <a:t>єдиною</a:t>
          </a:r>
          <a:r>
            <a:rPr lang="ru-RU" sz="2000" kern="1200" dirty="0" smtClean="0">
              <a:solidFill>
                <a:schemeClr val="tx1"/>
              </a:solidFill>
            </a:rPr>
            <a:t> </a:t>
          </a:r>
          <a:r>
            <a:rPr lang="ru-RU" sz="2000" kern="1200" dirty="0" err="1" smtClean="0">
              <a:solidFill>
                <a:schemeClr val="tx1"/>
              </a:solidFill>
            </a:rPr>
            <a:t>карткою</a:t>
          </a:r>
          <a:r>
            <a:rPr lang="ru-RU" sz="2000" kern="1200" dirty="0" smtClean="0">
              <a:solidFill>
                <a:schemeClr val="tx1"/>
              </a:solidFill>
            </a:rPr>
            <a:t>;</a:t>
          </a:r>
          <a:endParaRPr lang="uk-UA" sz="2000" kern="1200" dirty="0">
            <a:solidFill>
              <a:schemeClr val="tx1"/>
            </a:solidFill>
          </a:endParaRPr>
        </a:p>
      </dsp:txBody>
      <dsp:txXfrm>
        <a:off x="38838" y="624219"/>
        <a:ext cx="8151924" cy="717924"/>
      </dsp:txXfrm>
    </dsp:sp>
    <dsp:sp modelId="{61E019AB-FFF6-4C77-A265-814DAFE61D05}">
      <dsp:nvSpPr>
        <dsp:cNvPr id="0" name=""/>
        <dsp:cNvSpPr/>
      </dsp:nvSpPr>
      <dsp:spPr>
        <a:xfrm>
          <a:off x="0" y="1438581"/>
          <a:ext cx="8229600" cy="795600"/>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err="1" smtClean="0">
              <a:solidFill>
                <a:schemeClr val="tx1"/>
              </a:solidFill>
            </a:rPr>
            <a:t>розмежування</a:t>
          </a:r>
          <a:r>
            <a:rPr lang="ru-RU" sz="2000" kern="1200" dirty="0" smtClean="0">
              <a:solidFill>
                <a:schemeClr val="tx1"/>
              </a:solidFill>
            </a:rPr>
            <a:t> доступу персоналу до </a:t>
          </a:r>
          <a:r>
            <a:rPr lang="ru-RU" sz="2000" kern="1200" dirty="0" err="1" smtClean="0">
              <a:solidFill>
                <a:schemeClr val="tx1"/>
              </a:solidFill>
            </a:rPr>
            <a:t>службових</a:t>
          </a:r>
          <a:r>
            <a:rPr lang="ru-RU" sz="2000" kern="1200" dirty="0" smtClean="0">
              <a:solidFill>
                <a:schemeClr val="tx1"/>
              </a:solidFill>
            </a:rPr>
            <a:t> </a:t>
          </a:r>
          <a:r>
            <a:rPr lang="ru-RU" sz="2000" kern="1200" dirty="0" err="1" smtClean="0">
              <a:solidFill>
                <a:schemeClr val="tx1"/>
              </a:solidFill>
            </a:rPr>
            <a:t>приміщень</a:t>
          </a:r>
          <a:r>
            <a:rPr lang="ru-RU" sz="2000" kern="1200" dirty="0" smtClean="0">
              <a:solidFill>
                <a:schemeClr val="tx1"/>
              </a:solidFill>
            </a:rPr>
            <a:t>, номерного фонду, </a:t>
          </a:r>
          <a:r>
            <a:rPr lang="ru-RU" sz="2000" kern="1200" dirty="0" err="1" smtClean="0">
              <a:solidFill>
                <a:schemeClr val="tx1"/>
              </a:solidFill>
            </a:rPr>
            <a:t>інших</a:t>
          </a:r>
          <a:r>
            <a:rPr lang="ru-RU" sz="2000" kern="1200" dirty="0" smtClean="0">
              <a:solidFill>
                <a:schemeClr val="tx1"/>
              </a:solidFill>
            </a:rPr>
            <a:t> </a:t>
          </a:r>
          <a:r>
            <a:rPr lang="ru-RU" sz="2000" kern="1200" dirty="0" err="1" smtClean="0">
              <a:solidFill>
                <a:schemeClr val="tx1"/>
              </a:solidFill>
            </a:rPr>
            <a:t>точок</a:t>
          </a:r>
          <a:r>
            <a:rPr lang="ru-RU" sz="2000" kern="1200" dirty="0" smtClean="0">
              <a:solidFill>
                <a:schemeClr val="tx1"/>
              </a:solidFill>
            </a:rPr>
            <a:t> проходу;</a:t>
          </a:r>
          <a:endParaRPr lang="uk-UA" sz="2000" kern="1200" dirty="0">
            <a:solidFill>
              <a:schemeClr val="tx1"/>
            </a:solidFill>
          </a:endParaRPr>
        </a:p>
      </dsp:txBody>
      <dsp:txXfrm>
        <a:off x="38838" y="1477419"/>
        <a:ext cx="8151924" cy="717924"/>
      </dsp:txXfrm>
    </dsp:sp>
    <dsp:sp modelId="{251EC74B-9F70-4B58-95A0-78B219F99082}">
      <dsp:nvSpPr>
        <dsp:cNvPr id="0" name=""/>
        <dsp:cNvSpPr/>
      </dsp:nvSpPr>
      <dsp:spPr>
        <a:xfrm>
          <a:off x="0" y="2291781"/>
          <a:ext cx="8229600" cy="79560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smtClean="0">
              <a:solidFill>
                <a:schemeClr val="tx1"/>
              </a:solidFill>
            </a:rPr>
            <a:t>оперативна </a:t>
          </a:r>
          <a:r>
            <a:rPr lang="ru-RU" sz="2000" kern="1200" dirty="0" err="1" smtClean="0">
              <a:solidFill>
                <a:schemeClr val="tx1"/>
              </a:solidFill>
            </a:rPr>
            <a:t>зміна</a:t>
          </a:r>
          <a:r>
            <a:rPr lang="ru-RU" sz="2000" kern="1200" dirty="0" smtClean="0">
              <a:solidFill>
                <a:schemeClr val="tx1"/>
              </a:solidFill>
            </a:rPr>
            <a:t> </a:t>
          </a:r>
          <a:r>
            <a:rPr lang="ru-RU" sz="2000" kern="1200" dirty="0" err="1" smtClean="0">
              <a:solidFill>
                <a:schemeClr val="tx1"/>
              </a:solidFill>
            </a:rPr>
            <a:t>схеми</a:t>
          </a:r>
          <a:r>
            <a:rPr lang="ru-RU" sz="2000" kern="1200" dirty="0" smtClean="0">
              <a:solidFill>
                <a:schemeClr val="tx1"/>
              </a:solidFill>
            </a:rPr>
            <a:t> доступу шляхом </a:t>
          </a:r>
          <a:r>
            <a:rPr lang="ru-RU" sz="2000" kern="1200" dirty="0" err="1" smtClean="0">
              <a:solidFill>
                <a:schemeClr val="tx1"/>
              </a:solidFill>
            </a:rPr>
            <a:t>перенесення</a:t>
          </a:r>
          <a:r>
            <a:rPr lang="ru-RU" sz="2000" kern="1200" dirty="0" smtClean="0">
              <a:solidFill>
                <a:schemeClr val="tx1"/>
              </a:solidFill>
            </a:rPr>
            <a:t> </a:t>
          </a:r>
          <a:r>
            <a:rPr lang="ru-RU" sz="2000" kern="1200" dirty="0" err="1" smtClean="0">
              <a:solidFill>
                <a:schemeClr val="tx1"/>
              </a:solidFill>
            </a:rPr>
            <a:t>інформації</a:t>
          </a:r>
          <a:r>
            <a:rPr lang="ru-RU" sz="2000" kern="1200" dirty="0" smtClean="0">
              <a:solidFill>
                <a:schemeClr val="tx1"/>
              </a:solidFill>
            </a:rPr>
            <a:t> ПК– </a:t>
          </a:r>
          <a:r>
            <a:rPr lang="ru-RU" sz="2000" kern="1200" dirty="0" err="1" smtClean="0">
              <a:solidFill>
                <a:schemeClr val="tx1"/>
              </a:solidFill>
            </a:rPr>
            <a:t>модифікатор</a:t>
          </a:r>
          <a:r>
            <a:rPr lang="ru-RU" sz="2000" kern="1200" dirty="0" smtClean="0">
              <a:solidFill>
                <a:schemeClr val="tx1"/>
              </a:solidFill>
            </a:rPr>
            <a:t>-</a:t>
          </a:r>
          <a:r>
            <a:rPr lang="ru-RU" sz="2000" kern="1200" dirty="0" err="1" smtClean="0">
              <a:solidFill>
                <a:schemeClr val="tx1"/>
              </a:solidFill>
            </a:rPr>
            <a:t>картка</a:t>
          </a:r>
          <a:r>
            <a:rPr lang="ru-RU" sz="2000" kern="1200" dirty="0" smtClean="0">
              <a:solidFill>
                <a:schemeClr val="tx1"/>
              </a:solidFill>
            </a:rPr>
            <a:t>-замок;</a:t>
          </a:r>
          <a:endParaRPr lang="uk-UA" sz="2000" kern="1200" dirty="0">
            <a:solidFill>
              <a:schemeClr val="tx1"/>
            </a:solidFill>
          </a:endParaRPr>
        </a:p>
      </dsp:txBody>
      <dsp:txXfrm>
        <a:off x="38838" y="2330619"/>
        <a:ext cx="8151924" cy="717924"/>
      </dsp:txXfrm>
    </dsp:sp>
    <dsp:sp modelId="{D80D58FF-34BB-4FFF-B23F-0C1E38B9D71D}">
      <dsp:nvSpPr>
        <dsp:cNvPr id="0" name=""/>
        <dsp:cNvSpPr/>
      </dsp:nvSpPr>
      <dsp:spPr>
        <a:xfrm>
          <a:off x="0" y="3144981"/>
          <a:ext cx="8229600" cy="79560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err="1" smtClean="0">
              <a:solidFill>
                <a:schemeClr val="tx1"/>
              </a:solidFill>
            </a:rPr>
            <a:t>зчитування</a:t>
          </a:r>
          <a:r>
            <a:rPr lang="ru-RU" sz="2000" kern="1200" dirty="0" smtClean="0">
              <a:solidFill>
                <a:schemeClr val="tx1"/>
              </a:solidFill>
            </a:rPr>
            <a:t> </a:t>
          </a:r>
          <a:r>
            <a:rPr lang="ru-RU" sz="2000" kern="1200" dirty="0" err="1" smtClean="0">
              <a:solidFill>
                <a:schemeClr val="tx1"/>
              </a:solidFill>
            </a:rPr>
            <a:t>пам'яті</a:t>
          </a:r>
          <a:r>
            <a:rPr lang="ru-RU" sz="2000" kern="1200" dirty="0" smtClean="0">
              <a:solidFill>
                <a:schemeClr val="tx1"/>
              </a:solidFill>
            </a:rPr>
            <a:t> </a:t>
          </a:r>
          <a:r>
            <a:rPr lang="ru-RU" sz="2000" kern="1200" dirty="0" err="1" smtClean="0">
              <a:solidFill>
                <a:schemeClr val="tx1"/>
              </a:solidFill>
            </a:rPr>
            <a:t>подій</a:t>
          </a:r>
          <a:r>
            <a:rPr lang="ru-RU" sz="2000" kern="1200" dirty="0" smtClean="0">
              <a:solidFill>
                <a:schemeClr val="tx1"/>
              </a:solidFill>
            </a:rPr>
            <a:t> </a:t>
          </a:r>
          <a:r>
            <a:rPr lang="ru-RU" sz="2000" kern="1200" dirty="0" err="1" smtClean="0">
              <a:solidFill>
                <a:schemeClr val="tx1"/>
              </a:solidFill>
            </a:rPr>
            <a:t>замків</a:t>
          </a:r>
          <a:r>
            <a:rPr lang="ru-RU" sz="2000" kern="1200" dirty="0" smtClean="0">
              <a:solidFill>
                <a:schemeClr val="tx1"/>
              </a:solidFill>
            </a:rPr>
            <a:t> на </a:t>
          </a:r>
          <a:r>
            <a:rPr lang="ru-RU" sz="2000" kern="1200" dirty="0" err="1" smtClean="0">
              <a:solidFill>
                <a:schemeClr val="tx1"/>
              </a:solidFill>
            </a:rPr>
            <a:t>картку</a:t>
          </a:r>
          <a:r>
            <a:rPr lang="ru-RU" sz="2000" kern="1200" dirty="0" smtClean="0">
              <a:solidFill>
                <a:schemeClr val="tx1"/>
              </a:solidFill>
            </a:rPr>
            <a:t> </a:t>
          </a:r>
          <a:r>
            <a:rPr lang="ru-RU" sz="2000" kern="1200" dirty="0" err="1" smtClean="0">
              <a:solidFill>
                <a:schemeClr val="tx1"/>
              </a:solidFill>
            </a:rPr>
            <a:t>користувача</a:t>
          </a:r>
          <a:r>
            <a:rPr lang="ru-RU" sz="2000" kern="1200" dirty="0" smtClean="0">
              <a:solidFill>
                <a:schemeClr val="tx1"/>
              </a:solidFill>
            </a:rPr>
            <a:t> та </a:t>
          </a:r>
          <a:r>
            <a:rPr lang="ru-RU" sz="2000" kern="1200" dirty="0" err="1" smtClean="0">
              <a:solidFill>
                <a:schemeClr val="tx1"/>
              </a:solidFill>
            </a:rPr>
            <a:t>перенесення</a:t>
          </a:r>
          <a:r>
            <a:rPr lang="ru-RU" sz="2000" kern="1200" dirty="0" smtClean="0">
              <a:solidFill>
                <a:schemeClr val="tx1"/>
              </a:solidFill>
            </a:rPr>
            <a:t> </a:t>
          </a:r>
          <a:r>
            <a:rPr lang="ru-RU" sz="2000" kern="1200" dirty="0" err="1" smtClean="0">
              <a:solidFill>
                <a:schemeClr val="tx1"/>
              </a:solidFill>
            </a:rPr>
            <a:t>інформації</a:t>
          </a:r>
          <a:r>
            <a:rPr lang="ru-RU" sz="2000" kern="1200" dirty="0" smtClean="0">
              <a:solidFill>
                <a:schemeClr val="tx1"/>
              </a:solidFill>
            </a:rPr>
            <a:t> до ПК через он-</a:t>
          </a:r>
          <a:r>
            <a:rPr lang="ru-RU" sz="2000" kern="1200" dirty="0" err="1" smtClean="0">
              <a:solidFill>
                <a:schemeClr val="tx1"/>
              </a:solidFill>
            </a:rPr>
            <a:t>лайн</a:t>
          </a:r>
          <a:r>
            <a:rPr lang="ru-RU" sz="2000" kern="1200" dirty="0" smtClean="0">
              <a:solidFill>
                <a:schemeClr val="tx1"/>
              </a:solidFill>
            </a:rPr>
            <a:t> </a:t>
          </a:r>
          <a:r>
            <a:rPr lang="ru-RU" sz="2000" kern="1200" dirty="0" err="1" smtClean="0">
              <a:solidFill>
                <a:schemeClr val="tx1"/>
              </a:solidFill>
            </a:rPr>
            <a:t>модифікатор</a:t>
          </a:r>
          <a:r>
            <a:rPr lang="ru-RU" sz="2000" kern="1200" dirty="0" smtClean="0">
              <a:solidFill>
                <a:schemeClr val="tx1"/>
              </a:solidFill>
            </a:rPr>
            <a:t> </a:t>
          </a:r>
          <a:r>
            <a:rPr lang="ru-RU" sz="2000" kern="1200" dirty="0" err="1" smtClean="0">
              <a:solidFill>
                <a:schemeClr val="tx1"/>
              </a:solidFill>
            </a:rPr>
            <a:t>карток</a:t>
          </a:r>
          <a:r>
            <a:rPr lang="ru-RU" sz="2000" kern="1200" dirty="0" smtClean="0">
              <a:solidFill>
                <a:schemeClr val="tx1"/>
              </a:solidFill>
            </a:rPr>
            <a:t> (рис.2).</a:t>
          </a:r>
          <a:endParaRPr lang="uk-UA" sz="2000" kern="1200" dirty="0">
            <a:solidFill>
              <a:schemeClr val="tx1"/>
            </a:solidFill>
          </a:endParaRPr>
        </a:p>
      </dsp:txBody>
      <dsp:txXfrm>
        <a:off x="38838" y="3183819"/>
        <a:ext cx="8151924" cy="71792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44CF01-BF14-4C38-9956-8F21FAA651C3}" type="datetimeFigureOut">
              <a:rPr lang="uk-UA" smtClean="0"/>
              <a:t>10.05.2022</a:t>
            </a:fld>
            <a:endParaRPr lang="uk-UA"/>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FA4D44-2E03-4D74-8D44-A2348CBFDF5C}" type="slidenum">
              <a:rPr lang="uk-UA" smtClean="0"/>
              <a:t>‹#›</a:t>
            </a:fld>
            <a:endParaRPr lang="uk-UA"/>
          </a:p>
        </p:txBody>
      </p:sp>
    </p:spTree>
    <p:extLst>
      <p:ext uri="{BB962C8B-B14F-4D97-AF65-F5344CB8AC3E}">
        <p14:creationId xmlns:p14="http://schemas.microsoft.com/office/powerpoint/2010/main" val="289355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802A120-492C-4BEF-8BCE-E314FDE9EB4A}" type="datetimeFigureOut">
              <a:rPr lang="ru-RU" smtClean="0"/>
              <a:t>10.05.2022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FDA7AF-73F7-423A-8321-4AB909BAE78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02A120-492C-4BEF-8BCE-E314FDE9EB4A}" type="datetimeFigureOut">
              <a:rPr lang="ru-RU" smtClean="0"/>
              <a:t>10.05.2022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FDA7AF-73F7-423A-8321-4AB909BAE78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02A120-492C-4BEF-8BCE-E314FDE9EB4A}" type="datetimeFigureOut">
              <a:rPr lang="ru-RU" smtClean="0"/>
              <a:t>10.05.2022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FDA7AF-73F7-423A-8321-4AB909BAE78F}"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5D8458B-A383-4988-B0F2-64C554160B75}" type="datetimeFigureOut">
              <a:rPr lang="ru-RU" smtClean="0"/>
              <a:t>10.05.2022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69E86F-4884-47DB-97B1-9A0B6FF8BEC1}" type="slidenum">
              <a:rPr lang="ru-RU" smtClean="0"/>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D8458B-A383-4988-B0F2-64C554160B75}" type="datetimeFigureOut">
              <a:rPr lang="ru-RU" smtClean="0"/>
              <a:t>10.05.2022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69E86F-4884-47DB-97B1-9A0B6FF8BEC1}" type="slidenum">
              <a:rPr lang="ru-RU" smtClean="0"/>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5D8458B-A383-4988-B0F2-64C554160B75}" type="datetimeFigureOut">
              <a:rPr lang="ru-RU" smtClean="0"/>
              <a:t>10.05.2022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69E86F-4884-47DB-97B1-9A0B6FF8BEC1}" type="slidenum">
              <a:rPr lang="ru-RU" smtClean="0"/>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5D8458B-A383-4988-B0F2-64C554160B75}" type="datetimeFigureOut">
              <a:rPr lang="ru-RU" smtClean="0"/>
              <a:t>10.05.2022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69E86F-4884-47DB-97B1-9A0B6FF8BEC1}" type="slidenum">
              <a:rPr lang="ru-RU" smtClean="0"/>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5D8458B-A383-4988-B0F2-64C554160B75}" type="datetimeFigureOut">
              <a:rPr lang="ru-RU" smtClean="0"/>
              <a:t>10.05.2022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269E86F-4884-47DB-97B1-9A0B6FF8BEC1}" type="slidenum">
              <a:rPr lang="ru-RU" smtClean="0"/>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5D8458B-A383-4988-B0F2-64C554160B75}" type="datetimeFigureOut">
              <a:rPr lang="ru-RU" smtClean="0"/>
              <a:t>10.05.2022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269E86F-4884-47DB-97B1-9A0B6FF8BEC1}" type="slidenum">
              <a:rPr lang="ru-RU" smtClean="0"/>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5D8458B-A383-4988-B0F2-64C554160B75}" type="datetimeFigureOut">
              <a:rPr lang="ru-RU" smtClean="0"/>
              <a:t>10.05.2022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69E86F-4884-47DB-97B1-9A0B6FF8BEC1}" type="slidenum">
              <a:rPr lang="ru-RU" smtClean="0"/>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5D8458B-A383-4988-B0F2-64C554160B75}" type="datetimeFigureOut">
              <a:rPr lang="ru-RU" smtClean="0"/>
              <a:t>10.05.2022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69E86F-4884-47DB-97B1-9A0B6FF8BEC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02A120-492C-4BEF-8BCE-E314FDE9EB4A}" type="datetimeFigureOut">
              <a:rPr lang="ru-RU" smtClean="0"/>
              <a:t>10.05.2022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FDA7AF-73F7-423A-8321-4AB909BAE78F}"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5D8458B-A383-4988-B0F2-64C554160B75}" type="datetimeFigureOut">
              <a:rPr lang="ru-RU" smtClean="0"/>
              <a:t>10.05.2022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69E86F-4884-47DB-97B1-9A0B6FF8BEC1}" type="slidenum">
              <a:rPr lang="ru-RU" smtClean="0"/>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D8458B-A383-4988-B0F2-64C554160B75}" type="datetimeFigureOut">
              <a:rPr lang="ru-RU" smtClean="0"/>
              <a:t>10.05.2022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69E86F-4884-47DB-97B1-9A0B6FF8BEC1}" type="slidenum">
              <a:rPr lang="ru-RU" smtClean="0"/>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D8458B-A383-4988-B0F2-64C554160B75}" type="datetimeFigureOut">
              <a:rPr lang="ru-RU" smtClean="0"/>
              <a:t>10.05.2022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69E86F-4884-47DB-97B1-9A0B6FF8BEC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802A120-492C-4BEF-8BCE-E314FDE9EB4A}" type="datetimeFigureOut">
              <a:rPr lang="ru-RU" smtClean="0"/>
              <a:t>10.05.2022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FDA7AF-73F7-423A-8321-4AB909BAE78F}"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802A120-492C-4BEF-8BCE-E314FDE9EB4A}" type="datetimeFigureOut">
              <a:rPr lang="ru-RU" smtClean="0"/>
              <a:t>10.05.2022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FDA7AF-73F7-423A-8321-4AB909BAE78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802A120-492C-4BEF-8BCE-E314FDE9EB4A}" type="datetimeFigureOut">
              <a:rPr lang="ru-RU" smtClean="0"/>
              <a:t>10.05.2022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CFDA7AF-73F7-423A-8321-4AB909BAE78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802A120-492C-4BEF-8BCE-E314FDE9EB4A}" type="datetimeFigureOut">
              <a:rPr lang="ru-RU" smtClean="0"/>
              <a:t>10.05.2022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CFDA7AF-73F7-423A-8321-4AB909BAE78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02A120-492C-4BEF-8BCE-E314FDE9EB4A}" type="datetimeFigureOut">
              <a:rPr lang="ru-RU" smtClean="0"/>
              <a:t>10.05.2022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CFDA7AF-73F7-423A-8321-4AB909BAE78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802A120-492C-4BEF-8BCE-E314FDE9EB4A}" type="datetimeFigureOut">
              <a:rPr lang="ru-RU" smtClean="0"/>
              <a:t>10.05.2022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FDA7AF-73F7-423A-8321-4AB909BAE78F}"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802A120-492C-4BEF-8BCE-E314FDE9EB4A}" type="datetimeFigureOut">
              <a:rPr lang="ru-RU" smtClean="0"/>
              <a:t>10.05.2022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FDA7AF-73F7-423A-8321-4AB909BAE78F}"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2A120-492C-4BEF-8BCE-E314FDE9EB4A}" type="datetimeFigureOut">
              <a:rPr lang="ru-RU" smtClean="0"/>
              <a:t>10.05.2022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DA7AF-73F7-423A-8321-4AB909BAE78F}" type="slidenum">
              <a:rPr lang="ru-RU" smtClean="0"/>
              <a:t>‹#›</a:t>
            </a:fld>
            <a:endParaRPr lang="ru-RU"/>
          </a:p>
        </p:txBody>
      </p:sp>
      <p:pic>
        <p:nvPicPr>
          <p:cNvPr id="9" name="Рисунок 8" descr="5.jpg"/>
          <p:cNvPicPr>
            <a:picLocks noChangeAspect="1"/>
          </p:cNvPicPr>
          <p:nvPr userDrawn="1"/>
        </p:nvPicPr>
        <p:blipFill>
          <a:blip r:embed="rId13"/>
          <a:stretch>
            <a:fillRect/>
          </a:stretch>
        </p:blipFill>
        <p:spPr>
          <a:xfrm>
            <a:off x="0" y="0"/>
            <a:ext cx="9144000" cy="688394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8458B-A383-4988-B0F2-64C554160B75}" type="datetimeFigureOut">
              <a:rPr lang="ru-RU" smtClean="0"/>
              <a:t>10.05.2022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9E86F-4884-47DB-97B1-9A0B6FF8BEC1}" type="slidenum">
              <a:rPr lang="ru-RU" smtClean="0"/>
              <a:t>‹#›</a:t>
            </a:fld>
            <a:endParaRPr lang="ru-RU"/>
          </a:p>
        </p:txBody>
      </p:sp>
      <p:pic>
        <p:nvPicPr>
          <p:cNvPr id="9" name="Рисунок 8" descr="6.jpg"/>
          <p:cNvPicPr>
            <a:picLocks noChangeAspect="1"/>
          </p:cNvPicPr>
          <p:nvPr userDrawn="1"/>
        </p:nvPicPr>
        <p:blipFill>
          <a:blip r:embed="rId13"/>
          <a:stretch>
            <a:fillRect/>
          </a:stretch>
        </p:blipFill>
        <p:spPr>
          <a:xfrm>
            <a:off x="0" y="0"/>
            <a:ext cx="9144000" cy="688394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arget="../media/image17.jpeg" Type="http://schemas.openxmlformats.org/officeDocument/2006/relationships/image"/><Relationship Id="rId2" Target="../media/image16.jpeg" Type="http://schemas.openxmlformats.org/officeDocument/2006/relationships/image"/><Relationship Id="rId1" Target="../slideLayouts/slideLayout13.xml" Type="http://schemas.openxmlformats.org/officeDocument/2006/relationships/slideLayout"/><Relationship Id="rId4" Target="../media/image18.jpeg" Type="http://schemas.openxmlformats.org/officeDocument/2006/relationships/image"/></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arget="../media/image31.jpeg" Type="http://schemas.openxmlformats.org/officeDocument/2006/relationships/image"/><Relationship Id="rId1" Target="../slideLayouts/slideLayout13.xml" Type="http://schemas.openxmlformats.org/officeDocument/2006/relationships/slideLayout"/></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arget="../media/image39.jpeg" Type="http://schemas.openxmlformats.org/officeDocument/2006/relationships/image"/><Relationship Id="rId2" Target="../media/image38.jpeg" Type="http://schemas.openxmlformats.org/officeDocument/2006/relationships/image"/><Relationship Id="rId1" Target="../slideLayouts/slideLayout13.xml" Type="http://schemas.openxmlformats.org/officeDocument/2006/relationships/slideLayout"/><Relationship Id="rId4" Target="../media/image40.jpeg" Type="http://schemas.openxmlformats.org/officeDocument/2006/relationships/image"/></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arget="../media/image51.jpeg" Type="http://schemas.openxmlformats.org/officeDocument/2006/relationships/image"/><Relationship Id="rId1" Target="../slideLayouts/slideLayout13.xml" Type="http://schemas.openxmlformats.org/officeDocument/2006/relationships/slideLayout"/></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arget="../media/image55.jpeg" Type="http://schemas.openxmlformats.org/officeDocument/2006/relationships/image"/><Relationship Id="rId2" Target="../media/image54.jpeg" Type="http://schemas.openxmlformats.org/officeDocument/2006/relationships/image"/><Relationship Id="rId1" Target="../slideLayouts/slideLayout13.xml" Type="http://schemas.openxmlformats.org/officeDocument/2006/relationships/slideLayout"/><Relationship Id="rId5" Target="../media/image57.jpeg" Type="http://schemas.openxmlformats.org/officeDocument/2006/relationships/image"/><Relationship Id="rId4" Target="../media/image56.jpeg" Type="http://schemas.openxmlformats.org/officeDocument/2006/relationships/image"/></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arget="../media/image58.jpeg" Type="http://schemas.openxmlformats.org/officeDocument/2006/relationships/image"/><Relationship Id="rId1" Target="../slideLayouts/slideLayout13.xml" Type="http://schemas.openxmlformats.org/officeDocument/2006/relationships/slideLayout"/></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arget="../media/image57.jpeg" Type="http://schemas.openxmlformats.org/officeDocument/2006/relationships/image"/><Relationship Id="rId1" Target="../slideLayouts/slideLayout13.xml" Type="http://schemas.openxmlformats.org/officeDocument/2006/relationships/slideLayout"/></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arget="../media/image61.jpeg" Type="http://schemas.openxmlformats.org/officeDocument/2006/relationships/image"/><Relationship Id="rId1" Target="../slideLayouts/slideLayout13.xml" Type="http://schemas.openxmlformats.org/officeDocument/2006/relationships/slideLayout"/></Relationships>
</file>

<file path=ppt/slides/_rels/slide63.xml.rels><?xml version="1.0" encoding="UTF-8" standalone="yes" ?><Relationships xmlns="http://schemas.openxmlformats.org/package/2006/relationships"><Relationship Id="rId2" Target="../media/image62.jpeg" Type="http://schemas.openxmlformats.org/officeDocument/2006/relationships/image"/><Relationship Id="rId1" Target="../slideLayouts/slideLayout13.xml" Type="http://schemas.openxmlformats.org/officeDocument/2006/relationships/slideLayout"/></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504" y="5244531"/>
            <a:ext cx="6649884" cy="1598324"/>
          </a:xfrm>
        </p:spPr>
        <p:txBody>
          <a:bodyPr>
            <a:normAutofit/>
          </a:bodyPr>
          <a:lstStyle/>
          <a:p>
            <a:pPr algn="l"/>
            <a:endParaRPr lang="ru-RU" dirty="0">
              <a:solidFill>
                <a:schemeClr val="tx1">
                  <a:lumMod val="75000"/>
                  <a:lumOff val="25000"/>
                </a:schemeClr>
              </a:solidFill>
            </a:endParaRPr>
          </a:p>
        </p:txBody>
      </p:sp>
      <p:sp>
        <p:nvSpPr>
          <p:cNvPr id="6" name="Заголовок 1"/>
          <p:cNvSpPr txBox="1">
            <a:spLocks/>
          </p:cNvSpPr>
          <p:nvPr/>
        </p:nvSpPr>
        <p:spPr>
          <a:xfrm>
            <a:off x="1857324" y="1214422"/>
            <a:ext cx="7286676" cy="612793"/>
          </a:xfrm>
          <a:prstGeom prst="rect">
            <a:avLst/>
          </a:prstGeom>
        </p:spPr>
        <p:txBody>
          <a:bodyPr vert="horz" lIns="91440" tIns="45720" rIns="91440" bIns="45720" rtlCol="0" anchor="ctr">
            <a:noAutofit/>
          </a:bodyPr>
          <a:lstStyle/>
          <a:p>
            <a:pPr lvl="0" algn="r">
              <a:spcBef>
                <a:spcPct val="0"/>
              </a:spcBef>
              <a:defRPr/>
            </a:pPr>
            <a:endParaRPr kumimoji="0" lang="ru-RU" sz="4400" b="1" i="0" u="none" strike="noStrike" kern="1200" cap="none" spc="0" normalizeH="0" baseline="0" noProof="0" dirty="0" smtClean="0">
              <a:ln>
                <a:noFill/>
              </a:ln>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2" name="Прямоугольник 1"/>
          <p:cNvSpPr/>
          <p:nvPr/>
        </p:nvSpPr>
        <p:spPr>
          <a:xfrm>
            <a:off x="1832105" y="651137"/>
            <a:ext cx="6049875" cy="1200329"/>
          </a:xfrm>
          <a:prstGeom prst="rect">
            <a:avLst/>
          </a:prstGeom>
        </p:spPr>
        <p:txBody>
          <a:bodyPr wrap="square">
            <a:spAutoFit/>
          </a:bodyPr>
          <a:lstStyle/>
          <a:p>
            <a:r>
              <a:rPr lang="ru-RU" sz="3600" dirty="0"/>
              <a:t>ТЕМА 11. </a:t>
            </a:r>
            <a:r>
              <a:rPr lang="ru-RU" sz="3600" dirty="0" err="1"/>
              <a:t>Системи</a:t>
            </a:r>
            <a:r>
              <a:rPr lang="ru-RU" sz="3600" dirty="0"/>
              <a:t> </a:t>
            </a:r>
            <a:r>
              <a:rPr lang="ru-RU" sz="3600" dirty="0" err="1"/>
              <a:t>автоматизації</a:t>
            </a:r>
            <a:r>
              <a:rPr lang="ru-RU" sz="3600" dirty="0"/>
              <a:t> </a:t>
            </a:r>
            <a:r>
              <a:rPr lang="ru-RU" sz="3600" dirty="0" err="1"/>
              <a:t>готелів</a:t>
            </a:r>
            <a:endParaRPr lang="ru-RU"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COMP1\Desktop\фонн\красное\0_c562a_27c37702_XL.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107504" y="116632"/>
            <a:ext cx="8928992" cy="66247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4" name="Picture 5" descr="C:\Users\COMP1\Desktop\slabotochnie-sistemi.jpg"/>
          <p:cNvPicPr>
            <a:picLocks noChangeAspect="1" noChangeArrowheads="1"/>
          </p:cNvPicPr>
          <p:nvPr/>
        </p:nvPicPr>
        <p:blipFill>
          <a:blip r:embed="rId3" cstate="print"/>
          <a:srcRect/>
          <a:stretch>
            <a:fillRect/>
          </a:stretch>
        </p:blipFill>
        <p:spPr bwMode="auto">
          <a:xfrm>
            <a:off x="251520" y="260648"/>
            <a:ext cx="8640960" cy="6336704"/>
          </a:xfrm>
          <a:prstGeom prst="rect">
            <a:avLst/>
          </a:prstGeom>
          <a:noFill/>
        </p:spPr>
      </p:pic>
      <p:sp>
        <p:nvSpPr>
          <p:cNvPr id="6" name="Прямоугольник 5"/>
          <p:cNvSpPr/>
          <p:nvPr/>
        </p:nvSpPr>
        <p:spPr>
          <a:xfrm>
            <a:off x="395536" y="1916832"/>
            <a:ext cx="144016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7" name="Прямоугольник 6"/>
          <p:cNvSpPr/>
          <p:nvPr/>
        </p:nvSpPr>
        <p:spPr>
          <a:xfrm>
            <a:off x="1619672" y="1484784"/>
            <a:ext cx="165618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8" name="Прямоугольник 7"/>
          <p:cNvSpPr/>
          <p:nvPr/>
        </p:nvSpPr>
        <p:spPr>
          <a:xfrm>
            <a:off x="3491880" y="1340768"/>
            <a:ext cx="172819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9" name="Прямоугольник 8"/>
          <p:cNvSpPr/>
          <p:nvPr/>
        </p:nvSpPr>
        <p:spPr>
          <a:xfrm>
            <a:off x="5292080" y="1412776"/>
            <a:ext cx="18002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0" name="Прямоугольник 9"/>
          <p:cNvSpPr/>
          <p:nvPr/>
        </p:nvSpPr>
        <p:spPr>
          <a:xfrm>
            <a:off x="6156176" y="1844824"/>
            <a:ext cx="273630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1" name="Прямоугольник 10"/>
          <p:cNvSpPr/>
          <p:nvPr/>
        </p:nvSpPr>
        <p:spPr>
          <a:xfrm>
            <a:off x="323528" y="3501008"/>
            <a:ext cx="151216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2" name="Прямоугольник 11"/>
          <p:cNvSpPr/>
          <p:nvPr/>
        </p:nvSpPr>
        <p:spPr>
          <a:xfrm>
            <a:off x="323528" y="5445224"/>
            <a:ext cx="187220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3" name="Прямоугольник 12"/>
          <p:cNvSpPr/>
          <p:nvPr/>
        </p:nvSpPr>
        <p:spPr>
          <a:xfrm>
            <a:off x="899592" y="6021288"/>
            <a:ext cx="237626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4" name="Прямоугольник 13"/>
          <p:cNvSpPr/>
          <p:nvPr/>
        </p:nvSpPr>
        <p:spPr>
          <a:xfrm>
            <a:off x="3491880" y="6021288"/>
            <a:ext cx="136815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5" name="Прямоугольник 14"/>
          <p:cNvSpPr/>
          <p:nvPr/>
        </p:nvSpPr>
        <p:spPr>
          <a:xfrm>
            <a:off x="4932040" y="6165304"/>
            <a:ext cx="201622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6" name="Прямоугольник 15"/>
          <p:cNvSpPr/>
          <p:nvPr/>
        </p:nvSpPr>
        <p:spPr>
          <a:xfrm>
            <a:off x="6588224" y="5589240"/>
            <a:ext cx="216024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7" name="Прямоугольник 16"/>
          <p:cNvSpPr/>
          <p:nvPr/>
        </p:nvSpPr>
        <p:spPr>
          <a:xfrm>
            <a:off x="6300192" y="3573016"/>
            <a:ext cx="237626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8" name="Прямоугольник 17"/>
          <p:cNvSpPr/>
          <p:nvPr/>
        </p:nvSpPr>
        <p:spPr>
          <a:xfrm>
            <a:off x="251520" y="1700808"/>
            <a:ext cx="1851084" cy="707886"/>
          </a:xfrm>
          <a:prstGeom prst="rect">
            <a:avLst/>
          </a:prstGeom>
        </p:spPr>
        <p:txBody>
          <a:bodyPr wrap="none">
            <a:spAutoFit/>
          </a:bodyPr>
          <a:lstStyle/>
          <a:p>
            <a:r>
              <a:rPr lang="ru-RU" sz="2000" b="1" dirty="0" smtClean="0">
                <a:solidFill>
                  <a:srgbClr val="660066"/>
                </a:solidFill>
                <a:latin typeface="Times New Roman" pitchFamily="18" charset="0"/>
                <a:cs typeface="Times New Roman" pitchFamily="18" charset="0"/>
              </a:rPr>
              <a:t>тепло- та во- </a:t>
            </a:r>
          </a:p>
          <a:p>
            <a:r>
              <a:rPr lang="ru-RU" sz="2000" b="1" dirty="0" err="1" smtClean="0">
                <a:solidFill>
                  <a:srgbClr val="660066"/>
                </a:solidFill>
                <a:latin typeface="Times New Roman" pitchFamily="18" charset="0"/>
                <a:cs typeface="Times New Roman" pitchFamily="18" charset="0"/>
              </a:rPr>
              <a:t>допостачання</a:t>
            </a:r>
            <a:r>
              <a:rPr lang="ru-RU" sz="2000" b="1" dirty="0" smtClean="0">
                <a:solidFill>
                  <a:srgbClr val="660066"/>
                </a:solidFill>
                <a:latin typeface="Times New Roman" pitchFamily="18" charset="0"/>
                <a:cs typeface="Times New Roman" pitchFamily="18" charset="0"/>
              </a:rPr>
              <a:t> </a:t>
            </a:r>
            <a:endParaRPr lang="ru-RU" sz="2000" dirty="0">
              <a:solidFill>
                <a:srgbClr val="660066"/>
              </a:solidFill>
            </a:endParaRPr>
          </a:p>
        </p:txBody>
      </p:sp>
      <p:sp>
        <p:nvSpPr>
          <p:cNvPr id="19" name="Прямоугольник 18"/>
          <p:cNvSpPr/>
          <p:nvPr/>
        </p:nvSpPr>
        <p:spPr>
          <a:xfrm>
            <a:off x="1475656" y="1340768"/>
            <a:ext cx="2067617" cy="400110"/>
          </a:xfrm>
          <a:prstGeom prst="rect">
            <a:avLst/>
          </a:prstGeom>
        </p:spPr>
        <p:txBody>
          <a:bodyPr wrap="none">
            <a:spAutoFit/>
          </a:bodyPr>
          <a:lstStyle/>
          <a:p>
            <a:r>
              <a:rPr lang="ru-RU" sz="2000" b="1" dirty="0" err="1" smtClean="0">
                <a:solidFill>
                  <a:srgbClr val="660066"/>
                </a:solidFill>
                <a:latin typeface="Times New Roman" pitchFamily="18" charset="0"/>
                <a:cs typeface="Times New Roman" pitchFamily="18" charset="0"/>
              </a:rPr>
              <a:t>газопостачання</a:t>
            </a:r>
            <a:r>
              <a:rPr lang="ru-RU" sz="2000" b="1" dirty="0" smtClean="0">
                <a:solidFill>
                  <a:srgbClr val="660066"/>
                </a:solidFill>
                <a:latin typeface="Times New Roman" pitchFamily="18" charset="0"/>
                <a:cs typeface="Times New Roman" pitchFamily="18" charset="0"/>
              </a:rPr>
              <a:t> </a:t>
            </a:r>
            <a:endParaRPr lang="ru-RU" sz="2000" dirty="0">
              <a:solidFill>
                <a:srgbClr val="660066"/>
              </a:solidFill>
            </a:endParaRPr>
          </a:p>
        </p:txBody>
      </p:sp>
      <p:sp>
        <p:nvSpPr>
          <p:cNvPr id="20" name="Прямоугольник 19"/>
          <p:cNvSpPr/>
          <p:nvPr/>
        </p:nvSpPr>
        <p:spPr>
          <a:xfrm>
            <a:off x="3131840" y="1124744"/>
            <a:ext cx="2349618" cy="400110"/>
          </a:xfrm>
          <a:prstGeom prst="rect">
            <a:avLst/>
          </a:prstGeom>
        </p:spPr>
        <p:txBody>
          <a:bodyPr wrap="none">
            <a:spAutoFit/>
          </a:bodyPr>
          <a:lstStyle/>
          <a:p>
            <a:r>
              <a:rPr lang="ru-RU" sz="2000" b="1" dirty="0" err="1" smtClean="0">
                <a:solidFill>
                  <a:srgbClr val="660066"/>
                </a:solidFill>
                <a:latin typeface="Times New Roman" pitchFamily="18" charset="0"/>
                <a:cs typeface="Times New Roman" pitchFamily="18" charset="0"/>
              </a:rPr>
              <a:t>енергопостачання</a:t>
            </a:r>
            <a:r>
              <a:rPr lang="ru-RU" sz="2000" b="1" dirty="0" smtClean="0">
                <a:solidFill>
                  <a:srgbClr val="660066"/>
                </a:solidFill>
                <a:latin typeface="Times New Roman" pitchFamily="18" charset="0"/>
                <a:cs typeface="Times New Roman" pitchFamily="18" charset="0"/>
              </a:rPr>
              <a:t> </a:t>
            </a:r>
            <a:endParaRPr lang="ru-RU" sz="2000" dirty="0">
              <a:solidFill>
                <a:srgbClr val="660066"/>
              </a:solidFill>
            </a:endParaRPr>
          </a:p>
        </p:txBody>
      </p:sp>
      <p:sp>
        <p:nvSpPr>
          <p:cNvPr id="21" name="Прямоугольник 20"/>
          <p:cNvSpPr/>
          <p:nvPr/>
        </p:nvSpPr>
        <p:spPr>
          <a:xfrm>
            <a:off x="5292080" y="1268760"/>
            <a:ext cx="1593706" cy="707886"/>
          </a:xfrm>
          <a:prstGeom prst="rect">
            <a:avLst/>
          </a:prstGeom>
        </p:spPr>
        <p:txBody>
          <a:bodyPr wrap="none">
            <a:spAutoFit/>
          </a:bodyPr>
          <a:lstStyle/>
          <a:p>
            <a:r>
              <a:rPr lang="ru-RU" sz="2000" b="1" dirty="0" smtClean="0">
                <a:solidFill>
                  <a:srgbClr val="660066"/>
                </a:solidFill>
                <a:latin typeface="Times New Roman" pitchFamily="18" charset="0"/>
                <a:cs typeface="Times New Roman" pitchFamily="18" charset="0"/>
              </a:rPr>
              <a:t>в</a:t>
            </a:r>
            <a:r>
              <a:rPr lang="uk-UA" sz="2000" b="1" dirty="0" smtClean="0">
                <a:solidFill>
                  <a:srgbClr val="660066"/>
                </a:solidFill>
                <a:latin typeface="Times New Roman" pitchFamily="18" charset="0"/>
                <a:cs typeface="Times New Roman" pitchFamily="18" charset="0"/>
              </a:rPr>
              <a:t>і</a:t>
            </a:r>
            <a:r>
              <a:rPr lang="ru-RU" sz="2000" b="1" dirty="0" err="1" smtClean="0">
                <a:solidFill>
                  <a:srgbClr val="660066"/>
                </a:solidFill>
                <a:latin typeface="Times New Roman" pitchFamily="18" charset="0"/>
                <a:cs typeface="Times New Roman" pitchFamily="18" charset="0"/>
              </a:rPr>
              <a:t>деоспосте</a:t>
            </a:r>
            <a:r>
              <a:rPr lang="ru-RU" sz="2000" b="1" dirty="0" smtClean="0">
                <a:solidFill>
                  <a:srgbClr val="660066"/>
                </a:solidFill>
                <a:latin typeface="Times New Roman" pitchFamily="18" charset="0"/>
                <a:cs typeface="Times New Roman" pitchFamily="18" charset="0"/>
              </a:rPr>
              <a:t>-</a:t>
            </a:r>
          </a:p>
          <a:p>
            <a:r>
              <a:rPr lang="ru-RU" sz="2000" b="1" dirty="0" err="1" smtClean="0">
                <a:solidFill>
                  <a:srgbClr val="660066"/>
                </a:solidFill>
                <a:latin typeface="Times New Roman" pitchFamily="18" charset="0"/>
                <a:cs typeface="Times New Roman" pitchFamily="18" charset="0"/>
              </a:rPr>
              <a:t>реження</a:t>
            </a:r>
            <a:r>
              <a:rPr lang="ru-RU" sz="2000" b="1" dirty="0" smtClean="0">
                <a:solidFill>
                  <a:srgbClr val="660066"/>
                </a:solidFill>
                <a:latin typeface="Times New Roman" pitchFamily="18" charset="0"/>
                <a:cs typeface="Times New Roman" pitchFamily="18" charset="0"/>
              </a:rPr>
              <a:t> </a:t>
            </a:r>
            <a:endParaRPr lang="ru-RU" sz="2000" dirty="0">
              <a:solidFill>
                <a:srgbClr val="660066"/>
              </a:solidFill>
            </a:endParaRPr>
          </a:p>
        </p:txBody>
      </p:sp>
      <p:sp>
        <p:nvSpPr>
          <p:cNvPr id="22" name="Прямоугольник 21"/>
          <p:cNvSpPr/>
          <p:nvPr/>
        </p:nvSpPr>
        <p:spPr>
          <a:xfrm>
            <a:off x="6588224" y="1556792"/>
            <a:ext cx="2423740" cy="707886"/>
          </a:xfrm>
          <a:prstGeom prst="rect">
            <a:avLst/>
          </a:prstGeom>
        </p:spPr>
        <p:txBody>
          <a:bodyPr wrap="none">
            <a:spAutoFit/>
          </a:bodyPr>
          <a:lstStyle/>
          <a:p>
            <a:r>
              <a:rPr lang="ru-RU" sz="2000" b="1" dirty="0" err="1" smtClean="0">
                <a:solidFill>
                  <a:srgbClr val="660066"/>
                </a:solidFill>
                <a:latin typeface="Times New Roman" pitchFamily="18" charset="0"/>
                <a:cs typeface="Times New Roman" pitchFamily="18" charset="0"/>
              </a:rPr>
              <a:t>охоронно-пожежна</a:t>
            </a:r>
            <a:r>
              <a:rPr lang="ru-RU" sz="2000" b="1" dirty="0" smtClean="0">
                <a:solidFill>
                  <a:srgbClr val="660066"/>
                </a:solidFill>
                <a:latin typeface="Times New Roman" pitchFamily="18" charset="0"/>
                <a:cs typeface="Times New Roman" pitchFamily="18" charset="0"/>
              </a:rPr>
              <a:t> </a:t>
            </a:r>
          </a:p>
          <a:p>
            <a:r>
              <a:rPr lang="ru-RU" sz="2000" b="1" dirty="0" err="1" smtClean="0">
                <a:solidFill>
                  <a:srgbClr val="660066"/>
                </a:solidFill>
                <a:latin typeface="Times New Roman" pitchFamily="18" charset="0"/>
                <a:cs typeface="Times New Roman" pitchFamily="18" charset="0"/>
              </a:rPr>
              <a:t>сигналізація</a:t>
            </a:r>
            <a:r>
              <a:rPr lang="ru-RU" sz="2000" b="1" dirty="0" smtClean="0">
                <a:solidFill>
                  <a:srgbClr val="660066"/>
                </a:solidFill>
                <a:latin typeface="Times New Roman" pitchFamily="18" charset="0"/>
                <a:cs typeface="Times New Roman" pitchFamily="18" charset="0"/>
              </a:rPr>
              <a:t> </a:t>
            </a:r>
            <a:endParaRPr lang="ru-RU" sz="2000" dirty="0">
              <a:solidFill>
                <a:srgbClr val="660066"/>
              </a:solidFill>
            </a:endParaRPr>
          </a:p>
        </p:txBody>
      </p:sp>
      <p:sp>
        <p:nvSpPr>
          <p:cNvPr id="23" name="Прямоугольник 22"/>
          <p:cNvSpPr/>
          <p:nvPr/>
        </p:nvSpPr>
        <p:spPr>
          <a:xfrm>
            <a:off x="6156176" y="3284984"/>
            <a:ext cx="2712153" cy="707886"/>
          </a:xfrm>
          <a:prstGeom prst="rect">
            <a:avLst/>
          </a:prstGeom>
        </p:spPr>
        <p:txBody>
          <a:bodyPr wrap="none">
            <a:spAutoFit/>
          </a:bodyPr>
          <a:lstStyle/>
          <a:p>
            <a:r>
              <a:rPr lang="ru-RU" sz="2000" b="1" dirty="0" smtClean="0">
                <a:solidFill>
                  <a:srgbClr val="660066"/>
                </a:solidFill>
                <a:latin typeface="Times New Roman" pitchFamily="18" charset="0"/>
                <a:cs typeface="Times New Roman" pitchFamily="18" charset="0"/>
              </a:rPr>
              <a:t>                контроль та </a:t>
            </a:r>
          </a:p>
          <a:p>
            <a:r>
              <a:rPr lang="ru-RU" sz="2000" b="1" dirty="0" err="1" smtClean="0">
                <a:solidFill>
                  <a:srgbClr val="660066"/>
                </a:solidFill>
                <a:latin typeface="Times New Roman" pitchFamily="18" charset="0"/>
                <a:cs typeface="Times New Roman" pitchFamily="18" charset="0"/>
              </a:rPr>
              <a:t>управління</a:t>
            </a:r>
            <a:r>
              <a:rPr lang="ru-RU" sz="2000" b="1" dirty="0" smtClean="0">
                <a:solidFill>
                  <a:srgbClr val="660066"/>
                </a:solidFill>
                <a:latin typeface="Times New Roman" pitchFamily="18" charset="0"/>
                <a:cs typeface="Times New Roman" pitchFamily="18" charset="0"/>
              </a:rPr>
              <a:t> доступом </a:t>
            </a:r>
            <a:endParaRPr lang="ru-RU" sz="2000" dirty="0">
              <a:solidFill>
                <a:srgbClr val="660066"/>
              </a:solidFill>
            </a:endParaRPr>
          </a:p>
        </p:txBody>
      </p:sp>
      <p:sp>
        <p:nvSpPr>
          <p:cNvPr id="24" name="Прямоугольник 23"/>
          <p:cNvSpPr/>
          <p:nvPr/>
        </p:nvSpPr>
        <p:spPr>
          <a:xfrm>
            <a:off x="6876256" y="5445224"/>
            <a:ext cx="2084225" cy="707886"/>
          </a:xfrm>
          <a:prstGeom prst="rect">
            <a:avLst/>
          </a:prstGeom>
        </p:spPr>
        <p:txBody>
          <a:bodyPr wrap="none">
            <a:spAutoFit/>
          </a:bodyPr>
          <a:lstStyle/>
          <a:p>
            <a:r>
              <a:rPr lang="uk-UA" sz="2000" b="1" dirty="0" smtClean="0">
                <a:solidFill>
                  <a:srgbClr val="660066"/>
                </a:solidFill>
                <a:latin typeface="Times New Roman" pitchFamily="18" charset="0"/>
                <a:cs typeface="Times New Roman" pitchFamily="18" charset="0"/>
              </a:rPr>
              <a:t>              системи </a:t>
            </a:r>
          </a:p>
          <a:p>
            <a:r>
              <a:rPr lang="uk-UA" sz="2000" b="1" dirty="0" err="1" smtClean="0">
                <a:solidFill>
                  <a:srgbClr val="660066"/>
                </a:solidFill>
                <a:latin typeface="Times New Roman" pitchFamily="18" charset="0"/>
                <a:cs typeface="Times New Roman" pitchFamily="18" charset="0"/>
              </a:rPr>
              <a:t>пожежотушіння</a:t>
            </a:r>
            <a:endParaRPr lang="ru-RU" sz="2000" b="1" dirty="0" smtClean="0">
              <a:solidFill>
                <a:srgbClr val="660066"/>
              </a:solidFill>
              <a:latin typeface="Times New Roman" pitchFamily="18" charset="0"/>
              <a:cs typeface="Times New Roman" pitchFamily="18" charset="0"/>
            </a:endParaRPr>
          </a:p>
        </p:txBody>
      </p:sp>
      <p:sp>
        <p:nvSpPr>
          <p:cNvPr id="25" name="Прямоугольник 24"/>
          <p:cNvSpPr/>
          <p:nvPr/>
        </p:nvSpPr>
        <p:spPr>
          <a:xfrm>
            <a:off x="4932040" y="5877272"/>
            <a:ext cx="1993303" cy="707886"/>
          </a:xfrm>
          <a:prstGeom prst="rect">
            <a:avLst/>
          </a:prstGeom>
        </p:spPr>
        <p:txBody>
          <a:bodyPr wrap="none">
            <a:spAutoFit/>
          </a:bodyPr>
          <a:lstStyle/>
          <a:p>
            <a:r>
              <a:rPr lang="uk-UA" sz="2000" b="1" dirty="0" smtClean="0">
                <a:solidFill>
                  <a:srgbClr val="660066"/>
                </a:solidFill>
                <a:latin typeface="Times New Roman" pitchFamily="18" charset="0"/>
                <a:cs typeface="Times New Roman" pitchFamily="18" charset="0"/>
              </a:rPr>
              <a:t>              система</a:t>
            </a:r>
          </a:p>
          <a:p>
            <a:r>
              <a:rPr lang="uk-UA" sz="2000" b="1" dirty="0" err="1" smtClean="0">
                <a:solidFill>
                  <a:srgbClr val="660066"/>
                </a:solidFill>
                <a:latin typeface="Times New Roman" pitchFamily="18" charset="0"/>
                <a:cs typeface="Times New Roman" pitchFamily="18" charset="0"/>
              </a:rPr>
              <a:t>димовидалення</a:t>
            </a:r>
            <a:endParaRPr lang="ru-RU" sz="2000" b="1" dirty="0" smtClean="0">
              <a:solidFill>
                <a:srgbClr val="660066"/>
              </a:solidFill>
              <a:latin typeface="Times New Roman" pitchFamily="18" charset="0"/>
              <a:cs typeface="Times New Roman" pitchFamily="18" charset="0"/>
            </a:endParaRPr>
          </a:p>
        </p:txBody>
      </p:sp>
      <p:sp>
        <p:nvSpPr>
          <p:cNvPr id="26" name="Прямоугольник 25"/>
          <p:cNvSpPr/>
          <p:nvPr/>
        </p:nvSpPr>
        <p:spPr>
          <a:xfrm>
            <a:off x="3059832" y="5877272"/>
            <a:ext cx="1779461" cy="707886"/>
          </a:xfrm>
          <a:prstGeom prst="rect">
            <a:avLst/>
          </a:prstGeom>
        </p:spPr>
        <p:txBody>
          <a:bodyPr wrap="none">
            <a:spAutoFit/>
          </a:bodyPr>
          <a:lstStyle/>
          <a:p>
            <a:r>
              <a:rPr lang="uk-UA" sz="2000" b="1" dirty="0" smtClean="0">
                <a:solidFill>
                  <a:srgbClr val="660066"/>
                </a:solidFill>
                <a:latin typeface="Times New Roman" pitchFamily="18" charset="0"/>
                <a:cs typeface="Times New Roman" pitchFamily="18" charset="0"/>
              </a:rPr>
              <a:t>          ліфтове </a:t>
            </a:r>
          </a:p>
          <a:p>
            <a:r>
              <a:rPr lang="uk-UA" sz="2000" b="1" dirty="0" smtClean="0">
                <a:solidFill>
                  <a:srgbClr val="660066"/>
                </a:solidFill>
                <a:latin typeface="Times New Roman" pitchFamily="18" charset="0"/>
                <a:cs typeface="Times New Roman" pitchFamily="18" charset="0"/>
              </a:rPr>
              <a:t>господарство</a:t>
            </a:r>
            <a:endParaRPr lang="ru-RU" sz="2000" b="1" dirty="0" smtClean="0">
              <a:solidFill>
                <a:srgbClr val="660066"/>
              </a:solidFill>
              <a:latin typeface="Times New Roman" pitchFamily="18" charset="0"/>
              <a:cs typeface="Times New Roman" pitchFamily="18" charset="0"/>
            </a:endParaRPr>
          </a:p>
        </p:txBody>
      </p:sp>
      <p:sp>
        <p:nvSpPr>
          <p:cNvPr id="27" name="Прямоугольник 26"/>
          <p:cNvSpPr/>
          <p:nvPr/>
        </p:nvSpPr>
        <p:spPr>
          <a:xfrm>
            <a:off x="1907704" y="5877272"/>
            <a:ext cx="1156086" cy="707886"/>
          </a:xfrm>
          <a:prstGeom prst="rect">
            <a:avLst/>
          </a:prstGeom>
        </p:spPr>
        <p:txBody>
          <a:bodyPr wrap="none">
            <a:spAutoFit/>
          </a:bodyPr>
          <a:lstStyle/>
          <a:p>
            <a:r>
              <a:rPr lang="uk-UA" sz="2000" b="1" dirty="0" smtClean="0">
                <a:solidFill>
                  <a:srgbClr val="660066"/>
                </a:solidFill>
                <a:latin typeface="Times New Roman" pitchFamily="18" charset="0"/>
                <a:cs typeface="Times New Roman" pitchFamily="18" charset="0"/>
              </a:rPr>
              <a:t>насосна </a:t>
            </a:r>
          </a:p>
          <a:p>
            <a:r>
              <a:rPr lang="uk-UA" sz="2000" b="1" dirty="0" smtClean="0">
                <a:solidFill>
                  <a:srgbClr val="660066"/>
                </a:solidFill>
                <a:latin typeface="Times New Roman" pitchFamily="18" charset="0"/>
                <a:cs typeface="Times New Roman" pitchFamily="18" charset="0"/>
              </a:rPr>
              <a:t>станція</a:t>
            </a:r>
            <a:endParaRPr lang="ru-RU" sz="2000" b="1" dirty="0" smtClean="0">
              <a:solidFill>
                <a:srgbClr val="660066"/>
              </a:solidFill>
              <a:latin typeface="Times New Roman" pitchFamily="18" charset="0"/>
              <a:cs typeface="Times New Roman" pitchFamily="18" charset="0"/>
            </a:endParaRPr>
          </a:p>
        </p:txBody>
      </p:sp>
      <p:sp>
        <p:nvSpPr>
          <p:cNvPr id="28" name="Прямоугольник 27"/>
          <p:cNvSpPr/>
          <p:nvPr/>
        </p:nvSpPr>
        <p:spPr>
          <a:xfrm>
            <a:off x="251520" y="5301208"/>
            <a:ext cx="1995867" cy="707886"/>
          </a:xfrm>
          <a:prstGeom prst="rect">
            <a:avLst/>
          </a:prstGeom>
        </p:spPr>
        <p:txBody>
          <a:bodyPr wrap="none">
            <a:spAutoFit/>
          </a:bodyPr>
          <a:lstStyle/>
          <a:p>
            <a:r>
              <a:rPr lang="uk-UA" sz="2000" b="1" dirty="0" smtClean="0">
                <a:solidFill>
                  <a:srgbClr val="660066"/>
                </a:solidFill>
                <a:latin typeface="Times New Roman" pitchFamily="18" charset="0"/>
                <a:cs typeface="Times New Roman" pitchFamily="18" charset="0"/>
              </a:rPr>
              <a:t>вентиляція та </a:t>
            </a:r>
          </a:p>
          <a:p>
            <a:r>
              <a:rPr lang="uk-UA" sz="2000" b="1" dirty="0" smtClean="0">
                <a:solidFill>
                  <a:srgbClr val="660066"/>
                </a:solidFill>
                <a:latin typeface="Times New Roman" pitchFamily="18" charset="0"/>
                <a:cs typeface="Times New Roman" pitchFamily="18" charset="0"/>
              </a:rPr>
              <a:t>кондиціювання</a:t>
            </a:r>
            <a:endParaRPr lang="ru-RU" sz="2000" b="1" dirty="0" smtClean="0">
              <a:solidFill>
                <a:srgbClr val="660066"/>
              </a:solidFill>
              <a:latin typeface="Times New Roman" pitchFamily="18" charset="0"/>
              <a:cs typeface="Times New Roman" pitchFamily="18" charset="0"/>
            </a:endParaRPr>
          </a:p>
        </p:txBody>
      </p:sp>
      <p:sp>
        <p:nvSpPr>
          <p:cNvPr id="29" name="Прямоугольник 28"/>
          <p:cNvSpPr/>
          <p:nvPr/>
        </p:nvSpPr>
        <p:spPr>
          <a:xfrm>
            <a:off x="323528" y="3429000"/>
            <a:ext cx="1904432" cy="707886"/>
          </a:xfrm>
          <a:prstGeom prst="rect">
            <a:avLst/>
          </a:prstGeom>
        </p:spPr>
        <p:txBody>
          <a:bodyPr wrap="none">
            <a:spAutoFit/>
          </a:bodyPr>
          <a:lstStyle/>
          <a:p>
            <a:r>
              <a:rPr lang="ru-RU" sz="2000" b="1" dirty="0" err="1" smtClean="0">
                <a:solidFill>
                  <a:srgbClr val="660066"/>
                </a:solidFill>
                <a:latin typeface="Times New Roman" pitchFamily="18" charset="0"/>
                <a:cs typeface="Times New Roman" pitchFamily="18" charset="0"/>
              </a:rPr>
              <a:t>облік</a:t>
            </a:r>
            <a:r>
              <a:rPr lang="ru-RU" sz="2000" b="1" dirty="0" smtClean="0">
                <a:solidFill>
                  <a:srgbClr val="660066"/>
                </a:solidFill>
                <a:latin typeface="Times New Roman" pitchFamily="18" charset="0"/>
                <a:cs typeface="Times New Roman" pitchFamily="18" charset="0"/>
              </a:rPr>
              <a:t>  </a:t>
            </a:r>
          </a:p>
          <a:p>
            <a:r>
              <a:rPr lang="ru-RU" sz="2000" b="1" dirty="0" err="1" smtClean="0">
                <a:solidFill>
                  <a:srgbClr val="660066"/>
                </a:solidFill>
                <a:latin typeface="Times New Roman" pitchFamily="18" charset="0"/>
                <a:cs typeface="Times New Roman" pitchFamily="18" charset="0"/>
              </a:rPr>
              <a:t>енергоресурсів</a:t>
            </a:r>
            <a:endParaRPr lang="ru-RU" sz="2000" dirty="0">
              <a:solidFill>
                <a:srgbClr val="660066"/>
              </a:solidFill>
            </a:endParaRPr>
          </a:p>
        </p:txBody>
      </p:sp>
      <p:sp>
        <p:nvSpPr>
          <p:cNvPr id="32" name="Прямоугольник 31"/>
          <p:cNvSpPr/>
          <p:nvPr/>
        </p:nvSpPr>
        <p:spPr>
          <a:xfrm>
            <a:off x="3635896" y="2708920"/>
            <a:ext cx="1368152" cy="7920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3" name="Прямоугольник 32"/>
          <p:cNvSpPr/>
          <p:nvPr/>
        </p:nvSpPr>
        <p:spPr>
          <a:xfrm>
            <a:off x="3491880" y="2780928"/>
            <a:ext cx="1686680" cy="584775"/>
          </a:xfrm>
          <a:prstGeom prst="rect">
            <a:avLst/>
          </a:prstGeom>
        </p:spPr>
        <p:txBody>
          <a:bodyPr wrap="none">
            <a:spAutoFit/>
          </a:bodyPr>
          <a:lstStyle/>
          <a:p>
            <a:r>
              <a:rPr lang="ru-RU" sz="1600" b="1" dirty="0" err="1" smtClean="0">
                <a:solidFill>
                  <a:srgbClr val="660066"/>
                </a:solidFill>
                <a:latin typeface="Times New Roman" pitchFamily="18" charset="0"/>
                <a:cs typeface="Times New Roman" pitchFamily="18" charset="0"/>
              </a:rPr>
              <a:t>диспетчерський</a:t>
            </a:r>
            <a:endParaRPr lang="ru-RU" sz="1600" b="1" dirty="0" smtClean="0">
              <a:solidFill>
                <a:srgbClr val="660066"/>
              </a:solidFill>
              <a:latin typeface="Times New Roman" pitchFamily="18" charset="0"/>
              <a:cs typeface="Times New Roman" pitchFamily="18" charset="0"/>
            </a:endParaRPr>
          </a:p>
          <a:p>
            <a:pPr algn="ctr"/>
            <a:r>
              <a:rPr lang="ru-RU" sz="1600" b="1" dirty="0" smtClean="0">
                <a:solidFill>
                  <a:srgbClr val="660066"/>
                </a:solidFill>
                <a:latin typeface="Times New Roman" pitchFamily="18" charset="0"/>
                <a:cs typeface="Times New Roman" pitchFamily="18" charset="0"/>
              </a:rPr>
              <a:t>пульт </a:t>
            </a:r>
            <a:endParaRPr lang="ru-RU" sz="1600" dirty="0">
              <a:solidFill>
                <a:srgbClr val="660066"/>
              </a:solidFill>
            </a:endParaRPr>
          </a:p>
        </p:txBody>
      </p:sp>
    </p:spTree>
    <p:extLst>
      <p:ext uri="{BB962C8B-B14F-4D97-AF65-F5344CB8AC3E}">
        <p14:creationId xmlns:p14="http://schemas.microsoft.com/office/powerpoint/2010/main" val="2501045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Система пожежної </a:t>
            </a:r>
            <a:r>
              <a:rPr lang="uk-UA" dirty="0" smtClean="0"/>
              <a:t>безпеки</a:t>
            </a:r>
            <a:endParaRPr lang="uk-UA"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83568" y="1772816"/>
            <a:ext cx="7920880" cy="446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996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772816"/>
            <a:ext cx="8229600" cy="4525963"/>
          </a:xfrm>
        </p:spPr>
        <p:txBody>
          <a:bodyPr/>
          <a:lstStyle/>
          <a:p>
            <a:pPr algn="just"/>
            <a:r>
              <a:rPr lang="uk-UA" b="1" dirty="0" smtClean="0">
                <a:solidFill>
                  <a:srgbClr val="FFC000"/>
                </a:solidFill>
              </a:rPr>
              <a:t>Призначення</a:t>
            </a:r>
            <a:r>
              <a:rPr lang="uk-UA" b="1" dirty="0">
                <a:solidFill>
                  <a:srgbClr val="FFC000"/>
                </a:solidFill>
              </a:rPr>
              <a:t>: </a:t>
            </a:r>
            <a:r>
              <a:rPr lang="uk-UA" dirty="0"/>
              <a:t>ефективне і своєчасне виявлення загоряння з точним визначенням місця, оповіщення співробітників служби безпеки, міської служби пожежної охорони, ініціювання (подача сигналу на включення чи відключення) інших систем, документування інформації.</a:t>
            </a:r>
          </a:p>
          <a:p>
            <a:endParaRPr lang="uk-UA"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74013" y="0"/>
            <a:ext cx="1169987"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742" y="3906"/>
            <a:ext cx="10795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54019" y="4797152"/>
            <a:ext cx="1804987"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5346700"/>
            <a:ext cx="108585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6365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25971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23728" y="1628800"/>
            <a:ext cx="288290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16016" y="3883210"/>
            <a:ext cx="288290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52120" y="0"/>
            <a:ext cx="3532709"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7941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773613"/>
            <a:ext cx="3273425"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17240" y="188640"/>
            <a:ext cx="8229600" cy="1143000"/>
          </a:xfrm>
        </p:spPr>
        <p:txBody>
          <a:bodyPr>
            <a:normAutofit fontScale="90000"/>
          </a:bodyPr>
          <a:lstStyle/>
          <a:p>
            <a:r>
              <a:rPr lang="uk-UA" sz="2800" dirty="0">
                <a:solidFill>
                  <a:srgbClr val="000000"/>
                </a:solidFill>
                <a:latin typeface="Times New Roman"/>
                <a:ea typeface="Times New Roman"/>
              </a:rPr>
              <a:t>Побудова: для виявлення факту загоряння використовуються різні типи пожежних датчиків (оповіщувачів):</a:t>
            </a:r>
            <a:r>
              <a:rPr lang="uk-UA" sz="2800" dirty="0">
                <a:latin typeface="Times New Roman"/>
                <a:ea typeface="Times New Roman"/>
              </a:rPr>
              <a:t/>
            </a:r>
            <a:br>
              <a:rPr lang="uk-UA" sz="2800" dirty="0">
                <a:latin typeface="Times New Roman"/>
                <a:ea typeface="Times New Roman"/>
              </a:rPr>
            </a:br>
            <a:endParaRPr lang="uk-UA" sz="2800" dirty="0"/>
          </a:p>
        </p:txBody>
      </p:sp>
      <p:sp>
        <p:nvSpPr>
          <p:cNvPr id="3" name="Объект 2"/>
          <p:cNvSpPr>
            <a:spLocks noGrp="1"/>
          </p:cNvSpPr>
          <p:nvPr>
            <p:ph idx="1"/>
          </p:nvPr>
        </p:nvSpPr>
        <p:spPr>
          <a:xfrm>
            <a:off x="467544" y="1340769"/>
            <a:ext cx="8229600" cy="4525963"/>
          </a:xfrm>
        </p:spPr>
        <p:txBody>
          <a:bodyPr>
            <a:normAutofit fontScale="77500" lnSpcReduction="20000"/>
          </a:bodyPr>
          <a:lstStyle/>
          <a:p>
            <a:pPr indent="450215" algn="just">
              <a:lnSpc>
                <a:spcPct val="115000"/>
              </a:lnSpc>
              <a:spcAft>
                <a:spcPts val="0"/>
              </a:spcAft>
            </a:pPr>
            <a:r>
              <a:rPr lang="uk-UA" dirty="0" smtClean="0">
                <a:solidFill>
                  <a:srgbClr val="000000"/>
                </a:solidFill>
                <a:latin typeface="Times New Roman"/>
                <a:ea typeface="Times New Roman"/>
              </a:rPr>
              <a:t>димові </a:t>
            </a:r>
            <a:r>
              <a:rPr lang="uk-UA" dirty="0">
                <a:solidFill>
                  <a:srgbClr val="000000"/>
                </a:solidFill>
                <a:latin typeface="Times New Roman"/>
                <a:ea typeface="Times New Roman"/>
              </a:rPr>
              <a:t>(оптичні, іонізаційні, радіоізотопні, лінійні та ін.). Використовуються в найбільш важливих, пожежонебезпечних зонах, а при можливості в усіх приміщеннях;</a:t>
            </a:r>
            <a:endParaRPr lang="uk-UA" sz="2400" dirty="0">
              <a:latin typeface="Times New Roman"/>
              <a:ea typeface="Times New Roman"/>
            </a:endParaRPr>
          </a:p>
          <a:p>
            <a:pPr indent="450215" algn="just">
              <a:lnSpc>
                <a:spcPct val="115000"/>
              </a:lnSpc>
              <a:spcAft>
                <a:spcPts val="0"/>
              </a:spcAft>
            </a:pPr>
            <a:r>
              <a:rPr lang="uk-UA" dirty="0" smtClean="0">
                <a:solidFill>
                  <a:srgbClr val="000000"/>
                </a:solidFill>
                <a:latin typeface="Times New Roman"/>
                <a:ea typeface="Times New Roman"/>
              </a:rPr>
              <a:t>теплові </a:t>
            </a:r>
            <a:r>
              <a:rPr lang="uk-UA" dirty="0">
                <a:solidFill>
                  <a:srgbClr val="000000"/>
                </a:solidFill>
                <a:latin typeface="Times New Roman"/>
                <a:ea typeface="Times New Roman"/>
              </a:rPr>
              <a:t>(магнітні, із застосуванням легкоплавких матеріалів, термометричні тощо). Використовуються в менш відповідальних зонах і як допоміжні;</a:t>
            </a:r>
            <a:endParaRPr lang="uk-UA" sz="2400" dirty="0">
              <a:latin typeface="Times New Roman"/>
              <a:ea typeface="Times New Roman"/>
            </a:endParaRPr>
          </a:p>
          <a:p>
            <a:pPr indent="450215" algn="just">
              <a:lnSpc>
                <a:spcPct val="115000"/>
              </a:lnSpc>
              <a:spcAft>
                <a:spcPts val="0"/>
              </a:spcAft>
            </a:pPr>
            <a:r>
              <a:rPr lang="uk-UA" dirty="0" smtClean="0">
                <a:solidFill>
                  <a:srgbClr val="000000"/>
                </a:solidFill>
                <a:latin typeface="Times New Roman"/>
                <a:ea typeface="Times New Roman"/>
              </a:rPr>
              <a:t>ручні </a:t>
            </a:r>
            <a:r>
              <a:rPr lang="uk-UA" dirty="0">
                <a:solidFill>
                  <a:srgbClr val="000000"/>
                </a:solidFill>
                <a:latin typeface="Times New Roman"/>
                <a:ea typeface="Times New Roman"/>
              </a:rPr>
              <a:t>сигналізатори пожежі. Розташовуються, як правило, поблизу запасних пожежних виходів, у місцях паління тощо;</a:t>
            </a:r>
            <a:endParaRPr lang="uk-UA" sz="2400" dirty="0">
              <a:latin typeface="Times New Roman"/>
              <a:ea typeface="Times New Roman"/>
            </a:endParaRPr>
          </a:p>
          <a:p>
            <a:pPr indent="450215" algn="just">
              <a:lnSpc>
                <a:spcPct val="115000"/>
              </a:lnSpc>
              <a:spcAft>
                <a:spcPts val="0"/>
              </a:spcAft>
            </a:pPr>
            <a:r>
              <a:rPr lang="uk-UA" dirty="0" smtClean="0">
                <a:solidFill>
                  <a:srgbClr val="000000"/>
                </a:solidFill>
                <a:latin typeface="Times New Roman"/>
                <a:ea typeface="Times New Roman"/>
              </a:rPr>
              <a:t>комбіновані </a:t>
            </a:r>
            <a:r>
              <a:rPr lang="uk-UA" dirty="0" err="1">
                <a:solidFill>
                  <a:srgbClr val="000000"/>
                </a:solidFill>
                <a:latin typeface="Times New Roman"/>
                <a:ea typeface="Times New Roman"/>
              </a:rPr>
              <a:t>теплодимові</a:t>
            </a:r>
            <a:r>
              <a:rPr lang="uk-UA" dirty="0">
                <a:solidFill>
                  <a:srgbClr val="000000"/>
                </a:solidFill>
                <a:latin typeface="Times New Roman"/>
                <a:ea typeface="Times New Roman"/>
              </a:rPr>
              <a:t> датчики.</a:t>
            </a:r>
            <a:endParaRPr lang="uk-UA" sz="2400" dirty="0">
              <a:latin typeface="Times New Roman"/>
              <a:ea typeface="Times New Roman"/>
            </a:endParaRPr>
          </a:p>
          <a:p>
            <a:endParaRPr lang="uk-UA" dirty="0"/>
          </a:p>
        </p:txBody>
      </p:sp>
      <p:pic>
        <p:nvPicPr>
          <p:cNvPr id="17414"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36296" y="1"/>
            <a:ext cx="1890305" cy="134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20272" y="5301207"/>
            <a:ext cx="2155324" cy="159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3429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i="1" dirty="0">
                <a:solidFill>
                  <a:srgbClr val="000000"/>
                </a:solidFill>
                <a:latin typeface="Times New Roman"/>
                <a:ea typeface="Times New Roman"/>
              </a:rPr>
              <a:t>Система візуально звукового оповіщення</a:t>
            </a:r>
            <a:r>
              <a:rPr lang="uk-UA" sz="3600" dirty="0">
                <a:latin typeface="Times New Roman"/>
                <a:ea typeface="Times New Roman"/>
              </a:rPr>
              <a:t/>
            </a:r>
            <a:br>
              <a:rPr lang="uk-UA" sz="3600" dirty="0">
                <a:latin typeface="Times New Roman"/>
                <a:ea typeface="Times New Roman"/>
              </a:rPr>
            </a:br>
            <a:endParaRPr lang="uk-UA" dirty="0"/>
          </a:p>
        </p:txBody>
      </p:sp>
      <p:sp>
        <p:nvSpPr>
          <p:cNvPr id="3" name="Объект 2"/>
          <p:cNvSpPr>
            <a:spLocks noGrp="1"/>
          </p:cNvSpPr>
          <p:nvPr>
            <p:ph idx="1"/>
          </p:nvPr>
        </p:nvSpPr>
        <p:spPr>
          <a:xfrm>
            <a:off x="395536" y="1839416"/>
            <a:ext cx="8003231" cy="2979440"/>
          </a:xfrm>
        </p:spPr>
        <p:txBody>
          <a:bodyPr>
            <a:normAutofit fontScale="92500" lnSpcReduction="10000"/>
          </a:bodyPr>
          <a:lstStyle/>
          <a:p>
            <a:pPr indent="450215" algn="just">
              <a:lnSpc>
                <a:spcPct val="115000"/>
              </a:lnSpc>
              <a:spcAft>
                <a:spcPts val="0"/>
              </a:spcAft>
            </a:pPr>
            <a:r>
              <a:rPr lang="uk-UA" b="1" dirty="0" smtClean="0">
                <a:solidFill>
                  <a:srgbClr val="FFC000"/>
                </a:solidFill>
                <a:latin typeface="Times New Roman"/>
                <a:ea typeface="Times New Roman"/>
              </a:rPr>
              <a:t>Призначення</a:t>
            </a:r>
            <a:r>
              <a:rPr lang="uk-UA" b="1" dirty="0">
                <a:solidFill>
                  <a:srgbClr val="FFC000"/>
                </a:solidFill>
                <a:latin typeface="Times New Roman"/>
                <a:ea typeface="Times New Roman"/>
              </a:rPr>
              <a:t>: </a:t>
            </a:r>
            <a:r>
              <a:rPr lang="uk-UA" dirty="0">
                <a:solidFill>
                  <a:srgbClr val="000000"/>
                </a:solidFill>
                <a:latin typeface="Times New Roman"/>
                <a:ea typeface="Times New Roman"/>
              </a:rPr>
              <a:t>екстрене оповіщення гостей і співробітників готелю про виникнення пожежі або іншої екстремальної ситуації, вказання шляхів якнайшвидшої безпечної евакуації, видача іншої екстреної інформації.</a:t>
            </a:r>
            <a:endParaRPr lang="uk-UA" sz="2400" dirty="0">
              <a:latin typeface="Times New Roman"/>
              <a:ea typeface="Times New Roman"/>
            </a:endParaRPr>
          </a:p>
          <a:p>
            <a:endParaRPr lang="uk-UA"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3568" y="4818856"/>
            <a:ext cx="2236787"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69985" y="4267200"/>
            <a:ext cx="29940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974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4535487" cy="424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67729" y="2608263"/>
            <a:ext cx="3962400" cy="424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780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981200"/>
            <a:ext cx="8229600" cy="4525963"/>
          </a:xfrm>
        </p:spPr>
        <p:txBody>
          <a:bodyPr>
            <a:normAutofit fontScale="85000" lnSpcReduction="20000"/>
          </a:bodyPr>
          <a:lstStyle/>
          <a:p>
            <a:pPr indent="450215" algn="just">
              <a:lnSpc>
                <a:spcPct val="115000"/>
              </a:lnSpc>
              <a:spcAft>
                <a:spcPts val="0"/>
              </a:spcAft>
            </a:pPr>
            <a:r>
              <a:rPr lang="uk-UA" b="1" dirty="0">
                <a:solidFill>
                  <a:srgbClr val="FFC000"/>
                </a:solidFill>
                <a:latin typeface="Times New Roman"/>
                <a:ea typeface="Times New Roman"/>
              </a:rPr>
              <a:t>Побудова: </a:t>
            </a:r>
            <a:r>
              <a:rPr lang="uk-UA" dirty="0">
                <a:solidFill>
                  <a:srgbClr val="000000"/>
                </a:solidFill>
                <a:latin typeface="Times New Roman"/>
                <a:ea typeface="Times New Roman"/>
              </a:rPr>
              <a:t>для оповіщення використовуються спеціалізовані гучномовці, світлові табло з фіксованими написами («Пожежа», «Вихід»), піктограми або світлодіодні табло. Сигнал на вмикання засобів оповіщення подається або автоматично центральною станцією пожежної сигналізації, або оператором системи безпеки. Аналогічно, передана через гучномовці аудіо інформація може або вимовлятися через мікрофон оператором або бути попередньо записана на магнітофон  і передаватися автоматично.</a:t>
            </a:r>
            <a:endParaRPr lang="uk-UA" sz="2400" dirty="0">
              <a:latin typeface="Times New Roman"/>
              <a:ea typeface="Times New Roman"/>
            </a:endParaRPr>
          </a:p>
          <a:p>
            <a:endParaRPr lang="uk-UA"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36" y="0"/>
            <a:ext cx="401161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5325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6556" y="2636912"/>
            <a:ext cx="8229600" cy="4525963"/>
          </a:xfrm>
        </p:spPr>
        <p:txBody>
          <a:bodyPr/>
          <a:lstStyle/>
          <a:p>
            <a:r>
              <a:rPr lang="ru-RU" b="1" dirty="0" err="1">
                <a:solidFill>
                  <a:srgbClr val="FFC000"/>
                </a:solidFill>
              </a:rPr>
              <a:t>Призначення</a:t>
            </a:r>
            <a:r>
              <a:rPr lang="ru-RU" b="1" dirty="0">
                <a:solidFill>
                  <a:srgbClr val="FFC000"/>
                </a:solidFill>
              </a:rPr>
              <a:t>: </a:t>
            </a:r>
            <a:r>
              <a:rPr lang="ru-RU" dirty="0" err="1"/>
              <a:t>автоматичне</a:t>
            </a:r>
            <a:r>
              <a:rPr lang="ru-RU" dirty="0"/>
              <a:t> </a:t>
            </a:r>
            <a:r>
              <a:rPr lang="ru-RU" dirty="0" err="1"/>
              <a:t>гасіння</a:t>
            </a:r>
            <a:r>
              <a:rPr lang="ru-RU" dirty="0"/>
              <a:t> </a:t>
            </a:r>
            <a:r>
              <a:rPr lang="ru-RU" dirty="0" err="1"/>
              <a:t>вогнища</a:t>
            </a:r>
            <a:r>
              <a:rPr lang="ru-RU" dirty="0"/>
              <a:t> </a:t>
            </a:r>
            <a:r>
              <a:rPr lang="ru-RU" dirty="0" err="1"/>
              <a:t>загоряння</a:t>
            </a:r>
            <a:r>
              <a:rPr lang="ru-RU" dirty="0"/>
              <a:t>, </a:t>
            </a:r>
            <a:r>
              <a:rPr lang="ru-RU" dirty="0" err="1"/>
              <a:t>запобігання</a:t>
            </a:r>
            <a:r>
              <a:rPr lang="ru-RU" dirty="0"/>
              <a:t> </a:t>
            </a:r>
            <a:r>
              <a:rPr lang="ru-RU" dirty="0" err="1"/>
              <a:t>поширенню</a:t>
            </a:r>
            <a:r>
              <a:rPr lang="ru-RU" dirty="0"/>
              <a:t> </a:t>
            </a:r>
            <a:r>
              <a:rPr lang="ru-RU" dirty="0" err="1"/>
              <a:t>пожежі</a:t>
            </a:r>
            <a:r>
              <a:rPr lang="ru-RU" dirty="0"/>
              <a:t>.</a:t>
            </a:r>
            <a:endParaRPr lang="uk-U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87823" y="5705475"/>
            <a:ext cx="345598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68752" y="-45412"/>
            <a:ext cx="18161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865187"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26287" y="5351463"/>
            <a:ext cx="2017713" cy="15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562350" y="0"/>
            <a:ext cx="1878013"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9" name="Picture 9"/>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0" y="4303713"/>
            <a:ext cx="2073275"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74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FFC000"/>
                </a:solidFill>
                <a:latin typeface="Times New Roman"/>
                <a:ea typeface="Times New Roman"/>
              </a:rPr>
              <a:t>Побудова: </a:t>
            </a:r>
            <a:r>
              <a:rPr lang="uk-UA" dirty="0">
                <a:solidFill>
                  <a:srgbClr val="000000"/>
                </a:solidFill>
                <a:latin typeface="Times New Roman"/>
                <a:ea typeface="Times New Roman"/>
              </a:rPr>
              <a:t>можливі такі варіанти</a:t>
            </a:r>
            <a:endParaRPr lang="uk-UA" dirty="0"/>
          </a:p>
        </p:txBody>
      </p:sp>
      <p:graphicFrame>
        <p:nvGraphicFramePr>
          <p:cNvPr id="4" name="Таблица 3"/>
          <p:cNvGraphicFramePr>
            <a:graphicFrameLocks noGrp="1"/>
          </p:cNvGraphicFramePr>
          <p:nvPr>
            <p:extLst>
              <p:ext uri="{D42A27DB-BD31-4B8C-83A1-F6EECF244321}">
                <p14:modId xmlns:p14="http://schemas.microsoft.com/office/powerpoint/2010/main" val="127261760"/>
              </p:ext>
            </p:extLst>
          </p:nvPr>
        </p:nvGraphicFramePr>
        <p:xfrm>
          <a:off x="683568" y="1916832"/>
          <a:ext cx="7848872" cy="3803904"/>
        </p:xfrm>
        <a:graphic>
          <a:graphicData uri="http://schemas.openxmlformats.org/drawingml/2006/table">
            <a:tbl>
              <a:tblPr firstRow="1" bandRow="1">
                <a:tableStyleId>{5C22544A-7EE6-4342-B048-85BDC9FD1C3A}</a:tableStyleId>
              </a:tblPr>
              <a:tblGrid>
                <a:gridCol w="3924436"/>
                <a:gridCol w="3924436"/>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dirty="0" smtClean="0">
                          <a:solidFill>
                            <a:srgbClr val="000000"/>
                          </a:solidFill>
                          <a:latin typeface="Times New Roman"/>
                          <a:ea typeface="Times New Roman"/>
                        </a:rPr>
                        <a:t>1) за принципом пожежогасіння:</a:t>
                      </a:r>
                      <a:endParaRPr lang="uk-UA" sz="1400" dirty="0" smtClean="0">
                        <a:latin typeface="Times New Roman"/>
                        <a:ea typeface="Times New Roman"/>
                      </a:endParaRPr>
                    </a:p>
                    <a:p>
                      <a:pPr algn="ctr"/>
                      <a:endParaRPr lang="uk-UA"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dirty="0" smtClean="0">
                          <a:solidFill>
                            <a:srgbClr val="000000"/>
                          </a:solidFill>
                          <a:latin typeface="Times New Roman"/>
                          <a:ea typeface="Times New Roman"/>
                        </a:rPr>
                        <a:t>2) за принципом організації системи:</a:t>
                      </a:r>
                      <a:endParaRPr lang="uk-UA" sz="1400" dirty="0" smtClean="0">
                        <a:latin typeface="Times New Roman"/>
                        <a:ea typeface="Times New Roman"/>
                      </a:endParaRPr>
                    </a:p>
                    <a:p>
                      <a:pPr algn="ctr"/>
                      <a:endParaRPr lang="uk-UA" dirty="0"/>
                    </a:p>
                  </a:txBody>
                  <a:tcPr/>
                </a:tc>
              </a:tr>
              <a:tr h="370840">
                <a:tc>
                  <a:txBody>
                    <a:bodyPr/>
                    <a:lstStyle/>
                    <a:p>
                      <a:pPr indent="450215" algn="just">
                        <a:lnSpc>
                          <a:spcPct val="115000"/>
                        </a:lnSpc>
                        <a:spcAft>
                          <a:spcPts val="0"/>
                        </a:spcAft>
                      </a:pPr>
                      <a:r>
                        <a:rPr lang="uk-UA" dirty="0" smtClean="0">
                          <a:solidFill>
                            <a:srgbClr val="000000"/>
                          </a:solidFill>
                          <a:latin typeface="Times New Roman"/>
                          <a:ea typeface="Times New Roman"/>
                        </a:rPr>
                        <a:t>– </a:t>
                      </a:r>
                      <a:r>
                        <a:rPr lang="uk-UA" dirty="0" err="1" smtClean="0">
                          <a:solidFill>
                            <a:srgbClr val="000000"/>
                          </a:solidFill>
                          <a:latin typeface="Times New Roman"/>
                          <a:ea typeface="Times New Roman"/>
                        </a:rPr>
                        <a:t>спрінклерне</a:t>
                      </a:r>
                      <a:r>
                        <a:rPr lang="uk-UA" dirty="0" smtClean="0">
                          <a:solidFill>
                            <a:srgbClr val="000000"/>
                          </a:solidFill>
                          <a:latin typeface="Times New Roman"/>
                          <a:ea typeface="Times New Roman"/>
                        </a:rPr>
                        <a:t> пожежогасіння (найдешевший варіант за умови глобальної реконструкції будівлі);</a:t>
                      </a:r>
                      <a:endParaRPr lang="uk-UA" sz="1400" dirty="0" smtClean="0">
                        <a:latin typeface="Times New Roman"/>
                        <a:ea typeface="Times New Roman"/>
                      </a:endParaRPr>
                    </a:p>
                    <a:p>
                      <a:pPr indent="450215" algn="just">
                        <a:lnSpc>
                          <a:spcPct val="115000"/>
                        </a:lnSpc>
                        <a:spcAft>
                          <a:spcPts val="0"/>
                        </a:spcAft>
                      </a:pPr>
                      <a:r>
                        <a:rPr lang="uk-UA" dirty="0" smtClean="0">
                          <a:solidFill>
                            <a:srgbClr val="000000"/>
                          </a:solidFill>
                          <a:latin typeface="Times New Roman"/>
                          <a:ea typeface="Times New Roman"/>
                        </a:rPr>
                        <a:t>– аерозольне або порошкове пожежогасіння;</a:t>
                      </a:r>
                      <a:endParaRPr lang="uk-UA" sz="1400" dirty="0" smtClean="0">
                        <a:latin typeface="Times New Roman"/>
                        <a:ea typeface="Times New Roman"/>
                      </a:endParaRPr>
                    </a:p>
                    <a:p>
                      <a:pPr indent="450215" algn="just">
                        <a:lnSpc>
                          <a:spcPct val="115000"/>
                        </a:lnSpc>
                        <a:spcAft>
                          <a:spcPts val="0"/>
                        </a:spcAft>
                      </a:pPr>
                      <a:r>
                        <a:rPr lang="uk-UA" dirty="0" smtClean="0">
                          <a:solidFill>
                            <a:srgbClr val="000000"/>
                          </a:solidFill>
                          <a:latin typeface="Times New Roman"/>
                          <a:ea typeface="Times New Roman"/>
                        </a:rPr>
                        <a:t>– газове пожежогасіння (висока ефективність, не наносить шкоди інтер'єру);</a:t>
                      </a:r>
                      <a:endParaRPr lang="uk-UA" sz="1400" dirty="0" smtClean="0">
                        <a:latin typeface="Times New Roman"/>
                        <a:ea typeface="Times New Roman"/>
                      </a:endParaRPr>
                    </a:p>
                    <a:p>
                      <a:endParaRPr lang="uk-UA" dirty="0"/>
                    </a:p>
                  </a:txBody>
                  <a:tcPr/>
                </a:tc>
                <a:tc>
                  <a:txBody>
                    <a:bodyPr/>
                    <a:lstStyle/>
                    <a:p>
                      <a:pPr indent="450215" algn="just">
                        <a:lnSpc>
                          <a:spcPct val="115000"/>
                        </a:lnSpc>
                        <a:spcAft>
                          <a:spcPts val="0"/>
                        </a:spcAft>
                      </a:pPr>
                      <a:r>
                        <a:rPr lang="uk-UA" dirty="0" smtClean="0">
                          <a:solidFill>
                            <a:srgbClr val="000000"/>
                          </a:solidFill>
                          <a:latin typeface="Times New Roman"/>
                          <a:ea typeface="Times New Roman"/>
                        </a:rPr>
                        <a:t>– автономні модулі пожежогасіння  з вбудованими пожежними датчиками;</a:t>
                      </a:r>
                      <a:endParaRPr lang="uk-UA" sz="1400" dirty="0" smtClean="0">
                        <a:latin typeface="Times New Roman"/>
                        <a:ea typeface="Times New Roman"/>
                      </a:endParaRPr>
                    </a:p>
                    <a:p>
                      <a:pPr indent="450215" algn="just">
                        <a:lnSpc>
                          <a:spcPct val="115000"/>
                        </a:lnSpc>
                        <a:spcAft>
                          <a:spcPts val="0"/>
                        </a:spcAft>
                      </a:pPr>
                      <a:r>
                        <a:rPr lang="uk-UA" dirty="0" smtClean="0">
                          <a:solidFill>
                            <a:srgbClr val="000000"/>
                          </a:solidFill>
                          <a:latin typeface="Times New Roman"/>
                          <a:ea typeface="Times New Roman"/>
                        </a:rPr>
                        <a:t>– команда на вмикання модуля пожежогасіння подається центральною пожежною станцією або інтегрованою системою безпеки.</a:t>
                      </a:r>
                      <a:endParaRPr lang="uk-UA" sz="1400" dirty="0" smtClean="0">
                        <a:latin typeface="Times New Roman"/>
                        <a:ea typeface="Times New Roman"/>
                      </a:endParaRPr>
                    </a:p>
                    <a:p>
                      <a:endParaRPr lang="uk-UA" dirty="0"/>
                    </a:p>
                  </a:txBody>
                  <a:tcPr/>
                </a:tc>
              </a:tr>
            </a:tbl>
          </a:graphicData>
        </a:graphic>
      </p:graphicFrame>
    </p:spTree>
    <p:extLst>
      <p:ext uri="{BB962C8B-B14F-4D97-AF65-F5344CB8AC3E}">
        <p14:creationId xmlns:p14="http://schemas.microsoft.com/office/powerpoint/2010/main" val="1008190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755576" y="1988840"/>
            <a:ext cx="7632848" cy="3960440"/>
          </a:xfrm>
        </p:spPr>
        <p:txBody>
          <a:bodyPr>
            <a:normAutofit fontScale="92500"/>
          </a:bodyPr>
          <a:lstStyle/>
          <a:p>
            <a:pPr algn="l" defTabSz="450850"/>
            <a:r>
              <a:rPr lang="uk-UA" sz="2400" dirty="0" smtClean="0">
                <a:solidFill>
                  <a:schemeClr val="tx1"/>
                </a:solidFill>
              </a:rPr>
              <a:t>1. Характеристика можливих загроз, що можуть виникнути в готелі.</a:t>
            </a:r>
          </a:p>
          <a:p>
            <a:pPr marL="514350" indent="-514350" algn="l" defTabSz="450850">
              <a:buAutoNum type="arabicPeriod" startAt="2"/>
            </a:pPr>
            <a:r>
              <a:rPr lang="ru-RU" sz="2400" dirty="0" smtClean="0">
                <a:solidFill>
                  <a:schemeClr val="tx1"/>
                </a:solidFill>
              </a:rPr>
              <a:t> </a:t>
            </a:r>
            <a:r>
              <a:rPr lang="ru-RU" sz="2400" dirty="0">
                <a:solidFill>
                  <a:schemeClr val="tx1"/>
                </a:solidFill>
              </a:rPr>
              <a:t>Тактико-</a:t>
            </a:r>
            <a:r>
              <a:rPr lang="ru-RU" sz="2400" dirty="0" err="1">
                <a:solidFill>
                  <a:schemeClr val="tx1"/>
                </a:solidFill>
              </a:rPr>
              <a:t>організаційні</a:t>
            </a:r>
            <a:r>
              <a:rPr lang="ru-RU" sz="2400" dirty="0">
                <a:solidFill>
                  <a:schemeClr val="tx1"/>
                </a:solidFill>
              </a:rPr>
              <a:t> заходи </a:t>
            </a:r>
            <a:r>
              <a:rPr lang="ru-RU" sz="2400" dirty="0" err="1">
                <a:solidFill>
                  <a:schemeClr val="tx1"/>
                </a:solidFill>
              </a:rPr>
              <a:t>забезпечення</a:t>
            </a:r>
            <a:r>
              <a:rPr lang="ru-RU" sz="2400" dirty="0">
                <a:solidFill>
                  <a:schemeClr val="tx1"/>
                </a:solidFill>
              </a:rPr>
              <a:t> умов </a:t>
            </a:r>
            <a:r>
              <a:rPr lang="ru-RU" sz="2400" dirty="0" err="1">
                <a:solidFill>
                  <a:schemeClr val="tx1"/>
                </a:solidFill>
              </a:rPr>
              <a:t>безпеки</a:t>
            </a:r>
            <a:r>
              <a:rPr lang="ru-RU" sz="2400" dirty="0">
                <a:solidFill>
                  <a:schemeClr val="tx1"/>
                </a:solidFill>
              </a:rPr>
              <a:t> в </a:t>
            </a:r>
            <a:r>
              <a:rPr lang="ru-RU" sz="2400" dirty="0" err="1" smtClean="0">
                <a:solidFill>
                  <a:schemeClr val="tx1"/>
                </a:solidFill>
              </a:rPr>
              <a:t>готелі</a:t>
            </a:r>
            <a:endParaRPr lang="ru-RU" sz="2400" dirty="0" smtClean="0">
              <a:solidFill>
                <a:schemeClr val="tx1"/>
              </a:solidFill>
            </a:endParaRPr>
          </a:p>
          <a:p>
            <a:pPr marL="514350" indent="-514350" algn="l" defTabSz="450850">
              <a:buAutoNum type="arabicPeriod" startAt="2"/>
            </a:pPr>
            <a:r>
              <a:rPr lang="uk-UA" sz="2400" dirty="0" smtClean="0">
                <a:solidFill>
                  <a:schemeClr val="tx1"/>
                </a:solidFill>
              </a:rPr>
              <a:t>Комплекс </a:t>
            </a:r>
            <a:r>
              <a:rPr lang="uk-UA" sz="2400" dirty="0" smtClean="0">
                <a:solidFill>
                  <a:schemeClr val="tx1"/>
                </a:solidFill>
              </a:rPr>
              <a:t>технічних засобів безпеки в </a:t>
            </a:r>
            <a:r>
              <a:rPr lang="uk-UA" sz="2400" dirty="0" smtClean="0">
                <a:solidFill>
                  <a:schemeClr val="tx1"/>
                </a:solidFill>
              </a:rPr>
              <a:t>готелі</a:t>
            </a:r>
          </a:p>
          <a:p>
            <a:pPr marL="514350" indent="-514350" algn="l" defTabSz="450850">
              <a:buAutoNum type="arabicPeriod" startAt="2"/>
            </a:pPr>
            <a:r>
              <a:rPr lang="ru-RU" sz="2400" dirty="0" err="1" smtClean="0">
                <a:solidFill>
                  <a:schemeClr val="tx1"/>
                </a:solidFill>
              </a:rPr>
              <a:t>Значення</a:t>
            </a:r>
            <a:r>
              <a:rPr lang="ru-RU" sz="2400" dirty="0" smtClean="0">
                <a:solidFill>
                  <a:schemeClr val="tx1"/>
                </a:solidFill>
              </a:rPr>
              <a:t> </a:t>
            </a:r>
            <a:r>
              <a:rPr lang="ru-RU" sz="2400" dirty="0">
                <a:solidFill>
                  <a:schemeClr val="tx1"/>
                </a:solidFill>
              </a:rPr>
              <a:t>та </a:t>
            </a:r>
            <a:r>
              <a:rPr lang="ru-RU" sz="2400" dirty="0" err="1">
                <a:solidFill>
                  <a:schemeClr val="tx1"/>
                </a:solidFill>
              </a:rPr>
              <a:t>види</a:t>
            </a:r>
            <a:r>
              <a:rPr lang="ru-RU" sz="2400" dirty="0">
                <a:solidFill>
                  <a:schemeClr val="tx1"/>
                </a:solidFill>
              </a:rPr>
              <a:t> </a:t>
            </a:r>
            <a:r>
              <a:rPr lang="ru-RU" sz="2400" dirty="0" err="1">
                <a:solidFill>
                  <a:schemeClr val="tx1"/>
                </a:solidFill>
              </a:rPr>
              <a:t>інформаційних</a:t>
            </a:r>
            <a:r>
              <a:rPr lang="ru-RU" sz="2400" dirty="0">
                <a:solidFill>
                  <a:schemeClr val="tx1"/>
                </a:solidFill>
              </a:rPr>
              <a:t> </a:t>
            </a:r>
            <a:r>
              <a:rPr lang="ru-RU" sz="2400" dirty="0" err="1">
                <a:solidFill>
                  <a:schemeClr val="tx1"/>
                </a:solidFill>
              </a:rPr>
              <a:t>технологій</a:t>
            </a:r>
            <a:r>
              <a:rPr lang="ru-RU" sz="2400" dirty="0">
                <a:solidFill>
                  <a:schemeClr val="tx1"/>
                </a:solidFill>
              </a:rPr>
              <a:t> в </a:t>
            </a:r>
            <a:r>
              <a:rPr lang="ru-RU" sz="2400" dirty="0" err="1">
                <a:solidFill>
                  <a:schemeClr val="tx1"/>
                </a:solidFill>
              </a:rPr>
              <a:t>готельному</a:t>
            </a:r>
            <a:r>
              <a:rPr lang="ru-RU" sz="2400" dirty="0">
                <a:solidFill>
                  <a:schemeClr val="tx1"/>
                </a:solidFill>
              </a:rPr>
              <a:t> </a:t>
            </a:r>
            <a:r>
              <a:rPr lang="ru-RU" sz="2400" dirty="0" err="1" smtClean="0">
                <a:solidFill>
                  <a:schemeClr val="tx1"/>
                </a:solidFill>
              </a:rPr>
              <a:t>бізнесі</a:t>
            </a:r>
            <a:endParaRPr lang="ru-RU" sz="2400" dirty="0" smtClean="0">
              <a:solidFill>
                <a:schemeClr val="tx1"/>
              </a:solidFill>
            </a:endParaRPr>
          </a:p>
          <a:p>
            <a:pPr marL="514350" indent="-514350" algn="l" defTabSz="450850">
              <a:buAutoNum type="arabicPeriod" startAt="2"/>
            </a:pPr>
            <a:r>
              <a:rPr lang="ru-RU" sz="2400" dirty="0" err="1" smtClean="0">
                <a:solidFill>
                  <a:schemeClr val="tx1"/>
                </a:solidFill>
              </a:rPr>
              <a:t>Сучасні</a:t>
            </a:r>
            <a:r>
              <a:rPr lang="ru-RU" sz="2400" dirty="0" smtClean="0">
                <a:solidFill>
                  <a:schemeClr val="tx1"/>
                </a:solidFill>
              </a:rPr>
              <a:t> </a:t>
            </a:r>
            <a:r>
              <a:rPr lang="ru-RU" sz="2400" dirty="0" err="1">
                <a:solidFill>
                  <a:schemeClr val="tx1"/>
                </a:solidFill>
              </a:rPr>
              <a:t>інформаційні</a:t>
            </a:r>
            <a:r>
              <a:rPr lang="ru-RU" sz="2400" dirty="0">
                <a:solidFill>
                  <a:schemeClr val="tx1"/>
                </a:solidFill>
              </a:rPr>
              <a:t> </a:t>
            </a:r>
            <a:r>
              <a:rPr lang="ru-RU" sz="2400" dirty="0" err="1">
                <a:solidFill>
                  <a:schemeClr val="tx1"/>
                </a:solidFill>
              </a:rPr>
              <a:t>технології</a:t>
            </a:r>
            <a:r>
              <a:rPr lang="ru-RU" sz="2400" dirty="0">
                <a:solidFill>
                  <a:schemeClr val="tx1"/>
                </a:solidFill>
              </a:rPr>
              <a:t> та </a:t>
            </a:r>
            <a:r>
              <a:rPr lang="ru-RU" sz="2400" dirty="0" err="1">
                <a:solidFill>
                  <a:schemeClr val="tx1"/>
                </a:solidFill>
              </a:rPr>
              <a:t>автоматизовані</a:t>
            </a:r>
            <a:r>
              <a:rPr lang="ru-RU" sz="2400" dirty="0">
                <a:solidFill>
                  <a:schemeClr val="tx1"/>
                </a:solidFill>
              </a:rPr>
              <a:t> </a:t>
            </a:r>
            <a:r>
              <a:rPr lang="ru-RU" sz="2400" dirty="0" err="1">
                <a:solidFill>
                  <a:schemeClr val="tx1"/>
                </a:solidFill>
              </a:rPr>
              <a:t>системи</a:t>
            </a:r>
            <a:r>
              <a:rPr lang="ru-RU" sz="2400" dirty="0">
                <a:solidFill>
                  <a:schemeClr val="tx1"/>
                </a:solidFill>
              </a:rPr>
              <a:t> </a:t>
            </a:r>
            <a:r>
              <a:rPr lang="ru-RU" sz="2400" dirty="0" err="1">
                <a:solidFill>
                  <a:schemeClr val="tx1"/>
                </a:solidFill>
              </a:rPr>
              <a:t>управління</a:t>
            </a:r>
            <a:r>
              <a:rPr lang="ru-RU" sz="2400" dirty="0">
                <a:solidFill>
                  <a:schemeClr val="tx1"/>
                </a:solidFill>
              </a:rPr>
              <a:t> </a:t>
            </a:r>
            <a:r>
              <a:rPr lang="ru-RU" sz="2400" dirty="0" err="1" smtClean="0">
                <a:solidFill>
                  <a:schemeClr val="tx1"/>
                </a:solidFill>
              </a:rPr>
              <a:t>готелями</a:t>
            </a:r>
            <a:endParaRPr lang="ru-RU" sz="2400" dirty="0" smtClean="0">
              <a:solidFill>
                <a:schemeClr val="tx1"/>
              </a:solidFill>
            </a:endParaRPr>
          </a:p>
          <a:p>
            <a:pPr marL="514350" indent="-514350" algn="l" defTabSz="450850">
              <a:buAutoNum type="arabicPeriod" startAt="2"/>
            </a:pPr>
            <a:r>
              <a:rPr lang="ru-RU" sz="2400" dirty="0" err="1">
                <a:solidFill>
                  <a:schemeClr val="tx1"/>
                </a:solidFill>
              </a:rPr>
              <a:t>Інформаційний</a:t>
            </a:r>
            <a:r>
              <a:rPr lang="ru-RU" sz="2400" dirty="0">
                <a:solidFill>
                  <a:schemeClr val="tx1"/>
                </a:solidFill>
              </a:rPr>
              <a:t> центр та </a:t>
            </a:r>
            <a:r>
              <a:rPr lang="ru-RU" sz="2400" dirty="0" err="1">
                <a:solidFill>
                  <a:schemeClr val="tx1"/>
                </a:solidFill>
              </a:rPr>
              <a:t>інформаційні</a:t>
            </a:r>
            <a:r>
              <a:rPr lang="ru-RU" sz="2400" dirty="0">
                <a:solidFill>
                  <a:schemeClr val="tx1"/>
                </a:solidFill>
              </a:rPr>
              <a:t> потоки в </a:t>
            </a:r>
            <a:r>
              <a:rPr lang="ru-RU" sz="2400" dirty="0" err="1">
                <a:solidFill>
                  <a:schemeClr val="tx1"/>
                </a:solidFill>
              </a:rPr>
              <a:t>готелі</a:t>
            </a:r>
            <a:endParaRPr lang="ru-RU" sz="2400" dirty="0" smtClean="0">
              <a:solidFill>
                <a:schemeClr val="tx1"/>
              </a:solidFill>
            </a:endParaRPr>
          </a:p>
          <a:p>
            <a:pPr marL="514350" indent="-514350" algn="l" defTabSz="450850">
              <a:buAutoNum type="arabicPeriod" startAt="2"/>
            </a:pPr>
            <a:endParaRPr lang="uk-UA" sz="3600" dirty="0" smtClean="0">
              <a:solidFill>
                <a:schemeClr val="tx1"/>
              </a:solidFill>
            </a:endParaRPr>
          </a:p>
          <a:p>
            <a:pPr algn="l" defTabSz="450850"/>
            <a:endParaRPr lang="uk-UA" dirty="0" smtClean="0">
              <a:solidFill>
                <a:schemeClr val="tx1"/>
              </a:solidFill>
            </a:endParaRPr>
          </a:p>
          <a:p>
            <a:endParaRPr lang="ru-RU" dirty="0"/>
          </a:p>
        </p:txBody>
      </p:sp>
      <p:sp>
        <p:nvSpPr>
          <p:cNvPr id="6" name="Подзаголовок 2"/>
          <p:cNvSpPr txBox="1">
            <a:spLocks/>
          </p:cNvSpPr>
          <p:nvPr/>
        </p:nvSpPr>
        <p:spPr>
          <a:xfrm>
            <a:off x="770654" y="404664"/>
            <a:ext cx="6400800" cy="395278"/>
          </a:xfrm>
          <a:prstGeom prst="rect">
            <a:avLst/>
          </a:prstGeom>
        </p:spPr>
        <p:txBody>
          <a:bodyPr vert="horz" lIns="91440" tIns="45720" rIns="91440" bIns="45720" rtlCol="0">
            <a:normAutofit fontScale="700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1" i="0" u="none" strike="noStrike" kern="1200" cap="none" spc="0" normalizeH="0" baseline="0" noProof="0" dirty="0" smtClean="0">
                <a:ln>
                  <a:noFill/>
                </a:ln>
                <a:effectLst/>
                <a:uLnTx/>
                <a:uFillTx/>
                <a:latin typeface="+mn-lt"/>
                <a:ea typeface="+mn-ea"/>
                <a:cs typeface="+mn-cs"/>
              </a:rPr>
              <a:t>План</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i="1" dirty="0">
                <a:solidFill>
                  <a:srgbClr val="000000"/>
                </a:solidFill>
                <a:latin typeface="Times New Roman"/>
                <a:ea typeface="Times New Roman"/>
              </a:rPr>
              <a:t>Управління системою вентиляції і димовидалення</a:t>
            </a:r>
            <a:r>
              <a:rPr lang="uk-UA" sz="3600" dirty="0">
                <a:latin typeface="Times New Roman"/>
                <a:ea typeface="Times New Roman"/>
              </a:rPr>
              <a:t/>
            </a:r>
            <a:br>
              <a:rPr lang="uk-UA" sz="3600" dirty="0">
                <a:latin typeface="Times New Roman"/>
                <a:ea typeface="Times New Roman"/>
              </a:rPr>
            </a:br>
            <a:endParaRPr lang="uk-UA" dirty="0"/>
          </a:p>
        </p:txBody>
      </p:sp>
      <p:sp>
        <p:nvSpPr>
          <p:cNvPr id="3" name="Объект 2"/>
          <p:cNvSpPr>
            <a:spLocks noGrp="1"/>
          </p:cNvSpPr>
          <p:nvPr>
            <p:ph idx="1"/>
          </p:nvPr>
        </p:nvSpPr>
        <p:spPr/>
        <p:txBody>
          <a:bodyPr/>
          <a:lstStyle/>
          <a:p>
            <a:pPr indent="450215" algn="just">
              <a:lnSpc>
                <a:spcPct val="115000"/>
              </a:lnSpc>
              <a:spcAft>
                <a:spcPts val="0"/>
              </a:spcAft>
            </a:pPr>
            <a:r>
              <a:rPr lang="uk-UA" b="1" dirty="0" smtClean="0">
                <a:solidFill>
                  <a:srgbClr val="FFC000"/>
                </a:solidFill>
                <a:latin typeface="Times New Roman"/>
                <a:ea typeface="Times New Roman"/>
              </a:rPr>
              <a:t>Призначення</a:t>
            </a:r>
            <a:r>
              <a:rPr lang="uk-UA" b="1" dirty="0">
                <a:solidFill>
                  <a:srgbClr val="FFC000"/>
                </a:solidFill>
                <a:latin typeface="Times New Roman"/>
                <a:ea typeface="Times New Roman"/>
              </a:rPr>
              <a:t>: </a:t>
            </a:r>
            <a:r>
              <a:rPr lang="uk-UA" dirty="0">
                <a:solidFill>
                  <a:srgbClr val="000000"/>
                </a:solidFill>
                <a:latin typeface="Times New Roman"/>
                <a:ea typeface="Times New Roman"/>
              </a:rPr>
              <a:t>Запобігання поширенню диму і вогню від вогнища спалаху по ліфтових і вентиляційних шахтах і трубах, видалення диму з приміщень.</a:t>
            </a:r>
            <a:endParaRPr lang="uk-UA" sz="2400" dirty="0">
              <a:latin typeface="Times New Roman"/>
              <a:ea typeface="Times New Roman"/>
            </a:endParaRPr>
          </a:p>
          <a:p>
            <a:endParaRPr lang="uk-UA"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5616" y="3933056"/>
            <a:ext cx="727280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069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rgbClr val="FFC000"/>
                </a:solidFill>
                <a:latin typeface="Times New Roman"/>
                <a:ea typeface="Times New Roman"/>
              </a:rPr>
              <a:t>Побудова:  </a:t>
            </a:r>
            <a:r>
              <a:rPr lang="uk-UA" dirty="0">
                <a:solidFill>
                  <a:srgbClr val="000000"/>
                </a:solidFill>
                <a:latin typeface="Times New Roman"/>
                <a:ea typeface="Times New Roman"/>
              </a:rPr>
              <a:t>вмикаються підсистеми:</a:t>
            </a:r>
            <a:r>
              <a:rPr lang="uk-UA" sz="3600" dirty="0">
                <a:latin typeface="Times New Roman"/>
                <a:ea typeface="Times New Roman"/>
              </a:rPr>
              <a:t/>
            </a:r>
            <a:br>
              <a:rPr lang="uk-UA" sz="3600" dirty="0">
                <a:latin typeface="Times New Roman"/>
                <a:ea typeface="Times New Roman"/>
              </a:rPr>
            </a:br>
            <a:endParaRPr lang="uk-UA" dirty="0"/>
          </a:p>
        </p:txBody>
      </p:sp>
      <p:sp>
        <p:nvSpPr>
          <p:cNvPr id="3" name="Объект 2"/>
          <p:cNvSpPr>
            <a:spLocks noGrp="1"/>
          </p:cNvSpPr>
          <p:nvPr>
            <p:ph idx="1"/>
          </p:nvPr>
        </p:nvSpPr>
        <p:spPr/>
        <p:txBody>
          <a:bodyPr>
            <a:normAutofit fontScale="85000" lnSpcReduction="10000"/>
          </a:bodyPr>
          <a:lstStyle/>
          <a:p>
            <a:pPr indent="450215" algn="just">
              <a:lnSpc>
                <a:spcPct val="115000"/>
              </a:lnSpc>
              <a:spcAft>
                <a:spcPts val="0"/>
              </a:spcAft>
            </a:pPr>
            <a:r>
              <a:rPr lang="uk-UA" dirty="0" smtClean="0">
                <a:solidFill>
                  <a:srgbClr val="000000"/>
                </a:solidFill>
                <a:latin typeface="Times New Roman"/>
                <a:ea typeface="Times New Roman"/>
              </a:rPr>
              <a:t>– </a:t>
            </a:r>
            <a:r>
              <a:rPr lang="uk-UA" dirty="0">
                <a:solidFill>
                  <a:srgbClr val="000000"/>
                </a:solidFill>
                <a:latin typeface="Times New Roman"/>
                <a:ea typeface="Times New Roman"/>
              </a:rPr>
              <a:t>димовидалення: центральна станція пожежної сигналізації формує сигнали, що запускають відповідні електродвигуни вентиляційної системи.</a:t>
            </a:r>
            <a:endParaRPr lang="uk-UA" sz="2400" dirty="0">
              <a:latin typeface="Times New Roman"/>
              <a:ea typeface="Times New Roman"/>
            </a:endParaRPr>
          </a:p>
          <a:p>
            <a:pPr indent="450215" algn="just">
              <a:lnSpc>
                <a:spcPct val="115000"/>
              </a:lnSpc>
              <a:spcAft>
                <a:spcPts val="0"/>
              </a:spcAft>
            </a:pPr>
            <a:r>
              <a:rPr lang="uk-UA" dirty="0">
                <a:solidFill>
                  <a:srgbClr val="000000"/>
                </a:solidFill>
                <a:latin typeface="Times New Roman"/>
                <a:ea typeface="Times New Roman"/>
              </a:rPr>
              <a:t>– запобігання поширення диму: Центральна станція пожежної сигналізації формує сигнал, що керують приводами </a:t>
            </a:r>
            <a:r>
              <a:rPr lang="uk-UA" dirty="0" err="1">
                <a:solidFill>
                  <a:srgbClr val="000000"/>
                </a:solidFill>
                <a:latin typeface="Times New Roman"/>
                <a:ea typeface="Times New Roman"/>
              </a:rPr>
              <a:t>заслонок</a:t>
            </a:r>
            <a:r>
              <a:rPr lang="uk-UA" dirty="0">
                <a:solidFill>
                  <a:srgbClr val="000000"/>
                </a:solidFill>
                <a:latin typeface="Times New Roman"/>
                <a:ea typeface="Times New Roman"/>
              </a:rPr>
              <a:t> вентиляційної системи, запускає електродвигуни турбін, що створюють підвищений тиск у ліфтових шахтах.</a:t>
            </a:r>
            <a:endParaRPr lang="uk-UA" sz="2400" dirty="0">
              <a:latin typeface="Times New Roman"/>
              <a:ea typeface="Times New Roman"/>
            </a:endParaRPr>
          </a:p>
          <a:p>
            <a:endParaRPr lang="uk-UA" dirty="0"/>
          </a:p>
        </p:txBody>
      </p:sp>
    </p:spTree>
    <p:extLst>
      <p:ext uri="{BB962C8B-B14F-4D97-AF65-F5344CB8AC3E}">
        <p14:creationId xmlns:p14="http://schemas.microsoft.com/office/powerpoint/2010/main" val="4039444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Система розблокування виходів</a:t>
            </a:r>
            <a:br>
              <a:rPr lang="uk-UA" dirty="0"/>
            </a:br>
            <a:endParaRPr lang="uk-UA" dirty="0"/>
          </a:p>
        </p:txBody>
      </p:sp>
      <p:sp>
        <p:nvSpPr>
          <p:cNvPr id="3" name="Объект 2"/>
          <p:cNvSpPr>
            <a:spLocks noGrp="1"/>
          </p:cNvSpPr>
          <p:nvPr>
            <p:ph idx="1"/>
          </p:nvPr>
        </p:nvSpPr>
        <p:spPr>
          <a:xfrm>
            <a:off x="467544" y="1772816"/>
            <a:ext cx="8229600" cy="4525963"/>
          </a:xfrm>
        </p:spPr>
        <p:txBody>
          <a:bodyPr>
            <a:normAutofit fontScale="92500" lnSpcReduction="10000"/>
          </a:bodyPr>
          <a:lstStyle/>
          <a:p>
            <a:pPr algn="just"/>
            <a:r>
              <a:rPr lang="uk-UA" b="1" dirty="0" smtClean="0">
                <a:solidFill>
                  <a:srgbClr val="FFC000"/>
                </a:solidFill>
              </a:rPr>
              <a:t>Призначення</a:t>
            </a:r>
            <a:r>
              <a:rPr lang="uk-UA" b="1" dirty="0">
                <a:solidFill>
                  <a:srgbClr val="FFC000"/>
                </a:solidFill>
              </a:rPr>
              <a:t>: </a:t>
            </a:r>
            <a:r>
              <a:rPr lang="uk-UA" dirty="0"/>
              <a:t>при виявленні системою пожежної сигналізації вогнища загоряння суворо необхідним є автоматичне розблокування всіх дверей, у тому числі готельних номерів, пожежних та інших виходів для забезпечення безперешкодної евакуації з будівлі. Також необхідним, з погляду пожежної безпеки, є вимога автоматичного спуску ліфтів донизу й повне їх блокування при виникненні пожежі.</a:t>
            </a:r>
          </a:p>
          <a:p>
            <a:endParaRPr lang="uk-UA" dirty="0"/>
          </a:p>
        </p:txBody>
      </p:sp>
    </p:spTree>
    <p:extLst>
      <p:ext uri="{BB962C8B-B14F-4D97-AF65-F5344CB8AC3E}">
        <p14:creationId xmlns:p14="http://schemas.microsoft.com/office/powerpoint/2010/main" val="2089683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700808"/>
            <a:ext cx="8229600" cy="4525963"/>
          </a:xfrm>
        </p:spPr>
        <p:txBody>
          <a:bodyPr/>
          <a:lstStyle/>
          <a:p>
            <a:pPr algn="just"/>
            <a:r>
              <a:rPr lang="ru-RU" b="1" dirty="0" err="1">
                <a:solidFill>
                  <a:srgbClr val="FFC000"/>
                </a:solidFill>
              </a:rPr>
              <a:t>Побудова</a:t>
            </a:r>
            <a:r>
              <a:rPr lang="ru-RU" b="1" dirty="0">
                <a:solidFill>
                  <a:srgbClr val="FFC000"/>
                </a:solidFill>
              </a:rPr>
              <a:t>: </a:t>
            </a:r>
            <a:r>
              <a:rPr lang="ru-RU" dirty="0"/>
              <a:t>центральна </a:t>
            </a:r>
            <a:r>
              <a:rPr lang="ru-RU" dirty="0" err="1"/>
              <a:t>станція</a:t>
            </a:r>
            <a:r>
              <a:rPr lang="ru-RU" dirty="0"/>
              <a:t> </a:t>
            </a:r>
            <a:r>
              <a:rPr lang="ru-RU" dirty="0" err="1"/>
              <a:t>пожежної</a:t>
            </a:r>
            <a:r>
              <a:rPr lang="ru-RU" dirty="0"/>
              <a:t> </a:t>
            </a:r>
            <a:r>
              <a:rPr lang="ru-RU" dirty="0" err="1"/>
              <a:t>сигналізації</a:t>
            </a:r>
            <a:r>
              <a:rPr lang="ru-RU" dirty="0"/>
              <a:t> </a:t>
            </a:r>
            <a:r>
              <a:rPr lang="ru-RU" dirty="0" err="1"/>
              <a:t>формує</a:t>
            </a:r>
            <a:r>
              <a:rPr lang="ru-RU" dirty="0"/>
              <a:t> </a:t>
            </a:r>
            <a:r>
              <a:rPr lang="ru-RU" dirty="0" err="1"/>
              <a:t>сигнали</a:t>
            </a:r>
            <a:r>
              <a:rPr lang="ru-RU" dirty="0"/>
              <a:t>, </a:t>
            </a:r>
            <a:r>
              <a:rPr lang="ru-RU" dirty="0" err="1"/>
              <a:t>що</a:t>
            </a:r>
            <a:r>
              <a:rPr lang="ru-RU" dirty="0"/>
              <a:t> </a:t>
            </a:r>
            <a:r>
              <a:rPr lang="ru-RU" dirty="0" err="1"/>
              <a:t>передаються</a:t>
            </a:r>
            <a:r>
              <a:rPr lang="ru-RU" dirty="0"/>
              <a:t> головному контролеру (</a:t>
            </a:r>
            <a:r>
              <a:rPr lang="ru-RU" dirty="0" err="1"/>
              <a:t>локальним</a:t>
            </a:r>
            <a:r>
              <a:rPr lang="ru-RU" dirty="0"/>
              <a:t> контролерам) </a:t>
            </a:r>
            <a:r>
              <a:rPr lang="ru-RU" dirty="0" err="1"/>
              <a:t>системи</a:t>
            </a:r>
            <a:r>
              <a:rPr lang="ru-RU" dirty="0"/>
              <a:t> </a:t>
            </a:r>
            <a:r>
              <a:rPr lang="ru-RU" dirty="0" err="1"/>
              <a:t>управління</a:t>
            </a:r>
            <a:r>
              <a:rPr lang="ru-RU" dirty="0"/>
              <a:t> доступом, </a:t>
            </a:r>
            <a:r>
              <a:rPr lang="ru-RU" dirty="0" err="1"/>
              <a:t>який</a:t>
            </a:r>
            <a:r>
              <a:rPr lang="ru-RU" dirty="0"/>
              <a:t> </a:t>
            </a:r>
            <a:r>
              <a:rPr lang="ru-RU" dirty="0" err="1"/>
              <a:t>забезпечує</a:t>
            </a:r>
            <a:r>
              <a:rPr lang="ru-RU" dirty="0"/>
              <a:t> </a:t>
            </a:r>
            <a:r>
              <a:rPr lang="ru-RU" dirty="0" err="1"/>
              <a:t>розблокування</a:t>
            </a:r>
            <a:r>
              <a:rPr lang="ru-RU" dirty="0"/>
              <a:t> дверей.</a:t>
            </a:r>
            <a:endParaRPr lang="uk-UA" dirty="0"/>
          </a:p>
        </p:txBody>
      </p:sp>
      <p:pic>
        <p:nvPicPr>
          <p:cNvPr id="4" name="Picture 6"/>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220072" y="4365104"/>
            <a:ext cx="3347864" cy="1858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4109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Система </a:t>
            </a:r>
            <a:r>
              <a:rPr lang="ru-RU" dirty="0" err="1"/>
              <a:t>охоронної</a:t>
            </a:r>
            <a:r>
              <a:rPr lang="ru-RU" dirty="0"/>
              <a:t> </a:t>
            </a:r>
            <a:r>
              <a:rPr lang="ru-RU" dirty="0" err="1"/>
              <a:t>сигналізації</a:t>
            </a:r>
            <a:r>
              <a:rPr lang="ru-RU" dirty="0"/>
              <a:t> та </a:t>
            </a:r>
            <a:r>
              <a:rPr lang="ru-RU" dirty="0" err="1"/>
              <a:t>відеоспостереження</a:t>
            </a:r>
            <a:endParaRPr lang="uk-UA"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95288" y="1412777"/>
            <a:ext cx="8425184" cy="4818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8290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461313"/>
            <a:ext cx="8229600" cy="4525963"/>
          </a:xfrm>
        </p:spPr>
        <p:txBody>
          <a:bodyPr/>
          <a:lstStyle/>
          <a:p>
            <a:pPr algn="just"/>
            <a:r>
              <a:rPr lang="uk-UA" b="1" dirty="0">
                <a:solidFill>
                  <a:srgbClr val="FFC000"/>
                </a:solidFill>
              </a:rPr>
              <a:t>Призначення: </a:t>
            </a:r>
            <a:r>
              <a:rPr lang="uk-UA" dirty="0"/>
              <a:t>ефективне і своєчасне виявлення факту несанкціонованого проникнення в приміщення, що охороняються (майданчики, зони), з точним визначенням місця, оповіщення співробітників служби безпеки, міліції (позавідомчої охорони), документування інформації.</a:t>
            </a:r>
          </a:p>
          <a:p>
            <a:endParaRPr lang="uk-U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9" y="-33383"/>
            <a:ext cx="3530600"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8275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solidFill>
                  <a:srgbClr val="000000"/>
                </a:solidFill>
                <a:latin typeface="Times New Roman"/>
                <a:ea typeface="Times New Roman"/>
              </a:rPr>
              <a:t>Захисту за допомогою засобів охоронної сигналізації підлягають:</a:t>
            </a:r>
            <a:r>
              <a:rPr lang="uk-UA" sz="3600" dirty="0">
                <a:latin typeface="Times New Roman"/>
                <a:ea typeface="Times New Roman"/>
              </a:rPr>
              <a:t/>
            </a:r>
            <a:br>
              <a:rPr lang="uk-UA" sz="3600" dirty="0">
                <a:latin typeface="Times New Roman"/>
                <a:ea typeface="Times New Roman"/>
              </a:rPr>
            </a:br>
            <a:endParaRPr lang="uk-UA"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07963409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1165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400" dirty="0"/>
              <a:t>Для виявлення факту несанкціонованого проникнення використовуються різні типи сигналізаційних датчиків:</a:t>
            </a:r>
            <a:br>
              <a:rPr lang="uk-UA" sz="2400" dirty="0"/>
            </a:br>
            <a:endParaRPr lang="uk-UA" sz="2400" dirty="0"/>
          </a:p>
        </p:txBody>
      </p:sp>
      <p:sp>
        <p:nvSpPr>
          <p:cNvPr id="3" name="Объект 2"/>
          <p:cNvSpPr>
            <a:spLocks noGrp="1"/>
          </p:cNvSpPr>
          <p:nvPr>
            <p:ph idx="1"/>
          </p:nvPr>
        </p:nvSpPr>
        <p:spPr>
          <a:xfrm>
            <a:off x="395536" y="1412776"/>
            <a:ext cx="8229600" cy="5246043"/>
          </a:xfrm>
        </p:spPr>
        <p:txBody>
          <a:bodyPr>
            <a:normAutofit fontScale="55000" lnSpcReduction="20000"/>
          </a:bodyPr>
          <a:lstStyle/>
          <a:p>
            <a:pPr algn="just"/>
            <a:r>
              <a:rPr lang="uk-UA" dirty="0" smtClean="0"/>
              <a:t>датчики </a:t>
            </a:r>
            <a:r>
              <a:rPr lang="uk-UA" dirty="0"/>
              <a:t>(ємнісні, </a:t>
            </a:r>
            <a:r>
              <a:rPr lang="uk-UA" dirty="0" err="1"/>
              <a:t>радіопроменеві</a:t>
            </a:r>
            <a:r>
              <a:rPr lang="uk-UA" dirty="0"/>
              <a:t>, </a:t>
            </a:r>
            <a:r>
              <a:rPr lang="uk-UA" dirty="0" err="1"/>
              <a:t>проводохвильові</a:t>
            </a:r>
            <a:r>
              <a:rPr lang="uk-UA" dirty="0"/>
              <a:t>, активні інфрачервоні, вібраційні та ін.), що встановлюються на зовнішніх огородженнях та використовуються для охорони периметра (зовнішнього кордону) готельного комплексу та </a:t>
            </a:r>
            <a:r>
              <a:rPr lang="uk-UA" dirty="0" err="1"/>
              <a:t>парковок</a:t>
            </a:r>
            <a:r>
              <a:rPr lang="uk-UA" dirty="0"/>
              <a:t> автотранспорту</a:t>
            </a:r>
            <a:r>
              <a:rPr lang="uk-UA" dirty="0" smtClean="0"/>
              <a:t>;</a:t>
            </a:r>
          </a:p>
          <a:p>
            <a:pPr marL="0" indent="0" algn="just">
              <a:buNone/>
            </a:pPr>
            <a:endParaRPr lang="uk-UA" dirty="0"/>
          </a:p>
          <a:p>
            <a:pPr algn="just"/>
            <a:r>
              <a:rPr lang="uk-UA" dirty="0" smtClean="0"/>
              <a:t>датчики </a:t>
            </a:r>
            <a:r>
              <a:rPr lang="uk-UA" dirty="0"/>
              <a:t>(мікрохвильові, інфрачервоні пасивні, комбіновані), що охороняють відкриті майданчики та застосовуються для охорони </a:t>
            </a:r>
            <a:r>
              <a:rPr lang="uk-UA" dirty="0" err="1"/>
              <a:t>парковок</a:t>
            </a:r>
            <a:r>
              <a:rPr lang="uk-UA" dirty="0"/>
              <a:t> автомобілів</a:t>
            </a:r>
            <a:r>
              <a:rPr lang="uk-UA" dirty="0" smtClean="0"/>
              <a:t>;</a:t>
            </a:r>
          </a:p>
          <a:p>
            <a:pPr marL="0" indent="0" algn="just">
              <a:buNone/>
            </a:pPr>
            <a:endParaRPr lang="uk-UA" dirty="0"/>
          </a:p>
          <a:p>
            <a:pPr algn="just"/>
            <a:r>
              <a:rPr lang="uk-UA" dirty="0" smtClean="0"/>
              <a:t>датчики </a:t>
            </a:r>
            <a:r>
              <a:rPr lang="uk-UA" dirty="0"/>
              <a:t>(</a:t>
            </a:r>
            <a:r>
              <a:rPr lang="uk-UA" dirty="0" err="1"/>
              <a:t>магнітоконтактні</a:t>
            </a:r>
            <a:r>
              <a:rPr lang="uk-UA" dirty="0"/>
              <a:t>, вібраційні, інфрачервоні активні і пасивні), що сигналізують про відкриванні або руйнуванні дверей, вікон та застосовуються для охорони дверей будівлі, в тому числі ліфтів, надають інформацію для системи управління доступом</a:t>
            </a:r>
            <a:r>
              <a:rPr lang="uk-UA" dirty="0" smtClean="0"/>
              <a:t>;</a:t>
            </a:r>
          </a:p>
          <a:p>
            <a:pPr marL="0" indent="0" algn="just">
              <a:buNone/>
            </a:pPr>
            <a:endParaRPr lang="uk-UA" dirty="0"/>
          </a:p>
          <a:p>
            <a:pPr algn="just"/>
            <a:r>
              <a:rPr lang="uk-UA" dirty="0" smtClean="0"/>
              <a:t>датчики </a:t>
            </a:r>
            <a:r>
              <a:rPr lang="uk-UA" dirty="0"/>
              <a:t>(акустичні, вібраційні), що реагують на розбиття скла</a:t>
            </a:r>
            <a:r>
              <a:rPr lang="uk-UA" dirty="0" smtClean="0"/>
              <a:t>;</a:t>
            </a:r>
          </a:p>
          <a:p>
            <a:pPr marL="0" indent="0" algn="just">
              <a:buNone/>
            </a:pPr>
            <a:endParaRPr lang="uk-UA" dirty="0"/>
          </a:p>
          <a:p>
            <a:pPr algn="just"/>
            <a:r>
              <a:rPr lang="uk-UA" dirty="0" smtClean="0"/>
              <a:t>датчики </a:t>
            </a:r>
            <a:r>
              <a:rPr lang="uk-UA" dirty="0"/>
              <a:t>(інфрачервоні пасивні, мікрохвильові, ультразвукові, комбіновані, барометричні), що блокують внутрішні об’єми приміщень</a:t>
            </a:r>
            <a:r>
              <a:rPr lang="uk-UA" dirty="0" smtClean="0"/>
              <a:t>;</a:t>
            </a:r>
          </a:p>
          <a:p>
            <a:pPr marL="0" indent="0" algn="just">
              <a:buNone/>
            </a:pPr>
            <a:endParaRPr lang="uk-UA" dirty="0"/>
          </a:p>
          <a:p>
            <a:pPr algn="just"/>
            <a:r>
              <a:rPr lang="uk-UA" dirty="0" smtClean="0"/>
              <a:t>датчики </a:t>
            </a:r>
            <a:r>
              <a:rPr lang="uk-UA" dirty="0"/>
              <a:t>(ємнісні, вібраційні та </a:t>
            </a:r>
            <a:r>
              <a:rPr lang="uk-UA" dirty="0" err="1"/>
              <a:t>ін</a:t>
            </a:r>
            <a:r>
              <a:rPr lang="uk-UA" dirty="0"/>
              <a:t>), що охороняють окремі предмети: сейфи, вітрини з цінностями, шафи  зі зброєю.</a:t>
            </a:r>
          </a:p>
          <a:p>
            <a:endParaRPr lang="uk-UA" dirty="0"/>
          </a:p>
        </p:txBody>
      </p:sp>
    </p:spTree>
    <p:extLst>
      <p:ext uri="{BB962C8B-B14F-4D97-AF65-F5344CB8AC3E}">
        <p14:creationId xmlns:p14="http://schemas.microsoft.com/office/powerpoint/2010/main" val="2484634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Система тривожної сигналізації</a:t>
            </a:r>
          </a:p>
        </p:txBody>
      </p:sp>
      <p:sp>
        <p:nvSpPr>
          <p:cNvPr id="3" name="Объект 2"/>
          <p:cNvSpPr>
            <a:spLocks noGrp="1"/>
          </p:cNvSpPr>
          <p:nvPr>
            <p:ph idx="1"/>
          </p:nvPr>
        </p:nvSpPr>
        <p:spPr>
          <a:xfrm>
            <a:off x="539552" y="1916832"/>
            <a:ext cx="8229600" cy="4525963"/>
          </a:xfrm>
        </p:spPr>
        <p:txBody>
          <a:bodyPr/>
          <a:lstStyle/>
          <a:p>
            <a:pPr algn="ctr"/>
            <a:r>
              <a:rPr lang="ru-RU" b="1" dirty="0" err="1">
                <a:solidFill>
                  <a:srgbClr val="FFC000"/>
                </a:solidFill>
              </a:rPr>
              <a:t>Призначення</a:t>
            </a:r>
            <a:r>
              <a:rPr lang="ru-RU" b="1" dirty="0">
                <a:solidFill>
                  <a:srgbClr val="FFC000"/>
                </a:solidFill>
              </a:rPr>
              <a:t>: </a:t>
            </a:r>
            <a:r>
              <a:rPr lang="ru-RU" dirty="0" err="1"/>
              <a:t>терміновий</a:t>
            </a:r>
            <a:r>
              <a:rPr lang="ru-RU" dirty="0"/>
              <a:t> </a:t>
            </a:r>
            <a:r>
              <a:rPr lang="ru-RU" dirty="0" err="1"/>
              <a:t>виклик</a:t>
            </a:r>
            <a:r>
              <a:rPr lang="ru-RU" dirty="0"/>
              <a:t> (</a:t>
            </a:r>
            <a:r>
              <a:rPr lang="ru-RU" dirty="0" err="1"/>
              <a:t>оповіщення</a:t>
            </a:r>
            <a:r>
              <a:rPr lang="ru-RU" dirty="0"/>
              <a:t> про </a:t>
            </a:r>
            <a:r>
              <a:rPr lang="ru-RU" dirty="0" err="1"/>
              <a:t>виникнення</a:t>
            </a:r>
            <a:r>
              <a:rPr lang="ru-RU" dirty="0"/>
              <a:t> </a:t>
            </a:r>
            <a:r>
              <a:rPr lang="ru-RU" dirty="0" err="1"/>
              <a:t>тривожної</a:t>
            </a:r>
            <a:r>
              <a:rPr lang="ru-RU" dirty="0"/>
              <a:t> </a:t>
            </a:r>
            <a:r>
              <a:rPr lang="ru-RU" dirty="0" err="1"/>
              <a:t>ситуації</a:t>
            </a:r>
            <a:r>
              <a:rPr lang="ru-RU" dirty="0"/>
              <a:t>) </a:t>
            </a:r>
            <a:r>
              <a:rPr lang="ru-RU" dirty="0" err="1"/>
              <a:t>служби</a:t>
            </a:r>
            <a:r>
              <a:rPr lang="ru-RU" dirty="0"/>
              <a:t> </a:t>
            </a:r>
            <a:r>
              <a:rPr lang="ru-RU" dirty="0" err="1"/>
              <a:t>безпеки</a:t>
            </a:r>
            <a:r>
              <a:rPr lang="ru-RU" dirty="0"/>
              <a:t>. </a:t>
            </a:r>
            <a:endParaRPr lang="uk-UA"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717033"/>
            <a:ext cx="4355976" cy="314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48063" y="3717033"/>
            <a:ext cx="3995937" cy="3141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42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3200" b="1" dirty="0">
                <a:solidFill>
                  <a:srgbClr val="FFC000"/>
                </a:solidFill>
              </a:rPr>
              <a:t>Побудова: </a:t>
            </a:r>
            <a:r>
              <a:rPr lang="uk-UA" sz="3200" dirty="0"/>
              <a:t>для подачі сигналу можуть бути використані різного роду пристрої:</a:t>
            </a:r>
            <a:br>
              <a:rPr lang="uk-UA" sz="3200" dirty="0"/>
            </a:br>
            <a:endParaRPr lang="uk-UA" sz="3200" dirty="0"/>
          </a:p>
        </p:txBody>
      </p:sp>
      <p:sp>
        <p:nvSpPr>
          <p:cNvPr id="3" name="Объект 2"/>
          <p:cNvSpPr>
            <a:spLocks noGrp="1"/>
          </p:cNvSpPr>
          <p:nvPr>
            <p:ph idx="1"/>
          </p:nvPr>
        </p:nvSpPr>
        <p:spPr>
          <a:xfrm>
            <a:off x="6732240" y="2924944"/>
            <a:ext cx="8229600" cy="4525963"/>
          </a:xfrm>
        </p:spPr>
        <p:txBody>
          <a:bodyPr>
            <a:normAutofit/>
          </a:bodyPr>
          <a:lstStyle/>
          <a:p>
            <a:r>
              <a:rPr lang="uk-UA" dirty="0" smtClean="0"/>
              <a:t>-</a:t>
            </a:r>
            <a:r>
              <a:rPr lang="uk-UA" dirty="0"/>
              <a:t>	</a:t>
            </a:r>
            <a:r>
              <a:rPr lang="uk-UA" dirty="0" smtClean="0"/>
              <a:t>-</a:t>
            </a:r>
            <a:r>
              <a:rPr lang="uk-UA" dirty="0"/>
              <a:t>	</a:t>
            </a:r>
          </a:p>
        </p:txBody>
      </p:sp>
      <p:graphicFrame>
        <p:nvGraphicFramePr>
          <p:cNvPr id="4" name="Таблица 3"/>
          <p:cNvGraphicFramePr>
            <a:graphicFrameLocks noGrp="1"/>
          </p:cNvGraphicFramePr>
          <p:nvPr>
            <p:extLst>
              <p:ext uri="{D42A27DB-BD31-4B8C-83A1-F6EECF244321}">
                <p14:modId xmlns:p14="http://schemas.microsoft.com/office/powerpoint/2010/main" val="4230644403"/>
              </p:ext>
            </p:extLst>
          </p:nvPr>
        </p:nvGraphicFramePr>
        <p:xfrm>
          <a:off x="683568" y="1916832"/>
          <a:ext cx="7848872" cy="2286000"/>
        </p:xfrm>
        <a:graphic>
          <a:graphicData uri="http://schemas.openxmlformats.org/drawingml/2006/table">
            <a:tbl>
              <a:tblPr firstRow="1" bandRow="1">
                <a:tableStyleId>{5C22544A-7EE6-4342-B048-85BDC9FD1C3A}</a:tableStyleId>
              </a:tblPr>
              <a:tblGrid>
                <a:gridCol w="3924436"/>
                <a:gridCol w="3924436"/>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dirty="0" smtClean="0"/>
                        <a:t>механічні тривожні кнопки можуть бути ручними, ножними, прихованими;</a:t>
                      </a:r>
                    </a:p>
                    <a:p>
                      <a:pPr algn="ctr"/>
                      <a:endParaRPr lang="uk-UA"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dirty="0" err="1" smtClean="0"/>
                        <a:t>радіокнопки</a:t>
                      </a:r>
                      <a:r>
                        <a:rPr lang="uk-UA" dirty="0" smtClean="0"/>
                        <a:t> (</a:t>
                      </a:r>
                      <a:r>
                        <a:rPr lang="uk-UA" dirty="0" err="1" smtClean="0"/>
                        <a:t>радіобрелки</a:t>
                      </a:r>
                      <a:r>
                        <a:rPr lang="uk-UA" dirty="0" smtClean="0"/>
                        <a:t>) можуть бути одно і </a:t>
                      </a:r>
                      <a:r>
                        <a:rPr lang="uk-UA" dirty="0" err="1" smtClean="0"/>
                        <a:t>багатокнопковими</a:t>
                      </a:r>
                      <a:r>
                        <a:rPr lang="uk-UA" dirty="0" smtClean="0"/>
                        <a:t> (для подачі різного роду сигналів), суміщеними з пластиковою карткою системи доступу, що дозволяє ідентифікувати особу, яка подала сигнал, її точне місце розташування.</a:t>
                      </a:r>
                    </a:p>
                    <a:p>
                      <a:pPr algn="ctr"/>
                      <a:endParaRPr lang="uk-UA" dirty="0"/>
                    </a:p>
                  </a:txBody>
                  <a:tcPr/>
                </a:tc>
              </a:tr>
            </a:tbl>
          </a:graphicData>
        </a:graphic>
      </p:graphicFrame>
      <p:pic>
        <p:nvPicPr>
          <p:cNvPr id="1229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3568" y="4437112"/>
            <a:ext cx="1584325"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04248" y="4437112"/>
            <a:ext cx="1700213"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973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endParaRPr lang="ru-RU" dirty="0"/>
          </a:p>
        </p:txBody>
      </p:sp>
      <p:sp>
        <p:nvSpPr>
          <p:cNvPr id="3" name="Объект 2"/>
          <p:cNvSpPr>
            <a:spLocks noGrp="1"/>
          </p:cNvSpPr>
          <p:nvPr>
            <p:ph idx="1"/>
          </p:nvPr>
        </p:nvSpPr>
        <p:spPr>
          <a:xfrm>
            <a:off x="457200" y="980728"/>
            <a:ext cx="8229600" cy="5256584"/>
          </a:xfrm>
        </p:spPr>
        <p:txBody>
          <a:bodyPr>
            <a:normAutofit fontScale="70000" lnSpcReduction="20000"/>
          </a:bodyPr>
          <a:lstStyle/>
          <a:p>
            <a:r>
              <a:rPr lang="ru-RU" dirty="0"/>
              <a:t>На </a:t>
            </a:r>
            <a:r>
              <a:rPr lang="ru-RU" dirty="0" err="1"/>
              <a:t>підставі</a:t>
            </a:r>
            <a:r>
              <a:rPr lang="ru-RU" dirty="0"/>
              <a:t> </a:t>
            </a:r>
            <a:r>
              <a:rPr lang="ru-RU" dirty="0" err="1"/>
              <a:t>статистичних</a:t>
            </a:r>
            <a:r>
              <a:rPr lang="ru-RU" dirty="0"/>
              <a:t> </a:t>
            </a:r>
            <a:r>
              <a:rPr lang="ru-RU" dirty="0" err="1"/>
              <a:t>даних</a:t>
            </a:r>
            <a:r>
              <a:rPr lang="ru-RU" dirty="0"/>
              <a:t> і </a:t>
            </a:r>
            <a:r>
              <a:rPr lang="ru-RU" dirty="0" err="1"/>
              <a:t>досвіду</a:t>
            </a:r>
            <a:r>
              <a:rPr lang="ru-RU" dirty="0"/>
              <a:t> </a:t>
            </a:r>
            <a:r>
              <a:rPr lang="ru-RU" dirty="0" err="1"/>
              <a:t>експлуатації</a:t>
            </a:r>
            <a:r>
              <a:rPr lang="ru-RU" dirty="0"/>
              <a:t> </a:t>
            </a:r>
            <a:r>
              <a:rPr lang="ru-RU" dirty="0" err="1"/>
              <a:t>готелів</a:t>
            </a:r>
            <a:r>
              <a:rPr lang="ru-RU" dirty="0"/>
              <a:t> </a:t>
            </a:r>
            <a:r>
              <a:rPr lang="ru-RU" dirty="0" err="1"/>
              <a:t>розглянемо</a:t>
            </a:r>
            <a:r>
              <a:rPr lang="ru-RU" dirty="0"/>
              <a:t> </a:t>
            </a:r>
            <a:r>
              <a:rPr lang="ru-RU" dirty="0" err="1"/>
              <a:t>найбільш</a:t>
            </a:r>
            <a:r>
              <a:rPr lang="ru-RU" dirty="0"/>
              <a:t> </a:t>
            </a:r>
            <a:r>
              <a:rPr lang="ru-RU" dirty="0" err="1"/>
              <a:t>небезпечні</a:t>
            </a:r>
            <a:r>
              <a:rPr lang="ru-RU" dirty="0"/>
              <a:t> </a:t>
            </a:r>
            <a:r>
              <a:rPr lang="ru-RU" dirty="0" err="1"/>
              <a:t>загрози</a:t>
            </a:r>
            <a:r>
              <a:rPr lang="ru-RU" dirty="0" smtClean="0"/>
              <a:t>:</a:t>
            </a:r>
          </a:p>
          <a:p>
            <a:endParaRPr lang="ru-RU" dirty="0"/>
          </a:p>
          <a:p>
            <a:endParaRPr lang="ru-RU" dirty="0"/>
          </a:p>
          <a:p>
            <a:r>
              <a:rPr lang="ru-RU" dirty="0" err="1"/>
              <a:t>пожежа</a:t>
            </a:r>
            <a:r>
              <a:rPr lang="ru-RU" dirty="0"/>
              <a:t> (причиною </a:t>
            </a:r>
            <a:r>
              <a:rPr lang="ru-RU" dirty="0" err="1"/>
              <a:t>якої</a:t>
            </a:r>
            <a:r>
              <a:rPr lang="ru-RU" dirty="0"/>
              <a:t> </a:t>
            </a:r>
            <a:r>
              <a:rPr lang="ru-RU" dirty="0" err="1"/>
              <a:t>може</a:t>
            </a:r>
            <a:r>
              <a:rPr lang="ru-RU" dirty="0"/>
              <a:t> бути </a:t>
            </a:r>
            <a:r>
              <a:rPr lang="ru-RU" dirty="0" err="1"/>
              <a:t>недбалість</a:t>
            </a:r>
            <a:r>
              <a:rPr lang="ru-RU" dirty="0"/>
              <a:t> гостей, </a:t>
            </a:r>
            <a:r>
              <a:rPr lang="ru-RU" dirty="0" err="1"/>
              <a:t>несправність</a:t>
            </a:r>
            <a:r>
              <a:rPr lang="ru-RU" dirty="0"/>
              <a:t> </a:t>
            </a:r>
            <a:r>
              <a:rPr lang="ru-RU" dirty="0" err="1"/>
              <a:t>електрообладнання</a:t>
            </a:r>
            <a:r>
              <a:rPr lang="ru-RU" dirty="0"/>
              <a:t>, </a:t>
            </a:r>
            <a:r>
              <a:rPr lang="ru-RU" dirty="0" err="1"/>
              <a:t>недотримання</a:t>
            </a:r>
            <a:r>
              <a:rPr lang="ru-RU" dirty="0"/>
              <a:t> </a:t>
            </a:r>
            <a:r>
              <a:rPr lang="ru-RU" dirty="0" err="1"/>
              <a:t>або</a:t>
            </a:r>
            <a:r>
              <a:rPr lang="ru-RU" dirty="0"/>
              <a:t> </a:t>
            </a:r>
            <a:r>
              <a:rPr lang="ru-RU" dirty="0" err="1"/>
              <a:t>порушення</a:t>
            </a:r>
            <a:r>
              <a:rPr lang="ru-RU" dirty="0"/>
              <a:t> правил </a:t>
            </a:r>
            <a:r>
              <a:rPr lang="ru-RU" dirty="0" err="1"/>
              <a:t>протипожежної</a:t>
            </a:r>
            <a:r>
              <a:rPr lang="ru-RU" dirty="0"/>
              <a:t> </a:t>
            </a:r>
            <a:r>
              <a:rPr lang="ru-RU" dirty="0" err="1"/>
              <a:t>безпеки</a:t>
            </a:r>
            <a:r>
              <a:rPr lang="ru-RU" dirty="0"/>
              <a:t> </a:t>
            </a:r>
            <a:r>
              <a:rPr lang="ru-RU" dirty="0" err="1"/>
              <a:t>обслуговуючим</a:t>
            </a:r>
            <a:r>
              <a:rPr lang="ru-RU" dirty="0"/>
              <a:t> персоналом, </a:t>
            </a:r>
            <a:r>
              <a:rPr lang="ru-RU" dirty="0" err="1"/>
              <a:t>навмисний</a:t>
            </a:r>
            <a:r>
              <a:rPr lang="ru-RU" dirty="0"/>
              <a:t> </a:t>
            </a:r>
            <a:r>
              <a:rPr lang="ru-RU" dirty="0" err="1"/>
              <a:t>підпал</a:t>
            </a:r>
            <a:r>
              <a:rPr lang="ru-RU" dirty="0"/>
              <a:t>);</a:t>
            </a:r>
          </a:p>
          <a:p>
            <a:r>
              <a:rPr lang="ru-RU" dirty="0" err="1"/>
              <a:t>вибух</a:t>
            </a:r>
            <a:r>
              <a:rPr lang="ru-RU" dirty="0"/>
              <a:t> </a:t>
            </a:r>
            <a:r>
              <a:rPr lang="ru-RU" dirty="0" err="1"/>
              <a:t>викликаний</a:t>
            </a:r>
            <a:r>
              <a:rPr lang="ru-RU" dirty="0"/>
              <a:t> </a:t>
            </a:r>
            <a:r>
              <a:rPr lang="ru-RU" dirty="0" err="1"/>
              <a:t>пронесенням</a:t>
            </a:r>
            <a:r>
              <a:rPr lang="ru-RU" dirty="0"/>
              <a:t> та </a:t>
            </a:r>
            <a:r>
              <a:rPr lang="ru-RU" dirty="0" err="1"/>
              <a:t>встановленням</a:t>
            </a:r>
            <a:r>
              <a:rPr lang="ru-RU" dirty="0"/>
              <a:t> </a:t>
            </a:r>
            <a:r>
              <a:rPr lang="ru-RU" dirty="0" err="1"/>
              <a:t>вибухівки</a:t>
            </a:r>
            <a:r>
              <a:rPr lang="ru-RU" dirty="0"/>
              <a:t> в </a:t>
            </a:r>
            <a:r>
              <a:rPr lang="ru-RU" dirty="0" err="1"/>
              <a:t>кримінальних</a:t>
            </a:r>
            <a:r>
              <a:rPr lang="ru-RU" dirty="0"/>
              <a:t> </a:t>
            </a:r>
            <a:r>
              <a:rPr lang="ru-RU" dirty="0" err="1"/>
              <a:t>цілях</a:t>
            </a:r>
            <a:r>
              <a:rPr lang="ru-RU" dirty="0"/>
              <a:t>, </a:t>
            </a:r>
            <a:r>
              <a:rPr lang="ru-RU" dirty="0" err="1"/>
              <a:t>або</a:t>
            </a:r>
            <a:r>
              <a:rPr lang="ru-RU" dirty="0"/>
              <a:t> </a:t>
            </a:r>
            <a:r>
              <a:rPr lang="ru-RU" dirty="0" err="1"/>
              <a:t>вибух</a:t>
            </a:r>
            <a:r>
              <a:rPr lang="ru-RU" dirty="0"/>
              <a:t> газу при </a:t>
            </a:r>
            <a:r>
              <a:rPr lang="ru-RU" dirty="0" err="1"/>
              <a:t>його</a:t>
            </a:r>
            <a:r>
              <a:rPr lang="ru-RU" dirty="0"/>
              <a:t> </a:t>
            </a:r>
            <a:r>
              <a:rPr lang="ru-RU" dirty="0" err="1"/>
              <a:t>витоку</a:t>
            </a:r>
            <a:r>
              <a:rPr lang="ru-RU" dirty="0"/>
              <a:t> (особливо </a:t>
            </a:r>
            <a:r>
              <a:rPr lang="ru-RU" dirty="0" err="1"/>
              <a:t>ймовірно</a:t>
            </a:r>
            <a:r>
              <a:rPr lang="ru-RU" dirty="0"/>
              <a:t> в </a:t>
            </a:r>
            <a:r>
              <a:rPr lang="ru-RU" dirty="0" err="1"/>
              <a:t>місцях</a:t>
            </a:r>
            <a:r>
              <a:rPr lang="ru-RU" dirty="0"/>
              <a:t> </a:t>
            </a:r>
            <a:r>
              <a:rPr lang="ru-RU" dirty="0" err="1"/>
              <a:t>приготування</a:t>
            </a:r>
            <a:r>
              <a:rPr lang="ru-RU" dirty="0"/>
              <a:t> </a:t>
            </a:r>
            <a:r>
              <a:rPr lang="ru-RU" dirty="0" err="1"/>
              <a:t>їжі</a:t>
            </a:r>
            <a:r>
              <a:rPr lang="ru-RU" dirty="0"/>
              <a:t> в ресторанах, барах при </a:t>
            </a:r>
            <a:r>
              <a:rPr lang="ru-RU" dirty="0" err="1"/>
              <a:t>використанні</a:t>
            </a:r>
            <a:r>
              <a:rPr lang="ru-RU" dirty="0"/>
              <a:t> газового </a:t>
            </a:r>
            <a:r>
              <a:rPr lang="ru-RU" dirty="0" err="1"/>
              <a:t>обладнання</a:t>
            </a:r>
            <a:r>
              <a:rPr lang="ru-RU" dirty="0"/>
              <a:t>);</a:t>
            </a:r>
          </a:p>
          <a:p>
            <a:r>
              <a:rPr lang="ru-RU" dirty="0" err="1"/>
              <a:t>несанкціонований</a:t>
            </a:r>
            <a:r>
              <a:rPr lang="ru-RU" dirty="0"/>
              <a:t> </a:t>
            </a:r>
            <a:r>
              <a:rPr lang="ru-RU" dirty="0" err="1"/>
              <a:t>прохід</a:t>
            </a:r>
            <a:r>
              <a:rPr lang="ru-RU" dirty="0"/>
              <a:t> </a:t>
            </a:r>
            <a:r>
              <a:rPr lang="ru-RU" dirty="0" err="1"/>
              <a:t>сторонніх</a:t>
            </a:r>
            <a:r>
              <a:rPr lang="ru-RU" dirty="0"/>
              <a:t> </a:t>
            </a:r>
            <a:r>
              <a:rPr lang="ru-RU" dirty="0" err="1"/>
              <a:t>осіб</a:t>
            </a:r>
            <a:r>
              <a:rPr lang="ru-RU" dirty="0"/>
              <a:t> в </a:t>
            </a:r>
            <a:r>
              <a:rPr lang="ru-RU" dirty="0" err="1"/>
              <a:t>номери</a:t>
            </a:r>
            <a:r>
              <a:rPr lang="ru-RU" dirty="0"/>
              <a:t> за </a:t>
            </a:r>
            <a:r>
              <a:rPr lang="ru-RU" dirty="0" err="1"/>
              <a:t>відсутності</a:t>
            </a:r>
            <a:r>
              <a:rPr lang="ru-RU" dirty="0"/>
              <a:t> гостей з метою </a:t>
            </a:r>
            <a:r>
              <a:rPr lang="ru-RU" dirty="0" err="1"/>
              <a:t>крадіжки</a:t>
            </a:r>
            <a:r>
              <a:rPr lang="ru-RU" dirty="0"/>
              <a:t> </a:t>
            </a:r>
            <a:r>
              <a:rPr lang="ru-RU" dirty="0" err="1"/>
              <a:t>цінностей</a:t>
            </a:r>
            <a:r>
              <a:rPr lang="ru-RU" dirty="0"/>
              <a:t>, </a:t>
            </a:r>
            <a:r>
              <a:rPr lang="ru-RU" dirty="0" err="1"/>
              <a:t>документів</a:t>
            </a:r>
            <a:r>
              <a:rPr lang="ru-RU" dirty="0"/>
              <a:t>, </a:t>
            </a:r>
            <a:r>
              <a:rPr lang="ru-RU" dirty="0" err="1"/>
              <a:t>установлення</a:t>
            </a:r>
            <a:r>
              <a:rPr lang="ru-RU" dirty="0"/>
              <a:t> </a:t>
            </a:r>
            <a:r>
              <a:rPr lang="ru-RU" dirty="0" err="1"/>
              <a:t>вибухових</a:t>
            </a:r>
            <a:r>
              <a:rPr lang="ru-RU" dirty="0"/>
              <a:t> </a:t>
            </a:r>
            <a:r>
              <a:rPr lang="ru-RU" dirty="0" err="1"/>
              <a:t>пристроїв</a:t>
            </a:r>
            <a:r>
              <a:rPr lang="ru-RU" dirty="0"/>
              <a:t> </a:t>
            </a:r>
            <a:r>
              <a:rPr lang="ru-RU" dirty="0" err="1"/>
              <a:t>або</a:t>
            </a:r>
            <a:r>
              <a:rPr lang="ru-RU" dirty="0"/>
              <a:t> </a:t>
            </a:r>
            <a:r>
              <a:rPr lang="ru-RU" dirty="0" err="1"/>
              <a:t>підслуховувальної</a:t>
            </a:r>
            <a:r>
              <a:rPr lang="ru-RU" dirty="0"/>
              <a:t> </a:t>
            </a:r>
            <a:r>
              <a:rPr lang="ru-RU" dirty="0" err="1"/>
              <a:t>апаратури</a:t>
            </a:r>
            <a:r>
              <a:rPr lang="ru-RU" dirty="0"/>
              <a:t>;</a:t>
            </a:r>
          </a:p>
        </p:txBody>
      </p:sp>
    </p:spTree>
    <p:extLst>
      <p:ext uri="{BB962C8B-B14F-4D97-AF65-F5344CB8AC3E}">
        <p14:creationId xmlns:p14="http://schemas.microsoft.com/office/powerpoint/2010/main" val="104239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Система телевізійного спостереження</a:t>
            </a:r>
          </a:p>
        </p:txBody>
      </p:sp>
      <p:sp>
        <p:nvSpPr>
          <p:cNvPr id="3" name="Объект 2"/>
          <p:cNvSpPr>
            <a:spLocks noGrp="1"/>
          </p:cNvSpPr>
          <p:nvPr>
            <p:ph idx="1"/>
          </p:nvPr>
        </p:nvSpPr>
        <p:spPr/>
        <p:txBody>
          <a:bodyPr/>
          <a:lstStyle/>
          <a:p>
            <a:pPr algn="just"/>
            <a:r>
              <a:rPr lang="uk-UA" b="1" dirty="0">
                <a:solidFill>
                  <a:srgbClr val="FFC000"/>
                </a:solidFill>
              </a:rPr>
              <a:t>Призначення: </a:t>
            </a:r>
            <a:r>
              <a:rPr lang="uk-UA" dirty="0"/>
              <a:t>забезпечення візуального контролю за обстановкою на об'єкті, аналіз позаштатних ситуацій, верифікація (перевірка істинності) надходження сигналів тривоги, допомога в прийнятті оперативних рішень, протоколювання візуальної інформації.</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456237"/>
            <a:ext cx="2736850"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95625" y="5492750"/>
            <a:ext cx="2951163"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92332" y="5468143"/>
            <a:ext cx="2663825"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430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b="1" dirty="0" err="1">
                <a:solidFill>
                  <a:srgbClr val="FFC000"/>
                </a:solidFill>
              </a:rPr>
              <a:t>Побудова</a:t>
            </a:r>
            <a:r>
              <a:rPr lang="ru-RU" sz="2400" b="1" dirty="0">
                <a:solidFill>
                  <a:srgbClr val="FFC000"/>
                </a:solidFill>
              </a:rPr>
              <a:t>: </a:t>
            </a:r>
            <a:r>
              <a:rPr lang="ru-RU" sz="2400" dirty="0" err="1"/>
              <a:t>відеоінформація</a:t>
            </a:r>
            <a:r>
              <a:rPr lang="ru-RU" sz="2400" dirty="0"/>
              <a:t> </a:t>
            </a:r>
            <a:r>
              <a:rPr lang="ru-RU" sz="2400" dirty="0" err="1"/>
              <a:t>збирається</a:t>
            </a:r>
            <a:r>
              <a:rPr lang="ru-RU" sz="2400" dirty="0"/>
              <a:t> </a:t>
            </a:r>
            <a:r>
              <a:rPr lang="ru-RU" sz="2400" dirty="0" err="1"/>
              <a:t>телевізійними</a:t>
            </a:r>
            <a:r>
              <a:rPr lang="ru-RU" sz="2400" dirty="0"/>
              <a:t> камерами (</a:t>
            </a:r>
            <a:r>
              <a:rPr lang="ru-RU" sz="2400" dirty="0" err="1"/>
              <a:t>чорно-білими</a:t>
            </a:r>
            <a:r>
              <a:rPr lang="ru-RU" sz="2400" dirty="0"/>
              <a:t> </a:t>
            </a:r>
            <a:r>
              <a:rPr lang="ru-RU" sz="2400" dirty="0" err="1"/>
              <a:t>або</a:t>
            </a:r>
            <a:r>
              <a:rPr lang="ru-RU" sz="2400" dirty="0"/>
              <a:t> </a:t>
            </a:r>
            <a:r>
              <a:rPr lang="ru-RU" sz="2400" dirty="0" err="1"/>
              <a:t>кольоровими</a:t>
            </a:r>
            <a:r>
              <a:rPr lang="ru-RU" sz="2400" dirty="0"/>
              <a:t>). </a:t>
            </a:r>
            <a:r>
              <a:rPr lang="ru-RU" sz="2400" dirty="0" err="1"/>
              <a:t>Рекомендуються</a:t>
            </a:r>
            <a:r>
              <a:rPr lang="ru-RU" sz="2400" dirty="0"/>
              <a:t> (</a:t>
            </a:r>
            <a:r>
              <a:rPr lang="ru-RU" sz="2400" dirty="0" err="1"/>
              <a:t>стосовно</a:t>
            </a:r>
            <a:r>
              <a:rPr lang="ru-RU" sz="2400" dirty="0"/>
              <a:t> </a:t>
            </a:r>
            <a:r>
              <a:rPr lang="ru-RU" sz="2400" dirty="0" err="1"/>
              <a:t>оснащення</a:t>
            </a:r>
            <a:r>
              <a:rPr lang="ru-RU" sz="2400" dirty="0"/>
              <a:t> </a:t>
            </a:r>
            <a:r>
              <a:rPr lang="ru-RU" sz="2400" dirty="0" err="1"/>
              <a:t>готелю</a:t>
            </a:r>
            <a:r>
              <a:rPr lang="ru-RU" sz="2400" dirty="0"/>
              <a:t>) </a:t>
            </a:r>
            <a:r>
              <a:rPr lang="ru-RU" sz="2400" dirty="0" err="1"/>
              <a:t>такі</a:t>
            </a:r>
            <a:r>
              <a:rPr lang="ru-RU" sz="2400" dirty="0"/>
              <a:t> </a:t>
            </a:r>
            <a:r>
              <a:rPr lang="ru-RU" sz="2400" dirty="0" err="1"/>
              <a:t>принципи</a:t>
            </a:r>
            <a:r>
              <a:rPr lang="ru-RU" sz="2400" dirty="0"/>
              <a:t> установки камер:</a:t>
            </a:r>
            <a:br>
              <a:rPr lang="ru-RU" sz="2400" dirty="0"/>
            </a:br>
            <a:endParaRPr lang="uk-UA" sz="2400" dirty="0"/>
          </a:p>
        </p:txBody>
      </p:sp>
      <p:graphicFrame>
        <p:nvGraphicFramePr>
          <p:cNvPr id="4" name="Таблица 3"/>
          <p:cNvGraphicFramePr>
            <a:graphicFrameLocks noGrp="1"/>
          </p:cNvGraphicFramePr>
          <p:nvPr>
            <p:extLst>
              <p:ext uri="{D42A27DB-BD31-4B8C-83A1-F6EECF244321}">
                <p14:modId xmlns:p14="http://schemas.microsoft.com/office/powerpoint/2010/main" val="1729282506"/>
              </p:ext>
            </p:extLst>
          </p:nvPr>
        </p:nvGraphicFramePr>
        <p:xfrm>
          <a:off x="683568" y="1772816"/>
          <a:ext cx="7848872" cy="2659752"/>
        </p:xfrm>
        <a:graphic>
          <a:graphicData uri="http://schemas.openxmlformats.org/drawingml/2006/table">
            <a:tbl>
              <a:tblPr firstRow="1" bandRow="1">
                <a:tableStyleId>{5C22544A-7EE6-4342-B048-85BDC9FD1C3A}</a:tableStyleId>
              </a:tblPr>
              <a:tblGrid>
                <a:gridCol w="3924436"/>
                <a:gridCol w="3924436"/>
              </a:tblGrid>
              <a:tr h="2659752">
                <a:tc>
                  <a:txBody>
                    <a:bodyPr/>
                    <a:lstStyle/>
                    <a:p>
                      <a:pPr algn="ctr"/>
                      <a:r>
                        <a:rPr lang="ru-RU" dirty="0" err="1" smtClean="0"/>
                        <a:t>відкрите</a:t>
                      </a:r>
                      <a:r>
                        <a:rPr lang="ru-RU" dirty="0" smtClean="0"/>
                        <a:t> (без </a:t>
                      </a:r>
                      <a:r>
                        <a:rPr lang="ru-RU" dirty="0" err="1" smtClean="0"/>
                        <a:t>маскування</a:t>
                      </a:r>
                      <a:r>
                        <a:rPr lang="ru-RU" dirty="0" smtClean="0"/>
                        <a:t>): по периметру </a:t>
                      </a:r>
                      <a:r>
                        <a:rPr lang="ru-RU" dirty="0" err="1" smtClean="0"/>
                        <a:t>будівлі</a:t>
                      </a:r>
                      <a:r>
                        <a:rPr lang="ru-RU" dirty="0" smtClean="0"/>
                        <a:t>, на парковках автотранспорту, в </a:t>
                      </a:r>
                      <a:r>
                        <a:rPr lang="ru-RU" dirty="0" err="1" smtClean="0"/>
                        <a:t>зоні</a:t>
                      </a:r>
                      <a:r>
                        <a:rPr lang="ru-RU" dirty="0" smtClean="0"/>
                        <a:t> центрального входу, </a:t>
                      </a:r>
                      <a:r>
                        <a:rPr lang="ru-RU" dirty="0" err="1" smtClean="0"/>
                        <a:t>залі</a:t>
                      </a:r>
                      <a:r>
                        <a:rPr lang="ru-RU" dirty="0" smtClean="0"/>
                        <a:t> </a:t>
                      </a:r>
                      <a:r>
                        <a:rPr lang="ru-RU" dirty="0" err="1" smtClean="0"/>
                        <a:t>реєстрації</a:t>
                      </a:r>
                      <a:r>
                        <a:rPr lang="ru-RU" dirty="0" smtClean="0"/>
                        <a:t>, у великих </a:t>
                      </a:r>
                      <a:r>
                        <a:rPr lang="ru-RU" dirty="0" err="1" smtClean="0"/>
                        <a:t>холах</a:t>
                      </a:r>
                      <a:r>
                        <a:rPr lang="ru-RU" dirty="0" smtClean="0"/>
                        <a:t>, </a:t>
                      </a:r>
                      <a:r>
                        <a:rPr lang="ru-RU" dirty="0" err="1" smtClean="0"/>
                        <a:t>приміщеннях</a:t>
                      </a:r>
                      <a:r>
                        <a:rPr lang="ru-RU" dirty="0" smtClean="0"/>
                        <a:t> </a:t>
                      </a:r>
                      <a:r>
                        <a:rPr lang="ru-RU" dirty="0" err="1" smtClean="0"/>
                        <a:t>особливої</a:t>
                      </a:r>
                      <a:r>
                        <a:rPr lang="ru-RU" dirty="0" smtClean="0"/>
                        <a:t> </a:t>
                      </a:r>
                      <a:r>
                        <a:rPr lang="ru-RU" dirty="0" err="1" smtClean="0"/>
                        <a:t>важливості</a:t>
                      </a:r>
                      <a:r>
                        <a:rPr lang="ru-RU" dirty="0" smtClean="0"/>
                        <a:t>, в </a:t>
                      </a:r>
                      <a:r>
                        <a:rPr lang="ru-RU" dirty="0" err="1" smtClean="0"/>
                        <a:t>службових</a:t>
                      </a:r>
                      <a:r>
                        <a:rPr lang="ru-RU" dirty="0" smtClean="0"/>
                        <a:t> </a:t>
                      </a:r>
                      <a:r>
                        <a:rPr lang="ru-RU" dirty="0" err="1" smtClean="0"/>
                        <a:t>приміщеннях</a:t>
                      </a:r>
                      <a:endParaRPr lang="uk-UA" dirty="0"/>
                    </a:p>
                  </a:txBody>
                  <a:tcPr/>
                </a:tc>
                <a:tc>
                  <a:txBody>
                    <a:bodyPr/>
                    <a:lstStyle/>
                    <a:p>
                      <a:pPr algn="ctr"/>
                      <a:r>
                        <a:rPr lang="ru-RU" dirty="0" err="1" smtClean="0"/>
                        <a:t>приховане</a:t>
                      </a:r>
                      <a:r>
                        <a:rPr lang="ru-RU" dirty="0" smtClean="0"/>
                        <a:t> (</a:t>
                      </a:r>
                      <a:r>
                        <a:rPr lang="ru-RU" dirty="0" err="1" smtClean="0"/>
                        <a:t>маскування</a:t>
                      </a:r>
                      <a:r>
                        <a:rPr lang="ru-RU" dirty="0" smtClean="0"/>
                        <a:t> в </a:t>
                      </a:r>
                      <a:r>
                        <a:rPr lang="ru-RU" dirty="0" err="1" smtClean="0"/>
                        <a:t>годинники</a:t>
                      </a:r>
                      <a:r>
                        <a:rPr lang="ru-RU" dirty="0" smtClean="0"/>
                        <a:t>, </a:t>
                      </a:r>
                      <a:r>
                        <a:rPr lang="ru-RU" dirty="0" err="1" smtClean="0"/>
                        <a:t>світильники</a:t>
                      </a:r>
                      <a:r>
                        <a:rPr lang="ru-RU" dirty="0" smtClean="0"/>
                        <a:t>, </a:t>
                      </a:r>
                      <a:r>
                        <a:rPr lang="ru-RU" dirty="0" err="1" smtClean="0"/>
                        <a:t>предмети</a:t>
                      </a:r>
                      <a:r>
                        <a:rPr lang="ru-RU" dirty="0" smtClean="0"/>
                        <a:t> </a:t>
                      </a:r>
                      <a:r>
                        <a:rPr lang="ru-RU" dirty="0" err="1" smtClean="0"/>
                        <a:t>інтер'єру</a:t>
                      </a:r>
                      <a:r>
                        <a:rPr lang="ru-RU" dirty="0" smtClean="0"/>
                        <a:t>, </a:t>
                      </a:r>
                      <a:r>
                        <a:rPr lang="ru-RU" dirty="0" err="1" smtClean="0"/>
                        <a:t>замуровування</a:t>
                      </a:r>
                      <a:r>
                        <a:rPr lang="ru-RU" dirty="0" smtClean="0"/>
                        <a:t> в </a:t>
                      </a:r>
                      <a:r>
                        <a:rPr lang="ru-RU" dirty="0" err="1" smtClean="0"/>
                        <a:t>стіну</a:t>
                      </a:r>
                      <a:r>
                        <a:rPr lang="ru-RU" dirty="0" smtClean="0"/>
                        <a:t>) в зонах </a:t>
                      </a:r>
                      <a:r>
                        <a:rPr lang="ru-RU" dirty="0" err="1" smtClean="0"/>
                        <a:t>розташування</a:t>
                      </a:r>
                      <a:r>
                        <a:rPr lang="ru-RU" dirty="0" smtClean="0"/>
                        <a:t> </a:t>
                      </a:r>
                      <a:r>
                        <a:rPr lang="ru-RU" dirty="0" err="1" smtClean="0"/>
                        <a:t>готельних</a:t>
                      </a:r>
                      <a:r>
                        <a:rPr lang="ru-RU" dirty="0" smtClean="0"/>
                        <a:t> </a:t>
                      </a:r>
                      <a:r>
                        <a:rPr lang="ru-RU" dirty="0" err="1" smtClean="0"/>
                        <a:t>номерів</a:t>
                      </a:r>
                      <a:r>
                        <a:rPr lang="ru-RU" dirty="0" smtClean="0"/>
                        <a:t>, у </a:t>
                      </a:r>
                      <a:r>
                        <a:rPr lang="ru-RU" dirty="0" err="1" smtClean="0"/>
                        <a:t>приміщеннях</a:t>
                      </a:r>
                      <a:r>
                        <a:rPr lang="ru-RU" dirty="0" smtClean="0"/>
                        <a:t> </a:t>
                      </a:r>
                      <a:r>
                        <a:rPr lang="ru-RU" dirty="0" err="1" smtClean="0"/>
                        <a:t>особливої</a:t>
                      </a:r>
                      <a:r>
                        <a:rPr lang="ru-RU" dirty="0" smtClean="0"/>
                        <a:t>  </a:t>
                      </a:r>
                      <a:r>
                        <a:rPr lang="ru-RU" dirty="0" err="1" smtClean="0"/>
                        <a:t>важливості</a:t>
                      </a:r>
                      <a:r>
                        <a:rPr lang="ru-RU" dirty="0" smtClean="0"/>
                        <a:t> (</a:t>
                      </a:r>
                      <a:r>
                        <a:rPr lang="ru-RU" dirty="0" err="1" smtClean="0"/>
                        <a:t>дублюються</a:t>
                      </a:r>
                      <a:r>
                        <a:rPr lang="ru-RU" dirty="0" smtClean="0"/>
                        <a:t> </a:t>
                      </a:r>
                      <a:r>
                        <a:rPr lang="ru-RU" dirty="0" err="1" smtClean="0"/>
                        <a:t>відкрито</a:t>
                      </a:r>
                      <a:r>
                        <a:rPr lang="ru-RU" dirty="0" smtClean="0"/>
                        <a:t> </a:t>
                      </a:r>
                      <a:r>
                        <a:rPr lang="ru-RU" dirty="0" err="1" smtClean="0"/>
                        <a:t>встановлені</a:t>
                      </a:r>
                      <a:r>
                        <a:rPr lang="ru-RU" dirty="0" smtClean="0"/>
                        <a:t> </a:t>
                      </a:r>
                      <a:r>
                        <a:rPr lang="ru-RU" dirty="0" err="1" smtClean="0"/>
                        <a:t>камери</a:t>
                      </a:r>
                      <a:r>
                        <a:rPr lang="ru-RU" dirty="0" smtClean="0"/>
                        <a:t>)</a:t>
                      </a:r>
                      <a:endParaRPr lang="uk-UA" dirty="0"/>
                    </a:p>
                  </a:txBody>
                  <a:tcPr/>
                </a:tc>
              </a:tr>
            </a:tbl>
          </a:graphicData>
        </a:graphic>
      </p:graphicFrame>
    </p:spTree>
    <p:extLst>
      <p:ext uri="{BB962C8B-B14F-4D97-AF65-F5344CB8AC3E}">
        <p14:creationId xmlns:p14="http://schemas.microsoft.com/office/powerpoint/2010/main" val="3807440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Система управління доступом</a:t>
            </a:r>
          </a:p>
        </p:txBody>
      </p:sp>
      <p:sp>
        <p:nvSpPr>
          <p:cNvPr id="3" name="Объект 2"/>
          <p:cNvSpPr>
            <a:spLocks noGrp="1"/>
          </p:cNvSpPr>
          <p:nvPr>
            <p:ph idx="1"/>
          </p:nvPr>
        </p:nvSpPr>
        <p:spPr>
          <a:xfrm>
            <a:off x="457200" y="1772816"/>
            <a:ext cx="8229600" cy="4353347"/>
          </a:xfrm>
        </p:spPr>
        <p:txBody>
          <a:bodyPr>
            <a:normAutofit fontScale="92500" lnSpcReduction="20000"/>
          </a:bodyPr>
          <a:lstStyle/>
          <a:p>
            <a:r>
              <a:rPr lang="uk-UA" b="1" dirty="0">
                <a:solidFill>
                  <a:srgbClr val="FFC000"/>
                </a:solidFill>
              </a:rPr>
              <a:t>Призначення: </a:t>
            </a:r>
            <a:r>
              <a:rPr lang="uk-UA" dirty="0"/>
              <a:t>забезпечення безперешкодного санкціонованого доступу в приміщення і блокування несанкціонованого доступу. </a:t>
            </a:r>
          </a:p>
          <a:p>
            <a:r>
              <a:rPr lang="uk-UA" dirty="0"/>
              <a:t>Організація режиму доступу:</a:t>
            </a:r>
          </a:p>
          <a:p>
            <a:r>
              <a:rPr lang="uk-UA" dirty="0"/>
              <a:t>-	за тимчасовим розкладом; </a:t>
            </a:r>
          </a:p>
          <a:p>
            <a:r>
              <a:rPr lang="uk-UA" dirty="0"/>
              <a:t>-	за ієрархією;</a:t>
            </a:r>
          </a:p>
          <a:p>
            <a:r>
              <a:rPr lang="uk-UA" dirty="0"/>
              <a:t>-	залежно від оплачених клієнтом послуг тощо;</a:t>
            </a:r>
          </a:p>
          <a:p>
            <a:r>
              <a:rPr lang="uk-UA" dirty="0"/>
              <a:t>-	облік робочого часу співробітників;</a:t>
            </a:r>
          </a:p>
          <a:p>
            <a:r>
              <a:rPr lang="uk-UA" dirty="0"/>
              <a:t>-	документування інформації. </a:t>
            </a:r>
          </a:p>
          <a:p>
            <a:endParaRPr lang="uk-UA" dirty="0"/>
          </a:p>
        </p:txBody>
      </p:sp>
    </p:spTree>
    <p:extLst>
      <p:ext uri="{BB962C8B-B14F-4D97-AF65-F5344CB8AC3E}">
        <p14:creationId xmlns:p14="http://schemas.microsoft.com/office/powerpoint/2010/main" val="224182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467544" y="1700808"/>
            <a:ext cx="8229600" cy="4525963"/>
          </a:xfrm>
        </p:spPr>
        <p:txBody>
          <a:bodyPr>
            <a:normAutofit fontScale="92500" lnSpcReduction="10000"/>
          </a:bodyPr>
          <a:lstStyle/>
          <a:p>
            <a:r>
              <a:rPr lang="uk-UA" b="1" dirty="0">
                <a:solidFill>
                  <a:srgbClr val="FFC000"/>
                </a:solidFill>
              </a:rPr>
              <a:t>Побудова: </a:t>
            </a:r>
            <a:r>
              <a:rPr lang="uk-UA" dirty="0"/>
              <a:t>найбільш поширеним у сучасній готельній практиці є використання автономних замків з пластиковою карткою системи </a:t>
            </a:r>
            <a:r>
              <a:rPr lang="it-IT" dirty="0"/>
              <a:t>VingCard.</a:t>
            </a:r>
          </a:p>
          <a:p>
            <a:r>
              <a:rPr lang="uk-UA" dirty="0"/>
              <a:t>Залежно від вимог готелю, можна побудувати систему контролю доступу різного рівня складності та функціональності, яка поєднує всі зони готелю: гостьові номери, зони загального доступу, службові приміщення та адміністративну частину. </a:t>
            </a:r>
          </a:p>
          <a:p>
            <a:endParaRPr lang="uk-UA" dirty="0"/>
          </a:p>
        </p:txBody>
      </p:sp>
    </p:spTree>
    <p:extLst>
      <p:ext uri="{BB962C8B-B14F-4D97-AF65-F5344CB8AC3E}">
        <p14:creationId xmlns:p14="http://schemas.microsoft.com/office/powerpoint/2010/main" val="1235802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Електронна</a:t>
            </a:r>
            <a:r>
              <a:rPr lang="ru-RU" dirty="0"/>
              <a:t> </a:t>
            </a:r>
            <a:r>
              <a:rPr lang="ru-RU" dirty="0" err="1"/>
              <a:t>карткова</a:t>
            </a:r>
            <a:r>
              <a:rPr lang="ru-RU" dirty="0"/>
              <a:t> </a:t>
            </a:r>
            <a:r>
              <a:rPr lang="ru-RU" dirty="0" err="1" smtClean="0"/>
              <a:t>бездротова</a:t>
            </a:r>
            <a:r>
              <a:rPr lang="ru-RU" dirty="0" smtClean="0"/>
              <a:t/>
            </a:r>
            <a:br>
              <a:rPr lang="ru-RU" dirty="0" smtClean="0"/>
            </a:br>
            <a:r>
              <a:rPr lang="ru-RU" dirty="0" smtClean="0"/>
              <a:t>он-</a:t>
            </a:r>
            <a:r>
              <a:rPr lang="ru-RU" dirty="0" err="1" smtClean="0"/>
              <a:t>лайн</a:t>
            </a:r>
            <a:r>
              <a:rPr lang="ru-RU" dirty="0" smtClean="0"/>
              <a:t> </a:t>
            </a:r>
            <a:r>
              <a:rPr lang="ru-RU" dirty="0"/>
              <a:t>система -  </a:t>
            </a:r>
            <a:r>
              <a:rPr lang="ru-RU" dirty="0" err="1"/>
              <a:t>це</a:t>
            </a:r>
            <a:r>
              <a:rPr lang="ru-RU" dirty="0"/>
              <a:t>: </a:t>
            </a:r>
            <a:br>
              <a:rPr lang="ru-RU" dirty="0"/>
            </a:br>
            <a:endParaRPr lang="uk-UA"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10020590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9895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normAutofit fontScale="90000"/>
          </a:bodyPr>
          <a:lstStyle/>
          <a:p>
            <a:r>
              <a:rPr lang="uk-UA" dirty="0" smtClean="0"/>
              <a:t>Електронна карткова бездротова он-лайн система контролю доступу</a:t>
            </a:r>
            <a:endParaRPr lang="uk-UA" dirty="0"/>
          </a:p>
        </p:txBody>
      </p:sp>
      <p:pic>
        <p:nvPicPr>
          <p:cNvPr id="4" name="Місце для вмісту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51520" y="1340768"/>
            <a:ext cx="8640960" cy="5517232"/>
          </a:xfrm>
        </p:spPr>
      </p:pic>
    </p:spTree>
    <p:extLst>
      <p:ext uri="{BB962C8B-B14F-4D97-AF65-F5344CB8AC3E}">
        <p14:creationId xmlns:p14="http://schemas.microsoft.com/office/powerpoint/2010/main" val="3763976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Електронна</a:t>
            </a:r>
            <a:r>
              <a:rPr lang="ru-RU" dirty="0"/>
              <a:t> </a:t>
            </a:r>
            <a:r>
              <a:rPr lang="ru-RU" dirty="0" err="1"/>
              <a:t>карткова</a:t>
            </a:r>
            <a:r>
              <a:rPr lang="ru-RU" dirty="0"/>
              <a:t> </a:t>
            </a:r>
            <a:r>
              <a:rPr lang="ru-RU" dirty="0" err="1"/>
              <a:t>віртуальна</a:t>
            </a:r>
            <a:r>
              <a:rPr lang="ru-RU" dirty="0"/>
              <a:t> он-</a:t>
            </a:r>
            <a:r>
              <a:rPr lang="ru-RU" dirty="0" err="1"/>
              <a:t>лайн</a:t>
            </a:r>
            <a:r>
              <a:rPr lang="ru-RU" dirty="0"/>
              <a:t> система </a:t>
            </a:r>
            <a:r>
              <a:rPr lang="ru-RU" dirty="0" err="1"/>
              <a:t>являє</a:t>
            </a:r>
            <a:r>
              <a:rPr lang="ru-RU" dirty="0"/>
              <a:t> собою: </a:t>
            </a:r>
            <a:endParaRPr lang="uk-UA"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72579856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0120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normAutofit fontScale="90000"/>
          </a:bodyPr>
          <a:lstStyle/>
          <a:p>
            <a:r>
              <a:rPr lang="uk-UA" dirty="0" smtClean="0"/>
              <a:t>Електронна карткова віртуальна онлайн система контролю доступу</a:t>
            </a:r>
            <a:endParaRPr lang="uk-UA" dirty="0"/>
          </a:p>
        </p:txBody>
      </p:sp>
      <p:pic>
        <p:nvPicPr>
          <p:cNvPr id="4" name="Місце для вмісту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51520" y="1254469"/>
            <a:ext cx="8640000" cy="5603531"/>
          </a:xfrm>
        </p:spPr>
      </p:pic>
    </p:spTree>
    <p:extLst>
      <p:ext uri="{BB962C8B-B14F-4D97-AF65-F5344CB8AC3E}">
        <p14:creationId xmlns:p14="http://schemas.microsoft.com/office/powerpoint/2010/main" val="730708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normAutofit fontScale="90000"/>
          </a:bodyPr>
          <a:lstStyle/>
          <a:p>
            <a:r>
              <a:rPr lang="uk-UA" dirty="0"/>
              <a:t>Електронна карткова оф-лайн система</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0" y="1268760"/>
            <a:ext cx="914400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126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normAutofit fontScale="90000"/>
          </a:bodyPr>
          <a:lstStyle/>
          <a:p>
            <a:r>
              <a:rPr lang="ru-RU" dirty="0" err="1" smtClean="0"/>
              <a:t>Механічна</a:t>
            </a:r>
            <a:r>
              <a:rPr lang="ru-RU" dirty="0" smtClean="0"/>
              <a:t> </a:t>
            </a:r>
            <a:r>
              <a:rPr lang="ru-RU" dirty="0"/>
              <a:t>система «</a:t>
            </a:r>
            <a:r>
              <a:rPr lang="ru-RU" dirty="0" err="1"/>
              <a:t>Майстер</a:t>
            </a:r>
            <a:r>
              <a:rPr lang="ru-RU" dirty="0"/>
              <a:t>-ключ»</a:t>
            </a:r>
            <a:endParaRPr lang="uk-UA" dirty="0"/>
          </a:p>
        </p:txBody>
      </p:sp>
      <p:pic>
        <p:nvPicPr>
          <p:cNvPr id="4" name="Місце для вмісту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51520" y="980728"/>
            <a:ext cx="8640000" cy="5877272"/>
          </a:xfrm>
        </p:spPr>
      </p:pic>
    </p:spTree>
    <p:extLst>
      <p:ext uri="{BB962C8B-B14F-4D97-AF65-F5344CB8AC3E}">
        <p14:creationId xmlns:p14="http://schemas.microsoft.com/office/powerpoint/2010/main" val="2221161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Характеристика </a:t>
            </a:r>
            <a:r>
              <a:rPr lang="uk-UA" dirty="0" smtClean="0"/>
              <a:t>можливих загроз, що можуть виникнути в готелі</a:t>
            </a:r>
            <a:endParaRPr lang="uk-UA" dirty="0"/>
          </a:p>
        </p:txBody>
      </p:sp>
      <p:sp>
        <p:nvSpPr>
          <p:cNvPr id="4" name="TextBox 3"/>
          <p:cNvSpPr txBox="1"/>
          <p:nvPr/>
        </p:nvSpPr>
        <p:spPr>
          <a:xfrm>
            <a:off x="677955" y="2680429"/>
            <a:ext cx="2016224" cy="369332"/>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i="1" dirty="0">
                <a:solidFill>
                  <a:prstClr val="black"/>
                </a:solidFill>
                <a:latin typeface="Times New Roman"/>
                <a:ea typeface="Times New Roman"/>
              </a:rPr>
              <a:t>пожежа</a:t>
            </a:r>
            <a:endParaRPr lang="uk-UA" dirty="0">
              <a:solidFill>
                <a:prstClr val="black"/>
              </a:solidFill>
            </a:endParaRPr>
          </a:p>
        </p:txBody>
      </p:sp>
      <p:sp>
        <p:nvSpPr>
          <p:cNvPr id="5" name="TextBox 4"/>
          <p:cNvSpPr txBox="1"/>
          <p:nvPr/>
        </p:nvSpPr>
        <p:spPr>
          <a:xfrm>
            <a:off x="682080" y="3253656"/>
            <a:ext cx="2016224" cy="369332"/>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i="1" dirty="0">
                <a:solidFill>
                  <a:prstClr val="black"/>
                </a:solidFill>
                <a:latin typeface="Times New Roman"/>
                <a:ea typeface="Times New Roman"/>
              </a:rPr>
              <a:t>вибух</a:t>
            </a:r>
            <a:endParaRPr lang="uk-UA" dirty="0">
              <a:solidFill>
                <a:prstClr val="black"/>
              </a:solidFill>
            </a:endParaRPr>
          </a:p>
        </p:txBody>
      </p:sp>
      <p:sp>
        <p:nvSpPr>
          <p:cNvPr id="6" name="TextBox 5"/>
          <p:cNvSpPr txBox="1"/>
          <p:nvPr/>
        </p:nvSpPr>
        <p:spPr>
          <a:xfrm>
            <a:off x="682080" y="3817933"/>
            <a:ext cx="2016224" cy="923330"/>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i="1" dirty="0">
                <a:solidFill>
                  <a:prstClr val="black"/>
                </a:solidFill>
                <a:latin typeface="Times New Roman"/>
                <a:ea typeface="Times New Roman"/>
              </a:rPr>
              <a:t>несанкціонований прохід сторонніх осіб в номери</a:t>
            </a:r>
            <a:endParaRPr lang="uk-UA" dirty="0">
              <a:solidFill>
                <a:prstClr val="black"/>
              </a:solidFill>
            </a:endParaRPr>
          </a:p>
        </p:txBody>
      </p:sp>
      <p:sp>
        <p:nvSpPr>
          <p:cNvPr id="7" name="TextBox 6"/>
          <p:cNvSpPr txBox="1"/>
          <p:nvPr/>
        </p:nvSpPr>
        <p:spPr>
          <a:xfrm>
            <a:off x="667070" y="4941168"/>
            <a:ext cx="2016224" cy="1200329"/>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i="1" dirty="0">
                <a:solidFill>
                  <a:prstClr val="black"/>
                </a:solidFill>
                <a:latin typeface="Times New Roman"/>
                <a:ea typeface="Times New Roman"/>
              </a:rPr>
              <a:t>несанкціонований прохід в номери обслуговуючого персоналу</a:t>
            </a:r>
            <a:endParaRPr lang="uk-UA" dirty="0">
              <a:solidFill>
                <a:prstClr val="black"/>
              </a:solidFill>
            </a:endParaRPr>
          </a:p>
        </p:txBody>
      </p:sp>
      <p:sp>
        <p:nvSpPr>
          <p:cNvPr id="8" name="TextBox 7"/>
          <p:cNvSpPr txBox="1"/>
          <p:nvPr/>
        </p:nvSpPr>
        <p:spPr>
          <a:xfrm>
            <a:off x="6481869" y="3796086"/>
            <a:ext cx="2016224" cy="646331"/>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i="1" dirty="0">
                <a:solidFill>
                  <a:prstClr val="black"/>
                </a:solidFill>
                <a:latin typeface="Times New Roman"/>
                <a:ea typeface="Times New Roman"/>
              </a:rPr>
              <a:t>напад на гостя в номері</a:t>
            </a:r>
            <a:endParaRPr lang="uk-UA" dirty="0">
              <a:solidFill>
                <a:prstClr val="black"/>
              </a:solidFill>
            </a:endParaRPr>
          </a:p>
        </p:txBody>
      </p:sp>
      <p:sp>
        <p:nvSpPr>
          <p:cNvPr id="9" name="TextBox 8"/>
          <p:cNvSpPr txBox="1"/>
          <p:nvPr/>
        </p:nvSpPr>
        <p:spPr>
          <a:xfrm>
            <a:off x="3635896" y="2678331"/>
            <a:ext cx="2016224" cy="369332"/>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i="1" dirty="0">
                <a:solidFill>
                  <a:prstClr val="black"/>
                </a:solidFill>
                <a:latin typeface="Times New Roman"/>
                <a:ea typeface="Times New Roman"/>
              </a:rPr>
              <a:t>напад на касу</a:t>
            </a:r>
            <a:endParaRPr lang="uk-UA" dirty="0">
              <a:solidFill>
                <a:prstClr val="black"/>
              </a:solidFill>
            </a:endParaRPr>
          </a:p>
        </p:txBody>
      </p:sp>
      <p:sp>
        <p:nvSpPr>
          <p:cNvPr id="10" name="TextBox 9"/>
          <p:cNvSpPr txBox="1"/>
          <p:nvPr/>
        </p:nvSpPr>
        <p:spPr>
          <a:xfrm>
            <a:off x="3626633" y="3957156"/>
            <a:ext cx="2016224" cy="646331"/>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i="1" dirty="0">
                <a:solidFill>
                  <a:prstClr val="black"/>
                </a:solidFill>
                <a:latin typeface="Times New Roman"/>
                <a:ea typeface="Times New Roman"/>
              </a:rPr>
              <a:t>напад на адміністрацію</a:t>
            </a:r>
            <a:endParaRPr lang="uk-UA" dirty="0">
              <a:solidFill>
                <a:prstClr val="black"/>
              </a:solidFill>
            </a:endParaRPr>
          </a:p>
        </p:txBody>
      </p:sp>
      <p:sp>
        <p:nvSpPr>
          <p:cNvPr id="11" name="TextBox 10"/>
          <p:cNvSpPr txBox="1"/>
          <p:nvPr/>
        </p:nvSpPr>
        <p:spPr>
          <a:xfrm>
            <a:off x="5022710" y="5174357"/>
            <a:ext cx="2016224" cy="923330"/>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i="1" dirty="0">
                <a:solidFill>
                  <a:prstClr val="black"/>
                </a:solidFill>
                <a:latin typeface="Times New Roman"/>
                <a:ea typeface="Times New Roman"/>
              </a:rPr>
              <a:t>терористичний акт із взяттям заручників</a:t>
            </a:r>
            <a:endParaRPr lang="uk-UA" dirty="0">
              <a:solidFill>
                <a:prstClr val="black"/>
              </a:solidFill>
            </a:endParaRPr>
          </a:p>
        </p:txBody>
      </p:sp>
      <p:sp>
        <p:nvSpPr>
          <p:cNvPr id="12" name="TextBox 11"/>
          <p:cNvSpPr txBox="1"/>
          <p:nvPr/>
        </p:nvSpPr>
        <p:spPr>
          <a:xfrm>
            <a:off x="6488089" y="2680429"/>
            <a:ext cx="2016224" cy="646331"/>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uk-UA" i="1" dirty="0">
                <a:solidFill>
                  <a:prstClr val="black"/>
                </a:solidFill>
                <a:latin typeface="Times New Roman"/>
                <a:ea typeface="Times New Roman"/>
              </a:rPr>
              <a:t>збройний напад на номери</a:t>
            </a:r>
            <a:endParaRPr lang="uk-UA" dirty="0">
              <a:solidFill>
                <a:prstClr val="black"/>
              </a:solidFill>
            </a:endParaRPr>
          </a:p>
        </p:txBody>
      </p:sp>
      <p:cxnSp>
        <p:nvCxnSpPr>
          <p:cNvPr id="21" name="Пряма сполучна лінія 20"/>
          <p:cNvCxnSpPr/>
          <p:nvPr/>
        </p:nvCxnSpPr>
        <p:spPr>
          <a:xfrm>
            <a:off x="3149419" y="1772816"/>
            <a:ext cx="0" cy="376851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Пряма зі стрілкою 22"/>
          <p:cNvCxnSpPr>
            <a:stCxn id="4" idx="3"/>
            <a:endCxn id="9" idx="1"/>
          </p:cNvCxnSpPr>
          <p:nvPr/>
        </p:nvCxnSpPr>
        <p:spPr>
          <a:xfrm flipV="1">
            <a:off x="2694179" y="2862997"/>
            <a:ext cx="941717" cy="2098"/>
          </a:xfrm>
          <a:prstGeom prst="straightConnector1">
            <a:avLst/>
          </a:prstGeom>
          <a:ln>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Пряма зі стрілкою 24"/>
          <p:cNvCxnSpPr>
            <a:stCxn id="6" idx="3"/>
            <a:endCxn id="10" idx="1"/>
          </p:cNvCxnSpPr>
          <p:nvPr/>
        </p:nvCxnSpPr>
        <p:spPr>
          <a:xfrm>
            <a:off x="2698304" y="4279598"/>
            <a:ext cx="928329" cy="724"/>
          </a:xfrm>
          <a:prstGeom prst="straightConnector1">
            <a:avLst/>
          </a:prstGeom>
          <a:ln>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Пряма зі стрілкою 28"/>
          <p:cNvCxnSpPr>
            <a:endCxn id="5" idx="3"/>
          </p:cNvCxnSpPr>
          <p:nvPr/>
        </p:nvCxnSpPr>
        <p:spPr>
          <a:xfrm flipH="1">
            <a:off x="2698304" y="3438322"/>
            <a:ext cx="466733" cy="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 зі стрілкою 30"/>
          <p:cNvCxnSpPr>
            <a:endCxn id="7" idx="3"/>
          </p:cNvCxnSpPr>
          <p:nvPr/>
        </p:nvCxnSpPr>
        <p:spPr>
          <a:xfrm flipH="1">
            <a:off x="2683294" y="5541332"/>
            <a:ext cx="466125" cy="1"/>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 зі стрілкою 33"/>
          <p:cNvCxnSpPr>
            <a:endCxn id="11" idx="0"/>
          </p:cNvCxnSpPr>
          <p:nvPr/>
        </p:nvCxnSpPr>
        <p:spPr>
          <a:xfrm>
            <a:off x="6030822" y="1772816"/>
            <a:ext cx="0" cy="3401541"/>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 зі стрілкою 35"/>
          <p:cNvCxnSpPr>
            <a:endCxn id="12" idx="1"/>
          </p:cNvCxnSpPr>
          <p:nvPr/>
        </p:nvCxnSpPr>
        <p:spPr>
          <a:xfrm>
            <a:off x="6030822" y="3003594"/>
            <a:ext cx="457267" cy="1"/>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 зі стрілкою 38"/>
          <p:cNvCxnSpPr>
            <a:endCxn id="8" idx="1"/>
          </p:cNvCxnSpPr>
          <p:nvPr/>
        </p:nvCxnSpPr>
        <p:spPr>
          <a:xfrm>
            <a:off x="6030822" y="4119252"/>
            <a:ext cx="451047" cy="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340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Система захисту інформації</a:t>
            </a:r>
          </a:p>
        </p:txBody>
      </p:sp>
      <p:sp>
        <p:nvSpPr>
          <p:cNvPr id="3" name="Объект 2"/>
          <p:cNvSpPr>
            <a:spLocks noGrp="1"/>
          </p:cNvSpPr>
          <p:nvPr>
            <p:ph idx="1"/>
          </p:nvPr>
        </p:nvSpPr>
        <p:spPr/>
        <p:txBody>
          <a:bodyPr>
            <a:normAutofit fontScale="92500" lnSpcReduction="20000"/>
          </a:bodyPr>
          <a:lstStyle/>
          <a:p>
            <a:pPr marL="0" indent="0">
              <a:buNone/>
            </a:pPr>
            <a:r>
              <a:rPr lang="uk-UA" dirty="0"/>
              <a:t>Захисту підлягає нижченаведена інформація:</a:t>
            </a:r>
          </a:p>
          <a:p>
            <a:pPr marL="0" indent="0">
              <a:buNone/>
            </a:pPr>
            <a:r>
              <a:rPr lang="uk-UA" dirty="0" smtClean="0"/>
              <a:t>1. Інформація </a:t>
            </a:r>
            <a:r>
              <a:rPr lang="uk-UA" dirty="0"/>
              <a:t>про клієнтів категорії </a:t>
            </a:r>
            <a:r>
              <a:rPr lang="it-IT" dirty="0"/>
              <a:t>VIP:</a:t>
            </a:r>
          </a:p>
          <a:p>
            <a:r>
              <a:rPr lang="it-IT" dirty="0"/>
              <a:t>– </a:t>
            </a:r>
            <a:r>
              <a:rPr lang="uk-UA" dirty="0"/>
              <a:t>про факт прибуття і вибуття, час проживання, розпорядок дня, відвідувачів і телефонних абонентів клієнта;</a:t>
            </a:r>
          </a:p>
          <a:p>
            <a:r>
              <a:rPr lang="uk-UA" dirty="0"/>
              <a:t>– про зміст переговорів, що ведуться клієнтом (у номері або в спеціально виділених кімнатах);</a:t>
            </a:r>
          </a:p>
          <a:p>
            <a:r>
              <a:rPr lang="uk-UA" dirty="0"/>
              <a:t>– інформація, що обробляється оргтехнікою (персональний комп'ютер, друкарська машинка, електронна записна книжка тощо).</a:t>
            </a:r>
          </a:p>
          <a:p>
            <a:endParaRPr lang="uk-UA" dirty="0"/>
          </a:p>
        </p:txBody>
      </p:sp>
    </p:spTree>
    <p:extLst>
      <p:ext uri="{BB962C8B-B14F-4D97-AF65-F5344CB8AC3E}">
        <p14:creationId xmlns:p14="http://schemas.microsoft.com/office/powerpoint/2010/main" val="3491178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467544" y="2353263"/>
            <a:ext cx="8229600" cy="4525963"/>
          </a:xfrm>
        </p:spPr>
        <p:txBody>
          <a:bodyPr/>
          <a:lstStyle/>
          <a:p>
            <a:pPr algn="ctr"/>
            <a:r>
              <a:rPr lang="ru-RU" dirty="0"/>
              <a:t>2. </a:t>
            </a:r>
            <a:r>
              <a:rPr lang="ru-RU" dirty="0" err="1"/>
              <a:t>Інформація</a:t>
            </a:r>
            <a:r>
              <a:rPr lang="ru-RU" dirty="0"/>
              <a:t>, </a:t>
            </a:r>
            <a:r>
              <a:rPr lang="ru-RU" dirty="0" err="1"/>
              <a:t>що</a:t>
            </a:r>
            <a:r>
              <a:rPr lang="ru-RU" dirty="0"/>
              <a:t> </a:t>
            </a:r>
            <a:r>
              <a:rPr lang="ru-RU" dirty="0" err="1"/>
              <a:t>обговорюється</a:t>
            </a:r>
            <a:r>
              <a:rPr lang="ru-RU" dirty="0"/>
              <a:t> </a:t>
            </a:r>
            <a:r>
              <a:rPr lang="ru-RU" dirty="0" err="1"/>
              <a:t>або</a:t>
            </a:r>
            <a:r>
              <a:rPr lang="ru-RU" dirty="0"/>
              <a:t> </a:t>
            </a:r>
            <a:r>
              <a:rPr lang="ru-RU" dirty="0" err="1"/>
              <a:t>оброблена</a:t>
            </a:r>
            <a:r>
              <a:rPr lang="ru-RU" dirty="0"/>
              <a:t> </a:t>
            </a:r>
            <a:r>
              <a:rPr lang="ru-RU" dirty="0" err="1"/>
              <a:t>із</a:t>
            </a:r>
            <a:r>
              <a:rPr lang="ru-RU" dirty="0"/>
              <a:t> </a:t>
            </a:r>
            <a:r>
              <a:rPr lang="ru-RU" dirty="0" err="1"/>
              <a:t>застосуванням</a:t>
            </a:r>
            <a:r>
              <a:rPr lang="ru-RU" dirty="0"/>
              <a:t> </a:t>
            </a:r>
            <a:r>
              <a:rPr lang="ru-RU" dirty="0" err="1"/>
              <a:t>технічних</a:t>
            </a:r>
            <a:r>
              <a:rPr lang="ru-RU" dirty="0"/>
              <a:t> </a:t>
            </a:r>
            <a:r>
              <a:rPr lang="ru-RU" dirty="0" err="1"/>
              <a:t>засобів</a:t>
            </a:r>
            <a:r>
              <a:rPr lang="ru-RU" dirty="0"/>
              <a:t> </a:t>
            </a:r>
            <a:r>
              <a:rPr lang="ru-RU" dirty="0" err="1"/>
              <a:t>під</a:t>
            </a:r>
            <a:r>
              <a:rPr lang="ru-RU" dirty="0"/>
              <a:t> час </a:t>
            </a:r>
            <a:r>
              <a:rPr lang="ru-RU" dirty="0" err="1"/>
              <a:t>нарад</a:t>
            </a:r>
            <a:r>
              <a:rPr lang="ru-RU" dirty="0"/>
              <a:t> у </a:t>
            </a:r>
            <a:r>
              <a:rPr lang="ru-RU" dirty="0" err="1"/>
              <a:t>спеціально</a:t>
            </a:r>
            <a:r>
              <a:rPr lang="ru-RU" dirty="0"/>
              <a:t> </a:t>
            </a:r>
            <a:r>
              <a:rPr lang="ru-RU" dirty="0" err="1"/>
              <a:t>виділених</a:t>
            </a:r>
            <a:r>
              <a:rPr lang="ru-RU" dirty="0"/>
              <a:t> </a:t>
            </a:r>
            <a:r>
              <a:rPr lang="ru-RU" dirty="0" err="1"/>
              <a:t>приміщеннях</a:t>
            </a:r>
            <a:r>
              <a:rPr lang="ru-RU" dirty="0"/>
              <a:t>.</a:t>
            </a:r>
            <a:endParaRPr lang="uk-UA"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23724" y="4827751"/>
            <a:ext cx="2309813"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36" y="33403"/>
            <a:ext cx="32432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96277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3. Комерційна таємниця</a:t>
            </a:r>
          </a:p>
        </p:txBody>
      </p:sp>
      <p:sp>
        <p:nvSpPr>
          <p:cNvPr id="3" name="Объект 2"/>
          <p:cNvSpPr>
            <a:spLocks noGrp="1"/>
          </p:cNvSpPr>
          <p:nvPr>
            <p:ph idx="1"/>
          </p:nvPr>
        </p:nvSpPr>
        <p:spPr>
          <a:xfrm>
            <a:off x="539552" y="1844824"/>
            <a:ext cx="8229600" cy="4525963"/>
          </a:xfrm>
        </p:spPr>
        <p:txBody>
          <a:bodyPr>
            <a:normAutofit fontScale="70000" lnSpcReduction="20000"/>
          </a:bodyPr>
          <a:lstStyle/>
          <a:p>
            <a:pPr algn="just"/>
            <a:r>
              <a:rPr lang="uk-UA" dirty="0" smtClean="0"/>
              <a:t> Комерційну </a:t>
            </a:r>
            <a:r>
              <a:rPr lang="uk-UA" dirty="0"/>
              <a:t>таємницю про діяльність готелю можуть складати відомості про окремі фінансові показники, про систему ділових </a:t>
            </a:r>
            <a:r>
              <a:rPr lang="uk-UA" dirty="0" err="1"/>
              <a:t>зв'язків</a:t>
            </a:r>
            <a:r>
              <a:rPr lang="uk-UA" dirty="0"/>
              <a:t>, відомості про клієнтів, дані з кадрів, відомості щодо організації охорони і протипожежної безпеки.</a:t>
            </a:r>
          </a:p>
          <a:p>
            <a:pPr algn="just"/>
            <a:r>
              <a:rPr lang="uk-UA" dirty="0"/>
              <a:t>Технічні заходи мають на меті усунути витік </a:t>
            </a:r>
            <a:r>
              <a:rPr lang="uk-UA" dirty="0" err="1"/>
              <a:t>захищуваних</a:t>
            </a:r>
            <a:r>
              <a:rPr lang="uk-UA" dirty="0"/>
              <a:t> відомостей технічними каналами:</a:t>
            </a:r>
          </a:p>
          <a:p>
            <a:pPr algn="just"/>
            <a:r>
              <a:rPr lang="uk-UA" dirty="0"/>
              <a:t>– засобами прослуховування акустичними і </a:t>
            </a:r>
            <a:r>
              <a:rPr lang="uk-UA" dirty="0" err="1"/>
              <a:t>віброакустичними</a:t>
            </a:r>
            <a:r>
              <a:rPr lang="uk-UA" dirty="0"/>
              <a:t> каналами;</a:t>
            </a:r>
          </a:p>
          <a:p>
            <a:pPr algn="just"/>
            <a:r>
              <a:rPr lang="uk-UA" dirty="0"/>
              <a:t>– засобами побічних електромагнітних </a:t>
            </a:r>
            <a:r>
              <a:rPr lang="uk-UA" dirty="0" err="1"/>
              <a:t>випромінювань</a:t>
            </a:r>
            <a:r>
              <a:rPr lang="uk-UA" dirty="0"/>
              <a:t> і наведень технічних засобів зв'язку, електроживлення, радіотелевізійної приймальної апаратури, електропобутових приладів, оргтехніки тощо;</a:t>
            </a:r>
          </a:p>
          <a:p>
            <a:pPr algn="just"/>
            <a:r>
              <a:rPr lang="uk-UA" dirty="0"/>
              <a:t>– оптичними каналами;</a:t>
            </a:r>
          </a:p>
          <a:p>
            <a:pPr algn="just"/>
            <a:r>
              <a:rPr lang="uk-UA" dirty="0"/>
              <a:t>– засобами несанкціонованого знімання інформації.</a:t>
            </a:r>
          </a:p>
          <a:p>
            <a:endParaRPr lang="uk-UA" dirty="0"/>
          </a:p>
        </p:txBody>
      </p:sp>
    </p:spTree>
    <p:extLst>
      <p:ext uri="{BB962C8B-B14F-4D97-AF65-F5344CB8AC3E}">
        <p14:creationId xmlns:p14="http://schemas.microsoft.com/office/powerpoint/2010/main" val="17576279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11560" y="404664"/>
            <a:ext cx="7992888"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710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Технічні заходи захисту  охоплюють:</a:t>
            </a:r>
            <a:br>
              <a:rPr lang="uk-UA" dirty="0"/>
            </a:br>
            <a:endParaRPr lang="uk-UA" dirty="0"/>
          </a:p>
        </p:txBody>
      </p:sp>
      <p:sp>
        <p:nvSpPr>
          <p:cNvPr id="3" name="Объект 2"/>
          <p:cNvSpPr>
            <a:spLocks noGrp="1"/>
          </p:cNvSpPr>
          <p:nvPr>
            <p:ph idx="1"/>
          </p:nvPr>
        </p:nvSpPr>
        <p:spPr/>
        <p:txBody>
          <a:bodyPr>
            <a:normAutofit fontScale="77500" lnSpcReduction="20000"/>
          </a:bodyPr>
          <a:lstStyle/>
          <a:p>
            <a:r>
              <a:rPr lang="uk-UA" dirty="0" smtClean="0"/>
              <a:t>– </a:t>
            </a:r>
            <a:r>
              <a:rPr lang="uk-UA" dirty="0"/>
              <a:t>звукоізоляцію захисних конструкцій стін, підлог стель;</a:t>
            </a:r>
          </a:p>
          <a:p>
            <a:r>
              <a:rPr lang="uk-UA" dirty="0"/>
              <a:t>– оснащення вікон приміщень, які захищаються, захисними </a:t>
            </a:r>
            <a:r>
              <a:rPr lang="uk-UA" dirty="0" err="1"/>
              <a:t>жалюзями</a:t>
            </a:r>
            <a:r>
              <a:rPr lang="uk-UA" dirty="0"/>
              <a:t>, шторами, плівкою;</a:t>
            </a:r>
          </a:p>
          <a:p>
            <a:r>
              <a:rPr lang="uk-UA" dirty="0"/>
              <a:t>– використання сертифікованих засобів технічного захисту від побічних радіовипромінювань;</a:t>
            </a:r>
          </a:p>
          <a:p>
            <a:r>
              <a:rPr lang="uk-UA" dirty="0"/>
              <a:t>– періодичну перевірку приміщень на предмет встановлення в них закладок.</a:t>
            </a:r>
          </a:p>
          <a:p>
            <a:r>
              <a:rPr lang="uk-UA" dirty="0"/>
              <a:t>Реалізовані заходи захисту від витоку інформації відображаються в атестаті приміщення, який, за необхідності, видається клієнтам категорії </a:t>
            </a:r>
            <a:r>
              <a:rPr lang="it-IT" dirty="0"/>
              <a:t>VIP, </a:t>
            </a:r>
            <a:r>
              <a:rPr lang="uk-UA" dirty="0"/>
              <a:t>а також представникам організацій, відповідальних за проведення конфіденційних заходів у спеціально виділених приміщеннях.</a:t>
            </a:r>
          </a:p>
          <a:p>
            <a:endParaRPr lang="uk-UA" dirty="0"/>
          </a:p>
        </p:txBody>
      </p:sp>
    </p:spTree>
    <p:extLst>
      <p:ext uri="{BB962C8B-B14F-4D97-AF65-F5344CB8AC3E}">
        <p14:creationId xmlns:p14="http://schemas.microsoft.com/office/powerpoint/2010/main" val="13530658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Технічне укріплення будівлі готелю</a:t>
            </a:r>
            <a:br>
              <a:rPr lang="uk-UA" dirty="0"/>
            </a:br>
            <a:endParaRPr lang="uk-UA" dirty="0"/>
          </a:p>
        </p:txBody>
      </p:sp>
      <p:sp>
        <p:nvSpPr>
          <p:cNvPr id="3" name="Объект 2"/>
          <p:cNvSpPr>
            <a:spLocks noGrp="1"/>
          </p:cNvSpPr>
          <p:nvPr>
            <p:ph idx="1"/>
          </p:nvPr>
        </p:nvSpPr>
        <p:spPr>
          <a:xfrm>
            <a:off x="539552" y="1772816"/>
            <a:ext cx="4669014" cy="4525963"/>
          </a:xfrm>
        </p:spPr>
        <p:txBody>
          <a:bodyPr>
            <a:normAutofit lnSpcReduction="10000"/>
          </a:bodyPr>
          <a:lstStyle/>
          <a:p>
            <a:pPr algn="ctr"/>
            <a:r>
              <a:rPr lang="uk-UA" b="1" dirty="0" smtClean="0">
                <a:solidFill>
                  <a:srgbClr val="FFC000"/>
                </a:solidFill>
              </a:rPr>
              <a:t>Призначення</a:t>
            </a:r>
            <a:r>
              <a:rPr lang="uk-UA" b="1" dirty="0">
                <a:solidFill>
                  <a:srgbClr val="FFC000"/>
                </a:solidFill>
              </a:rPr>
              <a:t>: </a:t>
            </a:r>
            <a:r>
              <a:rPr lang="uk-UA" dirty="0"/>
              <a:t>створення фізичних бар'єрів, що перешкоджають несанкціонованому проникненню в будівлі готельного комплексу шляхом руйнування (злому) інженерних конструкцій будівлі.</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08566" y="3670300"/>
            <a:ext cx="3925887"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694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844824"/>
            <a:ext cx="8229600" cy="4525963"/>
          </a:xfrm>
        </p:spPr>
        <p:txBody>
          <a:bodyPr>
            <a:normAutofit fontScale="70000" lnSpcReduction="20000"/>
          </a:bodyPr>
          <a:lstStyle/>
          <a:p>
            <a:r>
              <a:rPr lang="uk-UA" b="1" dirty="0">
                <a:solidFill>
                  <a:srgbClr val="FFC000"/>
                </a:solidFill>
              </a:rPr>
              <a:t>Побудова: </a:t>
            </a:r>
            <a:r>
              <a:rPr lang="uk-UA" dirty="0"/>
              <a:t>дана задача може бути вирішена тільки при будівництві нового будинку або при генеральній реконструкції, що допускає її перепланування. В інших випадках можуть бути рекомендовані такі заходи підвищення технічної міцності будівлі:</a:t>
            </a:r>
          </a:p>
          <a:p>
            <a:r>
              <a:rPr lang="uk-UA" dirty="0"/>
              <a:t>– встановлення металевих грат а вікнах першого і цокольного поверхів, обклеювання скла зазначених вікон, а також вікон готельних номерів (усіх або тільки категорії люкс) захисною плівкою;</a:t>
            </a:r>
          </a:p>
          <a:p>
            <a:r>
              <a:rPr lang="uk-UA" dirty="0"/>
              <a:t>– встановлення металевих дверей на входах в найбільш відповідальні приміщення і блоки приміщень;</a:t>
            </a:r>
          </a:p>
          <a:p>
            <a:r>
              <a:rPr lang="uk-UA" dirty="0"/>
              <a:t>– оснащення найбільш важливих дверей високоякісними замковими пристроями,</a:t>
            </a:r>
          </a:p>
          <a:p>
            <a:r>
              <a:rPr lang="uk-UA" dirty="0"/>
              <a:t>– встановлення турнікетів, прохідних кабін, шлюзів.</a:t>
            </a:r>
          </a:p>
          <a:p>
            <a:endParaRPr lang="uk-UA" dirty="0"/>
          </a:p>
        </p:txBody>
      </p:sp>
      <p:pic>
        <p:nvPicPr>
          <p:cNvPr id="2253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44008" y="-37053"/>
            <a:ext cx="4499992" cy="188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7053"/>
            <a:ext cx="4644008" cy="188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4893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936104"/>
          </a:xfrm>
        </p:spPr>
        <p:txBody>
          <a:bodyPr>
            <a:noAutofit/>
          </a:bodyPr>
          <a:lstStyle/>
          <a:p>
            <a:r>
              <a:rPr lang="ru-RU" altLang="en-US" sz="2400" dirty="0" smtClean="0">
                <a:latin typeface="Times New Roman" panose="02020603050405020304" pitchFamily="18" charset="0"/>
                <a:cs typeface="Times New Roman" panose="02020603050405020304" pitchFamily="18" charset="0"/>
              </a:rPr>
              <a:t/>
            </a:r>
            <a:br>
              <a:rPr lang="ru-RU" altLang="en-US" sz="2400" dirty="0" smtClean="0">
                <a:latin typeface="Times New Roman" panose="02020603050405020304" pitchFamily="18" charset="0"/>
                <a:cs typeface="Times New Roman" panose="02020603050405020304" pitchFamily="18" charset="0"/>
              </a:rPr>
            </a:br>
            <a:r>
              <a:rPr lang="ru-RU" altLang="en-US" sz="2400" dirty="0" smtClean="0">
                <a:latin typeface="Times New Roman" panose="02020603050405020304" pitchFamily="18" charset="0"/>
                <a:cs typeface="Times New Roman" panose="02020603050405020304" pitchFamily="18" charset="0"/>
              </a:rPr>
              <a:t>4. </a:t>
            </a:r>
            <a:r>
              <a:rPr lang="uk-UA" altLang="en-US" sz="2400" dirty="0">
                <a:latin typeface="Times New Roman" panose="02020603050405020304" pitchFamily="18" charset="0"/>
                <a:cs typeface="Times New Roman" panose="02020603050405020304" pitchFamily="18" charset="0"/>
              </a:rPr>
              <a:t>Суть, значення та види інформаційних технологій в готельному бізнесі.</a:t>
            </a:r>
            <a:r>
              <a:rPr lang="it-IT" altLang="en-US" sz="2400" dirty="0">
                <a:latin typeface="Times New Roman" panose="02020603050405020304" pitchFamily="18" charset="0"/>
                <a:cs typeface="Times New Roman" panose="02020603050405020304" pitchFamily="18" charset="0"/>
              </a:rPr>
              <a:t/>
            </a:r>
            <a:br>
              <a:rPr lang="it-IT" altLang="en-US" sz="2400" dirty="0">
                <a:latin typeface="Times New Roman" panose="02020603050405020304" pitchFamily="18" charset="0"/>
                <a:cs typeface="Times New Roman" panose="02020603050405020304" pitchFamily="18" charset="0"/>
              </a:rPr>
            </a:br>
            <a:endParaRPr lang="ru-RU" sz="2400" dirty="0"/>
          </a:p>
        </p:txBody>
      </p:sp>
      <p:sp>
        <p:nvSpPr>
          <p:cNvPr id="3" name="Объект 2"/>
          <p:cNvSpPr>
            <a:spLocks noGrp="1"/>
          </p:cNvSpPr>
          <p:nvPr>
            <p:ph idx="1"/>
          </p:nvPr>
        </p:nvSpPr>
        <p:spPr/>
        <p:txBody>
          <a:bodyPr/>
          <a:lstStyle/>
          <a:p>
            <a:r>
              <a:rPr lang="ru-RU" dirty="0" err="1"/>
              <a:t>Вплив</a:t>
            </a:r>
            <a:r>
              <a:rPr lang="ru-RU" dirty="0"/>
              <a:t> </a:t>
            </a:r>
            <a:r>
              <a:rPr lang="ru-RU" dirty="0" err="1"/>
              <a:t>інформаційних</a:t>
            </a:r>
            <a:r>
              <a:rPr lang="ru-RU" dirty="0"/>
              <a:t> </a:t>
            </a:r>
            <a:r>
              <a:rPr lang="ru-RU" dirty="0" err="1"/>
              <a:t>технологій</a:t>
            </a:r>
            <a:r>
              <a:rPr lang="ru-RU" dirty="0"/>
              <a:t> на </a:t>
            </a:r>
            <a:r>
              <a:rPr lang="ru-RU" dirty="0" err="1"/>
              <a:t>управління</a:t>
            </a:r>
            <a:r>
              <a:rPr lang="ru-RU" dirty="0"/>
              <a:t> </a:t>
            </a:r>
            <a:r>
              <a:rPr lang="ru-RU" dirty="0" err="1"/>
              <a:t>готелем</a:t>
            </a:r>
            <a:r>
              <a:rPr lang="ru-RU" dirty="0"/>
              <a:t> </a:t>
            </a:r>
            <a:r>
              <a:rPr lang="ru-RU" dirty="0" err="1"/>
              <a:t>величезний</a:t>
            </a:r>
            <a:r>
              <a:rPr lang="ru-RU" dirty="0"/>
              <a:t>, </a:t>
            </a:r>
            <a:r>
              <a:rPr lang="ru-RU" dirty="0" err="1"/>
              <a:t>оскільки</a:t>
            </a:r>
            <a:r>
              <a:rPr lang="ru-RU" dirty="0"/>
              <a:t> прямо </a:t>
            </a:r>
            <a:r>
              <a:rPr lang="ru-RU" dirty="0" err="1"/>
              <a:t>пов'язаний</a:t>
            </a:r>
            <a:r>
              <a:rPr lang="ru-RU" dirty="0"/>
              <a:t> з </a:t>
            </a:r>
            <a:r>
              <a:rPr lang="ru-RU" dirty="0" err="1"/>
              <a:t>підвищенням</a:t>
            </a:r>
            <a:r>
              <a:rPr lang="ru-RU" dirty="0"/>
              <a:t> </a:t>
            </a:r>
            <a:r>
              <a:rPr lang="ru-RU" dirty="0" err="1"/>
              <a:t>ефективності</a:t>
            </a:r>
            <a:r>
              <a:rPr lang="ru-RU" dirty="0"/>
              <a:t> </a:t>
            </a:r>
            <a:r>
              <a:rPr lang="ru-RU" dirty="0" err="1"/>
              <a:t>роботи</a:t>
            </a:r>
            <a:r>
              <a:rPr lang="ru-RU" dirty="0"/>
              <a:t> як кожного менеджера </a:t>
            </a:r>
            <a:r>
              <a:rPr lang="ru-RU" dirty="0" err="1"/>
              <a:t>окремо</a:t>
            </a:r>
            <a:r>
              <a:rPr lang="ru-RU" dirty="0"/>
              <a:t>, так і </a:t>
            </a:r>
            <a:r>
              <a:rPr lang="ru-RU" dirty="0" err="1"/>
              <a:t>готелю</a:t>
            </a:r>
            <a:r>
              <a:rPr lang="ru-RU" dirty="0"/>
              <a:t> в </a:t>
            </a:r>
            <a:r>
              <a:rPr lang="ru-RU" dirty="0" err="1"/>
              <a:t>цілому</a:t>
            </a:r>
            <a:r>
              <a:rPr lang="ru-RU" dirty="0"/>
              <a:t>. </a:t>
            </a:r>
            <a:endParaRPr lang="ru-RU" dirty="0"/>
          </a:p>
        </p:txBody>
      </p:sp>
    </p:spTree>
    <p:extLst>
      <p:ext uri="{BB962C8B-B14F-4D97-AF65-F5344CB8AC3E}">
        <p14:creationId xmlns:p14="http://schemas.microsoft.com/office/powerpoint/2010/main" val="2475069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altLang="ru-RU" sz="2400" dirty="0" smtClean="0"/>
              <a:t/>
            </a:r>
            <a:br>
              <a:rPr lang="ru-RU" altLang="ru-RU" sz="2400" dirty="0" smtClean="0"/>
            </a:br>
            <a:r>
              <a:rPr lang="ru-RU" altLang="ru-RU" sz="2400" dirty="0" err="1" smtClean="0"/>
              <a:t>Системи</a:t>
            </a:r>
            <a:r>
              <a:rPr lang="ru-RU" altLang="ru-RU" sz="2400" dirty="0" smtClean="0"/>
              <a:t> </a:t>
            </a:r>
            <a:r>
              <a:rPr lang="ru-RU" altLang="ru-RU" sz="2400" dirty="0" err="1"/>
              <a:t>інформаційних</a:t>
            </a:r>
            <a:r>
              <a:rPr lang="ru-RU" altLang="ru-RU" sz="2400" dirty="0"/>
              <a:t> </a:t>
            </a:r>
            <a:r>
              <a:rPr lang="ru-RU" altLang="ru-RU" sz="2400" dirty="0" err="1"/>
              <a:t>технологій</a:t>
            </a:r>
            <a:r>
              <a:rPr lang="ru-RU" altLang="ru-RU" sz="2400" dirty="0"/>
              <a:t> у </a:t>
            </a:r>
            <a:r>
              <a:rPr lang="ru-RU" altLang="ru-RU" sz="2400" dirty="0" err="1"/>
              <a:t>сфері</a:t>
            </a:r>
            <a:r>
              <a:rPr lang="ru-RU" altLang="ru-RU" sz="2400" dirty="0"/>
              <a:t> </a:t>
            </a:r>
            <a:r>
              <a:rPr lang="ru-RU" altLang="ru-RU" sz="2400" dirty="0" err="1"/>
              <a:t>гостинності</a:t>
            </a:r>
            <a:r>
              <a:rPr lang="uk-UA" altLang="ru-RU" sz="2400" dirty="0"/>
              <a:t/>
            </a:r>
            <a:br>
              <a:rPr lang="uk-UA" altLang="ru-RU" sz="2400" dirty="0"/>
            </a:br>
            <a:endParaRPr lang="ru-RU" sz="2400" dirty="0"/>
          </a:p>
        </p:txBody>
      </p:sp>
      <p:pic>
        <p:nvPicPr>
          <p:cNvPr id="4" name="Объект 3"/>
          <p:cNvPicPr>
            <a:picLocks noGrp="1" noChangeAspect="1"/>
          </p:cNvPicPr>
          <p:nvPr>
            <p:ph idx="1"/>
          </p:nvPr>
        </p:nvPicPr>
        <p:blipFill>
          <a:blip r:embed="rId2"/>
          <a:stretch>
            <a:fillRect/>
          </a:stretch>
        </p:blipFill>
        <p:spPr>
          <a:xfrm>
            <a:off x="1420095" y="1991547"/>
            <a:ext cx="6303810" cy="3743268"/>
          </a:xfrm>
          <a:prstGeom prst="rect">
            <a:avLst/>
          </a:prstGeom>
        </p:spPr>
      </p:pic>
    </p:spTree>
    <p:extLst>
      <p:ext uri="{BB962C8B-B14F-4D97-AF65-F5344CB8AC3E}">
        <p14:creationId xmlns:p14="http://schemas.microsoft.com/office/powerpoint/2010/main" val="38569304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r>
              <a:rPr lang="ru-RU" dirty="0"/>
              <a:t>Для </a:t>
            </a:r>
            <a:r>
              <a:rPr lang="ru-RU" dirty="0" err="1"/>
              <a:t>швидкого</a:t>
            </a:r>
            <a:r>
              <a:rPr lang="ru-RU" dirty="0"/>
              <a:t> і </a:t>
            </a:r>
            <a:r>
              <a:rPr lang="ru-RU" dirty="0" err="1"/>
              <a:t>безпомилкового</a:t>
            </a:r>
            <a:r>
              <a:rPr lang="ru-RU" dirty="0"/>
              <a:t> контролю </a:t>
            </a:r>
            <a:r>
              <a:rPr lang="ru-RU" dirty="0" err="1"/>
              <a:t>операцій</a:t>
            </a:r>
            <a:r>
              <a:rPr lang="ru-RU" dirty="0"/>
              <a:t> </a:t>
            </a:r>
            <a:r>
              <a:rPr lang="ru-RU" dirty="0" err="1"/>
              <a:t>повноцінного</a:t>
            </a:r>
            <a:r>
              <a:rPr lang="ru-RU" dirty="0"/>
              <a:t> </a:t>
            </a:r>
            <a:r>
              <a:rPr lang="ru-RU" dirty="0" err="1"/>
              <a:t>аналізу</a:t>
            </a:r>
            <a:r>
              <a:rPr lang="ru-RU" dirty="0"/>
              <a:t> </a:t>
            </a:r>
            <a:r>
              <a:rPr lang="ru-RU" dirty="0" err="1"/>
              <a:t>існуючої</a:t>
            </a:r>
            <a:r>
              <a:rPr lang="ru-RU" dirty="0"/>
              <a:t> </a:t>
            </a:r>
            <a:r>
              <a:rPr lang="ru-RU" dirty="0" err="1"/>
              <a:t>ситуації</a:t>
            </a:r>
            <a:r>
              <a:rPr lang="ru-RU" dirty="0"/>
              <a:t>, </a:t>
            </a:r>
            <a:r>
              <a:rPr lang="ru-RU" dirty="0" err="1"/>
              <a:t>швидкості</a:t>
            </a:r>
            <a:r>
              <a:rPr lang="ru-RU" dirty="0"/>
              <a:t> та </a:t>
            </a:r>
            <a:r>
              <a:rPr lang="ru-RU" dirty="0" err="1"/>
              <a:t>повноти</a:t>
            </a:r>
            <a:r>
              <a:rPr lang="ru-RU" dirty="0"/>
              <a:t> </a:t>
            </a:r>
            <a:r>
              <a:rPr lang="ru-RU" dirty="0" err="1"/>
              <a:t>обслуговування</a:t>
            </a:r>
            <a:r>
              <a:rPr lang="ru-RU" dirty="0"/>
              <a:t> гостя у фронт-</a:t>
            </a:r>
            <a:r>
              <a:rPr lang="ru-RU" dirty="0" err="1"/>
              <a:t>офісі</a:t>
            </a:r>
            <a:r>
              <a:rPr lang="ru-RU" dirty="0"/>
              <a:t>, </a:t>
            </a:r>
            <a:r>
              <a:rPr lang="ru-RU" dirty="0" err="1"/>
              <a:t>тобто</a:t>
            </a:r>
            <a:r>
              <a:rPr lang="ru-RU" dirty="0"/>
              <a:t> для </a:t>
            </a:r>
            <a:r>
              <a:rPr lang="ru-RU" dirty="0" err="1"/>
              <a:t>забезпечення</a:t>
            </a:r>
            <a:r>
              <a:rPr lang="ru-RU" dirty="0"/>
              <a:t> </a:t>
            </a:r>
            <a:r>
              <a:rPr lang="ru-RU" dirty="0" err="1"/>
              <a:t>високої</a:t>
            </a:r>
            <a:r>
              <a:rPr lang="ru-RU" dirty="0"/>
              <a:t> </a:t>
            </a:r>
            <a:r>
              <a:rPr lang="ru-RU" dirty="0" err="1"/>
              <a:t>економічної</a:t>
            </a:r>
            <a:r>
              <a:rPr lang="ru-RU" dirty="0"/>
              <a:t> </a:t>
            </a:r>
            <a:r>
              <a:rPr lang="ru-RU" dirty="0" err="1"/>
              <a:t>ефективності</a:t>
            </a:r>
            <a:r>
              <a:rPr lang="ru-RU" dirty="0"/>
              <a:t> та </a:t>
            </a:r>
            <a:r>
              <a:rPr lang="ru-RU" dirty="0" err="1"/>
              <a:t>високої</a:t>
            </a:r>
            <a:r>
              <a:rPr lang="ru-RU" dirty="0"/>
              <a:t> </a:t>
            </a:r>
            <a:r>
              <a:rPr lang="ru-RU" dirty="0" err="1"/>
              <a:t>якості</a:t>
            </a:r>
            <a:r>
              <a:rPr lang="ru-RU" dirty="0"/>
              <a:t> </a:t>
            </a:r>
            <a:r>
              <a:rPr lang="ru-RU" dirty="0" err="1"/>
              <a:t>послуг</a:t>
            </a:r>
            <a:r>
              <a:rPr lang="ru-RU" dirty="0"/>
              <a:t>, неминучим і </a:t>
            </a:r>
            <a:r>
              <a:rPr lang="ru-RU" dirty="0" err="1"/>
              <a:t>незамінним</a:t>
            </a:r>
            <a:r>
              <a:rPr lang="ru-RU" dirty="0"/>
              <a:t> </a:t>
            </a:r>
            <a:r>
              <a:rPr lang="ru-RU" dirty="0" err="1"/>
              <a:t>стає</a:t>
            </a:r>
            <a:r>
              <a:rPr lang="ru-RU" dirty="0"/>
              <a:t> </a:t>
            </a:r>
            <a:r>
              <a:rPr lang="ru-RU" dirty="0" err="1"/>
              <a:t>впровадження</a:t>
            </a:r>
            <a:r>
              <a:rPr lang="ru-RU" dirty="0"/>
              <a:t> </a:t>
            </a:r>
            <a:r>
              <a:rPr lang="ru-RU" dirty="0" err="1"/>
              <a:t>автоматизованих</a:t>
            </a:r>
            <a:r>
              <a:rPr lang="ru-RU" dirty="0"/>
              <a:t> </a:t>
            </a:r>
            <a:r>
              <a:rPr lang="ru-RU" dirty="0" err="1"/>
              <a:t>інформаційних</a:t>
            </a:r>
            <a:r>
              <a:rPr lang="ru-RU" dirty="0"/>
              <a:t> систем </a:t>
            </a:r>
            <a:r>
              <a:rPr lang="ru-RU" dirty="0" err="1"/>
              <a:t>управління</a:t>
            </a:r>
            <a:r>
              <a:rPr lang="ru-RU" dirty="0"/>
              <a:t>.</a:t>
            </a:r>
          </a:p>
          <a:p>
            <a:r>
              <a:rPr lang="ru-RU" dirty="0" err="1"/>
              <a:t>Фази</a:t>
            </a:r>
            <a:r>
              <a:rPr lang="ru-RU" dirty="0"/>
              <a:t> </a:t>
            </a:r>
            <a:r>
              <a:rPr lang="ru-RU" dirty="0" err="1"/>
              <a:t>використання</a:t>
            </a:r>
            <a:r>
              <a:rPr lang="ru-RU" dirty="0"/>
              <a:t> </a:t>
            </a:r>
            <a:r>
              <a:rPr lang="ru-RU" dirty="0" err="1"/>
              <a:t>інформаційних</a:t>
            </a:r>
            <a:r>
              <a:rPr lang="ru-RU" dirty="0"/>
              <a:t> </a:t>
            </a:r>
            <a:r>
              <a:rPr lang="ru-RU" dirty="0" err="1"/>
              <a:t>технологій</a:t>
            </a:r>
            <a:r>
              <a:rPr lang="ru-RU" dirty="0"/>
              <a:t>:</a:t>
            </a:r>
          </a:p>
          <a:p>
            <a:r>
              <a:rPr lang="ru-RU" dirty="0"/>
              <a:t>- </a:t>
            </a:r>
            <a:r>
              <a:rPr lang="ru-RU" dirty="0" err="1"/>
              <a:t>автоматизація</a:t>
            </a:r>
            <a:r>
              <a:rPr lang="ru-RU" dirty="0"/>
              <a:t>;</a:t>
            </a:r>
          </a:p>
          <a:p>
            <a:r>
              <a:rPr lang="ru-RU" dirty="0"/>
              <a:t>– </a:t>
            </a:r>
            <a:r>
              <a:rPr lang="ru-RU" dirty="0" err="1"/>
              <a:t>інформатизація</a:t>
            </a:r>
            <a:r>
              <a:rPr lang="ru-RU" dirty="0"/>
              <a:t> (</a:t>
            </a:r>
            <a:r>
              <a:rPr lang="ru-RU" dirty="0" err="1"/>
              <a:t>характеризується</a:t>
            </a:r>
            <a:r>
              <a:rPr lang="ru-RU" dirty="0"/>
              <a:t> </a:t>
            </a:r>
            <a:r>
              <a:rPr lang="ru-RU" dirty="0" err="1"/>
              <a:t>суттєвим</a:t>
            </a:r>
            <a:r>
              <a:rPr lang="ru-RU" dirty="0"/>
              <a:t> </a:t>
            </a:r>
            <a:r>
              <a:rPr lang="ru-RU" dirty="0" err="1"/>
              <a:t>впливом</a:t>
            </a:r>
            <a:r>
              <a:rPr lang="ru-RU" dirty="0"/>
              <a:t> </a:t>
            </a:r>
            <a:r>
              <a:rPr lang="ru-RU" dirty="0" err="1"/>
              <a:t>користувача</a:t>
            </a:r>
            <a:r>
              <a:rPr lang="ru-RU" dirty="0"/>
              <a:t> на </a:t>
            </a:r>
            <a:r>
              <a:rPr lang="ru-RU" dirty="0" err="1"/>
              <a:t>конструкцію</a:t>
            </a:r>
            <a:r>
              <a:rPr lang="ru-RU" dirty="0"/>
              <a:t> </a:t>
            </a:r>
            <a:r>
              <a:rPr lang="ru-RU" dirty="0" err="1"/>
              <a:t>автоматизованих</a:t>
            </a:r>
            <a:r>
              <a:rPr lang="ru-RU" dirty="0"/>
              <a:t> систем);</a:t>
            </a:r>
          </a:p>
          <a:p>
            <a:r>
              <a:rPr lang="ru-RU" dirty="0"/>
              <a:t>–     </a:t>
            </a:r>
            <a:r>
              <a:rPr lang="ru-RU" dirty="0" err="1"/>
              <a:t>комунікація</a:t>
            </a:r>
            <a:r>
              <a:rPr lang="ru-RU" dirty="0"/>
              <a:t> (</a:t>
            </a:r>
            <a:r>
              <a:rPr lang="ru-RU" dirty="0" err="1"/>
              <a:t>прогресивна</a:t>
            </a:r>
            <a:r>
              <a:rPr lang="ru-RU" dirty="0"/>
              <a:t> фаза, коли </a:t>
            </a:r>
            <a:r>
              <a:rPr lang="ru-RU" dirty="0" err="1"/>
              <a:t>комп'ютери</a:t>
            </a:r>
            <a:r>
              <a:rPr lang="ru-RU" dirty="0"/>
              <a:t> </a:t>
            </a:r>
            <a:r>
              <a:rPr lang="ru-RU" dirty="0" err="1"/>
              <a:t>об'єднані</a:t>
            </a:r>
            <a:r>
              <a:rPr lang="ru-RU" dirty="0"/>
              <a:t> в </a:t>
            </a:r>
            <a:r>
              <a:rPr lang="ru-RU" dirty="0" err="1"/>
              <a:t>мережі</a:t>
            </a:r>
            <a:r>
              <a:rPr lang="ru-RU" dirty="0"/>
              <a:t>, </a:t>
            </a:r>
            <a:r>
              <a:rPr lang="ru-RU" dirty="0" err="1"/>
              <a:t>їх</a:t>
            </a:r>
            <a:r>
              <a:rPr lang="ru-RU" dirty="0"/>
              <a:t> </a:t>
            </a:r>
            <a:r>
              <a:rPr lang="ru-RU" dirty="0" err="1"/>
              <a:t>використання</a:t>
            </a:r>
            <a:r>
              <a:rPr lang="ru-RU" dirty="0"/>
              <a:t> </a:t>
            </a:r>
            <a:r>
              <a:rPr lang="ru-RU" dirty="0" err="1"/>
              <a:t>характеризується</a:t>
            </a:r>
            <a:r>
              <a:rPr lang="ru-RU" dirty="0"/>
              <a:t> </a:t>
            </a:r>
            <a:r>
              <a:rPr lang="ru-RU" dirty="0" err="1"/>
              <a:t>співпрацею</a:t>
            </a:r>
            <a:r>
              <a:rPr lang="ru-RU" dirty="0"/>
              <a:t> </a:t>
            </a:r>
            <a:r>
              <a:rPr lang="ru-RU" dirty="0" err="1"/>
              <a:t>між</a:t>
            </a:r>
            <a:r>
              <a:rPr lang="ru-RU" dirty="0"/>
              <a:t> </a:t>
            </a:r>
            <a:r>
              <a:rPr lang="ru-RU" dirty="0" err="1"/>
              <a:t>користувачами</a:t>
            </a:r>
            <a:r>
              <a:rPr lang="ru-RU" dirty="0"/>
              <a:t>, а </a:t>
            </a:r>
            <a:r>
              <a:rPr lang="ru-RU" dirty="0" err="1"/>
              <a:t>інформатика</a:t>
            </a:r>
            <a:r>
              <a:rPr lang="ru-RU" dirty="0"/>
              <a:t> </a:t>
            </a:r>
            <a:r>
              <a:rPr lang="ru-RU" dirty="0" err="1"/>
              <a:t>стає</a:t>
            </a:r>
            <a:r>
              <a:rPr lang="ru-RU" dirty="0"/>
              <a:t> </a:t>
            </a:r>
            <a:r>
              <a:rPr lang="ru-RU" dirty="0" err="1"/>
              <a:t>частиною</a:t>
            </a:r>
            <a:r>
              <a:rPr lang="ru-RU" dirty="0"/>
              <a:t> </a:t>
            </a:r>
            <a:r>
              <a:rPr lang="ru-RU" dirty="0" err="1"/>
              <a:t>існуючої</a:t>
            </a:r>
            <a:r>
              <a:rPr lang="ru-RU" dirty="0"/>
              <a:t> </a:t>
            </a:r>
            <a:r>
              <a:rPr lang="ru-RU" dirty="0" err="1"/>
              <a:t>інфраструктури</a:t>
            </a:r>
            <a:r>
              <a:rPr lang="ru-RU" dirty="0"/>
              <a:t>).</a:t>
            </a:r>
          </a:p>
          <a:p>
            <a:endParaRPr lang="ru-RU" dirty="0"/>
          </a:p>
        </p:txBody>
      </p:sp>
    </p:spTree>
    <p:extLst>
      <p:ext uri="{BB962C8B-B14F-4D97-AF65-F5344CB8AC3E}">
        <p14:creationId xmlns:p14="http://schemas.microsoft.com/office/powerpoint/2010/main" val="1850161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700" dirty="0" smtClean="0"/>
              <a:t>За ступенем підготовки і оснащення зловмисники можуть бути розділені на такі групи</a:t>
            </a:r>
            <a:r>
              <a:rPr lang="uk-UA" dirty="0" smtClean="0"/>
              <a:t>:</a:t>
            </a:r>
            <a:endParaRPr lang="uk-UA" dirty="0"/>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3124753969"/>
              </p:ext>
            </p:extLst>
          </p:nvPr>
        </p:nvGraphicFramePr>
        <p:xfrm>
          <a:off x="0" y="1772816"/>
          <a:ext cx="9036496" cy="47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59568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1259632" y="1417638"/>
            <a:ext cx="6912767" cy="4525963"/>
          </a:xfrm>
          <a:prstGeom prst="rect">
            <a:avLst/>
          </a:prstGeom>
        </p:spPr>
      </p:pic>
      <p:pic>
        <p:nvPicPr>
          <p:cNvPr id="5" name="Рисунок 4"/>
          <p:cNvPicPr>
            <a:picLocks noChangeAspect="1"/>
          </p:cNvPicPr>
          <p:nvPr/>
        </p:nvPicPr>
        <p:blipFill>
          <a:blip r:embed="rId3"/>
          <a:stretch>
            <a:fillRect/>
          </a:stretch>
        </p:blipFill>
        <p:spPr>
          <a:xfrm>
            <a:off x="2136437" y="2204864"/>
            <a:ext cx="4871126" cy="3594722"/>
          </a:xfrm>
          <a:prstGeom prst="rect">
            <a:avLst/>
          </a:prstGeom>
        </p:spPr>
      </p:pic>
    </p:spTree>
    <p:extLst>
      <p:ext uri="{BB962C8B-B14F-4D97-AF65-F5344CB8AC3E}">
        <p14:creationId xmlns:p14="http://schemas.microsoft.com/office/powerpoint/2010/main" val="2303159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endParaRPr lang="ru-RU" dirty="0"/>
          </a:p>
        </p:txBody>
      </p:sp>
      <p:sp>
        <p:nvSpPr>
          <p:cNvPr id="3" name="Объект 2"/>
          <p:cNvSpPr>
            <a:spLocks noGrp="1"/>
          </p:cNvSpPr>
          <p:nvPr>
            <p:ph idx="1"/>
          </p:nvPr>
        </p:nvSpPr>
        <p:spPr>
          <a:xfrm>
            <a:off x="457200" y="908720"/>
            <a:ext cx="8229600" cy="5217443"/>
          </a:xfrm>
        </p:spPr>
        <p:txBody>
          <a:bodyPr>
            <a:normAutofit fontScale="62500" lnSpcReduction="20000"/>
          </a:bodyPr>
          <a:lstStyle/>
          <a:p>
            <a:endParaRPr lang="ru-RU" dirty="0" smtClean="0"/>
          </a:p>
          <a:p>
            <a:endParaRPr lang="ru-RU" dirty="0"/>
          </a:p>
          <a:p>
            <a:endParaRPr lang="ru-RU" dirty="0" smtClean="0"/>
          </a:p>
          <a:p>
            <a:r>
              <a:rPr lang="ru-RU" dirty="0" err="1" smtClean="0"/>
              <a:t>Види</a:t>
            </a:r>
            <a:r>
              <a:rPr lang="ru-RU" dirty="0" smtClean="0"/>
              <a:t> </a:t>
            </a:r>
            <a:r>
              <a:rPr lang="ru-RU" dirty="0" err="1"/>
              <a:t>інформаційних</a:t>
            </a:r>
            <a:r>
              <a:rPr lang="ru-RU" dirty="0"/>
              <a:t> </a:t>
            </a:r>
            <a:r>
              <a:rPr lang="ru-RU" dirty="0" err="1"/>
              <a:t>технологій</a:t>
            </a:r>
            <a:r>
              <a:rPr lang="ru-RU" dirty="0"/>
              <a:t>:</a:t>
            </a:r>
          </a:p>
          <a:p>
            <a:r>
              <a:rPr lang="ru-RU" dirty="0"/>
              <a:t>–         </a:t>
            </a:r>
            <a:r>
              <a:rPr lang="ru-RU" dirty="0" err="1"/>
              <a:t>обробка</a:t>
            </a:r>
            <a:r>
              <a:rPr lang="ru-RU" dirty="0"/>
              <a:t> </a:t>
            </a:r>
            <a:r>
              <a:rPr lang="ru-RU" dirty="0" err="1"/>
              <a:t>даних</a:t>
            </a:r>
            <a:r>
              <a:rPr lang="ru-RU" dirty="0"/>
              <a:t> – </a:t>
            </a:r>
            <a:r>
              <a:rPr lang="ru-RU" dirty="0" err="1"/>
              <a:t>застосовується</a:t>
            </a:r>
            <a:r>
              <a:rPr lang="ru-RU" dirty="0"/>
              <a:t> на </a:t>
            </a:r>
            <a:r>
              <a:rPr lang="ru-RU" dirty="0" err="1"/>
              <a:t>операційному</a:t>
            </a:r>
            <a:r>
              <a:rPr lang="ru-RU" dirty="0"/>
              <a:t> </a:t>
            </a:r>
            <a:r>
              <a:rPr lang="ru-RU" dirty="0" err="1"/>
              <a:t>рівні</a:t>
            </a:r>
            <a:r>
              <a:rPr lang="ru-RU" dirty="0"/>
              <a:t> з метою </a:t>
            </a:r>
            <a:r>
              <a:rPr lang="ru-RU" dirty="0" err="1"/>
              <a:t>автоматизації</a:t>
            </a:r>
            <a:r>
              <a:rPr lang="ru-RU" dirty="0"/>
              <a:t> </a:t>
            </a:r>
            <a:r>
              <a:rPr lang="ru-RU" dirty="0" err="1"/>
              <a:t>рутинних</a:t>
            </a:r>
            <a:r>
              <a:rPr lang="ru-RU" dirty="0"/>
              <a:t> </a:t>
            </a:r>
            <a:r>
              <a:rPr lang="ru-RU" dirty="0" err="1"/>
              <a:t>операцій</a:t>
            </a:r>
            <a:r>
              <a:rPr lang="ru-RU" dirty="0"/>
              <a:t> </a:t>
            </a:r>
            <a:r>
              <a:rPr lang="ru-RU" dirty="0" err="1"/>
              <a:t>управлінської</a:t>
            </a:r>
            <a:r>
              <a:rPr lang="ru-RU" dirty="0"/>
              <a:t> </a:t>
            </a:r>
            <a:r>
              <a:rPr lang="ru-RU" dirty="0" err="1"/>
              <a:t>праці</a:t>
            </a:r>
            <a:r>
              <a:rPr lang="ru-RU" dirty="0"/>
              <a:t>, </a:t>
            </a:r>
            <a:r>
              <a:rPr lang="ru-RU" dirty="0" err="1"/>
              <a:t>які</a:t>
            </a:r>
            <a:r>
              <a:rPr lang="ru-RU" dirty="0"/>
              <a:t> </a:t>
            </a:r>
            <a:r>
              <a:rPr lang="ru-RU" dirty="0" err="1"/>
              <a:t>постійно</a:t>
            </a:r>
            <a:r>
              <a:rPr lang="ru-RU" dirty="0"/>
              <a:t> </a:t>
            </a:r>
            <a:r>
              <a:rPr lang="ru-RU" dirty="0" err="1"/>
              <a:t>повторюються</a:t>
            </a:r>
            <a:r>
              <a:rPr lang="ru-RU" dirty="0"/>
              <a:t>;</a:t>
            </a:r>
          </a:p>
          <a:p>
            <a:r>
              <a:rPr lang="ru-RU" dirty="0"/>
              <a:t>–         </a:t>
            </a:r>
            <a:r>
              <a:rPr lang="ru-RU" dirty="0" err="1"/>
              <a:t>управління</a:t>
            </a:r>
            <a:r>
              <a:rPr lang="ru-RU" dirty="0"/>
              <a:t> – </a:t>
            </a:r>
            <a:r>
              <a:rPr lang="ru-RU" dirty="0" err="1"/>
              <a:t>застосовується</a:t>
            </a:r>
            <a:r>
              <a:rPr lang="ru-RU" dirty="0"/>
              <a:t> на будь-</a:t>
            </a:r>
            <a:r>
              <a:rPr lang="ru-RU" dirty="0" err="1"/>
              <a:t>якому</a:t>
            </a:r>
            <a:r>
              <a:rPr lang="ru-RU" dirty="0"/>
              <a:t> </a:t>
            </a:r>
            <a:r>
              <a:rPr lang="ru-RU" dirty="0" err="1"/>
              <a:t>рівні</a:t>
            </a:r>
            <a:r>
              <a:rPr lang="ru-RU" dirty="0"/>
              <a:t> </a:t>
            </a:r>
            <a:r>
              <a:rPr lang="ru-RU" dirty="0" err="1"/>
              <a:t>управління</a:t>
            </a:r>
            <a:r>
              <a:rPr lang="ru-RU" dirty="0"/>
              <a:t> для </a:t>
            </a:r>
            <a:r>
              <a:rPr lang="ru-RU" dirty="0" err="1"/>
              <a:t>задоволення</a:t>
            </a:r>
            <a:r>
              <a:rPr lang="ru-RU" dirty="0"/>
              <a:t> </a:t>
            </a:r>
            <a:r>
              <a:rPr lang="ru-RU" dirty="0" err="1"/>
              <a:t>інформаційних</a:t>
            </a:r>
            <a:r>
              <a:rPr lang="ru-RU" dirty="0"/>
              <a:t> потреб персоналу, </a:t>
            </a:r>
            <a:r>
              <a:rPr lang="ru-RU" dirty="0" err="1"/>
              <a:t>який</a:t>
            </a:r>
            <a:r>
              <a:rPr lang="ru-RU" dirty="0"/>
              <a:t> </a:t>
            </a:r>
            <a:r>
              <a:rPr lang="ru-RU" dirty="0" err="1"/>
              <a:t>приймає</a:t>
            </a:r>
            <a:r>
              <a:rPr lang="ru-RU" dirty="0"/>
              <a:t> </a:t>
            </a:r>
            <a:r>
              <a:rPr lang="ru-RU" dirty="0" err="1"/>
              <a:t>рішення</a:t>
            </a:r>
            <a:r>
              <a:rPr lang="ru-RU" dirty="0"/>
              <a:t>;</a:t>
            </a:r>
          </a:p>
          <a:p>
            <a:r>
              <a:rPr lang="ru-RU" dirty="0"/>
              <a:t>–      </a:t>
            </a:r>
            <a:r>
              <a:rPr lang="ru-RU" dirty="0" err="1"/>
              <a:t>автоматизований</a:t>
            </a:r>
            <a:r>
              <a:rPr lang="ru-RU" dirty="0"/>
              <a:t> </a:t>
            </a:r>
            <a:r>
              <a:rPr lang="ru-RU" dirty="0" err="1"/>
              <a:t>офіс</a:t>
            </a:r>
            <a:r>
              <a:rPr lang="ru-RU" dirty="0"/>
              <a:t> – </a:t>
            </a:r>
            <a:r>
              <a:rPr lang="ru-RU" dirty="0" err="1"/>
              <a:t>характеризується</a:t>
            </a:r>
            <a:r>
              <a:rPr lang="ru-RU" dirty="0"/>
              <a:t> </a:t>
            </a:r>
            <a:r>
              <a:rPr lang="ru-RU" dirty="0" err="1"/>
              <a:t>організацією</a:t>
            </a:r>
            <a:r>
              <a:rPr lang="ru-RU" dirty="0"/>
              <a:t> і </a:t>
            </a:r>
            <a:r>
              <a:rPr lang="ru-RU" dirty="0" err="1"/>
              <a:t>підтримкою</a:t>
            </a:r>
            <a:r>
              <a:rPr lang="ru-RU" dirty="0"/>
              <a:t> </a:t>
            </a:r>
            <a:r>
              <a:rPr lang="ru-RU" dirty="0" err="1"/>
              <a:t>комунікаційних</a:t>
            </a:r>
            <a:r>
              <a:rPr lang="ru-RU" dirty="0"/>
              <a:t> </a:t>
            </a:r>
            <a:r>
              <a:rPr lang="ru-RU" dirty="0" err="1"/>
              <a:t>процесів</a:t>
            </a:r>
            <a:r>
              <a:rPr lang="ru-RU" dirty="0"/>
              <a:t> як </a:t>
            </a:r>
            <a:r>
              <a:rPr lang="ru-RU" dirty="0" err="1"/>
              <a:t>усередині</a:t>
            </a:r>
            <a:r>
              <a:rPr lang="ru-RU" dirty="0"/>
              <a:t> </a:t>
            </a:r>
            <a:r>
              <a:rPr lang="ru-RU" dirty="0" err="1"/>
              <a:t>підприємства</a:t>
            </a:r>
            <a:r>
              <a:rPr lang="ru-RU" dirty="0"/>
              <a:t>, так і з </a:t>
            </a:r>
            <a:r>
              <a:rPr lang="ru-RU" dirty="0" err="1"/>
              <a:t>зовнішнім</a:t>
            </a:r>
            <a:r>
              <a:rPr lang="ru-RU" dirty="0"/>
              <a:t> </a:t>
            </a:r>
            <a:r>
              <a:rPr lang="ru-RU" dirty="0" err="1"/>
              <a:t>середовищем</a:t>
            </a:r>
            <a:r>
              <a:rPr lang="ru-RU" dirty="0"/>
              <a:t> за </a:t>
            </a:r>
            <a:r>
              <a:rPr lang="ru-RU" dirty="0" err="1"/>
              <a:t>допомогою</a:t>
            </a:r>
            <a:r>
              <a:rPr lang="ru-RU" dirty="0"/>
              <a:t> </a:t>
            </a:r>
            <a:r>
              <a:rPr lang="ru-RU" dirty="0" err="1"/>
              <a:t>сучасних</a:t>
            </a:r>
            <a:r>
              <a:rPr lang="ru-RU" dirty="0"/>
              <a:t> </a:t>
            </a:r>
            <a:r>
              <a:rPr lang="ru-RU" dirty="0" err="1"/>
              <a:t>засобів</a:t>
            </a:r>
            <a:r>
              <a:rPr lang="ru-RU" dirty="0"/>
              <a:t> </a:t>
            </a:r>
            <a:r>
              <a:rPr lang="ru-RU" dirty="0" err="1"/>
              <a:t>передачі</a:t>
            </a:r>
            <a:r>
              <a:rPr lang="ru-RU" dirty="0"/>
              <a:t> </a:t>
            </a:r>
            <a:r>
              <a:rPr lang="ru-RU" dirty="0" err="1"/>
              <a:t>інформації</a:t>
            </a:r>
            <a:r>
              <a:rPr lang="ru-RU" dirty="0"/>
              <a:t>;</a:t>
            </a:r>
          </a:p>
          <a:p>
            <a:r>
              <a:rPr lang="ru-RU" dirty="0"/>
              <a:t>–   </a:t>
            </a:r>
            <a:r>
              <a:rPr lang="ru-RU" dirty="0" err="1"/>
              <a:t>підтримка</a:t>
            </a:r>
            <a:r>
              <a:rPr lang="ru-RU" dirty="0"/>
              <a:t> </a:t>
            </a:r>
            <a:r>
              <a:rPr lang="ru-RU" dirty="0" err="1"/>
              <a:t>прийняття</a:t>
            </a:r>
            <a:r>
              <a:rPr lang="ru-RU" dirty="0"/>
              <a:t> </a:t>
            </a:r>
            <a:r>
              <a:rPr lang="ru-RU" dirty="0" err="1"/>
              <a:t>рішень</a:t>
            </a:r>
            <a:r>
              <a:rPr lang="ru-RU" dirty="0"/>
              <a:t> – </a:t>
            </a:r>
            <a:r>
              <a:rPr lang="ru-RU" dirty="0" err="1"/>
              <a:t>новий</a:t>
            </a:r>
            <a:r>
              <a:rPr lang="ru-RU" dirty="0"/>
              <a:t> метод </a:t>
            </a:r>
            <a:r>
              <a:rPr lang="ru-RU" dirty="0" err="1"/>
              <a:t>організації</a:t>
            </a:r>
            <a:r>
              <a:rPr lang="ru-RU" dirty="0"/>
              <a:t> </a:t>
            </a:r>
            <a:r>
              <a:rPr lang="ru-RU" dirty="0" err="1"/>
              <a:t>взаємодії</a:t>
            </a:r>
            <a:r>
              <a:rPr lang="ru-RU" dirty="0"/>
              <a:t> </a:t>
            </a:r>
            <a:r>
              <a:rPr lang="ru-RU" dirty="0" err="1"/>
              <a:t>людини</a:t>
            </a:r>
            <a:r>
              <a:rPr lang="ru-RU" dirty="0"/>
              <a:t> і </a:t>
            </a:r>
            <a:r>
              <a:rPr lang="ru-RU" dirty="0" err="1"/>
              <a:t>комп'ютера</a:t>
            </a:r>
            <a:r>
              <a:rPr lang="ru-RU" dirty="0"/>
              <a:t>;</a:t>
            </a:r>
          </a:p>
          <a:p>
            <a:r>
              <a:rPr lang="ru-RU" dirty="0"/>
              <a:t>–         </a:t>
            </a:r>
            <a:r>
              <a:rPr lang="ru-RU" dirty="0" err="1"/>
              <a:t>експертні</a:t>
            </a:r>
            <a:r>
              <a:rPr lang="ru-RU" dirty="0"/>
              <a:t> </a:t>
            </a:r>
            <a:r>
              <a:rPr lang="ru-RU" dirty="0" err="1"/>
              <a:t>системи</a:t>
            </a:r>
            <a:r>
              <a:rPr lang="ru-RU" dirty="0"/>
              <a:t> – </a:t>
            </a:r>
            <a:r>
              <a:rPr lang="ru-RU" dirty="0" err="1"/>
              <a:t>надають</a:t>
            </a:r>
            <a:r>
              <a:rPr lang="ru-RU" dirty="0"/>
              <a:t> </a:t>
            </a:r>
            <a:r>
              <a:rPr lang="ru-RU" dirty="0" err="1"/>
              <a:t>можливість</a:t>
            </a:r>
            <a:r>
              <a:rPr lang="ru-RU" dirty="0"/>
              <a:t> </a:t>
            </a:r>
            <a:r>
              <a:rPr lang="ru-RU" dirty="0" err="1"/>
              <a:t>отримати</a:t>
            </a:r>
            <a:r>
              <a:rPr lang="ru-RU" dirty="0"/>
              <a:t> </a:t>
            </a:r>
            <a:r>
              <a:rPr lang="ru-RU" dirty="0" err="1"/>
              <a:t>консультацію</a:t>
            </a:r>
            <a:r>
              <a:rPr lang="ru-RU" dirty="0"/>
              <a:t> </a:t>
            </a:r>
            <a:r>
              <a:rPr lang="ru-RU" dirty="0" err="1"/>
              <a:t>експертів</a:t>
            </a:r>
            <a:r>
              <a:rPr lang="ru-RU" dirty="0"/>
              <a:t> з проблем у межах </a:t>
            </a:r>
            <a:r>
              <a:rPr lang="ru-RU" dirty="0" err="1"/>
              <a:t>накопичених</a:t>
            </a:r>
            <a:r>
              <a:rPr lang="ru-RU" dirty="0"/>
              <a:t> </a:t>
            </a:r>
            <a:r>
              <a:rPr lang="ru-RU" dirty="0" err="1"/>
              <a:t>знань</a:t>
            </a:r>
            <a:r>
              <a:rPr lang="ru-RU" dirty="0"/>
              <a:t>.</a:t>
            </a:r>
          </a:p>
          <a:p>
            <a:endParaRPr lang="ru-RU" dirty="0"/>
          </a:p>
        </p:txBody>
      </p:sp>
    </p:spTree>
    <p:extLst>
      <p:ext uri="{BB962C8B-B14F-4D97-AF65-F5344CB8AC3E}">
        <p14:creationId xmlns:p14="http://schemas.microsoft.com/office/powerpoint/2010/main" val="15676250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endParaRPr lang="ru-RU" dirty="0"/>
          </a:p>
        </p:txBody>
      </p:sp>
      <p:sp>
        <p:nvSpPr>
          <p:cNvPr id="3" name="Объект 2"/>
          <p:cNvSpPr>
            <a:spLocks noGrp="1"/>
          </p:cNvSpPr>
          <p:nvPr>
            <p:ph idx="1"/>
          </p:nvPr>
        </p:nvSpPr>
        <p:spPr>
          <a:xfrm>
            <a:off x="457200" y="980728"/>
            <a:ext cx="8229600" cy="5145435"/>
          </a:xfrm>
        </p:spPr>
        <p:txBody>
          <a:bodyPr>
            <a:normAutofit fontScale="70000" lnSpcReduction="20000"/>
          </a:bodyPr>
          <a:lstStyle/>
          <a:p>
            <a:r>
              <a:rPr lang="ru-RU" dirty="0" err="1" smtClean="0"/>
              <a:t>Інформаційна</a:t>
            </a:r>
            <a:r>
              <a:rPr lang="ru-RU" dirty="0" smtClean="0"/>
              <a:t> </a:t>
            </a:r>
            <a:r>
              <a:rPr lang="ru-RU" dirty="0"/>
              <a:t>система </a:t>
            </a:r>
            <a:r>
              <a:rPr lang="ru-RU" dirty="0" err="1"/>
              <a:t>готелю</a:t>
            </a:r>
            <a:r>
              <a:rPr lang="ru-RU" dirty="0"/>
              <a:t> </a:t>
            </a:r>
            <a:r>
              <a:rPr lang="ru-RU" dirty="0" err="1"/>
              <a:t>дозволяє</a:t>
            </a:r>
            <a:r>
              <a:rPr lang="ru-RU" dirty="0"/>
              <a:t> у </a:t>
            </a:r>
            <a:r>
              <a:rPr lang="ru-RU" dirty="0" err="1"/>
              <a:t>найкоротший</a:t>
            </a:r>
            <a:r>
              <a:rPr lang="ru-RU" dirty="0"/>
              <a:t> </a:t>
            </a:r>
            <a:r>
              <a:rPr lang="ru-RU" dirty="0" err="1"/>
              <a:t>термін</a:t>
            </a:r>
            <a:r>
              <a:rPr lang="ru-RU" dirty="0"/>
              <a:t> </a:t>
            </a:r>
            <a:r>
              <a:rPr lang="ru-RU" dirty="0" err="1"/>
              <a:t>вилучити</a:t>
            </a:r>
            <a:r>
              <a:rPr lang="ru-RU" dirty="0"/>
              <a:t> з </a:t>
            </a:r>
            <a:r>
              <a:rPr lang="ru-RU" dirty="0" err="1"/>
              <a:t>асортименту</a:t>
            </a:r>
            <a:r>
              <a:rPr lang="ru-RU" dirty="0"/>
              <a:t> </a:t>
            </a:r>
            <a:r>
              <a:rPr lang="ru-RU" dirty="0" err="1"/>
              <a:t>послуги</a:t>
            </a:r>
            <a:r>
              <a:rPr lang="ru-RU" dirty="0"/>
              <a:t>, </a:t>
            </a:r>
            <a:r>
              <a:rPr lang="ru-RU" dirty="0" err="1"/>
              <a:t>що</a:t>
            </a:r>
            <a:r>
              <a:rPr lang="ru-RU" dirty="0"/>
              <a:t> </a:t>
            </a:r>
            <a:r>
              <a:rPr lang="ru-RU" dirty="0" err="1"/>
              <a:t>реалізуються</a:t>
            </a:r>
            <a:r>
              <a:rPr lang="ru-RU" dirty="0"/>
              <a:t> погано, і </a:t>
            </a:r>
            <a:r>
              <a:rPr lang="ru-RU" dirty="0" err="1"/>
              <a:t>замінити</a:t>
            </a:r>
            <a:r>
              <a:rPr lang="ru-RU" dirty="0"/>
              <a:t> </a:t>
            </a:r>
            <a:r>
              <a:rPr lang="ru-RU" dirty="0" err="1"/>
              <a:t>їх</a:t>
            </a:r>
            <a:r>
              <a:rPr lang="ru-RU" dirty="0"/>
              <a:t> </a:t>
            </a:r>
            <a:r>
              <a:rPr lang="ru-RU" dirty="0" err="1"/>
              <a:t>новими</a:t>
            </a:r>
            <a:r>
              <a:rPr lang="ru-RU" dirty="0"/>
              <a:t>, </a:t>
            </a:r>
            <a:r>
              <a:rPr lang="ru-RU" dirty="0" err="1"/>
              <a:t>отримати</a:t>
            </a:r>
            <a:r>
              <a:rPr lang="ru-RU" dirty="0"/>
              <a:t> </a:t>
            </a:r>
            <a:r>
              <a:rPr lang="ru-RU" dirty="0" err="1"/>
              <a:t>ефект</a:t>
            </a:r>
            <a:r>
              <a:rPr lang="ru-RU" dirty="0"/>
              <a:t> за </a:t>
            </a:r>
            <a:r>
              <a:rPr lang="ru-RU" dirty="0" err="1"/>
              <a:t>рахунок</a:t>
            </a:r>
            <a:r>
              <a:rPr lang="ru-RU" dirty="0"/>
              <a:t> </a:t>
            </a:r>
            <a:r>
              <a:rPr lang="ru-RU" dirty="0" err="1"/>
              <a:t>більш</a:t>
            </a:r>
            <a:r>
              <a:rPr lang="ru-RU" dirty="0"/>
              <a:t> точного </a:t>
            </a:r>
            <a:r>
              <a:rPr lang="ru-RU" dirty="0" err="1"/>
              <a:t>визначення</a:t>
            </a:r>
            <a:r>
              <a:rPr lang="ru-RU" dirty="0"/>
              <a:t> того, </a:t>
            </a:r>
            <a:r>
              <a:rPr lang="ru-RU" dirty="0" err="1"/>
              <a:t>які</a:t>
            </a:r>
            <a:r>
              <a:rPr lang="ru-RU" dirty="0"/>
              <a:t> </a:t>
            </a:r>
            <a:r>
              <a:rPr lang="ru-RU" dirty="0" err="1"/>
              <a:t>категорії</a:t>
            </a:r>
            <a:r>
              <a:rPr lang="ru-RU" dirty="0"/>
              <a:t> гостей </a:t>
            </a:r>
            <a:r>
              <a:rPr lang="ru-RU" dirty="0" err="1"/>
              <a:t>отримують</a:t>
            </a:r>
            <a:r>
              <a:rPr lang="ru-RU" dirty="0"/>
              <a:t> </a:t>
            </a:r>
            <a:r>
              <a:rPr lang="ru-RU" dirty="0" err="1"/>
              <a:t>конкретні</a:t>
            </a:r>
            <a:r>
              <a:rPr lang="ru-RU" dirty="0"/>
              <a:t> </a:t>
            </a:r>
            <a:r>
              <a:rPr lang="ru-RU" dirty="0" err="1"/>
              <a:t>послуги</a:t>
            </a:r>
            <a:r>
              <a:rPr lang="ru-RU" dirty="0"/>
              <a:t>, у </a:t>
            </a:r>
            <a:r>
              <a:rPr lang="ru-RU" dirty="0" err="1"/>
              <a:t>який</a:t>
            </a:r>
            <a:r>
              <a:rPr lang="ru-RU" dirty="0"/>
              <a:t> час і як </a:t>
            </a:r>
            <a:r>
              <a:rPr lang="ru-RU" dirty="0" err="1"/>
              <a:t>змінюються</a:t>
            </a:r>
            <a:r>
              <a:rPr lang="ru-RU" dirty="0"/>
              <a:t> </a:t>
            </a:r>
            <a:r>
              <a:rPr lang="ru-RU" dirty="0" err="1"/>
              <a:t>їхні</a:t>
            </a:r>
            <a:r>
              <a:rPr lang="ru-RU" dirty="0"/>
              <a:t> </a:t>
            </a:r>
            <a:r>
              <a:rPr lang="ru-RU" dirty="0" err="1"/>
              <a:t>смаки</a:t>
            </a:r>
            <a:r>
              <a:rPr lang="ru-RU" dirty="0"/>
              <a:t> </a:t>
            </a:r>
            <a:r>
              <a:rPr lang="ru-RU" dirty="0" err="1"/>
              <a:t>тощо</a:t>
            </a:r>
            <a:r>
              <a:rPr lang="ru-RU" dirty="0"/>
              <a:t>.</a:t>
            </a:r>
          </a:p>
          <a:p>
            <a:r>
              <a:rPr lang="ru-RU" dirty="0" err="1"/>
              <a:t>Впровадження</a:t>
            </a:r>
            <a:r>
              <a:rPr lang="ru-RU" dirty="0"/>
              <a:t> </a:t>
            </a:r>
            <a:r>
              <a:rPr lang="ru-RU" dirty="0" err="1"/>
              <a:t>автоматизованої</a:t>
            </a:r>
            <a:r>
              <a:rPr lang="ru-RU" dirty="0"/>
              <a:t> </a:t>
            </a:r>
            <a:r>
              <a:rPr lang="ru-RU" dirty="0" err="1"/>
              <a:t>інформаційної</a:t>
            </a:r>
            <a:r>
              <a:rPr lang="ru-RU" dirty="0"/>
              <a:t> </a:t>
            </a:r>
            <a:r>
              <a:rPr lang="ru-RU" dirty="0" err="1"/>
              <a:t>системи</a:t>
            </a:r>
            <a:r>
              <a:rPr lang="ru-RU" dirty="0"/>
              <a:t> </a:t>
            </a:r>
            <a:r>
              <a:rPr lang="ru-RU" dirty="0" err="1"/>
              <a:t>дозволяє</a:t>
            </a:r>
            <a:r>
              <a:rPr lang="ru-RU" dirty="0"/>
              <a:t> </a:t>
            </a:r>
            <a:r>
              <a:rPr lang="ru-RU" dirty="0" err="1"/>
              <a:t>скоротити</a:t>
            </a:r>
            <a:r>
              <a:rPr lang="ru-RU" dirty="0"/>
              <a:t> </a:t>
            </a:r>
            <a:r>
              <a:rPr lang="ru-RU" dirty="0" err="1"/>
              <a:t>витрати</a:t>
            </a:r>
            <a:r>
              <a:rPr lang="ru-RU" dirty="0"/>
              <a:t> на </a:t>
            </a:r>
            <a:r>
              <a:rPr lang="ru-RU" dirty="0" err="1"/>
              <a:t>робочу</a:t>
            </a:r>
            <a:r>
              <a:rPr lang="ru-RU" dirty="0"/>
              <a:t> силу </a:t>
            </a:r>
            <a:r>
              <a:rPr lang="ru-RU" dirty="0" err="1"/>
              <a:t>приблизно</a:t>
            </a:r>
            <a:r>
              <a:rPr lang="ru-RU" dirty="0"/>
              <a:t> на 30%, </a:t>
            </a:r>
            <a:r>
              <a:rPr lang="ru-RU" dirty="0" err="1"/>
              <a:t>знижуючи</a:t>
            </a:r>
            <a:r>
              <a:rPr lang="ru-RU" dirty="0"/>
              <a:t> потребу в </a:t>
            </a:r>
            <a:r>
              <a:rPr lang="ru-RU" dirty="0" err="1"/>
              <a:t>ній</a:t>
            </a:r>
            <a:r>
              <a:rPr lang="ru-RU" dirty="0"/>
              <a:t>, а, </a:t>
            </a:r>
            <a:r>
              <a:rPr lang="ru-RU" dirty="0" err="1"/>
              <a:t>отже</a:t>
            </a:r>
            <a:r>
              <a:rPr lang="ru-RU" dirty="0"/>
              <a:t>, й </a:t>
            </a:r>
            <a:r>
              <a:rPr lang="ru-RU" dirty="0" err="1"/>
              <a:t>підвищити</a:t>
            </a:r>
            <a:r>
              <a:rPr lang="ru-RU" dirty="0"/>
              <a:t> </a:t>
            </a:r>
            <a:r>
              <a:rPr lang="ru-RU" dirty="0" err="1"/>
              <a:t>продуктивність</a:t>
            </a:r>
            <a:r>
              <a:rPr lang="ru-RU" dirty="0"/>
              <a:t> </a:t>
            </a:r>
            <a:r>
              <a:rPr lang="ru-RU" dirty="0" err="1"/>
              <a:t>праці</a:t>
            </a:r>
            <a:r>
              <a:rPr lang="ru-RU" dirty="0"/>
              <a:t>.</a:t>
            </a:r>
          </a:p>
          <a:p>
            <a:r>
              <a:rPr lang="ru-RU" dirty="0"/>
              <a:t>У </a:t>
            </a:r>
            <a:r>
              <a:rPr lang="ru-RU" dirty="0" err="1"/>
              <a:t>результаті</a:t>
            </a:r>
            <a:r>
              <a:rPr lang="ru-RU" dirty="0"/>
              <a:t> </a:t>
            </a:r>
            <a:r>
              <a:rPr lang="ru-RU" dirty="0" err="1"/>
              <a:t>використання</a:t>
            </a:r>
            <a:r>
              <a:rPr lang="ru-RU" dirty="0"/>
              <a:t> і </a:t>
            </a:r>
            <a:r>
              <a:rPr lang="ru-RU" dirty="0" err="1"/>
              <a:t>впровадження</a:t>
            </a:r>
            <a:r>
              <a:rPr lang="ru-RU" dirty="0"/>
              <a:t> </a:t>
            </a:r>
            <a:r>
              <a:rPr lang="ru-RU" dirty="0" err="1"/>
              <a:t>автоматизованої</a:t>
            </a:r>
            <a:r>
              <a:rPr lang="ru-RU" dirty="0"/>
              <a:t> </a:t>
            </a:r>
            <a:r>
              <a:rPr lang="ru-RU" dirty="0" err="1"/>
              <a:t>інформаційної</a:t>
            </a:r>
            <a:r>
              <a:rPr lang="ru-RU" dirty="0"/>
              <a:t> </a:t>
            </a:r>
            <a:r>
              <a:rPr lang="ru-RU" dirty="0" err="1"/>
              <a:t>системи</a:t>
            </a:r>
            <a:r>
              <a:rPr lang="ru-RU" dirty="0"/>
              <a:t> </a:t>
            </a:r>
            <a:r>
              <a:rPr lang="ru-RU" dirty="0" err="1"/>
              <a:t>значно</a:t>
            </a:r>
            <a:r>
              <a:rPr lang="ru-RU" dirty="0"/>
              <a:t> </a:t>
            </a:r>
            <a:r>
              <a:rPr lang="ru-RU" dirty="0" err="1"/>
              <a:t>знижуються</a:t>
            </a:r>
            <a:r>
              <a:rPr lang="ru-RU" dirty="0"/>
              <a:t> </a:t>
            </a:r>
            <a:r>
              <a:rPr lang="ru-RU" dirty="0" err="1"/>
              <a:t>витрати</a:t>
            </a:r>
            <a:r>
              <a:rPr lang="ru-RU" dirty="0"/>
              <a:t> на </a:t>
            </a:r>
            <a:r>
              <a:rPr lang="ru-RU" dirty="0" err="1"/>
              <a:t>технічне</a:t>
            </a:r>
            <a:r>
              <a:rPr lang="ru-RU" dirty="0"/>
              <a:t> </a:t>
            </a:r>
            <a:r>
              <a:rPr lang="ru-RU" dirty="0" err="1"/>
              <a:t>обслуговування</a:t>
            </a:r>
            <a:r>
              <a:rPr lang="ru-RU" dirty="0"/>
              <a:t> і </a:t>
            </a:r>
            <a:r>
              <a:rPr lang="ru-RU" dirty="0" err="1"/>
              <a:t>поточний</a:t>
            </a:r>
            <a:r>
              <a:rPr lang="ru-RU" dirty="0"/>
              <a:t> ремонт, </a:t>
            </a:r>
            <a:r>
              <a:rPr lang="ru-RU" dirty="0" err="1"/>
              <a:t>витрати</a:t>
            </a:r>
            <a:r>
              <a:rPr lang="ru-RU" dirty="0"/>
              <a:t> </a:t>
            </a:r>
            <a:r>
              <a:rPr lang="ru-RU" dirty="0" err="1"/>
              <a:t>енергії</a:t>
            </a:r>
            <a:r>
              <a:rPr lang="ru-RU" dirty="0"/>
              <a:t> </a:t>
            </a:r>
            <a:r>
              <a:rPr lang="ru-RU" dirty="0" err="1"/>
              <a:t>тощо</a:t>
            </a:r>
            <a:r>
              <a:rPr lang="ru-RU" dirty="0"/>
              <a:t>, </a:t>
            </a:r>
            <a:r>
              <a:rPr lang="ru-RU" dirty="0" err="1"/>
              <a:t>скорочуються</a:t>
            </a:r>
            <a:r>
              <a:rPr lang="ru-RU" dirty="0"/>
              <a:t> </a:t>
            </a:r>
            <a:r>
              <a:rPr lang="ru-RU" dirty="0" err="1"/>
              <a:t>поточні</a:t>
            </a:r>
            <a:r>
              <a:rPr lang="ru-RU" dirty="0"/>
              <a:t> </a:t>
            </a:r>
            <a:r>
              <a:rPr lang="ru-RU" dirty="0" err="1"/>
              <a:t>витрати</a:t>
            </a:r>
            <a:r>
              <a:rPr lang="ru-RU" dirty="0"/>
              <a:t> у </a:t>
            </a:r>
            <a:r>
              <a:rPr lang="ru-RU" dirty="0" err="1"/>
              <a:t>результаті</a:t>
            </a:r>
            <a:r>
              <a:rPr lang="ru-RU" dirty="0"/>
              <a:t> </a:t>
            </a:r>
            <a:r>
              <a:rPr lang="ru-RU" dirty="0" err="1"/>
              <a:t>більш</a:t>
            </a:r>
            <a:r>
              <a:rPr lang="ru-RU" dirty="0"/>
              <a:t> </a:t>
            </a:r>
            <a:r>
              <a:rPr lang="ru-RU" dirty="0" err="1"/>
              <a:t>раціонального</a:t>
            </a:r>
            <a:r>
              <a:rPr lang="ru-RU" dirty="0"/>
              <a:t> </a:t>
            </a:r>
            <a:r>
              <a:rPr lang="ru-RU" dirty="0" err="1"/>
              <a:t>використання</a:t>
            </a:r>
            <a:r>
              <a:rPr lang="ru-RU" dirty="0"/>
              <a:t> номерного фонду </a:t>
            </a:r>
            <a:r>
              <a:rPr lang="ru-RU" dirty="0" err="1"/>
              <a:t>готелю</a:t>
            </a:r>
            <a:r>
              <a:rPr lang="ru-RU" dirty="0"/>
              <a:t> і </a:t>
            </a:r>
            <a:r>
              <a:rPr lang="ru-RU" dirty="0" err="1"/>
              <a:t>збільшення</a:t>
            </a:r>
            <a:r>
              <a:rPr lang="ru-RU" dirty="0"/>
              <a:t> </a:t>
            </a:r>
            <a:r>
              <a:rPr lang="ru-RU" dirty="0" err="1"/>
              <a:t>ефективності</a:t>
            </a:r>
            <a:r>
              <a:rPr lang="ru-RU" dirty="0"/>
              <a:t> </a:t>
            </a:r>
            <a:r>
              <a:rPr lang="ru-RU" dirty="0" err="1"/>
              <a:t>обслуговування</a:t>
            </a:r>
            <a:r>
              <a:rPr lang="ru-RU" dirty="0"/>
              <a:t> гостей. </a:t>
            </a:r>
            <a:endParaRPr lang="ru-RU" dirty="0" smtClean="0"/>
          </a:p>
          <a:p>
            <a:r>
              <a:rPr lang="ru-RU" dirty="0" err="1" smtClean="0"/>
              <a:t>Економічний</a:t>
            </a:r>
            <a:r>
              <a:rPr lang="ru-RU" dirty="0" smtClean="0"/>
              <a:t> </a:t>
            </a:r>
            <a:r>
              <a:rPr lang="ru-RU" dirty="0" err="1"/>
              <a:t>ефект</a:t>
            </a:r>
            <a:r>
              <a:rPr lang="ru-RU" dirty="0"/>
              <a:t> </a:t>
            </a:r>
            <a:r>
              <a:rPr lang="ru-RU" dirty="0" err="1"/>
              <a:t>одержується</a:t>
            </a:r>
            <a:r>
              <a:rPr lang="ru-RU" dirty="0"/>
              <a:t> </a:t>
            </a:r>
            <a:r>
              <a:rPr lang="ru-RU" dirty="0" err="1"/>
              <a:t>також</a:t>
            </a:r>
            <a:r>
              <a:rPr lang="ru-RU" dirty="0"/>
              <a:t> </a:t>
            </a:r>
            <a:r>
              <a:rPr lang="ru-RU" dirty="0" err="1"/>
              <a:t>від</a:t>
            </a:r>
            <a:r>
              <a:rPr lang="ru-RU" dirty="0"/>
              <a:t> </a:t>
            </a:r>
            <a:r>
              <a:rPr lang="ru-RU" dirty="0" err="1"/>
              <a:t>надання</a:t>
            </a:r>
            <a:r>
              <a:rPr lang="ru-RU" dirty="0"/>
              <a:t> </a:t>
            </a:r>
            <a:r>
              <a:rPr lang="ru-RU" dirty="0" err="1"/>
              <a:t>послуг</a:t>
            </a:r>
            <a:r>
              <a:rPr lang="ru-RU" dirty="0"/>
              <a:t> через </a:t>
            </a:r>
            <a:r>
              <a:rPr lang="ru-RU" dirty="0" err="1"/>
              <a:t>Інтернет</a:t>
            </a:r>
            <a:r>
              <a:rPr lang="ru-RU" dirty="0"/>
              <a:t>.</a:t>
            </a:r>
          </a:p>
          <a:p>
            <a:endParaRPr lang="ru-RU" dirty="0"/>
          </a:p>
        </p:txBody>
      </p:sp>
    </p:spTree>
    <p:extLst>
      <p:ext uri="{BB962C8B-B14F-4D97-AF65-F5344CB8AC3E}">
        <p14:creationId xmlns:p14="http://schemas.microsoft.com/office/powerpoint/2010/main" val="38186301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100" dirty="0" smtClean="0"/>
              <a:t>5. </a:t>
            </a:r>
            <a:r>
              <a:rPr lang="ru-RU" sz="3100" dirty="0" err="1"/>
              <a:t>Сучасні</a:t>
            </a:r>
            <a:r>
              <a:rPr lang="ru-RU" sz="3100" dirty="0"/>
              <a:t> </a:t>
            </a:r>
            <a:r>
              <a:rPr lang="ru-RU" sz="3100" dirty="0" err="1"/>
              <a:t>інформаційні</a:t>
            </a:r>
            <a:r>
              <a:rPr lang="ru-RU" sz="3100" dirty="0"/>
              <a:t> </a:t>
            </a:r>
            <a:r>
              <a:rPr lang="ru-RU" sz="3100" dirty="0" err="1"/>
              <a:t>технології</a:t>
            </a:r>
            <a:r>
              <a:rPr lang="ru-RU" sz="3100" dirty="0"/>
              <a:t> та </a:t>
            </a:r>
            <a:r>
              <a:rPr lang="ru-RU" sz="3100" dirty="0" err="1"/>
              <a:t>автоматизовані</a:t>
            </a:r>
            <a:r>
              <a:rPr lang="ru-RU" sz="3100" dirty="0"/>
              <a:t> </a:t>
            </a:r>
            <a:r>
              <a:rPr lang="ru-RU" sz="3100" dirty="0" err="1"/>
              <a:t>системи</a:t>
            </a:r>
            <a:r>
              <a:rPr lang="ru-RU" sz="3100" dirty="0"/>
              <a:t> </a:t>
            </a:r>
            <a:r>
              <a:rPr lang="ru-RU" sz="3100" dirty="0" err="1"/>
              <a:t>управління</a:t>
            </a:r>
            <a:r>
              <a:rPr lang="ru-RU" sz="3100" dirty="0"/>
              <a:t> </a:t>
            </a:r>
            <a:r>
              <a:rPr lang="ru-RU" sz="3100" dirty="0" err="1"/>
              <a:t>готелями</a:t>
            </a:r>
            <a:endParaRPr lang="ru-RU" sz="3100" dirty="0"/>
          </a:p>
        </p:txBody>
      </p:sp>
      <p:sp>
        <p:nvSpPr>
          <p:cNvPr id="3" name="Объект 2"/>
          <p:cNvSpPr>
            <a:spLocks noGrp="1"/>
          </p:cNvSpPr>
          <p:nvPr>
            <p:ph idx="1"/>
          </p:nvPr>
        </p:nvSpPr>
        <p:spPr/>
        <p:txBody>
          <a:bodyPr/>
          <a:lstStyle/>
          <a:p>
            <a:r>
              <a:rPr lang="ru-RU" sz="2400" dirty="0"/>
              <a:t>На </a:t>
            </a:r>
            <a:r>
              <a:rPr lang="ru-RU" sz="2400" dirty="0" err="1" smtClean="0"/>
              <a:t>сьогодні</a:t>
            </a:r>
            <a:r>
              <a:rPr lang="ru-RU" sz="2400" dirty="0" smtClean="0"/>
              <a:t> </a:t>
            </a:r>
            <a:r>
              <a:rPr lang="ru-RU" sz="2400" dirty="0"/>
              <a:t>є </a:t>
            </a:r>
            <a:r>
              <a:rPr lang="ru-RU" sz="2400" dirty="0" err="1"/>
              <a:t>більше</a:t>
            </a:r>
            <a:r>
              <a:rPr lang="ru-RU" sz="2400" dirty="0"/>
              <a:t> десятка систем </a:t>
            </a:r>
            <a:r>
              <a:rPr lang="ru-RU" sz="2400" dirty="0" err="1"/>
              <a:t>автоматизації</a:t>
            </a:r>
            <a:r>
              <a:rPr lang="ru-RU" sz="2400" dirty="0"/>
              <a:t> </a:t>
            </a:r>
            <a:r>
              <a:rPr lang="ru-RU" sz="2400" dirty="0" err="1"/>
              <a:t>управління</a:t>
            </a:r>
            <a:r>
              <a:rPr lang="ru-RU" sz="2400" dirty="0"/>
              <a:t> </a:t>
            </a:r>
            <a:r>
              <a:rPr lang="ru-RU" sz="2400" dirty="0" err="1"/>
              <a:t>готелями</a:t>
            </a:r>
            <a:r>
              <a:rPr lang="ru-RU" sz="2400" dirty="0"/>
              <a:t>. </a:t>
            </a:r>
            <a:r>
              <a:rPr lang="ru-RU" sz="2400" dirty="0" err="1"/>
              <a:t>Серед</a:t>
            </a:r>
            <a:r>
              <a:rPr lang="ru-RU" sz="2400" dirty="0"/>
              <a:t> них </a:t>
            </a:r>
            <a:r>
              <a:rPr lang="ru-RU" sz="2400" dirty="0" err="1"/>
              <a:t>автоматизована</a:t>
            </a:r>
            <a:r>
              <a:rPr lang="ru-RU" sz="2400" dirty="0"/>
              <a:t> система </a:t>
            </a:r>
            <a:r>
              <a:rPr lang="ru-RU" sz="2400" dirty="0" err="1"/>
              <a:t>управління</a:t>
            </a:r>
            <a:r>
              <a:rPr lang="ru-RU" sz="2400" dirty="0"/>
              <a:t> </a:t>
            </a:r>
            <a:r>
              <a:rPr lang="ru-RU" sz="2400" dirty="0" err="1"/>
              <a:t>готелем</a:t>
            </a:r>
            <a:r>
              <a:rPr lang="ru-RU" sz="2400" dirty="0"/>
              <a:t> «В52 ® </a:t>
            </a:r>
            <a:r>
              <a:rPr lang="ru-RU" sz="2400" dirty="0" err="1"/>
              <a:t>Готель</a:t>
            </a:r>
            <a:r>
              <a:rPr lang="ru-RU" sz="2400" dirty="0"/>
              <a:t>», «</a:t>
            </a:r>
            <a:r>
              <a:rPr lang="en-US" sz="2400" dirty="0"/>
              <a:t>F</a:t>
            </a:r>
            <a:r>
              <a:rPr lang="ru-RU" sz="2400" dirty="0"/>
              <a:t>і</a:t>
            </a:r>
            <a:r>
              <a:rPr lang="en-US" sz="2400" dirty="0"/>
              <a:t>del</a:t>
            </a:r>
            <a:r>
              <a:rPr lang="ru-RU" sz="2400" dirty="0"/>
              <a:t>і</a:t>
            </a:r>
            <a:r>
              <a:rPr lang="en-US" sz="2400" dirty="0"/>
              <a:t>o», «Opera», «</a:t>
            </a:r>
            <a:r>
              <a:rPr lang="ru-RU" sz="2400" dirty="0"/>
              <a:t>ШТРИХ–М: </a:t>
            </a:r>
            <a:r>
              <a:rPr lang="ru-RU" sz="2400" dirty="0" err="1"/>
              <a:t>Готель</a:t>
            </a:r>
            <a:r>
              <a:rPr lang="ru-RU" sz="2400" dirty="0"/>
              <a:t>»,  «</a:t>
            </a:r>
            <a:r>
              <a:rPr lang="en-US" sz="2400" dirty="0"/>
              <a:t>UCS Shelter», «Libra Hospitality», «</a:t>
            </a:r>
            <a:r>
              <a:rPr lang="ru-RU" sz="2400" dirty="0" err="1"/>
              <a:t>Інтурсофт</a:t>
            </a:r>
            <a:r>
              <a:rPr lang="ru-RU" sz="2400" dirty="0"/>
              <a:t>»: </a:t>
            </a:r>
            <a:r>
              <a:rPr lang="en-US" sz="2400" dirty="0"/>
              <a:t>Hotel 2000, «</a:t>
            </a:r>
            <a:r>
              <a:rPr lang="en-US" sz="2400" dirty="0" err="1"/>
              <a:t>Korston</a:t>
            </a:r>
            <a:r>
              <a:rPr lang="en-US" sz="2400" dirty="0"/>
              <a:t> Hospitality», «</a:t>
            </a:r>
            <a:r>
              <a:rPr lang="ru-RU" sz="2400" dirty="0"/>
              <a:t>Парус-</a:t>
            </a:r>
            <a:r>
              <a:rPr lang="ru-RU" sz="2400" dirty="0" err="1"/>
              <a:t>Готельне</a:t>
            </a:r>
            <a:r>
              <a:rPr lang="ru-RU" sz="2400" dirty="0"/>
              <a:t> </a:t>
            </a:r>
            <a:r>
              <a:rPr lang="ru-RU" sz="2400" dirty="0" err="1"/>
              <a:t>господарство</a:t>
            </a:r>
            <a:r>
              <a:rPr lang="ru-RU" sz="2400" dirty="0"/>
              <a:t>».</a:t>
            </a:r>
          </a:p>
          <a:p>
            <a:endParaRPr lang="ru-RU" dirty="0"/>
          </a:p>
        </p:txBody>
      </p:sp>
      <p:pic>
        <p:nvPicPr>
          <p:cNvPr id="4" name="Рисунок 3"/>
          <p:cNvPicPr>
            <a:picLocks noChangeAspect="1"/>
          </p:cNvPicPr>
          <p:nvPr/>
        </p:nvPicPr>
        <p:blipFill>
          <a:blip r:embed="rId2"/>
          <a:stretch>
            <a:fillRect/>
          </a:stretch>
        </p:blipFill>
        <p:spPr>
          <a:xfrm>
            <a:off x="4601322" y="3519034"/>
            <a:ext cx="3048264" cy="1493649"/>
          </a:xfrm>
          <a:prstGeom prst="rect">
            <a:avLst/>
          </a:prstGeom>
        </p:spPr>
      </p:pic>
      <p:pic>
        <p:nvPicPr>
          <p:cNvPr id="5" name="Рисунок 4"/>
          <p:cNvPicPr>
            <a:picLocks noChangeAspect="1"/>
          </p:cNvPicPr>
          <p:nvPr/>
        </p:nvPicPr>
        <p:blipFill>
          <a:blip r:embed="rId3"/>
          <a:stretch>
            <a:fillRect/>
          </a:stretch>
        </p:blipFill>
        <p:spPr>
          <a:xfrm>
            <a:off x="0" y="4265859"/>
            <a:ext cx="1728192" cy="1397266"/>
          </a:xfrm>
          <a:prstGeom prst="rect">
            <a:avLst/>
          </a:prstGeom>
        </p:spPr>
      </p:pic>
      <p:pic>
        <p:nvPicPr>
          <p:cNvPr id="6" name="Рисунок 5"/>
          <p:cNvPicPr>
            <a:picLocks noChangeAspect="1"/>
          </p:cNvPicPr>
          <p:nvPr/>
        </p:nvPicPr>
        <p:blipFill>
          <a:blip r:embed="rId4"/>
          <a:stretch>
            <a:fillRect/>
          </a:stretch>
        </p:blipFill>
        <p:spPr>
          <a:xfrm>
            <a:off x="1907704" y="4265859"/>
            <a:ext cx="2267909" cy="2475509"/>
          </a:xfrm>
          <a:prstGeom prst="rect">
            <a:avLst/>
          </a:prstGeom>
        </p:spPr>
      </p:pic>
      <p:pic>
        <p:nvPicPr>
          <p:cNvPr id="7" name="Рисунок 6"/>
          <p:cNvPicPr>
            <a:picLocks noChangeAspect="1"/>
          </p:cNvPicPr>
          <p:nvPr/>
        </p:nvPicPr>
        <p:blipFill>
          <a:blip r:embed="rId5"/>
          <a:stretch>
            <a:fillRect/>
          </a:stretch>
        </p:blipFill>
        <p:spPr>
          <a:xfrm>
            <a:off x="4788024" y="5235736"/>
            <a:ext cx="3384376" cy="1622264"/>
          </a:xfrm>
          <a:prstGeom prst="rect">
            <a:avLst/>
          </a:prstGeom>
        </p:spPr>
      </p:pic>
    </p:spTree>
    <p:extLst>
      <p:ext uri="{BB962C8B-B14F-4D97-AF65-F5344CB8AC3E}">
        <p14:creationId xmlns:p14="http://schemas.microsoft.com/office/powerpoint/2010/main" val="31096574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r>
              <a:rPr lang="ru-RU" dirty="0" err="1"/>
              <a:t>Вартість</a:t>
            </a:r>
            <a:r>
              <a:rPr lang="ru-RU" dirty="0"/>
              <a:t> одного проекту </a:t>
            </a:r>
            <a:r>
              <a:rPr lang="ru-RU" dirty="0" err="1"/>
              <a:t>оцінюється</a:t>
            </a:r>
            <a:r>
              <a:rPr lang="ru-RU" dirty="0"/>
              <a:t> </a:t>
            </a:r>
            <a:r>
              <a:rPr lang="ru-RU" dirty="0" err="1"/>
              <a:t>іноді</a:t>
            </a:r>
            <a:r>
              <a:rPr lang="ru-RU" dirty="0"/>
              <a:t> в десятки </a:t>
            </a:r>
            <a:r>
              <a:rPr lang="ru-RU" dirty="0" err="1"/>
              <a:t>тисяч</a:t>
            </a:r>
            <a:r>
              <a:rPr lang="ru-RU" dirty="0"/>
              <a:t> </a:t>
            </a:r>
            <a:r>
              <a:rPr lang="ru-RU" dirty="0" err="1"/>
              <a:t>доларів</a:t>
            </a:r>
            <a:r>
              <a:rPr lang="ru-RU" dirty="0"/>
              <a:t>. У </a:t>
            </a:r>
            <a:r>
              <a:rPr lang="ru-RU" dirty="0" err="1"/>
              <a:t>результаті</a:t>
            </a:r>
            <a:r>
              <a:rPr lang="ru-RU" dirty="0"/>
              <a:t> </a:t>
            </a:r>
            <a:r>
              <a:rPr lang="ru-RU" dirty="0" err="1"/>
              <a:t>готель</a:t>
            </a:r>
            <a:r>
              <a:rPr lang="ru-RU" dirty="0"/>
              <a:t> при </a:t>
            </a:r>
            <a:r>
              <a:rPr lang="ru-RU" dirty="0" err="1"/>
              <a:t>використанні</a:t>
            </a:r>
            <a:r>
              <a:rPr lang="ru-RU" dirty="0"/>
              <a:t> систем </a:t>
            </a:r>
            <a:r>
              <a:rPr lang="ru-RU" dirty="0" err="1"/>
              <a:t>автоматизації</a:t>
            </a:r>
            <a:r>
              <a:rPr lang="ru-RU" dirty="0"/>
              <a:t> </a:t>
            </a:r>
            <a:r>
              <a:rPr lang="ru-RU" dirty="0" err="1"/>
              <a:t>управління</a:t>
            </a:r>
            <a:r>
              <a:rPr lang="ru-RU" dirty="0"/>
              <a:t> </a:t>
            </a:r>
            <a:r>
              <a:rPr lang="ru-RU" dirty="0" err="1"/>
              <a:t>перетворюється</a:t>
            </a:r>
            <a:r>
              <a:rPr lang="ru-RU" dirty="0"/>
              <a:t> на </a:t>
            </a:r>
            <a:r>
              <a:rPr lang="ru-RU" dirty="0" err="1"/>
              <a:t>кероване</a:t>
            </a:r>
            <a:r>
              <a:rPr lang="ru-RU" dirty="0"/>
              <a:t> </a:t>
            </a:r>
            <a:r>
              <a:rPr lang="ru-RU" dirty="0" err="1"/>
              <a:t>підприємство</a:t>
            </a:r>
            <a:r>
              <a:rPr lang="ru-RU" dirty="0"/>
              <a:t>, </a:t>
            </a:r>
            <a:r>
              <a:rPr lang="ru-RU" dirty="0" err="1"/>
              <a:t>здатне</a:t>
            </a:r>
            <a:r>
              <a:rPr lang="ru-RU" dirty="0"/>
              <a:t> </a:t>
            </a:r>
            <a:r>
              <a:rPr lang="ru-RU" dirty="0" err="1"/>
              <a:t>гнучко</a:t>
            </a:r>
            <a:r>
              <a:rPr lang="ru-RU" dirty="0"/>
              <a:t> </a:t>
            </a:r>
            <a:r>
              <a:rPr lang="ru-RU" dirty="0" err="1"/>
              <a:t>реагувати</a:t>
            </a:r>
            <a:r>
              <a:rPr lang="ru-RU" dirty="0"/>
              <a:t> на </a:t>
            </a:r>
            <a:r>
              <a:rPr lang="ru-RU" dirty="0" err="1"/>
              <a:t>зміни</a:t>
            </a:r>
            <a:r>
              <a:rPr lang="ru-RU" dirty="0"/>
              <a:t> в </a:t>
            </a:r>
            <a:r>
              <a:rPr lang="ru-RU" dirty="0" err="1"/>
              <a:t>ринковій</a:t>
            </a:r>
            <a:r>
              <a:rPr lang="ru-RU" dirty="0"/>
              <a:t> </a:t>
            </a:r>
            <a:r>
              <a:rPr lang="ru-RU" dirty="0" err="1"/>
              <a:t>ситуації</a:t>
            </a:r>
            <a:r>
              <a:rPr lang="ru-RU" dirty="0"/>
              <a:t>, </a:t>
            </a:r>
            <a:r>
              <a:rPr lang="ru-RU" dirty="0" err="1"/>
              <a:t>що</a:t>
            </a:r>
            <a:r>
              <a:rPr lang="ru-RU" dirty="0"/>
              <a:t> </a:t>
            </a:r>
            <a:r>
              <a:rPr lang="ru-RU" dirty="0" err="1"/>
              <a:t>робить</a:t>
            </a:r>
            <a:r>
              <a:rPr lang="ru-RU" dirty="0"/>
              <a:t> </a:t>
            </a:r>
            <a:r>
              <a:rPr lang="ru-RU" dirty="0" err="1"/>
              <a:t>вкладення</a:t>
            </a:r>
            <a:r>
              <a:rPr lang="ru-RU" dirty="0"/>
              <a:t> </a:t>
            </a:r>
            <a:r>
              <a:rPr lang="ru-RU" dirty="0" err="1"/>
              <a:t>коштів</a:t>
            </a:r>
            <a:r>
              <a:rPr lang="ru-RU" dirty="0"/>
              <a:t> в </a:t>
            </a:r>
            <a:r>
              <a:rPr lang="ru-RU" dirty="0" err="1"/>
              <a:t>технології</a:t>
            </a:r>
            <a:r>
              <a:rPr lang="ru-RU" dirty="0"/>
              <a:t> </a:t>
            </a:r>
            <a:r>
              <a:rPr lang="ru-RU" dirty="0" err="1"/>
              <a:t>цілком</a:t>
            </a:r>
            <a:r>
              <a:rPr lang="ru-RU" dirty="0"/>
              <a:t> </a:t>
            </a:r>
            <a:r>
              <a:rPr lang="ru-RU" dirty="0" err="1"/>
              <a:t>окупним</a:t>
            </a:r>
            <a:r>
              <a:rPr lang="ru-RU" dirty="0"/>
              <a:t>. На жаль, у </a:t>
            </a:r>
            <a:r>
              <a:rPr lang="ru-RU" dirty="0" err="1"/>
              <a:t>багатьох</a:t>
            </a:r>
            <a:r>
              <a:rPr lang="ru-RU" dirty="0"/>
              <a:t> холдингах і </a:t>
            </a:r>
            <a:r>
              <a:rPr lang="ru-RU" dirty="0" err="1"/>
              <a:t>групах</a:t>
            </a:r>
            <a:r>
              <a:rPr lang="ru-RU" dirty="0"/>
              <a:t> </a:t>
            </a:r>
            <a:r>
              <a:rPr lang="ru-RU" dirty="0" err="1"/>
              <a:t>компаній</a:t>
            </a:r>
            <a:r>
              <a:rPr lang="ru-RU" dirty="0"/>
              <a:t> в </a:t>
            </a:r>
            <a:r>
              <a:rPr lang="ru-RU" dirty="0" err="1"/>
              <a:t>Україні</a:t>
            </a:r>
            <a:r>
              <a:rPr lang="ru-RU" dirty="0"/>
              <a:t> </a:t>
            </a:r>
            <a:r>
              <a:rPr lang="ru-RU" dirty="0" err="1"/>
              <a:t>поширена</a:t>
            </a:r>
            <a:r>
              <a:rPr lang="ru-RU" dirty="0"/>
              <a:t> </a:t>
            </a:r>
            <a:r>
              <a:rPr lang="ru-RU" dirty="0" err="1"/>
              <a:t>тільки</a:t>
            </a:r>
            <a:r>
              <a:rPr lang="ru-RU" dirty="0"/>
              <a:t> «</a:t>
            </a:r>
            <a:r>
              <a:rPr lang="ru-RU" dirty="0" err="1"/>
              <a:t>часткова</a:t>
            </a:r>
            <a:r>
              <a:rPr lang="ru-RU" dirty="0"/>
              <a:t>» </a:t>
            </a:r>
            <a:r>
              <a:rPr lang="ru-RU" dirty="0" err="1"/>
              <a:t>автоматизація</a:t>
            </a:r>
            <a:r>
              <a:rPr lang="ru-RU" dirty="0"/>
              <a:t>. </a:t>
            </a:r>
            <a:r>
              <a:rPr lang="ru-RU" dirty="0" err="1"/>
              <a:t>Однак</a:t>
            </a:r>
            <a:r>
              <a:rPr lang="ru-RU" dirty="0"/>
              <a:t>, </a:t>
            </a:r>
            <a:r>
              <a:rPr lang="ru-RU" dirty="0" err="1"/>
              <a:t>якщо</a:t>
            </a:r>
            <a:r>
              <a:rPr lang="ru-RU" dirty="0"/>
              <a:t> </a:t>
            </a:r>
            <a:r>
              <a:rPr lang="ru-RU" dirty="0" err="1"/>
              <a:t>мова</a:t>
            </a:r>
            <a:r>
              <a:rPr lang="ru-RU" dirty="0"/>
              <a:t> </a:t>
            </a:r>
            <a:r>
              <a:rPr lang="ru-RU" dirty="0" err="1"/>
              <a:t>йде</a:t>
            </a:r>
            <a:r>
              <a:rPr lang="ru-RU" dirty="0"/>
              <a:t> про </a:t>
            </a:r>
            <a:r>
              <a:rPr lang="ru-RU" dirty="0" err="1"/>
              <a:t>комплексну</a:t>
            </a:r>
            <a:r>
              <a:rPr lang="ru-RU" dirty="0"/>
              <a:t> </a:t>
            </a:r>
            <a:r>
              <a:rPr lang="ru-RU" dirty="0" err="1"/>
              <a:t>автоматизацію</a:t>
            </a:r>
            <a:r>
              <a:rPr lang="ru-RU" dirty="0"/>
              <a:t> </a:t>
            </a:r>
            <a:r>
              <a:rPr lang="ru-RU" dirty="0" err="1"/>
              <a:t>мережі</a:t>
            </a:r>
            <a:r>
              <a:rPr lang="ru-RU" dirty="0"/>
              <a:t> </a:t>
            </a:r>
            <a:r>
              <a:rPr lang="ru-RU" dirty="0" err="1"/>
              <a:t>готелів</a:t>
            </a:r>
            <a:r>
              <a:rPr lang="ru-RU" dirty="0"/>
              <a:t>, то тут не </a:t>
            </a:r>
            <a:r>
              <a:rPr lang="ru-RU" dirty="0" err="1"/>
              <a:t>обійтися</a:t>
            </a:r>
            <a:r>
              <a:rPr lang="ru-RU" dirty="0"/>
              <a:t> без </a:t>
            </a:r>
            <a:r>
              <a:rPr lang="ru-RU" dirty="0" err="1"/>
              <a:t>інтегрованої</a:t>
            </a:r>
            <a:r>
              <a:rPr lang="ru-RU" dirty="0"/>
              <a:t> </a:t>
            </a:r>
            <a:r>
              <a:rPr lang="ru-RU" dirty="0" err="1"/>
              <a:t>системи</a:t>
            </a:r>
            <a:r>
              <a:rPr lang="ru-RU" dirty="0"/>
              <a:t> </a:t>
            </a:r>
            <a:r>
              <a:rPr lang="ru-RU" dirty="0" err="1"/>
              <a:t>управління</a:t>
            </a:r>
            <a:r>
              <a:rPr lang="ru-RU" dirty="0"/>
              <a:t> </a:t>
            </a:r>
            <a:r>
              <a:rPr lang="ru-RU" dirty="0" err="1"/>
              <a:t>бізнесом</a:t>
            </a:r>
            <a:r>
              <a:rPr lang="ru-RU" dirty="0"/>
              <a:t> на </a:t>
            </a:r>
            <a:r>
              <a:rPr lang="ru-RU" dirty="0" err="1"/>
              <a:t>базі</a:t>
            </a:r>
            <a:r>
              <a:rPr lang="ru-RU" dirty="0"/>
              <a:t> </a:t>
            </a:r>
            <a:r>
              <a:rPr lang="ru-RU" dirty="0" err="1"/>
              <a:t>сучасної</a:t>
            </a:r>
            <a:r>
              <a:rPr lang="ru-RU" dirty="0"/>
              <a:t> </a:t>
            </a:r>
            <a:r>
              <a:rPr lang="ru-RU" dirty="0" err="1"/>
              <a:t>системи</a:t>
            </a:r>
            <a:r>
              <a:rPr lang="ru-RU" dirty="0"/>
              <a:t> </a:t>
            </a:r>
            <a:r>
              <a:rPr lang="ru-RU" dirty="0" err="1"/>
              <a:t>управління</a:t>
            </a:r>
            <a:r>
              <a:rPr lang="ru-RU" dirty="0"/>
              <a:t> ресурсами </a:t>
            </a:r>
            <a:r>
              <a:rPr lang="ru-RU" dirty="0" err="1"/>
              <a:t>підприємства</a:t>
            </a:r>
            <a:r>
              <a:rPr lang="ru-RU" dirty="0"/>
              <a:t>.</a:t>
            </a:r>
          </a:p>
          <a:p>
            <a:r>
              <a:rPr lang="ru-RU" dirty="0" err="1"/>
              <a:t>Загальними</a:t>
            </a:r>
            <a:r>
              <a:rPr lang="ru-RU" dirty="0"/>
              <a:t> </a:t>
            </a:r>
            <a:r>
              <a:rPr lang="ru-RU" dirty="0" err="1"/>
              <a:t>особливостями</a:t>
            </a:r>
            <a:r>
              <a:rPr lang="ru-RU" dirty="0"/>
              <a:t> ІТ-</a:t>
            </a:r>
            <a:r>
              <a:rPr lang="ru-RU" dirty="0" err="1"/>
              <a:t>готелів</a:t>
            </a:r>
            <a:r>
              <a:rPr lang="ru-RU" dirty="0"/>
              <a:t> є </a:t>
            </a:r>
            <a:r>
              <a:rPr lang="ru-RU" dirty="0" err="1"/>
              <a:t>автоматизація</a:t>
            </a:r>
            <a:r>
              <a:rPr lang="ru-RU" dirty="0"/>
              <a:t> </a:t>
            </a:r>
            <a:r>
              <a:rPr lang="ru-RU" dirty="0" err="1"/>
              <a:t>процесів</a:t>
            </a:r>
            <a:r>
              <a:rPr lang="ru-RU" dirty="0"/>
              <a:t> </a:t>
            </a:r>
            <a:r>
              <a:rPr lang="ru-RU" dirty="0" err="1"/>
              <a:t>планування</a:t>
            </a:r>
            <a:r>
              <a:rPr lang="ru-RU" dirty="0"/>
              <a:t>, </a:t>
            </a:r>
            <a:r>
              <a:rPr lang="ru-RU" dirty="0" err="1"/>
              <a:t>обліку</a:t>
            </a:r>
            <a:r>
              <a:rPr lang="ru-RU" dirty="0"/>
              <a:t> та </a:t>
            </a:r>
            <a:r>
              <a:rPr lang="ru-RU" dirty="0" err="1"/>
              <a:t>управління</a:t>
            </a:r>
            <a:r>
              <a:rPr lang="ru-RU" dirty="0"/>
              <a:t> </a:t>
            </a:r>
            <a:r>
              <a:rPr lang="ru-RU" dirty="0" err="1"/>
              <a:t>основними</a:t>
            </a:r>
            <a:r>
              <a:rPr lang="ru-RU" dirty="0"/>
              <a:t> </a:t>
            </a:r>
            <a:r>
              <a:rPr lang="ru-RU" dirty="0" err="1"/>
              <a:t>напрямками</a:t>
            </a:r>
            <a:r>
              <a:rPr lang="ru-RU" dirty="0"/>
              <a:t> </a:t>
            </a:r>
            <a:r>
              <a:rPr lang="ru-RU" dirty="0" err="1"/>
              <a:t>діяльності</a:t>
            </a:r>
            <a:r>
              <a:rPr lang="ru-RU" dirty="0"/>
              <a:t> </a:t>
            </a:r>
            <a:r>
              <a:rPr lang="ru-RU" dirty="0" err="1"/>
              <a:t>готелю</a:t>
            </a:r>
            <a:r>
              <a:rPr lang="ru-RU" dirty="0"/>
              <a:t>.</a:t>
            </a:r>
          </a:p>
        </p:txBody>
      </p:sp>
    </p:spTree>
    <p:extLst>
      <p:ext uri="{BB962C8B-B14F-4D97-AF65-F5344CB8AC3E}">
        <p14:creationId xmlns:p14="http://schemas.microsoft.com/office/powerpoint/2010/main" val="31927134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Автоматизована</a:t>
            </a:r>
            <a:r>
              <a:rPr lang="ru-RU" dirty="0"/>
              <a:t> система </a:t>
            </a:r>
            <a:r>
              <a:rPr lang="ru-RU" dirty="0" err="1"/>
              <a:t>управління</a:t>
            </a:r>
            <a:r>
              <a:rPr lang="ru-RU" dirty="0"/>
              <a:t> "</a:t>
            </a:r>
            <a:r>
              <a:rPr lang="en-US" dirty="0"/>
              <a:t>F</a:t>
            </a:r>
            <a:r>
              <a:rPr lang="ru-RU" dirty="0"/>
              <a:t>і</a:t>
            </a:r>
            <a:r>
              <a:rPr lang="en-US" dirty="0"/>
              <a:t>del</a:t>
            </a:r>
            <a:r>
              <a:rPr lang="ru-RU" dirty="0"/>
              <a:t>і</a:t>
            </a:r>
            <a:r>
              <a:rPr lang="en-US" dirty="0"/>
              <a:t>o" </a:t>
            </a:r>
            <a:endParaRPr lang="ru-RU" dirty="0"/>
          </a:p>
        </p:txBody>
      </p:sp>
      <p:sp>
        <p:nvSpPr>
          <p:cNvPr id="3" name="Объект 2"/>
          <p:cNvSpPr>
            <a:spLocks noGrp="1"/>
          </p:cNvSpPr>
          <p:nvPr>
            <p:ph idx="1"/>
          </p:nvPr>
        </p:nvSpPr>
        <p:spPr/>
        <p:txBody>
          <a:bodyPr>
            <a:normAutofit/>
          </a:bodyPr>
          <a:lstStyle/>
          <a:p>
            <a:r>
              <a:rPr lang="ru-RU" sz="2400" dirty="0" err="1"/>
              <a:t>Вперше</a:t>
            </a:r>
            <a:r>
              <a:rPr lang="ru-RU" sz="2400" dirty="0"/>
              <a:t> в </a:t>
            </a:r>
            <a:r>
              <a:rPr lang="ru-RU" sz="2400" dirty="0" err="1"/>
              <a:t>Україні</a:t>
            </a:r>
            <a:r>
              <a:rPr lang="ru-RU" sz="2400" dirty="0"/>
              <a:t> </a:t>
            </a:r>
            <a:r>
              <a:rPr lang="ru-RU" sz="2400" dirty="0" err="1"/>
              <a:t>автоматизована</a:t>
            </a:r>
            <a:r>
              <a:rPr lang="ru-RU" sz="2400" dirty="0"/>
              <a:t> система </a:t>
            </a:r>
            <a:r>
              <a:rPr lang="ru-RU" sz="2400" dirty="0" err="1"/>
              <a:t>управління</a:t>
            </a:r>
            <a:r>
              <a:rPr lang="ru-RU" sz="2400" dirty="0"/>
              <a:t> </a:t>
            </a:r>
            <a:r>
              <a:rPr lang="ru-RU" sz="2400" dirty="0" err="1"/>
              <a:t>готелем</a:t>
            </a:r>
            <a:r>
              <a:rPr lang="ru-RU" sz="2400" dirty="0"/>
              <a:t> </a:t>
            </a:r>
            <a:r>
              <a:rPr lang="en-US" sz="2400" dirty="0"/>
              <a:t>F</a:t>
            </a:r>
            <a:r>
              <a:rPr lang="ru-RU" sz="2400" dirty="0"/>
              <a:t>і</a:t>
            </a:r>
            <a:r>
              <a:rPr lang="en-US" sz="2400" dirty="0"/>
              <a:t>d</a:t>
            </a:r>
            <a:r>
              <a:rPr lang="ru-RU" sz="2400" dirty="0"/>
              <a:t>е</a:t>
            </a:r>
            <a:r>
              <a:rPr lang="en-US" sz="2400" dirty="0"/>
              <a:t>l</a:t>
            </a:r>
            <a:r>
              <a:rPr lang="ru-RU" sz="2400" dirty="0" err="1"/>
              <a:t>іо</a:t>
            </a:r>
            <a:r>
              <a:rPr lang="ru-RU" sz="2400" dirty="0"/>
              <a:t> </a:t>
            </a:r>
            <a:r>
              <a:rPr lang="ru-RU" sz="2400" dirty="0" err="1"/>
              <a:t>була</a:t>
            </a:r>
            <a:r>
              <a:rPr lang="ru-RU" sz="2400" dirty="0"/>
              <a:t> </a:t>
            </a:r>
            <a:r>
              <a:rPr lang="ru-RU" sz="2400" dirty="0" err="1"/>
              <a:t>встановлена</a:t>
            </a:r>
            <a:r>
              <a:rPr lang="ru-RU" sz="2400" dirty="0"/>
              <a:t> на початку 90-х </a:t>
            </a:r>
            <a:r>
              <a:rPr lang="ru-RU" sz="2400" dirty="0" err="1"/>
              <a:t>років</a:t>
            </a:r>
            <a:r>
              <a:rPr lang="ru-RU" sz="2400" dirty="0"/>
              <a:t> в </a:t>
            </a:r>
            <a:r>
              <a:rPr lang="ru-RU" sz="2400" dirty="0" err="1"/>
              <a:t>готелі</a:t>
            </a:r>
            <a:r>
              <a:rPr lang="ru-RU" sz="2400" dirty="0"/>
              <a:t> "Русь", яка входила до </a:t>
            </a:r>
            <a:r>
              <a:rPr lang="ru-RU" sz="2400" dirty="0" err="1"/>
              <a:t>системи</a:t>
            </a:r>
            <a:r>
              <a:rPr lang="ru-RU" sz="2400" dirty="0"/>
              <a:t> </a:t>
            </a:r>
            <a:r>
              <a:rPr lang="ru-RU" sz="2400" dirty="0" err="1"/>
              <a:t>Інтурист</a:t>
            </a:r>
            <a:r>
              <a:rPr lang="ru-RU" sz="2400" dirty="0"/>
              <a:t> СРСР.ЗАТ "</a:t>
            </a:r>
            <a:r>
              <a:rPr lang="ru-RU" sz="2400" dirty="0" err="1"/>
              <a:t>Ейч</a:t>
            </a:r>
            <a:r>
              <a:rPr lang="ru-RU" sz="2400" dirty="0"/>
              <a:t> Ар </a:t>
            </a:r>
            <a:r>
              <a:rPr lang="ru-RU" sz="2400" dirty="0" err="1"/>
              <a:t>Ес</a:t>
            </a:r>
            <a:r>
              <a:rPr lang="ru-RU" sz="2400" dirty="0"/>
              <a:t>" (</a:t>
            </a:r>
            <a:r>
              <a:rPr lang="en-US" sz="2400" dirty="0"/>
              <a:t>HRS) - </a:t>
            </a:r>
            <a:r>
              <a:rPr lang="ru-RU" sz="2400" dirty="0" err="1"/>
              <a:t>Системи</a:t>
            </a:r>
            <a:r>
              <a:rPr lang="ru-RU" sz="2400" dirty="0"/>
              <a:t> для </a:t>
            </a:r>
            <a:r>
              <a:rPr lang="ru-RU" sz="2400" dirty="0" err="1"/>
              <a:t>готелів</a:t>
            </a:r>
            <a:r>
              <a:rPr lang="ru-RU" sz="2400" dirty="0"/>
              <a:t> та </a:t>
            </a:r>
            <a:r>
              <a:rPr lang="ru-RU" sz="2400" dirty="0" err="1"/>
              <a:t>ресторанів</a:t>
            </a:r>
            <a:r>
              <a:rPr lang="ru-RU" sz="2400" dirty="0"/>
              <a:t>-є </a:t>
            </a:r>
            <a:r>
              <a:rPr lang="ru-RU" sz="2400" dirty="0" err="1"/>
              <a:t>офіційним</a:t>
            </a:r>
            <a:r>
              <a:rPr lang="ru-RU" sz="2400" dirty="0"/>
              <a:t> </a:t>
            </a:r>
            <a:r>
              <a:rPr lang="ru-RU" sz="2400" dirty="0" err="1"/>
              <a:t>дистриб'ютором</a:t>
            </a:r>
            <a:r>
              <a:rPr lang="ru-RU" sz="2400" dirty="0"/>
              <a:t> </a:t>
            </a:r>
            <a:r>
              <a:rPr lang="ru-RU" sz="2400" dirty="0" err="1"/>
              <a:t>компанії</a:t>
            </a:r>
            <a:r>
              <a:rPr lang="ru-RU" sz="2400" dirty="0"/>
              <a:t> </a:t>
            </a:r>
            <a:r>
              <a:rPr lang="en-US" sz="2400" dirty="0"/>
              <a:t>Micros-Fidelio, </a:t>
            </a:r>
            <a:r>
              <a:rPr lang="ru-RU" sz="2400" dirty="0"/>
              <a:t>яка є </a:t>
            </a:r>
            <a:r>
              <a:rPr lang="ru-RU" sz="2400" dirty="0" err="1"/>
              <a:t>провідною</a:t>
            </a:r>
            <a:r>
              <a:rPr lang="ru-RU" sz="2400" dirty="0"/>
              <a:t> в </a:t>
            </a:r>
            <a:r>
              <a:rPr lang="ru-RU" sz="2400" dirty="0" err="1"/>
              <a:t>світі</a:t>
            </a:r>
            <a:r>
              <a:rPr lang="ru-RU" sz="2400" dirty="0"/>
              <a:t> </a:t>
            </a:r>
            <a:r>
              <a:rPr lang="ru-RU" sz="2400" dirty="0" err="1"/>
              <a:t>серед</a:t>
            </a:r>
            <a:r>
              <a:rPr lang="ru-RU" sz="2400" dirty="0"/>
              <a:t> </a:t>
            </a:r>
            <a:r>
              <a:rPr lang="ru-RU" sz="2400" dirty="0" err="1"/>
              <a:t>розробників</a:t>
            </a:r>
            <a:r>
              <a:rPr lang="ru-RU" sz="2400" dirty="0"/>
              <a:t> </a:t>
            </a:r>
            <a:r>
              <a:rPr lang="ru-RU" sz="2400" dirty="0" err="1"/>
              <a:t>програмного</a:t>
            </a:r>
            <a:r>
              <a:rPr lang="ru-RU" sz="2400" dirty="0"/>
              <a:t> </a:t>
            </a:r>
            <a:r>
              <a:rPr lang="ru-RU" sz="2400" dirty="0" err="1"/>
              <a:t>забезпечення</a:t>
            </a:r>
            <a:r>
              <a:rPr lang="ru-RU" sz="2400" dirty="0"/>
              <a:t> для </a:t>
            </a:r>
            <a:r>
              <a:rPr lang="ru-RU" sz="2400" dirty="0" err="1"/>
              <a:t>індустрії</a:t>
            </a:r>
            <a:r>
              <a:rPr lang="ru-RU" sz="2400" dirty="0"/>
              <a:t> </a:t>
            </a:r>
            <a:r>
              <a:rPr lang="ru-RU" sz="2400" dirty="0" err="1"/>
              <a:t>гостинності</a:t>
            </a:r>
            <a:r>
              <a:rPr lang="ru-RU" sz="2400" dirty="0"/>
              <a:t>. </a:t>
            </a:r>
            <a:r>
              <a:rPr lang="en-US" sz="2400" dirty="0"/>
              <a:t>HRS </a:t>
            </a:r>
            <a:r>
              <a:rPr lang="ru-RU" sz="2400" dirty="0" err="1"/>
              <a:t>пропонує</a:t>
            </a:r>
            <a:r>
              <a:rPr lang="ru-RU" sz="2400" dirty="0"/>
              <a:t> </a:t>
            </a:r>
            <a:r>
              <a:rPr lang="ru-RU" sz="2400" dirty="0" err="1"/>
              <a:t>широку</a:t>
            </a:r>
            <a:r>
              <a:rPr lang="ru-RU" sz="2400" dirty="0"/>
              <a:t> гаму </a:t>
            </a:r>
            <a:r>
              <a:rPr lang="ru-RU" sz="2400" dirty="0" err="1"/>
              <a:t>технічних</a:t>
            </a:r>
            <a:r>
              <a:rPr lang="ru-RU" sz="2400" dirty="0"/>
              <a:t> </a:t>
            </a:r>
            <a:r>
              <a:rPr lang="ru-RU" sz="2400" dirty="0" err="1"/>
              <a:t>рішень</a:t>
            </a:r>
            <a:r>
              <a:rPr lang="ru-RU" sz="2400" dirty="0"/>
              <a:t> на </a:t>
            </a:r>
            <a:r>
              <a:rPr lang="ru-RU" sz="2400" dirty="0" err="1"/>
              <a:t>базі</a:t>
            </a:r>
            <a:r>
              <a:rPr lang="ru-RU" sz="2400" dirty="0"/>
              <a:t> </a:t>
            </a:r>
            <a:r>
              <a:rPr lang="ru-RU" sz="2400" dirty="0" err="1"/>
              <a:t>сучасних</a:t>
            </a:r>
            <a:r>
              <a:rPr lang="ru-RU" sz="2400" dirty="0"/>
              <a:t> </a:t>
            </a:r>
            <a:r>
              <a:rPr lang="ru-RU" sz="2400" dirty="0" err="1"/>
              <a:t>технологій</a:t>
            </a:r>
            <a:r>
              <a:rPr lang="ru-RU" sz="2400" dirty="0"/>
              <a:t> </a:t>
            </a:r>
            <a:r>
              <a:rPr lang="ru-RU" sz="2400" dirty="0" err="1"/>
              <a:t>побудови</a:t>
            </a:r>
            <a:r>
              <a:rPr lang="ru-RU" sz="2400" dirty="0"/>
              <a:t> </a:t>
            </a:r>
            <a:r>
              <a:rPr lang="ru-RU" sz="2400" dirty="0" err="1"/>
              <a:t>інформаційних</a:t>
            </a:r>
            <a:r>
              <a:rPr lang="ru-RU" sz="2400" dirty="0"/>
              <a:t> систем: </a:t>
            </a:r>
            <a:r>
              <a:rPr lang="ru-RU" sz="2400" dirty="0" err="1"/>
              <a:t>клієнт</a:t>
            </a:r>
            <a:r>
              <a:rPr lang="ru-RU" sz="2400" dirty="0"/>
              <a:t>-сервер, файл-сервер, </a:t>
            </a:r>
            <a:r>
              <a:rPr lang="en-US" sz="2400" dirty="0"/>
              <a:t>Oracle, Windows, DOS, Novell, Internet.</a:t>
            </a:r>
          </a:p>
          <a:p>
            <a:endParaRPr lang="ru-RU" dirty="0"/>
          </a:p>
        </p:txBody>
      </p:sp>
      <p:pic>
        <p:nvPicPr>
          <p:cNvPr id="4" name="Рисунок 3"/>
          <p:cNvPicPr>
            <a:picLocks noChangeAspect="1"/>
          </p:cNvPicPr>
          <p:nvPr/>
        </p:nvPicPr>
        <p:blipFill>
          <a:blip r:embed="rId2"/>
          <a:stretch>
            <a:fillRect/>
          </a:stretch>
        </p:blipFill>
        <p:spPr>
          <a:xfrm>
            <a:off x="1043608" y="5283585"/>
            <a:ext cx="6636932" cy="1385775"/>
          </a:xfrm>
          <a:prstGeom prst="rect">
            <a:avLst/>
          </a:prstGeom>
        </p:spPr>
      </p:pic>
    </p:spTree>
    <p:extLst>
      <p:ext uri="{BB962C8B-B14F-4D97-AF65-F5344CB8AC3E}">
        <p14:creationId xmlns:p14="http://schemas.microsoft.com/office/powerpoint/2010/main" val="7276763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r>
              <a:rPr lang="en-US" dirty="0"/>
              <a:t>Fidelio V8 - </a:t>
            </a:r>
            <a:r>
              <a:rPr lang="ru-RU" dirty="0" err="1"/>
              <a:t>це</a:t>
            </a:r>
            <a:r>
              <a:rPr lang="ru-RU" dirty="0"/>
              <a:t> система </a:t>
            </a:r>
            <a:r>
              <a:rPr lang="ru-RU" dirty="0" err="1"/>
              <a:t>автоматизованого</a:t>
            </a:r>
            <a:r>
              <a:rPr lang="ru-RU" dirty="0"/>
              <a:t> </a:t>
            </a:r>
            <a:r>
              <a:rPr lang="ru-RU" dirty="0" err="1"/>
              <a:t>управління</a:t>
            </a:r>
            <a:r>
              <a:rPr lang="ru-RU" dirty="0"/>
              <a:t> </a:t>
            </a:r>
            <a:r>
              <a:rPr lang="ru-RU" dirty="0" err="1"/>
              <a:t>готелем</a:t>
            </a:r>
            <a:r>
              <a:rPr lang="ru-RU" dirty="0"/>
              <a:t>, яка </a:t>
            </a:r>
            <a:r>
              <a:rPr lang="ru-RU" dirty="0" err="1"/>
              <a:t>здатна</a:t>
            </a:r>
            <a:r>
              <a:rPr lang="ru-RU" dirty="0"/>
              <a:t> </a:t>
            </a:r>
            <a:r>
              <a:rPr lang="ru-RU" dirty="0" err="1"/>
              <a:t>вирішувати</a:t>
            </a:r>
            <a:r>
              <a:rPr lang="ru-RU" dirty="0"/>
              <a:t> </a:t>
            </a:r>
            <a:r>
              <a:rPr lang="ru-RU" dirty="0" err="1"/>
              <a:t>завдання</a:t>
            </a:r>
            <a:r>
              <a:rPr lang="ru-RU" dirty="0"/>
              <a:t> </a:t>
            </a:r>
            <a:r>
              <a:rPr lang="ru-RU" dirty="0" err="1"/>
              <a:t>продажів</a:t>
            </a:r>
            <a:r>
              <a:rPr lang="ru-RU" dirty="0"/>
              <a:t>, </a:t>
            </a:r>
            <a:r>
              <a:rPr lang="ru-RU" dirty="0" err="1"/>
              <a:t>бронювання</a:t>
            </a:r>
            <a:r>
              <a:rPr lang="ru-RU" dirty="0"/>
              <a:t>, </a:t>
            </a:r>
            <a:r>
              <a:rPr lang="ru-RU" dirty="0" err="1"/>
              <a:t>прийому</a:t>
            </a:r>
            <a:r>
              <a:rPr lang="ru-RU" dirty="0"/>
              <a:t> та </a:t>
            </a:r>
            <a:r>
              <a:rPr lang="ru-RU" dirty="0" err="1"/>
              <a:t>розміщення</a:t>
            </a:r>
            <a:r>
              <a:rPr lang="ru-RU" dirty="0"/>
              <a:t> гостей, </a:t>
            </a:r>
            <a:r>
              <a:rPr lang="ru-RU" dirty="0" err="1"/>
              <a:t>організації</a:t>
            </a:r>
            <a:r>
              <a:rPr lang="ru-RU" dirty="0"/>
              <a:t> </a:t>
            </a:r>
            <a:r>
              <a:rPr lang="ru-RU" dirty="0" err="1"/>
              <a:t>конференцій</a:t>
            </a:r>
            <a:r>
              <a:rPr lang="ru-RU" dirty="0"/>
              <a:t> і </a:t>
            </a:r>
            <a:r>
              <a:rPr lang="ru-RU" dirty="0" err="1"/>
              <a:t>банкетів</a:t>
            </a:r>
            <a:r>
              <a:rPr lang="ru-RU" dirty="0"/>
              <a:t>, </a:t>
            </a:r>
            <a:r>
              <a:rPr lang="ru-RU" dirty="0" err="1"/>
              <a:t>надання</a:t>
            </a:r>
            <a:r>
              <a:rPr lang="ru-RU" dirty="0"/>
              <a:t> </a:t>
            </a:r>
            <a:r>
              <a:rPr lang="ru-RU" dirty="0" err="1"/>
              <a:t>повних</a:t>
            </a:r>
            <a:r>
              <a:rPr lang="ru-RU" dirty="0"/>
              <a:t> </a:t>
            </a:r>
            <a:r>
              <a:rPr lang="ru-RU" dirty="0" err="1"/>
              <a:t>даних</a:t>
            </a:r>
            <a:r>
              <a:rPr lang="ru-RU" dirty="0"/>
              <a:t> для </a:t>
            </a:r>
            <a:r>
              <a:rPr lang="ru-RU" dirty="0" err="1"/>
              <a:t>фінансового</a:t>
            </a:r>
            <a:r>
              <a:rPr lang="ru-RU" dirty="0"/>
              <a:t> контролю й </a:t>
            </a:r>
            <a:r>
              <a:rPr lang="ru-RU" dirty="0" err="1"/>
              <a:t>обліку</a:t>
            </a:r>
            <a:r>
              <a:rPr lang="ru-RU" dirty="0"/>
              <a:t> </a:t>
            </a:r>
            <a:r>
              <a:rPr lang="ru-RU" dirty="0" err="1"/>
              <a:t>діяльності</a:t>
            </a:r>
            <a:r>
              <a:rPr lang="ru-RU" dirty="0"/>
              <a:t> </a:t>
            </a:r>
            <a:r>
              <a:rPr lang="ru-RU" dirty="0" err="1"/>
              <a:t>підприємства</a:t>
            </a:r>
            <a:r>
              <a:rPr lang="ru-RU" dirty="0"/>
              <a:t>. </a:t>
            </a:r>
            <a:r>
              <a:rPr lang="en-US" dirty="0"/>
              <a:t>F</a:t>
            </a:r>
            <a:r>
              <a:rPr lang="ru-RU" dirty="0"/>
              <a:t>і</a:t>
            </a:r>
            <a:r>
              <a:rPr lang="en-US" dirty="0"/>
              <a:t>d</a:t>
            </a:r>
            <a:r>
              <a:rPr lang="ru-RU" dirty="0"/>
              <a:t>е</a:t>
            </a:r>
            <a:r>
              <a:rPr lang="en-US" dirty="0"/>
              <a:t>l</a:t>
            </a:r>
            <a:r>
              <a:rPr lang="ru-RU" dirty="0" err="1"/>
              <a:t>іо</a:t>
            </a:r>
            <a:r>
              <a:rPr lang="ru-RU" dirty="0"/>
              <a:t> </a:t>
            </a:r>
            <a:r>
              <a:rPr lang="en-US" dirty="0"/>
              <a:t>Front </a:t>
            </a:r>
            <a:r>
              <a:rPr lang="ru-RU" dirty="0"/>
              <a:t>О</a:t>
            </a:r>
            <a:r>
              <a:rPr lang="en-US" dirty="0" err="1"/>
              <a:t>ff</a:t>
            </a:r>
            <a:r>
              <a:rPr lang="ru-RU" dirty="0" err="1"/>
              <a:t>ісе</a:t>
            </a:r>
            <a:r>
              <a:rPr lang="ru-RU" dirty="0"/>
              <a:t> (</a:t>
            </a:r>
            <a:r>
              <a:rPr lang="en-US" dirty="0"/>
              <a:t>FO) - </a:t>
            </a:r>
            <a:r>
              <a:rPr lang="ru-RU" dirty="0" err="1"/>
              <a:t>це</a:t>
            </a:r>
            <a:r>
              <a:rPr lang="ru-RU" dirty="0"/>
              <a:t> </a:t>
            </a:r>
            <a:r>
              <a:rPr lang="ru-RU" dirty="0" err="1"/>
              <a:t>найбільш</a:t>
            </a:r>
            <a:r>
              <a:rPr lang="ru-RU" dirty="0"/>
              <a:t> популярна в </a:t>
            </a:r>
            <a:r>
              <a:rPr lang="ru-RU" dirty="0" err="1"/>
              <a:t>світі</a:t>
            </a:r>
            <a:r>
              <a:rPr lang="ru-RU" dirty="0"/>
              <a:t> система </a:t>
            </a:r>
            <a:r>
              <a:rPr lang="ru-RU" dirty="0" err="1"/>
              <a:t>автоматизації</a:t>
            </a:r>
            <a:r>
              <a:rPr lang="ru-RU" dirty="0"/>
              <a:t> </a:t>
            </a:r>
            <a:r>
              <a:rPr lang="ru-RU" dirty="0" err="1"/>
              <a:t>служби</a:t>
            </a:r>
            <a:r>
              <a:rPr lang="ru-RU" dirty="0"/>
              <a:t> </a:t>
            </a:r>
            <a:r>
              <a:rPr lang="ru-RU" dirty="0" err="1"/>
              <a:t>бронювання</a:t>
            </a:r>
            <a:r>
              <a:rPr lang="ru-RU" dirty="0"/>
              <a:t>, </a:t>
            </a:r>
            <a:r>
              <a:rPr lang="ru-RU" dirty="0" err="1"/>
              <a:t>прийому</a:t>
            </a:r>
            <a:r>
              <a:rPr lang="ru-RU" dirty="0"/>
              <a:t> та </a:t>
            </a:r>
            <a:r>
              <a:rPr lang="ru-RU" dirty="0" err="1"/>
              <a:t>розміщення</a:t>
            </a:r>
            <a:r>
              <a:rPr lang="ru-RU" dirty="0"/>
              <a:t>. </a:t>
            </a:r>
          </a:p>
          <a:p>
            <a:endParaRPr lang="ru-RU" dirty="0"/>
          </a:p>
        </p:txBody>
      </p:sp>
    </p:spTree>
    <p:extLst>
      <p:ext uri="{BB962C8B-B14F-4D97-AF65-F5344CB8AC3E}">
        <p14:creationId xmlns:p14="http://schemas.microsoft.com/office/powerpoint/2010/main" val="17231781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altLang="ru-RU" b="1" dirty="0">
                <a:latin typeface="Times New Roman" panose="02020603050405020304" pitchFamily="18" charset="0"/>
                <a:cs typeface="Times New Roman" panose="02020603050405020304" pitchFamily="18" charset="0"/>
              </a:rPr>
              <a:t>Програма автоматизації готелів "ШТРИХ-М: Готель"</a:t>
            </a:r>
            <a:endParaRPr lang="ru-RU" dirty="0"/>
          </a:p>
        </p:txBody>
      </p:sp>
      <p:sp>
        <p:nvSpPr>
          <p:cNvPr id="3" name="Объект 2"/>
          <p:cNvSpPr>
            <a:spLocks noGrp="1"/>
          </p:cNvSpPr>
          <p:nvPr>
            <p:ph idx="1"/>
          </p:nvPr>
        </p:nvSpPr>
        <p:spPr/>
        <p:txBody>
          <a:bodyPr>
            <a:normAutofit fontScale="70000" lnSpcReduction="20000"/>
          </a:bodyPr>
          <a:lstStyle/>
          <a:p>
            <a:r>
              <a:rPr lang="ru-RU" dirty="0" err="1"/>
              <a:t>Компанія</a:t>
            </a:r>
            <a:r>
              <a:rPr lang="ru-RU" dirty="0"/>
              <a:t> "ШТРИХ-М" - </a:t>
            </a:r>
            <a:r>
              <a:rPr lang="ru-RU" dirty="0" err="1"/>
              <a:t>це</a:t>
            </a:r>
            <a:r>
              <a:rPr lang="ru-RU" dirty="0"/>
              <a:t> </a:t>
            </a:r>
            <a:r>
              <a:rPr lang="ru-RU" dirty="0" err="1"/>
              <a:t>російська</a:t>
            </a:r>
            <a:r>
              <a:rPr lang="ru-RU" dirty="0"/>
              <a:t> </a:t>
            </a:r>
            <a:r>
              <a:rPr lang="ru-RU" dirty="0" err="1"/>
              <a:t>компанія</a:t>
            </a:r>
            <a:r>
              <a:rPr lang="ru-RU" dirty="0"/>
              <a:t>, </a:t>
            </a:r>
            <a:r>
              <a:rPr lang="ru-RU" dirty="0" err="1"/>
              <a:t>основними</a:t>
            </a:r>
            <a:r>
              <a:rPr lang="ru-RU" dirty="0"/>
              <a:t> </a:t>
            </a:r>
            <a:r>
              <a:rPr lang="ru-RU" dirty="0" err="1"/>
              <a:t>напрямками</a:t>
            </a:r>
            <a:r>
              <a:rPr lang="ru-RU" dirty="0"/>
              <a:t> </a:t>
            </a:r>
            <a:r>
              <a:rPr lang="ru-RU" dirty="0" err="1"/>
              <a:t>діяльності</a:t>
            </a:r>
            <a:r>
              <a:rPr lang="ru-RU" dirty="0"/>
              <a:t> </a:t>
            </a:r>
            <a:r>
              <a:rPr lang="ru-RU" dirty="0" err="1"/>
              <a:t>якої</a:t>
            </a:r>
            <a:r>
              <a:rPr lang="ru-RU" dirty="0"/>
              <a:t> є </a:t>
            </a:r>
            <a:r>
              <a:rPr lang="ru-RU" dirty="0" err="1"/>
              <a:t>розробка</a:t>
            </a:r>
            <a:r>
              <a:rPr lang="ru-RU" dirty="0"/>
              <a:t>, </a:t>
            </a:r>
            <a:r>
              <a:rPr lang="ru-RU" dirty="0" err="1"/>
              <a:t>виробництво</a:t>
            </a:r>
            <a:r>
              <a:rPr lang="ru-RU" dirty="0"/>
              <a:t> і продаж торгового </a:t>
            </a:r>
            <a:r>
              <a:rPr lang="ru-RU" dirty="0" err="1"/>
              <a:t>устаткування</a:t>
            </a:r>
            <a:r>
              <a:rPr lang="ru-RU" dirty="0"/>
              <a:t>. У </a:t>
            </a:r>
            <a:r>
              <a:rPr lang="ru-RU" dirty="0" err="1"/>
              <a:t>Києві</a:t>
            </a:r>
            <a:r>
              <a:rPr lang="ru-RU" dirty="0"/>
              <a:t> </a:t>
            </a:r>
            <a:r>
              <a:rPr lang="ru-RU" dirty="0" err="1"/>
              <a:t>перебуває</a:t>
            </a:r>
            <a:r>
              <a:rPr lang="ru-RU" dirty="0"/>
              <a:t> </a:t>
            </a:r>
            <a:r>
              <a:rPr lang="ru-RU" dirty="0" err="1"/>
              <a:t>українська</a:t>
            </a:r>
            <a:r>
              <a:rPr lang="ru-RU" dirty="0"/>
              <a:t> </a:t>
            </a:r>
            <a:r>
              <a:rPr lang="ru-RU" dirty="0" err="1"/>
              <a:t>філія</a:t>
            </a:r>
            <a:r>
              <a:rPr lang="ru-RU" dirty="0"/>
              <a:t> </a:t>
            </a:r>
            <a:r>
              <a:rPr lang="ru-RU" dirty="0" err="1"/>
              <a:t>цієї</a:t>
            </a:r>
            <a:r>
              <a:rPr lang="ru-RU" dirty="0"/>
              <a:t> </a:t>
            </a:r>
            <a:r>
              <a:rPr lang="ru-RU" dirty="0" err="1"/>
              <a:t>компанії</a:t>
            </a:r>
            <a:r>
              <a:rPr lang="ru-RU" dirty="0"/>
              <a:t>. </a:t>
            </a:r>
            <a:r>
              <a:rPr lang="ru-RU" dirty="0" err="1"/>
              <a:t>Програма</a:t>
            </a:r>
            <a:r>
              <a:rPr lang="ru-RU" dirty="0"/>
              <a:t> </a:t>
            </a:r>
            <a:r>
              <a:rPr lang="ru-RU" dirty="0" err="1"/>
              <a:t>автоматизації</a:t>
            </a:r>
            <a:r>
              <a:rPr lang="ru-RU" dirty="0"/>
              <a:t> </a:t>
            </a:r>
            <a:r>
              <a:rPr lang="ru-RU" dirty="0" err="1"/>
              <a:t>готелів</a:t>
            </a:r>
            <a:r>
              <a:rPr lang="ru-RU" dirty="0"/>
              <a:t> "ШТРИХ-М: </a:t>
            </a:r>
            <a:r>
              <a:rPr lang="ru-RU" dirty="0" err="1"/>
              <a:t>Готель</a:t>
            </a:r>
            <a:r>
              <a:rPr lang="ru-RU" dirty="0"/>
              <a:t>" - </a:t>
            </a:r>
            <a:r>
              <a:rPr lang="ru-RU" dirty="0" err="1"/>
              <a:t>це</a:t>
            </a:r>
            <a:r>
              <a:rPr lang="ru-RU" dirty="0"/>
              <a:t> </a:t>
            </a:r>
            <a:r>
              <a:rPr lang="ru-RU" dirty="0" err="1"/>
              <a:t>масштабований</a:t>
            </a:r>
            <a:r>
              <a:rPr lang="ru-RU" dirty="0"/>
              <a:t> </a:t>
            </a:r>
            <a:r>
              <a:rPr lang="ru-RU" dirty="0" err="1"/>
              <a:t>інструмент</a:t>
            </a:r>
            <a:r>
              <a:rPr lang="ru-RU" dirty="0"/>
              <a:t> для </a:t>
            </a:r>
            <a:r>
              <a:rPr lang="ru-RU" dirty="0" err="1"/>
              <a:t>управління</a:t>
            </a:r>
            <a:r>
              <a:rPr lang="ru-RU" dirty="0"/>
              <a:t> як маленькими і </a:t>
            </a:r>
            <a:r>
              <a:rPr lang="ru-RU" dirty="0" err="1"/>
              <a:t>середніми</a:t>
            </a:r>
            <a:r>
              <a:rPr lang="ru-RU" dirty="0"/>
              <a:t> </a:t>
            </a:r>
            <a:r>
              <a:rPr lang="ru-RU" dirty="0" err="1"/>
              <a:t>готелями</a:t>
            </a:r>
            <a:r>
              <a:rPr lang="ru-RU" dirty="0"/>
              <a:t>, так і великими </a:t>
            </a:r>
            <a:r>
              <a:rPr lang="ru-RU" dirty="0" err="1"/>
              <a:t>готельними</a:t>
            </a:r>
            <a:r>
              <a:rPr lang="ru-RU" dirty="0"/>
              <a:t> комплексами з </a:t>
            </a:r>
            <a:r>
              <a:rPr lang="ru-RU" dirty="0" err="1"/>
              <a:t>розвинутою</a:t>
            </a:r>
            <a:r>
              <a:rPr lang="ru-RU" dirty="0"/>
              <a:t> структурою </a:t>
            </a:r>
            <a:r>
              <a:rPr lang="ru-RU" dirty="0" err="1"/>
              <a:t>додаткових</a:t>
            </a:r>
            <a:r>
              <a:rPr lang="ru-RU" dirty="0"/>
              <a:t> </a:t>
            </a:r>
            <a:r>
              <a:rPr lang="ru-RU" dirty="0" err="1"/>
              <a:t>послуг</a:t>
            </a:r>
            <a:r>
              <a:rPr lang="ru-RU" dirty="0"/>
              <a:t>. </a:t>
            </a:r>
            <a:r>
              <a:rPr lang="ru-RU" dirty="0" err="1"/>
              <a:t>Програма</a:t>
            </a:r>
            <a:r>
              <a:rPr lang="ru-RU" dirty="0"/>
              <a:t> "ШТРИХ-М: </a:t>
            </a:r>
            <a:r>
              <a:rPr lang="ru-RU" dirty="0" err="1"/>
              <a:t>Готель</a:t>
            </a:r>
            <a:r>
              <a:rPr lang="ru-RU" dirty="0"/>
              <a:t>" </a:t>
            </a:r>
            <a:r>
              <a:rPr lang="ru-RU" dirty="0" err="1"/>
              <a:t>дозволяє</a:t>
            </a:r>
            <a:r>
              <a:rPr lang="ru-RU" dirty="0"/>
              <a:t> вести </a:t>
            </a:r>
            <a:r>
              <a:rPr lang="ru-RU" dirty="0" err="1"/>
              <a:t>оперативний</a:t>
            </a:r>
            <a:r>
              <a:rPr lang="ru-RU" dirty="0"/>
              <a:t> </a:t>
            </a:r>
            <a:r>
              <a:rPr lang="ru-RU" dirty="0" err="1"/>
              <a:t>облік</a:t>
            </a:r>
            <a:r>
              <a:rPr lang="ru-RU" dirty="0"/>
              <a:t> і контроль </a:t>
            </a:r>
            <a:r>
              <a:rPr lang="ru-RU" dirty="0" err="1"/>
              <a:t>використання</a:t>
            </a:r>
            <a:r>
              <a:rPr lang="ru-RU" dirty="0"/>
              <a:t> номерного фонду та </a:t>
            </a:r>
            <a:r>
              <a:rPr lang="ru-RU" dirty="0" err="1"/>
              <a:t>додаткових</a:t>
            </a:r>
            <a:r>
              <a:rPr lang="ru-RU" dirty="0"/>
              <a:t> </a:t>
            </a:r>
            <a:r>
              <a:rPr lang="ru-RU" dirty="0" err="1"/>
              <a:t>послуг</a:t>
            </a:r>
            <a:r>
              <a:rPr lang="ru-RU" dirty="0"/>
              <a:t>, </a:t>
            </a:r>
            <a:r>
              <a:rPr lang="ru-RU" dirty="0" err="1"/>
              <a:t>отримувати</a:t>
            </a:r>
            <a:r>
              <a:rPr lang="ru-RU" dirty="0"/>
              <a:t> </a:t>
            </a:r>
            <a:r>
              <a:rPr lang="ru-RU" dirty="0" err="1"/>
              <a:t>дані</a:t>
            </a:r>
            <a:r>
              <a:rPr lang="ru-RU" dirty="0"/>
              <a:t> про </a:t>
            </a:r>
            <a:r>
              <a:rPr lang="ru-RU" dirty="0" err="1"/>
              <a:t>історію</a:t>
            </a:r>
            <a:r>
              <a:rPr lang="ru-RU" dirty="0"/>
              <a:t> </a:t>
            </a:r>
            <a:r>
              <a:rPr lang="ru-RU" dirty="0" err="1"/>
              <a:t>бронювання</a:t>
            </a:r>
            <a:r>
              <a:rPr lang="ru-RU" dirty="0"/>
              <a:t> </a:t>
            </a:r>
            <a:r>
              <a:rPr lang="ru-RU" dirty="0" err="1"/>
              <a:t>номерів</a:t>
            </a:r>
            <a:r>
              <a:rPr lang="ru-RU" dirty="0"/>
              <a:t> та про стан </a:t>
            </a:r>
            <a:r>
              <a:rPr lang="ru-RU" dirty="0" err="1"/>
              <a:t>взаєморозрахунків</a:t>
            </a:r>
            <a:r>
              <a:rPr lang="ru-RU" dirty="0"/>
              <a:t> з </a:t>
            </a:r>
            <a:r>
              <a:rPr lang="ru-RU" dirty="0" err="1"/>
              <a:t>клієнтами</a:t>
            </a:r>
            <a:r>
              <a:rPr lang="ru-RU" dirty="0"/>
              <a:t>. </a:t>
            </a:r>
            <a:r>
              <a:rPr lang="ru-RU" dirty="0" err="1"/>
              <a:t>Програма</a:t>
            </a:r>
            <a:r>
              <a:rPr lang="ru-RU" dirty="0"/>
              <a:t> є </a:t>
            </a:r>
            <a:r>
              <a:rPr lang="ru-RU" dirty="0" err="1"/>
              <a:t>інструментом</a:t>
            </a:r>
            <a:r>
              <a:rPr lang="ru-RU" dirty="0"/>
              <a:t> для контролю та аудиту </a:t>
            </a:r>
            <a:r>
              <a:rPr lang="ru-RU" dirty="0" err="1"/>
              <a:t>грошових</a:t>
            </a:r>
            <a:r>
              <a:rPr lang="ru-RU" dirty="0"/>
              <a:t> </a:t>
            </a:r>
            <a:r>
              <a:rPr lang="ru-RU" dirty="0" err="1"/>
              <a:t>операцій</a:t>
            </a:r>
            <a:r>
              <a:rPr lang="ru-RU" dirty="0"/>
              <a:t> і </a:t>
            </a:r>
            <a:r>
              <a:rPr lang="ru-RU" dirty="0" err="1"/>
              <a:t>дій</a:t>
            </a:r>
            <a:r>
              <a:rPr lang="ru-RU" dirty="0"/>
              <a:t> персоналу </a:t>
            </a:r>
            <a:r>
              <a:rPr lang="ru-RU" dirty="0" err="1"/>
              <a:t>готелів</a:t>
            </a:r>
            <a:r>
              <a:rPr lang="ru-RU" dirty="0"/>
              <a:t> з метою </a:t>
            </a:r>
            <a:r>
              <a:rPr lang="ru-RU" dirty="0" err="1"/>
              <a:t>запобігання</a:t>
            </a:r>
            <a:r>
              <a:rPr lang="ru-RU" dirty="0"/>
              <a:t> </a:t>
            </a:r>
            <a:r>
              <a:rPr lang="ru-RU" dirty="0" err="1"/>
              <a:t>можливих</a:t>
            </a:r>
            <a:r>
              <a:rPr lang="ru-RU" dirty="0"/>
              <a:t> </a:t>
            </a:r>
            <a:r>
              <a:rPr lang="ru-RU" dirty="0" err="1"/>
              <a:t>зловживань</a:t>
            </a:r>
            <a:r>
              <a:rPr lang="ru-RU" dirty="0"/>
              <a:t>.</a:t>
            </a:r>
          </a:p>
          <a:p>
            <a:endParaRPr lang="ru-RU" dirty="0"/>
          </a:p>
        </p:txBody>
      </p:sp>
    </p:spTree>
    <p:extLst>
      <p:ext uri="{BB962C8B-B14F-4D97-AF65-F5344CB8AC3E}">
        <p14:creationId xmlns:p14="http://schemas.microsoft.com/office/powerpoint/2010/main" val="1193832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Libra Hospitality</a:t>
            </a:r>
            <a:endParaRPr lang="ru-RU" dirty="0"/>
          </a:p>
        </p:txBody>
      </p:sp>
      <p:sp>
        <p:nvSpPr>
          <p:cNvPr id="3" name="Объект 2"/>
          <p:cNvSpPr>
            <a:spLocks noGrp="1"/>
          </p:cNvSpPr>
          <p:nvPr>
            <p:ph idx="1"/>
          </p:nvPr>
        </p:nvSpPr>
        <p:spPr/>
        <p:txBody>
          <a:bodyPr>
            <a:normAutofit fontScale="70000" lnSpcReduction="20000"/>
          </a:bodyPr>
          <a:lstStyle/>
          <a:p>
            <a:endParaRPr lang="ru-RU" dirty="0" smtClean="0"/>
          </a:p>
          <a:p>
            <a:r>
              <a:rPr lang="ru-RU" dirty="0" err="1" smtClean="0"/>
              <a:t>Провідний</a:t>
            </a:r>
            <a:r>
              <a:rPr lang="ru-RU" dirty="0" smtClean="0"/>
              <a:t> </a:t>
            </a:r>
            <a:r>
              <a:rPr lang="ru-RU" dirty="0" err="1"/>
              <a:t>постачальник</a:t>
            </a:r>
            <a:r>
              <a:rPr lang="ru-RU" dirty="0"/>
              <a:t> </a:t>
            </a:r>
            <a:r>
              <a:rPr lang="ru-RU" dirty="0" err="1"/>
              <a:t>інформаційних</a:t>
            </a:r>
            <a:r>
              <a:rPr lang="ru-RU" dirty="0"/>
              <a:t> </a:t>
            </a:r>
            <a:r>
              <a:rPr lang="ru-RU" dirty="0" err="1"/>
              <a:t>технологій</a:t>
            </a:r>
            <a:r>
              <a:rPr lang="ru-RU" dirty="0"/>
              <a:t> для </a:t>
            </a:r>
            <a:r>
              <a:rPr lang="ru-RU" dirty="0" err="1"/>
              <a:t>готельної</a:t>
            </a:r>
            <a:r>
              <a:rPr lang="ru-RU" dirty="0"/>
              <a:t> </a:t>
            </a:r>
            <a:r>
              <a:rPr lang="ru-RU" dirty="0" err="1"/>
              <a:t>індустрії</a:t>
            </a:r>
            <a:r>
              <a:rPr lang="ru-RU" dirty="0"/>
              <a:t> </a:t>
            </a:r>
            <a:r>
              <a:rPr lang="ru-RU" dirty="0" err="1"/>
              <a:t>Росії</a:t>
            </a:r>
            <a:r>
              <a:rPr lang="ru-RU" dirty="0"/>
              <a:t> і </a:t>
            </a:r>
            <a:r>
              <a:rPr lang="ru-RU" dirty="0" err="1"/>
              <a:t>країн</a:t>
            </a:r>
            <a:r>
              <a:rPr lang="ru-RU" dirty="0"/>
              <a:t> СНД - </a:t>
            </a:r>
            <a:r>
              <a:rPr lang="ru-RU" dirty="0" err="1"/>
              <a:t>це</a:t>
            </a:r>
            <a:r>
              <a:rPr lang="ru-RU" dirty="0"/>
              <a:t> «</a:t>
            </a:r>
            <a:r>
              <a:rPr lang="ru-RU" dirty="0" err="1"/>
              <a:t>Лібра</a:t>
            </a:r>
            <a:r>
              <a:rPr lang="ru-RU" dirty="0"/>
              <a:t> </a:t>
            </a:r>
            <a:r>
              <a:rPr lang="ru-RU" dirty="0" err="1"/>
              <a:t>Інтернейшнл</a:t>
            </a:r>
            <a:r>
              <a:rPr lang="ru-RU" dirty="0"/>
              <a:t>», яка є </a:t>
            </a:r>
            <a:r>
              <a:rPr lang="ru-RU" dirty="0" err="1"/>
              <a:t>офіційним</a:t>
            </a:r>
            <a:r>
              <a:rPr lang="ru-RU" dirty="0"/>
              <a:t> партнером і </a:t>
            </a:r>
            <a:r>
              <a:rPr lang="ru-RU" dirty="0" err="1"/>
              <a:t>дистриб'ютором</a:t>
            </a:r>
            <a:r>
              <a:rPr lang="ru-RU" dirty="0"/>
              <a:t> </a:t>
            </a:r>
            <a:r>
              <a:rPr lang="ru-RU" dirty="0" err="1"/>
              <a:t>корпорації</a:t>
            </a:r>
            <a:r>
              <a:rPr lang="ru-RU" dirty="0"/>
              <a:t> </a:t>
            </a:r>
            <a:r>
              <a:rPr lang="en-US" dirty="0"/>
              <a:t>Hotel Information Systems - </a:t>
            </a:r>
            <a:r>
              <a:rPr lang="ru-RU" dirty="0" err="1"/>
              <a:t>найбільшого</a:t>
            </a:r>
            <a:r>
              <a:rPr lang="ru-RU" dirty="0"/>
              <a:t> </a:t>
            </a:r>
            <a:r>
              <a:rPr lang="ru-RU" dirty="0" err="1"/>
              <a:t>світового</a:t>
            </a:r>
            <a:r>
              <a:rPr lang="ru-RU" dirty="0"/>
              <a:t> </a:t>
            </a:r>
            <a:r>
              <a:rPr lang="ru-RU" dirty="0" err="1"/>
              <a:t>розробника</a:t>
            </a:r>
            <a:r>
              <a:rPr lang="ru-RU" dirty="0"/>
              <a:t> </a:t>
            </a:r>
            <a:r>
              <a:rPr lang="ru-RU" dirty="0" err="1"/>
              <a:t>автоматизації</a:t>
            </a:r>
            <a:r>
              <a:rPr lang="ru-RU" dirty="0"/>
              <a:t> для </a:t>
            </a:r>
            <a:r>
              <a:rPr lang="ru-RU" dirty="0" err="1"/>
              <a:t>міжнародної</a:t>
            </a:r>
            <a:r>
              <a:rPr lang="ru-RU" dirty="0"/>
              <a:t> </a:t>
            </a:r>
            <a:r>
              <a:rPr lang="ru-RU" dirty="0" err="1"/>
              <a:t>індустрії</a:t>
            </a:r>
            <a:r>
              <a:rPr lang="ru-RU" dirty="0"/>
              <a:t> </a:t>
            </a:r>
            <a:r>
              <a:rPr lang="ru-RU" dirty="0" err="1"/>
              <a:t>гостинності</a:t>
            </a:r>
            <a:r>
              <a:rPr lang="ru-RU" dirty="0"/>
              <a:t> з </a:t>
            </a:r>
            <a:r>
              <a:rPr lang="ru-RU" dirty="0" err="1"/>
              <a:t>досвідом</a:t>
            </a:r>
            <a:r>
              <a:rPr lang="ru-RU" dirty="0"/>
              <a:t> установки </a:t>
            </a:r>
            <a:r>
              <a:rPr lang="ru-RU" dirty="0" err="1"/>
              <a:t>більше</a:t>
            </a:r>
            <a:r>
              <a:rPr lang="ru-RU" dirty="0"/>
              <a:t> 4000 систем в 83 </a:t>
            </a:r>
            <a:r>
              <a:rPr lang="ru-RU" dirty="0" err="1"/>
              <a:t>країнах</a:t>
            </a:r>
            <a:r>
              <a:rPr lang="ru-RU" dirty="0"/>
              <a:t> </a:t>
            </a:r>
            <a:r>
              <a:rPr lang="ru-RU" dirty="0" err="1"/>
              <a:t>світу</a:t>
            </a:r>
            <a:r>
              <a:rPr lang="ru-RU" dirty="0"/>
              <a:t>. </a:t>
            </a:r>
            <a:r>
              <a:rPr lang="en-US" dirty="0"/>
              <a:t>Libra International </a:t>
            </a:r>
            <a:r>
              <a:rPr lang="ru-RU" dirty="0" err="1"/>
              <a:t>працює</a:t>
            </a:r>
            <a:r>
              <a:rPr lang="ru-RU" dirty="0"/>
              <a:t> на ринках </a:t>
            </a:r>
            <a:r>
              <a:rPr lang="ru-RU" dirty="0" err="1"/>
              <a:t>країн</a:t>
            </a:r>
            <a:r>
              <a:rPr lang="ru-RU" dirty="0"/>
              <a:t> СНД з 1998 року, </a:t>
            </a:r>
            <a:r>
              <a:rPr lang="ru-RU" dirty="0" err="1"/>
              <a:t>головний</a:t>
            </a:r>
            <a:r>
              <a:rPr lang="ru-RU" dirty="0"/>
              <a:t> </a:t>
            </a:r>
            <a:r>
              <a:rPr lang="ru-RU" dirty="0" err="1"/>
              <a:t>офіс</a:t>
            </a:r>
            <a:r>
              <a:rPr lang="ru-RU" dirty="0"/>
              <a:t> </a:t>
            </a:r>
            <a:r>
              <a:rPr lang="ru-RU" dirty="0" err="1"/>
              <a:t>знаходиться</a:t>
            </a:r>
            <a:r>
              <a:rPr lang="ru-RU" dirty="0"/>
              <a:t> у </a:t>
            </a:r>
            <a:r>
              <a:rPr lang="ru-RU" dirty="0" err="1"/>
              <a:t>Москві</a:t>
            </a:r>
            <a:r>
              <a:rPr lang="ru-RU" dirty="0"/>
              <a:t>.</a:t>
            </a:r>
          </a:p>
          <a:p>
            <a:r>
              <a:rPr lang="ru-RU" dirty="0" err="1"/>
              <a:t>Запропоновані</a:t>
            </a:r>
            <a:r>
              <a:rPr lang="ru-RU" dirty="0"/>
              <a:t> </a:t>
            </a:r>
            <a:r>
              <a:rPr lang="ru-RU" dirty="0" err="1"/>
              <a:t>рішення</a:t>
            </a:r>
            <a:r>
              <a:rPr lang="ru-RU" dirty="0"/>
              <a:t> </a:t>
            </a:r>
            <a:r>
              <a:rPr lang="ru-RU" dirty="0" err="1"/>
              <a:t>ґрунтуються</a:t>
            </a:r>
            <a:r>
              <a:rPr lang="ru-RU" dirty="0"/>
              <a:t> на системах </a:t>
            </a:r>
            <a:r>
              <a:rPr lang="ru-RU" dirty="0" err="1"/>
              <a:t>сімейства</a:t>
            </a:r>
            <a:r>
              <a:rPr lang="ru-RU" dirty="0"/>
              <a:t> </a:t>
            </a:r>
            <a:r>
              <a:rPr lang="en-US" dirty="0"/>
              <a:t>epitome Solutions </a:t>
            </a:r>
            <a:r>
              <a:rPr lang="ru-RU" dirty="0"/>
              <a:t>і </a:t>
            </a:r>
            <a:r>
              <a:rPr lang="en-US" dirty="0"/>
              <a:t>Core </a:t>
            </a:r>
            <a:r>
              <a:rPr lang="ru-RU" dirty="0"/>
              <a:t>і </a:t>
            </a:r>
            <a:r>
              <a:rPr lang="ru-RU" dirty="0" err="1"/>
              <a:t>включають</a:t>
            </a:r>
            <a:r>
              <a:rPr lang="ru-RU" dirty="0"/>
              <a:t> </a:t>
            </a:r>
            <a:r>
              <a:rPr lang="ru-RU" dirty="0" err="1"/>
              <a:t>системи</a:t>
            </a:r>
            <a:r>
              <a:rPr lang="ru-RU" dirty="0"/>
              <a:t> </a:t>
            </a:r>
            <a:r>
              <a:rPr lang="ru-RU" dirty="0" err="1"/>
              <a:t>управління</a:t>
            </a:r>
            <a:r>
              <a:rPr lang="ru-RU" dirty="0"/>
              <a:t> для </a:t>
            </a:r>
            <a:r>
              <a:rPr lang="ru-RU" dirty="0" err="1"/>
              <a:t>готелів</a:t>
            </a:r>
            <a:r>
              <a:rPr lang="ru-RU" dirty="0"/>
              <a:t>, </a:t>
            </a:r>
            <a:r>
              <a:rPr lang="ru-RU" dirty="0" err="1"/>
              <a:t>системи</a:t>
            </a:r>
            <a:r>
              <a:rPr lang="ru-RU" dirty="0"/>
              <a:t> корпоративного </a:t>
            </a:r>
            <a:r>
              <a:rPr lang="ru-RU" dirty="0" err="1"/>
              <a:t>управління</a:t>
            </a:r>
            <a:r>
              <a:rPr lang="ru-RU" dirty="0"/>
              <a:t>, </a:t>
            </a:r>
            <a:r>
              <a:rPr lang="ru-RU" dirty="0" err="1"/>
              <a:t>електронної</a:t>
            </a:r>
            <a:r>
              <a:rPr lang="ru-RU" dirty="0"/>
              <a:t> </a:t>
            </a:r>
            <a:r>
              <a:rPr lang="ru-RU" dirty="0" err="1"/>
              <a:t>комерції</a:t>
            </a:r>
            <a:r>
              <a:rPr lang="ru-RU" dirty="0"/>
              <a:t> та </a:t>
            </a:r>
            <a:r>
              <a:rPr lang="ru-RU" dirty="0" err="1"/>
              <a:t>бізнесу-аналітики</a:t>
            </a:r>
            <a:r>
              <a:rPr lang="ru-RU" dirty="0"/>
              <a:t>. </a:t>
            </a:r>
            <a:r>
              <a:rPr lang="en-US" dirty="0"/>
              <a:t>Libra Hospitality </a:t>
            </a:r>
            <a:r>
              <a:rPr lang="ru-RU" dirty="0" err="1"/>
              <a:t>надає</a:t>
            </a:r>
            <a:r>
              <a:rPr lang="ru-RU" dirty="0"/>
              <a:t> </a:t>
            </a:r>
            <a:r>
              <a:rPr lang="ru-RU" dirty="0" err="1"/>
              <a:t>також</a:t>
            </a:r>
            <a:r>
              <a:rPr lang="ru-RU" dirty="0"/>
              <a:t> </a:t>
            </a:r>
            <a:r>
              <a:rPr lang="ru-RU" dirty="0" err="1"/>
              <a:t>сервіс</a:t>
            </a:r>
            <a:r>
              <a:rPr lang="ru-RU" dirty="0"/>
              <a:t> </a:t>
            </a:r>
            <a:r>
              <a:rPr lang="ru-RU" dirty="0" err="1"/>
              <a:t>провайдинг</a:t>
            </a:r>
            <a:r>
              <a:rPr lang="ru-RU" dirty="0"/>
              <a:t> </a:t>
            </a:r>
            <a:r>
              <a:rPr lang="ru-RU" dirty="0" err="1"/>
              <a:t>системи</a:t>
            </a:r>
            <a:r>
              <a:rPr lang="ru-RU" dirty="0"/>
              <a:t> </a:t>
            </a:r>
            <a:r>
              <a:rPr lang="en-US" dirty="0" err="1"/>
              <a:t>Karyon</a:t>
            </a:r>
            <a:r>
              <a:rPr lang="en-US" dirty="0"/>
              <a:t> </a:t>
            </a:r>
            <a:r>
              <a:rPr lang="ru-RU" dirty="0"/>
              <a:t>в </a:t>
            </a:r>
            <a:r>
              <a:rPr lang="ru-RU" dirty="0" err="1"/>
              <a:t>міжнародних</a:t>
            </a:r>
            <a:r>
              <a:rPr lang="ru-RU" dirty="0"/>
              <a:t> каналах продажу.</a:t>
            </a:r>
          </a:p>
          <a:p>
            <a:endParaRPr lang="ru-RU" dirty="0"/>
          </a:p>
        </p:txBody>
      </p:sp>
      <p:pic>
        <p:nvPicPr>
          <p:cNvPr id="4" name="Рисунок 3"/>
          <p:cNvPicPr>
            <a:picLocks noChangeAspect="1"/>
          </p:cNvPicPr>
          <p:nvPr/>
        </p:nvPicPr>
        <p:blipFill>
          <a:blip r:embed="rId2"/>
          <a:stretch>
            <a:fillRect/>
          </a:stretch>
        </p:blipFill>
        <p:spPr>
          <a:xfrm>
            <a:off x="15078" y="0"/>
            <a:ext cx="1748610" cy="1748610"/>
          </a:xfrm>
          <a:prstGeom prst="rect">
            <a:avLst/>
          </a:prstGeom>
        </p:spPr>
      </p:pic>
    </p:spTree>
    <p:extLst>
      <p:ext uri="{BB962C8B-B14F-4D97-AF65-F5344CB8AC3E}">
        <p14:creationId xmlns:p14="http://schemas.microsoft.com/office/powerpoint/2010/main" val="23724835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Основні</a:t>
            </a:r>
            <a:r>
              <a:rPr lang="ru-RU" dirty="0"/>
              <a:t> </a:t>
            </a:r>
            <a:r>
              <a:rPr lang="ru-RU" dirty="0" err="1"/>
              <a:t>можливості</a:t>
            </a:r>
            <a:r>
              <a:rPr lang="ru-RU" dirty="0"/>
              <a:t/>
            </a:r>
            <a:br>
              <a:rPr lang="ru-RU" dirty="0"/>
            </a:br>
            <a:r>
              <a:rPr lang="en-US" dirty="0"/>
              <a:t>Libra </a:t>
            </a:r>
            <a:r>
              <a:rPr lang="en-US" dirty="0" err="1"/>
              <a:t>OnDemand</a:t>
            </a:r>
            <a:endParaRPr lang="ru-RU" dirty="0"/>
          </a:p>
        </p:txBody>
      </p:sp>
      <p:pic>
        <p:nvPicPr>
          <p:cNvPr id="4" name="Объект 3"/>
          <p:cNvPicPr>
            <a:picLocks noGrp="1" noChangeAspect="1"/>
          </p:cNvPicPr>
          <p:nvPr>
            <p:ph idx="1"/>
          </p:nvPr>
        </p:nvPicPr>
        <p:blipFill>
          <a:blip r:embed="rId2"/>
          <a:stretch>
            <a:fillRect/>
          </a:stretch>
        </p:blipFill>
        <p:spPr>
          <a:xfrm>
            <a:off x="498634" y="1600200"/>
            <a:ext cx="8146732" cy="4525963"/>
          </a:xfrm>
          <a:prstGeom prst="rect">
            <a:avLst/>
          </a:prstGeom>
        </p:spPr>
      </p:pic>
    </p:spTree>
    <p:extLst>
      <p:ext uri="{BB962C8B-B14F-4D97-AF65-F5344CB8AC3E}">
        <p14:creationId xmlns:p14="http://schemas.microsoft.com/office/powerpoint/2010/main" val="1158931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579296" cy="1143000"/>
          </a:xfrm>
        </p:spPr>
        <p:txBody>
          <a:bodyPr>
            <a:normAutofit fontScale="90000"/>
          </a:bodyPr>
          <a:lstStyle/>
          <a:p>
            <a:r>
              <a:rPr lang="uk-UA" dirty="0" smtClean="0"/>
              <a:t>Перелік можливих місць підвищеного інтересу кримінальних груп</a:t>
            </a:r>
            <a:endParaRPr lang="uk-UA" dirty="0"/>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87793099"/>
              </p:ext>
            </p:extLst>
          </p:nvPr>
        </p:nvGraphicFramePr>
        <p:xfrm>
          <a:off x="683568" y="1772816"/>
          <a:ext cx="7920880" cy="4633722"/>
        </p:xfrm>
        <a:graphic>
          <a:graphicData uri="http://schemas.openxmlformats.org/drawingml/2006/table">
            <a:tbl>
              <a:tblPr firstRow="1" bandRow="1">
                <a:tableStyleId>{5C22544A-7EE6-4342-B048-85BDC9FD1C3A}</a:tableStyleId>
              </a:tblPr>
              <a:tblGrid>
                <a:gridCol w="3960440"/>
                <a:gridCol w="3960440"/>
              </a:tblGrid>
              <a:tr h="370840">
                <a:tc>
                  <a:txBody>
                    <a:bodyPr/>
                    <a:lstStyle/>
                    <a:p>
                      <a:pPr marL="436245">
                        <a:lnSpc>
                          <a:spcPct val="114000"/>
                        </a:lnSpc>
                        <a:spcAft>
                          <a:spcPts val="0"/>
                        </a:spcAft>
                      </a:pPr>
                      <a:r>
                        <a:rPr lang="uk-UA" sz="1600" dirty="0">
                          <a:effectLst/>
                          <a:latin typeface="Times New Roman"/>
                          <a:ea typeface="Times New Roman"/>
                          <a:cs typeface="Times New Roman"/>
                        </a:rPr>
                        <a:t>Місця підвищеного інтересу</a:t>
                      </a:r>
                      <a:endParaRPr lang="en-US" sz="1600" dirty="0">
                        <a:effectLst/>
                        <a:latin typeface="Times New Roman"/>
                        <a:ea typeface="Times New Roman"/>
                        <a:cs typeface="Times New Roman"/>
                      </a:endParaRPr>
                    </a:p>
                  </a:txBody>
                  <a:tcPr marL="0" marR="0" marT="0" marB="0"/>
                </a:tc>
                <a:tc>
                  <a:txBody>
                    <a:bodyPr/>
                    <a:lstStyle/>
                    <a:p>
                      <a:pPr marL="941070">
                        <a:lnSpc>
                          <a:spcPct val="114000"/>
                        </a:lnSpc>
                        <a:spcAft>
                          <a:spcPts val="0"/>
                        </a:spcAft>
                      </a:pPr>
                      <a:r>
                        <a:rPr lang="uk-UA" sz="1600">
                          <a:effectLst/>
                          <a:latin typeface="Times New Roman"/>
                          <a:ea typeface="Times New Roman"/>
                          <a:cs typeface="Times New Roman"/>
                        </a:rPr>
                        <a:t>Можлива акція</a:t>
                      </a:r>
                      <a:endParaRPr lang="en-US" sz="1600">
                        <a:effectLst/>
                        <a:latin typeface="Times New Roman"/>
                        <a:ea typeface="Times New Roman"/>
                        <a:cs typeface="Times New Roman"/>
                      </a:endParaRPr>
                    </a:p>
                  </a:txBody>
                  <a:tcPr marL="0" marR="0" marT="0" marB="0"/>
                </a:tc>
              </a:tr>
              <a:tr h="370840">
                <a:tc>
                  <a:txBody>
                    <a:bodyPr/>
                    <a:lstStyle/>
                    <a:p>
                      <a:pPr marL="67945">
                        <a:lnSpc>
                          <a:spcPct val="114000"/>
                        </a:lnSpc>
                        <a:spcAft>
                          <a:spcPts val="0"/>
                        </a:spcAft>
                      </a:pPr>
                      <a:r>
                        <a:rPr lang="uk-UA" sz="1600" dirty="0">
                          <a:effectLst/>
                          <a:latin typeface="Times New Roman"/>
                          <a:ea typeface="Times New Roman"/>
                          <a:cs typeface="Times New Roman"/>
                        </a:rPr>
                        <a:t>Каса</a:t>
                      </a:r>
                      <a:endParaRPr lang="en-US" sz="1600" dirty="0">
                        <a:effectLst/>
                        <a:latin typeface="Times New Roman"/>
                        <a:ea typeface="Times New Roman"/>
                        <a:cs typeface="Times New Roman"/>
                      </a:endParaRPr>
                    </a:p>
                  </a:txBody>
                  <a:tcPr marL="0" marR="0" marT="0" marB="0"/>
                </a:tc>
                <a:tc>
                  <a:txBody>
                    <a:bodyPr/>
                    <a:lstStyle/>
                    <a:p>
                      <a:pPr marL="67310">
                        <a:lnSpc>
                          <a:spcPct val="114000"/>
                        </a:lnSpc>
                        <a:spcAft>
                          <a:spcPts val="0"/>
                        </a:spcAft>
                      </a:pPr>
                      <a:r>
                        <a:rPr lang="uk-UA" sz="1600" dirty="0">
                          <a:effectLst/>
                          <a:latin typeface="Times New Roman"/>
                          <a:ea typeface="Times New Roman"/>
                          <a:cs typeface="Times New Roman"/>
                        </a:rPr>
                        <a:t>Збройне пограбування</a:t>
                      </a:r>
                      <a:endParaRPr lang="en-US" sz="1600" dirty="0">
                        <a:effectLst/>
                        <a:latin typeface="Times New Roman"/>
                        <a:ea typeface="Times New Roman"/>
                        <a:cs typeface="Times New Roman"/>
                      </a:endParaRPr>
                    </a:p>
                  </a:txBody>
                  <a:tcPr marL="0" marR="0" marT="0" marB="0"/>
                </a:tc>
              </a:tr>
              <a:tr h="370840">
                <a:tc>
                  <a:txBody>
                    <a:bodyPr/>
                    <a:lstStyle/>
                    <a:p>
                      <a:pPr marL="67945">
                        <a:lnSpc>
                          <a:spcPct val="114000"/>
                        </a:lnSpc>
                        <a:spcAft>
                          <a:spcPts val="0"/>
                        </a:spcAft>
                      </a:pPr>
                      <a:r>
                        <a:rPr lang="uk-UA" sz="1600" dirty="0">
                          <a:effectLst/>
                          <a:latin typeface="Times New Roman"/>
                          <a:ea typeface="Times New Roman"/>
                          <a:cs typeface="Times New Roman"/>
                        </a:rPr>
                        <a:t>Приміщення тимчасового зберігання</a:t>
                      </a:r>
                      <a:endParaRPr lang="en-US" sz="1600" dirty="0">
                        <a:effectLst/>
                        <a:latin typeface="Times New Roman"/>
                        <a:ea typeface="Times New Roman"/>
                        <a:cs typeface="Times New Roman"/>
                      </a:endParaRPr>
                    </a:p>
                    <a:p>
                      <a:pPr marL="68580">
                        <a:lnSpc>
                          <a:spcPct val="114000"/>
                        </a:lnSpc>
                        <a:spcBef>
                          <a:spcPts val="5"/>
                        </a:spcBef>
                        <a:spcAft>
                          <a:spcPts val="0"/>
                        </a:spcAft>
                      </a:pPr>
                      <a:r>
                        <a:rPr lang="uk-UA" sz="1600" dirty="0">
                          <a:effectLst/>
                          <a:latin typeface="Times New Roman"/>
                          <a:ea typeface="Times New Roman"/>
                          <a:cs typeface="Times New Roman"/>
                        </a:rPr>
                        <a:t>цінностей</a:t>
                      </a:r>
                      <a:endParaRPr lang="en-US" sz="1600" dirty="0">
                        <a:effectLst/>
                        <a:latin typeface="Times New Roman"/>
                        <a:ea typeface="Times New Roman"/>
                        <a:cs typeface="Times New Roman"/>
                      </a:endParaRPr>
                    </a:p>
                  </a:txBody>
                  <a:tcPr marL="0" marR="0" marT="0" marB="0"/>
                </a:tc>
                <a:tc>
                  <a:txBody>
                    <a:bodyPr/>
                    <a:lstStyle/>
                    <a:p>
                      <a:pPr marL="67310">
                        <a:lnSpc>
                          <a:spcPct val="114000"/>
                        </a:lnSpc>
                        <a:spcBef>
                          <a:spcPts val="765"/>
                        </a:spcBef>
                        <a:spcAft>
                          <a:spcPts val="0"/>
                        </a:spcAft>
                      </a:pPr>
                      <a:r>
                        <a:rPr lang="uk-UA" sz="1600" dirty="0">
                          <a:effectLst/>
                          <a:latin typeface="Times New Roman"/>
                          <a:ea typeface="Times New Roman"/>
                          <a:cs typeface="Times New Roman"/>
                        </a:rPr>
                        <a:t>Збройне пограбування, крадіжка</a:t>
                      </a:r>
                      <a:endParaRPr lang="en-US" sz="1600" dirty="0">
                        <a:effectLst/>
                        <a:latin typeface="Times New Roman"/>
                        <a:ea typeface="Times New Roman"/>
                        <a:cs typeface="Times New Roman"/>
                      </a:endParaRPr>
                    </a:p>
                  </a:txBody>
                  <a:tcPr marL="0" marR="0" marT="0" marB="0"/>
                </a:tc>
              </a:tr>
              <a:tr h="370840">
                <a:tc>
                  <a:txBody>
                    <a:bodyPr/>
                    <a:lstStyle/>
                    <a:p>
                      <a:pPr marL="67945">
                        <a:lnSpc>
                          <a:spcPct val="114000"/>
                        </a:lnSpc>
                        <a:spcAft>
                          <a:spcPts val="0"/>
                        </a:spcAft>
                      </a:pPr>
                      <a:r>
                        <a:rPr lang="uk-UA" sz="1600">
                          <a:effectLst/>
                          <a:latin typeface="Times New Roman"/>
                          <a:ea typeface="Times New Roman"/>
                          <a:cs typeface="Times New Roman"/>
                        </a:rPr>
                        <a:t>Зал прийому / оформлення гостей та</a:t>
                      </a:r>
                      <a:endParaRPr lang="en-US" sz="1600">
                        <a:effectLst/>
                        <a:latin typeface="Times New Roman"/>
                        <a:ea typeface="Times New Roman"/>
                        <a:cs typeface="Times New Roman"/>
                      </a:endParaRPr>
                    </a:p>
                    <a:p>
                      <a:pPr marL="68580">
                        <a:lnSpc>
                          <a:spcPct val="114000"/>
                        </a:lnSpc>
                        <a:spcAft>
                          <a:spcPts val="0"/>
                        </a:spcAft>
                      </a:pPr>
                      <a:r>
                        <a:rPr lang="uk-UA" sz="1600">
                          <a:effectLst/>
                          <a:latin typeface="Times New Roman"/>
                          <a:ea typeface="Times New Roman"/>
                          <a:cs typeface="Times New Roman"/>
                        </a:rPr>
                        <a:t>місце зберігання ключів</a:t>
                      </a:r>
                      <a:endParaRPr lang="en-US" sz="1600">
                        <a:effectLst/>
                        <a:latin typeface="Times New Roman"/>
                        <a:ea typeface="Times New Roman"/>
                        <a:cs typeface="Times New Roman"/>
                      </a:endParaRPr>
                    </a:p>
                  </a:txBody>
                  <a:tcPr marL="0" marR="0" marT="0" marB="0"/>
                </a:tc>
                <a:tc>
                  <a:txBody>
                    <a:bodyPr/>
                    <a:lstStyle/>
                    <a:p>
                      <a:pPr marL="67310">
                        <a:lnSpc>
                          <a:spcPct val="114000"/>
                        </a:lnSpc>
                        <a:spcAft>
                          <a:spcPts val="0"/>
                        </a:spcAft>
                      </a:pPr>
                      <a:r>
                        <a:rPr lang="uk-UA" sz="1600" dirty="0">
                          <a:effectLst/>
                          <a:latin typeface="Times New Roman"/>
                          <a:ea typeface="Times New Roman"/>
                          <a:cs typeface="Times New Roman"/>
                        </a:rPr>
                        <a:t>Захоплення заручників, розкрадання</a:t>
                      </a:r>
                      <a:endParaRPr lang="en-US" sz="1600" dirty="0">
                        <a:effectLst/>
                        <a:latin typeface="Times New Roman"/>
                        <a:ea typeface="Times New Roman"/>
                        <a:cs typeface="Times New Roman"/>
                      </a:endParaRPr>
                    </a:p>
                    <a:p>
                      <a:pPr marL="67310">
                        <a:lnSpc>
                          <a:spcPct val="114000"/>
                        </a:lnSpc>
                        <a:spcAft>
                          <a:spcPts val="0"/>
                        </a:spcAft>
                      </a:pPr>
                      <a:r>
                        <a:rPr lang="uk-UA" sz="1600" dirty="0">
                          <a:effectLst/>
                          <a:latin typeface="Times New Roman"/>
                          <a:ea typeface="Times New Roman"/>
                          <a:cs typeface="Times New Roman"/>
                        </a:rPr>
                        <a:t>ключів</a:t>
                      </a:r>
                      <a:endParaRPr lang="en-US" sz="1600" dirty="0">
                        <a:effectLst/>
                        <a:latin typeface="Times New Roman"/>
                        <a:ea typeface="Times New Roman"/>
                        <a:cs typeface="Times New Roman"/>
                      </a:endParaRPr>
                    </a:p>
                  </a:txBody>
                  <a:tcPr marL="0" marR="0" marT="0" marB="0"/>
                </a:tc>
              </a:tr>
              <a:tr h="370840">
                <a:tc>
                  <a:txBody>
                    <a:bodyPr/>
                    <a:lstStyle/>
                    <a:p>
                      <a:pPr marL="67945">
                        <a:lnSpc>
                          <a:spcPct val="114000"/>
                        </a:lnSpc>
                        <a:spcBef>
                          <a:spcPts val="765"/>
                        </a:spcBef>
                        <a:spcAft>
                          <a:spcPts val="0"/>
                        </a:spcAft>
                      </a:pPr>
                      <a:r>
                        <a:rPr lang="uk-UA" sz="1600">
                          <a:effectLst/>
                          <a:latin typeface="Times New Roman"/>
                          <a:ea typeface="Times New Roman"/>
                          <a:cs typeface="Times New Roman"/>
                        </a:rPr>
                        <a:t>Адміністративні приміщення</a:t>
                      </a:r>
                      <a:endParaRPr lang="en-US" sz="1600">
                        <a:effectLst/>
                        <a:latin typeface="Times New Roman"/>
                        <a:ea typeface="Times New Roman"/>
                        <a:cs typeface="Times New Roman"/>
                      </a:endParaRPr>
                    </a:p>
                  </a:txBody>
                  <a:tcPr marL="0" marR="0" marT="0" marB="0"/>
                </a:tc>
                <a:tc>
                  <a:txBody>
                    <a:bodyPr/>
                    <a:lstStyle/>
                    <a:p>
                      <a:pPr marL="67310">
                        <a:lnSpc>
                          <a:spcPct val="114000"/>
                        </a:lnSpc>
                        <a:spcAft>
                          <a:spcPts val="0"/>
                        </a:spcAft>
                      </a:pPr>
                      <a:r>
                        <a:rPr lang="uk-UA" sz="1600" dirty="0">
                          <a:effectLst/>
                          <a:latin typeface="Times New Roman"/>
                          <a:ea typeface="Times New Roman"/>
                          <a:cs typeface="Times New Roman"/>
                        </a:rPr>
                        <a:t>Захоплення заручників, збройний</a:t>
                      </a:r>
                      <a:endParaRPr lang="en-US" sz="1600" dirty="0">
                        <a:effectLst/>
                        <a:latin typeface="Times New Roman"/>
                        <a:ea typeface="Times New Roman"/>
                        <a:cs typeface="Times New Roman"/>
                      </a:endParaRPr>
                    </a:p>
                    <a:p>
                      <a:pPr marL="67310">
                        <a:lnSpc>
                          <a:spcPct val="114000"/>
                        </a:lnSpc>
                        <a:spcAft>
                          <a:spcPts val="0"/>
                        </a:spcAft>
                      </a:pPr>
                      <a:r>
                        <a:rPr lang="uk-UA" sz="1600" dirty="0">
                          <a:effectLst/>
                          <a:latin typeface="Times New Roman"/>
                          <a:ea typeface="Times New Roman"/>
                          <a:cs typeface="Times New Roman"/>
                        </a:rPr>
                        <a:t>напад, вбивство</a:t>
                      </a:r>
                      <a:endParaRPr lang="en-US" sz="1600" dirty="0">
                        <a:effectLst/>
                        <a:latin typeface="Times New Roman"/>
                        <a:ea typeface="Times New Roman"/>
                        <a:cs typeface="Times New Roman"/>
                      </a:endParaRPr>
                    </a:p>
                  </a:txBody>
                  <a:tcPr marL="0" marR="0" marT="0" marB="0"/>
                </a:tc>
              </a:tr>
              <a:tr h="370840">
                <a:tc>
                  <a:txBody>
                    <a:bodyPr/>
                    <a:lstStyle/>
                    <a:p>
                      <a:pPr marL="67945">
                        <a:lnSpc>
                          <a:spcPct val="114000"/>
                        </a:lnSpc>
                        <a:spcBef>
                          <a:spcPts val="765"/>
                        </a:spcBef>
                        <a:spcAft>
                          <a:spcPts val="0"/>
                        </a:spcAft>
                      </a:pPr>
                      <a:r>
                        <a:rPr lang="uk-UA" sz="1600">
                          <a:effectLst/>
                          <a:latin typeface="Times New Roman"/>
                          <a:ea typeface="Times New Roman"/>
                          <a:cs typeface="Times New Roman"/>
                        </a:rPr>
                        <a:t>Приміщення служби безпеки</a:t>
                      </a:r>
                      <a:endParaRPr lang="en-US" sz="1600">
                        <a:effectLst/>
                        <a:latin typeface="Times New Roman"/>
                        <a:ea typeface="Times New Roman"/>
                        <a:cs typeface="Times New Roman"/>
                      </a:endParaRPr>
                    </a:p>
                  </a:txBody>
                  <a:tcPr marL="0" marR="0" marT="0" marB="0"/>
                </a:tc>
                <a:tc>
                  <a:txBody>
                    <a:bodyPr/>
                    <a:lstStyle/>
                    <a:p>
                      <a:pPr marL="67310">
                        <a:lnSpc>
                          <a:spcPct val="114000"/>
                        </a:lnSpc>
                        <a:spcAft>
                          <a:spcPts val="0"/>
                        </a:spcAft>
                      </a:pPr>
                      <a:r>
                        <a:rPr lang="uk-UA" sz="1600" dirty="0">
                          <a:effectLst/>
                          <a:latin typeface="Times New Roman"/>
                          <a:ea typeface="Times New Roman"/>
                          <a:cs typeface="Times New Roman"/>
                        </a:rPr>
                        <a:t>Нейтралізація охорони та системи</a:t>
                      </a:r>
                      <a:endParaRPr lang="en-US" sz="1600" dirty="0">
                        <a:effectLst/>
                        <a:latin typeface="Times New Roman"/>
                        <a:ea typeface="Times New Roman"/>
                        <a:cs typeface="Times New Roman"/>
                      </a:endParaRPr>
                    </a:p>
                    <a:p>
                      <a:pPr marL="67310">
                        <a:lnSpc>
                          <a:spcPct val="114000"/>
                        </a:lnSpc>
                        <a:spcAft>
                          <a:spcPts val="0"/>
                        </a:spcAft>
                      </a:pPr>
                      <a:r>
                        <a:rPr lang="uk-UA" sz="1600" dirty="0">
                          <a:effectLst/>
                          <a:latin typeface="Times New Roman"/>
                          <a:ea typeface="Times New Roman"/>
                          <a:cs typeface="Times New Roman"/>
                        </a:rPr>
                        <a:t>сигналізації</a:t>
                      </a:r>
                      <a:endParaRPr lang="en-US" sz="1600" dirty="0">
                        <a:effectLst/>
                        <a:latin typeface="Times New Roman"/>
                        <a:ea typeface="Times New Roman"/>
                        <a:cs typeface="Times New Roman"/>
                      </a:endParaRPr>
                    </a:p>
                  </a:txBody>
                  <a:tcPr marL="0" marR="0" marT="0" marB="0"/>
                </a:tc>
              </a:tr>
              <a:tr h="370840">
                <a:tc>
                  <a:txBody>
                    <a:bodyPr/>
                    <a:lstStyle/>
                    <a:p>
                      <a:pPr marL="67945">
                        <a:lnSpc>
                          <a:spcPct val="114000"/>
                        </a:lnSpc>
                        <a:spcAft>
                          <a:spcPts val="0"/>
                        </a:spcAft>
                      </a:pPr>
                      <a:r>
                        <a:rPr lang="uk-UA" sz="1600">
                          <a:effectLst/>
                          <a:latin typeface="Times New Roman"/>
                          <a:ea typeface="Times New Roman"/>
                          <a:cs typeface="Times New Roman"/>
                        </a:rPr>
                        <a:t>Готельні номери і особливо</a:t>
                      </a:r>
                      <a:endParaRPr lang="en-US" sz="1600">
                        <a:effectLst/>
                        <a:latin typeface="Times New Roman"/>
                        <a:ea typeface="Times New Roman"/>
                        <a:cs typeface="Times New Roman"/>
                      </a:endParaRPr>
                    </a:p>
                    <a:p>
                      <a:pPr marL="67945">
                        <a:lnSpc>
                          <a:spcPct val="114000"/>
                        </a:lnSpc>
                        <a:spcAft>
                          <a:spcPts val="0"/>
                        </a:spcAft>
                      </a:pPr>
                      <a:r>
                        <a:rPr lang="uk-UA" sz="1600">
                          <a:effectLst/>
                          <a:latin typeface="Times New Roman"/>
                          <a:ea typeface="Times New Roman"/>
                          <a:cs typeface="Times New Roman"/>
                        </a:rPr>
                        <a:t>апартаменти люкс</a:t>
                      </a:r>
                      <a:endParaRPr lang="en-US" sz="1600">
                        <a:effectLst/>
                        <a:latin typeface="Times New Roman"/>
                        <a:ea typeface="Times New Roman"/>
                        <a:cs typeface="Times New Roman"/>
                      </a:endParaRPr>
                    </a:p>
                  </a:txBody>
                  <a:tcPr marL="0" marR="0" marT="0" marB="0"/>
                </a:tc>
                <a:tc>
                  <a:txBody>
                    <a:bodyPr/>
                    <a:lstStyle/>
                    <a:p>
                      <a:pPr marL="67310">
                        <a:lnSpc>
                          <a:spcPct val="114000"/>
                        </a:lnSpc>
                        <a:spcAft>
                          <a:spcPts val="0"/>
                        </a:spcAft>
                      </a:pPr>
                      <a:r>
                        <a:rPr lang="uk-UA" sz="1600" dirty="0">
                          <a:effectLst/>
                          <a:latin typeface="Times New Roman"/>
                          <a:ea typeface="Times New Roman"/>
                          <a:cs typeface="Times New Roman"/>
                        </a:rPr>
                        <a:t>Пограбування, крадіжка, напад на</a:t>
                      </a:r>
                      <a:endParaRPr lang="en-US" sz="1600" dirty="0">
                        <a:effectLst/>
                        <a:latin typeface="Times New Roman"/>
                        <a:ea typeface="Times New Roman"/>
                        <a:cs typeface="Times New Roman"/>
                      </a:endParaRPr>
                    </a:p>
                    <a:p>
                      <a:pPr marL="67310">
                        <a:lnSpc>
                          <a:spcPct val="114000"/>
                        </a:lnSpc>
                        <a:spcAft>
                          <a:spcPts val="0"/>
                        </a:spcAft>
                      </a:pPr>
                      <a:r>
                        <a:rPr lang="uk-UA" sz="1600" dirty="0">
                          <a:effectLst/>
                          <a:latin typeface="Times New Roman"/>
                          <a:ea typeface="Times New Roman"/>
                          <a:cs typeface="Times New Roman"/>
                        </a:rPr>
                        <a:t>гостей</a:t>
                      </a:r>
                      <a:endParaRPr lang="en-US" sz="1600" dirty="0">
                        <a:effectLst/>
                        <a:latin typeface="Times New Roman"/>
                        <a:ea typeface="Times New Roman"/>
                        <a:cs typeface="Times New Roman"/>
                      </a:endParaRPr>
                    </a:p>
                  </a:txBody>
                  <a:tcPr marL="0" marR="0" marT="0" marB="0"/>
                </a:tc>
              </a:tr>
              <a:tr h="370840">
                <a:tc>
                  <a:txBody>
                    <a:bodyPr/>
                    <a:lstStyle/>
                    <a:p>
                      <a:pPr marL="67945">
                        <a:lnSpc>
                          <a:spcPct val="114000"/>
                        </a:lnSpc>
                        <a:spcAft>
                          <a:spcPts val="0"/>
                        </a:spcAft>
                      </a:pPr>
                      <a:r>
                        <a:rPr lang="uk-UA" sz="1600">
                          <a:effectLst/>
                          <a:latin typeface="Times New Roman"/>
                          <a:ea typeface="Times New Roman"/>
                          <a:cs typeface="Times New Roman"/>
                        </a:rPr>
                        <a:t>Приміщення для конфіденційних</a:t>
                      </a:r>
                      <a:endParaRPr lang="en-US" sz="1600">
                        <a:effectLst/>
                        <a:latin typeface="Times New Roman"/>
                        <a:ea typeface="Times New Roman"/>
                        <a:cs typeface="Times New Roman"/>
                      </a:endParaRPr>
                    </a:p>
                    <a:p>
                      <a:pPr marL="67945">
                        <a:lnSpc>
                          <a:spcPct val="114000"/>
                        </a:lnSpc>
                        <a:spcAft>
                          <a:spcPts val="0"/>
                        </a:spcAft>
                      </a:pPr>
                      <a:r>
                        <a:rPr lang="uk-UA" sz="1600">
                          <a:effectLst/>
                          <a:latin typeface="Times New Roman"/>
                          <a:ea typeface="Times New Roman"/>
                          <a:cs typeface="Times New Roman"/>
                        </a:rPr>
                        <a:t>переговорів</a:t>
                      </a:r>
                      <a:endParaRPr lang="en-US" sz="1600">
                        <a:effectLst/>
                        <a:latin typeface="Times New Roman"/>
                        <a:ea typeface="Times New Roman"/>
                        <a:cs typeface="Times New Roman"/>
                      </a:endParaRPr>
                    </a:p>
                  </a:txBody>
                  <a:tcPr marL="0" marR="0" marT="0" marB="0"/>
                </a:tc>
                <a:tc>
                  <a:txBody>
                    <a:bodyPr/>
                    <a:lstStyle/>
                    <a:p>
                      <a:pPr marL="67310">
                        <a:lnSpc>
                          <a:spcPct val="114000"/>
                        </a:lnSpc>
                        <a:spcAft>
                          <a:spcPts val="0"/>
                        </a:spcAft>
                      </a:pPr>
                      <a:r>
                        <a:rPr lang="uk-UA" sz="1600" dirty="0">
                          <a:effectLst/>
                          <a:latin typeface="Times New Roman"/>
                          <a:ea typeface="Times New Roman"/>
                          <a:cs typeface="Times New Roman"/>
                        </a:rPr>
                        <a:t>Установлення </a:t>
                      </a:r>
                      <a:r>
                        <a:rPr lang="uk-UA" sz="1600" dirty="0" err="1">
                          <a:effectLst/>
                          <a:latin typeface="Times New Roman"/>
                          <a:ea typeface="Times New Roman"/>
                          <a:cs typeface="Times New Roman"/>
                        </a:rPr>
                        <a:t>підслуховувальної</a:t>
                      </a:r>
                      <a:endParaRPr lang="en-US" sz="1600" dirty="0">
                        <a:effectLst/>
                        <a:latin typeface="Times New Roman"/>
                        <a:ea typeface="Times New Roman"/>
                        <a:cs typeface="Times New Roman"/>
                      </a:endParaRPr>
                    </a:p>
                    <a:p>
                      <a:pPr marL="67310">
                        <a:lnSpc>
                          <a:spcPct val="114000"/>
                        </a:lnSpc>
                        <a:spcAft>
                          <a:spcPts val="0"/>
                        </a:spcAft>
                      </a:pPr>
                      <a:r>
                        <a:rPr lang="uk-UA" sz="1600" dirty="0">
                          <a:effectLst/>
                          <a:latin typeface="Times New Roman"/>
                          <a:ea typeface="Times New Roman"/>
                          <a:cs typeface="Times New Roman"/>
                        </a:rPr>
                        <a:t>апаратури</a:t>
                      </a:r>
                      <a:endParaRPr lang="en-US" sz="1600" dirty="0">
                        <a:effectLst/>
                        <a:latin typeface="Times New Roman"/>
                        <a:ea typeface="Times New Roman"/>
                        <a:cs typeface="Times New Roman"/>
                      </a:endParaRPr>
                    </a:p>
                  </a:txBody>
                  <a:tcPr marL="0" marR="0" marT="0" marB="0"/>
                </a:tc>
              </a:tr>
              <a:tr h="370840">
                <a:tc>
                  <a:txBody>
                    <a:bodyPr/>
                    <a:lstStyle/>
                    <a:p>
                      <a:pPr marL="67945">
                        <a:lnSpc>
                          <a:spcPct val="114000"/>
                        </a:lnSpc>
                        <a:spcBef>
                          <a:spcPts val="765"/>
                        </a:spcBef>
                        <a:spcAft>
                          <a:spcPts val="0"/>
                        </a:spcAft>
                      </a:pPr>
                      <a:r>
                        <a:rPr lang="uk-UA" sz="1600">
                          <a:effectLst/>
                          <a:latin typeface="Times New Roman"/>
                          <a:ea typeface="Times New Roman"/>
                          <a:cs typeface="Times New Roman"/>
                        </a:rPr>
                        <a:t>Ресторан</a:t>
                      </a:r>
                      <a:endParaRPr lang="en-US" sz="1600">
                        <a:effectLst/>
                        <a:latin typeface="Times New Roman"/>
                        <a:ea typeface="Times New Roman"/>
                        <a:cs typeface="Times New Roman"/>
                      </a:endParaRPr>
                    </a:p>
                  </a:txBody>
                  <a:tcPr marL="0" marR="0" marT="0" marB="0"/>
                </a:tc>
                <a:tc>
                  <a:txBody>
                    <a:bodyPr/>
                    <a:lstStyle/>
                    <a:p>
                      <a:pPr marL="67310">
                        <a:lnSpc>
                          <a:spcPct val="114000"/>
                        </a:lnSpc>
                        <a:spcAft>
                          <a:spcPts val="0"/>
                        </a:spcAft>
                      </a:pPr>
                      <a:r>
                        <a:rPr lang="uk-UA" sz="1600" dirty="0">
                          <a:effectLst/>
                          <a:latin typeface="Times New Roman"/>
                          <a:ea typeface="Times New Roman"/>
                          <a:cs typeface="Times New Roman"/>
                        </a:rPr>
                        <a:t>Збройне пограбування, захоплення</a:t>
                      </a:r>
                      <a:endParaRPr lang="en-US" sz="1600" dirty="0">
                        <a:effectLst/>
                        <a:latin typeface="Times New Roman"/>
                        <a:ea typeface="Times New Roman"/>
                        <a:cs typeface="Times New Roman"/>
                      </a:endParaRPr>
                    </a:p>
                    <a:p>
                      <a:pPr marL="67310">
                        <a:lnSpc>
                          <a:spcPct val="114000"/>
                        </a:lnSpc>
                        <a:spcAft>
                          <a:spcPts val="0"/>
                        </a:spcAft>
                      </a:pPr>
                      <a:r>
                        <a:rPr lang="uk-UA" sz="1600" dirty="0">
                          <a:effectLst/>
                          <a:latin typeface="Times New Roman"/>
                          <a:ea typeface="Times New Roman"/>
                          <a:cs typeface="Times New Roman"/>
                        </a:rPr>
                        <a:t>заручників</a:t>
                      </a:r>
                      <a:endParaRPr lang="en-US" sz="1600" dirty="0">
                        <a:effectLst/>
                        <a:latin typeface="Times New Roman"/>
                        <a:ea typeface="Times New Roman"/>
                        <a:cs typeface="Times New Roman"/>
                      </a:endParaRPr>
                    </a:p>
                  </a:txBody>
                  <a:tcPr marL="0" marR="0" marT="0" marB="0"/>
                </a:tc>
              </a:tr>
            </a:tbl>
          </a:graphicData>
        </a:graphic>
      </p:graphicFrame>
    </p:spTree>
    <p:extLst>
      <p:ext uri="{BB962C8B-B14F-4D97-AF65-F5344CB8AC3E}">
        <p14:creationId xmlns:p14="http://schemas.microsoft.com/office/powerpoint/2010/main" val="28663049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Парус-</a:t>
            </a:r>
            <a:r>
              <a:rPr lang="ru-RU" dirty="0" err="1"/>
              <a:t>Готельне</a:t>
            </a:r>
            <a:r>
              <a:rPr lang="ru-RU" dirty="0"/>
              <a:t> </a:t>
            </a:r>
            <a:r>
              <a:rPr lang="ru-RU" dirty="0" err="1"/>
              <a:t>господарство</a:t>
            </a:r>
            <a:endParaRPr lang="ru-RU" dirty="0"/>
          </a:p>
        </p:txBody>
      </p:sp>
      <p:sp>
        <p:nvSpPr>
          <p:cNvPr id="3" name="Объект 2"/>
          <p:cNvSpPr>
            <a:spLocks noGrp="1"/>
          </p:cNvSpPr>
          <p:nvPr>
            <p:ph idx="1"/>
          </p:nvPr>
        </p:nvSpPr>
        <p:spPr/>
        <p:txBody>
          <a:bodyPr>
            <a:normAutofit fontScale="70000" lnSpcReduction="20000"/>
          </a:bodyPr>
          <a:lstStyle/>
          <a:p>
            <a:r>
              <a:rPr lang="ru-RU" dirty="0"/>
              <a:t>"Парус-</a:t>
            </a:r>
            <a:r>
              <a:rPr lang="ru-RU" dirty="0" err="1"/>
              <a:t>Готельне</a:t>
            </a:r>
            <a:r>
              <a:rPr lang="ru-RU" dirty="0"/>
              <a:t> </a:t>
            </a:r>
            <a:r>
              <a:rPr lang="ru-RU" dirty="0" err="1"/>
              <a:t>господарство</a:t>
            </a:r>
            <a:r>
              <a:rPr lang="ru-RU" dirty="0"/>
              <a:t>" - </a:t>
            </a:r>
            <a:r>
              <a:rPr lang="ru-RU" dirty="0" err="1"/>
              <a:t>це</a:t>
            </a:r>
            <a:r>
              <a:rPr lang="ru-RU" dirty="0"/>
              <a:t> система для </a:t>
            </a:r>
            <a:r>
              <a:rPr lang="ru-RU" dirty="0" err="1"/>
              <a:t>автоматизації</a:t>
            </a:r>
            <a:r>
              <a:rPr lang="ru-RU" dirty="0"/>
              <a:t> </a:t>
            </a:r>
            <a:r>
              <a:rPr lang="ru-RU" dirty="0" err="1"/>
              <a:t>бізнес-процесів</a:t>
            </a:r>
            <a:r>
              <a:rPr lang="ru-RU" dirty="0"/>
              <a:t> </a:t>
            </a:r>
            <a:r>
              <a:rPr lang="ru-RU" dirty="0" err="1"/>
              <a:t>обслуговування</a:t>
            </a:r>
            <a:r>
              <a:rPr lang="ru-RU" dirty="0"/>
              <a:t> </a:t>
            </a:r>
            <a:r>
              <a:rPr lang="ru-RU" dirty="0" err="1"/>
              <a:t>клієнтів</a:t>
            </a:r>
            <a:r>
              <a:rPr lang="ru-RU" dirty="0"/>
              <a:t> </a:t>
            </a:r>
            <a:r>
              <a:rPr lang="ru-RU" dirty="0" err="1"/>
              <a:t>підприємствами</a:t>
            </a:r>
            <a:r>
              <a:rPr lang="ru-RU" dirty="0"/>
              <a:t> </a:t>
            </a:r>
            <a:r>
              <a:rPr lang="ru-RU" dirty="0" err="1"/>
              <a:t>готельного</a:t>
            </a:r>
            <a:r>
              <a:rPr lang="ru-RU" dirty="0"/>
              <a:t> типу. Система </a:t>
            </a:r>
            <a:r>
              <a:rPr lang="ru-RU" dirty="0" err="1"/>
              <a:t>може</a:t>
            </a:r>
            <a:r>
              <a:rPr lang="ru-RU" dirty="0"/>
              <a:t> </a:t>
            </a:r>
            <a:r>
              <a:rPr lang="ru-RU" dirty="0" err="1"/>
              <a:t>надавати</a:t>
            </a:r>
            <a:r>
              <a:rPr lang="ru-RU" dirty="0"/>
              <a:t> </a:t>
            </a:r>
            <a:r>
              <a:rPr lang="ru-RU" dirty="0" err="1"/>
              <a:t>інформацію</a:t>
            </a:r>
            <a:r>
              <a:rPr lang="ru-RU" dirty="0"/>
              <a:t> про </a:t>
            </a:r>
            <a:r>
              <a:rPr lang="ru-RU" dirty="0" err="1"/>
              <a:t>наявність</a:t>
            </a:r>
            <a:r>
              <a:rPr lang="ru-RU" dirty="0"/>
              <a:t> </a:t>
            </a:r>
            <a:r>
              <a:rPr lang="ru-RU" dirty="0" err="1"/>
              <a:t>вільних</a:t>
            </a:r>
            <a:r>
              <a:rPr lang="ru-RU" dirty="0"/>
              <a:t>, </a:t>
            </a:r>
            <a:r>
              <a:rPr lang="ru-RU" dirty="0" err="1"/>
              <a:t>зайнятих</a:t>
            </a:r>
            <a:r>
              <a:rPr lang="ru-RU" dirty="0"/>
              <a:t> і </a:t>
            </a:r>
            <a:r>
              <a:rPr lang="ru-RU" dirty="0" err="1"/>
              <a:t>заброньованих</a:t>
            </a:r>
            <a:r>
              <a:rPr lang="ru-RU" dirty="0"/>
              <a:t> </a:t>
            </a:r>
            <a:r>
              <a:rPr lang="ru-RU" dirty="0" err="1"/>
              <a:t>місць</a:t>
            </a:r>
            <a:r>
              <a:rPr lang="ru-RU" dirty="0"/>
              <a:t> в </a:t>
            </a:r>
            <a:r>
              <a:rPr lang="ru-RU" dirty="0" err="1"/>
              <a:t>готелі</a:t>
            </a:r>
            <a:r>
              <a:rPr lang="ru-RU" dirty="0"/>
              <a:t> по </a:t>
            </a:r>
            <a:r>
              <a:rPr lang="ru-RU" dirty="0" err="1"/>
              <a:t>мережі</a:t>
            </a:r>
            <a:r>
              <a:rPr lang="ru-RU" dirty="0"/>
              <a:t> </a:t>
            </a:r>
            <a:r>
              <a:rPr lang="en-US" dirty="0"/>
              <a:t>Internet. </a:t>
            </a:r>
            <a:r>
              <a:rPr lang="ru-RU" dirty="0"/>
              <a:t>Для </a:t>
            </a:r>
            <a:r>
              <a:rPr lang="ru-RU" dirty="0" err="1"/>
              <a:t>реєстрації</a:t>
            </a:r>
            <a:r>
              <a:rPr lang="ru-RU" dirty="0"/>
              <a:t> </a:t>
            </a:r>
            <a:r>
              <a:rPr lang="ru-RU" dirty="0" err="1"/>
              <a:t>точної</a:t>
            </a:r>
            <a:r>
              <a:rPr lang="ru-RU" dirty="0"/>
              <a:t> </a:t>
            </a:r>
            <a:r>
              <a:rPr lang="ru-RU" dirty="0" err="1"/>
              <a:t>інформації</a:t>
            </a:r>
            <a:r>
              <a:rPr lang="ru-RU" dirty="0"/>
              <a:t> про </a:t>
            </a:r>
            <a:r>
              <a:rPr lang="ru-RU" dirty="0" err="1"/>
              <a:t>телефонні</a:t>
            </a:r>
            <a:r>
              <a:rPr lang="ru-RU" dirty="0"/>
              <a:t> переговори </a:t>
            </a:r>
            <a:r>
              <a:rPr lang="ru-RU" dirty="0" err="1"/>
              <a:t>клієнтів</a:t>
            </a:r>
            <a:r>
              <a:rPr lang="ru-RU" dirty="0"/>
              <a:t> </a:t>
            </a:r>
            <a:r>
              <a:rPr lang="ru-RU" dirty="0" err="1"/>
              <a:t>програмний</a:t>
            </a:r>
            <a:r>
              <a:rPr lang="ru-RU" dirty="0"/>
              <a:t> комплекс "Парус-</a:t>
            </a:r>
            <a:r>
              <a:rPr lang="ru-RU" dirty="0" err="1"/>
              <a:t>Готельне</a:t>
            </a:r>
            <a:r>
              <a:rPr lang="ru-RU" dirty="0"/>
              <a:t> </a:t>
            </a:r>
            <a:r>
              <a:rPr lang="ru-RU" dirty="0" err="1"/>
              <a:t>господарство</a:t>
            </a:r>
            <a:r>
              <a:rPr lang="ru-RU" dirty="0"/>
              <a:t>" </a:t>
            </a:r>
            <a:r>
              <a:rPr lang="ru-RU" dirty="0" err="1"/>
              <a:t>може</a:t>
            </a:r>
            <a:r>
              <a:rPr lang="ru-RU" dirty="0"/>
              <a:t> </a:t>
            </a:r>
            <a:r>
              <a:rPr lang="ru-RU" dirty="0" err="1"/>
              <a:t>працювати</a:t>
            </a:r>
            <a:r>
              <a:rPr lang="ru-RU" dirty="0"/>
              <a:t> </a:t>
            </a:r>
            <a:r>
              <a:rPr lang="ru-RU" dirty="0" err="1"/>
              <a:t>спільно</a:t>
            </a:r>
            <a:r>
              <a:rPr lang="ru-RU" dirty="0"/>
              <a:t> з </a:t>
            </a:r>
            <a:r>
              <a:rPr lang="ru-RU" dirty="0" err="1"/>
              <a:t>білінговими</a:t>
            </a:r>
            <a:r>
              <a:rPr lang="ru-RU" dirty="0"/>
              <a:t> системами </a:t>
            </a:r>
            <a:r>
              <a:rPr lang="ru-RU" dirty="0" err="1"/>
              <a:t>реєстрації</a:t>
            </a:r>
            <a:r>
              <a:rPr lang="ru-RU" dirty="0"/>
              <a:t> </a:t>
            </a:r>
            <a:r>
              <a:rPr lang="ru-RU" dirty="0" err="1"/>
              <a:t>дзвінків</a:t>
            </a:r>
            <a:r>
              <a:rPr lang="ru-RU" dirty="0"/>
              <a:t>, </a:t>
            </a:r>
            <a:r>
              <a:rPr lang="ru-RU" dirty="0" err="1"/>
              <a:t>зокрема</a:t>
            </a:r>
            <a:r>
              <a:rPr lang="ru-RU" dirty="0"/>
              <a:t>, </a:t>
            </a:r>
            <a:r>
              <a:rPr lang="ru-RU" dirty="0" err="1"/>
              <a:t>із</a:t>
            </a:r>
            <a:r>
              <a:rPr lang="ru-RU" dirty="0"/>
              <a:t> системою </a:t>
            </a:r>
            <a:r>
              <a:rPr lang="en-US" dirty="0"/>
              <a:t>Dial Audit.</a:t>
            </a:r>
          </a:p>
          <a:p>
            <a:r>
              <a:rPr lang="ru-RU" dirty="0" err="1"/>
              <a:t>Якщо</a:t>
            </a:r>
            <a:r>
              <a:rPr lang="ru-RU" dirty="0"/>
              <a:t> система </a:t>
            </a:r>
            <a:r>
              <a:rPr lang="ru-RU" dirty="0" err="1"/>
              <a:t>використовується</a:t>
            </a:r>
            <a:r>
              <a:rPr lang="ru-RU" dirty="0"/>
              <a:t> </a:t>
            </a:r>
            <a:r>
              <a:rPr lang="ru-RU" dirty="0" err="1"/>
              <a:t>спільно</a:t>
            </a:r>
            <a:r>
              <a:rPr lang="ru-RU" dirty="0"/>
              <a:t> з модулем "Парус-</a:t>
            </a:r>
            <a:r>
              <a:rPr lang="ru-RU" dirty="0" err="1"/>
              <a:t>Бухгалтерія</a:t>
            </a:r>
            <a:r>
              <a:rPr lang="ru-RU" dirty="0"/>
              <a:t>", </a:t>
            </a:r>
            <a:r>
              <a:rPr lang="ru-RU" dirty="0" err="1"/>
              <a:t>можуть</a:t>
            </a:r>
            <a:r>
              <a:rPr lang="ru-RU" dirty="0"/>
              <a:t> </a:t>
            </a:r>
            <a:r>
              <a:rPr lang="ru-RU" dirty="0" err="1"/>
              <a:t>реєструватися</a:t>
            </a:r>
            <a:r>
              <a:rPr lang="ru-RU" dirty="0"/>
              <a:t> </a:t>
            </a:r>
            <a:r>
              <a:rPr lang="ru-RU" dirty="0" err="1"/>
              <a:t>всі</a:t>
            </a:r>
            <a:r>
              <a:rPr lang="ru-RU" dirty="0"/>
              <a:t> </a:t>
            </a:r>
            <a:r>
              <a:rPr lang="ru-RU" dirty="0" err="1"/>
              <a:t>операції</a:t>
            </a:r>
            <a:r>
              <a:rPr lang="ru-RU" dirty="0"/>
              <a:t> </a:t>
            </a:r>
            <a:r>
              <a:rPr lang="ru-RU" dirty="0" err="1"/>
              <a:t>відповідно</a:t>
            </a:r>
            <a:r>
              <a:rPr lang="ru-RU" dirty="0"/>
              <a:t> до норм </a:t>
            </a:r>
            <a:r>
              <a:rPr lang="ru-RU" dirty="0" err="1"/>
              <a:t>бухгалтерського</a:t>
            </a:r>
            <a:r>
              <a:rPr lang="ru-RU" dirty="0"/>
              <a:t> та </a:t>
            </a:r>
            <a:r>
              <a:rPr lang="ru-RU" dirty="0" err="1"/>
              <a:t>податкового</a:t>
            </a:r>
            <a:r>
              <a:rPr lang="ru-RU" dirty="0"/>
              <a:t> </a:t>
            </a:r>
            <a:r>
              <a:rPr lang="ru-RU" dirty="0" err="1"/>
              <a:t>обліку</a:t>
            </a:r>
            <a:r>
              <a:rPr lang="ru-RU" dirty="0"/>
              <a:t> і </a:t>
            </a:r>
            <a:r>
              <a:rPr lang="ru-RU" dirty="0" err="1"/>
              <a:t>друкуватися</a:t>
            </a:r>
            <a:r>
              <a:rPr lang="ru-RU" dirty="0"/>
              <a:t> </a:t>
            </a:r>
            <a:r>
              <a:rPr lang="ru-RU" dirty="0" err="1"/>
              <a:t>всі</a:t>
            </a:r>
            <a:r>
              <a:rPr lang="ru-RU" dirty="0"/>
              <a:t> </a:t>
            </a:r>
            <a:r>
              <a:rPr lang="ru-RU" dirty="0" err="1"/>
              <a:t>стандартні</a:t>
            </a:r>
            <a:r>
              <a:rPr lang="ru-RU" dirty="0"/>
              <a:t> </a:t>
            </a:r>
            <a:r>
              <a:rPr lang="ru-RU" dirty="0" err="1"/>
              <a:t>бухгалтерські</a:t>
            </a:r>
            <a:r>
              <a:rPr lang="ru-RU" dirty="0"/>
              <a:t> та </a:t>
            </a:r>
            <a:r>
              <a:rPr lang="ru-RU" dirty="0" err="1"/>
              <a:t>податкові</a:t>
            </a:r>
            <a:r>
              <a:rPr lang="ru-RU" dirty="0"/>
              <a:t> </a:t>
            </a:r>
            <a:r>
              <a:rPr lang="ru-RU" dirty="0" err="1"/>
              <a:t>звіти</a:t>
            </a:r>
            <a:r>
              <a:rPr lang="ru-RU" dirty="0"/>
              <a:t>.</a:t>
            </a:r>
          </a:p>
          <a:p>
            <a:r>
              <a:rPr lang="ru-RU" dirty="0"/>
              <a:t>Систему "Парус-</a:t>
            </a:r>
            <a:r>
              <a:rPr lang="ru-RU" dirty="0" err="1"/>
              <a:t>Готельне</a:t>
            </a:r>
            <a:r>
              <a:rPr lang="ru-RU" dirty="0"/>
              <a:t> </a:t>
            </a:r>
            <a:r>
              <a:rPr lang="ru-RU" dirty="0" err="1"/>
              <a:t>господарство</a:t>
            </a:r>
            <a:r>
              <a:rPr lang="ru-RU" dirty="0"/>
              <a:t>" </a:t>
            </a:r>
            <a:r>
              <a:rPr lang="ru-RU" dirty="0" err="1"/>
              <a:t>сьогодні</a:t>
            </a:r>
            <a:r>
              <a:rPr lang="ru-RU" dirty="0"/>
              <a:t> </a:t>
            </a:r>
            <a:r>
              <a:rPr lang="ru-RU" dirty="0" err="1"/>
              <a:t>використовують</a:t>
            </a:r>
            <a:r>
              <a:rPr lang="ru-RU" dirty="0"/>
              <a:t> </a:t>
            </a:r>
            <a:r>
              <a:rPr lang="ru-RU" dirty="0" err="1"/>
              <a:t>такі</a:t>
            </a:r>
            <a:r>
              <a:rPr lang="ru-RU" dirty="0"/>
              <a:t> </a:t>
            </a:r>
            <a:r>
              <a:rPr lang="ru-RU" dirty="0" err="1"/>
              <a:t>готелі</a:t>
            </a:r>
            <a:r>
              <a:rPr lang="ru-RU" dirty="0"/>
              <a:t>, як "</a:t>
            </a:r>
            <a:r>
              <a:rPr lang="ru-RU" dirty="0" err="1"/>
              <a:t>Дружба","Борисфен</a:t>
            </a:r>
            <a:r>
              <a:rPr lang="ru-RU" dirty="0"/>
              <a:t>" (</a:t>
            </a:r>
            <a:r>
              <a:rPr lang="ru-RU" dirty="0" err="1"/>
              <a:t>м.Київ</a:t>
            </a:r>
            <a:r>
              <a:rPr lang="ru-RU" dirty="0"/>
              <a:t>) та </a:t>
            </a:r>
            <a:r>
              <a:rPr lang="ru-RU" dirty="0" err="1"/>
              <a:t>інші</a:t>
            </a:r>
            <a:r>
              <a:rPr lang="ru-RU" dirty="0"/>
              <a:t>.</a:t>
            </a:r>
          </a:p>
          <a:p>
            <a:endParaRPr lang="ru-RU" dirty="0"/>
          </a:p>
        </p:txBody>
      </p:sp>
    </p:spTree>
    <p:extLst>
      <p:ext uri="{BB962C8B-B14F-4D97-AF65-F5344CB8AC3E}">
        <p14:creationId xmlns:p14="http://schemas.microsoft.com/office/powerpoint/2010/main" val="7124494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2034"/>
          </a:xfrm>
        </p:spPr>
        <p:txBody>
          <a:bodyPr>
            <a:normAutofit fontScale="90000"/>
          </a:bodyPr>
          <a:lstStyle/>
          <a:p>
            <a:endParaRPr lang="ru-RU" dirty="0"/>
          </a:p>
        </p:txBody>
      </p:sp>
      <p:pic>
        <p:nvPicPr>
          <p:cNvPr id="4" name="Объект 3"/>
          <p:cNvPicPr>
            <a:picLocks noGrp="1" noChangeAspect="1"/>
          </p:cNvPicPr>
          <p:nvPr>
            <p:ph idx="1"/>
          </p:nvPr>
        </p:nvPicPr>
        <p:blipFill>
          <a:blip r:embed="rId2"/>
          <a:stretch>
            <a:fillRect/>
          </a:stretch>
        </p:blipFill>
        <p:spPr>
          <a:xfrm>
            <a:off x="1301056" y="765175"/>
            <a:ext cx="6541888" cy="5360988"/>
          </a:xfrm>
          <a:prstGeom prst="rect">
            <a:avLst/>
          </a:prstGeom>
        </p:spPr>
      </p:pic>
    </p:spTree>
    <p:extLst>
      <p:ext uri="{BB962C8B-B14F-4D97-AF65-F5344CB8AC3E}">
        <p14:creationId xmlns:p14="http://schemas.microsoft.com/office/powerpoint/2010/main" val="17885682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fontScale="90000"/>
          </a:bodyPr>
          <a:lstStyle/>
          <a:p>
            <a:r>
              <a:rPr lang="ru-RU" sz="3200" dirty="0"/>
              <a:t>1С-Рарус: </a:t>
            </a:r>
            <a:r>
              <a:rPr lang="ru-RU" sz="3200" dirty="0" err="1"/>
              <a:t>Громадське</a:t>
            </a:r>
            <a:r>
              <a:rPr lang="ru-RU" sz="3200" dirty="0"/>
              <a:t> </a:t>
            </a:r>
            <a:r>
              <a:rPr lang="ru-RU" sz="3200" dirty="0" err="1"/>
              <a:t>харчування</a:t>
            </a:r>
            <a:r>
              <a:rPr lang="ru-RU" sz="3200" dirty="0"/>
              <a:t>, </a:t>
            </a:r>
            <a:r>
              <a:rPr lang="ru-RU" sz="3200" dirty="0" err="1"/>
              <a:t>українська</a:t>
            </a:r>
            <a:r>
              <a:rPr lang="ru-RU" sz="3200" dirty="0"/>
              <a:t> </a:t>
            </a:r>
            <a:r>
              <a:rPr lang="ru-RU" sz="3200" dirty="0" err="1"/>
              <a:t>версія</a:t>
            </a:r>
            <a:r>
              <a:rPr lang="ru-RU" sz="3200" dirty="0"/>
              <a:t>, </a:t>
            </a:r>
            <a:r>
              <a:rPr lang="ru-RU" sz="3200" dirty="0" err="1"/>
              <a:t>редакція</a:t>
            </a:r>
            <a:r>
              <a:rPr lang="ru-RU" sz="3200" dirty="0"/>
              <a:t> 8, ПРОФ" </a:t>
            </a:r>
          </a:p>
        </p:txBody>
      </p:sp>
      <p:sp>
        <p:nvSpPr>
          <p:cNvPr id="3" name="Объект 2"/>
          <p:cNvSpPr>
            <a:spLocks noGrp="1"/>
          </p:cNvSpPr>
          <p:nvPr>
            <p:ph idx="1"/>
          </p:nvPr>
        </p:nvSpPr>
        <p:spPr>
          <a:xfrm>
            <a:off x="457200" y="1196752"/>
            <a:ext cx="8229600" cy="4929411"/>
          </a:xfrm>
        </p:spPr>
        <p:txBody>
          <a:bodyPr/>
          <a:lstStyle/>
          <a:p>
            <a:r>
              <a:rPr lang="ru-RU" sz="2400" dirty="0" err="1"/>
              <a:t>призначена</a:t>
            </a:r>
            <a:r>
              <a:rPr lang="ru-RU" sz="2400" dirty="0"/>
              <a:t> для </a:t>
            </a:r>
            <a:r>
              <a:rPr lang="ru-RU" sz="2400" dirty="0" err="1"/>
              <a:t>автоматизації</a:t>
            </a:r>
            <a:r>
              <a:rPr lang="ru-RU" sz="2400" dirty="0"/>
              <a:t> </a:t>
            </a:r>
            <a:r>
              <a:rPr lang="ru-RU" sz="2400" dirty="0" err="1"/>
              <a:t>бухгалтерського</a:t>
            </a:r>
            <a:r>
              <a:rPr lang="ru-RU" sz="2400" dirty="0"/>
              <a:t> і </a:t>
            </a:r>
            <a:r>
              <a:rPr lang="ru-RU" sz="2400" dirty="0" err="1"/>
              <a:t>податкового</a:t>
            </a:r>
            <a:r>
              <a:rPr lang="ru-RU" sz="2400" dirty="0"/>
              <a:t> </a:t>
            </a:r>
            <a:r>
              <a:rPr lang="ru-RU" sz="2400" dirty="0" err="1"/>
              <a:t>обліку</a:t>
            </a:r>
            <a:r>
              <a:rPr lang="ru-RU" sz="2400" dirty="0"/>
              <a:t> на </a:t>
            </a:r>
            <a:r>
              <a:rPr lang="ru-RU" sz="2400" dirty="0" err="1"/>
              <a:t>підприємствах</a:t>
            </a:r>
            <a:r>
              <a:rPr lang="ru-RU" sz="2400" dirty="0"/>
              <a:t> </a:t>
            </a:r>
            <a:r>
              <a:rPr lang="ru-RU" sz="2400" dirty="0" err="1"/>
              <a:t>харчування</a:t>
            </a:r>
            <a:r>
              <a:rPr lang="ru-RU" sz="2400" dirty="0"/>
              <a:t>: в ресторанах, </a:t>
            </a:r>
            <a:r>
              <a:rPr lang="ru-RU" sz="2400" dirty="0" err="1"/>
              <a:t>їдальнях</a:t>
            </a:r>
            <a:r>
              <a:rPr lang="ru-RU" sz="2400" dirty="0"/>
              <a:t>, кафе, барах, </a:t>
            </a:r>
            <a:r>
              <a:rPr lang="ru-RU" sz="2400" dirty="0" err="1"/>
              <a:t>підприємствах</a:t>
            </a:r>
            <a:r>
              <a:rPr lang="ru-RU" sz="2400" dirty="0"/>
              <a:t> </a:t>
            </a:r>
            <a:r>
              <a:rPr lang="ru-RU" sz="2400" dirty="0" err="1"/>
              <a:t>швидкого</a:t>
            </a:r>
            <a:r>
              <a:rPr lang="ru-RU" sz="2400" dirty="0"/>
              <a:t> </a:t>
            </a:r>
            <a:r>
              <a:rPr lang="ru-RU" sz="2400" dirty="0" err="1"/>
              <a:t>харчування</a:t>
            </a:r>
            <a:r>
              <a:rPr lang="ru-RU" sz="2400" dirty="0"/>
              <a:t> (</a:t>
            </a:r>
            <a:r>
              <a:rPr lang="en-US" sz="2400" dirty="0"/>
              <a:t>fast-food), </a:t>
            </a:r>
            <a:r>
              <a:rPr lang="ru-RU" sz="2400" dirty="0"/>
              <a:t>а </a:t>
            </a:r>
            <a:r>
              <a:rPr lang="ru-RU" sz="2400" dirty="0" err="1"/>
              <a:t>також</a:t>
            </a:r>
            <a:r>
              <a:rPr lang="ru-RU" sz="2400" dirty="0"/>
              <a:t> у невеликих цехах з </a:t>
            </a:r>
            <a:r>
              <a:rPr lang="ru-RU" sz="2400" dirty="0" err="1"/>
              <a:t>виготовлення</a:t>
            </a:r>
            <a:r>
              <a:rPr lang="ru-RU" sz="2400" dirty="0"/>
              <a:t> </a:t>
            </a:r>
            <a:r>
              <a:rPr lang="ru-RU" sz="2400" dirty="0" err="1"/>
              <a:t>напівфабрикатів</a:t>
            </a:r>
            <a:r>
              <a:rPr lang="ru-RU" sz="2400" dirty="0"/>
              <a:t> </a:t>
            </a:r>
            <a:r>
              <a:rPr lang="ru-RU" sz="2400" dirty="0" err="1"/>
              <a:t>або</a:t>
            </a:r>
            <a:r>
              <a:rPr lang="ru-RU" sz="2400" dirty="0"/>
              <a:t> </a:t>
            </a:r>
            <a:r>
              <a:rPr lang="ru-RU" sz="2400" dirty="0" err="1"/>
              <a:t>кондитерських</a:t>
            </a:r>
            <a:r>
              <a:rPr lang="ru-RU" sz="2400" dirty="0"/>
              <a:t> </a:t>
            </a:r>
            <a:r>
              <a:rPr lang="ru-RU" sz="2400" dirty="0" err="1"/>
              <a:t>виробів</a:t>
            </a:r>
            <a:r>
              <a:rPr lang="ru-RU" sz="2400" dirty="0"/>
              <a:t>.</a:t>
            </a:r>
          </a:p>
          <a:p>
            <a:endParaRPr lang="ru-RU" dirty="0"/>
          </a:p>
        </p:txBody>
      </p:sp>
      <p:pic>
        <p:nvPicPr>
          <p:cNvPr id="4" name="Рисунок 3"/>
          <p:cNvPicPr>
            <a:picLocks noChangeAspect="1"/>
          </p:cNvPicPr>
          <p:nvPr/>
        </p:nvPicPr>
        <p:blipFill>
          <a:blip r:embed="rId2"/>
          <a:stretch>
            <a:fillRect/>
          </a:stretch>
        </p:blipFill>
        <p:spPr>
          <a:xfrm>
            <a:off x="1547664" y="3694678"/>
            <a:ext cx="4932091" cy="2719052"/>
          </a:xfrm>
          <a:prstGeom prst="rect">
            <a:avLst/>
          </a:prstGeom>
        </p:spPr>
      </p:pic>
    </p:spTree>
    <p:extLst>
      <p:ext uri="{BB962C8B-B14F-4D97-AF65-F5344CB8AC3E}">
        <p14:creationId xmlns:p14="http://schemas.microsoft.com/office/powerpoint/2010/main" val="30099401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080120"/>
          </a:xfrm>
        </p:spPr>
        <p:txBody>
          <a:bodyPr>
            <a:normAutofit/>
          </a:bodyPr>
          <a:lstStyle/>
          <a:p>
            <a:r>
              <a:rPr lang="ru-RU" sz="2800" dirty="0"/>
              <a:t>"1С-Рарус: </a:t>
            </a:r>
            <a:r>
              <a:rPr lang="ru-RU" sz="2800" dirty="0" err="1"/>
              <a:t>Управління</a:t>
            </a:r>
            <a:r>
              <a:rPr lang="ru-RU" sz="2800" dirty="0"/>
              <a:t> рестораном, </a:t>
            </a:r>
            <a:r>
              <a:rPr lang="ru-RU" sz="2800" dirty="0" err="1"/>
              <a:t>редакція</a:t>
            </a:r>
            <a:r>
              <a:rPr lang="ru-RU" sz="2800" dirty="0"/>
              <a:t> друга, </a:t>
            </a:r>
            <a:r>
              <a:rPr lang="ru-RU" sz="2800" dirty="0" err="1"/>
              <a:t>Українська</a:t>
            </a:r>
            <a:r>
              <a:rPr lang="ru-RU" sz="2800" dirty="0"/>
              <a:t> </a:t>
            </a:r>
            <a:r>
              <a:rPr lang="ru-RU" sz="2800" dirty="0" err="1"/>
              <a:t>версія</a:t>
            </a:r>
            <a:r>
              <a:rPr lang="ru-RU" sz="2800" dirty="0"/>
              <a:t>, </a:t>
            </a:r>
            <a:r>
              <a:rPr lang="ru-RU" sz="2800" dirty="0" err="1"/>
              <a:t>професійний</a:t>
            </a:r>
            <a:r>
              <a:rPr lang="ru-RU" sz="2800" dirty="0"/>
              <a:t> </a:t>
            </a:r>
            <a:r>
              <a:rPr lang="ru-RU" sz="2800" dirty="0" err="1"/>
              <a:t>варіант</a:t>
            </a:r>
            <a:r>
              <a:rPr lang="ru-RU" sz="2800" dirty="0"/>
              <a:t>" </a:t>
            </a:r>
          </a:p>
        </p:txBody>
      </p:sp>
      <p:sp>
        <p:nvSpPr>
          <p:cNvPr id="3" name="Объект 2"/>
          <p:cNvSpPr>
            <a:spLocks noGrp="1"/>
          </p:cNvSpPr>
          <p:nvPr>
            <p:ph idx="1"/>
          </p:nvPr>
        </p:nvSpPr>
        <p:spPr>
          <a:xfrm>
            <a:off x="457200" y="1052736"/>
            <a:ext cx="8229600" cy="5073427"/>
          </a:xfrm>
        </p:spPr>
        <p:txBody>
          <a:bodyPr>
            <a:normAutofit/>
          </a:bodyPr>
          <a:lstStyle/>
          <a:p>
            <a:r>
              <a:rPr lang="ru-RU" sz="2200" dirty="0" err="1"/>
              <a:t>призначена</a:t>
            </a:r>
            <a:r>
              <a:rPr lang="ru-RU" sz="2200" dirty="0"/>
              <a:t> для </a:t>
            </a:r>
            <a:r>
              <a:rPr lang="ru-RU" sz="2200" dirty="0" err="1"/>
              <a:t>забезпечення</a:t>
            </a:r>
            <a:r>
              <a:rPr lang="ru-RU" sz="2200" dirty="0"/>
              <a:t> </a:t>
            </a:r>
            <a:r>
              <a:rPr lang="ru-RU" sz="2200" dirty="0" err="1"/>
              <a:t>інформацією</a:t>
            </a:r>
            <a:r>
              <a:rPr lang="ru-RU" sz="2200" dirty="0"/>
              <a:t> </a:t>
            </a:r>
            <a:r>
              <a:rPr lang="ru-RU" sz="2200" dirty="0" err="1"/>
              <a:t>управлінської</a:t>
            </a:r>
            <a:r>
              <a:rPr lang="ru-RU" sz="2200" dirty="0"/>
              <a:t> ланки </a:t>
            </a:r>
            <a:r>
              <a:rPr lang="ru-RU" sz="2200" dirty="0" err="1"/>
              <a:t>підприємства</a:t>
            </a:r>
            <a:r>
              <a:rPr lang="ru-RU" sz="2200" dirty="0"/>
              <a:t>: директора, </a:t>
            </a:r>
            <a:r>
              <a:rPr lang="ru-RU" sz="2200" dirty="0" err="1"/>
              <a:t>керуючого</a:t>
            </a:r>
            <a:r>
              <a:rPr lang="ru-RU" sz="2200" dirty="0"/>
              <a:t>, головного бухгалтера та </a:t>
            </a:r>
            <a:r>
              <a:rPr lang="ru-RU" sz="2200" dirty="0" err="1"/>
              <a:t>власника</a:t>
            </a:r>
            <a:r>
              <a:rPr lang="ru-RU" sz="2200" dirty="0"/>
              <a:t> </a:t>
            </a:r>
            <a:r>
              <a:rPr lang="ru-RU" sz="2200" dirty="0" err="1"/>
              <a:t>бізнесу</a:t>
            </a:r>
            <a:r>
              <a:rPr lang="ru-RU" sz="2200" dirty="0"/>
              <a:t>.</a:t>
            </a:r>
          </a:p>
          <a:p>
            <a:r>
              <a:rPr lang="ru-RU" sz="2200" dirty="0" err="1"/>
              <a:t>Програмне</a:t>
            </a:r>
            <a:r>
              <a:rPr lang="ru-RU" sz="2200" dirty="0"/>
              <a:t> </a:t>
            </a:r>
            <a:r>
              <a:rPr lang="ru-RU" sz="2200" dirty="0" err="1"/>
              <a:t>забезпечення</a:t>
            </a:r>
            <a:r>
              <a:rPr lang="ru-RU" sz="2200" dirty="0"/>
              <a:t> </a:t>
            </a:r>
            <a:r>
              <a:rPr lang="ru-RU" sz="2200" dirty="0" err="1"/>
              <a:t>коштує</a:t>
            </a:r>
            <a:r>
              <a:rPr lang="ru-RU" sz="2200" dirty="0"/>
              <a:t> </a:t>
            </a:r>
            <a:r>
              <a:rPr lang="ru-RU" sz="2200" dirty="0" err="1"/>
              <a:t>близько</a:t>
            </a:r>
            <a:r>
              <a:rPr lang="ru-RU" sz="2200" dirty="0"/>
              <a:t> 10 тис. грн., а </a:t>
            </a:r>
            <a:r>
              <a:rPr lang="ru-RU" sz="2200" dirty="0" err="1"/>
              <a:t>додаткові</a:t>
            </a:r>
            <a:r>
              <a:rPr lang="ru-RU" sz="2200" dirty="0"/>
              <a:t> </a:t>
            </a:r>
            <a:r>
              <a:rPr lang="ru-RU" sz="2200" dirty="0" err="1"/>
              <a:t>ліцензії</a:t>
            </a:r>
            <a:r>
              <a:rPr lang="ru-RU" sz="2200" dirty="0"/>
              <a:t> - 1000-9000 грн. (В </a:t>
            </a:r>
            <a:r>
              <a:rPr lang="ru-RU" sz="2200" dirty="0" err="1"/>
              <a:t>залежності</a:t>
            </a:r>
            <a:r>
              <a:rPr lang="ru-RU" sz="2200" dirty="0"/>
              <a:t> </a:t>
            </a:r>
            <a:r>
              <a:rPr lang="ru-RU" sz="2200" dirty="0" err="1"/>
              <a:t>від</a:t>
            </a:r>
            <a:r>
              <a:rPr lang="ru-RU" sz="2200" dirty="0"/>
              <a:t> </a:t>
            </a:r>
            <a:r>
              <a:rPr lang="ru-RU" sz="2200" dirty="0" err="1"/>
              <a:t>кількості</a:t>
            </a:r>
            <a:r>
              <a:rPr lang="ru-RU" sz="2200" dirty="0"/>
              <a:t> </a:t>
            </a:r>
            <a:r>
              <a:rPr lang="ru-RU" sz="2200" dirty="0" err="1"/>
              <a:t>користувачів</a:t>
            </a:r>
            <a:r>
              <a:rPr lang="ru-RU" sz="2200" dirty="0"/>
              <a:t>).</a:t>
            </a:r>
          </a:p>
          <a:p>
            <a:r>
              <a:rPr lang="ru-RU" sz="2200" dirty="0"/>
              <a:t>"1С-Рарус: Ресторан + Бар + Кафе 1.5 </a:t>
            </a:r>
            <a:r>
              <a:rPr lang="ru-RU" sz="2200" dirty="0" err="1"/>
              <a:t>Українська</a:t>
            </a:r>
            <a:r>
              <a:rPr lang="ru-RU" sz="2200" dirty="0"/>
              <a:t> </a:t>
            </a:r>
            <a:r>
              <a:rPr lang="ru-RU" sz="2200" dirty="0" err="1"/>
              <a:t>версія</a:t>
            </a:r>
            <a:r>
              <a:rPr lang="ru-RU" sz="2200" dirty="0"/>
              <a:t>" є </a:t>
            </a:r>
            <a:r>
              <a:rPr lang="ru-RU" sz="2200" dirty="0" err="1"/>
              <a:t>конфігурацією</a:t>
            </a:r>
            <a:r>
              <a:rPr lang="ru-RU" sz="2200" dirty="0"/>
              <a:t> типового </a:t>
            </a:r>
            <a:r>
              <a:rPr lang="ru-RU" sz="2200" dirty="0" err="1"/>
              <a:t>рішення</a:t>
            </a:r>
            <a:r>
              <a:rPr lang="ru-RU" sz="2200" dirty="0"/>
              <a:t> "1С-Рарус: Ресторан + Бар + Кафе", </a:t>
            </a:r>
            <a:r>
              <a:rPr lang="ru-RU" sz="2200" dirty="0" err="1"/>
              <a:t>переробленого</a:t>
            </a:r>
            <a:r>
              <a:rPr lang="ru-RU" sz="2200" dirty="0"/>
              <a:t> </a:t>
            </a:r>
            <a:r>
              <a:rPr lang="ru-RU" sz="2200" dirty="0" err="1"/>
              <a:t>відповідно</a:t>
            </a:r>
            <a:r>
              <a:rPr lang="ru-RU" sz="2200" dirty="0"/>
              <a:t> до </a:t>
            </a:r>
            <a:r>
              <a:rPr lang="ru-RU" sz="2200" dirty="0" err="1"/>
              <a:t>специфіки</a:t>
            </a:r>
            <a:r>
              <a:rPr lang="ru-RU" sz="2200" dirty="0"/>
              <a:t> </a:t>
            </a:r>
            <a:r>
              <a:rPr lang="ru-RU" sz="2200" dirty="0" err="1"/>
              <a:t>української</a:t>
            </a:r>
            <a:r>
              <a:rPr lang="ru-RU" sz="2200" dirty="0"/>
              <a:t> </a:t>
            </a:r>
            <a:r>
              <a:rPr lang="ru-RU" sz="2200" dirty="0" err="1"/>
              <a:t>системи</a:t>
            </a:r>
            <a:r>
              <a:rPr lang="ru-RU" sz="2200" dirty="0"/>
              <a:t> </a:t>
            </a:r>
            <a:r>
              <a:rPr lang="ru-RU" sz="2200" dirty="0" err="1"/>
              <a:t>обліку</a:t>
            </a:r>
            <a:r>
              <a:rPr lang="ru-RU" sz="2200" dirty="0"/>
              <a:t>.</a:t>
            </a:r>
          </a:p>
          <a:p>
            <a:endParaRPr lang="ru-RU" dirty="0"/>
          </a:p>
        </p:txBody>
      </p:sp>
      <p:pic>
        <p:nvPicPr>
          <p:cNvPr id="4" name="Рисунок 3"/>
          <p:cNvPicPr>
            <a:picLocks noChangeAspect="1"/>
          </p:cNvPicPr>
          <p:nvPr/>
        </p:nvPicPr>
        <p:blipFill>
          <a:blip r:embed="rId2"/>
          <a:stretch>
            <a:fillRect/>
          </a:stretch>
        </p:blipFill>
        <p:spPr>
          <a:xfrm>
            <a:off x="423370" y="4509120"/>
            <a:ext cx="4728236" cy="2348879"/>
          </a:xfrm>
          <a:prstGeom prst="rect">
            <a:avLst/>
          </a:prstGeom>
        </p:spPr>
      </p:pic>
    </p:spTree>
    <p:extLst>
      <p:ext uri="{BB962C8B-B14F-4D97-AF65-F5344CB8AC3E}">
        <p14:creationId xmlns:p14="http://schemas.microsoft.com/office/powerpoint/2010/main" val="765368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endParaRPr lang="ru-RU" dirty="0"/>
          </a:p>
        </p:txBody>
      </p:sp>
      <p:sp>
        <p:nvSpPr>
          <p:cNvPr id="3" name="Объект 2"/>
          <p:cNvSpPr>
            <a:spLocks noGrp="1"/>
          </p:cNvSpPr>
          <p:nvPr>
            <p:ph idx="1"/>
          </p:nvPr>
        </p:nvSpPr>
        <p:spPr>
          <a:xfrm>
            <a:off x="457200" y="1196752"/>
            <a:ext cx="8229600" cy="4929411"/>
          </a:xfrm>
        </p:spPr>
        <p:txBody>
          <a:bodyPr>
            <a:normAutofit fontScale="85000" lnSpcReduction="20000"/>
          </a:bodyPr>
          <a:lstStyle/>
          <a:p>
            <a:r>
              <a:rPr lang="ru-RU" dirty="0" err="1"/>
              <a:t>Загальними</a:t>
            </a:r>
            <a:r>
              <a:rPr lang="ru-RU" dirty="0"/>
              <a:t> </a:t>
            </a:r>
            <a:r>
              <a:rPr lang="ru-RU" dirty="0" err="1"/>
              <a:t>особливостями</a:t>
            </a:r>
            <a:r>
              <a:rPr lang="ru-RU" dirty="0"/>
              <a:t> ІТ-</a:t>
            </a:r>
            <a:r>
              <a:rPr lang="ru-RU" dirty="0" err="1"/>
              <a:t>готелів</a:t>
            </a:r>
            <a:r>
              <a:rPr lang="ru-RU" dirty="0"/>
              <a:t> є </a:t>
            </a:r>
            <a:r>
              <a:rPr lang="ru-RU" dirty="0" err="1"/>
              <a:t>автоматизація</a:t>
            </a:r>
            <a:r>
              <a:rPr lang="ru-RU" dirty="0"/>
              <a:t> </a:t>
            </a:r>
            <a:r>
              <a:rPr lang="ru-RU" dirty="0" err="1"/>
              <a:t>процесів</a:t>
            </a:r>
            <a:r>
              <a:rPr lang="ru-RU" dirty="0"/>
              <a:t> </a:t>
            </a:r>
            <a:r>
              <a:rPr lang="ru-RU" dirty="0" err="1"/>
              <a:t>планування</a:t>
            </a:r>
            <a:r>
              <a:rPr lang="ru-RU" dirty="0"/>
              <a:t>, </a:t>
            </a:r>
            <a:r>
              <a:rPr lang="ru-RU" dirty="0" err="1"/>
              <a:t>обліку</a:t>
            </a:r>
            <a:r>
              <a:rPr lang="ru-RU" dirty="0"/>
              <a:t> та </a:t>
            </a:r>
            <a:r>
              <a:rPr lang="ru-RU" dirty="0" err="1"/>
              <a:t>управління</a:t>
            </a:r>
            <a:r>
              <a:rPr lang="ru-RU" dirty="0"/>
              <a:t> </a:t>
            </a:r>
            <a:r>
              <a:rPr lang="ru-RU" dirty="0" err="1"/>
              <a:t>основними</a:t>
            </a:r>
            <a:r>
              <a:rPr lang="ru-RU" dirty="0"/>
              <a:t> </a:t>
            </a:r>
            <a:r>
              <a:rPr lang="ru-RU" dirty="0" err="1"/>
              <a:t>напрямками</a:t>
            </a:r>
            <a:r>
              <a:rPr lang="ru-RU" dirty="0"/>
              <a:t> </a:t>
            </a:r>
            <a:r>
              <a:rPr lang="ru-RU" dirty="0" err="1"/>
              <a:t>діяльності</a:t>
            </a:r>
            <a:r>
              <a:rPr lang="ru-RU" dirty="0"/>
              <a:t> </a:t>
            </a:r>
            <a:r>
              <a:rPr lang="ru-RU" dirty="0" err="1"/>
              <a:t>готелю</a:t>
            </a:r>
            <a:r>
              <a:rPr lang="ru-RU" dirty="0"/>
              <a:t>.</a:t>
            </a:r>
          </a:p>
          <a:p>
            <a:r>
              <a:rPr lang="ru-RU" dirty="0"/>
              <a:t>Тому </a:t>
            </a:r>
            <a:r>
              <a:rPr lang="ru-RU" dirty="0" err="1"/>
              <a:t>загалом</a:t>
            </a:r>
            <a:r>
              <a:rPr lang="ru-RU" dirty="0"/>
              <a:t> </a:t>
            </a:r>
            <a:r>
              <a:rPr lang="ru-RU" dirty="0" err="1"/>
              <a:t>їх</a:t>
            </a:r>
            <a:r>
              <a:rPr lang="ru-RU" dirty="0"/>
              <a:t> </a:t>
            </a:r>
            <a:r>
              <a:rPr lang="ru-RU" dirty="0" err="1"/>
              <a:t>можна</a:t>
            </a:r>
            <a:r>
              <a:rPr lang="ru-RU" dirty="0"/>
              <a:t> </a:t>
            </a:r>
            <a:r>
              <a:rPr lang="ru-RU" dirty="0" err="1"/>
              <a:t>розглядати</a:t>
            </a:r>
            <a:r>
              <a:rPr lang="ru-RU" dirty="0"/>
              <a:t> як </a:t>
            </a:r>
            <a:r>
              <a:rPr lang="ru-RU" dirty="0" err="1"/>
              <a:t>інтегровану</a:t>
            </a:r>
            <a:r>
              <a:rPr lang="ru-RU" dirty="0"/>
              <a:t> </a:t>
            </a:r>
            <a:r>
              <a:rPr lang="ru-RU" dirty="0" err="1"/>
              <a:t>сукупність</a:t>
            </a:r>
            <a:r>
              <a:rPr lang="ru-RU" dirty="0"/>
              <a:t> таких </a:t>
            </a:r>
            <a:r>
              <a:rPr lang="ru-RU" dirty="0" err="1"/>
              <a:t>основних</a:t>
            </a:r>
            <a:r>
              <a:rPr lang="ru-RU" dirty="0"/>
              <a:t> </a:t>
            </a:r>
            <a:r>
              <a:rPr lang="ru-RU" dirty="0" err="1"/>
              <a:t>підсистем</a:t>
            </a:r>
            <a:r>
              <a:rPr lang="ru-RU" dirty="0"/>
              <a:t>: </a:t>
            </a:r>
            <a:r>
              <a:rPr lang="ru-RU" dirty="0" err="1"/>
              <a:t>управління</a:t>
            </a:r>
            <a:r>
              <a:rPr lang="ru-RU" dirty="0"/>
              <a:t> </a:t>
            </a:r>
            <a:r>
              <a:rPr lang="ru-RU" dirty="0" err="1"/>
              <a:t>фінансами</a:t>
            </a:r>
            <a:r>
              <a:rPr lang="ru-RU" dirty="0"/>
              <a:t>, </a:t>
            </a:r>
            <a:r>
              <a:rPr lang="ru-RU" dirty="0" err="1"/>
              <a:t>управління</a:t>
            </a:r>
            <a:r>
              <a:rPr lang="ru-RU" dirty="0"/>
              <a:t> </a:t>
            </a:r>
            <a:r>
              <a:rPr lang="ru-RU" dirty="0" err="1"/>
              <a:t>матеріальними</a:t>
            </a:r>
            <a:r>
              <a:rPr lang="ru-RU" dirty="0"/>
              <a:t> потоками, </a:t>
            </a:r>
            <a:r>
              <a:rPr lang="ru-RU" dirty="0" err="1"/>
              <a:t>управління</a:t>
            </a:r>
            <a:r>
              <a:rPr lang="ru-RU" dirty="0"/>
              <a:t> </a:t>
            </a:r>
            <a:r>
              <a:rPr lang="ru-RU" dirty="0" err="1"/>
              <a:t>обслуговуванням</a:t>
            </a:r>
            <a:r>
              <a:rPr lang="ru-RU" dirty="0"/>
              <a:t>, </a:t>
            </a:r>
            <a:r>
              <a:rPr lang="ru-RU" dirty="0" err="1"/>
              <a:t>управління</a:t>
            </a:r>
            <a:r>
              <a:rPr lang="ru-RU" dirty="0"/>
              <a:t> </a:t>
            </a:r>
            <a:r>
              <a:rPr lang="ru-RU" dirty="0" err="1"/>
              <a:t>якістю</a:t>
            </a:r>
            <a:r>
              <a:rPr lang="ru-RU" dirty="0"/>
              <a:t>, </a:t>
            </a:r>
            <a:r>
              <a:rPr lang="ru-RU" dirty="0" err="1"/>
              <a:t>управління</a:t>
            </a:r>
            <a:r>
              <a:rPr lang="ru-RU" dirty="0"/>
              <a:t> персоналом, </a:t>
            </a:r>
            <a:r>
              <a:rPr lang="ru-RU" dirty="0" err="1"/>
              <a:t>управління</a:t>
            </a:r>
            <a:r>
              <a:rPr lang="ru-RU" dirty="0"/>
              <a:t> </a:t>
            </a:r>
            <a:r>
              <a:rPr lang="ru-RU" dirty="0" err="1"/>
              <a:t>збутом</a:t>
            </a:r>
            <a:r>
              <a:rPr lang="ru-RU" dirty="0"/>
              <a:t>, </a:t>
            </a:r>
            <a:r>
              <a:rPr lang="ru-RU" dirty="0" err="1"/>
              <a:t>аналіз</a:t>
            </a:r>
            <a:r>
              <a:rPr lang="ru-RU" dirty="0"/>
              <a:t> </a:t>
            </a:r>
            <a:r>
              <a:rPr lang="ru-RU" dirty="0" err="1"/>
              <a:t>фінансів</a:t>
            </a:r>
            <a:r>
              <a:rPr lang="ru-RU" dirty="0"/>
              <a:t>, </a:t>
            </a:r>
            <a:r>
              <a:rPr lang="ru-RU" dirty="0" err="1"/>
              <a:t>собівартості</a:t>
            </a:r>
            <a:r>
              <a:rPr lang="ru-RU" dirty="0"/>
              <a:t>, </a:t>
            </a:r>
            <a:r>
              <a:rPr lang="ru-RU" dirty="0" err="1"/>
              <a:t>оборотних</a:t>
            </a:r>
            <a:r>
              <a:rPr lang="ru-RU" dirty="0"/>
              <a:t> </a:t>
            </a:r>
            <a:r>
              <a:rPr lang="ru-RU" dirty="0" err="1"/>
              <a:t>коштів</a:t>
            </a:r>
            <a:r>
              <a:rPr lang="ru-RU" dirty="0"/>
              <a:t>, </a:t>
            </a:r>
            <a:r>
              <a:rPr lang="ru-RU" dirty="0" err="1"/>
              <a:t>управління</a:t>
            </a:r>
            <a:r>
              <a:rPr lang="ru-RU" dirty="0"/>
              <a:t> маркетингом </a:t>
            </a:r>
            <a:r>
              <a:rPr lang="ru-RU" dirty="0" err="1"/>
              <a:t>тощо</a:t>
            </a:r>
            <a:r>
              <a:rPr lang="ru-RU" dirty="0"/>
              <a:t>.</a:t>
            </a:r>
          </a:p>
          <a:p>
            <a:r>
              <a:rPr lang="ru-RU" dirty="0"/>
              <a:t>Наведена </a:t>
            </a:r>
            <a:r>
              <a:rPr lang="ru-RU" dirty="0" err="1"/>
              <a:t>послідовність</a:t>
            </a:r>
            <a:r>
              <a:rPr lang="ru-RU" dirty="0"/>
              <a:t> </a:t>
            </a:r>
            <a:r>
              <a:rPr lang="ru-RU" dirty="0" err="1"/>
              <a:t>функціональних</a:t>
            </a:r>
            <a:r>
              <a:rPr lang="ru-RU" dirty="0"/>
              <a:t> </a:t>
            </a:r>
            <a:r>
              <a:rPr lang="ru-RU" dirty="0" err="1"/>
              <a:t>підсистем</a:t>
            </a:r>
            <a:r>
              <a:rPr lang="ru-RU" dirty="0"/>
              <a:t> не </a:t>
            </a:r>
            <a:r>
              <a:rPr lang="ru-RU" dirty="0" err="1"/>
              <a:t>претендує</a:t>
            </a:r>
            <a:r>
              <a:rPr lang="ru-RU" dirty="0"/>
              <a:t> на </a:t>
            </a:r>
            <a:r>
              <a:rPr lang="ru-RU" dirty="0" err="1"/>
              <a:t>повноту</a:t>
            </a:r>
            <a:r>
              <a:rPr lang="ru-RU" dirty="0"/>
              <a:t> і </a:t>
            </a:r>
            <a:r>
              <a:rPr lang="ru-RU" dirty="0" err="1"/>
              <a:t>відбиває</a:t>
            </a:r>
            <a:r>
              <a:rPr lang="ru-RU" dirty="0"/>
              <a:t> </a:t>
            </a:r>
            <a:r>
              <a:rPr lang="ru-RU" dirty="0" err="1"/>
              <a:t>основні</a:t>
            </a:r>
            <a:r>
              <a:rPr lang="ru-RU" dirty="0"/>
              <a:t> напрямки </a:t>
            </a:r>
            <a:r>
              <a:rPr lang="ru-RU" dirty="0" err="1"/>
              <a:t>діяльності</a:t>
            </a:r>
            <a:r>
              <a:rPr lang="ru-RU" dirty="0"/>
              <a:t> </a:t>
            </a:r>
            <a:r>
              <a:rPr lang="ru-RU" dirty="0" err="1"/>
              <a:t>сучасних</a:t>
            </a:r>
            <a:r>
              <a:rPr lang="ru-RU" dirty="0"/>
              <a:t> </a:t>
            </a:r>
            <a:r>
              <a:rPr lang="ru-RU" dirty="0" err="1"/>
              <a:t>готелів</a:t>
            </a:r>
            <a:r>
              <a:rPr lang="ru-RU" dirty="0"/>
              <a:t>.</a:t>
            </a:r>
          </a:p>
          <a:p>
            <a:endParaRPr lang="ru-RU" dirty="0"/>
          </a:p>
        </p:txBody>
      </p:sp>
    </p:spTree>
    <p:extLst>
      <p:ext uri="{BB962C8B-B14F-4D97-AF65-F5344CB8AC3E}">
        <p14:creationId xmlns:p14="http://schemas.microsoft.com/office/powerpoint/2010/main" val="38901466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ru-RU" sz="2800" dirty="0"/>
              <a:t>В </a:t>
            </a:r>
            <a:r>
              <a:rPr lang="ru-RU" sz="2800" dirty="0" err="1"/>
              <a:t>управління</a:t>
            </a:r>
            <a:r>
              <a:rPr lang="ru-RU" sz="2800" dirty="0"/>
              <a:t> </a:t>
            </a:r>
            <a:r>
              <a:rPr lang="ru-RU" sz="2800" dirty="0" err="1"/>
              <a:t>обслуговуванням</a:t>
            </a:r>
            <a:r>
              <a:rPr lang="ru-RU" sz="2800" dirty="0"/>
              <a:t> </a:t>
            </a:r>
            <a:r>
              <a:rPr lang="ru-RU" sz="2800" dirty="0" err="1"/>
              <a:t>входять</a:t>
            </a:r>
            <a:r>
              <a:rPr lang="ru-RU" sz="2800" dirty="0"/>
              <a:t>:</a:t>
            </a:r>
          </a:p>
        </p:txBody>
      </p:sp>
      <p:pic>
        <p:nvPicPr>
          <p:cNvPr id="4" name="Объект 3"/>
          <p:cNvPicPr>
            <a:picLocks noGrp="1" noChangeAspect="1"/>
          </p:cNvPicPr>
          <p:nvPr>
            <p:ph idx="1"/>
          </p:nvPr>
        </p:nvPicPr>
        <p:blipFill>
          <a:blip r:embed="rId2"/>
          <a:stretch>
            <a:fillRect/>
          </a:stretch>
        </p:blipFill>
        <p:spPr>
          <a:xfrm>
            <a:off x="584796" y="908050"/>
            <a:ext cx="7974407" cy="5218113"/>
          </a:xfrm>
          <a:prstGeom prst="rect">
            <a:avLst/>
          </a:prstGeom>
        </p:spPr>
      </p:pic>
    </p:spTree>
    <p:extLst>
      <p:ext uri="{BB962C8B-B14F-4D97-AF65-F5344CB8AC3E}">
        <p14:creationId xmlns:p14="http://schemas.microsoft.com/office/powerpoint/2010/main" val="32233034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altLang="ru-RU" sz="2400" dirty="0" err="1">
                <a:latin typeface="Times New Roman" panose="02020603050405020304" pitchFamily="18" charset="0"/>
                <a:cs typeface="Times New Roman" panose="02020603050405020304" pitchFamily="18" charset="0"/>
              </a:rPr>
              <a:t>Програмний</a:t>
            </a:r>
            <a:r>
              <a:rPr lang="ru-RU" altLang="ru-RU" sz="2400" dirty="0">
                <a:latin typeface="Times New Roman" panose="02020603050405020304" pitchFamily="18" charset="0"/>
                <a:cs typeface="Times New Roman" panose="02020603050405020304" pitchFamily="18" charset="0"/>
              </a:rPr>
              <a:t> комплекс «Парус-</a:t>
            </a:r>
            <a:r>
              <a:rPr lang="ru-RU" altLang="ru-RU" sz="2400" dirty="0" err="1">
                <a:latin typeface="Times New Roman" panose="02020603050405020304" pitchFamily="18" charset="0"/>
                <a:cs typeface="Times New Roman" panose="02020603050405020304" pitchFamily="18" charset="0"/>
              </a:rPr>
              <a:t>Готельне</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господарство</a:t>
            </a:r>
            <a:r>
              <a:rPr lang="ru-RU" altLang="ru-RU" sz="2400" dirty="0">
                <a:latin typeface="Times New Roman" panose="02020603050405020304" pitchFamily="18" charset="0"/>
                <a:cs typeface="Times New Roman" panose="02020603050405020304" pitchFamily="18" charset="0"/>
              </a:rPr>
              <a:t>» </a:t>
            </a:r>
            <a:r>
              <a:rPr lang="ru-RU" altLang="ru-RU" sz="2400" dirty="0" err="1" smtClean="0">
                <a:latin typeface="Times New Roman" panose="02020603050405020304" pitchFamily="18" charset="0"/>
                <a:cs typeface="Times New Roman" panose="02020603050405020304" pitchFamily="18" charset="0"/>
              </a:rPr>
              <a:t>надає</a:t>
            </a:r>
            <a:r>
              <a:rPr lang="ru-RU" altLang="ru-RU" sz="2400" dirty="0" smtClean="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можливість</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роздруковувати</a:t>
            </a:r>
            <a:r>
              <a:rPr lang="ru-RU" altLang="ru-RU" sz="2400" dirty="0">
                <a:latin typeface="Times New Roman" panose="02020603050405020304" pitchFamily="18" charset="0"/>
                <a:cs typeface="Times New Roman" panose="02020603050405020304" pitchFamily="18" charset="0"/>
              </a:rPr>
              <a:t> та </a:t>
            </a:r>
            <a:r>
              <a:rPr lang="ru-RU" altLang="ru-RU" sz="2400" dirty="0" err="1">
                <a:latin typeface="Times New Roman" panose="02020603050405020304" pitchFamily="18" charset="0"/>
                <a:cs typeface="Times New Roman" panose="02020603050405020304" pitchFamily="18" charset="0"/>
              </a:rPr>
              <a:t>аналізувати</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такі</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звіти</a:t>
            </a:r>
            <a:r>
              <a:rPr lang="ru-RU" altLang="ru-RU" sz="2400" dirty="0">
                <a:latin typeface="Times New Roman" panose="02020603050405020304" pitchFamily="18" charset="0"/>
                <a:cs typeface="Times New Roman" panose="02020603050405020304" pitchFamily="18" charset="0"/>
              </a:rPr>
              <a:t>:</a:t>
            </a:r>
            <a:endParaRPr lang="ru-RU" sz="2400" dirty="0"/>
          </a:p>
        </p:txBody>
      </p:sp>
      <p:pic>
        <p:nvPicPr>
          <p:cNvPr id="4" name="Объект 3"/>
          <p:cNvPicPr>
            <a:picLocks noGrp="1" noChangeAspect="1"/>
          </p:cNvPicPr>
          <p:nvPr>
            <p:ph idx="1"/>
          </p:nvPr>
        </p:nvPicPr>
        <p:blipFill>
          <a:blip r:embed="rId2"/>
          <a:stretch>
            <a:fillRect/>
          </a:stretch>
        </p:blipFill>
        <p:spPr>
          <a:xfrm>
            <a:off x="457200" y="1623136"/>
            <a:ext cx="8229600" cy="4480090"/>
          </a:xfrm>
          <a:prstGeom prst="rect">
            <a:avLst/>
          </a:prstGeom>
        </p:spPr>
      </p:pic>
    </p:spTree>
    <p:extLst>
      <p:ext uri="{BB962C8B-B14F-4D97-AF65-F5344CB8AC3E}">
        <p14:creationId xmlns:p14="http://schemas.microsoft.com/office/powerpoint/2010/main" val="25407804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altLang="ru-RU" sz="2000" b="1" dirty="0">
                <a:latin typeface="Times New Roman" panose="02020603050405020304" pitchFamily="18" charset="0"/>
                <a:cs typeface="Times New Roman" panose="02020603050405020304" pitchFamily="18" charset="0"/>
              </a:rPr>
              <a:t>«Парус-</a:t>
            </a:r>
            <a:r>
              <a:rPr lang="ru-RU" altLang="ru-RU" sz="2000" b="1" dirty="0" err="1">
                <a:latin typeface="Times New Roman" panose="02020603050405020304" pitchFamily="18" charset="0"/>
                <a:cs typeface="Times New Roman" panose="02020603050405020304" pitchFamily="18" charset="0"/>
              </a:rPr>
              <a:t>Готельне</a:t>
            </a:r>
            <a:r>
              <a:rPr lang="ru-RU" altLang="ru-RU" sz="2000" b="1" dirty="0">
                <a:latin typeface="Times New Roman" panose="02020603050405020304" pitchFamily="18" charset="0"/>
                <a:cs typeface="Times New Roman" panose="02020603050405020304" pitchFamily="18" charset="0"/>
              </a:rPr>
              <a:t> </a:t>
            </a:r>
            <a:r>
              <a:rPr lang="ru-RU" altLang="ru-RU" sz="2000" b="1" dirty="0" err="1">
                <a:latin typeface="Times New Roman" panose="02020603050405020304" pitchFamily="18" charset="0"/>
                <a:cs typeface="Times New Roman" panose="02020603050405020304" pitchFamily="18" charset="0"/>
              </a:rPr>
              <a:t>господарство</a:t>
            </a:r>
            <a:r>
              <a:rPr lang="ru-RU" altLang="ru-RU" sz="2000" b="1" dirty="0">
                <a:latin typeface="Times New Roman" panose="02020603050405020304" pitchFamily="18" charset="0"/>
                <a:cs typeface="Times New Roman" panose="02020603050405020304" pitchFamily="18" charset="0"/>
              </a:rPr>
              <a:t>» – </a:t>
            </a:r>
            <a:r>
              <a:rPr lang="ru-RU" altLang="ru-RU" sz="2000" b="1" dirty="0" err="1">
                <a:latin typeface="Times New Roman" panose="02020603050405020304" pitchFamily="18" charset="0"/>
                <a:cs typeface="Times New Roman" panose="02020603050405020304" pitchFamily="18" charset="0"/>
              </a:rPr>
              <a:t>автоматизована</a:t>
            </a:r>
            <a:r>
              <a:rPr lang="ru-RU" altLang="ru-RU" sz="2000" b="1" dirty="0">
                <a:latin typeface="Times New Roman" panose="02020603050405020304" pitchFamily="18" charset="0"/>
                <a:cs typeface="Times New Roman" panose="02020603050405020304" pitchFamily="18" charset="0"/>
              </a:rPr>
              <a:t> система </a:t>
            </a:r>
            <a:r>
              <a:rPr lang="ru-RU" altLang="ru-RU" sz="2000" b="1" dirty="0" err="1">
                <a:latin typeface="Times New Roman" panose="02020603050405020304" pitchFamily="18" charset="0"/>
                <a:cs typeface="Times New Roman" panose="02020603050405020304" pitchFamily="18" charset="0"/>
              </a:rPr>
              <a:t>управління</a:t>
            </a:r>
            <a:r>
              <a:rPr lang="ru-RU" altLang="ru-RU" sz="2000" b="1" dirty="0">
                <a:latin typeface="Times New Roman" panose="02020603050405020304" pitchFamily="18" charset="0"/>
                <a:cs typeface="Times New Roman" panose="02020603050405020304" pitchFamily="18" charset="0"/>
              </a:rPr>
              <a:t> для </a:t>
            </a:r>
            <a:r>
              <a:rPr lang="ru-RU" altLang="ru-RU" sz="2000" b="1" dirty="0" err="1">
                <a:latin typeface="Times New Roman" panose="02020603050405020304" pitchFamily="18" charset="0"/>
                <a:cs typeface="Times New Roman" panose="02020603050405020304" pitchFamily="18" charset="0"/>
              </a:rPr>
              <a:t>готелів</a:t>
            </a:r>
            <a:r>
              <a:rPr lang="ru-RU" altLang="ru-RU" sz="2000" b="1" dirty="0">
                <a:latin typeface="Times New Roman" panose="02020603050405020304" pitchFamily="18" charset="0"/>
                <a:cs typeface="Times New Roman" panose="02020603050405020304" pitchFamily="18" charset="0"/>
              </a:rPr>
              <a:t>, </a:t>
            </a:r>
            <a:r>
              <a:rPr lang="ru-RU" altLang="ru-RU" sz="2000" b="1" dirty="0" err="1">
                <a:latin typeface="Times New Roman" panose="02020603050405020304" pitchFamily="18" charset="0"/>
                <a:cs typeface="Times New Roman" panose="02020603050405020304" pitchFamily="18" charset="0"/>
              </a:rPr>
              <a:t>дозволяє</a:t>
            </a:r>
            <a:r>
              <a:rPr lang="ru-RU" altLang="ru-RU" sz="2000" b="1" dirty="0">
                <a:latin typeface="Times New Roman" panose="02020603050405020304" pitchFamily="18" charset="0"/>
                <a:cs typeface="Times New Roman" panose="02020603050405020304" pitchFamily="18" charset="0"/>
              </a:rPr>
              <a:t> </a:t>
            </a:r>
            <a:r>
              <a:rPr lang="ru-RU" altLang="ru-RU" sz="2000" b="1" dirty="0" err="1">
                <a:latin typeface="Times New Roman" panose="02020603050405020304" pitchFamily="18" charset="0"/>
                <a:cs typeface="Times New Roman" panose="02020603050405020304" pitchFamily="18" charset="0"/>
              </a:rPr>
              <a:t>вирішувати</a:t>
            </a:r>
            <a:r>
              <a:rPr lang="ru-RU" altLang="ru-RU" sz="2000" b="1" dirty="0">
                <a:latin typeface="Times New Roman" panose="02020603050405020304" pitchFamily="18" charset="0"/>
                <a:cs typeface="Times New Roman" panose="02020603050405020304" pitchFamily="18" charset="0"/>
              </a:rPr>
              <a:t> </a:t>
            </a:r>
            <a:r>
              <a:rPr lang="ru-RU" altLang="ru-RU" sz="2000" b="1" dirty="0" err="1">
                <a:latin typeface="Times New Roman" panose="02020603050405020304" pitchFamily="18" charset="0"/>
                <a:cs typeface="Times New Roman" panose="02020603050405020304" pitchFamily="18" charset="0"/>
              </a:rPr>
              <a:t>такі</a:t>
            </a:r>
            <a:r>
              <a:rPr lang="ru-RU" altLang="ru-RU" sz="2000" b="1" dirty="0">
                <a:latin typeface="Times New Roman" panose="02020603050405020304" pitchFamily="18" charset="0"/>
                <a:cs typeface="Times New Roman" panose="02020603050405020304" pitchFamily="18" charset="0"/>
              </a:rPr>
              <a:t> </a:t>
            </a:r>
            <a:r>
              <a:rPr lang="ru-RU" altLang="ru-RU" sz="2000" b="1" dirty="0" err="1">
                <a:latin typeface="Times New Roman" panose="02020603050405020304" pitchFamily="18" charset="0"/>
                <a:cs typeface="Times New Roman" panose="02020603050405020304" pitchFamily="18" charset="0"/>
              </a:rPr>
              <a:t>облікові</a:t>
            </a:r>
            <a:r>
              <a:rPr lang="ru-RU" altLang="ru-RU" sz="2000" b="1" dirty="0">
                <a:latin typeface="Times New Roman" panose="02020603050405020304" pitchFamily="18" charset="0"/>
                <a:cs typeface="Times New Roman" panose="02020603050405020304" pitchFamily="18" charset="0"/>
              </a:rPr>
              <a:t> й </a:t>
            </a:r>
            <a:r>
              <a:rPr lang="ru-RU" altLang="ru-RU" sz="2000" b="1" dirty="0" err="1">
                <a:latin typeface="Times New Roman" panose="02020603050405020304" pitchFamily="18" charset="0"/>
                <a:cs typeface="Times New Roman" panose="02020603050405020304" pitchFamily="18" charset="0"/>
              </a:rPr>
              <a:t>управлінські</a:t>
            </a:r>
            <a:r>
              <a:rPr lang="ru-RU" altLang="ru-RU" sz="2000" b="1" dirty="0">
                <a:latin typeface="Times New Roman" panose="02020603050405020304" pitchFamily="18" charset="0"/>
                <a:cs typeface="Times New Roman" panose="02020603050405020304" pitchFamily="18" charset="0"/>
              </a:rPr>
              <a:t> </a:t>
            </a:r>
            <a:r>
              <a:rPr lang="ru-RU" altLang="ru-RU" sz="2000" b="1" dirty="0" err="1">
                <a:latin typeface="Times New Roman" panose="02020603050405020304" pitchFamily="18" charset="0"/>
                <a:cs typeface="Times New Roman" panose="02020603050405020304" pitchFamily="18" charset="0"/>
              </a:rPr>
              <a:t>завдання</a:t>
            </a:r>
            <a:r>
              <a:rPr lang="ru-RU" altLang="ru-RU" sz="2000" b="1" dirty="0">
                <a:latin typeface="Times New Roman" panose="02020603050405020304" pitchFamily="18" charset="0"/>
                <a:cs typeface="Times New Roman" panose="02020603050405020304" pitchFamily="18" charset="0"/>
              </a:rPr>
              <a:t>:</a:t>
            </a:r>
            <a:br>
              <a:rPr lang="ru-RU" altLang="ru-RU" sz="2000" b="1" dirty="0">
                <a:latin typeface="Times New Roman" panose="02020603050405020304" pitchFamily="18" charset="0"/>
                <a:cs typeface="Times New Roman" panose="02020603050405020304" pitchFamily="18" charset="0"/>
              </a:rPr>
            </a:br>
            <a:endParaRPr lang="ru-RU" sz="2000" dirty="0"/>
          </a:p>
        </p:txBody>
      </p:sp>
      <p:sp>
        <p:nvSpPr>
          <p:cNvPr id="3" name="Объект 2"/>
          <p:cNvSpPr>
            <a:spLocks noGrp="1"/>
          </p:cNvSpPr>
          <p:nvPr>
            <p:ph idx="1"/>
          </p:nvPr>
        </p:nvSpPr>
        <p:spPr/>
        <p:txBody>
          <a:bodyPr>
            <a:normAutofit fontScale="62500" lnSpcReduction="20000"/>
          </a:bodyPr>
          <a:lstStyle/>
          <a:p>
            <a:r>
              <a:rPr lang="ru-RU" dirty="0" err="1"/>
              <a:t>ведення</a:t>
            </a:r>
            <a:r>
              <a:rPr lang="ru-RU" dirty="0"/>
              <a:t> </a:t>
            </a:r>
            <a:r>
              <a:rPr lang="ru-RU" dirty="0" err="1"/>
              <a:t>структури</a:t>
            </a:r>
            <a:r>
              <a:rPr lang="ru-RU" dirty="0"/>
              <a:t> </a:t>
            </a:r>
            <a:r>
              <a:rPr lang="ru-RU" dirty="0" err="1"/>
              <a:t>готельного</a:t>
            </a:r>
            <a:r>
              <a:rPr lang="ru-RU" dirty="0"/>
              <a:t> комплексу;</a:t>
            </a:r>
          </a:p>
          <a:p>
            <a:r>
              <a:rPr lang="ru-RU" dirty="0"/>
              <a:t>характеристика </a:t>
            </a:r>
            <a:r>
              <a:rPr lang="ru-RU" dirty="0" err="1"/>
              <a:t>номерів</a:t>
            </a:r>
            <a:r>
              <a:rPr lang="ru-RU" dirty="0"/>
              <a:t>, </a:t>
            </a:r>
            <a:r>
              <a:rPr lang="ru-RU" dirty="0" err="1"/>
              <a:t>тарифи</a:t>
            </a:r>
            <a:r>
              <a:rPr lang="ru-RU" dirty="0"/>
              <a:t>, фото номерного фонду;</a:t>
            </a:r>
          </a:p>
          <a:p>
            <a:r>
              <a:rPr lang="ru-RU" dirty="0" err="1"/>
              <a:t>бронювання</a:t>
            </a:r>
            <a:r>
              <a:rPr lang="ru-RU" dirty="0"/>
              <a:t>, </a:t>
            </a:r>
            <a:r>
              <a:rPr lang="ru-RU" dirty="0" err="1"/>
              <a:t>поселення</a:t>
            </a:r>
            <a:r>
              <a:rPr lang="ru-RU" dirty="0"/>
              <a:t>, </a:t>
            </a:r>
            <a:r>
              <a:rPr lang="ru-RU" dirty="0" err="1"/>
              <a:t>додаткові</a:t>
            </a:r>
            <a:r>
              <a:rPr lang="ru-RU" dirty="0"/>
              <a:t> </a:t>
            </a:r>
            <a:r>
              <a:rPr lang="ru-RU" dirty="0" err="1"/>
              <a:t>послуги</a:t>
            </a:r>
            <a:r>
              <a:rPr lang="ru-RU" dirty="0"/>
              <a:t>, </a:t>
            </a:r>
            <a:r>
              <a:rPr lang="ru-RU" dirty="0" err="1"/>
              <a:t>розрахунок</a:t>
            </a:r>
            <a:r>
              <a:rPr lang="ru-RU" dirty="0"/>
              <a:t> будь-</a:t>
            </a:r>
            <a:r>
              <a:rPr lang="ru-RU" dirty="0" err="1"/>
              <a:t>якою</a:t>
            </a:r>
            <a:r>
              <a:rPr lang="ru-RU" dirty="0"/>
              <a:t> формою оплати через </a:t>
            </a:r>
            <a:r>
              <a:rPr lang="ru-RU" dirty="0" err="1"/>
              <a:t>фіскальний</a:t>
            </a:r>
            <a:r>
              <a:rPr lang="ru-RU" dirty="0"/>
              <a:t> </a:t>
            </a:r>
            <a:r>
              <a:rPr lang="ru-RU" dirty="0" err="1"/>
              <a:t>реєстратор</a:t>
            </a:r>
            <a:r>
              <a:rPr lang="ru-RU" dirty="0"/>
              <a:t> </a:t>
            </a:r>
            <a:r>
              <a:rPr lang="ru-RU" dirty="0" err="1"/>
              <a:t>або</a:t>
            </a:r>
            <a:r>
              <a:rPr lang="ru-RU" dirty="0"/>
              <a:t> через </a:t>
            </a:r>
            <a:r>
              <a:rPr lang="ru-RU" dirty="0" err="1"/>
              <a:t>платіжні</a:t>
            </a:r>
            <a:r>
              <a:rPr lang="ru-RU" dirty="0"/>
              <a:t> </a:t>
            </a:r>
            <a:r>
              <a:rPr lang="ru-RU" dirty="0" err="1"/>
              <a:t>документи</a:t>
            </a:r>
            <a:r>
              <a:rPr lang="ru-RU" dirty="0"/>
              <a:t>;</a:t>
            </a:r>
          </a:p>
          <a:p>
            <a:r>
              <a:rPr lang="ru-RU" dirty="0" err="1"/>
              <a:t>відстеження</a:t>
            </a:r>
            <a:r>
              <a:rPr lang="ru-RU" dirty="0"/>
              <a:t> повторного </a:t>
            </a:r>
            <a:r>
              <a:rPr lang="ru-RU" dirty="0" err="1"/>
              <a:t>приїзду</a:t>
            </a:r>
            <a:r>
              <a:rPr lang="ru-RU" dirty="0"/>
              <a:t>;</a:t>
            </a:r>
          </a:p>
          <a:p>
            <a:r>
              <a:rPr lang="ru-RU" dirty="0" err="1"/>
              <a:t>оперативне</a:t>
            </a:r>
            <a:r>
              <a:rPr lang="ru-RU" dirty="0"/>
              <a:t> </a:t>
            </a:r>
            <a:r>
              <a:rPr lang="ru-RU" dirty="0" err="1"/>
              <a:t>управління</a:t>
            </a:r>
            <a:r>
              <a:rPr lang="ru-RU" dirty="0"/>
              <a:t> (</a:t>
            </a:r>
            <a:r>
              <a:rPr lang="ru-RU" dirty="0" err="1"/>
              <a:t>скарги</a:t>
            </a:r>
            <a:r>
              <a:rPr lang="ru-RU" dirty="0"/>
              <a:t>, </a:t>
            </a:r>
            <a:r>
              <a:rPr lang="ru-RU" dirty="0" err="1"/>
              <a:t>ремонти</a:t>
            </a:r>
            <a:r>
              <a:rPr lang="ru-RU" dirty="0"/>
              <a:t>, </a:t>
            </a:r>
            <a:r>
              <a:rPr lang="ru-RU" dirty="0" err="1"/>
              <a:t>прибирання</a:t>
            </a:r>
            <a:r>
              <a:rPr lang="ru-RU" dirty="0"/>
              <a:t>, </a:t>
            </a:r>
            <a:r>
              <a:rPr lang="ru-RU" dirty="0" err="1"/>
              <a:t>простоювання</a:t>
            </a:r>
            <a:r>
              <a:rPr lang="ru-RU" dirty="0"/>
              <a:t> </a:t>
            </a:r>
            <a:r>
              <a:rPr lang="ru-RU" dirty="0" err="1"/>
              <a:t>номерів</a:t>
            </a:r>
            <a:r>
              <a:rPr lang="ru-RU" dirty="0"/>
              <a:t>);</a:t>
            </a:r>
          </a:p>
          <a:p>
            <a:r>
              <a:rPr lang="ru-RU" dirty="0" err="1"/>
              <a:t>поселення</a:t>
            </a:r>
            <a:r>
              <a:rPr lang="ru-RU" dirty="0"/>
              <a:t> </a:t>
            </a:r>
            <a:r>
              <a:rPr lang="ru-RU" dirty="0" err="1"/>
              <a:t>іноземців</a:t>
            </a:r>
            <a:r>
              <a:rPr lang="ru-RU" dirty="0"/>
              <a:t>, </a:t>
            </a:r>
            <a:r>
              <a:rPr lang="ru-RU" dirty="0" err="1"/>
              <a:t>валютний</a:t>
            </a:r>
            <a:r>
              <a:rPr lang="ru-RU" dirty="0"/>
              <a:t> </a:t>
            </a:r>
            <a:r>
              <a:rPr lang="ru-RU" dirty="0" err="1"/>
              <a:t>облік</a:t>
            </a:r>
            <a:r>
              <a:rPr lang="ru-RU" dirty="0"/>
              <a:t>;</a:t>
            </a:r>
          </a:p>
          <a:p>
            <a:r>
              <a:rPr lang="ru-RU" dirty="0" err="1"/>
              <a:t>гнучкі</a:t>
            </a:r>
            <a:r>
              <a:rPr lang="ru-RU" dirty="0"/>
              <a:t> </a:t>
            </a:r>
            <a:r>
              <a:rPr lang="ru-RU" dirty="0" err="1"/>
              <a:t>зміни</a:t>
            </a:r>
            <a:r>
              <a:rPr lang="ru-RU" dirty="0"/>
              <a:t> (</a:t>
            </a:r>
            <a:r>
              <a:rPr lang="ru-RU" dirty="0" err="1"/>
              <a:t>розрахунковий</a:t>
            </a:r>
            <a:r>
              <a:rPr lang="ru-RU" dirty="0"/>
              <a:t> час, </a:t>
            </a:r>
            <a:r>
              <a:rPr lang="ru-RU" dirty="0" err="1"/>
              <a:t>гнучка</a:t>
            </a:r>
            <a:r>
              <a:rPr lang="ru-RU" dirty="0"/>
              <a:t> система оплати, </a:t>
            </a:r>
            <a:r>
              <a:rPr lang="ru-RU" dirty="0" err="1"/>
              <a:t>знижки</a:t>
            </a:r>
            <a:r>
              <a:rPr lang="ru-RU" dirty="0"/>
              <a:t>, спец. </a:t>
            </a:r>
            <a:r>
              <a:rPr lang="ru-RU" dirty="0" err="1"/>
              <a:t>тарифи</a:t>
            </a:r>
            <a:r>
              <a:rPr lang="ru-RU" dirty="0"/>
              <a:t>);</a:t>
            </a:r>
          </a:p>
          <a:p>
            <a:r>
              <a:rPr lang="ru-RU" dirty="0" err="1"/>
              <a:t>облік</a:t>
            </a:r>
            <a:r>
              <a:rPr lang="ru-RU" dirty="0"/>
              <a:t> майна в номерах;</a:t>
            </a:r>
          </a:p>
          <a:p>
            <a:r>
              <a:rPr lang="ru-RU" dirty="0" err="1"/>
              <a:t>інтеграція</a:t>
            </a:r>
            <a:r>
              <a:rPr lang="ru-RU" dirty="0"/>
              <a:t> з </a:t>
            </a:r>
            <a:r>
              <a:rPr lang="ru-RU" dirty="0" err="1"/>
              <a:t>білінговими</a:t>
            </a:r>
            <a:r>
              <a:rPr lang="ru-RU" dirty="0"/>
              <a:t> </a:t>
            </a:r>
            <a:r>
              <a:rPr lang="ru-RU" dirty="0" err="1"/>
              <a:t>телефонними</a:t>
            </a:r>
            <a:r>
              <a:rPr lang="ru-RU" dirty="0"/>
              <a:t> системами;</a:t>
            </a:r>
          </a:p>
          <a:p>
            <a:r>
              <a:rPr lang="ru-RU" dirty="0" err="1"/>
              <a:t>погодинне</a:t>
            </a:r>
            <a:r>
              <a:rPr lang="ru-RU" dirty="0"/>
              <a:t> </a:t>
            </a:r>
            <a:r>
              <a:rPr lang="ru-RU" dirty="0" err="1"/>
              <a:t>планування</a:t>
            </a:r>
            <a:r>
              <a:rPr lang="ru-RU" dirty="0"/>
              <a:t> – </a:t>
            </a:r>
            <a:r>
              <a:rPr lang="ru-RU" dirty="0" err="1"/>
              <a:t>сауни</a:t>
            </a:r>
            <a:r>
              <a:rPr lang="ru-RU" dirty="0"/>
              <a:t>, </a:t>
            </a:r>
            <a:r>
              <a:rPr lang="ru-RU" dirty="0" err="1"/>
              <a:t>масажні</a:t>
            </a:r>
            <a:r>
              <a:rPr lang="ru-RU" dirty="0"/>
              <a:t> </a:t>
            </a:r>
            <a:r>
              <a:rPr lang="ru-RU" dirty="0" err="1"/>
              <a:t>кабінети</a:t>
            </a:r>
            <a:r>
              <a:rPr lang="ru-RU" dirty="0"/>
              <a:t>, </a:t>
            </a:r>
            <a:r>
              <a:rPr lang="ru-RU" dirty="0" err="1"/>
              <a:t>спортзали</a:t>
            </a:r>
            <a:r>
              <a:rPr lang="ru-RU" dirty="0"/>
              <a:t>;</a:t>
            </a:r>
          </a:p>
          <a:p>
            <a:r>
              <a:rPr lang="ru-RU" dirty="0"/>
              <a:t>вся </a:t>
            </a:r>
            <a:r>
              <a:rPr lang="ru-RU" dirty="0" err="1"/>
              <a:t>затверджена</a:t>
            </a:r>
            <a:r>
              <a:rPr lang="ru-RU" dirty="0"/>
              <a:t> та </a:t>
            </a:r>
            <a:r>
              <a:rPr lang="ru-RU" dirty="0" err="1"/>
              <a:t>специфічна</a:t>
            </a:r>
            <a:r>
              <a:rPr lang="ru-RU" dirty="0"/>
              <a:t> </a:t>
            </a:r>
            <a:r>
              <a:rPr lang="ru-RU" dirty="0" err="1"/>
              <a:t>звітність</a:t>
            </a:r>
            <a:r>
              <a:rPr lang="ru-RU" dirty="0"/>
              <a:t>.</a:t>
            </a:r>
          </a:p>
          <a:p>
            <a:endParaRPr lang="ru-RU" dirty="0"/>
          </a:p>
        </p:txBody>
      </p:sp>
    </p:spTree>
    <p:extLst>
      <p:ext uri="{BB962C8B-B14F-4D97-AF65-F5344CB8AC3E}">
        <p14:creationId xmlns:p14="http://schemas.microsoft.com/office/powerpoint/2010/main" val="21430811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a:t>3. </a:t>
            </a:r>
            <a:r>
              <a:rPr lang="ru-RU" sz="3600" dirty="0" err="1"/>
              <a:t>Інформаційний</a:t>
            </a:r>
            <a:r>
              <a:rPr lang="ru-RU" sz="3600" dirty="0"/>
              <a:t> центр та </a:t>
            </a:r>
            <a:r>
              <a:rPr lang="ru-RU" sz="3600" dirty="0" err="1"/>
              <a:t>інформаційні</a:t>
            </a:r>
            <a:r>
              <a:rPr lang="ru-RU" sz="3600" dirty="0"/>
              <a:t> потоки в </a:t>
            </a:r>
            <a:r>
              <a:rPr lang="ru-RU" sz="3600" dirty="0" err="1"/>
              <a:t>готелі</a:t>
            </a:r>
            <a:endParaRPr lang="ru-RU" sz="3600" dirty="0"/>
          </a:p>
        </p:txBody>
      </p:sp>
      <p:sp>
        <p:nvSpPr>
          <p:cNvPr id="3" name="Объект 2"/>
          <p:cNvSpPr>
            <a:spLocks noGrp="1"/>
          </p:cNvSpPr>
          <p:nvPr>
            <p:ph idx="1"/>
          </p:nvPr>
        </p:nvSpPr>
        <p:spPr/>
        <p:txBody>
          <a:bodyPr>
            <a:normAutofit fontScale="92500" lnSpcReduction="20000"/>
          </a:bodyPr>
          <a:lstStyle/>
          <a:p>
            <a:r>
              <a:rPr lang="ru-RU" dirty="0" err="1"/>
              <a:t>Інформаційний</a:t>
            </a:r>
            <a:r>
              <a:rPr lang="ru-RU" dirty="0"/>
              <a:t> центр – </a:t>
            </a:r>
            <a:r>
              <a:rPr lang="ru-RU" dirty="0" err="1"/>
              <a:t>це</a:t>
            </a:r>
            <a:r>
              <a:rPr lang="ru-RU" dirty="0"/>
              <a:t> </a:t>
            </a:r>
            <a:r>
              <a:rPr lang="ru-RU" dirty="0" err="1"/>
              <a:t>складний</a:t>
            </a:r>
            <a:r>
              <a:rPr lang="ru-RU" dirty="0"/>
              <a:t> </a:t>
            </a:r>
            <a:r>
              <a:rPr lang="ru-RU" dirty="0" err="1"/>
              <a:t>людино-машинний</a:t>
            </a:r>
            <a:r>
              <a:rPr lang="ru-RU" dirty="0"/>
              <a:t> комплекс, ядром </a:t>
            </a:r>
            <a:r>
              <a:rPr lang="ru-RU" dirty="0" err="1"/>
              <a:t>якого</a:t>
            </a:r>
            <a:r>
              <a:rPr lang="ru-RU" dirty="0"/>
              <a:t> є </a:t>
            </a:r>
            <a:r>
              <a:rPr lang="ru-RU" dirty="0" err="1"/>
              <a:t>інформаційна</a:t>
            </a:r>
            <a:r>
              <a:rPr lang="ru-RU" dirty="0"/>
              <a:t> </a:t>
            </a:r>
            <a:r>
              <a:rPr lang="ru-RU" dirty="0" err="1"/>
              <a:t>комп'ютерна</a:t>
            </a:r>
            <a:r>
              <a:rPr lang="ru-RU" dirty="0"/>
              <a:t> система, </a:t>
            </a:r>
            <a:r>
              <a:rPr lang="ru-RU" dirty="0" err="1"/>
              <a:t>що</a:t>
            </a:r>
            <a:r>
              <a:rPr lang="ru-RU" dirty="0"/>
              <a:t> </a:t>
            </a:r>
            <a:r>
              <a:rPr lang="ru-RU" dirty="0" err="1"/>
              <a:t>орієнтована</a:t>
            </a:r>
            <a:r>
              <a:rPr lang="ru-RU" dirty="0"/>
              <a:t> на </a:t>
            </a:r>
            <a:r>
              <a:rPr lang="ru-RU" dirty="0" err="1"/>
              <a:t>досягнення</a:t>
            </a:r>
            <a:r>
              <a:rPr lang="ru-RU" dirty="0"/>
              <a:t> таких </a:t>
            </a:r>
            <a:r>
              <a:rPr lang="ru-RU" dirty="0" err="1"/>
              <a:t>цілей</a:t>
            </a:r>
            <a:r>
              <a:rPr lang="ru-RU" dirty="0"/>
              <a:t>: </a:t>
            </a:r>
            <a:r>
              <a:rPr lang="ru-RU" dirty="0" err="1"/>
              <a:t>відстеження</a:t>
            </a:r>
            <a:r>
              <a:rPr lang="ru-RU" dirty="0"/>
              <a:t> стану </a:t>
            </a:r>
            <a:r>
              <a:rPr lang="ru-RU" dirty="0" err="1"/>
              <a:t>готелю</a:t>
            </a:r>
            <a:r>
              <a:rPr lang="ru-RU" dirty="0"/>
              <a:t> і </a:t>
            </a:r>
            <a:r>
              <a:rPr lang="ru-RU" dirty="0" err="1"/>
              <a:t>ситуації</a:t>
            </a:r>
            <a:r>
              <a:rPr lang="ru-RU" dirty="0"/>
              <a:t> </a:t>
            </a:r>
            <a:r>
              <a:rPr lang="ru-RU" dirty="0" err="1"/>
              <a:t>довкола</a:t>
            </a:r>
            <a:r>
              <a:rPr lang="ru-RU" dirty="0"/>
              <a:t> </a:t>
            </a:r>
            <a:r>
              <a:rPr lang="ru-RU" dirty="0" err="1"/>
              <a:t>нього</a:t>
            </a:r>
            <a:r>
              <a:rPr lang="ru-RU" dirty="0"/>
              <a:t>; </a:t>
            </a:r>
            <a:r>
              <a:rPr lang="ru-RU" dirty="0" err="1"/>
              <a:t>оперативний</a:t>
            </a:r>
            <a:r>
              <a:rPr lang="ru-RU" dirty="0"/>
              <a:t> </a:t>
            </a:r>
            <a:r>
              <a:rPr lang="ru-RU" dirty="0" err="1"/>
              <a:t>аналіз</a:t>
            </a:r>
            <a:r>
              <a:rPr lang="ru-RU" dirty="0"/>
              <a:t>; </a:t>
            </a:r>
            <a:r>
              <a:rPr lang="ru-RU" dirty="0" err="1"/>
              <a:t>виявлення</a:t>
            </a:r>
            <a:r>
              <a:rPr lang="ru-RU" dirty="0"/>
              <a:t>, </a:t>
            </a:r>
            <a:r>
              <a:rPr lang="ru-RU" dirty="0" err="1"/>
              <a:t>ідентифікацію</a:t>
            </a:r>
            <a:r>
              <a:rPr lang="ru-RU" dirty="0"/>
              <a:t> та </a:t>
            </a:r>
            <a:r>
              <a:rPr lang="ru-RU" dirty="0" err="1"/>
              <a:t>оцінювання</a:t>
            </a:r>
            <a:r>
              <a:rPr lang="ru-RU" dirty="0"/>
              <a:t> </a:t>
            </a:r>
            <a:r>
              <a:rPr lang="ru-RU" dirty="0" err="1"/>
              <a:t>несприятливих</a:t>
            </a:r>
            <a:r>
              <a:rPr lang="ru-RU" dirty="0"/>
              <a:t> </a:t>
            </a:r>
            <a:r>
              <a:rPr lang="ru-RU" dirty="0" err="1"/>
              <a:t>змін</a:t>
            </a:r>
            <a:r>
              <a:rPr lang="ru-RU" dirty="0"/>
              <a:t> стану </a:t>
            </a:r>
            <a:r>
              <a:rPr lang="ru-RU" dirty="0" err="1"/>
              <a:t>готелю</a:t>
            </a:r>
            <a:r>
              <a:rPr lang="ru-RU" dirty="0"/>
              <a:t> (</a:t>
            </a:r>
            <a:r>
              <a:rPr lang="ru-RU" dirty="0" err="1"/>
              <a:t>потенційних</a:t>
            </a:r>
            <a:r>
              <a:rPr lang="ru-RU" dirty="0"/>
              <a:t> </a:t>
            </a:r>
            <a:r>
              <a:rPr lang="ru-RU" dirty="0" err="1"/>
              <a:t>небезпек</a:t>
            </a:r>
            <a:r>
              <a:rPr lang="ru-RU" dirty="0"/>
              <a:t> і </a:t>
            </a:r>
            <a:r>
              <a:rPr lang="ru-RU" dirty="0" err="1"/>
              <a:t>загроз</a:t>
            </a:r>
            <a:r>
              <a:rPr lang="ru-RU" dirty="0"/>
              <a:t> </a:t>
            </a:r>
            <a:r>
              <a:rPr lang="ru-RU" dirty="0" err="1"/>
              <a:t>клієнтам</a:t>
            </a:r>
            <a:r>
              <a:rPr lang="ru-RU" dirty="0"/>
              <a:t> </a:t>
            </a:r>
            <a:r>
              <a:rPr lang="ru-RU" dirty="0" err="1"/>
              <a:t>тощо</a:t>
            </a:r>
            <a:r>
              <a:rPr lang="ru-RU" dirty="0"/>
              <a:t>); </a:t>
            </a:r>
            <a:r>
              <a:rPr lang="ru-RU" dirty="0" err="1"/>
              <a:t>підтримку</a:t>
            </a:r>
            <a:r>
              <a:rPr lang="ru-RU" dirty="0"/>
              <a:t> </a:t>
            </a:r>
            <a:r>
              <a:rPr lang="ru-RU" dirty="0" err="1"/>
              <a:t>прийняття</a:t>
            </a:r>
            <a:r>
              <a:rPr lang="ru-RU" dirty="0"/>
              <a:t> </a:t>
            </a:r>
            <a:r>
              <a:rPr lang="ru-RU" dirty="0" err="1"/>
              <a:t>оперативних</a:t>
            </a:r>
            <a:r>
              <a:rPr lang="ru-RU" dirty="0"/>
              <a:t> і </a:t>
            </a:r>
            <a:r>
              <a:rPr lang="ru-RU" dirty="0" err="1"/>
              <a:t>стратегічних</a:t>
            </a:r>
            <a:r>
              <a:rPr lang="ru-RU" dirty="0"/>
              <a:t> </a:t>
            </a:r>
            <a:r>
              <a:rPr lang="ru-RU" dirty="0" err="1"/>
              <a:t>рішень</a:t>
            </a:r>
            <a:r>
              <a:rPr lang="ru-RU" dirty="0"/>
              <a:t> для </a:t>
            </a:r>
            <a:r>
              <a:rPr lang="ru-RU" dirty="0" err="1"/>
              <a:t>управління</a:t>
            </a:r>
            <a:r>
              <a:rPr lang="ru-RU" dirty="0"/>
              <a:t> </a:t>
            </a:r>
            <a:r>
              <a:rPr lang="ru-RU" dirty="0" err="1"/>
              <a:t>готелем</a:t>
            </a:r>
            <a:r>
              <a:rPr lang="ru-RU" dirty="0"/>
              <a:t> з </a:t>
            </a:r>
            <a:r>
              <a:rPr lang="ru-RU" dirty="0" err="1"/>
              <a:t>повним</a:t>
            </a:r>
            <a:r>
              <a:rPr lang="ru-RU" dirty="0"/>
              <a:t> </a:t>
            </a:r>
            <a:r>
              <a:rPr lang="ru-RU" dirty="0" err="1"/>
              <a:t>урахуванням</a:t>
            </a:r>
            <a:r>
              <a:rPr lang="ru-RU" dirty="0"/>
              <a:t> </a:t>
            </a:r>
            <a:r>
              <a:rPr lang="ru-RU" dirty="0" err="1"/>
              <a:t>змінних</a:t>
            </a:r>
            <a:r>
              <a:rPr lang="ru-RU" dirty="0"/>
              <a:t> умов і </a:t>
            </a:r>
            <a:r>
              <a:rPr lang="ru-RU" dirty="0" err="1"/>
              <a:t>факторів</a:t>
            </a:r>
            <a:r>
              <a:rPr lang="ru-RU" dirty="0"/>
              <a:t> </a:t>
            </a:r>
            <a:r>
              <a:rPr lang="ru-RU" dirty="0" err="1"/>
              <a:t>його</a:t>
            </a:r>
            <a:r>
              <a:rPr lang="ru-RU" dirty="0"/>
              <a:t> стану.</a:t>
            </a:r>
          </a:p>
          <a:p>
            <a:endParaRPr lang="ru-RU" dirty="0"/>
          </a:p>
        </p:txBody>
      </p:sp>
    </p:spTree>
    <p:extLst>
      <p:ext uri="{BB962C8B-B14F-4D97-AF65-F5344CB8AC3E}">
        <p14:creationId xmlns:p14="http://schemas.microsoft.com/office/powerpoint/2010/main" val="3643259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endParaRPr lang="ru-RU" dirty="0"/>
          </a:p>
        </p:txBody>
      </p:sp>
      <p:sp>
        <p:nvSpPr>
          <p:cNvPr id="3" name="Объект 2"/>
          <p:cNvSpPr>
            <a:spLocks noGrp="1"/>
          </p:cNvSpPr>
          <p:nvPr>
            <p:ph idx="1"/>
          </p:nvPr>
        </p:nvSpPr>
        <p:spPr>
          <a:xfrm>
            <a:off x="457200" y="476672"/>
            <a:ext cx="8229600" cy="6120680"/>
          </a:xfrm>
        </p:spPr>
        <p:txBody>
          <a:bodyPr>
            <a:noAutofit/>
          </a:bodyPr>
          <a:lstStyle/>
          <a:p>
            <a:endParaRPr lang="ru-RU" sz="1800" dirty="0" smtClean="0"/>
          </a:p>
          <a:p>
            <a:r>
              <a:rPr lang="ru-RU" sz="1800" dirty="0" err="1" smtClean="0"/>
              <a:t>Інформаційний</a:t>
            </a:r>
            <a:r>
              <a:rPr lang="ru-RU" sz="1800" dirty="0" smtClean="0"/>
              <a:t> </a:t>
            </a:r>
            <a:r>
              <a:rPr lang="ru-RU" sz="1800" dirty="0"/>
              <a:t>центр входить до </a:t>
            </a:r>
            <a:r>
              <a:rPr lang="ru-RU" sz="1800" dirty="0" err="1"/>
              <a:t>структури</a:t>
            </a:r>
            <a:r>
              <a:rPr lang="ru-RU" sz="1800" dirty="0"/>
              <a:t> </a:t>
            </a:r>
            <a:r>
              <a:rPr lang="ru-RU" sz="1800" dirty="0" err="1"/>
              <a:t>управління</a:t>
            </a:r>
            <a:r>
              <a:rPr lang="ru-RU" sz="1800" dirty="0"/>
              <a:t> </a:t>
            </a:r>
            <a:r>
              <a:rPr lang="ru-RU" sz="1800" dirty="0" err="1"/>
              <a:t>готелем</a:t>
            </a:r>
            <a:r>
              <a:rPr lang="ru-RU" sz="1800" dirty="0"/>
              <a:t> і </a:t>
            </a:r>
            <a:r>
              <a:rPr lang="ru-RU" sz="1800" dirty="0" err="1"/>
              <a:t>підпорядковується</a:t>
            </a:r>
            <a:r>
              <a:rPr lang="ru-RU" sz="1800" dirty="0"/>
              <a:t> </a:t>
            </a:r>
            <a:r>
              <a:rPr lang="ru-RU" sz="1800" dirty="0" err="1"/>
              <a:t>технічному</a:t>
            </a:r>
            <a:r>
              <a:rPr lang="ru-RU" sz="1800" dirty="0"/>
              <a:t> директору. </a:t>
            </a:r>
            <a:endParaRPr lang="ru-RU" sz="1800" dirty="0" smtClean="0"/>
          </a:p>
          <a:p>
            <a:r>
              <a:rPr lang="ru-RU" sz="1800" dirty="0" smtClean="0"/>
              <a:t>До </a:t>
            </a:r>
            <a:r>
              <a:rPr lang="ru-RU" sz="1800" dirty="0" err="1"/>
              <a:t>функцій</a:t>
            </a:r>
            <a:r>
              <a:rPr lang="ru-RU" sz="1800" dirty="0"/>
              <a:t> </a:t>
            </a:r>
            <a:r>
              <a:rPr lang="ru-RU" sz="1800" dirty="0" err="1"/>
              <a:t>інформаційного</a:t>
            </a:r>
            <a:r>
              <a:rPr lang="ru-RU" sz="1800" dirty="0"/>
              <a:t> центру </a:t>
            </a:r>
            <a:r>
              <a:rPr lang="ru-RU" sz="1800" dirty="0" err="1"/>
              <a:t>входять</a:t>
            </a:r>
            <a:r>
              <a:rPr lang="ru-RU" sz="1800" dirty="0"/>
              <a:t>:</a:t>
            </a:r>
            <a:br>
              <a:rPr lang="ru-RU" sz="1800" dirty="0"/>
            </a:br>
            <a:r>
              <a:rPr lang="ru-RU" sz="1800" dirty="0" err="1"/>
              <a:t>обслуговування</a:t>
            </a:r>
            <a:r>
              <a:rPr lang="ru-RU" sz="1800" dirty="0"/>
              <a:t> і </a:t>
            </a:r>
            <a:r>
              <a:rPr lang="ru-RU" sz="1800" dirty="0" err="1"/>
              <a:t>технічна</a:t>
            </a:r>
            <a:r>
              <a:rPr lang="ru-RU" sz="1800" dirty="0"/>
              <a:t> </a:t>
            </a:r>
            <a:r>
              <a:rPr lang="ru-RU" sz="1800" dirty="0" err="1"/>
              <a:t>підтримка</a:t>
            </a:r>
            <a:r>
              <a:rPr lang="ru-RU" sz="1800" dirty="0"/>
              <a:t> </a:t>
            </a:r>
            <a:r>
              <a:rPr lang="ru-RU" sz="1800" dirty="0" err="1"/>
              <a:t>автоматизованої</a:t>
            </a:r>
            <a:r>
              <a:rPr lang="ru-RU" sz="1800" dirty="0"/>
              <a:t> </a:t>
            </a:r>
            <a:r>
              <a:rPr lang="ru-RU" sz="1800" dirty="0" err="1"/>
              <a:t>інформаційної</a:t>
            </a:r>
            <a:r>
              <a:rPr lang="ru-RU" sz="1800" dirty="0"/>
              <a:t> </a:t>
            </a:r>
            <a:r>
              <a:rPr lang="ru-RU" sz="1800" dirty="0" err="1"/>
              <a:t>системи</a:t>
            </a:r>
            <a:r>
              <a:rPr lang="ru-RU" sz="1800" dirty="0"/>
              <a:t>;</a:t>
            </a:r>
          </a:p>
          <a:p>
            <a:r>
              <a:rPr lang="ru-RU" sz="1800" dirty="0"/>
              <a:t>ремонт, </a:t>
            </a:r>
            <a:r>
              <a:rPr lang="ru-RU" sz="1800" dirty="0" err="1"/>
              <a:t>диспетчеризація</a:t>
            </a:r>
            <a:r>
              <a:rPr lang="ru-RU" sz="1800" dirty="0"/>
              <a:t>, контроль за </a:t>
            </a:r>
            <a:r>
              <a:rPr lang="ru-RU" sz="1800" dirty="0" err="1"/>
              <a:t>вхідною</a:t>
            </a:r>
            <a:r>
              <a:rPr lang="ru-RU" sz="1800" dirty="0"/>
              <a:t> </a:t>
            </a:r>
            <a:r>
              <a:rPr lang="ru-RU" sz="1800" dirty="0" err="1"/>
              <a:t>інформацією</a:t>
            </a:r>
            <a:r>
              <a:rPr lang="ru-RU" sz="1800" dirty="0"/>
              <a:t>;</a:t>
            </a:r>
          </a:p>
          <a:p>
            <a:r>
              <a:rPr lang="ru-RU" sz="1800" dirty="0" err="1"/>
              <a:t>забезпечення</a:t>
            </a:r>
            <a:r>
              <a:rPr lang="ru-RU" sz="1800" dirty="0"/>
              <a:t> онлайнового </a:t>
            </a:r>
            <a:r>
              <a:rPr lang="ru-RU" sz="1800" dirty="0" err="1"/>
              <a:t>зв'язку</a:t>
            </a:r>
            <a:r>
              <a:rPr lang="ru-RU" sz="1800" dirty="0"/>
              <a:t>, </a:t>
            </a:r>
            <a:r>
              <a:rPr lang="ru-RU" sz="1800" dirty="0" err="1"/>
              <a:t>програмне</a:t>
            </a:r>
            <a:r>
              <a:rPr lang="ru-RU" sz="1800" dirty="0"/>
              <a:t> </a:t>
            </a:r>
            <a:r>
              <a:rPr lang="ru-RU" sz="1800" dirty="0" err="1"/>
              <a:t>забезпечення</a:t>
            </a:r>
            <a:r>
              <a:rPr lang="ru-RU" sz="1800" dirty="0"/>
              <a:t>, контроль і </a:t>
            </a:r>
            <a:r>
              <a:rPr lang="ru-RU" sz="1800" dirty="0" err="1"/>
              <a:t>забезпечення</a:t>
            </a:r>
            <a:r>
              <a:rPr lang="ru-RU" sz="1800" dirty="0"/>
              <a:t> </a:t>
            </a:r>
            <a:r>
              <a:rPr lang="ru-RU" sz="1800" dirty="0" err="1"/>
              <a:t>безпеки</a:t>
            </a:r>
            <a:r>
              <a:rPr lang="ru-RU" sz="1800" dirty="0"/>
              <a:t> </a:t>
            </a:r>
            <a:r>
              <a:rPr lang="ru-RU" sz="1800" dirty="0" err="1"/>
              <a:t>готелю</a:t>
            </a:r>
            <a:r>
              <a:rPr lang="ru-RU" sz="1800" dirty="0"/>
              <a:t>;</a:t>
            </a:r>
          </a:p>
          <a:p>
            <a:r>
              <a:rPr lang="ru-RU" sz="1800" dirty="0"/>
              <a:t>контроль за </a:t>
            </a:r>
            <a:r>
              <a:rPr lang="ru-RU" sz="1800" dirty="0" err="1"/>
              <a:t>номерним</a:t>
            </a:r>
            <a:r>
              <a:rPr lang="ru-RU" sz="1800" dirty="0"/>
              <a:t> фондом і </a:t>
            </a:r>
            <a:r>
              <a:rPr lang="ru-RU" sz="1800" dirty="0" err="1"/>
              <a:t>фінансовими</a:t>
            </a:r>
            <a:r>
              <a:rPr lang="ru-RU" sz="1800" dirty="0"/>
              <a:t> </a:t>
            </a:r>
            <a:r>
              <a:rPr lang="ru-RU" sz="1800" dirty="0" err="1"/>
              <a:t>зловживаннями</a:t>
            </a:r>
            <a:r>
              <a:rPr lang="ru-RU" sz="1800" dirty="0"/>
              <a:t>, </a:t>
            </a:r>
            <a:r>
              <a:rPr lang="ru-RU" sz="1800" dirty="0" err="1"/>
              <a:t>попередження</a:t>
            </a:r>
            <a:r>
              <a:rPr lang="ru-RU" sz="1800" dirty="0"/>
              <a:t> </a:t>
            </a:r>
            <a:r>
              <a:rPr lang="ru-RU" sz="1800" dirty="0" err="1"/>
              <a:t>різноманітних</a:t>
            </a:r>
            <a:r>
              <a:rPr lang="ru-RU" sz="1800" dirty="0"/>
              <a:t> </a:t>
            </a:r>
            <a:r>
              <a:rPr lang="ru-RU" sz="1800" dirty="0" err="1"/>
              <a:t>загроз</a:t>
            </a:r>
            <a:r>
              <a:rPr lang="ru-RU" sz="1800" dirty="0"/>
              <a:t>;</a:t>
            </a:r>
          </a:p>
          <a:p>
            <a:r>
              <a:rPr lang="ru-RU" sz="1800" dirty="0" err="1"/>
              <a:t>оперативне</a:t>
            </a:r>
            <a:r>
              <a:rPr lang="ru-RU" sz="1800" dirty="0"/>
              <a:t> </a:t>
            </a:r>
            <a:r>
              <a:rPr lang="ru-RU" sz="1800" dirty="0" err="1"/>
              <a:t>управління</a:t>
            </a:r>
            <a:r>
              <a:rPr lang="ru-RU" sz="1800" dirty="0"/>
              <a:t> персоналом </a:t>
            </a:r>
            <a:r>
              <a:rPr lang="ru-RU" sz="1800" dirty="0" err="1"/>
              <a:t>готелю</a:t>
            </a:r>
            <a:r>
              <a:rPr lang="ru-RU" sz="1800" dirty="0"/>
              <a:t>;</a:t>
            </a:r>
          </a:p>
          <a:p>
            <a:r>
              <a:rPr lang="ru-RU" sz="1800" dirty="0" err="1"/>
              <a:t>реєстрація</a:t>
            </a:r>
            <a:r>
              <a:rPr lang="ru-RU" sz="1800" dirty="0"/>
              <a:t> та </a:t>
            </a:r>
            <a:r>
              <a:rPr lang="ru-RU" sz="1800" dirty="0" err="1"/>
              <a:t>управління</a:t>
            </a:r>
            <a:r>
              <a:rPr lang="ru-RU" sz="1800" dirty="0"/>
              <a:t> </a:t>
            </a:r>
            <a:r>
              <a:rPr lang="ru-RU" sz="1800" dirty="0" err="1"/>
              <a:t>інформаційними</a:t>
            </a:r>
            <a:r>
              <a:rPr lang="ru-RU" sz="1800" dirty="0"/>
              <a:t> і </a:t>
            </a:r>
            <a:r>
              <a:rPr lang="ru-RU" sz="1800" dirty="0" err="1"/>
              <a:t>матеріальними</a:t>
            </a:r>
            <a:r>
              <a:rPr lang="ru-RU" sz="1800" dirty="0"/>
              <a:t> потоками </a:t>
            </a:r>
            <a:r>
              <a:rPr lang="ru-RU" sz="1800" dirty="0" err="1"/>
              <a:t>готелю</a:t>
            </a:r>
            <a:r>
              <a:rPr lang="ru-RU" sz="1800" dirty="0"/>
              <a:t>;</a:t>
            </a:r>
          </a:p>
          <a:p>
            <a:r>
              <a:rPr lang="ru-RU" sz="1800" dirty="0" err="1"/>
              <a:t>обслуговування</a:t>
            </a:r>
            <a:r>
              <a:rPr lang="ru-RU" sz="1800" dirty="0"/>
              <a:t> і </a:t>
            </a:r>
            <a:r>
              <a:rPr lang="ru-RU" sz="1800" dirty="0" err="1"/>
              <a:t>супровід</a:t>
            </a:r>
            <a:r>
              <a:rPr lang="ru-RU" sz="1800" dirty="0"/>
              <a:t> сервера, </a:t>
            </a:r>
            <a:r>
              <a:rPr lang="ru-RU" sz="1800" dirty="0" err="1"/>
              <a:t>електронної</a:t>
            </a:r>
            <a:r>
              <a:rPr lang="ru-RU" sz="1800" dirty="0"/>
              <a:t> </a:t>
            </a:r>
            <a:r>
              <a:rPr lang="ru-RU" sz="1800" dirty="0" err="1"/>
              <a:t>пошти</a:t>
            </a:r>
            <a:r>
              <a:rPr lang="ru-RU" sz="1800" dirty="0"/>
              <a:t> і </a:t>
            </a:r>
            <a:r>
              <a:rPr lang="ru-RU" sz="1800" dirty="0" err="1"/>
              <a:t>забезпечення</a:t>
            </a:r>
            <a:r>
              <a:rPr lang="ru-RU" sz="1800" dirty="0"/>
              <a:t> </a:t>
            </a:r>
            <a:r>
              <a:rPr lang="ru-RU" sz="1800" dirty="0" err="1"/>
              <a:t>зв'язку</a:t>
            </a:r>
            <a:r>
              <a:rPr lang="ru-RU" sz="1800" dirty="0"/>
              <a:t> з </a:t>
            </a:r>
            <a:r>
              <a:rPr lang="ru-RU" sz="1800" dirty="0" err="1"/>
              <a:t>Інтернет</a:t>
            </a:r>
            <a:r>
              <a:rPr lang="ru-RU" sz="1800" dirty="0"/>
              <a:t>;</a:t>
            </a:r>
          </a:p>
          <a:p>
            <a:r>
              <a:rPr lang="ru-RU" sz="1800" dirty="0" err="1"/>
              <a:t>обслуговування</a:t>
            </a:r>
            <a:r>
              <a:rPr lang="ru-RU" sz="1800" dirty="0"/>
              <a:t> і </a:t>
            </a:r>
            <a:r>
              <a:rPr lang="ru-RU" sz="1800" dirty="0" err="1"/>
              <a:t>підтримка</a:t>
            </a:r>
            <a:r>
              <a:rPr lang="ru-RU" sz="1800" dirty="0"/>
              <a:t> в </a:t>
            </a:r>
            <a:r>
              <a:rPr lang="ru-RU" sz="1800" dirty="0" err="1"/>
              <a:t>робочому</a:t>
            </a:r>
            <a:r>
              <a:rPr lang="ru-RU" sz="1800" dirty="0"/>
              <a:t> </a:t>
            </a:r>
            <a:r>
              <a:rPr lang="ru-RU" sz="1800" dirty="0" err="1"/>
              <a:t>стані</a:t>
            </a:r>
            <a:r>
              <a:rPr lang="ru-RU" sz="1800" dirty="0"/>
              <a:t> </a:t>
            </a:r>
            <a:r>
              <a:rPr lang="ru-RU" sz="1800" dirty="0" err="1"/>
              <a:t>комп'ютерної</a:t>
            </a:r>
            <a:r>
              <a:rPr lang="ru-RU" sz="1800" dirty="0"/>
              <a:t> </a:t>
            </a:r>
            <a:r>
              <a:rPr lang="ru-RU" sz="1800" dirty="0" err="1"/>
              <a:t>техніки</a:t>
            </a:r>
            <a:r>
              <a:rPr lang="ru-RU" sz="1800" dirty="0"/>
              <a:t>, </a:t>
            </a:r>
            <a:r>
              <a:rPr lang="ru-RU" sz="1800" dirty="0" err="1"/>
              <a:t>її</a:t>
            </a:r>
            <a:r>
              <a:rPr lang="ru-RU" sz="1800" dirty="0"/>
              <a:t> </a:t>
            </a:r>
            <a:r>
              <a:rPr lang="ru-RU" sz="1800" dirty="0" err="1"/>
              <a:t>встановлення</a:t>
            </a:r>
            <a:r>
              <a:rPr lang="ru-RU" sz="1800" dirty="0"/>
              <a:t> та </a:t>
            </a:r>
            <a:r>
              <a:rPr lang="ru-RU" sz="1800" dirty="0" err="1"/>
              <a:t>настроювання</a:t>
            </a:r>
            <a:r>
              <a:rPr lang="ru-RU" sz="1800" dirty="0"/>
              <a:t>;</a:t>
            </a:r>
          </a:p>
          <a:p>
            <a:r>
              <a:rPr lang="ru-RU" sz="1800" dirty="0" err="1"/>
              <a:t>обслуговування</a:t>
            </a:r>
            <a:r>
              <a:rPr lang="ru-RU" sz="1800" dirty="0"/>
              <a:t> і </a:t>
            </a:r>
            <a:r>
              <a:rPr lang="ru-RU" sz="1800" dirty="0" err="1"/>
              <a:t>супровід</a:t>
            </a:r>
            <a:r>
              <a:rPr lang="ru-RU" sz="1800" dirty="0"/>
              <a:t> </a:t>
            </a:r>
            <a:r>
              <a:rPr lang="ru-RU" sz="1800" dirty="0" err="1"/>
              <a:t>програмних</a:t>
            </a:r>
            <a:r>
              <a:rPr lang="ru-RU" sz="1800" dirty="0"/>
              <a:t> </a:t>
            </a:r>
            <a:r>
              <a:rPr lang="ru-RU" sz="1800" dirty="0" err="1"/>
              <a:t>продуктів</a:t>
            </a:r>
            <a:r>
              <a:rPr lang="ru-RU" sz="1800" dirty="0"/>
              <a:t>, </a:t>
            </a:r>
            <a:r>
              <a:rPr lang="ru-RU" sz="1800" dirty="0" err="1"/>
              <a:t>що</a:t>
            </a:r>
            <a:r>
              <a:rPr lang="ru-RU" sz="1800" dirty="0"/>
              <a:t> </a:t>
            </a:r>
            <a:r>
              <a:rPr lang="ru-RU" sz="1800" dirty="0" err="1"/>
              <a:t>купуються</a:t>
            </a:r>
            <a:r>
              <a:rPr lang="ru-RU" sz="1800" dirty="0"/>
              <a:t>; </a:t>
            </a:r>
            <a:r>
              <a:rPr lang="ru-RU" sz="1800" dirty="0" err="1"/>
              <a:t>підтримка</a:t>
            </a:r>
            <a:r>
              <a:rPr lang="ru-RU" sz="1800" dirty="0"/>
              <a:t> і </a:t>
            </a:r>
            <a:r>
              <a:rPr lang="ru-RU" sz="1800" dirty="0" err="1"/>
              <a:t>ведення</a:t>
            </a:r>
            <a:r>
              <a:rPr lang="ru-RU" sz="1800" dirty="0"/>
              <a:t> </a:t>
            </a:r>
            <a:r>
              <a:rPr lang="ru-RU" sz="1800" dirty="0" err="1"/>
              <a:t>бази</a:t>
            </a:r>
            <a:r>
              <a:rPr lang="ru-RU" sz="1800" dirty="0"/>
              <a:t> </a:t>
            </a:r>
            <a:r>
              <a:rPr lang="ru-RU" sz="1800" dirty="0" err="1"/>
              <a:t>необхідних</a:t>
            </a:r>
            <a:r>
              <a:rPr lang="ru-RU" sz="1800" dirty="0"/>
              <a:t> </a:t>
            </a:r>
            <a:r>
              <a:rPr lang="ru-RU" sz="1800" dirty="0" err="1"/>
              <a:t>даних</a:t>
            </a:r>
            <a:r>
              <a:rPr lang="ru-RU" sz="1800" dirty="0"/>
              <a:t>;</a:t>
            </a:r>
          </a:p>
          <a:p>
            <a:r>
              <a:rPr lang="ru-RU" sz="1800" dirty="0" err="1"/>
              <a:t>виявлення</a:t>
            </a:r>
            <a:r>
              <a:rPr lang="ru-RU" sz="1800" dirty="0"/>
              <a:t> </a:t>
            </a:r>
            <a:r>
              <a:rPr lang="ru-RU" sz="1800" dirty="0" err="1"/>
              <a:t>завдань</a:t>
            </a:r>
            <a:r>
              <a:rPr lang="ru-RU" sz="1800" dirty="0"/>
              <a:t> у сферах </a:t>
            </a:r>
            <a:r>
              <a:rPr lang="ru-RU" sz="1800" dirty="0" err="1"/>
              <a:t>діяльності</a:t>
            </a:r>
            <a:r>
              <a:rPr lang="ru-RU" sz="1800" dirty="0"/>
              <a:t> </a:t>
            </a:r>
            <a:r>
              <a:rPr lang="ru-RU" sz="1800" dirty="0" err="1"/>
              <a:t>різних</a:t>
            </a:r>
            <a:r>
              <a:rPr lang="ru-RU" sz="1800" dirty="0"/>
              <a:t> </a:t>
            </a:r>
            <a:r>
              <a:rPr lang="ru-RU" sz="1800" dirty="0" err="1"/>
              <a:t>відділів</a:t>
            </a:r>
            <a:r>
              <a:rPr lang="ru-RU" sz="1800" dirty="0"/>
              <a:t> </a:t>
            </a:r>
            <a:r>
              <a:rPr lang="ru-RU" sz="1800" dirty="0" err="1"/>
              <a:t>готелю</a:t>
            </a:r>
            <a:r>
              <a:rPr lang="ru-RU" sz="1800" dirty="0"/>
              <a:t> та </a:t>
            </a:r>
            <a:r>
              <a:rPr lang="ru-RU" sz="1800" dirty="0" err="1"/>
              <a:t>адміністрації</a:t>
            </a:r>
            <a:r>
              <a:rPr lang="ru-RU" sz="1800" dirty="0"/>
              <a:t> для </a:t>
            </a:r>
            <a:r>
              <a:rPr lang="ru-RU" sz="1800" dirty="0" err="1"/>
              <a:t>подальшої</a:t>
            </a:r>
            <a:r>
              <a:rPr lang="ru-RU" sz="1800" dirty="0"/>
              <a:t> </a:t>
            </a:r>
            <a:r>
              <a:rPr lang="ru-RU" sz="1800" dirty="0" err="1"/>
              <a:t>їхньої</a:t>
            </a:r>
            <a:r>
              <a:rPr lang="ru-RU" sz="1800" dirty="0"/>
              <a:t> </a:t>
            </a:r>
            <a:r>
              <a:rPr lang="ru-RU" sz="1800" dirty="0" err="1"/>
              <a:t>автоматизації</a:t>
            </a:r>
            <a:r>
              <a:rPr lang="ru-RU" sz="1800" dirty="0"/>
              <a:t>, </a:t>
            </a:r>
            <a:r>
              <a:rPr lang="ru-RU" sz="1800" dirty="0" err="1"/>
              <a:t>проектування</a:t>
            </a:r>
            <a:r>
              <a:rPr lang="ru-RU" sz="1800" dirty="0"/>
              <a:t> </a:t>
            </a:r>
            <a:r>
              <a:rPr lang="ru-RU" sz="1800" dirty="0" err="1"/>
              <a:t>подальших</a:t>
            </a:r>
            <a:r>
              <a:rPr lang="ru-RU" sz="1800" dirty="0"/>
              <a:t> </a:t>
            </a:r>
            <a:r>
              <a:rPr lang="ru-RU" sz="1800" dirty="0" err="1"/>
              <a:t>шляхів</a:t>
            </a:r>
            <a:r>
              <a:rPr lang="ru-RU" sz="1800" dirty="0"/>
              <a:t> </a:t>
            </a:r>
            <a:r>
              <a:rPr lang="ru-RU" sz="1800" dirty="0" err="1"/>
              <a:t>розвитку</a:t>
            </a:r>
            <a:r>
              <a:rPr lang="ru-RU" sz="1800" dirty="0"/>
              <a:t> </a:t>
            </a:r>
            <a:r>
              <a:rPr lang="ru-RU" sz="1800" dirty="0" err="1"/>
              <a:t>інформаційної</a:t>
            </a:r>
            <a:r>
              <a:rPr lang="ru-RU" sz="1800" dirty="0"/>
              <a:t> </a:t>
            </a:r>
            <a:r>
              <a:rPr lang="ru-RU" sz="1800" dirty="0" err="1"/>
              <a:t>системи</a:t>
            </a:r>
            <a:r>
              <a:rPr lang="ru-RU" sz="1800" dirty="0"/>
              <a:t>;</a:t>
            </a:r>
          </a:p>
        </p:txBody>
      </p:sp>
    </p:spTree>
    <p:extLst>
      <p:ext uri="{BB962C8B-B14F-4D97-AF65-F5344CB8AC3E}">
        <p14:creationId xmlns:p14="http://schemas.microsoft.com/office/powerpoint/2010/main" val="1466712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777016198"/>
              </p:ext>
            </p:extLst>
          </p:nvPr>
        </p:nvGraphicFramePr>
        <p:xfrm>
          <a:off x="755576" y="1412776"/>
          <a:ext cx="7920880" cy="4807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p:txBody>
          <a:bodyPr>
            <a:normAutofit fontScale="90000"/>
          </a:bodyPr>
          <a:lstStyle/>
          <a:p>
            <a:r>
              <a:rPr lang="uk-UA" dirty="0" smtClean="0"/>
              <a:t>2. Організаційні </a:t>
            </a:r>
            <a:r>
              <a:rPr lang="uk-UA" dirty="0" smtClean="0"/>
              <a:t>заходи забезпечення умов безпеки в готелі</a:t>
            </a:r>
            <a:endParaRPr lang="uk-UA" dirty="0"/>
          </a:p>
        </p:txBody>
      </p:sp>
    </p:spTree>
    <p:extLst>
      <p:ext uri="{BB962C8B-B14F-4D97-AF65-F5344CB8AC3E}">
        <p14:creationId xmlns:p14="http://schemas.microsoft.com/office/powerpoint/2010/main" val="27995621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r>
              <a:rPr lang="ru-RU" dirty="0" err="1"/>
              <a:t>розробка</a:t>
            </a:r>
            <a:r>
              <a:rPr lang="ru-RU" dirty="0"/>
              <a:t> і </a:t>
            </a:r>
            <a:r>
              <a:rPr lang="ru-RU" dirty="0" err="1"/>
              <a:t>поновлення</a:t>
            </a:r>
            <a:r>
              <a:rPr lang="ru-RU" dirty="0"/>
              <a:t> </a:t>
            </a:r>
            <a:r>
              <a:rPr lang="ru-RU" dirty="0" err="1"/>
              <a:t>офіційного</a:t>
            </a:r>
            <a:r>
              <a:rPr lang="ru-RU" dirty="0"/>
              <a:t> </a:t>
            </a:r>
            <a:r>
              <a:rPr lang="en-US" dirty="0"/>
              <a:t>web-</a:t>
            </a:r>
            <a:r>
              <a:rPr lang="ru-RU" dirty="0"/>
              <a:t>сайту </a:t>
            </a:r>
            <a:r>
              <a:rPr lang="ru-RU" dirty="0" err="1"/>
              <a:t>готелю</a:t>
            </a:r>
            <a:r>
              <a:rPr lang="ru-RU" dirty="0"/>
              <a:t>;</a:t>
            </a:r>
          </a:p>
          <a:p>
            <a:r>
              <a:rPr lang="ru-RU" dirty="0" err="1"/>
              <a:t>впровадження</a:t>
            </a:r>
            <a:r>
              <a:rPr lang="ru-RU" dirty="0"/>
              <a:t> </a:t>
            </a:r>
            <a:r>
              <a:rPr lang="ru-RU" dirty="0" err="1"/>
              <a:t>інформаційних</a:t>
            </a:r>
            <a:r>
              <a:rPr lang="ru-RU" dirty="0"/>
              <a:t> </a:t>
            </a:r>
            <a:r>
              <a:rPr lang="ru-RU" dirty="0" err="1"/>
              <a:t>технологій</a:t>
            </a:r>
            <a:r>
              <a:rPr lang="ru-RU" dirty="0"/>
              <a:t> у </a:t>
            </a:r>
            <a:r>
              <a:rPr lang="ru-RU" dirty="0" err="1"/>
              <a:t>виконавську</a:t>
            </a:r>
            <a:r>
              <a:rPr lang="ru-RU" dirty="0"/>
              <a:t> практику, </a:t>
            </a:r>
            <a:r>
              <a:rPr lang="ru-RU" dirty="0" err="1"/>
              <a:t>створення</a:t>
            </a:r>
            <a:r>
              <a:rPr lang="ru-RU" dirty="0"/>
              <a:t> і </a:t>
            </a:r>
            <a:r>
              <a:rPr lang="ru-RU" dirty="0" err="1"/>
              <a:t>поновлення</a:t>
            </a:r>
            <a:r>
              <a:rPr lang="ru-RU" dirty="0"/>
              <a:t> баз </a:t>
            </a:r>
            <a:r>
              <a:rPr lang="ru-RU" dirty="0" err="1"/>
              <a:t>даних</a:t>
            </a:r>
            <a:r>
              <a:rPr lang="ru-RU" dirty="0"/>
              <a:t>;</a:t>
            </a:r>
          </a:p>
          <a:p>
            <a:r>
              <a:rPr lang="ru-RU" dirty="0" err="1"/>
              <a:t>створення</a:t>
            </a:r>
            <a:r>
              <a:rPr lang="ru-RU" dirty="0"/>
              <a:t> і </a:t>
            </a:r>
            <a:r>
              <a:rPr lang="ru-RU" dirty="0" err="1"/>
              <a:t>розсилання</a:t>
            </a:r>
            <a:r>
              <a:rPr lang="ru-RU" dirty="0"/>
              <a:t> </a:t>
            </a:r>
            <a:r>
              <a:rPr lang="ru-RU" dirty="0" err="1"/>
              <a:t>електронною</a:t>
            </a:r>
            <a:r>
              <a:rPr lang="ru-RU" dirty="0"/>
              <a:t> </a:t>
            </a:r>
            <a:r>
              <a:rPr lang="ru-RU" dirty="0" err="1"/>
              <a:t>поштою</a:t>
            </a:r>
            <a:r>
              <a:rPr lang="ru-RU" dirty="0"/>
              <a:t> </a:t>
            </a:r>
            <a:r>
              <a:rPr lang="ru-RU" dirty="0" err="1"/>
              <a:t>дайджестів</a:t>
            </a:r>
            <a:r>
              <a:rPr lang="ru-RU" dirty="0"/>
              <a:t> </a:t>
            </a:r>
            <a:r>
              <a:rPr lang="ru-RU" dirty="0" err="1"/>
              <a:t>зацікавленим</a:t>
            </a:r>
            <a:r>
              <a:rPr lang="ru-RU" dirty="0"/>
              <a:t> </a:t>
            </a:r>
            <a:r>
              <a:rPr lang="ru-RU" dirty="0" err="1"/>
              <a:t>організаціям</a:t>
            </a:r>
            <a:r>
              <a:rPr lang="ru-RU" dirty="0"/>
              <a:t>;</a:t>
            </a:r>
          </a:p>
          <a:p>
            <a:r>
              <a:rPr lang="ru-RU" dirty="0" err="1"/>
              <a:t>консультативна</a:t>
            </a:r>
            <a:r>
              <a:rPr lang="ru-RU" dirty="0"/>
              <a:t> </a:t>
            </a:r>
            <a:r>
              <a:rPr lang="ru-RU" dirty="0" err="1"/>
              <a:t>допомога</a:t>
            </a:r>
            <a:r>
              <a:rPr lang="ru-RU" dirty="0"/>
              <a:t> </a:t>
            </a:r>
            <a:r>
              <a:rPr lang="ru-RU" dirty="0" err="1"/>
              <a:t>співробітникам</a:t>
            </a:r>
            <a:r>
              <a:rPr lang="ru-RU" dirty="0"/>
              <a:t> з </a:t>
            </a:r>
            <a:r>
              <a:rPr lang="ru-RU" dirty="0" err="1"/>
              <a:t>питань</a:t>
            </a:r>
            <a:r>
              <a:rPr lang="ru-RU" dirty="0"/>
              <a:t> </a:t>
            </a:r>
            <a:r>
              <a:rPr lang="ru-RU" dirty="0" err="1"/>
              <a:t>використання</a:t>
            </a:r>
            <a:r>
              <a:rPr lang="ru-RU" dirty="0"/>
              <a:t> </a:t>
            </a:r>
            <a:r>
              <a:rPr lang="ru-RU" dirty="0" err="1"/>
              <a:t>інформаційних</a:t>
            </a:r>
            <a:r>
              <a:rPr lang="ru-RU" dirty="0"/>
              <a:t> </a:t>
            </a:r>
            <a:r>
              <a:rPr lang="ru-RU" dirty="0" err="1"/>
              <a:t>технологій</a:t>
            </a:r>
            <a:r>
              <a:rPr lang="ru-RU" dirty="0"/>
              <a:t> у </a:t>
            </a:r>
            <a:r>
              <a:rPr lang="ru-RU" dirty="0" err="1"/>
              <a:t>їхній</a:t>
            </a:r>
            <a:r>
              <a:rPr lang="ru-RU" dirty="0"/>
              <a:t> </a:t>
            </a:r>
            <a:r>
              <a:rPr lang="ru-RU" dirty="0" err="1"/>
              <a:t>роботі</a:t>
            </a:r>
            <a:r>
              <a:rPr lang="ru-RU" dirty="0"/>
              <a:t>;</a:t>
            </a:r>
          </a:p>
          <a:p>
            <a:r>
              <a:rPr lang="ru-RU" dirty="0" err="1"/>
              <a:t>програмно-технічне</a:t>
            </a:r>
            <a:r>
              <a:rPr lang="ru-RU" dirty="0"/>
              <a:t> </a:t>
            </a:r>
            <a:r>
              <a:rPr lang="ru-RU" dirty="0" err="1"/>
              <a:t>обслуговування</a:t>
            </a:r>
            <a:r>
              <a:rPr lang="ru-RU" dirty="0"/>
              <a:t> </a:t>
            </a:r>
            <a:r>
              <a:rPr lang="ru-RU" dirty="0" err="1"/>
              <a:t>мережі</a:t>
            </a:r>
            <a:r>
              <a:rPr lang="ru-RU" dirty="0"/>
              <a:t>;</a:t>
            </a:r>
          </a:p>
          <a:p>
            <a:r>
              <a:rPr lang="ru-RU" dirty="0" err="1"/>
              <a:t>передавання</a:t>
            </a:r>
            <a:r>
              <a:rPr lang="ru-RU" dirty="0"/>
              <a:t> </a:t>
            </a:r>
            <a:r>
              <a:rPr lang="ru-RU" dirty="0" err="1"/>
              <a:t>інформації</a:t>
            </a:r>
            <a:r>
              <a:rPr lang="ru-RU" dirty="0"/>
              <a:t>, </a:t>
            </a:r>
            <a:r>
              <a:rPr lang="ru-RU" dirty="0" err="1"/>
              <a:t>здійснення</a:t>
            </a:r>
            <a:r>
              <a:rPr lang="ru-RU" dirty="0"/>
              <a:t> поточного </a:t>
            </a:r>
            <a:r>
              <a:rPr lang="ru-RU" dirty="0" err="1"/>
              <a:t>спостереження</a:t>
            </a:r>
            <a:r>
              <a:rPr lang="ru-RU" dirty="0"/>
              <a:t>, </a:t>
            </a:r>
            <a:r>
              <a:rPr lang="ru-RU" dirty="0" err="1"/>
              <a:t>аналіз</a:t>
            </a:r>
            <a:r>
              <a:rPr lang="ru-RU" dirty="0"/>
              <a:t> </a:t>
            </a:r>
            <a:r>
              <a:rPr lang="ru-RU" dirty="0" err="1"/>
              <a:t>інформації</a:t>
            </a:r>
            <a:r>
              <a:rPr lang="ru-RU" dirty="0"/>
              <a:t> і </a:t>
            </a:r>
            <a:r>
              <a:rPr lang="ru-RU" dirty="0" err="1"/>
              <a:t>подання</a:t>
            </a:r>
            <a:r>
              <a:rPr lang="ru-RU" dirty="0"/>
              <a:t> </a:t>
            </a:r>
            <a:r>
              <a:rPr lang="ru-RU" dirty="0" err="1"/>
              <a:t>результатів</a:t>
            </a:r>
            <a:r>
              <a:rPr lang="ru-RU" dirty="0"/>
              <a:t> </a:t>
            </a:r>
            <a:r>
              <a:rPr lang="ru-RU" dirty="0" err="1"/>
              <a:t>керівнику</a:t>
            </a:r>
            <a:r>
              <a:rPr lang="ru-RU" dirty="0"/>
              <a:t> </a:t>
            </a:r>
            <a:r>
              <a:rPr lang="ru-RU" dirty="0" err="1"/>
              <a:t>відділу</a:t>
            </a:r>
            <a:r>
              <a:rPr lang="ru-RU" dirty="0"/>
              <a:t>;</a:t>
            </a:r>
          </a:p>
          <a:p>
            <a:r>
              <a:rPr lang="ru-RU" dirty="0"/>
              <a:t>контроль </a:t>
            </a:r>
            <a:r>
              <a:rPr lang="ru-RU" dirty="0" err="1"/>
              <a:t>витрат</a:t>
            </a:r>
            <a:r>
              <a:rPr lang="ru-RU" dirty="0"/>
              <a:t> води, тепла, </a:t>
            </a:r>
            <a:r>
              <a:rPr lang="ru-RU" dirty="0" err="1"/>
              <a:t>електроенергії</a:t>
            </a:r>
            <a:r>
              <a:rPr lang="ru-RU" dirty="0"/>
              <a:t> та </a:t>
            </a:r>
            <a:r>
              <a:rPr lang="ru-RU" dirty="0" err="1"/>
              <a:t>ін</a:t>
            </a:r>
            <a:r>
              <a:rPr lang="ru-RU" dirty="0"/>
              <a:t>.;</a:t>
            </a:r>
          </a:p>
          <a:p>
            <a:r>
              <a:rPr lang="ru-RU" dirty="0" err="1"/>
              <a:t>управління</a:t>
            </a:r>
            <a:r>
              <a:rPr lang="ru-RU" dirty="0"/>
              <a:t> та </a:t>
            </a:r>
            <a:r>
              <a:rPr lang="ru-RU" dirty="0" err="1"/>
              <a:t>обслуговування</a:t>
            </a:r>
            <a:r>
              <a:rPr lang="ru-RU" dirty="0"/>
              <a:t> автоматики дверей. </a:t>
            </a:r>
          </a:p>
          <a:p>
            <a:endParaRPr lang="ru-RU" dirty="0"/>
          </a:p>
        </p:txBody>
      </p:sp>
    </p:spTree>
    <p:extLst>
      <p:ext uri="{BB962C8B-B14F-4D97-AF65-F5344CB8AC3E}">
        <p14:creationId xmlns:p14="http://schemas.microsoft.com/office/powerpoint/2010/main" val="25456021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6758" y="476672"/>
            <a:ext cx="8229600" cy="288032"/>
          </a:xfrm>
        </p:spPr>
        <p:txBody>
          <a:bodyPr>
            <a:noAutofit/>
          </a:bodyPr>
          <a:lstStyle/>
          <a:p>
            <a:r>
              <a:rPr lang="ru-RU" sz="3200" dirty="0" smtClean="0"/>
              <a:t/>
            </a:r>
            <a:br>
              <a:rPr lang="ru-RU" sz="3200" dirty="0" smtClean="0"/>
            </a:br>
            <a:r>
              <a:rPr lang="ru-RU" sz="3200" dirty="0" err="1" smtClean="0"/>
              <a:t>Інформаційні</a:t>
            </a:r>
            <a:r>
              <a:rPr lang="ru-RU" sz="3200" dirty="0" smtClean="0"/>
              <a:t> </a:t>
            </a:r>
            <a:r>
              <a:rPr lang="ru-RU" sz="3200" dirty="0"/>
              <a:t>потоки в </a:t>
            </a:r>
            <a:r>
              <a:rPr lang="ru-RU" sz="3200" dirty="0" err="1"/>
              <a:t>системі</a:t>
            </a:r>
            <a:r>
              <a:rPr lang="ru-RU" sz="3200" dirty="0"/>
              <a:t> </a:t>
            </a:r>
            <a:r>
              <a:rPr lang="ru-RU" sz="3200" dirty="0" err="1"/>
              <a:t>бронювання</a:t>
            </a:r>
            <a:r>
              <a:rPr lang="ru-RU" sz="3200" dirty="0"/>
              <a:t>:</a:t>
            </a:r>
            <a:br>
              <a:rPr lang="ru-RU" sz="3200" dirty="0"/>
            </a:br>
            <a:endParaRPr lang="ru-RU" sz="3200" dirty="0"/>
          </a:p>
        </p:txBody>
      </p:sp>
      <p:sp>
        <p:nvSpPr>
          <p:cNvPr id="3" name="Объект 2"/>
          <p:cNvSpPr>
            <a:spLocks noGrp="1"/>
          </p:cNvSpPr>
          <p:nvPr>
            <p:ph idx="1"/>
          </p:nvPr>
        </p:nvSpPr>
        <p:spPr>
          <a:xfrm>
            <a:off x="457200" y="1052736"/>
            <a:ext cx="8229600" cy="5073427"/>
          </a:xfrm>
        </p:spPr>
        <p:txBody>
          <a:bodyPr>
            <a:normAutofit fontScale="62500" lnSpcReduction="20000"/>
          </a:bodyPr>
          <a:lstStyle/>
          <a:p>
            <a:r>
              <a:rPr lang="ru-RU" dirty="0" err="1"/>
              <a:t>інформація</a:t>
            </a:r>
            <a:r>
              <a:rPr lang="ru-RU" dirty="0"/>
              <a:t> про </a:t>
            </a:r>
            <a:r>
              <a:rPr lang="ru-RU" dirty="0" err="1"/>
              <a:t>майбутні</a:t>
            </a:r>
            <a:r>
              <a:rPr lang="ru-RU" dirty="0"/>
              <a:t> </a:t>
            </a:r>
            <a:r>
              <a:rPr lang="ru-RU" dirty="0" err="1"/>
              <a:t>заїзди</a:t>
            </a:r>
            <a:r>
              <a:rPr lang="ru-RU" dirty="0"/>
              <a:t> і </a:t>
            </a:r>
            <a:r>
              <a:rPr lang="ru-RU" dirty="0" err="1"/>
              <a:t>виїзди</a:t>
            </a:r>
            <a:r>
              <a:rPr lang="ru-RU" dirty="0"/>
              <a:t>,</a:t>
            </a:r>
          </a:p>
          <a:p>
            <a:r>
              <a:rPr lang="ru-RU" dirty="0" err="1"/>
              <a:t>наявність</a:t>
            </a:r>
            <a:r>
              <a:rPr lang="ru-RU" dirty="0"/>
              <a:t> </a:t>
            </a:r>
            <a:r>
              <a:rPr lang="ru-RU" dirty="0" err="1"/>
              <a:t>місць</a:t>
            </a:r>
            <a:r>
              <a:rPr lang="ru-RU" dirty="0"/>
              <a:t> у </a:t>
            </a:r>
            <a:r>
              <a:rPr lang="ru-RU" dirty="0" err="1"/>
              <a:t>готелі</a:t>
            </a:r>
            <a:r>
              <a:rPr lang="ru-RU" dirty="0"/>
              <a:t>;</a:t>
            </a:r>
          </a:p>
          <a:p>
            <a:r>
              <a:rPr lang="ru-RU" dirty="0" err="1"/>
              <a:t>дані</a:t>
            </a:r>
            <a:r>
              <a:rPr lang="ru-RU" dirty="0"/>
              <a:t> про </a:t>
            </a:r>
            <a:r>
              <a:rPr lang="ru-RU" dirty="0" err="1"/>
              <a:t>заїзди</a:t>
            </a:r>
            <a:r>
              <a:rPr lang="ru-RU" dirty="0"/>
              <a:t> і </a:t>
            </a:r>
            <a:r>
              <a:rPr lang="ru-RU" dirty="0" err="1"/>
              <a:t>виїзди</a:t>
            </a:r>
            <a:r>
              <a:rPr lang="ru-RU" dirty="0"/>
              <a:t>;</a:t>
            </a:r>
          </a:p>
          <a:p>
            <a:r>
              <a:rPr lang="ru-RU" dirty="0" err="1"/>
              <a:t>розміщення</a:t>
            </a:r>
            <a:r>
              <a:rPr lang="ru-RU" dirty="0"/>
              <a:t> гостей і стан </a:t>
            </a:r>
            <a:r>
              <a:rPr lang="ru-RU" dirty="0" err="1"/>
              <a:t>їхніх</a:t>
            </a:r>
            <a:r>
              <a:rPr lang="ru-RU" dirty="0"/>
              <a:t> </a:t>
            </a:r>
            <a:r>
              <a:rPr lang="ru-RU" dirty="0" err="1"/>
              <a:t>рахунків</a:t>
            </a:r>
            <a:r>
              <a:rPr lang="ru-RU" dirty="0"/>
              <a:t>;</a:t>
            </a:r>
          </a:p>
          <a:p>
            <a:r>
              <a:rPr lang="ru-RU" dirty="0" err="1"/>
              <a:t>інформація</a:t>
            </a:r>
            <a:r>
              <a:rPr lang="ru-RU" dirty="0"/>
              <a:t> про </a:t>
            </a:r>
            <a:r>
              <a:rPr lang="ru-RU" dirty="0" err="1"/>
              <a:t>користування</a:t>
            </a:r>
            <a:r>
              <a:rPr lang="ru-RU" dirty="0"/>
              <a:t> </a:t>
            </a:r>
            <a:r>
              <a:rPr lang="ru-RU" dirty="0" err="1"/>
              <a:t>послугами</a:t>
            </a:r>
            <a:r>
              <a:rPr lang="ru-RU" dirty="0"/>
              <a:t> </a:t>
            </a:r>
            <a:r>
              <a:rPr lang="ru-RU" dirty="0" err="1"/>
              <a:t>переселення</a:t>
            </a:r>
            <a:r>
              <a:rPr lang="ru-RU" dirty="0"/>
              <a:t> з номера в номер;</a:t>
            </a:r>
          </a:p>
          <a:p>
            <a:r>
              <a:rPr lang="ru-RU" dirty="0" err="1"/>
              <a:t>резервування</a:t>
            </a:r>
            <a:r>
              <a:rPr lang="ru-RU" dirty="0"/>
              <a:t> (</a:t>
            </a:r>
            <a:r>
              <a:rPr lang="ru-RU" dirty="0" err="1"/>
              <a:t>індивідуальне</a:t>
            </a:r>
            <a:r>
              <a:rPr lang="ru-RU" dirty="0"/>
              <a:t>, </a:t>
            </a:r>
            <a:r>
              <a:rPr lang="ru-RU" dirty="0" err="1"/>
              <a:t>службове</a:t>
            </a:r>
            <a:r>
              <a:rPr lang="ru-RU" dirty="0"/>
              <a:t>);</a:t>
            </a:r>
          </a:p>
          <a:p>
            <a:r>
              <a:rPr lang="ru-RU" dirty="0" err="1"/>
              <a:t>інформація</a:t>
            </a:r>
            <a:r>
              <a:rPr lang="ru-RU" dirty="0"/>
              <a:t> про </a:t>
            </a:r>
            <a:r>
              <a:rPr lang="ru-RU" dirty="0" err="1"/>
              <a:t>поточне</a:t>
            </a:r>
            <a:r>
              <a:rPr lang="ru-RU" dirty="0"/>
              <a:t> </a:t>
            </a:r>
            <a:r>
              <a:rPr lang="ru-RU" dirty="0" err="1"/>
              <a:t>завантаження</a:t>
            </a:r>
            <a:r>
              <a:rPr lang="ru-RU" dirty="0"/>
              <a:t> і </a:t>
            </a:r>
            <a:r>
              <a:rPr lang="ru-RU" dirty="0" err="1"/>
              <a:t>кількість</a:t>
            </a:r>
            <a:r>
              <a:rPr lang="ru-RU" dirty="0"/>
              <a:t> </a:t>
            </a:r>
            <a:r>
              <a:rPr lang="ru-RU" dirty="0" err="1"/>
              <a:t>броні</a:t>
            </a:r>
            <a:r>
              <a:rPr lang="ru-RU" dirty="0"/>
              <a:t> на </a:t>
            </a:r>
            <a:r>
              <a:rPr lang="ru-RU" dirty="0" err="1"/>
              <a:t>майбутні</a:t>
            </a:r>
            <a:r>
              <a:rPr lang="ru-RU" dirty="0"/>
              <a:t> </a:t>
            </a:r>
            <a:r>
              <a:rPr lang="ru-RU" dirty="0" err="1"/>
              <a:t>періоди</a:t>
            </a:r>
            <a:r>
              <a:rPr lang="ru-RU" dirty="0"/>
              <a:t>;</a:t>
            </a:r>
          </a:p>
          <a:p>
            <a:r>
              <a:rPr lang="ru-RU" dirty="0" err="1"/>
              <a:t>інформація</a:t>
            </a:r>
            <a:r>
              <a:rPr lang="ru-RU" dirty="0"/>
              <a:t> про </a:t>
            </a:r>
            <a:r>
              <a:rPr lang="ru-RU" dirty="0" err="1"/>
              <a:t>кількість</a:t>
            </a:r>
            <a:r>
              <a:rPr lang="ru-RU" dirty="0"/>
              <a:t> і тип </a:t>
            </a:r>
            <a:r>
              <a:rPr lang="ru-RU" dirty="0" err="1"/>
              <a:t>номерів</a:t>
            </a:r>
            <a:r>
              <a:rPr lang="ru-RU" dirty="0"/>
              <a:t>, </a:t>
            </a:r>
            <a:r>
              <a:rPr lang="ru-RU" dirty="0" err="1"/>
              <a:t>що</a:t>
            </a:r>
            <a:r>
              <a:rPr lang="ru-RU" dirty="0"/>
              <a:t> </a:t>
            </a:r>
            <a:r>
              <a:rPr lang="ru-RU" dirty="0" err="1"/>
              <a:t>замовляються</a:t>
            </a:r>
            <a:r>
              <a:rPr lang="ru-RU" dirty="0"/>
              <a:t>, про час </a:t>
            </a:r>
            <a:r>
              <a:rPr lang="ru-RU" dirty="0" err="1"/>
              <a:t>прибуття</a:t>
            </a:r>
            <a:r>
              <a:rPr lang="ru-RU" dirty="0"/>
              <a:t> і </a:t>
            </a:r>
            <a:r>
              <a:rPr lang="ru-RU" dirty="0" err="1"/>
              <a:t>від'їзду</a:t>
            </a:r>
            <a:r>
              <a:rPr lang="ru-RU" dirty="0"/>
              <a:t> гостей;</a:t>
            </a:r>
          </a:p>
          <a:p>
            <a:r>
              <a:rPr lang="ru-RU" dirty="0" err="1"/>
              <a:t>інформація</a:t>
            </a:r>
            <a:r>
              <a:rPr lang="ru-RU" dirty="0"/>
              <a:t> про </a:t>
            </a:r>
            <a:r>
              <a:rPr lang="ru-RU" dirty="0" err="1"/>
              <a:t>внесення</a:t>
            </a:r>
            <a:r>
              <a:rPr lang="ru-RU" dirty="0"/>
              <a:t> </a:t>
            </a:r>
            <a:r>
              <a:rPr lang="ru-RU" dirty="0" err="1"/>
              <a:t>депозитів</a:t>
            </a:r>
            <a:r>
              <a:rPr lang="ru-RU" dirty="0"/>
              <a:t>;</a:t>
            </a:r>
          </a:p>
          <a:p>
            <a:r>
              <a:rPr lang="ru-RU" dirty="0" err="1"/>
              <a:t>інформація</a:t>
            </a:r>
            <a:r>
              <a:rPr lang="ru-RU" dirty="0"/>
              <a:t> про </a:t>
            </a:r>
            <a:r>
              <a:rPr lang="ru-RU" dirty="0" err="1"/>
              <a:t>надані</a:t>
            </a:r>
            <a:r>
              <a:rPr lang="ru-RU" dirty="0"/>
              <a:t> </a:t>
            </a:r>
            <a:r>
              <a:rPr lang="ru-RU" dirty="0" err="1"/>
              <a:t>послуги</a:t>
            </a:r>
            <a:r>
              <a:rPr lang="ru-RU" dirty="0"/>
              <a:t> і </a:t>
            </a:r>
            <a:r>
              <a:rPr lang="ru-RU" dirty="0" err="1"/>
              <a:t>платежі</a:t>
            </a:r>
            <a:r>
              <a:rPr lang="ru-RU" dirty="0"/>
              <a:t> за них;</a:t>
            </a:r>
          </a:p>
          <a:p>
            <a:r>
              <a:rPr lang="ru-RU" dirty="0" err="1"/>
              <a:t>створення</a:t>
            </a:r>
            <a:r>
              <a:rPr lang="ru-RU" dirty="0"/>
              <a:t> </a:t>
            </a:r>
            <a:r>
              <a:rPr lang="ru-RU" dirty="0" err="1"/>
              <a:t>фоліо-рахунка</a:t>
            </a:r>
            <a:r>
              <a:rPr lang="ru-RU" dirty="0"/>
              <a:t> </a:t>
            </a:r>
            <a:r>
              <a:rPr lang="ru-RU" dirty="0" err="1"/>
              <a:t>клієнтів</a:t>
            </a:r>
            <a:r>
              <a:rPr lang="ru-RU" dirty="0"/>
              <a:t>;</a:t>
            </a:r>
          </a:p>
          <a:p>
            <a:r>
              <a:rPr lang="ru-RU" dirty="0" err="1"/>
              <a:t>інформація</a:t>
            </a:r>
            <a:r>
              <a:rPr lang="ru-RU" dirty="0"/>
              <a:t> про </a:t>
            </a:r>
            <a:r>
              <a:rPr lang="ru-RU" dirty="0" err="1"/>
              <a:t>всі</a:t>
            </a:r>
            <a:r>
              <a:rPr lang="ru-RU" dirty="0"/>
              <a:t> </a:t>
            </a:r>
            <a:r>
              <a:rPr lang="ru-RU" dirty="0" err="1"/>
              <a:t>платежі</a:t>
            </a:r>
            <a:r>
              <a:rPr lang="ru-RU" dirty="0"/>
              <a:t> і </a:t>
            </a:r>
            <a:r>
              <a:rPr lang="ru-RU" dirty="0" err="1"/>
              <a:t>послуги</a:t>
            </a:r>
            <a:r>
              <a:rPr lang="ru-RU" dirty="0"/>
              <a:t>;</a:t>
            </a:r>
          </a:p>
          <a:p>
            <a:r>
              <a:rPr lang="ru-RU" dirty="0" err="1"/>
              <a:t>архів</a:t>
            </a:r>
            <a:r>
              <a:rPr lang="ru-RU" dirty="0"/>
              <a:t> </a:t>
            </a:r>
            <a:r>
              <a:rPr lang="ru-RU" dirty="0" err="1"/>
              <a:t>рахунків</a:t>
            </a:r>
            <a:r>
              <a:rPr lang="ru-RU" dirty="0"/>
              <a:t>;</a:t>
            </a:r>
          </a:p>
          <a:p>
            <a:r>
              <a:rPr lang="ru-RU" dirty="0" err="1"/>
              <a:t>реєстрація</a:t>
            </a:r>
            <a:r>
              <a:rPr lang="ru-RU" dirty="0"/>
              <a:t> і паспортно-</a:t>
            </a:r>
            <a:r>
              <a:rPr lang="ru-RU" dirty="0" err="1"/>
              <a:t>візовий</a:t>
            </a:r>
            <a:r>
              <a:rPr lang="ru-RU" dirty="0"/>
              <a:t> контроль.</a:t>
            </a:r>
          </a:p>
          <a:p>
            <a:endParaRPr lang="ru-RU" dirty="0"/>
          </a:p>
        </p:txBody>
      </p:sp>
    </p:spTree>
    <p:extLst>
      <p:ext uri="{BB962C8B-B14F-4D97-AF65-F5344CB8AC3E}">
        <p14:creationId xmlns:p14="http://schemas.microsoft.com/office/powerpoint/2010/main" val="36687047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Інформаційні</a:t>
            </a:r>
            <a:r>
              <a:rPr lang="ru-RU" dirty="0"/>
              <a:t> потоки в </a:t>
            </a:r>
            <a:r>
              <a:rPr lang="ru-RU" dirty="0" err="1"/>
              <a:t>системі</a:t>
            </a:r>
            <a:r>
              <a:rPr lang="ru-RU" dirty="0"/>
              <a:t> </a:t>
            </a:r>
            <a:r>
              <a:rPr lang="ru-RU" dirty="0" err="1"/>
              <a:t>управління</a:t>
            </a:r>
            <a:r>
              <a:rPr lang="ru-RU" dirty="0"/>
              <a:t> </a:t>
            </a:r>
            <a:r>
              <a:rPr lang="ru-RU" dirty="0" err="1"/>
              <a:t>готелем</a:t>
            </a:r>
            <a:r>
              <a:rPr lang="ru-RU" dirty="0" smtClean="0"/>
              <a:t>:</a:t>
            </a:r>
            <a:endParaRPr lang="ru-RU" dirty="0"/>
          </a:p>
        </p:txBody>
      </p:sp>
      <p:pic>
        <p:nvPicPr>
          <p:cNvPr id="4" name="Объект 3"/>
          <p:cNvPicPr>
            <a:picLocks noGrp="1" noChangeAspect="1"/>
          </p:cNvPicPr>
          <p:nvPr>
            <p:ph idx="1"/>
          </p:nvPr>
        </p:nvPicPr>
        <p:blipFill>
          <a:blip r:embed="rId2"/>
          <a:stretch>
            <a:fillRect/>
          </a:stretch>
        </p:blipFill>
        <p:spPr>
          <a:xfrm>
            <a:off x="1115616" y="692696"/>
            <a:ext cx="7715836" cy="6552728"/>
          </a:xfrm>
          <a:prstGeom prst="rect">
            <a:avLst/>
          </a:prstGeom>
        </p:spPr>
      </p:pic>
    </p:spTree>
    <p:extLst>
      <p:ext uri="{BB962C8B-B14F-4D97-AF65-F5344CB8AC3E}">
        <p14:creationId xmlns:p14="http://schemas.microsoft.com/office/powerpoint/2010/main" val="13220552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Підсумкова частина лекції</a:t>
            </a:r>
          </a:p>
        </p:txBody>
      </p:sp>
      <p:sp>
        <p:nvSpPr>
          <p:cNvPr id="3" name="Місце для вмісту 2"/>
          <p:cNvSpPr>
            <a:spLocks noGrp="1"/>
          </p:cNvSpPr>
          <p:nvPr>
            <p:ph idx="1"/>
          </p:nvPr>
        </p:nvSpPr>
        <p:spPr/>
        <p:txBody>
          <a:bodyPr/>
          <a:lstStyle/>
          <a:p>
            <a:pPr lvl="0" fontAlgn="base">
              <a:spcAft>
                <a:spcPct val="0"/>
              </a:spcAft>
              <a:buFont typeface="Arial" charset="0"/>
              <a:buChar char="•"/>
            </a:pPr>
            <a:r>
              <a:rPr lang="uk-UA" altLang="en-US" sz="2400" dirty="0">
                <a:latin typeface="Century Gothic"/>
              </a:rPr>
              <a:t>Що корисного Ви здобули під час лекції?</a:t>
            </a:r>
          </a:p>
          <a:p>
            <a:pPr lvl="0" fontAlgn="base">
              <a:spcAft>
                <a:spcPct val="0"/>
              </a:spcAft>
              <a:buFont typeface="Arial" charset="0"/>
              <a:buChar char="•"/>
            </a:pPr>
            <a:r>
              <a:rPr lang="uk-UA" altLang="en-US" sz="2400" dirty="0">
                <a:latin typeface="Century Gothic"/>
              </a:rPr>
              <a:t>Які нові ідеї отримали? </a:t>
            </a:r>
          </a:p>
          <a:p>
            <a:pPr lvl="0" fontAlgn="base">
              <a:spcAft>
                <a:spcPct val="0"/>
              </a:spcAft>
              <a:buFont typeface="Arial" charset="0"/>
              <a:buChar char="•"/>
            </a:pPr>
            <a:r>
              <a:rPr lang="uk-UA" altLang="en-US" sz="2400" dirty="0">
                <a:latin typeface="Century Gothic"/>
              </a:rPr>
              <a:t>Які поради/рекомендації отримали для себе на майбутнє? </a:t>
            </a:r>
          </a:p>
          <a:p>
            <a:pPr marL="0" indent="0">
              <a:buNone/>
            </a:pPr>
            <a:endParaRPr lang="uk-UA" dirty="0"/>
          </a:p>
        </p:txBody>
      </p:sp>
    </p:spTree>
    <p:extLst>
      <p:ext uri="{BB962C8B-B14F-4D97-AF65-F5344CB8AC3E}">
        <p14:creationId xmlns:p14="http://schemas.microsoft.com/office/powerpoint/2010/main" val="20554471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РЕКОМЕНДОВАНА ЛІТЕРАТУРА:</a:t>
            </a:r>
          </a:p>
        </p:txBody>
      </p:sp>
      <p:sp>
        <p:nvSpPr>
          <p:cNvPr id="3" name="Місце для вмісту 2"/>
          <p:cNvSpPr>
            <a:spLocks noGrp="1"/>
          </p:cNvSpPr>
          <p:nvPr>
            <p:ph idx="1"/>
          </p:nvPr>
        </p:nvSpPr>
        <p:spPr/>
        <p:txBody>
          <a:bodyPr>
            <a:normAutofit fontScale="77500" lnSpcReduction="20000"/>
          </a:bodyPr>
          <a:lstStyle/>
          <a:p>
            <a:pPr lvl="0" algn="just">
              <a:buClr>
                <a:srgbClr val="000000"/>
              </a:buClr>
              <a:buSzPts val="1400"/>
              <a:buFont typeface="+mj-lt"/>
              <a:buAutoNum type="arabicPeriod"/>
              <a:tabLst>
                <a:tab pos="630555" algn="l"/>
              </a:tabLst>
            </a:pPr>
            <a:r>
              <a:rPr lang="uk-UA" dirty="0" err="1">
                <a:solidFill>
                  <a:srgbClr val="000000"/>
                </a:solidFill>
                <a:latin typeface="Times New Roman"/>
                <a:ea typeface="Times New Roman"/>
              </a:rPr>
              <a:t>Байлик</a:t>
            </a:r>
            <a:r>
              <a:rPr lang="uk-UA" dirty="0">
                <a:solidFill>
                  <a:srgbClr val="000000"/>
                </a:solidFill>
                <a:latin typeface="Times New Roman"/>
                <a:ea typeface="Times New Roman"/>
              </a:rPr>
              <a:t> С.И. </a:t>
            </a:r>
            <a:r>
              <a:rPr lang="uk-UA" i="1" dirty="0" err="1">
                <a:solidFill>
                  <a:srgbClr val="000000"/>
                </a:solidFill>
                <a:latin typeface="Times New Roman"/>
                <a:ea typeface="Times New Roman"/>
              </a:rPr>
              <a:t>Гостиничное</a:t>
            </a:r>
            <a:r>
              <a:rPr lang="uk-UA" i="1" dirty="0">
                <a:solidFill>
                  <a:srgbClr val="000000"/>
                </a:solidFill>
                <a:latin typeface="Times New Roman"/>
                <a:ea typeface="Times New Roman"/>
              </a:rPr>
              <a:t> хазяйство</a:t>
            </a:r>
            <a:r>
              <a:rPr lang="uk-UA" dirty="0">
                <a:solidFill>
                  <a:srgbClr val="000000"/>
                </a:solidFill>
                <a:latin typeface="Times New Roman"/>
                <a:ea typeface="Times New Roman"/>
              </a:rPr>
              <a:t>. </a:t>
            </a:r>
            <a:r>
              <a:rPr lang="uk-UA" dirty="0" err="1">
                <a:solidFill>
                  <a:srgbClr val="000000"/>
                </a:solidFill>
                <a:latin typeface="Times New Roman"/>
                <a:ea typeface="Times New Roman"/>
              </a:rPr>
              <a:t>Учебник</a:t>
            </a:r>
            <a:r>
              <a:rPr lang="uk-UA" dirty="0">
                <a:solidFill>
                  <a:srgbClr val="000000"/>
                </a:solidFill>
                <a:latin typeface="Times New Roman"/>
                <a:ea typeface="Times New Roman"/>
              </a:rPr>
              <a:t>. 2-е </a:t>
            </a:r>
            <a:r>
              <a:rPr lang="uk-UA" dirty="0" err="1">
                <a:solidFill>
                  <a:srgbClr val="000000"/>
                </a:solidFill>
                <a:latin typeface="Times New Roman"/>
                <a:ea typeface="Times New Roman"/>
              </a:rPr>
              <a:t>издание</a:t>
            </a:r>
            <a:r>
              <a:rPr lang="uk-UA" dirty="0">
                <a:solidFill>
                  <a:srgbClr val="000000"/>
                </a:solidFill>
                <a:latin typeface="Times New Roman"/>
                <a:ea typeface="Times New Roman"/>
              </a:rPr>
              <a:t>: К.: </a:t>
            </a:r>
            <a:r>
              <a:rPr lang="uk-UA" dirty="0" err="1">
                <a:solidFill>
                  <a:srgbClr val="000000"/>
                </a:solidFill>
                <a:latin typeface="Times New Roman"/>
                <a:ea typeface="Times New Roman"/>
              </a:rPr>
              <a:t>Дакор</a:t>
            </a:r>
            <a:r>
              <a:rPr lang="uk-UA" dirty="0">
                <a:solidFill>
                  <a:srgbClr val="000000"/>
                </a:solidFill>
                <a:latin typeface="Times New Roman"/>
                <a:ea typeface="Times New Roman"/>
              </a:rPr>
              <a:t>: 2009. 168 с.</a:t>
            </a:r>
            <a:endParaRPr lang="en-US" sz="2800" dirty="0">
              <a:solidFill>
                <a:srgbClr val="000000"/>
              </a:solidFill>
              <a:latin typeface="Arial Unicode MS"/>
            </a:endParaRPr>
          </a:p>
          <a:p>
            <a:pPr lvl="0" algn="just">
              <a:buClr>
                <a:srgbClr val="000000"/>
              </a:buClr>
              <a:buSzPts val="1400"/>
              <a:buFont typeface="+mj-lt"/>
              <a:buAutoNum type="arabicPeriod"/>
              <a:tabLst>
                <a:tab pos="630555" algn="l"/>
              </a:tabLst>
            </a:pPr>
            <a:r>
              <a:rPr lang="uk-UA" dirty="0" err="1" smtClean="0">
                <a:solidFill>
                  <a:srgbClr val="000000"/>
                </a:solidFill>
                <a:latin typeface="Times New Roman"/>
                <a:ea typeface="Times New Roman"/>
              </a:rPr>
              <a:t>Мунін</a:t>
            </a:r>
            <a:r>
              <a:rPr lang="uk-UA" dirty="0" smtClean="0">
                <a:solidFill>
                  <a:srgbClr val="000000"/>
                </a:solidFill>
                <a:latin typeface="Times New Roman"/>
                <a:ea typeface="Times New Roman"/>
              </a:rPr>
              <a:t> </a:t>
            </a:r>
            <a:r>
              <a:rPr lang="uk-UA" dirty="0">
                <a:solidFill>
                  <a:srgbClr val="000000"/>
                </a:solidFill>
                <a:latin typeface="Times New Roman"/>
                <a:ea typeface="Times New Roman"/>
              </a:rPr>
              <a:t>Г.Б., </a:t>
            </a:r>
            <a:r>
              <a:rPr lang="uk-UA" dirty="0" err="1">
                <a:solidFill>
                  <a:srgbClr val="000000"/>
                </a:solidFill>
                <a:latin typeface="Times New Roman"/>
                <a:ea typeface="Times New Roman"/>
              </a:rPr>
              <a:t>Змійов</a:t>
            </a:r>
            <a:r>
              <a:rPr lang="uk-UA" dirty="0">
                <a:solidFill>
                  <a:srgbClr val="000000"/>
                </a:solidFill>
                <a:latin typeface="Times New Roman"/>
                <a:ea typeface="Times New Roman"/>
              </a:rPr>
              <a:t> А.О., </a:t>
            </a:r>
            <a:r>
              <a:rPr lang="uk-UA" dirty="0" err="1">
                <a:solidFill>
                  <a:srgbClr val="000000"/>
                </a:solidFill>
                <a:latin typeface="Times New Roman"/>
                <a:ea typeface="Times New Roman"/>
              </a:rPr>
              <a:t>Зінов’єв</a:t>
            </a:r>
            <a:r>
              <a:rPr lang="uk-UA" dirty="0">
                <a:solidFill>
                  <a:srgbClr val="000000"/>
                </a:solidFill>
                <a:latin typeface="Times New Roman"/>
                <a:ea typeface="Times New Roman"/>
              </a:rPr>
              <a:t> Г.О., </a:t>
            </a:r>
            <a:r>
              <a:rPr lang="uk-UA" dirty="0" err="1">
                <a:solidFill>
                  <a:srgbClr val="000000"/>
                </a:solidFill>
                <a:latin typeface="Times New Roman"/>
                <a:ea typeface="Times New Roman"/>
              </a:rPr>
              <a:t>Самарцев</a:t>
            </a:r>
            <a:r>
              <a:rPr lang="uk-UA" dirty="0">
                <a:solidFill>
                  <a:srgbClr val="000000"/>
                </a:solidFill>
                <a:latin typeface="Times New Roman"/>
                <a:ea typeface="Times New Roman"/>
              </a:rPr>
              <a:t> Є.В., </a:t>
            </a:r>
            <a:r>
              <a:rPr lang="uk-UA" dirty="0" err="1">
                <a:solidFill>
                  <a:srgbClr val="000000"/>
                </a:solidFill>
                <a:latin typeface="Times New Roman"/>
                <a:ea typeface="Times New Roman"/>
              </a:rPr>
              <a:t>Гаца</a:t>
            </a:r>
            <a:r>
              <a:rPr lang="uk-UA" dirty="0">
                <a:solidFill>
                  <a:srgbClr val="000000"/>
                </a:solidFill>
                <a:latin typeface="Times New Roman"/>
                <a:ea typeface="Times New Roman"/>
              </a:rPr>
              <a:t> О.О., </a:t>
            </a:r>
            <a:r>
              <a:rPr lang="uk-UA" dirty="0" err="1">
                <a:solidFill>
                  <a:srgbClr val="000000"/>
                </a:solidFill>
                <a:latin typeface="Times New Roman"/>
                <a:ea typeface="Times New Roman"/>
              </a:rPr>
              <a:t>Максимець</a:t>
            </a:r>
            <a:r>
              <a:rPr lang="uk-UA" dirty="0">
                <a:solidFill>
                  <a:srgbClr val="000000"/>
                </a:solidFill>
                <a:latin typeface="Times New Roman"/>
                <a:ea typeface="Times New Roman"/>
              </a:rPr>
              <a:t> К.П., </a:t>
            </a:r>
            <a:r>
              <a:rPr lang="uk-UA" dirty="0" err="1">
                <a:solidFill>
                  <a:srgbClr val="000000"/>
                </a:solidFill>
                <a:latin typeface="Times New Roman"/>
                <a:ea typeface="Times New Roman"/>
              </a:rPr>
              <a:t>Роглєв</a:t>
            </a:r>
            <a:r>
              <a:rPr lang="uk-UA" dirty="0">
                <a:solidFill>
                  <a:srgbClr val="000000"/>
                </a:solidFill>
                <a:latin typeface="Times New Roman"/>
                <a:ea typeface="Times New Roman"/>
              </a:rPr>
              <a:t> Х.Й. Управління сучасним готельним комплексом: </a:t>
            </a:r>
            <a:r>
              <a:rPr lang="uk-UA" dirty="0" err="1">
                <a:solidFill>
                  <a:srgbClr val="000000"/>
                </a:solidFill>
                <a:latin typeface="Times New Roman"/>
                <a:ea typeface="Times New Roman"/>
              </a:rPr>
              <a:t>Навч</a:t>
            </a:r>
            <a:r>
              <a:rPr lang="uk-UA" dirty="0">
                <a:solidFill>
                  <a:srgbClr val="000000"/>
                </a:solidFill>
                <a:latin typeface="Times New Roman"/>
                <a:ea typeface="Times New Roman"/>
              </a:rPr>
              <a:t>. </a:t>
            </a:r>
            <a:r>
              <a:rPr lang="uk-UA" dirty="0" err="1">
                <a:solidFill>
                  <a:srgbClr val="000000"/>
                </a:solidFill>
                <a:latin typeface="Times New Roman"/>
                <a:ea typeface="Times New Roman"/>
              </a:rPr>
              <a:t>посіб</a:t>
            </a:r>
            <a:r>
              <a:rPr lang="uk-UA" dirty="0">
                <a:solidFill>
                  <a:srgbClr val="000000"/>
                </a:solidFill>
                <a:latin typeface="Times New Roman"/>
                <a:ea typeface="Times New Roman"/>
              </a:rPr>
              <a:t>. / За редакцією члена-</a:t>
            </a:r>
            <a:r>
              <a:rPr lang="uk-UA" dirty="0" err="1">
                <a:solidFill>
                  <a:srgbClr val="000000"/>
                </a:solidFill>
                <a:latin typeface="Times New Roman"/>
                <a:ea typeface="Times New Roman"/>
              </a:rPr>
              <a:t>кор</a:t>
            </a:r>
            <a:r>
              <a:rPr lang="uk-UA" dirty="0">
                <a:solidFill>
                  <a:srgbClr val="000000"/>
                </a:solidFill>
                <a:latin typeface="Times New Roman"/>
                <a:ea typeface="Times New Roman"/>
              </a:rPr>
              <a:t>. НАН України, </a:t>
            </a:r>
            <a:r>
              <a:rPr lang="uk-UA" dirty="0" err="1">
                <a:solidFill>
                  <a:srgbClr val="000000"/>
                </a:solidFill>
                <a:latin typeface="Times New Roman"/>
                <a:ea typeface="Times New Roman"/>
              </a:rPr>
              <a:t>д.е.н</a:t>
            </a:r>
            <a:r>
              <a:rPr lang="uk-UA" dirty="0">
                <a:solidFill>
                  <a:srgbClr val="000000"/>
                </a:solidFill>
                <a:latin typeface="Times New Roman"/>
                <a:ea typeface="Times New Roman"/>
              </a:rPr>
              <a:t>., професора Дорогунцова С.І. К.: Ліра- К, 2005.520 с.</a:t>
            </a:r>
          </a:p>
          <a:p>
            <a:pPr lvl="0" algn="just">
              <a:buClr>
                <a:srgbClr val="000000"/>
              </a:buClr>
              <a:buSzPts val="1400"/>
              <a:buFont typeface="+mj-lt"/>
              <a:buAutoNum type="arabicPeriod"/>
              <a:tabLst>
                <a:tab pos="630555" algn="l"/>
              </a:tabLst>
            </a:pPr>
            <a:r>
              <a:rPr lang="uk-UA" dirty="0" err="1" smtClean="0">
                <a:solidFill>
                  <a:srgbClr val="000000"/>
                </a:solidFill>
                <a:latin typeface="Times New Roman"/>
                <a:ea typeface="Times New Roman"/>
              </a:rPr>
              <a:t>Роглєв</a:t>
            </a:r>
            <a:r>
              <a:rPr lang="uk-UA" dirty="0" smtClean="0">
                <a:solidFill>
                  <a:srgbClr val="000000"/>
                </a:solidFill>
                <a:latin typeface="Times New Roman"/>
                <a:ea typeface="Times New Roman"/>
              </a:rPr>
              <a:t> </a:t>
            </a:r>
            <a:r>
              <a:rPr lang="uk-UA" dirty="0">
                <a:solidFill>
                  <a:srgbClr val="000000"/>
                </a:solidFill>
                <a:latin typeface="Times New Roman"/>
                <a:ea typeface="Times New Roman"/>
              </a:rPr>
              <a:t>Х.Й. Основи готельного менеджменту: </a:t>
            </a:r>
            <a:r>
              <a:rPr lang="uk-UA" dirty="0" err="1">
                <a:solidFill>
                  <a:srgbClr val="000000"/>
                </a:solidFill>
                <a:latin typeface="Times New Roman"/>
                <a:ea typeface="Times New Roman"/>
              </a:rPr>
              <a:t>Навч</a:t>
            </a:r>
            <a:r>
              <a:rPr lang="uk-UA" dirty="0">
                <a:solidFill>
                  <a:srgbClr val="000000"/>
                </a:solidFill>
                <a:latin typeface="Times New Roman"/>
                <a:ea typeface="Times New Roman"/>
              </a:rPr>
              <a:t>. </a:t>
            </a:r>
            <a:r>
              <a:rPr lang="uk-UA" dirty="0" err="1">
                <a:solidFill>
                  <a:srgbClr val="000000"/>
                </a:solidFill>
                <a:latin typeface="Times New Roman"/>
                <a:ea typeface="Times New Roman"/>
              </a:rPr>
              <a:t>Посіб</a:t>
            </a:r>
            <a:r>
              <a:rPr lang="uk-UA" dirty="0">
                <a:solidFill>
                  <a:srgbClr val="000000"/>
                </a:solidFill>
                <a:latin typeface="Times New Roman"/>
                <a:ea typeface="Times New Roman"/>
              </a:rPr>
              <a:t>. К.: Кондор, 2005. 408 с.</a:t>
            </a:r>
          </a:p>
          <a:p>
            <a:pPr lvl="0" algn="just">
              <a:buClr>
                <a:srgbClr val="000000"/>
              </a:buClr>
              <a:buSzPts val="1400"/>
              <a:buFont typeface="+mj-lt"/>
              <a:buAutoNum type="arabicPeriod"/>
              <a:tabLst>
                <a:tab pos="630555" algn="l"/>
              </a:tabLst>
            </a:pPr>
            <a:r>
              <a:rPr lang="uk-UA" dirty="0" smtClean="0">
                <a:solidFill>
                  <a:srgbClr val="000000"/>
                </a:solidFill>
                <a:latin typeface="Times New Roman"/>
                <a:ea typeface="Times New Roman"/>
              </a:rPr>
              <a:t>Уніфіковані </a:t>
            </a:r>
            <a:r>
              <a:rPr lang="uk-UA" dirty="0">
                <a:solidFill>
                  <a:srgbClr val="000000"/>
                </a:solidFill>
                <a:latin typeface="Times New Roman"/>
                <a:ea typeface="Times New Roman"/>
              </a:rPr>
              <a:t>технології готельних послуг: </a:t>
            </a:r>
            <a:r>
              <a:rPr lang="uk-UA" dirty="0" err="1">
                <a:solidFill>
                  <a:srgbClr val="000000"/>
                </a:solidFill>
                <a:latin typeface="Times New Roman"/>
                <a:ea typeface="Times New Roman"/>
              </a:rPr>
              <a:t>Навч.посіб</a:t>
            </a:r>
            <a:r>
              <a:rPr lang="uk-UA" dirty="0">
                <a:solidFill>
                  <a:srgbClr val="000000"/>
                </a:solidFill>
                <a:latin typeface="Times New Roman"/>
                <a:ea typeface="Times New Roman"/>
              </a:rPr>
              <a:t>. /За </a:t>
            </a:r>
            <a:r>
              <a:rPr lang="uk-UA" dirty="0" err="1">
                <a:solidFill>
                  <a:srgbClr val="000000"/>
                </a:solidFill>
                <a:latin typeface="Times New Roman"/>
                <a:ea typeface="Times New Roman"/>
              </a:rPr>
              <a:t>ред.проф</a:t>
            </a:r>
            <a:r>
              <a:rPr lang="uk-UA" dirty="0">
                <a:solidFill>
                  <a:srgbClr val="000000"/>
                </a:solidFill>
                <a:latin typeface="Times New Roman"/>
                <a:ea typeface="Times New Roman"/>
              </a:rPr>
              <a:t>. В. К. Федорченка, Л. Г. Лук’янова, Т. Т. Дорошенко, І. М. </a:t>
            </a:r>
            <a:r>
              <a:rPr lang="uk-UA" dirty="0" err="1">
                <a:solidFill>
                  <a:srgbClr val="000000"/>
                </a:solidFill>
                <a:latin typeface="Times New Roman"/>
                <a:ea typeface="Times New Roman"/>
              </a:rPr>
              <a:t>Мініч</a:t>
            </a:r>
            <a:r>
              <a:rPr lang="uk-UA" dirty="0">
                <a:solidFill>
                  <a:srgbClr val="000000"/>
                </a:solidFill>
                <a:latin typeface="Times New Roman"/>
                <a:ea typeface="Times New Roman"/>
              </a:rPr>
              <a:t>. К.: Вища </a:t>
            </a:r>
            <a:r>
              <a:rPr lang="uk-UA" dirty="0" err="1">
                <a:solidFill>
                  <a:srgbClr val="000000"/>
                </a:solidFill>
                <a:latin typeface="Times New Roman"/>
                <a:ea typeface="Times New Roman"/>
              </a:rPr>
              <a:t>шк</a:t>
            </a:r>
            <a:r>
              <a:rPr lang="uk-UA" dirty="0">
                <a:solidFill>
                  <a:srgbClr val="000000"/>
                </a:solidFill>
                <a:latin typeface="Times New Roman"/>
                <a:ea typeface="Times New Roman"/>
              </a:rPr>
              <a:t>., 2001.</a:t>
            </a:r>
          </a:p>
          <a:p>
            <a:pPr lvl="0" algn="just">
              <a:buClr>
                <a:srgbClr val="000000"/>
              </a:buClr>
              <a:buSzPts val="1400"/>
              <a:buFont typeface="+mj-lt"/>
              <a:buAutoNum type="arabicPeriod"/>
              <a:tabLst>
                <a:tab pos="630555" algn="l"/>
              </a:tabLst>
            </a:pPr>
            <a:endParaRPr lang="uk-UA" sz="2800" dirty="0">
              <a:solidFill>
                <a:srgbClr val="000000"/>
              </a:solidFill>
              <a:latin typeface="Arial Unicode MS"/>
            </a:endParaRPr>
          </a:p>
          <a:p>
            <a:pPr lvl="0" algn="just">
              <a:buClr>
                <a:srgbClr val="000000"/>
              </a:buClr>
              <a:buSzPts val="1400"/>
              <a:buFont typeface="+mj-lt"/>
              <a:buAutoNum type="arabicPeriod"/>
              <a:tabLst>
                <a:tab pos="630555" algn="l"/>
              </a:tabLst>
            </a:pPr>
            <a:endParaRPr lang="uk-UA" sz="2800" dirty="0">
              <a:solidFill>
                <a:srgbClr val="000000"/>
              </a:solidFill>
              <a:latin typeface="Arial Unicode MS"/>
            </a:endParaRPr>
          </a:p>
          <a:p>
            <a:pPr lvl="0" algn="just">
              <a:buClr>
                <a:srgbClr val="000000"/>
              </a:buClr>
              <a:buSzPts val="1400"/>
              <a:buFont typeface="+mj-lt"/>
              <a:buAutoNum type="arabicPeriod"/>
              <a:tabLst>
                <a:tab pos="630555" algn="l"/>
              </a:tabLst>
            </a:pPr>
            <a:endParaRPr lang="en-US" sz="2800" dirty="0">
              <a:solidFill>
                <a:srgbClr val="000000"/>
              </a:solidFill>
              <a:latin typeface="Arial Unicode MS"/>
            </a:endParaRPr>
          </a:p>
          <a:p>
            <a:endParaRPr lang="uk-UA" dirty="0"/>
          </a:p>
        </p:txBody>
      </p:sp>
    </p:spTree>
    <p:extLst>
      <p:ext uri="{BB962C8B-B14F-4D97-AF65-F5344CB8AC3E}">
        <p14:creationId xmlns:p14="http://schemas.microsoft.com/office/powerpoint/2010/main" val="32020170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Internet-</a:t>
            </a:r>
            <a:r>
              <a:rPr lang="uk-UA" dirty="0" smtClean="0"/>
              <a:t>ресурси:</a:t>
            </a:r>
            <a:endParaRPr lang="uk-UA" dirty="0"/>
          </a:p>
        </p:txBody>
      </p:sp>
      <p:sp>
        <p:nvSpPr>
          <p:cNvPr id="3" name="Місце для вмісту 2"/>
          <p:cNvSpPr>
            <a:spLocks noGrp="1"/>
          </p:cNvSpPr>
          <p:nvPr>
            <p:ph idx="1"/>
          </p:nvPr>
        </p:nvSpPr>
        <p:spPr/>
        <p:txBody>
          <a:bodyPr/>
          <a:lstStyle/>
          <a:p>
            <a:r>
              <a:rPr lang="ru-RU" dirty="0"/>
              <a:t>www.nau.kiev.ua – </a:t>
            </a:r>
            <a:r>
              <a:rPr lang="ru-RU" dirty="0" err="1"/>
              <a:t>Нормативні</a:t>
            </a:r>
            <a:r>
              <a:rPr lang="ru-RU" dirty="0"/>
              <a:t> </a:t>
            </a:r>
            <a:r>
              <a:rPr lang="ru-RU" dirty="0" err="1"/>
              <a:t>акти</a:t>
            </a:r>
            <a:r>
              <a:rPr lang="ru-RU" dirty="0"/>
              <a:t> </a:t>
            </a:r>
            <a:r>
              <a:rPr lang="ru-RU" dirty="0" err="1"/>
              <a:t>України</a:t>
            </a:r>
            <a:r>
              <a:rPr lang="ru-RU" dirty="0"/>
              <a:t> </a:t>
            </a:r>
          </a:p>
          <a:p>
            <a:r>
              <a:rPr lang="ru-RU" dirty="0"/>
              <a:t>www.hotels.net</a:t>
            </a:r>
          </a:p>
          <a:p>
            <a:r>
              <a:rPr lang="ru-RU" dirty="0"/>
              <a:t>www.hotel.ua</a:t>
            </a:r>
          </a:p>
          <a:p>
            <a:r>
              <a:rPr lang="ru-RU" dirty="0"/>
              <a:t>www.hotel.com</a:t>
            </a:r>
          </a:p>
          <a:p>
            <a:r>
              <a:rPr lang="ru-RU" dirty="0"/>
              <a:t>www.hotel.com.ua</a:t>
            </a:r>
          </a:p>
          <a:p>
            <a:r>
              <a:rPr lang="ru-RU" dirty="0"/>
              <a:t>www.hotel-ukraine.com</a:t>
            </a:r>
          </a:p>
          <a:p>
            <a:r>
              <a:rPr lang="ru-RU" dirty="0" smtClean="0"/>
              <a:t>www.tourism.gov.ua</a:t>
            </a:r>
            <a:endParaRPr lang="uk-UA" dirty="0"/>
          </a:p>
        </p:txBody>
      </p:sp>
    </p:spTree>
    <p:extLst>
      <p:ext uri="{BB962C8B-B14F-4D97-AF65-F5344CB8AC3E}">
        <p14:creationId xmlns:p14="http://schemas.microsoft.com/office/powerpoint/2010/main" val="7975347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Відповіді на запитання</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83568" y="1772816"/>
            <a:ext cx="784887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1923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lstStyle/>
          <a:p>
            <a:pPr marL="0" indent="0" algn="ctr">
              <a:buNone/>
            </a:pPr>
            <a:endParaRPr lang="uk-UA" sz="4900" dirty="0" smtClean="0">
              <a:solidFill>
                <a:srgbClr val="7030A0"/>
              </a:solidFill>
              <a:effectLst>
                <a:outerShdw blurRad="63500" dist="38100" dir="5400000" algn="t" rotWithShape="0">
                  <a:prstClr val="black">
                    <a:alpha val="25000"/>
                  </a:prstClr>
                </a:outerShdw>
              </a:effectLst>
              <a:latin typeface="Palatino Linotype"/>
              <a:ea typeface="+mj-ea"/>
              <a:cs typeface="+mj-cs"/>
            </a:endParaRPr>
          </a:p>
          <a:p>
            <a:pPr marL="0" indent="0" algn="ctr">
              <a:buNone/>
            </a:pPr>
            <a:endParaRPr lang="uk-UA" sz="4900" dirty="0">
              <a:solidFill>
                <a:srgbClr val="7030A0"/>
              </a:solidFill>
              <a:effectLst>
                <a:outerShdw blurRad="63500" dist="38100" dir="5400000" algn="t" rotWithShape="0">
                  <a:prstClr val="black">
                    <a:alpha val="25000"/>
                  </a:prstClr>
                </a:outerShdw>
              </a:effectLst>
              <a:latin typeface="Palatino Linotype"/>
              <a:ea typeface="+mj-ea"/>
              <a:cs typeface="+mj-cs"/>
            </a:endParaRPr>
          </a:p>
          <a:p>
            <a:pPr marL="0" indent="0" algn="ctr">
              <a:buNone/>
            </a:pPr>
            <a:r>
              <a:rPr lang="uk-UA" sz="4900" dirty="0" smtClean="0">
                <a:solidFill>
                  <a:srgbClr val="7030A0"/>
                </a:solidFill>
                <a:effectLst>
                  <a:outerShdw blurRad="63500" dist="38100" dir="5400000" algn="t" rotWithShape="0">
                    <a:prstClr val="black">
                      <a:alpha val="25000"/>
                    </a:prstClr>
                  </a:outerShdw>
                </a:effectLst>
                <a:latin typeface="Palatino Linotype"/>
                <a:ea typeface="+mj-ea"/>
                <a:cs typeface="+mj-cs"/>
              </a:rPr>
              <a:t>Дякуємо </a:t>
            </a:r>
            <a:r>
              <a:rPr lang="uk-UA" sz="4900" dirty="0">
                <a:solidFill>
                  <a:srgbClr val="7030A0"/>
                </a:solidFill>
                <a:effectLst>
                  <a:outerShdw blurRad="63500" dist="38100" dir="5400000" algn="t" rotWithShape="0">
                    <a:prstClr val="black">
                      <a:alpha val="25000"/>
                    </a:prstClr>
                  </a:outerShdw>
                </a:effectLst>
                <a:latin typeface="Palatino Linotype"/>
                <a:ea typeface="+mj-ea"/>
                <a:cs typeface="+mj-cs"/>
              </a:rPr>
              <a:t>за увагу!</a:t>
            </a:r>
            <a:endParaRPr lang="uk-UA" dirty="0"/>
          </a:p>
        </p:txBody>
      </p:sp>
    </p:spTree>
    <p:extLst>
      <p:ext uri="{BB962C8B-B14F-4D97-AF65-F5344CB8AC3E}">
        <p14:creationId xmlns:p14="http://schemas.microsoft.com/office/powerpoint/2010/main" val="3295569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C:\Users\COMP1\Desktop\gsb_images_870x350_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608" y="5374073"/>
            <a:ext cx="3528392" cy="1512168"/>
          </a:xfrm>
          <a:prstGeom prst="rect">
            <a:avLst/>
          </a:prstGeom>
          <a:noFill/>
        </p:spPr>
      </p:pic>
      <p:sp>
        <p:nvSpPr>
          <p:cNvPr id="2" name="Заголовок 1"/>
          <p:cNvSpPr>
            <a:spLocks noGrp="1"/>
          </p:cNvSpPr>
          <p:nvPr>
            <p:ph type="title"/>
          </p:nvPr>
        </p:nvSpPr>
        <p:spPr>
          <a:xfrm>
            <a:off x="3295786" y="0"/>
            <a:ext cx="5848214" cy="1143000"/>
          </a:xfrm>
        </p:spPr>
        <p:txBody>
          <a:bodyPr>
            <a:normAutofit fontScale="90000"/>
          </a:bodyPr>
          <a:lstStyle/>
          <a:p>
            <a:r>
              <a:rPr lang="ru-RU" dirty="0"/>
              <a:t>3.	Комплекс </a:t>
            </a:r>
            <a:r>
              <a:rPr lang="ru-RU" dirty="0" err="1"/>
              <a:t>технічних</a:t>
            </a:r>
            <a:r>
              <a:rPr lang="ru-RU" dirty="0"/>
              <a:t> </a:t>
            </a:r>
            <a:r>
              <a:rPr lang="ru-RU" dirty="0" err="1"/>
              <a:t>засобів</a:t>
            </a:r>
            <a:r>
              <a:rPr lang="ru-RU" dirty="0"/>
              <a:t> </a:t>
            </a:r>
            <a:r>
              <a:rPr lang="ru-RU" dirty="0" err="1"/>
              <a:t>безпеки</a:t>
            </a:r>
            <a:r>
              <a:rPr lang="ru-RU" dirty="0"/>
              <a:t> в </a:t>
            </a:r>
            <a:r>
              <a:rPr lang="ru-RU" dirty="0" err="1" smtClean="0"/>
              <a:t>готелі</a:t>
            </a:r>
            <a:endParaRPr lang="uk-UA" dirty="0"/>
          </a:p>
        </p:txBody>
      </p:sp>
      <p:sp>
        <p:nvSpPr>
          <p:cNvPr id="3" name="Объект 2"/>
          <p:cNvSpPr>
            <a:spLocks noGrp="1"/>
          </p:cNvSpPr>
          <p:nvPr>
            <p:ph idx="1"/>
          </p:nvPr>
        </p:nvSpPr>
        <p:spPr>
          <a:xfrm>
            <a:off x="251520" y="2097202"/>
            <a:ext cx="8229600" cy="4525963"/>
          </a:xfrm>
        </p:spPr>
        <p:txBody>
          <a:bodyPr/>
          <a:lstStyle/>
          <a:p>
            <a:r>
              <a:rPr lang="ru-RU" dirty="0" err="1"/>
              <a:t>Пріоритетними</a:t>
            </a:r>
            <a:r>
              <a:rPr lang="ru-RU" dirty="0"/>
              <a:t> </a:t>
            </a:r>
            <a:r>
              <a:rPr lang="ru-RU" dirty="0" err="1"/>
              <a:t>напрямками</a:t>
            </a:r>
            <a:r>
              <a:rPr lang="ru-RU" dirty="0"/>
              <a:t> </a:t>
            </a:r>
            <a:r>
              <a:rPr lang="ru-RU" dirty="0" err="1"/>
              <a:t>забезпечення</a:t>
            </a:r>
            <a:r>
              <a:rPr lang="ru-RU" dirty="0"/>
              <a:t> </a:t>
            </a:r>
            <a:r>
              <a:rPr lang="ru-RU" dirty="0" err="1"/>
              <a:t>безпеки</a:t>
            </a:r>
            <a:r>
              <a:rPr lang="ru-RU" dirty="0"/>
              <a:t> </a:t>
            </a:r>
            <a:r>
              <a:rPr lang="ru-RU" dirty="0" err="1"/>
              <a:t>сучасного</a:t>
            </a:r>
            <a:r>
              <a:rPr lang="ru-RU" dirty="0"/>
              <a:t> </a:t>
            </a:r>
            <a:r>
              <a:rPr lang="ru-RU" dirty="0" err="1"/>
              <a:t>готелю</a:t>
            </a:r>
            <a:r>
              <a:rPr lang="ru-RU" dirty="0"/>
              <a:t> є:</a:t>
            </a:r>
          </a:p>
          <a:p>
            <a:r>
              <a:rPr lang="ru-RU" dirty="0"/>
              <a:t>– комплекс </a:t>
            </a:r>
            <a:r>
              <a:rPr lang="ru-RU" dirty="0" err="1"/>
              <a:t>заходів</a:t>
            </a:r>
            <a:r>
              <a:rPr lang="ru-RU" dirty="0"/>
              <a:t> з </a:t>
            </a:r>
            <a:r>
              <a:rPr lang="ru-RU" dirty="0" err="1"/>
              <a:t>протипожежного</a:t>
            </a:r>
            <a:r>
              <a:rPr lang="ru-RU" dirty="0"/>
              <a:t> </a:t>
            </a:r>
            <a:r>
              <a:rPr lang="ru-RU" dirty="0" err="1"/>
              <a:t>захисту</a:t>
            </a:r>
            <a:r>
              <a:rPr lang="ru-RU" dirty="0"/>
              <a:t>;</a:t>
            </a:r>
          </a:p>
          <a:p>
            <a:r>
              <a:rPr lang="ru-RU" dirty="0"/>
              <a:t>– </a:t>
            </a:r>
            <a:r>
              <a:rPr lang="ru-RU" dirty="0" err="1"/>
              <a:t>охоронна</a:t>
            </a:r>
            <a:r>
              <a:rPr lang="ru-RU" dirty="0"/>
              <a:t> </a:t>
            </a:r>
            <a:r>
              <a:rPr lang="ru-RU" dirty="0" err="1"/>
              <a:t>сигналізація</a:t>
            </a:r>
            <a:r>
              <a:rPr lang="ru-RU" dirty="0"/>
              <a:t> та </a:t>
            </a:r>
            <a:r>
              <a:rPr lang="ru-RU" dirty="0" err="1"/>
              <a:t>відеоспостереження</a:t>
            </a:r>
            <a:r>
              <a:rPr lang="ru-RU" dirty="0"/>
              <a:t>;</a:t>
            </a:r>
          </a:p>
          <a:p>
            <a:r>
              <a:rPr lang="ru-RU" dirty="0"/>
              <a:t>– контроль доступу на </a:t>
            </a:r>
            <a:r>
              <a:rPr lang="ru-RU" dirty="0" err="1"/>
              <a:t>об'єкт</a:t>
            </a:r>
            <a:r>
              <a:rPr lang="ru-RU" dirty="0"/>
              <a:t>.</a:t>
            </a:r>
          </a:p>
          <a:p>
            <a:endParaRPr lang="uk-UA"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55" y="12815"/>
            <a:ext cx="3084513"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59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800" dirty="0">
                <a:solidFill>
                  <a:srgbClr val="000000"/>
                </a:solidFill>
                <a:latin typeface="Times New Roman"/>
                <a:ea typeface="Times New Roman"/>
              </a:rPr>
              <a:t>Сформулюємо </a:t>
            </a:r>
            <a:r>
              <a:rPr lang="uk-UA" sz="2800" i="1" dirty="0">
                <a:solidFill>
                  <a:srgbClr val="000000"/>
                </a:solidFill>
                <a:latin typeface="Times New Roman"/>
                <a:ea typeface="Times New Roman"/>
              </a:rPr>
              <a:t>загальні положення та вимоги до системи безпеки:</a:t>
            </a:r>
            <a:r>
              <a:rPr lang="uk-UA" sz="2800" dirty="0">
                <a:latin typeface="Times New Roman"/>
                <a:ea typeface="Times New Roman"/>
              </a:rPr>
              <a:t/>
            </a:r>
            <a:br>
              <a:rPr lang="uk-UA" sz="2800" dirty="0">
                <a:latin typeface="Times New Roman"/>
                <a:ea typeface="Times New Roman"/>
              </a:rPr>
            </a:br>
            <a:endParaRPr lang="uk-UA" sz="2800"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133471050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88645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4039</Words>
  <Application>Microsoft Office PowerPoint</Application>
  <PresentationFormat>Экран (4:3)</PresentationFormat>
  <Paragraphs>334</Paragraphs>
  <Slides>77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77</vt:i4>
      </vt:variant>
    </vt:vector>
  </HeadingPairs>
  <TitlesOfParts>
    <vt:vector size="85" baseType="lpstr">
      <vt:lpstr>Arial Unicode MS</vt:lpstr>
      <vt:lpstr>Arial</vt:lpstr>
      <vt:lpstr>Calibri</vt:lpstr>
      <vt:lpstr>Century Gothic</vt:lpstr>
      <vt:lpstr>Palatino Linotype</vt:lpstr>
      <vt:lpstr>Times New Roman</vt:lpstr>
      <vt:lpstr>Тема Office</vt:lpstr>
      <vt:lpstr>Специальное оформление</vt:lpstr>
      <vt:lpstr>Презентация PowerPoint</vt:lpstr>
      <vt:lpstr>Презентация PowerPoint</vt:lpstr>
      <vt:lpstr>Презентация PowerPoint</vt:lpstr>
      <vt:lpstr>Характеристика можливих загроз, що можуть виникнути в готелі</vt:lpstr>
      <vt:lpstr>За ступенем підготовки і оснащення зловмисники можуть бути розділені на такі групи:</vt:lpstr>
      <vt:lpstr>Перелік можливих місць підвищеного інтересу кримінальних груп</vt:lpstr>
      <vt:lpstr>2. Організаційні заходи забезпечення умов безпеки в готелі</vt:lpstr>
      <vt:lpstr>3. Комплекс технічних засобів безпеки в готелі</vt:lpstr>
      <vt:lpstr>Сформулюємо загальні положення та вимоги до системи безпеки: </vt:lpstr>
      <vt:lpstr>Презентация PowerPoint</vt:lpstr>
      <vt:lpstr>Система пожежної безпеки</vt:lpstr>
      <vt:lpstr>Презентация PowerPoint</vt:lpstr>
      <vt:lpstr>Презентация PowerPoint</vt:lpstr>
      <vt:lpstr>Побудова: для виявлення факту загоряння використовуються різні типи пожежних датчиків (оповіщувачів): </vt:lpstr>
      <vt:lpstr>Система візуально звукового оповіщення </vt:lpstr>
      <vt:lpstr>Презентация PowerPoint</vt:lpstr>
      <vt:lpstr>Презентация PowerPoint</vt:lpstr>
      <vt:lpstr>Презентация PowerPoint</vt:lpstr>
      <vt:lpstr>Побудова: можливі такі варіанти</vt:lpstr>
      <vt:lpstr>Управління системою вентиляції і димовидалення </vt:lpstr>
      <vt:lpstr>Побудова:  вмикаються підсистеми: </vt:lpstr>
      <vt:lpstr>Система розблокування виходів </vt:lpstr>
      <vt:lpstr>Презентация PowerPoint</vt:lpstr>
      <vt:lpstr>Система охоронної сигналізації та відеоспостереження</vt:lpstr>
      <vt:lpstr>Презентация PowerPoint</vt:lpstr>
      <vt:lpstr>Захисту за допомогою засобів охоронної сигналізації підлягають: </vt:lpstr>
      <vt:lpstr>Для виявлення факту несанкціонованого проникнення використовуються різні типи сигналізаційних датчиків: </vt:lpstr>
      <vt:lpstr>Система тривожної сигналізації</vt:lpstr>
      <vt:lpstr>Побудова: для подачі сигналу можуть бути використані різного роду пристрої: </vt:lpstr>
      <vt:lpstr>Система телевізійного спостереження</vt:lpstr>
      <vt:lpstr>Побудова: відеоінформація збирається телевізійними камерами (чорно-білими або кольоровими). Рекомендуються (стосовно оснащення готелю) такі принципи установки камер: </vt:lpstr>
      <vt:lpstr>Система управління доступом</vt:lpstr>
      <vt:lpstr>Презентация PowerPoint</vt:lpstr>
      <vt:lpstr>Електронна карткова бездротова он-лайн система -  це:  </vt:lpstr>
      <vt:lpstr>Електронна карткова бездротова он-лайн система контролю доступу</vt:lpstr>
      <vt:lpstr>Електронна карткова віртуальна он-лайн система являє собою: </vt:lpstr>
      <vt:lpstr>Електронна карткова віртуальна онлайн система контролю доступу</vt:lpstr>
      <vt:lpstr>Електронна карткова оф-лайн система</vt:lpstr>
      <vt:lpstr>Механічна система «Майстер-ключ»</vt:lpstr>
      <vt:lpstr>Система захисту інформації</vt:lpstr>
      <vt:lpstr>Презентация PowerPoint</vt:lpstr>
      <vt:lpstr>3. Комерційна таємниця</vt:lpstr>
      <vt:lpstr>Презентация PowerPoint</vt:lpstr>
      <vt:lpstr>Технічні заходи захисту  охоплюють: </vt:lpstr>
      <vt:lpstr>Технічне укріплення будівлі готелю </vt:lpstr>
      <vt:lpstr>Презентация PowerPoint</vt:lpstr>
      <vt:lpstr> 4. Суть, значення та види інформаційних технологій в готельному бізнесі. </vt:lpstr>
      <vt:lpstr> Системи інформаційних технологій у сфері гостинності </vt:lpstr>
      <vt:lpstr>Презентация PowerPoint</vt:lpstr>
      <vt:lpstr>Презентация PowerPoint</vt:lpstr>
      <vt:lpstr>Презентация PowerPoint</vt:lpstr>
      <vt:lpstr>Презентация PowerPoint</vt:lpstr>
      <vt:lpstr>5. Сучасні інформаційні технології та автоматизовані системи управління готелями</vt:lpstr>
      <vt:lpstr>Презентация PowerPoint</vt:lpstr>
      <vt:lpstr>Автоматизована система управління "Fіdelіo" </vt:lpstr>
      <vt:lpstr>Презентация PowerPoint</vt:lpstr>
      <vt:lpstr>Програма автоматизації готелів "ШТРИХ-М: Готель"</vt:lpstr>
      <vt:lpstr>Libra Hospitality</vt:lpstr>
      <vt:lpstr>Основні можливості Libra OnDemand</vt:lpstr>
      <vt:lpstr>Парус-Готельне господарство</vt:lpstr>
      <vt:lpstr>Презентация PowerPoint</vt:lpstr>
      <vt:lpstr>1С-Рарус: Громадське харчування, українська версія, редакція 8, ПРОФ" </vt:lpstr>
      <vt:lpstr>"1С-Рарус: Управління рестораном, редакція друга, Українська версія, професійний варіант" </vt:lpstr>
      <vt:lpstr>Презентация PowerPoint</vt:lpstr>
      <vt:lpstr>В управління обслуговуванням входять:</vt:lpstr>
      <vt:lpstr>Програмний комплекс «Парус-Готельне господарство» надає можливість роздруковувати та аналізувати такі звіти:</vt:lpstr>
      <vt:lpstr>«Парус-Готельне господарство» – автоматизована система управління для готелів, дозволяє вирішувати такі облікові й управлінські завдання: </vt:lpstr>
      <vt:lpstr>3. Інформаційний центр та інформаційні потоки в готелі</vt:lpstr>
      <vt:lpstr>Презентация PowerPoint</vt:lpstr>
      <vt:lpstr>Презентация PowerPoint</vt:lpstr>
      <vt:lpstr> Інформаційні потоки в системі бронювання: </vt:lpstr>
      <vt:lpstr>Інформаційні потоки в системі управління готелем:</vt:lpstr>
      <vt:lpstr>Підсумкова частина лекції</vt:lpstr>
      <vt:lpstr>РЕКОМЕНДОВАНА ЛІТЕРАТУРА:</vt:lpstr>
      <vt:lpstr>Internet-ресурси:</vt:lpstr>
      <vt:lpstr>Відповіді на запитання</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Логотип</dc:title>
  <dc:creator>Admin</dc:creator>
  <cp:lastModifiedBy>Валентина</cp:lastModifiedBy>
  <cp:revision>39</cp:revision>
  <dcterms:created xsi:type="dcterms:W3CDTF">2011-12-13T19:04:59Z</dcterms:created>
  <dcterms:modified xsi:type="dcterms:W3CDTF">2022-05-10T18:54:17Z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7720048</vt:lpwstr>
  </property>
  <property fmtid="{D5CDD505-2E9C-101B-9397-08002B2CF9AE}" name="NXPowerLiteSettings" pid="3">
    <vt:lpwstr>F7000400038000</vt:lpwstr>
  </property>
  <property fmtid="{D5CDD505-2E9C-101B-9397-08002B2CF9AE}" name="NXPowerLiteVersion" pid="4">
    <vt:lpwstr>S9.1.4</vt:lpwstr>
  </property>
</Properties>
</file>