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8" r:id="rId3"/>
    <p:sldId id="297" r:id="rId4"/>
    <p:sldId id="298" r:id="rId5"/>
    <p:sldId id="299" r:id="rId6"/>
    <p:sldId id="283" r:id="rId7"/>
    <p:sldId id="284" r:id="rId8"/>
    <p:sldId id="285" r:id="rId9"/>
    <p:sldId id="286" r:id="rId10"/>
    <p:sldId id="287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4" r:id="rId35"/>
    <p:sldId id="275" r:id="rId36"/>
    <p:sldId id="276" r:id="rId37"/>
    <p:sldId id="277" r:id="rId38"/>
    <p:sldId id="278" r:id="rId39"/>
    <p:sldId id="279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22E2-DD46-44B8-8D43-FE76408211D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4518-3F23-4E48-8F0A-B0F01A49E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76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22E2-DD46-44B8-8D43-FE76408211D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4518-3F23-4E48-8F0A-B0F01A49E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1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22E2-DD46-44B8-8D43-FE76408211D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4518-3F23-4E48-8F0A-B0F01A49E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22E2-DD46-44B8-8D43-FE76408211D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4518-3F23-4E48-8F0A-B0F01A49E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60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22E2-DD46-44B8-8D43-FE76408211D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4518-3F23-4E48-8F0A-B0F01A49E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1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22E2-DD46-44B8-8D43-FE76408211D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4518-3F23-4E48-8F0A-B0F01A49E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2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22E2-DD46-44B8-8D43-FE76408211D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4518-3F23-4E48-8F0A-B0F01A49E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8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22E2-DD46-44B8-8D43-FE76408211D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4518-3F23-4E48-8F0A-B0F01A49E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22E2-DD46-44B8-8D43-FE76408211D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4518-3F23-4E48-8F0A-B0F01A49E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2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22E2-DD46-44B8-8D43-FE76408211D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4518-3F23-4E48-8F0A-B0F01A49E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8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22E2-DD46-44B8-8D43-FE76408211D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4518-3F23-4E48-8F0A-B0F01A49E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4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F22E2-DD46-44B8-8D43-FE76408211D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74518-3F23-4E48-8F0A-B0F01A49E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91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1122364"/>
            <a:ext cx="7772400" cy="9899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Лекція 4</a:t>
            </a:r>
            <a:r>
              <a:rPr lang="en-US" dirty="0" smtClean="0"/>
              <a:t>/1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5733" y="2951141"/>
            <a:ext cx="8931317" cy="35512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tabLst>
                <a:tab pos="2969895" algn="ctr"/>
                <a:tab pos="5940425" algn="r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Заняття 1.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Електронні логічні елементи.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969895" algn="ctr"/>
                <a:tab pos="5940425" algn="r"/>
              </a:tabLst>
            </a:pPr>
            <a:r>
              <a:rPr 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 Загальна харктеристика логічних елементів (ЛЕ).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969895" algn="ctr"/>
                <a:tab pos="5940425" algn="r"/>
              </a:tabLst>
            </a:pPr>
            <a:r>
              <a:rPr 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 Властивості та основні характеристики ЛЕ.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969895" algn="ctr"/>
                <a:tab pos="5940425" algn="r"/>
              </a:tabLst>
            </a:pPr>
            <a:r>
              <a:rPr 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 Класифікація схем та принципи їх побудови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4. 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Діодні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діодно-транзисторні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логічні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3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ФУНКЦІЇ ШЕФФЕРА РЕАЛІЗУЮТЬСЯ ЗА ДОПОМОГОЮ ЕЛЕМЕНТІВ “І-НІ” 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3523" y="1690688"/>
            <a:ext cx="7024687" cy="46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11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ok-t.ru/studopediaru/baza4/2367315554186.files/image7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0752"/>
            <a:ext cx="6081791" cy="419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2533" y="1614752"/>
            <a:ext cx="5867399" cy="7450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 ПІРСА МОЖНА ПРЕДСТАВИТИ У ВИДІ ПОСЛІДОВНОГО З'ЄДНАННЯ ЕЛЕМЕНТА “АБО” І ЕЛЕМЕНТА “НІ”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2862" y="331064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 ШЕФФЕРА - У ВИДІ ПОСЛІДОВНОГО З'ЄДНАННЯ ЕЛЕМЕНТА “І” І ЕЛЕМЕНТА “НІ”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15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ГРАФІЧНІ ПОЗНАЧЕННЯ ЛОГІЧНИХ ЕЛЕМЕНТІВ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120" y="1066800"/>
            <a:ext cx="6221759" cy="524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7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0368" y="277507"/>
            <a:ext cx="7267765" cy="586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78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211" y="460045"/>
            <a:ext cx="5238322" cy="57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78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975" y="541867"/>
            <a:ext cx="7445728" cy="558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89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546" y="415354"/>
            <a:ext cx="10923053" cy="60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0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6082" y="384048"/>
            <a:ext cx="7228713" cy="58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81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498" y="868680"/>
            <a:ext cx="9281043" cy="445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9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133" y="694267"/>
            <a:ext cx="10879667" cy="5482696"/>
          </a:xfrm>
        </p:spPr>
        <p:txBody>
          <a:bodyPr>
            <a:normAutofit/>
          </a:bodyPr>
          <a:lstStyle/>
          <a:p>
            <a:pPr indent="457200"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 ЛЕ ведеться в основному за типом активних компонентів, які використовують для їх побудови, та з врахуванням зв`язку між цими компонентами. Розрізняють: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діодні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ЛЕ (ДЛ);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діодно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-транзисторні ЛЕ (ДТЛ);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транзисторно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-транзисторні ЛЕ (ТТЛ);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емітерно-зв`язані ЛЕ (ЕЗЛ);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 на польових транзисторах (МДНЛ);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 з інжекційним живленням (ІІЛ).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90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733" y="524933"/>
            <a:ext cx="11125200" cy="565203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Логічний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одну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оброблювана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закодована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двійкових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чисел,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відображуваних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(сигналом)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прийшов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електроніку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оперує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величинами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істинно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хибно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істинності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хибності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висловлень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перемінна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двійкові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логічними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цифровими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пристроями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730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784" y="1499616"/>
            <a:ext cx="11183112" cy="39502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539750"/>
            <a:r>
              <a:rPr lang="uk-UA" sz="3200" b="1" i="1" dirty="0">
                <a:solidFill>
                  <a:srgbClr val="C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порівняльної оцінки властивостей ЛЕ вводиться ряд характеристик, основними з яких є:</a:t>
            </a:r>
            <a:r>
              <a:rPr lang="en-US" sz="3200" b="1" i="1" dirty="0">
                <a:solidFill>
                  <a:srgbClr val="C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>
                <a:solidFill>
                  <a:srgbClr val="C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статична </a:t>
            </a:r>
            <a:r>
              <a:rPr lang="uk-UA" sz="3200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 передачі, </a:t>
            </a:r>
            <a:r>
              <a:rPr lang="uk-UA" sz="3200" dirty="0" smtClean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швидкодія</a:t>
            </a:r>
            <a:r>
              <a:rPr lang="uk-UA" sz="3200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кількість </a:t>
            </a:r>
            <a:r>
              <a:rPr lang="uk-UA" sz="3200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входів, </a:t>
            </a:r>
            <a:r>
              <a:rPr lang="en-US" sz="3200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навантажувальна </a:t>
            </a:r>
            <a:r>
              <a:rPr lang="uk-UA" sz="3200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здатність, </a:t>
            </a:r>
            <a:r>
              <a:rPr lang="en-US" sz="3200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завадостійкість </a:t>
            </a:r>
            <a:r>
              <a:rPr lang="en-US" sz="3200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споживана </a:t>
            </a:r>
            <a:r>
              <a:rPr lang="uk-UA" sz="3200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потужність.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51756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11403" y="1659467"/>
            <a:ext cx="7471197" cy="2726266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75391"/>
              </p:ext>
            </p:extLst>
          </p:nvPr>
        </p:nvGraphicFramePr>
        <p:xfrm>
          <a:off x="427568" y="1249240"/>
          <a:ext cx="3670299" cy="354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icture" r:id="rId4" imgW="3343320" imgH="3894480" progId="Word.Picture.8">
                  <p:embed/>
                </p:oleObj>
              </mc:Choice>
              <mc:Fallback>
                <p:oleObj name="Picture" r:id="rId4" imgW="3343320" imgH="389448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720"/>
                      <a:stretch>
                        <a:fillRect/>
                      </a:stretch>
                    </p:blipFill>
                    <p:spPr bwMode="auto">
                      <a:xfrm>
                        <a:off x="427568" y="1249240"/>
                        <a:ext cx="3670299" cy="3546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897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428625"/>
            <a:ext cx="11294533" cy="6072188"/>
          </a:xfrm>
        </p:spPr>
        <p:txBody>
          <a:bodyPr>
            <a:normAutofit/>
          </a:bodyPr>
          <a:lstStyle/>
          <a:p>
            <a:pPr indent="630555" algn="just"/>
            <a:r>
              <a:rPr lang="uk-UA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Логічні можливості елементу характеризуються логічною функцією, яку він виконує, а також такими двома параметрами:</a:t>
            </a:r>
            <a:endParaRPr lang="ru-RU" dirty="0">
              <a:latin typeface="Times New Roman CYR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─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коефіцієнтом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об'єднання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тобто максимальною кількістю входів, обмеженою в основному кількістю виводів з корпусу МС; як правило буває від 2 до 8;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розг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─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коефіцієнтом розгалуження за виходом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тобто максимальною кількістю елементів такого ж типу, які можна підключити паралельно до виходу без порушення нормального функціонування даного елементу. В залежності від типу елементу цей параметр, який виражає навантажувальну здатність, може бути від 3 до 100.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розг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дозволяє зменшити загальну кількість елементів, необхідну для побудови логічної схеми.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040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085" y="220134"/>
            <a:ext cx="11074386" cy="17701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84" y="2235201"/>
            <a:ext cx="11335373" cy="18118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59" y="4291985"/>
            <a:ext cx="11002821" cy="237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47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40" y="1453410"/>
            <a:ext cx="8358514" cy="1285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454" y="996210"/>
            <a:ext cx="3009524" cy="2542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85" y="3996267"/>
            <a:ext cx="11224193" cy="264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27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74" y="304801"/>
            <a:ext cx="11776624" cy="565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32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490" y="368140"/>
            <a:ext cx="11026043" cy="4203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90" y="4893096"/>
            <a:ext cx="11246177" cy="125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82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168401"/>
            <a:ext cx="10701866" cy="4538134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Швидкодія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діодних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ЛЕ обмежується часом комутації, обумовленим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інерцийністью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діодів, і, головне, процесами установлення, зв`язаними із зарядом та розрядом ємності С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яка включає в себе ємність навантаження та паразитні ємності схеми. Швидкодія зв`язана з кількістю входів елемента та його навантажувальною здатністю (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розг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Збільшення кількості входів (кількості діодів) призводить до зростання загальної вихідної ємності С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 рахунок паразитних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ємностей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закритих діодів і до зниження швидкодії. Крім того, при цьому зменшується еквівалентне навантаження паралельно включених закритих діодів, яке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шунтує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вихід і тим самим зменшує величину вихідного перепаду напруги.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820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867" y="1727200"/>
            <a:ext cx="11040534" cy="2980266"/>
          </a:xfrm>
        </p:spPr>
        <p:txBody>
          <a:bodyPr/>
          <a:lstStyle/>
          <a:p>
            <a:pPr indent="457200"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Навантажувальна здатність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діодних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ЛЕ визначається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шунтуючою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дією наступних елементів на попередній, тим більше що вхідне навантаження елементу приблизно дорівнює опору резистору R. При великій кількості навантажувальних елементів може не виконуватись умова R&gt;&gt;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Практично значення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розг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 перевищує 2–3. З цих причин діодові ЛЕ у чистому вигляді, без підсилювальних транзисторних ключів, застосовуються дуже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рідко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582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968" y="652994"/>
            <a:ext cx="10378440" cy="57784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ДІОДНО-ТРАНЗИСТОРНІ ЛОГІЧНІ ЕЛЕМЕНТИ (ДТЛ)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179" y="1742017"/>
            <a:ext cx="10703641" cy="469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4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895" y="914401"/>
            <a:ext cx="10140709" cy="334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86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288" y="999067"/>
            <a:ext cx="11657494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88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15" y="428627"/>
            <a:ext cx="11770418" cy="537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75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138" y="1214797"/>
            <a:ext cx="11584219" cy="46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2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191882"/>
            <a:ext cx="8585200" cy="643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78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ТРАНЗИСТОРНО-ТРАНЗИСТОРНІ ЛОГІЧНІ ЕЛЕМЕНТИ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(ТТЛ)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 ТА ПРИНЦИП ДІЇ ТТЛ-ЕЛЕМЕНТА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9" y="1939548"/>
            <a:ext cx="4132569" cy="37416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1998" y="1485037"/>
            <a:ext cx="7264401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Транзисторно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-транзисторні логічні елементи виготовляються тільки з так званим складним інвертором. Мета його застосування полягає в тому, щоб зробити вихідний опір елемента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вих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малим не тільки в стані 0 (як у простому інверторі), але і в стані 1.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 з варіантів схеми ТТЛ-елемента приведено на рис. 7.8. На вході схеми встановлений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багатоемітерний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транзистор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VT</a:t>
            </a:r>
            <a:r>
              <a:rPr lang="uk-UA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розроблений спеціально для такого застосування. Кількість емітерів цього транзистора визначає кількість  входів логічного елемента. Транзистори VT</a:t>
            </a:r>
            <a:r>
              <a:rPr lang="uk-UA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VT</a:t>
            </a:r>
            <a:r>
              <a:rPr lang="uk-UA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VT</a:t>
            </a:r>
            <a:r>
              <a:rPr lang="uk-UA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діод зміщення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VD</a:t>
            </a:r>
            <a:r>
              <a:rPr lang="uk-UA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утворюють складний інвертор.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69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715" y="1557867"/>
            <a:ext cx="11597848" cy="437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89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717" y="1761066"/>
            <a:ext cx="10783474" cy="333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27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799" y="1303866"/>
            <a:ext cx="11589146" cy="456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35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244" y="1693333"/>
            <a:ext cx="11564788" cy="32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06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686" y="829734"/>
            <a:ext cx="10136979" cy="569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2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995" y="301752"/>
            <a:ext cx="7979919" cy="59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944" y="131096"/>
            <a:ext cx="7963620" cy="597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5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0874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solidFill>
                  <a:srgbClr val="000000"/>
                </a:solidFill>
                <a:latin typeface="Verdana" panose="020B0604030504040204" pitchFamily="34" charset="0"/>
              </a:rPr>
              <a:t>Елемент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НІ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512" y="3328987"/>
            <a:ext cx="180975" cy="200025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8343" y="1515400"/>
            <a:ext cx="5850871" cy="402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3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“АБО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ok-t.ru/studopediaru/baza4/2367315554186.files/image69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48" y="1690688"/>
            <a:ext cx="6582304" cy="455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6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ЕЛЕМЕНТ І (МНОЖЕННЯ)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081" y="1413257"/>
            <a:ext cx="7774252" cy="537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7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5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ФУНКЦІЇ ПІРСА РЕАЛІЗУЮТЬСЯ ЗА ДОПОМОГОЮ ЕЛЕМЕНТІВ “АБО-НІ”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134" y="1591733"/>
            <a:ext cx="7596870" cy="526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7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658</Words>
  <Application>Microsoft Office PowerPoint</Application>
  <PresentationFormat>Широкоэкранный</PresentationFormat>
  <Paragraphs>36</Paragraphs>
  <Slides>39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Times New Roman CYR</vt:lpstr>
      <vt:lpstr>Verdana</vt:lpstr>
      <vt:lpstr>Тема Office</vt:lpstr>
      <vt:lpstr>Picture</vt:lpstr>
      <vt:lpstr>Лекція 4/1</vt:lpstr>
      <vt:lpstr>Презентация PowerPoint</vt:lpstr>
      <vt:lpstr>Презентация PowerPoint</vt:lpstr>
      <vt:lpstr>Презентация PowerPoint</vt:lpstr>
      <vt:lpstr>Презентация PowerPoint</vt:lpstr>
      <vt:lpstr>Елемент НІ</vt:lpstr>
      <vt:lpstr>Елемент “АБО” (додавання)</vt:lpstr>
      <vt:lpstr>ЕЛЕМЕНТ І (МНОЖЕННЯ)</vt:lpstr>
      <vt:lpstr>ФУНКЦІЇ ПІРСА РЕАЛІЗУЮТЬСЯ ЗА ДОПОМОГОЮ ЕЛЕМЕНТІВ “АБО-НІ”</vt:lpstr>
      <vt:lpstr>ФУНКЦІЇ ШЕФФЕРА РЕАЛІЗУЮТЬСЯ ЗА ДОПОМОГОЮ ЕЛЕМЕНТІВ “І-НІ” </vt:lpstr>
      <vt:lpstr>ЕЛЕМЕНТ ПІРСА МОЖНА ПРЕДСТАВИТИ У ВИДІ ПОСЛІДОВНОГО З'ЄДНАННЯ ЕЛЕМЕНТА “АБО” І ЕЛЕМЕНТА “НІ” </vt:lpstr>
      <vt:lpstr>ГРАФІЧНІ ПОЗНАЧЕННЯ ЛОГІЧНИХ ЕЛЕМЕНТІВ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порівняльної оцінки властивостей ЛЕ вводиться ряд характеристик, основними з яких є:       статична характеристика передачі,        швидкодія,        кількість входів,        навантажувальна здатність,        завадостійкість        споживана потужність.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ДІОДНО-ТРАНЗИСТОРНІ ЛОГІЧНІ ЕЛЕМЕНТИ (ДТЛ)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ТРАНЗИСТОРНО-ТРАНЗИСТОРНІ ЛОГІЧНІ ЕЛЕМЕНТИ (ТТЛ)  СХЕМА ТА ПРИНЦИП ДІЇ ТТЛ-ЕЛЕМЕНТА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4/1</dc:title>
  <dc:creator>Serhii</dc:creator>
  <cp:lastModifiedBy>Serhii</cp:lastModifiedBy>
  <cp:revision>16</cp:revision>
  <dcterms:created xsi:type="dcterms:W3CDTF">2018-10-15T18:41:33Z</dcterms:created>
  <dcterms:modified xsi:type="dcterms:W3CDTF">2022-02-17T18:29:23Z</dcterms:modified>
</cp:coreProperties>
</file>