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36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78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2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6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4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5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4C68-2E6B-4E49-8440-0FB36DB6B5D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15578B-6AD7-4E50-9A13-C912B1F7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Тема 26.Торговельне обладнання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92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6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8229"/>
            <a:ext cx="8596668" cy="523965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розрізняються</a:t>
            </a:r>
            <a:r>
              <a:rPr lang="ru-RU" dirty="0"/>
              <a:t> за </a:t>
            </a:r>
            <a:r>
              <a:rPr lang="ru-RU" dirty="0" err="1"/>
              <a:t>функціональним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конструкцією</a:t>
            </a:r>
            <a:r>
              <a:rPr lang="ru-RU" dirty="0"/>
              <a:t>, </a:t>
            </a:r>
            <a:r>
              <a:rPr lang="ru-RU" dirty="0" err="1" smtClean="0"/>
              <a:t>виготовленням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: </a:t>
            </a:r>
          </a:p>
          <a:p>
            <a:r>
              <a:rPr lang="ru-RU" dirty="0"/>
              <a:t>За </a:t>
            </a:r>
            <a:r>
              <a:rPr lang="ru-RU" dirty="0" err="1"/>
              <a:t>товарними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:</a:t>
            </a:r>
          </a:p>
          <a:p>
            <a:r>
              <a:rPr lang="ru-RU" dirty="0"/>
              <a:t>- для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- для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</a:p>
          <a:p>
            <a:r>
              <a:rPr lang="ru-RU" dirty="0"/>
              <a:t>За видом товару:</a:t>
            </a:r>
          </a:p>
          <a:p>
            <a:r>
              <a:rPr lang="ru-RU" dirty="0"/>
              <a:t>- для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довільної</a:t>
            </a:r>
            <a:r>
              <a:rPr lang="ru-RU" dirty="0"/>
              <a:t>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; </a:t>
            </a:r>
          </a:p>
          <a:p>
            <a:r>
              <a:rPr lang="ru-RU" dirty="0"/>
              <a:t>- для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); </a:t>
            </a:r>
          </a:p>
          <a:p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товару до продажу:</a:t>
            </a:r>
          </a:p>
          <a:p>
            <a:r>
              <a:rPr lang="ru-RU" dirty="0"/>
              <a:t>- для </a:t>
            </a:r>
            <a:r>
              <a:rPr lang="ru-RU" dirty="0" err="1"/>
              <a:t>готових</a:t>
            </a:r>
            <a:r>
              <a:rPr lang="ru-RU" dirty="0"/>
              <a:t> до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- для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автомат (</a:t>
            </a:r>
            <a:r>
              <a:rPr lang="ru-RU" dirty="0" err="1"/>
              <a:t>кава</a:t>
            </a:r>
            <a:r>
              <a:rPr lang="ru-RU" dirty="0"/>
              <a:t>, чай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r>
              <a:rPr lang="ru-RU" dirty="0"/>
              <a:t>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:</a:t>
            </a:r>
          </a:p>
          <a:p>
            <a:r>
              <a:rPr lang="ru-RU" dirty="0"/>
              <a:t>- для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; </a:t>
            </a:r>
          </a:p>
          <a:p>
            <a:r>
              <a:rPr lang="ru-RU" dirty="0"/>
              <a:t>- для </a:t>
            </a:r>
            <a:r>
              <a:rPr lang="ru-RU" dirty="0" err="1"/>
              <a:t>майданчиків</a:t>
            </a:r>
            <a:r>
              <a:rPr lang="ru-RU" dirty="0"/>
              <a:t>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–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навісом</a:t>
            </a:r>
            <a:r>
              <a:rPr lang="ru-RU" dirty="0"/>
              <a:t>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7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6114"/>
            <a:ext cx="8596668" cy="4934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7315"/>
            <a:ext cx="8596668" cy="5500914"/>
          </a:xfrm>
        </p:spPr>
        <p:txBody>
          <a:bodyPr>
            <a:normAutofit/>
          </a:bodyPr>
          <a:lstStyle/>
          <a:p>
            <a:r>
              <a:rPr lang="ru-RU" dirty="0"/>
              <a:t>За видом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без грошей; </a:t>
            </a:r>
          </a:p>
          <a:p>
            <a:r>
              <a:rPr lang="ru-RU" dirty="0"/>
              <a:t>-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жетонів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використанням</a:t>
            </a:r>
            <a:r>
              <a:rPr lang="ru-RU" dirty="0"/>
              <a:t> монет; </a:t>
            </a:r>
          </a:p>
          <a:p>
            <a:r>
              <a:rPr lang="ru-RU" dirty="0"/>
              <a:t>-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паперових</a:t>
            </a:r>
            <a:r>
              <a:rPr lang="ru-RU" dirty="0"/>
              <a:t> купюр; </a:t>
            </a:r>
          </a:p>
          <a:p>
            <a:r>
              <a:rPr lang="ru-RU" dirty="0"/>
              <a:t>-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карт; </a:t>
            </a:r>
          </a:p>
          <a:p>
            <a:r>
              <a:rPr lang="ru-RU" dirty="0"/>
              <a:t>За </a:t>
            </a:r>
            <a:r>
              <a:rPr lang="ru-RU" dirty="0" err="1"/>
              <a:t>конструкцією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шафового</a:t>
            </a:r>
            <a:r>
              <a:rPr lang="ru-RU" dirty="0"/>
              <a:t> типу (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); </a:t>
            </a:r>
          </a:p>
          <a:p>
            <a:r>
              <a:rPr lang="ru-RU" dirty="0"/>
              <a:t>-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панельного типу (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зоною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/>
              <a:t>за фронтальною </a:t>
            </a:r>
            <a:r>
              <a:rPr lang="ru-RU" dirty="0" err="1"/>
              <a:t>панеллю</a:t>
            </a:r>
            <a:r>
              <a:rPr lang="ru-RU" dirty="0"/>
              <a:t>); </a:t>
            </a:r>
          </a:p>
          <a:p>
            <a:r>
              <a:rPr lang="ru-RU" dirty="0"/>
              <a:t>За видом </a:t>
            </a:r>
            <a:r>
              <a:rPr lang="ru-RU" dirty="0" err="1"/>
              <a:t>енергії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з </a:t>
            </a:r>
            <a:r>
              <a:rPr lang="ru-RU" dirty="0" err="1"/>
              <a:t>електричним</a:t>
            </a:r>
            <a:r>
              <a:rPr lang="ru-RU" dirty="0"/>
              <a:t> приводом (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3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6743"/>
            <a:ext cx="8596668" cy="754743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1487"/>
            <a:ext cx="8596668" cy="5039876"/>
          </a:xfrm>
        </p:spPr>
        <p:txBody>
          <a:bodyPr>
            <a:normAutofit/>
          </a:bodyPr>
          <a:lstStyle/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- </a:t>
            </a:r>
            <a:r>
              <a:rPr lang="ru-RU" dirty="0" err="1"/>
              <a:t>механічні</a:t>
            </a:r>
            <a:r>
              <a:rPr lang="ru-RU" dirty="0"/>
              <a:t> та </a:t>
            </a:r>
            <a:r>
              <a:rPr lang="ru-RU" dirty="0" err="1"/>
              <a:t>електронні</a:t>
            </a:r>
            <a:r>
              <a:rPr lang="ru-RU" dirty="0"/>
              <a:t>. </a:t>
            </a:r>
          </a:p>
          <a:p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smtClean="0"/>
              <a:t>поворот </a:t>
            </a:r>
            <a:r>
              <a:rPr lang="ru-RU" dirty="0"/>
              <a:t>ручки, </a:t>
            </a:r>
            <a:r>
              <a:rPr lang="ru-RU" dirty="0" err="1"/>
              <a:t>натискання</a:t>
            </a:r>
            <a:r>
              <a:rPr lang="ru-RU" dirty="0"/>
              <a:t> кнопки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важеля</a:t>
            </a:r>
            <a:r>
              <a:rPr lang="ru-RU" dirty="0"/>
              <a:t>.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в </a:t>
            </a:r>
            <a:r>
              <a:rPr lang="ru-RU" dirty="0" err="1"/>
              <a:t>обслуговуванні</a:t>
            </a:r>
            <a:r>
              <a:rPr lang="ru-RU" dirty="0"/>
              <a:t> і </a:t>
            </a:r>
            <a:r>
              <a:rPr lang="ru-RU" dirty="0" err="1" smtClean="0"/>
              <a:t>експлуатації</a:t>
            </a:r>
            <a:r>
              <a:rPr lang="ru-RU" dirty="0"/>
              <a:t>, не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/>
              <a:t>вартістю</a:t>
            </a:r>
            <a:r>
              <a:rPr lang="ru-RU" dirty="0"/>
              <a:t>. Основу </a:t>
            </a:r>
            <a:r>
              <a:rPr lang="ru-RU" dirty="0" err="1"/>
              <a:t>електронного</a:t>
            </a:r>
            <a:r>
              <a:rPr lang="ru-RU" dirty="0"/>
              <a:t> торгового автомата становить </a:t>
            </a:r>
            <a:r>
              <a:rPr lang="ru-RU" dirty="0" err="1"/>
              <a:t>платіжна</a:t>
            </a:r>
            <a:r>
              <a:rPr lang="ru-RU" dirty="0"/>
              <a:t> система </a:t>
            </a:r>
            <a:r>
              <a:rPr lang="ru-RU" dirty="0" smtClean="0"/>
              <a:t>–система </a:t>
            </a:r>
            <a:r>
              <a:rPr lang="ru-RU" dirty="0" err="1"/>
              <a:t>ідентифікації</a:t>
            </a:r>
            <a:r>
              <a:rPr lang="ru-RU" dirty="0"/>
              <a:t> монет і купюр.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оснащуватися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 smtClean="0"/>
              <a:t>монетоприймачами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банкното-приймачами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</a:p>
          <a:p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Вони </a:t>
            </a:r>
            <a:r>
              <a:rPr lang="ru-RU" dirty="0" err="1"/>
              <a:t>приводяться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і </a:t>
            </a:r>
            <a:r>
              <a:rPr lang="ru-RU" dirty="0" err="1"/>
              <a:t>здійснюють</a:t>
            </a:r>
            <a:r>
              <a:rPr lang="ru-RU" dirty="0"/>
              <a:t> продаж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і не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30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uk-UA" dirty="0" smtClean="0"/>
              <a:t>Механічний автомат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800" y="1415611"/>
            <a:ext cx="6316000" cy="3791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71" y="5103674"/>
            <a:ext cx="968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Основу </a:t>
            </a:r>
            <a:r>
              <a:rPr lang="ru-RU" dirty="0" err="1" smtClean="0"/>
              <a:t>механічного</a:t>
            </a:r>
            <a:r>
              <a:rPr lang="ru-RU" dirty="0" smtClean="0"/>
              <a:t> торгового автомата (рис. 1) становить резервуар (колба) для </a:t>
            </a:r>
          </a:p>
          <a:p>
            <a:r>
              <a:rPr lang="ru-RU" dirty="0" err="1" smtClean="0"/>
              <a:t>зберігання</a:t>
            </a:r>
            <a:r>
              <a:rPr lang="ru-RU" dirty="0" smtClean="0"/>
              <a:t> товару,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продається</a:t>
            </a:r>
            <a:r>
              <a:rPr lang="ru-RU" dirty="0" smtClean="0"/>
              <a:t> – </a:t>
            </a:r>
            <a:r>
              <a:rPr lang="ru-RU" dirty="0" err="1" smtClean="0"/>
              <a:t>жувальної</a:t>
            </a:r>
            <a:r>
              <a:rPr lang="ru-RU" dirty="0" smtClean="0"/>
              <a:t> </a:t>
            </a:r>
            <a:r>
              <a:rPr lang="ru-RU" dirty="0" err="1" smtClean="0"/>
              <a:t>гумки</a:t>
            </a:r>
            <a:r>
              <a:rPr lang="ru-RU" dirty="0" smtClean="0"/>
              <a:t>, </a:t>
            </a:r>
            <a:r>
              <a:rPr lang="ru-RU" dirty="0" err="1" smtClean="0"/>
              <a:t>м'ячиків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Резервуар </a:t>
            </a:r>
            <a:r>
              <a:rPr lang="ru-RU" dirty="0" err="1" smtClean="0"/>
              <a:t>виготовляють</a:t>
            </a:r>
            <a:r>
              <a:rPr lang="ru-RU" dirty="0" smtClean="0"/>
              <a:t> з </a:t>
            </a:r>
            <a:r>
              <a:rPr lang="ru-RU" dirty="0" err="1" smtClean="0"/>
              <a:t>прозорого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з </a:t>
            </a:r>
            <a:r>
              <a:rPr lang="ru-RU" dirty="0" err="1" smtClean="0"/>
              <a:t>полікарбонату</a:t>
            </a:r>
            <a:r>
              <a:rPr lang="ru-RU" dirty="0" smtClean="0"/>
              <a:t>, </a:t>
            </a:r>
            <a:r>
              <a:rPr lang="ru-RU" dirty="0" err="1" smtClean="0"/>
              <a:t>здатного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38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188686"/>
            <a:ext cx="8596668" cy="4934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3429"/>
            <a:ext cx="8596668" cy="5097933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/>
              <a:t>частині</a:t>
            </a:r>
            <a:r>
              <a:rPr lang="ru-RU" dirty="0"/>
              <a:t> резервуара </a:t>
            </a:r>
            <a:r>
              <a:rPr lang="ru-RU" dirty="0" err="1"/>
              <a:t>розміщений</a:t>
            </a:r>
            <a:r>
              <a:rPr lang="ru-RU" dirty="0"/>
              <a:t> дозатор, </a:t>
            </a:r>
            <a:r>
              <a:rPr lang="ru-RU" dirty="0" err="1"/>
              <a:t>поєднаний</a:t>
            </a:r>
            <a:r>
              <a:rPr lang="ru-RU" dirty="0"/>
              <a:t> з </a:t>
            </a:r>
            <a:r>
              <a:rPr lang="ru-RU" dirty="0" err="1" smtClean="0"/>
              <a:t>монетоприймальним</a:t>
            </a:r>
            <a:r>
              <a:rPr lang="ru-RU" dirty="0" smtClean="0"/>
              <a:t> </a:t>
            </a:r>
            <a:r>
              <a:rPr lang="ru-RU" dirty="0" err="1"/>
              <a:t>механізмом</a:t>
            </a:r>
            <a:r>
              <a:rPr lang="ru-RU" dirty="0"/>
              <a:t>. </a:t>
            </a:r>
            <a:r>
              <a:rPr lang="ru-RU" dirty="0" err="1" smtClean="0"/>
              <a:t>Монетоприймач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приймає</a:t>
            </a:r>
            <a:r>
              <a:rPr lang="ru-RU" dirty="0"/>
              <a:t>» оплату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монет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, </a:t>
            </a:r>
            <a:r>
              <a:rPr lang="ru-RU" dirty="0" err="1"/>
              <a:t>перевіряє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товщину</a:t>
            </a:r>
            <a:r>
              <a:rPr lang="ru-RU" dirty="0"/>
              <a:t> та </a:t>
            </a:r>
            <a:r>
              <a:rPr lang="ru-RU" dirty="0" err="1"/>
              <a:t>діаметр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жорсткість</a:t>
            </a:r>
            <a:r>
              <a:rPr lang="ru-RU" dirty="0"/>
              <a:t>. Монета, яка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 smtClean="0"/>
              <a:t>зазначеним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/>
              <a:t>, не буде </a:t>
            </a:r>
            <a:r>
              <a:rPr lang="ru-RU" dirty="0" err="1"/>
              <a:t>прийнята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буде </a:t>
            </a:r>
            <a:r>
              <a:rPr lang="ru-RU" dirty="0" err="1"/>
              <a:t>прийнята</a:t>
            </a:r>
            <a:r>
              <a:rPr lang="ru-RU" dirty="0"/>
              <a:t>, але </a:t>
            </a:r>
            <a:r>
              <a:rPr lang="ru-RU" dirty="0" err="1"/>
              <a:t>видачі</a:t>
            </a:r>
            <a:r>
              <a:rPr lang="ru-RU" dirty="0"/>
              <a:t> товару не буде. Монета, </a:t>
            </a:r>
            <a:r>
              <a:rPr lang="ru-RU" dirty="0" err="1"/>
              <a:t>більша</a:t>
            </a:r>
            <a:r>
              <a:rPr lang="ru-RU" dirty="0"/>
              <a:t> за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, не </a:t>
            </a:r>
            <a:r>
              <a:rPr lang="ru-RU" dirty="0" err="1"/>
              <a:t>увійде</a:t>
            </a:r>
            <a:r>
              <a:rPr lang="ru-RU" dirty="0"/>
              <a:t> в </a:t>
            </a:r>
            <a:r>
              <a:rPr lang="ru-RU" dirty="0" err="1"/>
              <a:t>проріз</a:t>
            </a:r>
            <a:r>
              <a:rPr lang="ru-RU" dirty="0"/>
              <a:t> </a:t>
            </a:r>
            <a:r>
              <a:rPr lang="ru-RU" dirty="0" err="1"/>
              <a:t>монетоприймача</a:t>
            </a:r>
            <a:r>
              <a:rPr lang="ru-RU" dirty="0"/>
              <a:t>, а </a:t>
            </a:r>
            <a:r>
              <a:rPr lang="ru-RU" dirty="0" err="1"/>
              <a:t>менших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– буде </a:t>
            </a:r>
            <a:r>
              <a:rPr lang="ru-RU" dirty="0" smtClean="0"/>
              <a:t>повернута </a:t>
            </a:r>
            <a:r>
              <a:rPr lang="ru-RU" dirty="0" err="1"/>
              <a:t>покупцю</a:t>
            </a:r>
            <a:r>
              <a:rPr lang="ru-RU" dirty="0"/>
              <a:t>. </a:t>
            </a:r>
            <a:r>
              <a:rPr lang="ru-RU" dirty="0" err="1"/>
              <a:t>Монетоприймачі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налаштовуватися</a:t>
            </a:r>
            <a:r>
              <a:rPr lang="ru-RU" dirty="0"/>
              <a:t> на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жетонів</a:t>
            </a:r>
            <a:r>
              <a:rPr lang="ru-RU" dirty="0"/>
              <a:t>. Автомат,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дві-чотири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одного </a:t>
            </a:r>
            <a:r>
              <a:rPr lang="ru-RU" dirty="0" err="1"/>
              <a:t>номіналу</a:t>
            </a:r>
            <a:r>
              <a:rPr lang="ru-RU" dirty="0"/>
              <a:t>, </a:t>
            </a:r>
            <a:r>
              <a:rPr lang="ru-RU" dirty="0" err="1"/>
              <a:t>видасть</a:t>
            </a:r>
            <a:r>
              <a:rPr lang="ru-RU" dirty="0"/>
              <a:t> товар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 smtClean="0"/>
              <a:t>покупець</a:t>
            </a:r>
            <a:r>
              <a:rPr lang="ru-RU" dirty="0" smtClean="0"/>
              <a:t> </a:t>
            </a:r>
            <a:r>
              <a:rPr lang="ru-RU" dirty="0"/>
              <a:t>опустить в </a:t>
            </a:r>
            <a:r>
              <a:rPr lang="ru-RU" dirty="0" err="1"/>
              <a:t>прорізи</a:t>
            </a:r>
            <a:r>
              <a:rPr lang="ru-RU" dirty="0"/>
              <a:t> </a:t>
            </a:r>
            <a:r>
              <a:rPr lang="ru-RU" dirty="0" err="1"/>
              <a:t>монетоприймача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монет. </a:t>
            </a:r>
          </a:p>
          <a:p>
            <a:r>
              <a:rPr lang="ru-RU" dirty="0" err="1"/>
              <a:t>Після</a:t>
            </a:r>
            <a:r>
              <a:rPr lang="ru-RU" dirty="0"/>
              <a:t> того як в </a:t>
            </a:r>
            <a:r>
              <a:rPr lang="ru-RU" dirty="0" err="1"/>
              <a:t>монетоприймач</a:t>
            </a:r>
            <a:r>
              <a:rPr lang="ru-RU" dirty="0"/>
              <a:t> опущена монета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smtClean="0"/>
              <a:t>монет</a:t>
            </a:r>
            <a:r>
              <a:rPr lang="ru-RU" dirty="0"/>
              <a:t>),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дозатора і </a:t>
            </a:r>
            <a:r>
              <a:rPr lang="ru-RU" dirty="0" err="1"/>
              <a:t>отримати</a:t>
            </a:r>
            <a:r>
              <a:rPr lang="ru-RU" dirty="0"/>
              <a:t> товар. </a:t>
            </a:r>
          </a:p>
        </p:txBody>
      </p:sp>
    </p:spTree>
    <p:extLst>
      <p:ext uri="{BB962C8B-B14F-4D97-AF65-F5344CB8AC3E}">
        <p14:creationId xmlns:p14="http://schemas.microsoft.com/office/powerpoint/2010/main" val="8205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5143"/>
            <a:ext cx="8596668" cy="4789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7315"/>
            <a:ext cx="8596668" cy="5214048"/>
          </a:xfrm>
        </p:spPr>
        <p:txBody>
          <a:bodyPr>
            <a:normAutofit/>
          </a:bodyPr>
          <a:lstStyle/>
          <a:p>
            <a:r>
              <a:rPr lang="ru-RU" dirty="0"/>
              <a:t>Дозатор – деталь торгового автомата,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кількість</a:t>
            </a:r>
            <a:r>
              <a:rPr lang="ru-RU" dirty="0"/>
              <a:t> виданого </a:t>
            </a:r>
            <a:r>
              <a:rPr lang="ru-RU" dirty="0" err="1"/>
              <a:t>покупцеві</a:t>
            </a:r>
            <a:r>
              <a:rPr lang="ru-RU" dirty="0"/>
              <a:t> </a:t>
            </a:r>
            <a:r>
              <a:rPr lang="ru-RU" dirty="0" smtClean="0"/>
              <a:t>товару</a:t>
            </a:r>
            <a:r>
              <a:rPr lang="ru-RU" dirty="0"/>
              <a:t>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дозаторів</a:t>
            </a:r>
            <a:r>
              <a:rPr lang="ru-RU" dirty="0"/>
              <a:t> </a:t>
            </a:r>
            <a:r>
              <a:rPr lang="ru-RU" dirty="0" err="1"/>
              <a:t>видають</a:t>
            </a:r>
            <a:r>
              <a:rPr lang="ru-RU" dirty="0"/>
              <a:t> по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товару,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–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розміститися</a:t>
            </a:r>
            <a:r>
              <a:rPr lang="ru-RU" dirty="0"/>
              <a:t> в </a:t>
            </a:r>
            <a:r>
              <a:rPr lang="ru-RU" dirty="0" err="1"/>
              <a:t>об'ємі</a:t>
            </a:r>
            <a:r>
              <a:rPr lang="ru-RU" dirty="0"/>
              <a:t> дозатора.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оснащуються</a:t>
            </a:r>
            <a:r>
              <a:rPr lang="ru-RU" dirty="0"/>
              <a:t>, як правило, </a:t>
            </a:r>
            <a:r>
              <a:rPr lang="ru-RU" dirty="0" smtClean="0"/>
              <a:t>дозаторами </a:t>
            </a:r>
            <a:r>
              <a:rPr lang="ru-RU" dirty="0"/>
              <a:t>з </a:t>
            </a:r>
            <a:r>
              <a:rPr lang="ru-RU" dirty="0" err="1"/>
              <a:t>ручним</a:t>
            </a:r>
            <a:r>
              <a:rPr lang="ru-RU" dirty="0"/>
              <a:t> приводом. 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дозаторів</a:t>
            </a:r>
            <a:r>
              <a:rPr lang="ru-RU" dirty="0"/>
              <a:t>.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– на </a:t>
            </a:r>
            <a:r>
              <a:rPr lang="ru-RU" dirty="0" err="1" smtClean="0"/>
              <a:t>дрібний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порційний</a:t>
            </a:r>
            <a:r>
              <a:rPr lang="ru-RU" dirty="0"/>
              <a:t>) товар. </a:t>
            </a:r>
            <a:endParaRPr lang="ru-RU" dirty="0" smtClean="0"/>
          </a:p>
          <a:p>
            <a:r>
              <a:rPr lang="ru-RU" dirty="0" smtClean="0"/>
              <a:t>Дозатор</a:t>
            </a:r>
            <a:r>
              <a:rPr lang="ru-RU" dirty="0"/>
              <a:t>, </a:t>
            </a:r>
            <a:r>
              <a:rPr lang="ru-RU" dirty="0" err="1"/>
              <a:t>розрахований</a:t>
            </a:r>
            <a:r>
              <a:rPr lang="ru-RU" dirty="0"/>
              <a:t> на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</a:t>
            </a:r>
            <a:r>
              <a:rPr lang="ru-RU" dirty="0" err="1"/>
              <a:t>видає</a:t>
            </a:r>
            <a:r>
              <a:rPr lang="ru-RU" dirty="0"/>
              <a:t> за один раз одну </a:t>
            </a:r>
            <a:r>
              <a:rPr lang="ru-RU" dirty="0" err="1"/>
              <a:t>одиницю</a:t>
            </a:r>
            <a:r>
              <a:rPr lang="ru-RU" dirty="0"/>
              <a:t> товару.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дозатори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дрібний</a:t>
            </a:r>
            <a:r>
              <a:rPr lang="ru-RU" dirty="0"/>
              <a:t> товар і </a:t>
            </a:r>
            <a:r>
              <a:rPr lang="ru-RU" dirty="0" err="1"/>
              <a:t>видають</a:t>
            </a:r>
            <a:r>
              <a:rPr lang="ru-RU" dirty="0"/>
              <a:t> за один раз </a:t>
            </a:r>
            <a:r>
              <a:rPr lang="ru-RU" dirty="0" err="1"/>
              <a:t>кілька</a:t>
            </a:r>
            <a:r>
              <a:rPr lang="ru-RU" dirty="0"/>
              <a:t> штук товару – </a:t>
            </a:r>
            <a:r>
              <a:rPr lang="ru-RU" dirty="0" err="1"/>
              <a:t>порцію</a:t>
            </a:r>
            <a:r>
              <a:rPr lang="ru-RU" dirty="0"/>
              <a:t>. У </a:t>
            </a:r>
            <a:r>
              <a:rPr lang="ru-RU" dirty="0" smtClean="0"/>
              <a:t>такому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товару </a:t>
            </a:r>
            <a:r>
              <a:rPr lang="ru-RU" dirty="0" err="1"/>
              <a:t>може</a:t>
            </a:r>
            <a:r>
              <a:rPr lang="ru-RU" dirty="0"/>
              <a:t> легко </a:t>
            </a:r>
            <a:r>
              <a:rPr lang="ru-RU" dirty="0" err="1"/>
              <a:t>регулюватися</a:t>
            </a:r>
            <a:r>
              <a:rPr lang="ru-RU" dirty="0"/>
              <a:t>. </a:t>
            </a:r>
          </a:p>
          <a:p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дозатори</a:t>
            </a:r>
            <a:r>
              <a:rPr lang="ru-RU" dirty="0"/>
              <a:t> (на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переналаштувати</a:t>
            </a:r>
            <a:r>
              <a:rPr lang="ru-RU" dirty="0"/>
              <a:t> на </a:t>
            </a:r>
            <a:r>
              <a:rPr lang="ru-RU" dirty="0" smtClean="0"/>
              <a:t>будь-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/>
              <a:t>товар. </a:t>
            </a:r>
          </a:p>
          <a:p>
            <a:r>
              <a:rPr lang="ru-RU" dirty="0"/>
              <a:t>Як </a:t>
            </a:r>
            <a:r>
              <a:rPr lang="ru-RU" dirty="0" err="1"/>
              <a:t>тільки</a:t>
            </a:r>
            <a:r>
              <a:rPr lang="ru-RU" dirty="0"/>
              <a:t> товар </a:t>
            </a:r>
            <a:r>
              <a:rPr lang="ru-RU" dirty="0" err="1"/>
              <a:t>відпущений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інкасація</a:t>
            </a:r>
            <a:r>
              <a:rPr lang="ru-RU" dirty="0"/>
              <a:t> монет: монета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) </a:t>
            </a:r>
            <a:r>
              <a:rPr lang="ru-RU" dirty="0" err="1" smtClean="0"/>
              <a:t>переміщуються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монетозбірник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автомат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чергової</a:t>
            </a:r>
            <a:r>
              <a:rPr lang="ru-RU" dirty="0"/>
              <a:t> </a:t>
            </a:r>
            <a:r>
              <a:rPr lang="ru-RU" dirty="0" smtClean="0"/>
              <a:t>покупки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210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171"/>
            <a:ext cx="8596668" cy="56605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6344"/>
            <a:ext cx="8596668" cy="56170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Вони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складу входить </a:t>
            </a:r>
            <a:r>
              <a:rPr lang="ru-RU" dirty="0" err="1" smtClean="0"/>
              <a:t>платіжна</a:t>
            </a:r>
            <a:r>
              <a:rPr lang="ru-RU" dirty="0" smtClean="0"/>
              <a:t> </a:t>
            </a:r>
            <a:r>
              <a:rPr lang="ru-RU" dirty="0"/>
              <a:t>система.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платіжна</a:t>
            </a:r>
            <a:r>
              <a:rPr lang="ru-RU" dirty="0"/>
              <a:t> система, як правило,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 </a:t>
            </a:r>
            <a:r>
              <a:rPr lang="ru-RU" dirty="0" err="1" smtClean="0"/>
              <a:t>монетоприймачі</a:t>
            </a:r>
            <a:r>
              <a:rPr lang="ru-RU" dirty="0" smtClean="0"/>
              <a:t> </a:t>
            </a:r>
            <a:r>
              <a:rPr lang="ru-RU" dirty="0"/>
              <a:t>(з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здачі</a:t>
            </a:r>
            <a:r>
              <a:rPr lang="ru-RU" dirty="0"/>
              <a:t> і без </a:t>
            </a:r>
            <a:r>
              <a:rPr lang="ru-RU" dirty="0" err="1"/>
              <a:t>неї</a:t>
            </a:r>
            <a:r>
              <a:rPr lang="ru-RU" dirty="0"/>
              <a:t>); </a:t>
            </a:r>
            <a:r>
              <a:rPr lang="ru-RU" dirty="0" err="1"/>
              <a:t>купюроприймачі</a:t>
            </a:r>
            <a:r>
              <a:rPr lang="ru-RU" dirty="0"/>
              <a:t>;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безготівкової</a:t>
            </a:r>
            <a:r>
              <a:rPr lang="ru-RU" dirty="0"/>
              <a:t> </a:t>
            </a:r>
            <a:r>
              <a:rPr lang="ru-RU" dirty="0" smtClean="0"/>
              <a:t>оплати</a:t>
            </a:r>
            <a:r>
              <a:rPr lang="ru-RU" dirty="0"/>
              <a:t>. </a:t>
            </a:r>
          </a:p>
          <a:p>
            <a:r>
              <a:rPr lang="ru-RU" dirty="0" err="1"/>
              <a:t>Монетоприймачі</a:t>
            </a:r>
            <a:r>
              <a:rPr lang="ru-RU" dirty="0"/>
              <a:t> –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номінал</a:t>
            </a:r>
            <a:r>
              <a:rPr lang="ru-RU" dirty="0"/>
              <a:t> та </a:t>
            </a:r>
            <a:r>
              <a:rPr lang="ru-RU" dirty="0" err="1"/>
              <a:t>інкасують</a:t>
            </a:r>
            <a:r>
              <a:rPr lang="ru-RU" dirty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/>
              <a:t>в бункер.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монетоприймачів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в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 smtClean="0"/>
              <a:t>контейнери</a:t>
            </a:r>
            <a:r>
              <a:rPr lang="ru-RU" dirty="0" smtClean="0"/>
              <a:t> </a:t>
            </a:r>
            <a:r>
              <a:rPr lang="ru-RU" dirty="0"/>
              <a:t>(труби) по </a:t>
            </a:r>
            <a:r>
              <a:rPr lang="ru-RU" dirty="0" err="1"/>
              <a:t>номіналу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видають</a:t>
            </a:r>
            <a:r>
              <a:rPr lang="ru-RU" dirty="0"/>
              <a:t> </a:t>
            </a:r>
            <a:r>
              <a:rPr lang="ru-RU" dirty="0" err="1"/>
              <a:t>здачу</a:t>
            </a:r>
            <a:r>
              <a:rPr lang="ru-RU" dirty="0"/>
              <a:t>. </a:t>
            </a:r>
          </a:p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монетоприймачі</a:t>
            </a:r>
            <a:r>
              <a:rPr lang="ru-RU" dirty="0"/>
              <a:t> –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здійснють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монет за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/>
              <a:t>параметрами: </a:t>
            </a:r>
            <a:r>
              <a:rPr lang="ru-RU" dirty="0" err="1"/>
              <a:t>діаметр</a:t>
            </a:r>
            <a:r>
              <a:rPr lang="ru-RU" dirty="0"/>
              <a:t>, </a:t>
            </a:r>
            <a:r>
              <a:rPr lang="ru-RU" dirty="0" err="1"/>
              <a:t>товщина</a:t>
            </a:r>
            <a:r>
              <a:rPr lang="ru-RU" dirty="0"/>
              <a:t> (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0,15 мм), </a:t>
            </a:r>
            <a:r>
              <a:rPr lang="ru-RU" dirty="0" err="1" smtClean="0"/>
              <a:t>електрофізичні</a:t>
            </a:r>
            <a:r>
              <a:rPr lang="ru-RU" dirty="0" smtClean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підробок</a:t>
            </a:r>
            <a:r>
              <a:rPr lang="ru-RU" dirty="0"/>
              <a:t> і </a:t>
            </a:r>
            <a:r>
              <a:rPr lang="ru-RU" dirty="0" err="1"/>
              <a:t>примітивних</a:t>
            </a:r>
            <a:r>
              <a:rPr lang="ru-RU" dirty="0"/>
              <a:t> </a:t>
            </a:r>
            <a:r>
              <a:rPr lang="ru-RU" dirty="0" err="1"/>
              <a:t>спробів</a:t>
            </a:r>
            <a:r>
              <a:rPr lang="ru-RU" dirty="0"/>
              <a:t> </a:t>
            </a:r>
            <a:r>
              <a:rPr lang="ru-RU" dirty="0" err="1" smtClean="0"/>
              <a:t>шахрайства</a:t>
            </a:r>
            <a:r>
              <a:rPr lang="ru-RU" dirty="0" smtClean="0"/>
              <a:t> </a:t>
            </a:r>
            <a:r>
              <a:rPr lang="ru-RU" dirty="0"/>
              <a:t>(«</a:t>
            </a:r>
            <a:r>
              <a:rPr lang="ru-RU" dirty="0" err="1"/>
              <a:t>монети</a:t>
            </a:r>
            <a:r>
              <a:rPr lang="ru-RU" dirty="0"/>
              <a:t> на </a:t>
            </a:r>
            <a:r>
              <a:rPr lang="ru-RU" dirty="0" err="1"/>
              <a:t>ниточці</a:t>
            </a:r>
            <a:r>
              <a:rPr lang="ru-RU" dirty="0"/>
              <a:t>»). </a:t>
            </a:r>
          </a:p>
          <a:p>
            <a:r>
              <a:rPr lang="ru-RU" dirty="0" err="1"/>
              <a:t>Купюроприймачі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паперові</a:t>
            </a:r>
            <a:r>
              <a:rPr lang="ru-RU" dirty="0"/>
              <a:t> </a:t>
            </a:r>
            <a:r>
              <a:rPr lang="ru-RU" dirty="0" err="1"/>
              <a:t>купюри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купюри</a:t>
            </a:r>
            <a:r>
              <a:rPr lang="ru-RU" dirty="0"/>
              <a:t>, </a:t>
            </a:r>
            <a:r>
              <a:rPr lang="ru-RU" dirty="0" err="1"/>
              <a:t>підсумувати</a:t>
            </a:r>
            <a:r>
              <a:rPr lang="ru-RU" dirty="0"/>
              <a:t> суму </a:t>
            </a:r>
            <a:r>
              <a:rPr lang="ru-RU" dirty="0" err="1"/>
              <a:t>прийнятих</a:t>
            </a:r>
            <a:r>
              <a:rPr lang="ru-RU" dirty="0"/>
              <a:t> купюр і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здачу</a:t>
            </a:r>
            <a:r>
              <a:rPr lang="ru-RU" dirty="0"/>
              <a:t> (у </a:t>
            </a:r>
            <a:r>
              <a:rPr lang="ru-RU" dirty="0" err="1"/>
              <a:t>вигляді</a:t>
            </a:r>
            <a:r>
              <a:rPr lang="ru-RU" dirty="0"/>
              <a:t> купюр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монет,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система торгового автомата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монетоприймача</a:t>
            </a:r>
            <a:r>
              <a:rPr lang="ru-RU" dirty="0"/>
              <a:t> і </a:t>
            </a:r>
            <a:r>
              <a:rPr lang="ru-RU" dirty="0" err="1" smtClean="0"/>
              <a:t>купюроприймача</a:t>
            </a:r>
            <a:r>
              <a:rPr lang="ru-RU" dirty="0"/>
              <a:t>). </a:t>
            </a:r>
          </a:p>
          <a:p>
            <a:r>
              <a:rPr lang="ru-RU" dirty="0" err="1"/>
              <a:t>Купюроприймач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5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просвічування</a:t>
            </a:r>
            <a:r>
              <a:rPr lang="ru-RU" dirty="0"/>
              <a:t> і 3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віддзеркалення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ширині</a:t>
            </a:r>
            <a:r>
              <a:rPr lang="ru-RU" dirty="0"/>
              <a:t> </a:t>
            </a:r>
            <a:r>
              <a:rPr lang="ru-RU" dirty="0" err="1" smtClean="0"/>
              <a:t>банкноти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25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771"/>
            <a:ext cx="8596668" cy="4789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99887"/>
            <a:ext cx="8596668" cy="5141476"/>
          </a:xfrm>
        </p:spPr>
        <p:txBody>
          <a:bodyPr>
            <a:norm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оптичний</a:t>
            </a:r>
            <a:r>
              <a:rPr lang="ru-RU" dirty="0"/>
              <a:t> комплекс </a:t>
            </a:r>
            <a:r>
              <a:rPr lang="ru-RU" dirty="0" err="1"/>
              <a:t>містить</a:t>
            </a:r>
            <a:r>
              <a:rPr lang="ru-RU" dirty="0"/>
              <a:t> 4 датчика,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червоній</a:t>
            </a:r>
            <a:r>
              <a:rPr lang="ru-RU" dirty="0"/>
              <a:t>, </a:t>
            </a:r>
            <a:r>
              <a:rPr lang="ru-RU" dirty="0" err="1"/>
              <a:t>зеленій</a:t>
            </a:r>
            <a:r>
              <a:rPr lang="ru-RU" dirty="0"/>
              <a:t>, </a:t>
            </a:r>
            <a:r>
              <a:rPr lang="ru-RU" dirty="0" err="1" smtClean="0"/>
              <a:t>блакитний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інфрачервоної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спектра (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 32).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 smtClean="0"/>
              <a:t>датчиків</a:t>
            </a:r>
            <a:r>
              <a:rPr lang="ru-RU" dirty="0" smtClean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надійне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купюр,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фальшивих</a:t>
            </a:r>
            <a:r>
              <a:rPr lang="ru-RU" dirty="0"/>
              <a:t> купюр і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/>
              <a:t>уніфікувати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банкнот. </a:t>
            </a:r>
            <a:r>
              <a:rPr lang="ru-RU" dirty="0" err="1"/>
              <a:t>Ідентифікація</a:t>
            </a:r>
            <a:r>
              <a:rPr lang="ru-RU" dirty="0"/>
              <a:t> купюр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прийнятої</a:t>
            </a:r>
            <a:r>
              <a:rPr lang="ru-RU" dirty="0"/>
              <a:t> </a:t>
            </a:r>
            <a:r>
              <a:rPr lang="ru-RU" dirty="0" err="1"/>
              <a:t>купюри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smtClean="0"/>
              <a:t>купюр</a:t>
            </a:r>
            <a:r>
              <a:rPr lang="ru-RU" dirty="0"/>
              <a:t>, яка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покупки, </a:t>
            </a:r>
            <a:r>
              <a:rPr lang="ru-RU" dirty="0" err="1"/>
              <a:t>платіжна</a:t>
            </a:r>
            <a:r>
              <a:rPr lang="ru-RU" dirty="0"/>
              <a:t> система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на </a:t>
            </a:r>
            <a:r>
              <a:rPr lang="ru-RU" dirty="0" err="1" smtClean="0"/>
              <a:t>видачу</a:t>
            </a:r>
            <a:r>
              <a:rPr lang="ru-RU" dirty="0" smtClean="0"/>
              <a:t> </a:t>
            </a:r>
            <a:r>
              <a:rPr lang="ru-RU" dirty="0"/>
              <a:t>покупки, </a:t>
            </a:r>
            <a:r>
              <a:rPr lang="ru-RU" dirty="0" err="1"/>
              <a:t>здачі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) та </a:t>
            </a:r>
            <a:r>
              <a:rPr lang="ru-RU" dirty="0" err="1"/>
              <a:t>інкасацію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купюр і монет. </a:t>
            </a:r>
          </a:p>
          <a:p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безготівкового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: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,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штрихкодом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чіп-ключі</a:t>
            </a:r>
            <a:r>
              <a:rPr lang="ru-RU" dirty="0"/>
              <a:t>. </a:t>
            </a:r>
            <a:r>
              <a:rPr lang="ru-RU" dirty="0" err="1"/>
              <a:t>Приймальний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торгового автомата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сканер </a:t>
            </a:r>
            <a:r>
              <a:rPr lang="ru-RU" dirty="0"/>
              <a:t>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ключів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зчитує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карти</a:t>
            </a:r>
            <a:r>
              <a:rPr lang="ru-RU" dirty="0"/>
              <a:t> (ключа) про </a:t>
            </a:r>
            <a:r>
              <a:rPr lang="ru-RU" dirty="0" err="1" smtClean="0"/>
              <a:t>платоспроможність</a:t>
            </a:r>
            <a:r>
              <a:rPr lang="ru-RU" dirty="0" smtClean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кредиту. </a:t>
            </a:r>
          </a:p>
        </p:txBody>
      </p:sp>
    </p:spTree>
    <p:extLst>
      <p:ext uri="{BB962C8B-B14F-4D97-AF65-F5344CB8AC3E}">
        <p14:creationId xmlns:p14="http://schemas.microsoft.com/office/powerpoint/2010/main" val="81394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0286"/>
            <a:ext cx="8596668" cy="769257"/>
          </a:xfrm>
        </p:spPr>
        <p:txBody>
          <a:bodyPr>
            <a:normAutofit fontScale="90000"/>
          </a:bodyPr>
          <a:lstStyle/>
          <a:p>
            <a:r>
              <a:rPr lang="ru-RU" sz="2200" dirty="0" err="1"/>
              <a:t>Накопичувальна</a:t>
            </a:r>
            <a:r>
              <a:rPr lang="ru-RU" sz="2200" dirty="0"/>
              <a:t> система торгового автомата – </a:t>
            </a:r>
            <a:r>
              <a:rPr lang="ru-RU" sz="2200" dirty="0" err="1"/>
              <a:t>визначає</a:t>
            </a:r>
            <a:r>
              <a:rPr lang="ru-RU" sz="2200" dirty="0"/>
              <a:t> запас товару </a:t>
            </a:r>
            <a:r>
              <a:rPr lang="ru-RU" sz="2200" dirty="0" err="1"/>
              <a:t>або</a:t>
            </a:r>
            <a:r>
              <a:rPr lang="ru-RU" sz="2200" dirty="0"/>
              <a:t> продукту,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 smtClean="0"/>
              <a:t>продається</a:t>
            </a:r>
            <a:r>
              <a:rPr lang="ru-RU" sz="2200" dirty="0" smtClean="0"/>
              <a:t> </a:t>
            </a:r>
            <a:r>
              <a:rPr lang="ru-RU" sz="2200" dirty="0"/>
              <a:t>через </a:t>
            </a:r>
            <a:r>
              <a:rPr lang="ru-RU" sz="2200" dirty="0" err="1"/>
              <a:t>торговий</a:t>
            </a:r>
            <a:r>
              <a:rPr lang="ru-RU" sz="2200" dirty="0"/>
              <a:t> автомат.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9543"/>
            <a:ext cx="8596668" cy="5254171"/>
          </a:xfrm>
        </p:spPr>
        <p:txBody>
          <a:bodyPr/>
          <a:lstStyle/>
          <a:p>
            <a:r>
              <a:rPr lang="ru-RU" dirty="0" err="1"/>
              <a:t>Обсяг</a:t>
            </a:r>
            <a:r>
              <a:rPr lang="ru-RU" dirty="0"/>
              <a:t> товару </a:t>
            </a:r>
            <a:r>
              <a:rPr lang="ru-RU" dirty="0" err="1"/>
              <a:t>або</a:t>
            </a:r>
            <a:r>
              <a:rPr lang="ru-RU" dirty="0"/>
              <a:t> продукту в </a:t>
            </a:r>
            <a:r>
              <a:rPr lang="ru-RU" dirty="0" err="1"/>
              <a:t>накопичувачі</a:t>
            </a:r>
            <a:r>
              <a:rPr lang="ru-RU" dirty="0"/>
              <a:t> (</a:t>
            </a:r>
            <a:r>
              <a:rPr lang="ru-RU" dirty="0" err="1"/>
              <a:t>бункері</a:t>
            </a:r>
            <a:r>
              <a:rPr lang="ru-RU" dirty="0"/>
              <a:t>, </a:t>
            </a:r>
            <a:r>
              <a:rPr lang="ru-RU" dirty="0" err="1"/>
              <a:t>стелажі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err="1"/>
              <a:t>комірці</a:t>
            </a:r>
            <a:r>
              <a:rPr lang="ru-RU" dirty="0"/>
              <a:t>) </a:t>
            </a:r>
            <a:r>
              <a:rPr lang="ru-RU" dirty="0" err="1"/>
              <a:t>визначає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торгового автомата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періодами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50" y="2159214"/>
            <a:ext cx="8007806" cy="29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8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67" y="130629"/>
            <a:ext cx="8596668" cy="508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899887"/>
            <a:ext cx="8596668" cy="5141476"/>
          </a:xfrm>
        </p:spPr>
        <p:txBody>
          <a:bodyPr>
            <a:noAutofit/>
          </a:bodyPr>
          <a:lstStyle/>
          <a:p>
            <a:r>
              <a:rPr lang="ru-RU" sz="2400" dirty="0" err="1"/>
              <a:t>Секційні</a:t>
            </a:r>
            <a:r>
              <a:rPr lang="ru-RU" sz="2400" dirty="0"/>
              <a:t> </a:t>
            </a:r>
            <a:r>
              <a:rPr lang="ru-RU" sz="2400" dirty="0" err="1"/>
              <a:t>накопичувальні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продажу </a:t>
            </a:r>
            <a:r>
              <a:rPr lang="ru-RU" sz="2400" dirty="0" err="1"/>
              <a:t>штучних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/>
              <a:t>упаковку </a:t>
            </a:r>
            <a:r>
              <a:rPr lang="ru-RU" sz="2400" dirty="0" err="1"/>
              <a:t>правильної</a:t>
            </a:r>
            <a:r>
              <a:rPr lang="ru-RU" sz="2400" dirty="0"/>
              <a:t> </a:t>
            </a:r>
            <a:r>
              <a:rPr lang="ru-RU" sz="2400" dirty="0" err="1"/>
              <a:t>геометричної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складувати</a:t>
            </a:r>
            <a:r>
              <a:rPr lang="ru-RU" sz="2400" dirty="0"/>
              <a:t> товар в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рядів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 товару </a:t>
            </a:r>
            <a:r>
              <a:rPr lang="ru-RU" sz="2400" dirty="0" err="1"/>
              <a:t>платіжна</a:t>
            </a:r>
            <a:r>
              <a:rPr lang="ru-RU" sz="2400" dirty="0"/>
              <a:t> система </a:t>
            </a:r>
            <a:r>
              <a:rPr lang="ru-RU" sz="2400" dirty="0" err="1"/>
              <a:t>виробляє</a:t>
            </a:r>
            <a:r>
              <a:rPr lang="ru-RU" sz="2400" dirty="0"/>
              <a:t> сигнал, і </a:t>
            </a:r>
            <a:r>
              <a:rPr lang="ru-RU" sz="2400" dirty="0" err="1"/>
              <a:t>механізм</a:t>
            </a:r>
            <a:r>
              <a:rPr lang="ru-RU" sz="2400" dirty="0"/>
              <a:t> приводу через </a:t>
            </a:r>
            <a:r>
              <a:rPr lang="ru-RU" sz="2400" dirty="0" err="1"/>
              <a:t>штовхач</a:t>
            </a:r>
            <a:r>
              <a:rPr lang="ru-RU" sz="2400" dirty="0"/>
              <a:t> </a:t>
            </a:r>
            <a:r>
              <a:rPr lang="ru-RU" sz="2400" dirty="0" err="1"/>
              <a:t>викидає</a:t>
            </a:r>
            <a:r>
              <a:rPr lang="ru-RU" sz="2400" dirty="0"/>
              <a:t> </a:t>
            </a:r>
            <a:r>
              <a:rPr lang="ru-RU" sz="2400" dirty="0" smtClean="0"/>
              <a:t>одну </a:t>
            </a:r>
            <a:r>
              <a:rPr lang="ru-RU" sz="2400" dirty="0"/>
              <a:t>упаковку товару в лоток. </a:t>
            </a:r>
          </a:p>
          <a:p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/>
              <a:t>видачі</a:t>
            </a:r>
            <a:r>
              <a:rPr lang="ru-RU" sz="2400" dirty="0"/>
              <a:t> товару (банки, </a:t>
            </a:r>
            <a:r>
              <a:rPr lang="ru-RU" sz="2400" dirty="0" err="1"/>
              <a:t>пляшки</a:t>
            </a:r>
            <a:r>
              <a:rPr lang="ru-RU" sz="2400" dirty="0"/>
              <a:t>) </a:t>
            </a:r>
            <a:r>
              <a:rPr lang="ru-RU" sz="2400" dirty="0" err="1"/>
              <a:t>представляють</a:t>
            </a:r>
            <a:r>
              <a:rPr lang="ru-RU" sz="2400" dirty="0"/>
              <a:t> собою (рис. 2) модуль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стійку</a:t>
            </a:r>
            <a:r>
              <a:rPr lang="ru-RU" sz="2400" dirty="0"/>
              <a:t>, </a:t>
            </a:r>
            <a:r>
              <a:rPr lang="ru-RU" sz="2400" dirty="0" smtClean="0"/>
              <a:t>до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пляшки</a:t>
            </a:r>
            <a:r>
              <a:rPr lang="ru-RU" sz="2400" dirty="0"/>
              <a:t> </a:t>
            </a:r>
            <a:r>
              <a:rPr lang="ru-RU" sz="2400" dirty="0" err="1"/>
              <a:t>укладаються</a:t>
            </a:r>
            <a:r>
              <a:rPr lang="ru-RU" sz="2400" dirty="0"/>
              <a:t> одна над </a:t>
            </a:r>
            <a:r>
              <a:rPr lang="ru-RU" sz="2400" dirty="0" err="1"/>
              <a:t>іншою</a:t>
            </a:r>
            <a:r>
              <a:rPr lang="ru-RU" sz="2400" dirty="0"/>
              <a:t>. При </a:t>
            </a:r>
            <a:r>
              <a:rPr lang="ru-RU" sz="2400" dirty="0" err="1"/>
              <a:t>покупці</a:t>
            </a:r>
            <a:r>
              <a:rPr lang="ru-RU" sz="2400" dirty="0"/>
              <a:t> кулачок </a:t>
            </a:r>
            <a:r>
              <a:rPr lang="ru-RU" sz="2400" dirty="0" err="1"/>
              <a:t>робить</a:t>
            </a:r>
            <a:r>
              <a:rPr lang="ru-RU" sz="2400" dirty="0"/>
              <a:t> </a:t>
            </a:r>
            <a:r>
              <a:rPr lang="ru-RU" sz="2400" dirty="0" err="1"/>
              <a:t>повний</a:t>
            </a:r>
            <a:r>
              <a:rPr lang="ru-RU" sz="2400" dirty="0"/>
              <a:t> оборот, і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/>
              <a:t>вилучення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упаковки товару. </a:t>
            </a:r>
          </a:p>
          <a:p>
            <a:r>
              <a:rPr lang="ru-RU" sz="2400" dirty="0"/>
              <a:t>Система оснащена датчиком </a:t>
            </a:r>
            <a:r>
              <a:rPr lang="ru-RU" sz="2400" dirty="0" err="1"/>
              <a:t>наявності</a:t>
            </a:r>
            <a:r>
              <a:rPr lang="ru-RU" sz="2400" dirty="0"/>
              <a:t> товару. </a:t>
            </a:r>
          </a:p>
        </p:txBody>
      </p:sp>
    </p:spTree>
    <p:extLst>
      <p:ext uri="{BB962C8B-B14F-4D97-AF65-F5344CB8AC3E}">
        <p14:creationId xmlns:p14="http://schemas.microsoft.com/office/powerpoint/2010/main" val="400726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uk-UA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/>
              <a:t>Роль </a:t>
            </a:r>
            <a:r>
              <a:rPr lang="ru-RU" sz="2000" dirty="0" err="1"/>
              <a:t>ваговимірювальних</a:t>
            </a:r>
            <a:r>
              <a:rPr lang="ru-RU" sz="2000" dirty="0"/>
              <a:t> </a:t>
            </a:r>
            <a:r>
              <a:rPr lang="ru-RU" sz="2000" dirty="0" err="1"/>
              <a:t>приладів</a:t>
            </a:r>
            <a:r>
              <a:rPr lang="ru-RU" sz="2000" dirty="0"/>
              <a:t> в торгово-</a:t>
            </a:r>
            <a:r>
              <a:rPr lang="ru-RU" sz="2000" dirty="0" err="1"/>
              <a:t>технологічному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Характеристика </a:t>
            </a:r>
            <a:r>
              <a:rPr lang="ru-RU" sz="2000" dirty="0" err="1"/>
              <a:t>торгових</a:t>
            </a:r>
            <a:r>
              <a:rPr lang="ru-RU" sz="2000" dirty="0"/>
              <a:t> </a:t>
            </a:r>
            <a:r>
              <a:rPr lang="ru-RU" sz="2000" dirty="0" err="1"/>
              <a:t>автоматів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.  </a:t>
            </a:r>
            <a:r>
              <a:rPr lang="ru-RU" sz="2000" dirty="0" err="1"/>
              <a:t>Класифікація</a:t>
            </a:r>
            <a:r>
              <a:rPr lang="ru-RU" sz="2000" dirty="0"/>
              <a:t> </a:t>
            </a:r>
            <a:r>
              <a:rPr lang="ru-RU" sz="2000" dirty="0" err="1"/>
              <a:t>торгових</a:t>
            </a:r>
            <a:r>
              <a:rPr lang="ru-RU" sz="2000" dirty="0"/>
              <a:t> </a:t>
            </a:r>
            <a:r>
              <a:rPr lang="ru-RU" sz="2000" dirty="0" err="1"/>
              <a:t>автоматів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торгових</a:t>
            </a:r>
            <a:r>
              <a:rPr lang="ru-RU" sz="2000" dirty="0"/>
              <a:t> </a:t>
            </a:r>
            <a:r>
              <a:rPr lang="ru-RU" sz="2000" dirty="0" err="1"/>
              <a:t>автоматів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31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91" y="116115"/>
            <a:ext cx="8596668" cy="55154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Спіральний накопичувач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3429"/>
            <a:ext cx="8596668" cy="5097933"/>
          </a:xfrm>
        </p:spPr>
        <p:txBody>
          <a:bodyPr>
            <a:normAutofit/>
          </a:bodyPr>
          <a:lstStyle/>
          <a:p>
            <a:r>
              <a:rPr lang="ru-RU" dirty="0"/>
              <a:t>Одним з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накопичувальної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стелаж</a:t>
            </a:r>
            <a:r>
              <a:rPr lang="ru-RU" dirty="0"/>
              <a:t> з лотками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спіралями</a:t>
            </a:r>
            <a:r>
              <a:rPr lang="ru-RU" dirty="0"/>
              <a:t> – </a:t>
            </a:r>
            <a:r>
              <a:rPr lang="ru-RU" dirty="0" err="1"/>
              <a:t>спіральний</a:t>
            </a:r>
            <a:r>
              <a:rPr lang="ru-RU" dirty="0"/>
              <a:t> </a:t>
            </a:r>
            <a:r>
              <a:rPr lang="ru-RU" dirty="0" err="1" smtClean="0"/>
              <a:t>накопичувач</a:t>
            </a:r>
            <a:r>
              <a:rPr lang="ru-RU" dirty="0" smtClean="0"/>
              <a:t> </a:t>
            </a:r>
            <a:r>
              <a:rPr lang="ru-RU" dirty="0"/>
              <a:t>(рис.3). </a:t>
            </a:r>
            <a:r>
              <a:rPr lang="ru-RU" dirty="0" err="1"/>
              <a:t>Стелаж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до семи </a:t>
            </a:r>
            <a:r>
              <a:rPr lang="ru-RU" dirty="0" err="1"/>
              <a:t>незалежних</a:t>
            </a:r>
            <a:r>
              <a:rPr lang="ru-RU" dirty="0"/>
              <a:t> і </a:t>
            </a:r>
            <a:r>
              <a:rPr lang="ru-RU" dirty="0" err="1" smtClean="0"/>
              <a:t>регульованих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лотків</a:t>
            </a:r>
            <a:r>
              <a:rPr lang="ru-RU" dirty="0"/>
              <a:t>. У кожному з </a:t>
            </a:r>
            <a:r>
              <a:rPr lang="ru-RU" dirty="0" err="1"/>
              <a:t>лотків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розміщуватися</a:t>
            </a:r>
            <a:r>
              <a:rPr lang="ru-RU" dirty="0"/>
              <a:t> до восьми </a:t>
            </a:r>
            <a:r>
              <a:rPr lang="ru-RU" dirty="0" err="1"/>
              <a:t>спіралей</a:t>
            </a:r>
            <a:r>
              <a:rPr lang="ru-RU" dirty="0"/>
              <a:t> </a:t>
            </a:r>
            <a:r>
              <a:rPr lang="ru-RU" dirty="0" err="1" smtClean="0"/>
              <a:t>видачі</a:t>
            </a:r>
            <a:r>
              <a:rPr lang="ru-RU" dirty="0" smtClean="0"/>
              <a:t> </a:t>
            </a:r>
            <a:r>
              <a:rPr lang="ru-RU" dirty="0"/>
              <a:t>товару,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відділені</a:t>
            </a:r>
            <a:r>
              <a:rPr lang="ru-RU" dirty="0"/>
              <a:t> </a:t>
            </a:r>
            <a:r>
              <a:rPr lang="ru-RU" dirty="0" err="1"/>
              <a:t>регульованими</a:t>
            </a:r>
            <a:r>
              <a:rPr lang="ru-RU" dirty="0"/>
              <a:t> </a:t>
            </a:r>
            <a:r>
              <a:rPr lang="ru-RU" dirty="0" err="1"/>
              <a:t>роздільниками</a:t>
            </a:r>
            <a:r>
              <a:rPr lang="ru-RU" dirty="0"/>
              <a:t>. </a:t>
            </a:r>
            <a:r>
              <a:rPr lang="ru-RU" dirty="0" err="1"/>
              <a:t>Спіралі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smtClean="0"/>
              <a:t>упаковок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витками </a:t>
            </a:r>
            <a:r>
              <a:rPr lang="ru-RU" dirty="0" err="1"/>
              <a:t>спіралей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платіжною</a:t>
            </a:r>
            <a:r>
              <a:rPr lang="ru-RU" dirty="0"/>
              <a:t> системою сигналу </a:t>
            </a:r>
            <a:r>
              <a:rPr lang="ru-RU" dirty="0" smtClean="0"/>
              <a:t>на </a:t>
            </a:r>
            <a:r>
              <a:rPr lang="ru-RU" dirty="0"/>
              <a:t>продаж товару </a:t>
            </a:r>
            <a:r>
              <a:rPr lang="ru-RU" dirty="0" err="1"/>
              <a:t>спіраль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один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оберт</a:t>
            </a:r>
            <a:r>
              <a:rPr lang="ru-RU" dirty="0"/>
              <a:t> і </a:t>
            </a:r>
            <a:r>
              <a:rPr lang="ru-RU" dirty="0" err="1"/>
              <a:t>переміщує</a:t>
            </a:r>
            <a:r>
              <a:rPr lang="ru-RU" dirty="0"/>
              <a:t> упаковку товару на один </a:t>
            </a:r>
            <a:r>
              <a:rPr lang="ru-RU" dirty="0" err="1"/>
              <a:t>крок</a:t>
            </a:r>
            <a:r>
              <a:rPr lang="ru-RU" dirty="0"/>
              <a:t> </a:t>
            </a:r>
            <a:r>
              <a:rPr lang="ru-RU" dirty="0" err="1" smtClean="0"/>
              <a:t>спіралі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31" t="45722" r="50455" b="22156"/>
          <a:stretch/>
        </p:blipFill>
        <p:spPr bwMode="auto">
          <a:xfrm>
            <a:off x="677335" y="3497943"/>
            <a:ext cx="9308494" cy="3360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06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Роль </a:t>
            </a:r>
            <a:r>
              <a:rPr lang="ru-RU" dirty="0" err="1"/>
              <a:t>ваговимірювальних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в торгово-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 smtClean="0"/>
              <a:t>процесі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9771"/>
            <a:ext cx="9918095" cy="4804229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закладів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, </a:t>
            </a:r>
            <a:r>
              <a:rPr lang="ru-RU" dirty="0" err="1" smtClean="0"/>
              <a:t>нарізують</a:t>
            </a:r>
            <a:r>
              <a:rPr lang="ru-RU" dirty="0"/>
              <a:t>, </a:t>
            </a:r>
            <a:r>
              <a:rPr lang="ru-RU" dirty="0" err="1"/>
              <a:t>фасують</a:t>
            </a:r>
            <a:r>
              <a:rPr lang="ru-RU" dirty="0"/>
              <a:t>, </a:t>
            </a:r>
            <a:r>
              <a:rPr lang="ru-RU" dirty="0" err="1"/>
              <a:t>зважують</a:t>
            </a:r>
            <a:r>
              <a:rPr lang="ru-RU" dirty="0"/>
              <a:t>, </a:t>
            </a:r>
            <a:r>
              <a:rPr lang="ru-RU" dirty="0" err="1"/>
              <a:t>упаковують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/>
              <a:t>вельми </a:t>
            </a:r>
            <a:r>
              <a:rPr lang="ru-RU" dirty="0" err="1"/>
              <a:t>трудомісткими</a:t>
            </a:r>
            <a:r>
              <a:rPr lang="ru-RU" dirty="0"/>
              <a:t>,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повторюються</a:t>
            </a:r>
            <a:r>
              <a:rPr lang="ru-RU" dirty="0"/>
              <a:t> і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ваговимірювальних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(ВВП).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і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/>
              <a:t>експлуатація</a:t>
            </a:r>
            <a:r>
              <a:rPr lang="ru-RU" dirty="0"/>
              <a:t> ВВП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/>
              <a:t>підприємств</a:t>
            </a:r>
            <a:r>
              <a:rPr lang="ru-RU" dirty="0"/>
              <a:t> і </a:t>
            </a:r>
            <a:r>
              <a:rPr lang="ru-RU" dirty="0" err="1"/>
              <a:t>закладів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часу на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торгово-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яке </a:t>
            </a:r>
            <a:r>
              <a:rPr lang="ru-RU" dirty="0" err="1"/>
              <a:t>застосовується</a:t>
            </a:r>
            <a:r>
              <a:rPr lang="ru-RU" dirty="0"/>
              <a:t> в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/>
              <a:t>і закладах ресторанного </a:t>
            </a:r>
            <a:r>
              <a:rPr lang="ru-RU" dirty="0" err="1"/>
              <a:t>господарства</a:t>
            </a:r>
            <a:r>
              <a:rPr lang="ru-RU" dirty="0"/>
              <a:t>, ВВП є одними з </a:t>
            </a:r>
            <a:r>
              <a:rPr lang="ru-RU" dirty="0" err="1"/>
              <a:t>найпоширеніших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smtClean="0"/>
              <a:t>роль </a:t>
            </a:r>
            <a:r>
              <a:rPr lang="ru-RU" dirty="0"/>
              <a:t>ВВП </a:t>
            </a:r>
            <a:r>
              <a:rPr lang="ru-RU" dirty="0" err="1"/>
              <a:t>відігрють</a:t>
            </a:r>
            <a:r>
              <a:rPr lang="ru-RU" dirty="0"/>
              <a:t> на </a:t>
            </a:r>
            <a:r>
              <a:rPr lang="ru-RU" dirty="0" err="1"/>
              <a:t>заготівельних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, де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smtClean="0"/>
              <a:t>час </a:t>
            </a:r>
            <a:r>
              <a:rPr lang="ru-RU" dirty="0" err="1"/>
              <a:t>дозування</a:t>
            </a:r>
            <a:r>
              <a:rPr lang="ru-RU" dirty="0"/>
              <a:t> і </a:t>
            </a:r>
            <a:r>
              <a:rPr lang="ru-RU" dirty="0" err="1"/>
              <a:t>порціювання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. Робота </a:t>
            </a:r>
            <a:r>
              <a:rPr lang="ru-RU" dirty="0" err="1"/>
              <a:t>вагових</a:t>
            </a:r>
            <a:r>
              <a:rPr lang="ru-RU" dirty="0"/>
              <a:t> </a:t>
            </a:r>
            <a:r>
              <a:rPr lang="ru-RU" dirty="0" err="1"/>
              <a:t>дозаторів</a:t>
            </a:r>
            <a:r>
              <a:rPr lang="ru-RU" dirty="0"/>
              <a:t> та </a:t>
            </a:r>
            <a:r>
              <a:rPr lang="ru-RU" dirty="0" err="1"/>
              <a:t>фасувального</a:t>
            </a:r>
            <a:r>
              <a:rPr lang="ru-RU" dirty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конструкцією</a:t>
            </a:r>
            <a:r>
              <a:rPr lang="ru-RU" dirty="0"/>
              <a:t> і принципом </a:t>
            </a:r>
            <a:r>
              <a:rPr lang="ru-RU" dirty="0" err="1"/>
              <a:t>дії</a:t>
            </a:r>
            <a:r>
              <a:rPr lang="ru-RU" dirty="0"/>
              <a:t> ВВП. </a:t>
            </a:r>
          </a:p>
        </p:txBody>
      </p:sp>
    </p:spTree>
    <p:extLst>
      <p:ext uri="{BB962C8B-B14F-4D97-AF65-F5344CB8AC3E}">
        <p14:creationId xmlns:p14="http://schemas.microsoft.com/office/powerpoint/2010/main" val="168109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47897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7314"/>
            <a:ext cx="8596668" cy="56605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у </a:t>
            </a:r>
            <a:r>
              <a:rPr lang="ru-RU" dirty="0" err="1"/>
              <a:t>торгівлі</a:t>
            </a:r>
            <a:r>
              <a:rPr lang="ru-RU" dirty="0"/>
              <a:t> та закладах ресторанного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/>
              <a:t>ВВП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: </a:t>
            </a:r>
            <a:r>
              <a:rPr lang="ru-RU" dirty="0" err="1"/>
              <a:t>механічні</a:t>
            </a:r>
            <a:r>
              <a:rPr lang="ru-RU" dirty="0"/>
              <a:t>, </a:t>
            </a:r>
            <a:r>
              <a:rPr lang="ru-RU" dirty="0" err="1"/>
              <a:t>електромеханічні</a:t>
            </a:r>
            <a:r>
              <a:rPr lang="ru-RU" dirty="0"/>
              <a:t> і </a:t>
            </a:r>
            <a:r>
              <a:rPr lang="ru-RU" dirty="0" err="1"/>
              <a:t>електронні</a:t>
            </a:r>
            <a:r>
              <a:rPr lang="ru-RU" dirty="0"/>
              <a:t>.</a:t>
            </a:r>
          </a:p>
          <a:p>
            <a:r>
              <a:rPr lang="ru-RU" dirty="0" err="1"/>
              <a:t>Механічні</a:t>
            </a:r>
            <a:r>
              <a:rPr lang="ru-RU" dirty="0"/>
              <a:t> ВВП – </a:t>
            </a:r>
            <a:r>
              <a:rPr lang="ru-RU" dirty="0" err="1"/>
              <a:t>це</a:t>
            </a:r>
            <a:r>
              <a:rPr lang="ru-RU" dirty="0"/>
              <a:t> ваги,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методі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 smtClean="0"/>
              <a:t>вантажу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зважується</a:t>
            </a:r>
            <a:r>
              <a:rPr lang="ru-RU" dirty="0"/>
              <a:t> з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гир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важелів</a:t>
            </a:r>
            <a:r>
              <a:rPr lang="ru-RU" dirty="0"/>
              <a:t> і </a:t>
            </a:r>
            <a:r>
              <a:rPr lang="ru-RU" dirty="0" err="1"/>
              <a:t>вантажів</a:t>
            </a:r>
            <a:r>
              <a:rPr lang="ru-RU" dirty="0"/>
              <a:t>, а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smtClean="0"/>
              <a:t>про </a:t>
            </a:r>
            <a:r>
              <a:rPr lang="ru-RU" dirty="0" err="1"/>
              <a:t>вантаж</a:t>
            </a:r>
            <a:r>
              <a:rPr lang="ru-RU" dirty="0"/>
              <a:t> –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вказівного</a:t>
            </a:r>
            <a:r>
              <a:rPr lang="ru-RU" dirty="0"/>
              <a:t> пристрою (</a:t>
            </a:r>
            <a:r>
              <a:rPr lang="ru-RU" dirty="0" err="1"/>
              <a:t>індикатору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), </a:t>
            </a:r>
            <a:r>
              <a:rPr lang="ru-RU" dirty="0" err="1"/>
              <a:t>механічно</a:t>
            </a:r>
            <a:r>
              <a:rPr lang="ru-RU" dirty="0"/>
              <a:t> </a:t>
            </a:r>
            <a:r>
              <a:rPr lang="ru-RU" dirty="0" err="1" smtClean="0"/>
              <a:t>пов'язаним</a:t>
            </a:r>
            <a:r>
              <a:rPr lang="ru-RU" dirty="0" smtClean="0"/>
              <a:t> </a:t>
            </a:r>
            <a:r>
              <a:rPr lang="ru-RU" dirty="0"/>
              <a:t>системою </a:t>
            </a:r>
            <a:r>
              <a:rPr lang="ru-RU" dirty="0" err="1"/>
              <a:t>важелів</a:t>
            </a:r>
            <a:r>
              <a:rPr lang="ru-RU" dirty="0"/>
              <a:t> з </a:t>
            </a:r>
            <a:r>
              <a:rPr lang="ru-RU" dirty="0" err="1"/>
              <a:t>вантажоприймальною</a:t>
            </a:r>
            <a:r>
              <a:rPr lang="ru-RU" dirty="0"/>
              <a:t> платформою. </a:t>
            </a:r>
          </a:p>
          <a:p>
            <a:r>
              <a:rPr lang="ru-RU" dirty="0"/>
              <a:t>Головна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ваг –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завантаженості</a:t>
            </a:r>
            <a:r>
              <a:rPr lang="ru-RU" dirty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таких ваг, і </a:t>
            </a:r>
            <a:r>
              <a:rPr lang="ru-RU" dirty="0" err="1"/>
              <a:t>згадана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ваг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незначною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знімати</a:t>
            </a:r>
            <a:r>
              <a:rPr lang="ru-RU" dirty="0"/>
              <a:t> </a:t>
            </a:r>
            <a:r>
              <a:rPr lang="ru-RU" dirty="0" err="1"/>
              <a:t>покази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шкали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ваг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smtClean="0"/>
              <a:t>кожному </a:t>
            </a:r>
            <a:r>
              <a:rPr lang="ru-RU" dirty="0" err="1"/>
              <a:t>зважуванні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врівноважувати</a:t>
            </a:r>
            <a:r>
              <a:rPr lang="ru-RU" dirty="0"/>
              <a:t> систему </a:t>
            </a:r>
            <a:r>
              <a:rPr lang="ru-RU" dirty="0" err="1"/>
              <a:t>важелів</a:t>
            </a:r>
            <a:r>
              <a:rPr lang="ru-RU" dirty="0"/>
              <a:t> і </a:t>
            </a:r>
            <a:r>
              <a:rPr lang="ru-RU" dirty="0" err="1"/>
              <a:t>гир</a:t>
            </a:r>
            <a:r>
              <a:rPr lang="ru-RU" dirty="0"/>
              <a:t>,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 smtClean="0"/>
              <a:t>електромеханічними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електронними</a:t>
            </a:r>
            <a:r>
              <a:rPr lang="ru-RU" dirty="0"/>
              <a:t> вагами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часу. </a:t>
            </a:r>
          </a:p>
          <a:p>
            <a:r>
              <a:rPr lang="ru-RU" dirty="0"/>
              <a:t>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електромеханічних</a:t>
            </a:r>
            <a:r>
              <a:rPr lang="ru-RU" dirty="0"/>
              <a:t> ВВП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перетворенні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 </a:t>
            </a:r>
            <a:r>
              <a:rPr lang="ru-RU" dirty="0" err="1" smtClean="0"/>
              <a:t>вантажу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зважується</a:t>
            </a:r>
            <a:r>
              <a:rPr lang="ru-RU" dirty="0"/>
              <a:t>, в </a:t>
            </a:r>
            <a:r>
              <a:rPr lang="ru-RU" dirty="0" err="1"/>
              <a:t>електричний</a:t>
            </a:r>
            <a:r>
              <a:rPr lang="ru-RU" dirty="0"/>
              <a:t> сигнал,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в </a:t>
            </a:r>
            <a:r>
              <a:rPr lang="ru-RU" dirty="0" err="1"/>
              <a:t>електронно-вимірювальний</a:t>
            </a:r>
            <a:r>
              <a:rPr lang="ru-RU" dirty="0"/>
              <a:t> </a:t>
            </a:r>
            <a:r>
              <a:rPr lang="ru-RU" dirty="0" err="1" smtClean="0"/>
              <a:t>перетворювач</a:t>
            </a:r>
            <a:r>
              <a:rPr lang="ru-RU" dirty="0" smtClean="0"/>
              <a:t> </a:t>
            </a:r>
            <a:r>
              <a:rPr lang="ru-RU" dirty="0"/>
              <a:t>для аналого-цифрового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індикації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 smtClean="0"/>
              <a:t>зважування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74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8"/>
            <a:ext cx="8596668" cy="4934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98287"/>
            <a:ext cx="8931123" cy="58782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Електромеханічні</a:t>
            </a:r>
            <a:r>
              <a:rPr lang="ru-RU" dirty="0"/>
              <a:t> ВВП </a:t>
            </a:r>
            <a:r>
              <a:rPr lang="ru-RU" dirty="0" err="1"/>
              <a:t>поєднують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та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/>
              <a:t>ваг. </a:t>
            </a:r>
            <a:r>
              <a:rPr lang="ru-RU" dirty="0" err="1"/>
              <a:t>Від</a:t>
            </a:r>
            <a:r>
              <a:rPr lang="ru-RU" dirty="0"/>
              <a:t> перших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дісталася</a:t>
            </a:r>
            <a:r>
              <a:rPr lang="ru-RU" dirty="0"/>
              <a:t> </a:t>
            </a:r>
            <a:r>
              <a:rPr lang="ru-RU" dirty="0" err="1"/>
              <a:t>важільна</a:t>
            </a:r>
            <a:r>
              <a:rPr lang="ru-RU" dirty="0"/>
              <a:t> система з сережками і призмами, 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других </a:t>
            </a:r>
            <a:r>
              <a:rPr lang="ru-RU" dirty="0"/>
              <a:t>–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зчитування</a:t>
            </a:r>
            <a:r>
              <a:rPr lang="ru-RU" dirty="0"/>
              <a:t> та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 smtClean="0"/>
              <a:t>вимірювань</a:t>
            </a:r>
            <a:r>
              <a:rPr lang="ru-RU" dirty="0" smtClean="0"/>
              <a:t>. </a:t>
            </a:r>
            <a:r>
              <a:rPr lang="ru-RU" dirty="0" err="1" smtClean="0"/>
              <a:t>Забезпечивши</a:t>
            </a:r>
            <a:r>
              <a:rPr lang="ru-RU" dirty="0" smtClean="0"/>
              <a:t> </a:t>
            </a:r>
            <a:r>
              <a:rPr lang="ru-RU" dirty="0" err="1"/>
              <a:t>механічні</a:t>
            </a:r>
            <a:r>
              <a:rPr lang="ru-RU" dirty="0"/>
              <a:t> ваги </a:t>
            </a:r>
            <a:r>
              <a:rPr lang="ru-RU" dirty="0" err="1"/>
              <a:t>електронним</a:t>
            </a:r>
            <a:r>
              <a:rPr lang="ru-RU" dirty="0"/>
              <a:t> </a:t>
            </a:r>
            <a:r>
              <a:rPr lang="ru-RU" dirty="0" err="1"/>
              <a:t>пристроєм</a:t>
            </a:r>
            <a:r>
              <a:rPr lang="ru-RU" dirty="0"/>
              <a:t> </a:t>
            </a:r>
            <a:r>
              <a:rPr lang="ru-RU" dirty="0" err="1"/>
              <a:t>зчитування</a:t>
            </a:r>
            <a:r>
              <a:rPr lang="ru-RU" dirty="0"/>
              <a:t> та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пропускну</a:t>
            </a:r>
            <a:r>
              <a:rPr lang="ru-RU" dirty="0"/>
              <a:t> </a:t>
            </a:r>
            <a:r>
              <a:rPr lang="ru-RU" dirty="0" err="1" smtClean="0"/>
              <a:t>здатність</a:t>
            </a:r>
            <a:r>
              <a:rPr lang="ru-RU" dirty="0"/>
              <a:t>.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електромеханічних</a:t>
            </a:r>
            <a:r>
              <a:rPr lang="ru-RU" dirty="0"/>
              <a:t> ваг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одному </a:t>
            </a:r>
            <a:r>
              <a:rPr lang="ru-RU" dirty="0" err="1"/>
              <a:t>рівні</a:t>
            </a:r>
            <a:r>
              <a:rPr lang="ru-RU" dirty="0"/>
              <a:t> з </a:t>
            </a:r>
            <a:r>
              <a:rPr lang="ru-RU" dirty="0" err="1"/>
              <a:t>електронними</a:t>
            </a:r>
            <a:r>
              <a:rPr lang="ru-RU" dirty="0"/>
              <a:t> вагами. </a:t>
            </a:r>
            <a:r>
              <a:rPr lang="ru-RU" dirty="0" err="1"/>
              <a:t>Цей</a:t>
            </a:r>
            <a:r>
              <a:rPr lang="ru-RU" dirty="0"/>
              <a:t> тип ваг в </a:t>
            </a:r>
            <a:r>
              <a:rPr lang="ru-RU" dirty="0" smtClean="0"/>
              <a:t>основному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/>
              <a:t>великотоннажних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а в </a:t>
            </a:r>
            <a:r>
              <a:rPr lang="ru-RU" dirty="0" err="1"/>
              <a:t>роздрібній</a:t>
            </a:r>
            <a:r>
              <a:rPr lang="ru-RU" dirty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/>
              <a:t>та закладах ресторанного </a:t>
            </a:r>
            <a:r>
              <a:rPr lang="ru-RU" dirty="0" err="1"/>
              <a:t>господарства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. </a:t>
            </a:r>
          </a:p>
          <a:p>
            <a:r>
              <a:rPr lang="ru-RU" dirty="0"/>
              <a:t>Принцип </a:t>
            </a:r>
            <a:r>
              <a:rPr lang="ru-RU" dirty="0" err="1"/>
              <a:t>дії</a:t>
            </a:r>
            <a:r>
              <a:rPr lang="ru-RU" dirty="0"/>
              <a:t> як </a:t>
            </a:r>
            <a:r>
              <a:rPr lang="ru-RU" dirty="0" err="1"/>
              <a:t>електронних</a:t>
            </a:r>
            <a:r>
              <a:rPr lang="ru-RU" dirty="0"/>
              <a:t>, так як і </a:t>
            </a:r>
            <a:r>
              <a:rPr lang="ru-RU" dirty="0" err="1"/>
              <a:t>електромеханічних</a:t>
            </a:r>
            <a:r>
              <a:rPr lang="ru-RU" dirty="0"/>
              <a:t> ВВП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навантаженні</a:t>
            </a:r>
            <a:r>
              <a:rPr lang="ru-RU" dirty="0"/>
              <a:t> </a:t>
            </a:r>
            <a:r>
              <a:rPr lang="ru-RU" dirty="0" err="1"/>
              <a:t>вантажоприймальної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вантажем</a:t>
            </a:r>
            <a:r>
              <a:rPr lang="ru-RU" dirty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зважується</a:t>
            </a:r>
            <a:r>
              <a:rPr lang="ru-RU" dirty="0"/>
              <a:t> і </a:t>
            </a:r>
            <a:r>
              <a:rPr lang="ru-RU" dirty="0" err="1"/>
              <a:t>еталонного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 </a:t>
            </a:r>
            <a:r>
              <a:rPr lang="ru-RU" dirty="0" err="1" smtClean="0"/>
              <a:t>калібрування</a:t>
            </a:r>
            <a:r>
              <a:rPr lang="ru-RU" dirty="0"/>
              <a:t>,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блоку ваг. </a:t>
            </a:r>
          </a:p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ВВП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зважувати</a:t>
            </a:r>
            <a:r>
              <a:rPr lang="ru-RU" dirty="0"/>
              <a:t> товар, </a:t>
            </a:r>
            <a:r>
              <a:rPr lang="ru-RU" dirty="0" err="1"/>
              <a:t>підраховувати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покупки, </a:t>
            </a:r>
            <a:r>
              <a:rPr lang="ru-RU" dirty="0" err="1" smtClean="0"/>
              <a:t>вказувати</a:t>
            </a:r>
            <a:r>
              <a:rPr lang="ru-RU" dirty="0" smtClean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тари</a:t>
            </a:r>
            <a:r>
              <a:rPr lang="ru-RU" dirty="0"/>
              <a:t>,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етикетку</a:t>
            </a:r>
            <a:r>
              <a:rPr lang="ru-RU" dirty="0"/>
              <a:t>, а в </a:t>
            </a:r>
            <a:r>
              <a:rPr lang="ru-RU" dirty="0" err="1"/>
              <a:t>деяких</a:t>
            </a:r>
            <a:r>
              <a:rPr lang="ru-RU" dirty="0"/>
              <a:t> видах </a:t>
            </a:r>
            <a:r>
              <a:rPr lang="ru-RU" dirty="0" err="1"/>
              <a:t>електронних</a:t>
            </a:r>
            <a:r>
              <a:rPr lang="ru-RU" dirty="0"/>
              <a:t> ВВП </a:t>
            </a:r>
            <a:r>
              <a:rPr lang="ru-RU" dirty="0" err="1"/>
              <a:t>впроваджена</a:t>
            </a:r>
            <a:r>
              <a:rPr lang="ru-RU" dirty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і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ВВП </a:t>
            </a:r>
            <a:r>
              <a:rPr lang="ru-RU" dirty="0" err="1" smtClean="0"/>
              <a:t>така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практично не </a:t>
            </a:r>
            <a:r>
              <a:rPr lang="ru-RU" dirty="0" err="1"/>
              <a:t>зношуються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мінімальне</a:t>
            </a:r>
            <a:r>
              <a:rPr lang="ru-RU" dirty="0"/>
              <a:t> число </a:t>
            </a:r>
            <a:r>
              <a:rPr lang="ru-RU" dirty="0" err="1"/>
              <a:t>рухомих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 smtClean="0"/>
              <a:t>.</a:t>
            </a:r>
          </a:p>
          <a:p>
            <a:r>
              <a:rPr lang="ru-RU" dirty="0"/>
              <a:t>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ваги з </a:t>
            </a:r>
            <a:r>
              <a:rPr lang="ru-RU" dirty="0" err="1"/>
              <a:t>найменшою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, </a:t>
            </a:r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/>
              <a:t>видів</a:t>
            </a:r>
            <a:r>
              <a:rPr lang="ru-RU" dirty="0"/>
              <a:t> ВВП.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універсальна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як при </a:t>
            </a:r>
            <a:r>
              <a:rPr lang="ru-RU" dirty="0" err="1"/>
              <a:t>навантаженні</a:t>
            </a:r>
            <a:r>
              <a:rPr lang="ru-RU" dirty="0"/>
              <a:t>, так і за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smtClean="0"/>
              <a:t>платформ </a:t>
            </a:r>
            <a:r>
              <a:rPr lang="ru-RU" dirty="0" err="1"/>
              <a:t>або</a:t>
            </a:r>
            <a:r>
              <a:rPr lang="ru-RU" dirty="0"/>
              <a:t> видами </a:t>
            </a:r>
            <a:r>
              <a:rPr lang="ru-RU" dirty="0" err="1"/>
              <a:t>виготовлення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7"/>
            <a:ext cx="8596668" cy="42091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ваговимірювальним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7314"/>
            <a:ext cx="8596668" cy="5791199"/>
          </a:xfrm>
        </p:spPr>
        <p:txBody>
          <a:bodyPr>
            <a:normAutofit fontScale="92500"/>
          </a:bodyPr>
          <a:lstStyle/>
          <a:p>
            <a:r>
              <a:rPr lang="ru-RU" dirty="0"/>
              <a:t>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вимого</a:t>
            </a:r>
            <a:r>
              <a:rPr lang="ru-RU" dirty="0"/>
              <a:t> до </a:t>
            </a:r>
            <a:r>
              <a:rPr lang="ru-RU" dirty="0" err="1"/>
              <a:t>ваговимірювального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ЗРГ: до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/>
              <a:t>торгово-</a:t>
            </a:r>
            <a:r>
              <a:rPr lang="ru-RU" dirty="0" err="1"/>
              <a:t>експлуатаційні</a:t>
            </a:r>
            <a:r>
              <a:rPr lang="ru-RU" dirty="0"/>
              <a:t> та </a:t>
            </a:r>
            <a:r>
              <a:rPr lang="ru-RU" dirty="0" err="1"/>
              <a:t>санітарно-гігієнічні</a:t>
            </a:r>
            <a:r>
              <a:rPr lang="ru-RU" dirty="0"/>
              <a:t>, 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– </a:t>
            </a:r>
            <a:r>
              <a:rPr lang="ru-RU" dirty="0" err="1"/>
              <a:t>метрологічні</a:t>
            </a:r>
            <a:r>
              <a:rPr lang="ru-RU" dirty="0"/>
              <a:t>. </a:t>
            </a:r>
          </a:p>
          <a:p>
            <a:r>
              <a:rPr lang="ru-RU" dirty="0"/>
              <a:t>До торгово-</a:t>
            </a:r>
            <a:r>
              <a:rPr lang="ru-RU" dirty="0" err="1"/>
              <a:t>експлуатаційних</a:t>
            </a:r>
            <a:r>
              <a:rPr lang="ru-RU" dirty="0"/>
              <a:t> і </a:t>
            </a:r>
            <a:r>
              <a:rPr lang="ru-RU" dirty="0" err="1"/>
              <a:t>санітарно-гігієнічних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 </a:t>
            </a:r>
            <a:r>
              <a:rPr lang="ru-RU" dirty="0"/>
              <a:t>ваг,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, </a:t>
            </a:r>
            <a:r>
              <a:rPr lang="ru-RU" dirty="0" err="1"/>
              <a:t>наочність</a:t>
            </a:r>
            <a:r>
              <a:rPr lang="ru-RU" dirty="0"/>
              <a:t> </a:t>
            </a:r>
            <a:r>
              <a:rPr lang="ru-RU" dirty="0" err="1"/>
              <a:t>показів</a:t>
            </a:r>
            <a:r>
              <a:rPr lang="ru-RU" dirty="0"/>
              <a:t>,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/>
              <a:t>ваг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нейтральність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виготовлені</a:t>
            </a:r>
            <a:r>
              <a:rPr lang="ru-RU" dirty="0"/>
              <a:t> ваги, </a:t>
            </a:r>
            <a:r>
              <a:rPr lang="ru-RU" dirty="0" err="1" smtClean="0"/>
              <a:t>зручність</a:t>
            </a:r>
            <a:r>
              <a:rPr lang="ru-RU" dirty="0" smtClean="0"/>
              <a:t> </a:t>
            </a:r>
            <a:r>
              <a:rPr lang="ru-RU" dirty="0"/>
              <a:t>догляду за ними. </a:t>
            </a:r>
          </a:p>
          <a:p>
            <a:r>
              <a:rPr lang="ru-RU" dirty="0" err="1"/>
              <a:t>Міцність</a:t>
            </a:r>
            <a:r>
              <a:rPr lang="ru-RU" dirty="0"/>
              <a:t> ваг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метрологічні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smtClean="0"/>
              <a:t>часу</a:t>
            </a:r>
            <a:r>
              <a:rPr lang="ru-RU" dirty="0"/>
              <a:t>. 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і </a:t>
            </a:r>
            <a:r>
              <a:rPr lang="ru-RU" dirty="0" err="1"/>
              <a:t>довговічність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/>
              <a:t>ваги. </a:t>
            </a:r>
          </a:p>
          <a:p>
            <a:r>
              <a:rPr lang="ru-RU" dirty="0"/>
              <a:t>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Чим </a:t>
            </a:r>
            <a:r>
              <a:rPr lang="ru-RU" dirty="0" err="1"/>
              <a:t>швидше</a:t>
            </a:r>
            <a:r>
              <a:rPr lang="ru-RU" dirty="0"/>
              <a:t> ваги </a:t>
            </a:r>
            <a:r>
              <a:rPr lang="ru-RU" dirty="0" err="1" smtClean="0"/>
              <a:t>приходять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рівновагу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. </a:t>
            </a:r>
          </a:p>
          <a:p>
            <a:r>
              <a:rPr lang="ru-RU" dirty="0" err="1"/>
              <a:t>Наочність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вказівних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 smtClean="0"/>
              <a:t>продавцеві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покупцеві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результат </a:t>
            </a:r>
            <a:r>
              <a:rPr lang="ru-RU" dirty="0" err="1"/>
              <a:t>зважування</a:t>
            </a:r>
            <a:r>
              <a:rPr lang="ru-RU" dirty="0"/>
              <a:t>. </a:t>
            </a:r>
          </a:p>
          <a:p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і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наочність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ваги. </a:t>
            </a:r>
          </a:p>
          <a:p>
            <a:r>
              <a:rPr lang="ru-RU" dirty="0" err="1"/>
              <a:t>Санітарно-гігієнічні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ваг з </a:t>
            </a:r>
            <a:r>
              <a:rPr lang="ru-RU" dirty="0" err="1"/>
              <a:t>нейтральних</a:t>
            </a:r>
            <a:r>
              <a:rPr lang="ru-RU" dirty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</a:t>
            </a:r>
            <a:r>
              <a:rPr lang="ru-RU" dirty="0"/>
              <a:t>до товару і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ваг і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 </a:t>
            </a:r>
            <a:r>
              <a:rPr lang="ru-RU" dirty="0"/>
              <a:t>деталей </a:t>
            </a:r>
            <a:r>
              <a:rPr lang="ru-RU" dirty="0" err="1"/>
              <a:t>повинні</a:t>
            </a:r>
            <a:r>
              <a:rPr lang="ru-RU" dirty="0"/>
              <a:t> легко </a:t>
            </a:r>
            <a:r>
              <a:rPr lang="ru-RU" dirty="0" err="1"/>
              <a:t>очищатися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бруду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01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5143"/>
            <a:ext cx="8596668" cy="4644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0857"/>
            <a:ext cx="8596668" cy="51705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До </a:t>
            </a:r>
            <a:r>
              <a:rPr lang="ru-RU" dirty="0" err="1"/>
              <a:t>метрологічних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характеристики,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результати</a:t>
            </a:r>
            <a:r>
              <a:rPr lang="ru-RU" dirty="0"/>
              <a:t> і </a:t>
            </a:r>
            <a:r>
              <a:rPr lang="ru-RU" dirty="0" err="1"/>
              <a:t>похибки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. Вони </a:t>
            </a:r>
            <a:r>
              <a:rPr lang="ru-RU" dirty="0" err="1"/>
              <a:t>регламентуються</a:t>
            </a:r>
            <a:r>
              <a:rPr lang="ru-RU" dirty="0"/>
              <a:t> і </a:t>
            </a:r>
            <a:r>
              <a:rPr lang="ru-RU" dirty="0" err="1" smtClean="0"/>
              <a:t>нормуються</a:t>
            </a:r>
            <a:r>
              <a:rPr lang="ru-RU" dirty="0" smtClean="0"/>
              <a:t> </a:t>
            </a:r>
            <a:r>
              <a:rPr lang="ru-RU" dirty="0" err="1"/>
              <a:t>державними</a:t>
            </a:r>
            <a:r>
              <a:rPr lang="ru-RU" dirty="0"/>
              <a:t> стандартами,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формулами. </a:t>
            </a:r>
            <a:r>
              <a:rPr lang="ru-RU" dirty="0" smtClean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метрологічних</a:t>
            </a:r>
            <a:r>
              <a:rPr lang="ru-RU" dirty="0"/>
              <a:t> характеристик </a:t>
            </a:r>
            <a:r>
              <a:rPr lang="ru-RU" dirty="0" err="1"/>
              <a:t>метрологічні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не </a:t>
            </a:r>
            <a:r>
              <a:rPr lang="ru-RU" dirty="0" err="1"/>
              <a:t>стандартизовані</a:t>
            </a:r>
            <a:r>
              <a:rPr lang="ru-RU" dirty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уніфіковані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вживаються</a:t>
            </a:r>
            <a:r>
              <a:rPr lang="ru-RU" dirty="0"/>
              <a:t> в </a:t>
            </a:r>
            <a:r>
              <a:rPr lang="ru-RU" dirty="0" err="1" smtClean="0"/>
              <a:t>технічній</a:t>
            </a:r>
            <a:r>
              <a:rPr lang="ru-RU" dirty="0" smtClean="0"/>
              <a:t> </a:t>
            </a:r>
            <a:r>
              <a:rPr lang="ru-RU" dirty="0" err="1"/>
              <a:t>літературі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одних і тих же </a:t>
            </a:r>
            <a:r>
              <a:rPr lang="ru-RU" dirty="0" err="1"/>
              <a:t>властивостей</a:t>
            </a:r>
            <a:r>
              <a:rPr lang="ru-RU" dirty="0"/>
              <a:t>,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. 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ваг.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практичних</a:t>
            </a:r>
            <a:r>
              <a:rPr lang="ru-RU" dirty="0"/>
              <a:t> потреб </a:t>
            </a:r>
            <a:r>
              <a:rPr lang="ru-RU" dirty="0" err="1"/>
              <a:t>метрологічного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ваг, </a:t>
            </a:r>
            <a:r>
              <a:rPr lang="ru-RU" dirty="0" err="1"/>
              <a:t>заснованої</a:t>
            </a:r>
            <a:r>
              <a:rPr lang="ru-RU" dirty="0"/>
              <a:t> на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документах з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/>
              <a:t>метрології</a:t>
            </a:r>
            <a:r>
              <a:rPr lang="ru-RU" dirty="0"/>
              <a:t>. До таких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/>
              <a:t>належать </a:t>
            </a:r>
            <a:r>
              <a:rPr lang="ru-RU" dirty="0" err="1"/>
              <a:t>стандарти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регламентують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і </a:t>
            </a:r>
            <a:r>
              <a:rPr lang="ru-RU" dirty="0" err="1"/>
              <a:t>метрологічні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/>
              <a:t>груп</a:t>
            </a:r>
            <a:r>
              <a:rPr lang="ru-RU" dirty="0"/>
              <a:t> ваг і </a:t>
            </a:r>
            <a:r>
              <a:rPr lang="ru-RU" dirty="0" err="1"/>
              <a:t>вагових</a:t>
            </a:r>
            <a:r>
              <a:rPr lang="ru-RU" dirty="0"/>
              <a:t> </a:t>
            </a:r>
            <a:r>
              <a:rPr lang="ru-RU" dirty="0" err="1"/>
              <a:t>дозаторів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за </a:t>
            </a:r>
            <a:r>
              <a:rPr lang="ru-RU" dirty="0" err="1"/>
              <a:t>точністю</a:t>
            </a:r>
            <a:r>
              <a:rPr lang="ru-RU" dirty="0"/>
              <a:t> та </a:t>
            </a:r>
            <a:r>
              <a:rPr lang="ru-RU" dirty="0" smtClean="0"/>
              <a:t>сферою </a:t>
            </a:r>
            <a:r>
              <a:rPr lang="ru-RU" dirty="0" err="1"/>
              <a:t>застосування</a:t>
            </a:r>
            <a:r>
              <a:rPr lang="ru-RU" dirty="0"/>
              <a:t>. </a:t>
            </a:r>
          </a:p>
          <a:p>
            <a:r>
              <a:rPr lang="ru-RU" dirty="0"/>
              <a:t>При такому </a:t>
            </a:r>
            <a:r>
              <a:rPr lang="ru-RU" dirty="0" err="1"/>
              <a:t>підході</a:t>
            </a:r>
            <a:r>
              <a:rPr lang="ru-RU" dirty="0"/>
              <a:t> ваги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розділені</a:t>
            </a:r>
            <a:r>
              <a:rPr lang="ru-RU" dirty="0"/>
              <a:t> на 4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</a:p>
          <a:p>
            <a:r>
              <a:rPr lang="ru-RU" dirty="0"/>
              <a:t>1. </a:t>
            </a:r>
            <a:r>
              <a:rPr lang="ru-RU" dirty="0" err="1"/>
              <a:t>Лабораторні</a:t>
            </a:r>
            <a:r>
              <a:rPr lang="ru-RU" dirty="0"/>
              <a:t> ваги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і </a:t>
            </a:r>
            <a:r>
              <a:rPr lang="ru-RU" dirty="0" err="1"/>
              <a:t>зразкові</a:t>
            </a:r>
            <a:r>
              <a:rPr lang="ru-RU" dirty="0"/>
              <a:t>. </a:t>
            </a:r>
          </a:p>
          <a:p>
            <a:r>
              <a:rPr lang="ru-RU" dirty="0"/>
              <a:t>2. Ваги для статичного </a:t>
            </a:r>
            <a:r>
              <a:rPr lang="ru-RU" dirty="0" err="1"/>
              <a:t>зважування</a:t>
            </a:r>
            <a:r>
              <a:rPr lang="ru-RU" dirty="0"/>
              <a:t>. </a:t>
            </a:r>
          </a:p>
          <a:p>
            <a:r>
              <a:rPr lang="ru-RU" dirty="0"/>
              <a:t>3. Ваги й </a:t>
            </a:r>
            <a:r>
              <a:rPr lang="ru-RU" dirty="0" err="1"/>
              <a:t>вагові</a:t>
            </a:r>
            <a:r>
              <a:rPr lang="ru-RU" dirty="0"/>
              <a:t> </a:t>
            </a:r>
            <a:r>
              <a:rPr lang="ru-RU" dirty="0" err="1"/>
              <a:t>дозатори</a:t>
            </a:r>
            <a:r>
              <a:rPr lang="ru-RU" dirty="0"/>
              <a:t> </a:t>
            </a:r>
            <a:r>
              <a:rPr lang="ru-RU" dirty="0" err="1"/>
              <a:t>дискретної</a:t>
            </a:r>
            <a:r>
              <a:rPr lang="ru-RU" dirty="0"/>
              <a:t> і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Вагові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автоматизованого</a:t>
            </a:r>
            <a:r>
              <a:rPr lang="ru-RU" dirty="0"/>
              <a:t> </a:t>
            </a:r>
            <a:r>
              <a:rPr lang="ru-RU" dirty="0" err="1"/>
              <a:t>зважування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607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77" y="159657"/>
            <a:ext cx="8596668" cy="682171"/>
          </a:xfrm>
        </p:spPr>
        <p:txBody>
          <a:bodyPr>
            <a:normAutofit fontScale="90000"/>
          </a:bodyPr>
          <a:lstStyle/>
          <a:p>
            <a:r>
              <a:rPr lang="ru-RU" dirty="0"/>
              <a:t>2. Характеристика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 smtClean="0"/>
              <a:t>автоматів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1828"/>
            <a:ext cx="9497180" cy="5849257"/>
          </a:xfrm>
        </p:spPr>
        <p:txBody>
          <a:bodyPr>
            <a:normAutofit/>
          </a:bodyPr>
          <a:lstStyle/>
          <a:p>
            <a:r>
              <a:rPr lang="ru-RU" sz="2000" dirty="0" err="1"/>
              <a:t>Торговим</a:t>
            </a:r>
            <a:r>
              <a:rPr lang="ru-RU" sz="2000" dirty="0"/>
              <a:t> автоматом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пристрій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без </a:t>
            </a:r>
            <a:r>
              <a:rPr lang="ru-RU" sz="2000" dirty="0" err="1"/>
              <a:t>участі</a:t>
            </a:r>
            <a:r>
              <a:rPr lang="ru-RU" sz="2000" dirty="0"/>
              <a:t> </a:t>
            </a:r>
            <a:r>
              <a:rPr lang="ru-RU" sz="2000" dirty="0" err="1"/>
              <a:t>продавця</a:t>
            </a:r>
            <a:r>
              <a:rPr lang="ru-RU" sz="2000" dirty="0"/>
              <a:t>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покупця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/>
              <a:t>, </a:t>
            </a:r>
            <a:r>
              <a:rPr lang="ru-RU" sz="2000" dirty="0" err="1"/>
              <a:t>готує</a:t>
            </a:r>
            <a:r>
              <a:rPr lang="ru-RU" sz="2000" dirty="0"/>
              <a:t> і </a:t>
            </a:r>
            <a:r>
              <a:rPr lang="ru-RU" sz="2000" dirty="0" err="1"/>
              <a:t>відпускає</a:t>
            </a:r>
            <a:r>
              <a:rPr lang="ru-RU" sz="2000" dirty="0"/>
              <a:t> (</a:t>
            </a:r>
            <a:r>
              <a:rPr lang="ru-RU" sz="2000" dirty="0" err="1"/>
              <a:t>видає</a:t>
            </a:r>
            <a:r>
              <a:rPr lang="ru-RU" sz="2000" dirty="0"/>
              <a:t>) товар. Перед </a:t>
            </a:r>
            <a:r>
              <a:rPr lang="ru-RU" sz="2000" dirty="0" err="1"/>
              <a:t>роботою</a:t>
            </a:r>
            <a:r>
              <a:rPr lang="ru-RU" sz="2000" dirty="0"/>
              <a:t> автомат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налаштування</a:t>
            </a:r>
            <a:r>
              <a:rPr lang="ru-RU" sz="2000" dirty="0"/>
              <a:t> і 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завантаження</a:t>
            </a:r>
            <a:r>
              <a:rPr lang="ru-RU" sz="2000" dirty="0" smtClean="0"/>
              <a:t> </a:t>
            </a:r>
            <a:r>
              <a:rPr lang="ru-RU" sz="2000" dirty="0"/>
              <a:t>товаром, а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– </a:t>
            </a:r>
            <a:r>
              <a:rPr lang="ru-RU" sz="2000" dirty="0" err="1"/>
              <a:t>поповнення</a:t>
            </a:r>
            <a:r>
              <a:rPr lang="ru-RU" sz="2000" dirty="0"/>
              <a:t> запасу і </a:t>
            </a:r>
            <a:r>
              <a:rPr lang="ru-RU" sz="2000" dirty="0" err="1"/>
              <a:t>періодичного</a:t>
            </a:r>
            <a:r>
              <a:rPr lang="ru-RU" sz="2000" dirty="0"/>
              <a:t> контролю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роздрібної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 через </a:t>
            </a:r>
            <a:r>
              <a:rPr lang="ru-RU" sz="2000" dirty="0" err="1"/>
              <a:t>торговельні</a:t>
            </a:r>
            <a:r>
              <a:rPr lang="ru-RU" sz="2000" dirty="0"/>
              <a:t> </a:t>
            </a:r>
            <a:r>
              <a:rPr lang="ru-RU" sz="2000" dirty="0" err="1"/>
              <a:t>автомати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: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придбання</a:t>
            </a:r>
            <a:r>
              <a:rPr lang="ru-RU" sz="2000" dirty="0"/>
              <a:t> товару в будь-</a:t>
            </a:r>
            <a:r>
              <a:rPr lang="ru-RU" sz="2000" dirty="0" err="1"/>
              <a:t>який</a:t>
            </a:r>
            <a:r>
              <a:rPr lang="ru-RU" sz="2000" dirty="0"/>
              <a:t> час </a:t>
            </a:r>
            <a:r>
              <a:rPr lang="ru-RU" sz="2000" dirty="0" err="1"/>
              <a:t>доби</a:t>
            </a:r>
            <a:r>
              <a:rPr lang="ru-RU" sz="2000" dirty="0"/>
              <a:t>;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скорочення</a:t>
            </a:r>
            <a:r>
              <a:rPr lang="ru-RU" sz="2000" dirty="0"/>
              <a:t> часу на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;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на продаж </a:t>
            </a:r>
            <a:r>
              <a:rPr lang="ru-RU" sz="2000" dirty="0" err="1"/>
              <a:t>товарів</a:t>
            </a:r>
            <a:r>
              <a:rPr lang="ru-RU" sz="2000" dirty="0"/>
              <a:t>;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наближення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до </a:t>
            </a:r>
            <a:r>
              <a:rPr lang="ru-RU" sz="2000" dirty="0" err="1"/>
              <a:t>покупця</a:t>
            </a:r>
            <a:r>
              <a:rPr lang="ru-RU" sz="2000" dirty="0"/>
              <a:t> (установка </a:t>
            </a:r>
            <a:r>
              <a:rPr lang="ru-RU" sz="2000" dirty="0" err="1"/>
              <a:t>торгових</a:t>
            </a:r>
            <a:r>
              <a:rPr lang="ru-RU" sz="2000" dirty="0"/>
              <a:t> </a:t>
            </a:r>
            <a:r>
              <a:rPr lang="ru-RU" sz="2000" dirty="0" err="1"/>
              <a:t>автоматів</a:t>
            </a:r>
            <a:r>
              <a:rPr lang="ru-RU" sz="2000" dirty="0"/>
              <a:t> в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масового</a:t>
            </a:r>
            <a:r>
              <a:rPr lang="ru-RU" sz="2000" dirty="0"/>
              <a:t> </a:t>
            </a:r>
            <a:r>
              <a:rPr lang="ru-RU" sz="2000" dirty="0" err="1" smtClean="0"/>
              <a:t>попиту</a:t>
            </a:r>
            <a:r>
              <a:rPr lang="ru-RU" sz="2000" dirty="0"/>
              <a:t>);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мобільність</a:t>
            </a:r>
            <a:r>
              <a:rPr lang="ru-RU" sz="2000" dirty="0"/>
              <a:t> </a:t>
            </a:r>
            <a:r>
              <a:rPr lang="ru-RU" sz="2000" dirty="0" err="1"/>
              <a:t>переміщення</a:t>
            </a:r>
            <a:r>
              <a:rPr lang="ru-RU" sz="2000" dirty="0"/>
              <a:t> і установки </a:t>
            </a:r>
            <a:r>
              <a:rPr lang="ru-RU" sz="2000" dirty="0" err="1"/>
              <a:t>торгових</a:t>
            </a:r>
            <a:r>
              <a:rPr lang="ru-RU" sz="2000" dirty="0"/>
              <a:t> </a:t>
            </a:r>
            <a:r>
              <a:rPr lang="ru-RU" sz="2000" dirty="0" err="1"/>
              <a:t>автоматів</a:t>
            </a:r>
            <a:r>
              <a:rPr lang="ru-RU" sz="20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65805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170"/>
            <a:ext cx="8596668" cy="5515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6971"/>
            <a:ext cx="8596668" cy="5054391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систем – монет, </a:t>
            </a:r>
            <a:r>
              <a:rPr lang="ru-RU" dirty="0" err="1"/>
              <a:t>жетонів</a:t>
            </a:r>
            <a:r>
              <a:rPr lang="ru-RU" dirty="0"/>
              <a:t>, купюр, </a:t>
            </a:r>
            <a:r>
              <a:rPr lang="ru-RU" dirty="0" err="1"/>
              <a:t>пластикових</a:t>
            </a:r>
            <a:r>
              <a:rPr lang="ru-RU" dirty="0"/>
              <a:t> карт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 </a:t>
            </a:r>
          </a:p>
          <a:p>
            <a:r>
              <a:rPr lang="ru-RU" dirty="0"/>
              <a:t>- максимальна </a:t>
            </a:r>
            <a:r>
              <a:rPr lang="ru-RU" dirty="0" err="1"/>
              <a:t>інформація</a:t>
            </a:r>
            <a:r>
              <a:rPr lang="ru-RU" dirty="0"/>
              <a:t> про товар і </a:t>
            </a:r>
            <a:r>
              <a:rPr lang="ru-RU" dirty="0" err="1"/>
              <a:t>висока</a:t>
            </a:r>
            <a:r>
              <a:rPr lang="ru-RU" dirty="0"/>
              <a:t> культура </a:t>
            </a:r>
            <a:r>
              <a:rPr lang="ru-RU" dirty="0" err="1"/>
              <a:t>обслуговування</a:t>
            </a:r>
            <a:r>
              <a:rPr lang="ru-RU" dirty="0"/>
              <a:t>; -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ажіотажу</a:t>
            </a:r>
            <a:r>
              <a:rPr lang="ru-RU" dirty="0"/>
              <a:t>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гігієнічності</a:t>
            </a:r>
            <a:r>
              <a:rPr lang="ru-RU" dirty="0"/>
              <a:t> та умов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 (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продажу </a:t>
            </a:r>
            <a:r>
              <a:rPr lang="ru-RU" dirty="0" err="1"/>
              <a:t>товарів</a:t>
            </a:r>
            <a:r>
              <a:rPr lang="ru-RU" dirty="0"/>
              <a:t>). </a:t>
            </a:r>
          </a:p>
          <a:p>
            <a:r>
              <a:rPr lang="ru-RU" dirty="0"/>
              <a:t>Одним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через </a:t>
            </a:r>
            <a:r>
              <a:rPr lang="ru-RU" dirty="0" err="1"/>
              <a:t>автомати</a:t>
            </a:r>
            <a:r>
              <a:rPr lang="ru-RU" dirty="0"/>
              <a:t> є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менший</a:t>
            </a:r>
            <a:r>
              <a:rPr lang="ru-RU" dirty="0"/>
              <a:t> 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грамотний</a:t>
            </a:r>
            <a:r>
              <a:rPr lang="ru-RU" dirty="0"/>
              <a:t> маркетинг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правильно </a:t>
            </a:r>
            <a:r>
              <a:rPr lang="ru-RU" dirty="0" err="1"/>
              <a:t>обране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 </a:t>
            </a:r>
            <a:r>
              <a:rPr lang="ru-RU" dirty="0" err="1"/>
              <a:t>встановлення</a:t>
            </a:r>
            <a:r>
              <a:rPr lang="ru-RU" dirty="0"/>
              <a:t> торгового автомата практично </a:t>
            </a:r>
            <a:r>
              <a:rPr lang="ru-RU" dirty="0" err="1"/>
              <a:t>зводить</a:t>
            </a:r>
            <a:r>
              <a:rPr lang="ru-RU" dirty="0"/>
              <a:t> </a:t>
            </a:r>
            <a:r>
              <a:rPr lang="ru-RU" dirty="0" err="1"/>
              <a:t>нанівець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702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2357</Words>
  <Application>Microsoft Office PowerPoint</Application>
  <PresentationFormat>Широкоэкранный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Грань</vt:lpstr>
      <vt:lpstr>Тема 26.Торговельне обладнання </vt:lpstr>
      <vt:lpstr>План</vt:lpstr>
      <vt:lpstr>1. Роль ваговимірювальних приладів в торгово-технологічному процесі </vt:lpstr>
      <vt:lpstr>Презентация PowerPoint</vt:lpstr>
      <vt:lpstr>Презентация PowerPoint</vt:lpstr>
      <vt:lpstr>Вимоги до ваговимірювальним приладів</vt:lpstr>
      <vt:lpstr>Презентация PowerPoint</vt:lpstr>
      <vt:lpstr>2. Характеристика торгових автоматів </vt:lpstr>
      <vt:lpstr>Презентация PowerPoint</vt:lpstr>
      <vt:lpstr>3. Класифікація торгових автоматів</vt:lpstr>
      <vt:lpstr>Презентация PowerPoint</vt:lpstr>
      <vt:lpstr>4. Види торгових автоматів </vt:lpstr>
      <vt:lpstr>Механічний автомат</vt:lpstr>
      <vt:lpstr>Презентация PowerPoint</vt:lpstr>
      <vt:lpstr>Презентация PowerPoint</vt:lpstr>
      <vt:lpstr>Електронні торгові автомати.</vt:lpstr>
      <vt:lpstr>Презентация PowerPoint</vt:lpstr>
      <vt:lpstr>Накопичувальна система торгового автомата – визначає запас товару або продукту, що продається через торговий автомат.  </vt:lpstr>
      <vt:lpstr>Презентация PowerPoint</vt:lpstr>
      <vt:lpstr>Спіральний накопичувач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26.Торговельне обладнання </dc:title>
  <dc:creator>Валентина</dc:creator>
  <cp:lastModifiedBy>Валентина</cp:lastModifiedBy>
  <cp:revision>5</cp:revision>
  <dcterms:created xsi:type="dcterms:W3CDTF">2022-06-20T14:50:19Z</dcterms:created>
  <dcterms:modified xsi:type="dcterms:W3CDTF">2022-06-20T15:34:36Z</dcterms:modified>
</cp:coreProperties>
</file>