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34"/>
  </p:normalViewPr>
  <p:slideViewPr>
    <p:cSldViewPr snapToGrid="0" snapToObjects="1">
      <p:cViewPr varScale="1">
        <p:scale>
          <a:sx n="90" d="100"/>
          <a:sy n="90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3EC94C-69E3-4A68-82DE-C54AD7225D60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2FB8309-68E7-4AAB-BA9B-0FBF17C42D81}">
      <dgm:prSet custT="1"/>
      <dgm:spPr/>
      <dgm:t>
        <a:bodyPr/>
        <a:lstStyle/>
        <a:p>
          <a:pPr algn="ctr"/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майбутніх інвестиційних можливостей;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14775-C3A7-4FD0-98B7-FB518FD8C1B8}" type="parTrans" cxnId="{0A86B7BE-14D7-4388-A15D-EF3FAC65A4B1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B06D7D-8E8E-40A1-B8CC-D9D12850F45A}" type="sibTrans" cxnId="{0A86B7BE-14D7-4388-A15D-EF3FAC65A4B1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051C32-5CF8-42FF-8C5C-031FD67D7779}">
      <dgm:prSet custT="1"/>
      <dgm:spPr/>
      <dgm:t>
        <a:bodyPr/>
        <a:lstStyle/>
        <a:p>
          <a:pPr algn="ctr"/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доходності передбачених інвестицій;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7EF4E6-C72E-42D0-8CDD-F0EE2D870B67}" type="parTrans" cxnId="{DF0DCBA0-0295-408C-B38C-F331ADDE58BC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18F4F9-7F2F-468A-B18B-210906A751CC}" type="sibTrans" cxnId="{DF0DCBA0-0295-408C-B38C-F331ADDE58BC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014E18-3EF0-44EB-BDCD-EED5029F8FEA}">
      <dgm:prSet custT="1"/>
      <dgm:spPr/>
      <dgm:t>
        <a:bodyPr/>
        <a:lstStyle/>
        <a:p>
          <a:pPr algn="ctr"/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строку окупності інвестованих коштів;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C7FFC4-8F10-4657-9330-ABF4E0CE819F}" type="parTrans" cxnId="{83C25915-3C6D-4F6F-A7A9-FF0FE10182C3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A8DF33-53C6-41E6-BF86-E1196F45BF6A}" type="sibTrans" cxnId="{83C25915-3C6D-4F6F-A7A9-FF0FE10182C3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3B8C89-98CF-4824-BCD1-DA05BD0C97C7}">
      <dgm:prSet custT="1"/>
      <dgm:spPr/>
      <dgm:t>
        <a:bodyPr/>
        <a:lstStyle/>
        <a:p>
          <a:pPr algn="ctr"/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вибору моменту інвестування;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243B19-4CDE-4CF0-9506-C0CB52AA3ED1}" type="parTrans" cxnId="{57A9D31C-8113-48B6-8F2E-283F478285CB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46B08E-5D85-4C7F-8CA8-A6DA7FE9386A}" type="sibTrans" cxnId="{57A9D31C-8113-48B6-8F2E-283F478285CB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D6FD95-EBEB-41D3-B30A-3BBFC5CE62C2}">
      <dgm:prSet custT="1"/>
      <dgm:spPr/>
      <dgm:t>
        <a:bodyPr/>
        <a:lstStyle/>
        <a:p>
          <a:pPr algn="ctr"/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рівня інвестиційних ризиків;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80F3B7-D4DE-426E-8845-DCAD79AC55B8}" type="parTrans" cxnId="{24612617-9318-4480-A17A-373C61C7DAC3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4F6867-2444-4C6D-944D-732C4322B327}" type="sibTrans" cxnId="{24612617-9318-4480-A17A-373C61C7DAC3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5C9F96-5096-430C-A563-6E6DD8D254F5}">
      <dgm:prSet custT="1"/>
      <dgm:spPr/>
      <dgm:t>
        <a:bodyPr/>
        <a:lstStyle/>
        <a:p>
          <a:pPr algn="ctr"/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фінансової стійкості забудовника – ініціатора проекту та його стану на ринку капіталу;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0F2544-2E5F-4BB9-AA52-26EE692EBDD7}" type="parTrans" cxnId="{D25672DF-B153-4014-BF81-0300784295F8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BA882-9777-41F3-BEC3-C3D66FE9E4BC}" type="sibTrans" cxnId="{D25672DF-B153-4014-BF81-0300784295F8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22695D-F574-461C-9FD0-FF5D80D6FA38}">
      <dgm:prSet custT="1"/>
      <dgm:spPr/>
      <dgm:t>
        <a:bodyPr/>
        <a:lstStyle/>
        <a:p>
          <a:pPr algn="ctr"/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технічного рівня виробництва підприємства-ініціатора проекту, наявність у нього незавершеного будівництва та невстановленого обладнання;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F59935-F759-424C-94B7-78B67BF4E323}" type="parTrans" cxnId="{F99D249E-0134-4CD3-A2AA-6B301C3DE857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B398DA-C93B-4A6A-BE65-7FC2469DB86E}" type="sibTrans" cxnId="{F99D249E-0134-4CD3-A2AA-6B301C3DE857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542D4E-245C-4B79-BDE1-83F8F0507CFE}">
      <dgm:prSet custT="1"/>
      <dgm:spPr/>
      <dgm:t>
        <a:bodyPr/>
        <a:lstStyle/>
        <a:p>
          <a:pPr algn="ctr"/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грошово-кредитної політики держави тощо.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EFB805-3B6D-4C10-9F72-F76C3B5F3EEF}" type="parTrans" cxnId="{F0F8DB95-27B8-4B85-9C2E-1AA0CDB5221A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00295-084D-4A2D-8686-14B147AB44F3}" type="sibTrans" cxnId="{F0F8DB95-27B8-4B85-9C2E-1AA0CDB5221A}">
      <dgm:prSet/>
      <dgm:spPr/>
      <dgm:t>
        <a:bodyPr/>
        <a:lstStyle/>
        <a:p>
          <a:pPr algn="ctr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7926C3-E373-C340-9381-65A251C98D4F}" type="pres">
      <dgm:prSet presAssocID="{583EC94C-69E3-4A68-82DE-C54AD7225D60}" presName="diagram" presStyleCnt="0">
        <dgm:presLayoutVars>
          <dgm:dir/>
          <dgm:resizeHandles val="exact"/>
        </dgm:presLayoutVars>
      </dgm:prSet>
      <dgm:spPr/>
    </dgm:pt>
    <dgm:pt modelId="{D71BB1A4-3DD5-184E-BCC0-23DCFF03F0A3}" type="pres">
      <dgm:prSet presAssocID="{A2FB8309-68E7-4AAB-BA9B-0FBF17C42D81}" presName="node" presStyleLbl="node1" presStyleIdx="0" presStyleCnt="8">
        <dgm:presLayoutVars>
          <dgm:bulletEnabled val="1"/>
        </dgm:presLayoutVars>
      </dgm:prSet>
      <dgm:spPr/>
    </dgm:pt>
    <dgm:pt modelId="{39200BCF-6874-664A-81F0-0533B4494F49}" type="pres">
      <dgm:prSet presAssocID="{F0B06D7D-8E8E-40A1-B8CC-D9D12850F45A}" presName="sibTrans" presStyleCnt="0"/>
      <dgm:spPr/>
    </dgm:pt>
    <dgm:pt modelId="{0044E309-8D65-864A-B80B-758E57741866}" type="pres">
      <dgm:prSet presAssocID="{BC051C32-5CF8-42FF-8C5C-031FD67D7779}" presName="node" presStyleLbl="node1" presStyleIdx="1" presStyleCnt="8">
        <dgm:presLayoutVars>
          <dgm:bulletEnabled val="1"/>
        </dgm:presLayoutVars>
      </dgm:prSet>
      <dgm:spPr/>
    </dgm:pt>
    <dgm:pt modelId="{2D9BEFE2-4743-A946-AF7F-7062A4A67FC8}" type="pres">
      <dgm:prSet presAssocID="{9D18F4F9-7F2F-468A-B18B-210906A751CC}" presName="sibTrans" presStyleCnt="0"/>
      <dgm:spPr/>
    </dgm:pt>
    <dgm:pt modelId="{4F035C65-6E19-EF4D-BA25-389D5987D550}" type="pres">
      <dgm:prSet presAssocID="{93014E18-3EF0-44EB-BDCD-EED5029F8FEA}" presName="node" presStyleLbl="node1" presStyleIdx="2" presStyleCnt="8">
        <dgm:presLayoutVars>
          <dgm:bulletEnabled val="1"/>
        </dgm:presLayoutVars>
      </dgm:prSet>
      <dgm:spPr/>
    </dgm:pt>
    <dgm:pt modelId="{CBB9A082-6A88-0B4D-A5C7-061B462F84EF}" type="pres">
      <dgm:prSet presAssocID="{0EA8DF33-53C6-41E6-BF86-E1196F45BF6A}" presName="sibTrans" presStyleCnt="0"/>
      <dgm:spPr/>
    </dgm:pt>
    <dgm:pt modelId="{464DEDE2-C38C-C44B-A029-61BCEDCE2741}" type="pres">
      <dgm:prSet presAssocID="{9E3B8C89-98CF-4824-BCD1-DA05BD0C97C7}" presName="node" presStyleLbl="node1" presStyleIdx="3" presStyleCnt="8">
        <dgm:presLayoutVars>
          <dgm:bulletEnabled val="1"/>
        </dgm:presLayoutVars>
      </dgm:prSet>
      <dgm:spPr/>
    </dgm:pt>
    <dgm:pt modelId="{7C03A382-5547-6647-BD78-BE69329926BC}" type="pres">
      <dgm:prSet presAssocID="{C946B08E-5D85-4C7F-8CA8-A6DA7FE9386A}" presName="sibTrans" presStyleCnt="0"/>
      <dgm:spPr/>
    </dgm:pt>
    <dgm:pt modelId="{3AD80D35-9536-4C49-9C54-6FDC98EDAC41}" type="pres">
      <dgm:prSet presAssocID="{4BD6FD95-EBEB-41D3-B30A-3BBFC5CE62C2}" presName="node" presStyleLbl="node1" presStyleIdx="4" presStyleCnt="8">
        <dgm:presLayoutVars>
          <dgm:bulletEnabled val="1"/>
        </dgm:presLayoutVars>
      </dgm:prSet>
      <dgm:spPr/>
    </dgm:pt>
    <dgm:pt modelId="{B5E49220-D0EB-D341-BE2F-AF39F14D026A}" type="pres">
      <dgm:prSet presAssocID="{254F6867-2444-4C6D-944D-732C4322B327}" presName="sibTrans" presStyleCnt="0"/>
      <dgm:spPr/>
    </dgm:pt>
    <dgm:pt modelId="{A12AFB88-7C60-9A43-B5C3-971E4114E899}" type="pres">
      <dgm:prSet presAssocID="{EF5C9F96-5096-430C-A563-6E6DD8D254F5}" presName="node" presStyleLbl="node1" presStyleIdx="5" presStyleCnt="8">
        <dgm:presLayoutVars>
          <dgm:bulletEnabled val="1"/>
        </dgm:presLayoutVars>
      </dgm:prSet>
      <dgm:spPr/>
    </dgm:pt>
    <dgm:pt modelId="{B8E62814-B610-9F4E-996C-3698FA6A512F}" type="pres">
      <dgm:prSet presAssocID="{F48BA882-9777-41F3-BEC3-C3D66FE9E4BC}" presName="sibTrans" presStyleCnt="0"/>
      <dgm:spPr/>
    </dgm:pt>
    <dgm:pt modelId="{D3EDE7B2-86B5-1E46-8EBE-C92322F271EF}" type="pres">
      <dgm:prSet presAssocID="{BE22695D-F574-461C-9FD0-FF5D80D6FA38}" presName="node" presStyleLbl="node1" presStyleIdx="6" presStyleCnt="8">
        <dgm:presLayoutVars>
          <dgm:bulletEnabled val="1"/>
        </dgm:presLayoutVars>
      </dgm:prSet>
      <dgm:spPr/>
    </dgm:pt>
    <dgm:pt modelId="{C49EC10D-DD0A-834D-9A6C-C89DF35BE875}" type="pres">
      <dgm:prSet presAssocID="{F6B398DA-C93B-4A6A-BE65-7FC2469DB86E}" presName="sibTrans" presStyleCnt="0"/>
      <dgm:spPr/>
    </dgm:pt>
    <dgm:pt modelId="{862B4D5E-7026-804E-B677-53AA59242D01}" type="pres">
      <dgm:prSet presAssocID="{4E542D4E-245C-4B79-BDE1-83F8F0507CFE}" presName="node" presStyleLbl="node1" presStyleIdx="7" presStyleCnt="8">
        <dgm:presLayoutVars>
          <dgm:bulletEnabled val="1"/>
        </dgm:presLayoutVars>
      </dgm:prSet>
      <dgm:spPr/>
    </dgm:pt>
  </dgm:ptLst>
  <dgm:cxnLst>
    <dgm:cxn modelId="{CAA94F05-2C43-E941-94F6-2BFA5A9B0CAB}" type="presOf" srcId="{EF5C9F96-5096-430C-A563-6E6DD8D254F5}" destId="{A12AFB88-7C60-9A43-B5C3-971E4114E899}" srcOrd="0" destOrd="0" presId="urn:microsoft.com/office/officeart/2005/8/layout/default"/>
    <dgm:cxn modelId="{81034E11-C792-2A4C-9E0E-BDE889FC2BA5}" type="presOf" srcId="{A2FB8309-68E7-4AAB-BA9B-0FBF17C42D81}" destId="{D71BB1A4-3DD5-184E-BCC0-23DCFF03F0A3}" srcOrd="0" destOrd="0" presId="urn:microsoft.com/office/officeart/2005/8/layout/default"/>
    <dgm:cxn modelId="{D0D3C113-8FAD-7C41-BAC6-F840369A1F97}" type="presOf" srcId="{BC051C32-5CF8-42FF-8C5C-031FD67D7779}" destId="{0044E309-8D65-864A-B80B-758E57741866}" srcOrd="0" destOrd="0" presId="urn:microsoft.com/office/officeart/2005/8/layout/default"/>
    <dgm:cxn modelId="{83C25915-3C6D-4F6F-A7A9-FF0FE10182C3}" srcId="{583EC94C-69E3-4A68-82DE-C54AD7225D60}" destId="{93014E18-3EF0-44EB-BDCD-EED5029F8FEA}" srcOrd="2" destOrd="0" parTransId="{6AC7FFC4-8F10-4657-9330-ABF4E0CE819F}" sibTransId="{0EA8DF33-53C6-41E6-BF86-E1196F45BF6A}"/>
    <dgm:cxn modelId="{24612617-9318-4480-A17A-373C61C7DAC3}" srcId="{583EC94C-69E3-4A68-82DE-C54AD7225D60}" destId="{4BD6FD95-EBEB-41D3-B30A-3BBFC5CE62C2}" srcOrd="4" destOrd="0" parTransId="{4480F3B7-D4DE-426E-8845-DCAD79AC55B8}" sibTransId="{254F6867-2444-4C6D-944D-732C4322B327}"/>
    <dgm:cxn modelId="{6856D318-C67E-014D-BCD2-5E75422D00F2}" type="presOf" srcId="{583EC94C-69E3-4A68-82DE-C54AD7225D60}" destId="{977926C3-E373-C340-9381-65A251C98D4F}" srcOrd="0" destOrd="0" presId="urn:microsoft.com/office/officeart/2005/8/layout/default"/>
    <dgm:cxn modelId="{57A9D31C-8113-48B6-8F2E-283F478285CB}" srcId="{583EC94C-69E3-4A68-82DE-C54AD7225D60}" destId="{9E3B8C89-98CF-4824-BCD1-DA05BD0C97C7}" srcOrd="3" destOrd="0" parTransId="{37243B19-4CDE-4CF0-9506-C0CB52AA3ED1}" sibTransId="{C946B08E-5D85-4C7F-8CA8-A6DA7FE9386A}"/>
    <dgm:cxn modelId="{B2C7EA1D-363B-4540-9284-01EFE9DCFC74}" type="presOf" srcId="{4BD6FD95-EBEB-41D3-B30A-3BBFC5CE62C2}" destId="{3AD80D35-9536-4C49-9C54-6FDC98EDAC41}" srcOrd="0" destOrd="0" presId="urn:microsoft.com/office/officeart/2005/8/layout/default"/>
    <dgm:cxn modelId="{5527AB2C-7583-854B-9980-48B2BD059B44}" type="presOf" srcId="{BE22695D-F574-461C-9FD0-FF5D80D6FA38}" destId="{D3EDE7B2-86B5-1E46-8EBE-C92322F271EF}" srcOrd="0" destOrd="0" presId="urn:microsoft.com/office/officeart/2005/8/layout/default"/>
    <dgm:cxn modelId="{B493B08F-5677-4D4A-A9F4-7DE4E01A36FA}" type="presOf" srcId="{4E542D4E-245C-4B79-BDE1-83F8F0507CFE}" destId="{862B4D5E-7026-804E-B677-53AA59242D01}" srcOrd="0" destOrd="0" presId="urn:microsoft.com/office/officeart/2005/8/layout/default"/>
    <dgm:cxn modelId="{F0F8DB95-27B8-4B85-9C2E-1AA0CDB5221A}" srcId="{583EC94C-69E3-4A68-82DE-C54AD7225D60}" destId="{4E542D4E-245C-4B79-BDE1-83F8F0507CFE}" srcOrd="7" destOrd="0" parTransId="{02EFB805-3B6D-4C10-9F72-F76C3B5F3EEF}" sibTransId="{05E00295-084D-4A2D-8686-14B147AB44F3}"/>
    <dgm:cxn modelId="{F99D249E-0134-4CD3-A2AA-6B301C3DE857}" srcId="{583EC94C-69E3-4A68-82DE-C54AD7225D60}" destId="{BE22695D-F574-461C-9FD0-FF5D80D6FA38}" srcOrd="6" destOrd="0" parTransId="{27F59935-F759-424C-94B7-78B67BF4E323}" sibTransId="{F6B398DA-C93B-4A6A-BE65-7FC2469DB86E}"/>
    <dgm:cxn modelId="{DF0DCBA0-0295-408C-B38C-F331ADDE58BC}" srcId="{583EC94C-69E3-4A68-82DE-C54AD7225D60}" destId="{BC051C32-5CF8-42FF-8C5C-031FD67D7779}" srcOrd="1" destOrd="0" parTransId="{AF7EF4E6-C72E-42D0-8CDD-F0EE2D870B67}" sibTransId="{9D18F4F9-7F2F-468A-B18B-210906A751CC}"/>
    <dgm:cxn modelId="{4CFFA1A9-7D4E-7248-9096-04378650DDEF}" type="presOf" srcId="{9E3B8C89-98CF-4824-BCD1-DA05BD0C97C7}" destId="{464DEDE2-C38C-C44B-A029-61BCEDCE2741}" srcOrd="0" destOrd="0" presId="urn:microsoft.com/office/officeart/2005/8/layout/default"/>
    <dgm:cxn modelId="{0A86B7BE-14D7-4388-A15D-EF3FAC65A4B1}" srcId="{583EC94C-69E3-4A68-82DE-C54AD7225D60}" destId="{A2FB8309-68E7-4AAB-BA9B-0FBF17C42D81}" srcOrd="0" destOrd="0" parTransId="{83314775-C3A7-4FD0-98B7-FB518FD8C1B8}" sibTransId="{F0B06D7D-8E8E-40A1-B8CC-D9D12850F45A}"/>
    <dgm:cxn modelId="{D25672DF-B153-4014-BF81-0300784295F8}" srcId="{583EC94C-69E3-4A68-82DE-C54AD7225D60}" destId="{EF5C9F96-5096-430C-A563-6E6DD8D254F5}" srcOrd="5" destOrd="0" parTransId="{550F2544-2E5F-4BB9-AA52-26EE692EBDD7}" sibTransId="{F48BA882-9777-41F3-BEC3-C3D66FE9E4BC}"/>
    <dgm:cxn modelId="{7FFFA3F2-39A0-C34C-9151-47C8FDB5E243}" type="presOf" srcId="{93014E18-3EF0-44EB-BDCD-EED5029F8FEA}" destId="{4F035C65-6E19-EF4D-BA25-389D5987D550}" srcOrd="0" destOrd="0" presId="urn:microsoft.com/office/officeart/2005/8/layout/default"/>
    <dgm:cxn modelId="{4CB16F79-A9B4-7848-844F-B9FAD74E03BB}" type="presParOf" srcId="{977926C3-E373-C340-9381-65A251C98D4F}" destId="{D71BB1A4-3DD5-184E-BCC0-23DCFF03F0A3}" srcOrd="0" destOrd="0" presId="urn:microsoft.com/office/officeart/2005/8/layout/default"/>
    <dgm:cxn modelId="{60364B9A-3A29-FB48-9491-F12CC9129350}" type="presParOf" srcId="{977926C3-E373-C340-9381-65A251C98D4F}" destId="{39200BCF-6874-664A-81F0-0533B4494F49}" srcOrd="1" destOrd="0" presId="urn:microsoft.com/office/officeart/2005/8/layout/default"/>
    <dgm:cxn modelId="{504D1247-6B32-154C-8C01-4741E9D514EF}" type="presParOf" srcId="{977926C3-E373-C340-9381-65A251C98D4F}" destId="{0044E309-8D65-864A-B80B-758E57741866}" srcOrd="2" destOrd="0" presId="urn:microsoft.com/office/officeart/2005/8/layout/default"/>
    <dgm:cxn modelId="{FF26F75D-7225-4F4F-85AB-1BD38DB08EF2}" type="presParOf" srcId="{977926C3-E373-C340-9381-65A251C98D4F}" destId="{2D9BEFE2-4743-A946-AF7F-7062A4A67FC8}" srcOrd="3" destOrd="0" presId="urn:microsoft.com/office/officeart/2005/8/layout/default"/>
    <dgm:cxn modelId="{5A3223E4-A6ED-B44D-9ADF-9FEB70922DE7}" type="presParOf" srcId="{977926C3-E373-C340-9381-65A251C98D4F}" destId="{4F035C65-6E19-EF4D-BA25-389D5987D550}" srcOrd="4" destOrd="0" presId="urn:microsoft.com/office/officeart/2005/8/layout/default"/>
    <dgm:cxn modelId="{B626D126-52C7-C04D-8995-93378EA56674}" type="presParOf" srcId="{977926C3-E373-C340-9381-65A251C98D4F}" destId="{CBB9A082-6A88-0B4D-A5C7-061B462F84EF}" srcOrd="5" destOrd="0" presId="urn:microsoft.com/office/officeart/2005/8/layout/default"/>
    <dgm:cxn modelId="{E8BE28E2-C28E-874B-A6D5-7C9708752A8A}" type="presParOf" srcId="{977926C3-E373-C340-9381-65A251C98D4F}" destId="{464DEDE2-C38C-C44B-A029-61BCEDCE2741}" srcOrd="6" destOrd="0" presId="urn:microsoft.com/office/officeart/2005/8/layout/default"/>
    <dgm:cxn modelId="{E8338287-9A61-CD4A-A0AE-8F110CA7BF16}" type="presParOf" srcId="{977926C3-E373-C340-9381-65A251C98D4F}" destId="{7C03A382-5547-6647-BD78-BE69329926BC}" srcOrd="7" destOrd="0" presId="urn:microsoft.com/office/officeart/2005/8/layout/default"/>
    <dgm:cxn modelId="{4EFCB298-A64B-D34D-9C7D-113257F979EA}" type="presParOf" srcId="{977926C3-E373-C340-9381-65A251C98D4F}" destId="{3AD80D35-9536-4C49-9C54-6FDC98EDAC41}" srcOrd="8" destOrd="0" presId="urn:microsoft.com/office/officeart/2005/8/layout/default"/>
    <dgm:cxn modelId="{149D086C-9DB6-8A48-9A39-253BBF0284F5}" type="presParOf" srcId="{977926C3-E373-C340-9381-65A251C98D4F}" destId="{B5E49220-D0EB-D341-BE2F-AF39F14D026A}" srcOrd="9" destOrd="0" presId="urn:microsoft.com/office/officeart/2005/8/layout/default"/>
    <dgm:cxn modelId="{F98A2176-0BF2-CE4E-B867-34773FC8CE43}" type="presParOf" srcId="{977926C3-E373-C340-9381-65A251C98D4F}" destId="{A12AFB88-7C60-9A43-B5C3-971E4114E899}" srcOrd="10" destOrd="0" presId="urn:microsoft.com/office/officeart/2005/8/layout/default"/>
    <dgm:cxn modelId="{435EFF40-6870-0F40-85FE-8A2AC70F74D6}" type="presParOf" srcId="{977926C3-E373-C340-9381-65A251C98D4F}" destId="{B8E62814-B610-9F4E-996C-3698FA6A512F}" srcOrd="11" destOrd="0" presId="urn:microsoft.com/office/officeart/2005/8/layout/default"/>
    <dgm:cxn modelId="{422B7B64-D04F-B843-8975-ECA71B546CD8}" type="presParOf" srcId="{977926C3-E373-C340-9381-65A251C98D4F}" destId="{D3EDE7B2-86B5-1E46-8EBE-C92322F271EF}" srcOrd="12" destOrd="0" presId="urn:microsoft.com/office/officeart/2005/8/layout/default"/>
    <dgm:cxn modelId="{2746FF55-9114-6B48-BB06-D58028359434}" type="presParOf" srcId="{977926C3-E373-C340-9381-65A251C98D4F}" destId="{C49EC10D-DD0A-834D-9A6C-C89DF35BE875}" srcOrd="13" destOrd="0" presId="urn:microsoft.com/office/officeart/2005/8/layout/default"/>
    <dgm:cxn modelId="{0B84A777-CC67-EE4D-AFAD-29560C8ACB61}" type="presParOf" srcId="{977926C3-E373-C340-9381-65A251C98D4F}" destId="{862B4D5E-7026-804E-B677-53AA59242D0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54D8D7-5C28-47BC-B198-5840990411BA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E445D21C-906C-4948-8439-54C343B7C275}">
      <dgm:prSet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уточнення обсягу надходження коштів, який має відповідати сумарним капітальним вкладенням;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9CD549-F6DB-4E69-A4D9-F78EE640563D}" type="parTrans" cxnId="{7A9BBC9E-8A3D-4140-9A0E-244927A211B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13A1B5-24D1-4B5E-86E0-61A659923235}" type="sibTrans" cxnId="{7A9BBC9E-8A3D-4140-9A0E-244927A211B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F8B7B0-A10F-4A36-8325-A3036E30FBA1}">
      <dgm:prSet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уточнення джерел надходження коштів за структурою (внутрішні та зовнішні);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1B3140-8E37-40DA-9B8E-95DE24B22F20}" type="parTrans" cxnId="{A66EDD2C-5A0B-4175-ABF8-DC5A5CB3609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2C9EA0-6F88-4D3C-923D-E8580EE99DA8}" type="sibTrans" cxnId="{A66EDD2C-5A0B-4175-ABF8-DC5A5CB3609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1C48ED-30C5-4989-983A-F57B8354E128}">
      <dgm:prSet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відповідності за часом потоку інвестиційних ресурсів з потоками капітальних витрат.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7E3EA5-CE86-43D8-9868-A3CCA575EE33}" type="parTrans" cxnId="{8E420164-047A-4F43-9E75-59237A7C28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FEA693-25FA-441C-B5B7-4347B2F5FCF6}" type="sibTrans" cxnId="{8E420164-047A-4F43-9E75-59237A7C28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C11441-BC55-8C4A-A853-E8607C61031B}" type="pres">
      <dgm:prSet presAssocID="{5154D8D7-5C28-47BC-B198-5840990411B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20124DD-578E-374C-A129-0D8A1E9145A8}" type="pres">
      <dgm:prSet presAssocID="{E445D21C-906C-4948-8439-54C343B7C275}" presName="hierRoot1" presStyleCnt="0"/>
      <dgm:spPr/>
    </dgm:pt>
    <dgm:pt modelId="{C966F645-1E72-5A42-941D-09DD803C642A}" type="pres">
      <dgm:prSet presAssocID="{E445D21C-906C-4948-8439-54C343B7C275}" presName="composite" presStyleCnt="0"/>
      <dgm:spPr/>
    </dgm:pt>
    <dgm:pt modelId="{7D0162AF-20D7-9749-A6BF-90F762941E78}" type="pres">
      <dgm:prSet presAssocID="{E445D21C-906C-4948-8439-54C343B7C275}" presName="background" presStyleLbl="node0" presStyleIdx="0" presStyleCnt="3"/>
      <dgm:spPr/>
    </dgm:pt>
    <dgm:pt modelId="{A450A83B-7A31-8248-9D7E-3270FA4F69FA}" type="pres">
      <dgm:prSet presAssocID="{E445D21C-906C-4948-8439-54C343B7C275}" presName="text" presStyleLbl="fgAcc0" presStyleIdx="0" presStyleCnt="3">
        <dgm:presLayoutVars>
          <dgm:chPref val="3"/>
        </dgm:presLayoutVars>
      </dgm:prSet>
      <dgm:spPr/>
    </dgm:pt>
    <dgm:pt modelId="{FD3B7BE8-702D-A542-A797-04B0B3226C8D}" type="pres">
      <dgm:prSet presAssocID="{E445D21C-906C-4948-8439-54C343B7C275}" presName="hierChild2" presStyleCnt="0"/>
      <dgm:spPr/>
    </dgm:pt>
    <dgm:pt modelId="{5486966D-3975-974B-BDCA-F89C59CD31E5}" type="pres">
      <dgm:prSet presAssocID="{5BF8B7B0-A10F-4A36-8325-A3036E30FBA1}" presName="hierRoot1" presStyleCnt="0"/>
      <dgm:spPr/>
    </dgm:pt>
    <dgm:pt modelId="{4BFF48F7-A156-2445-8EFB-AE62878114C1}" type="pres">
      <dgm:prSet presAssocID="{5BF8B7B0-A10F-4A36-8325-A3036E30FBA1}" presName="composite" presStyleCnt="0"/>
      <dgm:spPr/>
    </dgm:pt>
    <dgm:pt modelId="{B80D095D-AD45-D04F-BF6C-BFF0566AB355}" type="pres">
      <dgm:prSet presAssocID="{5BF8B7B0-A10F-4A36-8325-A3036E30FBA1}" presName="background" presStyleLbl="node0" presStyleIdx="1" presStyleCnt="3"/>
      <dgm:spPr/>
    </dgm:pt>
    <dgm:pt modelId="{B585D16B-3C26-8041-8FAF-72CFD8A1924D}" type="pres">
      <dgm:prSet presAssocID="{5BF8B7B0-A10F-4A36-8325-A3036E30FBA1}" presName="text" presStyleLbl="fgAcc0" presStyleIdx="1" presStyleCnt="3">
        <dgm:presLayoutVars>
          <dgm:chPref val="3"/>
        </dgm:presLayoutVars>
      </dgm:prSet>
      <dgm:spPr/>
    </dgm:pt>
    <dgm:pt modelId="{6182B802-8619-5C48-9FB5-F6FEEB5D312E}" type="pres">
      <dgm:prSet presAssocID="{5BF8B7B0-A10F-4A36-8325-A3036E30FBA1}" presName="hierChild2" presStyleCnt="0"/>
      <dgm:spPr/>
    </dgm:pt>
    <dgm:pt modelId="{0F90B46C-FE29-F342-8725-44A17AD94FA2}" type="pres">
      <dgm:prSet presAssocID="{5B1C48ED-30C5-4989-983A-F57B8354E128}" presName="hierRoot1" presStyleCnt="0"/>
      <dgm:spPr/>
    </dgm:pt>
    <dgm:pt modelId="{A6A1A585-6097-7C43-955E-1AD02F1BB706}" type="pres">
      <dgm:prSet presAssocID="{5B1C48ED-30C5-4989-983A-F57B8354E128}" presName="composite" presStyleCnt="0"/>
      <dgm:spPr/>
    </dgm:pt>
    <dgm:pt modelId="{BE5873CC-B8F1-F947-9077-AF7917F1536B}" type="pres">
      <dgm:prSet presAssocID="{5B1C48ED-30C5-4989-983A-F57B8354E128}" presName="background" presStyleLbl="node0" presStyleIdx="2" presStyleCnt="3"/>
      <dgm:spPr/>
    </dgm:pt>
    <dgm:pt modelId="{6C5A5BA6-FC6F-2749-BE66-A41B614C16BC}" type="pres">
      <dgm:prSet presAssocID="{5B1C48ED-30C5-4989-983A-F57B8354E128}" presName="text" presStyleLbl="fgAcc0" presStyleIdx="2" presStyleCnt="3">
        <dgm:presLayoutVars>
          <dgm:chPref val="3"/>
        </dgm:presLayoutVars>
      </dgm:prSet>
      <dgm:spPr/>
    </dgm:pt>
    <dgm:pt modelId="{DC7E0EDF-1D2D-AC46-9148-D9737E6B1743}" type="pres">
      <dgm:prSet presAssocID="{5B1C48ED-30C5-4989-983A-F57B8354E128}" presName="hierChild2" presStyleCnt="0"/>
      <dgm:spPr/>
    </dgm:pt>
  </dgm:ptLst>
  <dgm:cxnLst>
    <dgm:cxn modelId="{665F7328-8AC5-0E46-9DFA-72A9D9CD30D1}" type="presOf" srcId="{5154D8D7-5C28-47BC-B198-5840990411BA}" destId="{2DC11441-BC55-8C4A-A853-E8607C61031B}" srcOrd="0" destOrd="0" presId="urn:microsoft.com/office/officeart/2005/8/layout/hierarchy1"/>
    <dgm:cxn modelId="{A66EDD2C-5A0B-4175-ABF8-DC5A5CB36099}" srcId="{5154D8D7-5C28-47BC-B198-5840990411BA}" destId="{5BF8B7B0-A10F-4A36-8325-A3036E30FBA1}" srcOrd="1" destOrd="0" parTransId="{981B3140-8E37-40DA-9B8E-95DE24B22F20}" sibTransId="{8A2C9EA0-6F88-4D3C-923D-E8580EE99DA8}"/>
    <dgm:cxn modelId="{8E420164-047A-4F43-9E75-59237A7C281B}" srcId="{5154D8D7-5C28-47BC-B198-5840990411BA}" destId="{5B1C48ED-30C5-4989-983A-F57B8354E128}" srcOrd="2" destOrd="0" parTransId="{CC7E3EA5-CE86-43D8-9868-A3CCA575EE33}" sibTransId="{8EFEA693-25FA-441C-B5B7-4347B2F5FCF6}"/>
    <dgm:cxn modelId="{E13A068A-7071-6E45-B6E0-633A0E5DD3A0}" type="presOf" srcId="{E445D21C-906C-4948-8439-54C343B7C275}" destId="{A450A83B-7A31-8248-9D7E-3270FA4F69FA}" srcOrd="0" destOrd="0" presId="urn:microsoft.com/office/officeart/2005/8/layout/hierarchy1"/>
    <dgm:cxn modelId="{47BB628B-CAC0-EB47-A080-990BD523F12C}" type="presOf" srcId="{5BF8B7B0-A10F-4A36-8325-A3036E30FBA1}" destId="{B585D16B-3C26-8041-8FAF-72CFD8A1924D}" srcOrd="0" destOrd="0" presId="urn:microsoft.com/office/officeart/2005/8/layout/hierarchy1"/>
    <dgm:cxn modelId="{7A9BBC9E-8A3D-4140-9A0E-244927A211B3}" srcId="{5154D8D7-5C28-47BC-B198-5840990411BA}" destId="{E445D21C-906C-4948-8439-54C343B7C275}" srcOrd="0" destOrd="0" parTransId="{819CD549-F6DB-4E69-A4D9-F78EE640563D}" sibTransId="{1713A1B5-24D1-4B5E-86E0-61A659923235}"/>
    <dgm:cxn modelId="{8C5390C7-F479-C749-A983-B53D0941F486}" type="presOf" srcId="{5B1C48ED-30C5-4989-983A-F57B8354E128}" destId="{6C5A5BA6-FC6F-2749-BE66-A41B614C16BC}" srcOrd="0" destOrd="0" presId="urn:microsoft.com/office/officeart/2005/8/layout/hierarchy1"/>
    <dgm:cxn modelId="{90B71CA8-CA52-F44E-9F5C-508240722701}" type="presParOf" srcId="{2DC11441-BC55-8C4A-A853-E8607C61031B}" destId="{020124DD-578E-374C-A129-0D8A1E9145A8}" srcOrd="0" destOrd="0" presId="urn:microsoft.com/office/officeart/2005/8/layout/hierarchy1"/>
    <dgm:cxn modelId="{CB1923E6-965F-AF43-B0BE-1350A610E12A}" type="presParOf" srcId="{020124DD-578E-374C-A129-0D8A1E9145A8}" destId="{C966F645-1E72-5A42-941D-09DD803C642A}" srcOrd="0" destOrd="0" presId="urn:microsoft.com/office/officeart/2005/8/layout/hierarchy1"/>
    <dgm:cxn modelId="{5833273D-D809-AD43-A266-899E7CEAB919}" type="presParOf" srcId="{C966F645-1E72-5A42-941D-09DD803C642A}" destId="{7D0162AF-20D7-9749-A6BF-90F762941E78}" srcOrd="0" destOrd="0" presId="urn:microsoft.com/office/officeart/2005/8/layout/hierarchy1"/>
    <dgm:cxn modelId="{7CDEDB2D-41C8-354D-A23E-67F33200D573}" type="presParOf" srcId="{C966F645-1E72-5A42-941D-09DD803C642A}" destId="{A450A83B-7A31-8248-9D7E-3270FA4F69FA}" srcOrd="1" destOrd="0" presId="urn:microsoft.com/office/officeart/2005/8/layout/hierarchy1"/>
    <dgm:cxn modelId="{DAA5E62F-F564-2E48-AFF1-C630EBE5BC07}" type="presParOf" srcId="{020124DD-578E-374C-A129-0D8A1E9145A8}" destId="{FD3B7BE8-702D-A542-A797-04B0B3226C8D}" srcOrd="1" destOrd="0" presId="urn:microsoft.com/office/officeart/2005/8/layout/hierarchy1"/>
    <dgm:cxn modelId="{4F6FCC5F-DDBE-D548-ADF4-E409A6AE64A2}" type="presParOf" srcId="{2DC11441-BC55-8C4A-A853-E8607C61031B}" destId="{5486966D-3975-974B-BDCA-F89C59CD31E5}" srcOrd="1" destOrd="0" presId="urn:microsoft.com/office/officeart/2005/8/layout/hierarchy1"/>
    <dgm:cxn modelId="{EDC3B968-E72F-F441-865B-A8C0D54A6986}" type="presParOf" srcId="{5486966D-3975-974B-BDCA-F89C59CD31E5}" destId="{4BFF48F7-A156-2445-8EFB-AE62878114C1}" srcOrd="0" destOrd="0" presId="urn:microsoft.com/office/officeart/2005/8/layout/hierarchy1"/>
    <dgm:cxn modelId="{3AB10333-24B7-304F-BE8E-E084DD331394}" type="presParOf" srcId="{4BFF48F7-A156-2445-8EFB-AE62878114C1}" destId="{B80D095D-AD45-D04F-BF6C-BFF0566AB355}" srcOrd="0" destOrd="0" presId="urn:microsoft.com/office/officeart/2005/8/layout/hierarchy1"/>
    <dgm:cxn modelId="{DD58C5CA-33CC-C644-88B4-DAEB240CF0CF}" type="presParOf" srcId="{4BFF48F7-A156-2445-8EFB-AE62878114C1}" destId="{B585D16B-3C26-8041-8FAF-72CFD8A1924D}" srcOrd="1" destOrd="0" presId="urn:microsoft.com/office/officeart/2005/8/layout/hierarchy1"/>
    <dgm:cxn modelId="{D273CA6D-CA56-C948-8679-FB35E3F1CA32}" type="presParOf" srcId="{5486966D-3975-974B-BDCA-F89C59CD31E5}" destId="{6182B802-8619-5C48-9FB5-F6FEEB5D312E}" srcOrd="1" destOrd="0" presId="urn:microsoft.com/office/officeart/2005/8/layout/hierarchy1"/>
    <dgm:cxn modelId="{C96B2968-E79E-EE44-932A-728D808ABCB7}" type="presParOf" srcId="{2DC11441-BC55-8C4A-A853-E8607C61031B}" destId="{0F90B46C-FE29-F342-8725-44A17AD94FA2}" srcOrd="2" destOrd="0" presId="urn:microsoft.com/office/officeart/2005/8/layout/hierarchy1"/>
    <dgm:cxn modelId="{24118AA9-D54B-F843-9980-7B085E44228C}" type="presParOf" srcId="{0F90B46C-FE29-F342-8725-44A17AD94FA2}" destId="{A6A1A585-6097-7C43-955E-1AD02F1BB706}" srcOrd="0" destOrd="0" presId="urn:microsoft.com/office/officeart/2005/8/layout/hierarchy1"/>
    <dgm:cxn modelId="{A5102353-8895-D741-A890-054318A7CD89}" type="presParOf" srcId="{A6A1A585-6097-7C43-955E-1AD02F1BB706}" destId="{BE5873CC-B8F1-F947-9077-AF7917F1536B}" srcOrd="0" destOrd="0" presId="urn:microsoft.com/office/officeart/2005/8/layout/hierarchy1"/>
    <dgm:cxn modelId="{B87649E0-F8DE-6742-A60C-DACD917CB9D8}" type="presParOf" srcId="{A6A1A585-6097-7C43-955E-1AD02F1BB706}" destId="{6C5A5BA6-FC6F-2749-BE66-A41B614C16BC}" srcOrd="1" destOrd="0" presId="urn:microsoft.com/office/officeart/2005/8/layout/hierarchy1"/>
    <dgm:cxn modelId="{292C1191-A3D1-E841-BE5B-2EC52CA4C374}" type="presParOf" srcId="{0F90B46C-FE29-F342-8725-44A17AD94FA2}" destId="{DC7E0EDF-1D2D-AC46-9148-D9737E6B174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ECED6A-C8FE-4CDC-910B-F08243B44AE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D94BEB-98AF-43B8-A0FC-B7A72D3E73E6}">
      <dgm:prSet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Зміст першого підходу наступний – усі доступні проекти </a:t>
          </a:r>
          <a:r>
            <a:rPr lang="uk-UA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ранжують</a:t>
          </a: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 за зниженням IRR, далі їх відбирають для реалізації, враховуючи наступне правило: внутрішня норма доходності інвестицій має бути більше вартості інвестованого капіталу або IRR &gt; СС.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D7411B-11A0-4DE8-B422-7CF6174195B7}" type="parTrans" cxnId="{68F71FE2-51B3-4953-AFBC-D6E18F50C6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35B43B-375C-4FB8-8113-75EB227FA915}" type="sibTrans" cxnId="{68F71FE2-51B3-4953-AFBC-D6E18F50C6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8A9008-5BDA-42BA-A0F0-7EFAE3E75D14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Інший підхід до складання бюджету капіталовкладень базується на критерії чистої приведеної вартості (NPV). 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E94A1-60B4-4C9D-9823-DB7A1FAEACEE}" type="parTrans" cxnId="{8FA92F85-44E5-43CA-B066-57EC25078D5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47ECFD-E001-49F2-8DDA-76F51C98F551}" type="sibTrans" cxnId="{8FA92F85-44E5-43CA-B066-57EC25078D5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BD0DE5-E24F-724D-90F6-8C8DCEBDC3F2}" type="pres">
      <dgm:prSet presAssocID="{9FECED6A-C8FE-4CDC-910B-F08243B44AE0}" presName="diagram" presStyleCnt="0">
        <dgm:presLayoutVars>
          <dgm:dir/>
          <dgm:resizeHandles val="exact"/>
        </dgm:presLayoutVars>
      </dgm:prSet>
      <dgm:spPr/>
    </dgm:pt>
    <dgm:pt modelId="{B36234AE-17D2-624A-83EE-31861E1A5DB8}" type="pres">
      <dgm:prSet presAssocID="{65D94BEB-98AF-43B8-A0FC-B7A72D3E73E6}" presName="arrow" presStyleLbl="node1" presStyleIdx="0" presStyleCnt="2">
        <dgm:presLayoutVars>
          <dgm:bulletEnabled val="1"/>
        </dgm:presLayoutVars>
      </dgm:prSet>
      <dgm:spPr/>
    </dgm:pt>
    <dgm:pt modelId="{33A058BE-1DDA-1F4B-A64E-F6A23BCE1971}" type="pres">
      <dgm:prSet presAssocID="{438A9008-5BDA-42BA-A0F0-7EFAE3E75D14}" presName="arrow" presStyleLbl="node1" presStyleIdx="1" presStyleCnt="2">
        <dgm:presLayoutVars>
          <dgm:bulletEnabled val="1"/>
        </dgm:presLayoutVars>
      </dgm:prSet>
      <dgm:spPr/>
    </dgm:pt>
  </dgm:ptLst>
  <dgm:cxnLst>
    <dgm:cxn modelId="{C1A6AA05-4032-9C4C-894C-74AF3E3AC2ED}" type="presOf" srcId="{65D94BEB-98AF-43B8-A0FC-B7A72D3E73E6}" destId="{B36234AE-17D2-624A-83EE-31861E1A5DB8}" srcOrd="0" destOrd="0" presId="urn:microsoft.com/office/officeart/2005/8/layout/arrow5"/>
    <dgm:cxn modelId="{2859ED82-44D4-E544-AEF0-D72608262ACB}" type="presOf" srcId="{438A9008-5BDA-42BA-A0F0-7EFAE3E75D14}" destId="{33A058BE-1DDA-1F4B-A64E-F6A23BCE1971}" srcOrd="0" destOrd="0" presId="urn:microsoft.com/office/officeart/2005/8/layout/arrow5"/>
    <dgm:cxn modelId="{8FA92F85-44E5-43CA-B066-57EC25078D5C}" srcId="{9FECED6A-C8FE-4CDC-910B-F08243B44AE0}" destId="{438A9008-5BDA-42BA-A0F0-7EFAE3E75D14}" srcOrd="1" destOrd="0" parTransId="{FE6E94A1-60B4-4C9D-9823-DB7A1FAEACEE}" sibTransId="{2347ECFD-E001-49F2-8DDA-76F51C98F551}"/>
    <dgm:cxn modelId="{4F61DE85-694F-E745-AD06-6A6EC01B4C98}" type="presOf" srcId="{9FECED6A-C8FE-4CDC-910B-F08243B44AE0}" destId="{16BD0DE5-E24F-724D-90F6-8C8DCEBDC3F2}" srcOrd="0" destOrd="0" presId="urn:microsoft.com/office/officeart/2005/8/layout/arrow5"/>
    <dgm:cxn modelId="{68F71FE2-51B3-4953-AFBC-D6E18F50C66F}" srcId="{9FECED6A-C8FE-4CDC-910B-F08243B44AE0}" destId="{65D94BEB-98AF-43B8-A0FC-B7A72D3E73E6}" srcOrd="0" destOrd="0" parTransId="{95D7411B-11A0-4DE8-B422-7CF6174195B7}" sibTransId="{5235B43B-375C-4FB8-8113-75EB227FA915}"/>
    <dgm:cxn modelId="{EF480F55-230B-1949-8192-5DB7B1FA4C00}" type="presParOf" srcId="{16BD0DE5-E24F-724D-90F6-8C8DCEBDC3F2}" destId="{B36234AE-17D2-624A-83EE-31861E1A5DB8}" srcOrd="0" destOrd="0" presId="urn:microsoft.com/office/officeart/2005/8/layout/arrow5"/>
    <dgm:cxn modelId="{ABA4A0B2-B7DE-4B45-B8EA-F2DA1C5262FC}" type="presParOf" srcId="{16BD0DE5-E24F-724D-90F6-8C8DCEBDC3F2}" destId="{33A058BE-1DDA-1F4B-A64E-F6A23BCE1971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B40C4B-B68D-4A08-A9D2-0DCF5D8D55F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D65132F-ABD1-44A5-B9AC-B0330646EEC6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1) встановлюють значення ставки дисконтування – загальне для всіх проектів або індивідуальне для кожного проекту (за ціною джерела фінансування);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14EE8F-1FCE-47A1-B4F1-4D91A889DAC1}" type="parTrans" cxnId="{C31C7AB9-4D70-453C-8F62-CE09574D5941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DBA86-E273-48B4-B3ED-9F919903822B}" type="sibTrans" cxnId="{C31C7AB9-4D70-453C-8F62-CE09574D5941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D17DF8-325B-4491-85AA-549122B09C56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2) визначають величину чистої приведеної вартості проекту (NPV);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E7538A-9537-4F2A-9895-AD8623C56BDA}" type="parTrans" cxnId="{7C670C51-817F-48AE-9BC7-45CBC8A02394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53B18B-FE5C-44D4-90A8-60F3A7412DD9}" type="sibTrans" cxnId="{7C670C51-817F-48AE-9BC7-45CBC8A02394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BA4936-9D94-4BB7-B3CD-752137690A30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3) всі незалежні проекти (за наявності джерел покриття) з NPV &gt; 0 включають до інвестиційного портфеля;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1D0CC0-E51E-41EC-9B43-C60AFD59FEB9}" type="parTrans" cxnId="{D585ECF5-4FB8-42CE-9A97-2F90C410F7A8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D4D017-A692-4555-8880-9159A77CD056}" type="sibTrans" cxnId="{D585ECF5-4FB8-42CE-9A97-2F90C410F7A8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914EF0-29D8-4044-AC18-875429E8E74A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4) з альтернативних проектів вибирають проект з максимальним значенням NPV.</a:t>
          </a:r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B36085-A0FB-4493-8228-012876186266}" type="parTrans" cxnId="{181FF6E5-958C-4460-A1F4-6090365BC56B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D059BD-E44F-498B-A600-EA05E5A04869}" type="sibTrans" cxnId="{181FF6E5-958C-4460-A1F4-6090365BC56B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FA9879-E85E-3146-BA05-4EF5D61E3DBB}" type="pres">
      <dgm:prSet presAssocID="{ECB40C4B-B68D-4A08-A9D2-0DCF5D8D55FA}" presName="Name0" presStyleCnt="0">
        <dgm:presLayoutVars>
          <dgm:dir/>
          <dgm:animLvl val="lvl"/>
          <dgm:resizeHandles val="exact"/>
        </dgm:presLayoutVars>
      </dgm:prSet>
      <dgm:spPr/>
    </dgm:pt>
    <dgm:pt modelId="{565AE7EA-C2D6-BA40-93C1-A5F0521747FC}" type="pres">
      <dgm:prSet presAssocID="{3D65132F-ABD1-44A5-B9AC-B0330646EEC6}" presName="linNode" presStyleCnt="0"/>
      <dgm:spPr/>
    </dgm:pt>
    <dgm:pt modelId="{391270AE-77A6-5746-A7E5-B3CC268D85C0}" type="pres">
      <dgm:prSet presAssocID="{3D65132F-ABD1-44A5-B9AC-B0330646EEC6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4DC790B1-11A4-844D-83F2-F436EC3EC1E9}" type="pres">
      <dgm:prSet presAssocID="{AFDDBA86-E273-48B4-B3ED-9F919903822B}" presName="sp" presStyleCnt="0"/>
      <dgm:spPr/>
    </dgm:pt>
    <dgm:pt modelId="{DE410150-3F82-5041-9BA3-37767A9E5A3B}" type="pres">
      <dgm:prSet presAssocID="{0BD17DF8-325B-4491-85AA-549122B09C56}" presName="linNode" presStyleCnt="0"/>
      <dgm:spPr/>
    </dgm:pt>
    <dgm:pt modelId="{575B42DC-19B2-6D49-88C9-C7C5465C1322}" type="pres">
      <dgm:prSet presAssocID="{0BD17DF8-325B-4491-85AA-549122B09C56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CD12208-7418-FE4C-9F79-7F14A485B9F8}" type="pres">
      <dgm:prSet presAssocID="{9C53B18B-FE5C-44D4-90A8-60F3A7412DD9}" presName="sp" presStyleCnt="0"/>
      <dgm:spPr/>
    </dgm:pt>
    <dgm:pt modelId="{2FD051D2-7557-4140-AA8F-16D31DE9493D}" type="pres">
      <dgm:prSet presAssocID="{51BA4936-9D94-4BB7-B3CD-752137690A30}" presName="linNode" presStyleCnt="0"/>
      <dgm:spPr/>
    </dgm:pt>
    <dgm:pt modelId="{327B996E-48BD-FF47-992A-2F4D83B155E3}" type="pres">
      <dgm:prSet presAssocID="{51BA4936-9D94-4BB7-B3CD-752137690A30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1DA74ADB-53F7-A449-B289-3470B5194FB4}" type="pres">
      <dgm:prSet presAssocID="{F2D4D017-A692-4555-8880-9159A77CD056}" presName="sp" presStyleCnt="0"/>
      <dgm:spPr/>
    </dgm:pt>
    <dgm:pt modelId="{A2D4C36D-1CB0-9A40-85F2-8E67902B59F1}" type="pres">
      <dgm:prSet presAssocID="{73914EF0-29D8-4044-AC18-875429E8E74A}" presName="linNode" presStyleCnt="0"/>
      <dgm:spPr/>
    </dgm:pt>
    <dgm:pt modelId="{6FF9FA02-CE03-824A-BDE3-721C5ED2A2E1}" type="pres">
      <dgm:prSet presAssocID="{73914EF0-29D8-4044-AC18-875429E8E74A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6C51D906-4BC1-FD40-947D-44529573C895}" type="presOf" srcId="{ECB40C4B-B68D-4A08-A9D2-0DCF5D8D55FA}" destId="{42FA9879-E85E-3146-BA05-4EF5D61E3DBB}" srcOrd="0" destOrd="0" presId="urn:microsoft.com/office/officeart/2005/8/layout/vList5"/>
    <dgm:cxn modelId="{2CB0920F-2B53-F54C-A375-2DD7E595434F}" type="presOf" srcId="{51BA4936-9D94-4BB7-B3CD-752137690A30}" destId="{327B996E-48BD-FF47-992A-2F4D83B155E3}" srcOrd="0" destOrd="0" presId="urn:microsoft.com/office/officeart/2005/8/layout/vList5"/>
    <dgm:cxn modelId="{7C670C51-817F-48AE-9BC7-45CBC8A02394}" srcId="{ECB40C4B-B68D-4A08-A9D2-0DCF5D8D55FA}" destId="{0BD17DF8-325B-4491-85AA-549122B09C56}" srcOrd="1" destOrd="0" parTransId="{C2E7538A-9537-4F2A-9895-AD8623C56BDA}" sibTransId="{9C53B18B-FE5C-44D4-90A8-60F3A7412DD9}"/>
    <dgm:cxn modelId="{B177AB8A-0D37-294C-9252-498BD6FDB934}" type="presOf" srcId="{3D65132F-ABD1-44A5-B9AC-B0330646EEC6}" destId="{391270AE-77A6-5746-A7E5-B3CC268D85C0}" srcOrd="0" destOrd="0" presId="urn:microsoft.com/office/officeart/2005/8/layout/vList5"/>
    <dgm:cxn modelId="{317A2AA8-BCAC-3648-917C-632C7AB4A428}" type="presOf" srcId="{73914EF0-29D8-4044-AC18-875429E8E74A}" destId="{6FF9FA02-CE03-824A-BDE3-721C5ED2A2E1}" srcOrd="0" destOrd="0" presId="urn:microsoft.com/office/officeart/2005/8/layout/vList5"/>
    <dgm:cxn modelId="{C31C7AB9-4D70-453C-8F62-CE09574D5941}" srcId="{ECB40C4B-B68D-4A08-A9D2-0DCF5D8D55FA}" destId="{3D65132F-ABD1-44A5-B9AC-B0330646EEC6}" srcOrd="0" destOrd="0" parTransId="{C114EE8F-1FCE-47A1-B4F1-4D91A889DAC1}" sibTransId="{AFDDBA86-E273-48B4-B3ED-9F919903822B}"/>
    <dgm:cxn modelId="{6C74AEE1-C24E-D34D-BCDD-C07267592818}" type="presOf" srcId="{0BD17DF8-325B-4491-85AA-549122B09C56}" destId="{575B42DC-19B2-6D49-88C9-C7C5465C1322}" srcOrd="0" destOrd="0" presId="urn:microsoft.com/office/officeart/2005/8/layout/vList5"/>
    <dgm:cxn modelId="{181FF6E5-958C-4460-A1F4-6090365BC56B}" srcId="{ECB40C4B-B68D-4A08-A9D2-0DCF5D8D55FA}" destId="{73914EF0-29D8-4044-AC18-875429E8E74A}" srcOrd="3" destOrd="0" parTransId="{B9B36085-A0FB-4493-8228-012876186266}" sibTransId="{D5D059BD-E44F-498B-A600-EA05E5A04869}"/>
    <dgm:cxn modelId="{D585ECF5-4FB8-42CE-9A97-2F90C410F7A8}" srcId="{ECB40C4B-B68D-4A08-A9D2-0DCF5D8D55FA}" destId="{51BA4936-9D94-4BB7-B3CD-752137690A30}" srcOrd="2" destOrd="0" parTransId="{141D0CC0-E51E-41EC-9B43-C60AFD59FEB9}" sibTransId="{F2D4D017-A692-4555-8880-9159A77CD056}"/>
    <dgm:cxn modelId="{88B7A0D2-2127-504A-B02E-F5A4773A6B55}" type="presParOf" srcId="{42FA9879-E85E-3146-BA05-4EF5D61E3DBB}" destId="{565AE7EA-C2D6-BA40-93C1-A5F0521747FC}" srcOrd="0" destOrd="0" presId="urn:microsoft.com/office/officeart/2005/8/layout/vList5"/>
    <dgm:cxn modelId="{3D23E1B8-C0F3-B24C-B6A2-9407C7778391}" type="presParOf" srcId="{565AE7EA-C2D6-BA40-93C1-A5F0521747FC}" destId="{391270AE-77A6-5746-A7E5-B3CC268D85C0}" srcOrd="0" destOrd="0" presId="urn:microsoft.com/office/officeart/2005/8/layout/vList5"/>
    <dgm:cxn modelId="{BEF7BAB1-32DA-4D4E-A652-DA6E271A0707}" type="presParOf" srcId="{42FA9879-E85E-3146-BA05-4EF5D61E3DBB}" destId="{4DC790B1-11A4-844D-83F2-F436EC3EC1E9}" srcOrd="1" destOrd="0" presId="urn:microsoft.com/office/officeart/2005/8/layout/vList5"/>
    <dgm:cxn modelId="{177CDE4F-0F2A-4D45-8BDB-AB82CAD74343}" type="presParOf" srcId="{42FA9879-E85E-3146-BA05-4EF5D61E3DBB}" destId="{DE410150-3F82-5041-9BA3-37767A9E5A3B}" srcOrd="2" destOrd="0" presId="urn:microsoft.com/office/officeart/2005/8/layout/vList5"/>
    <dgm:cxn modelId="{78D2E930-1026-B848-AC4D-0E000D0A34E5}" type="presParOf" srcId="{DE410150-3F82-5041-9BA3-37767A9E5A3B}" destId="{575B42DC-19B2-6D49-88C9-C7C5465C1322}" srcOrd="0" destOrd="0" presId="urn:microsoft.com/office/officeart/2005/8/layout/vList5"/>
    <dgm:cxn modelId="{9F481043-3FEE-D846-9EA7-6B3B57D26FB8}" type="presParOf" srcId="{42FA9879-E85E-3146-BA05-4EF5D61E3DBB}" destId="{1CD12208-7418-FE4C-9F79-7F14A485B9F8}" srcOrd="3" destOrd="0" presId="urn:microsoft.com/office/officeart/2005/8/layout/vList5"/>
    <dgm:cxn modelId="{8B18B5AC-C5BA-CC41-BB99-26D732AC9687}" type="presParOf" srcId="{42FA9879-E85E-3146-BA05-4EF5D61E3DBB}" destId="{2FD051D2-7557-4140-AA8F-16D31DE9493D}" srcOrd="4" destOrd="0" presId="urn:microsoft.com/office/officeart/2005/8/layout/vList5"/>
    <dgm:cxn modelId="{EA0715D0-F42E-C74C-9A0D-444AABE8D3D3}" type="presParOf" srcId="{2FD051D2-7557-4140-AA8F-16D31DE9493D}" destId="{327B996E-48BD-FF47-992A-2F4D83B155E3}" srcOrd="0" destOrd="0" presId="urn:microsoft.com/office/officeart/2005/8/layout/vList5"/>
    <dgm:cxn modelId="{06D42D30-4E28-6B42-AC54-74734BAA88FD}" type="presParOf" srcId="{42FA9879-E85E-3146-BA05-4EF5D61E3DBB}" destId="{1DA74ADB-53F7-A449-B289-3470B5194FB4}" srcOrd="5" destOrd="0" presId="urn:microsoft.com/office/officeart/2005/8/layout/vList5"/>
    <dgm:cxn modelId="{F4B9B663-715D-744B-B0DE-45A99BA8BD07}" type="presParOf" srcId="{42FA9879-E85E-3146-BA05-4EF5D61E3DBB}" destId="{A2D4C36D-1CB0-9A40-85F2-8E67902B59F1}" srcOrd="6" destOrd="0" presId="urn:microsoft.com/office/officeart/2005/8/layout/vList5"/>
    <dgm:cxn modelId="{8A7EE4B0-464B-534F-B846-3F2DB142A8BC}" type="presParOf" srcId="{A2D4C36D-1CB0-9A40-85F2-8E67902B59F1}" destId="{6FF9FA02-CE03-824A-BDE3-721C5ED2A2E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6AB6A1-0266-4005-B7F7-24F3FDE706D7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C8D2750-BCCB-4C71-8DAA-DA165ADD7C3E}">
      <dgm:prSet/>
      <dgm:spPr/>
      <dgm:t>
        <a:bodyPr/>
        <a:lstStyle/>
        <a:p>
          <a:r>
            <a:rPr lang="en-US" i="1">
              <a:latin typeface="Times New Roman" panose="02020603050405020304" pitchFamily="18" charset="0"/>
              <a:cs typeface="Times New Roman" panose="02020603050405020304" pitchFamily="18" charset="0"/>
            </a:rPr>
            <a:t>Оцінка вартості грошей в часі</a:t>
          </a:r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 - це число, що підсумовує економічну цінність інвестицій.</a:t>
          </a:r>
        </a:p>
      </dgm:t>
    </dgm:pt>
    <dgm:pt modelId="{6D287A7D-F6DA-4DD0-A88C-1D9241418931}" type="parTrans" cxnId="{DB97D9B4-BB01-45F7-94CD-780378A4555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B5DF78-01BE-4E84-A0CF-0A1D5F7B0F9F}" type="sibTrans" cxnId="{DB97D9B4-BB01-45F7-94CD-780378A4555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2C8A0-7CA4-4E33-B643-2DF25E3D430C}">
      <dgm:prSet/>
      <dgm:spPr/>
      <dgm:t>
        <a:bodyPr/>
        <a:lstStyle/>
        <a:p>
          <a:r>
            <a:rPr lang="uk-UA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Поширеною оцінкою інвестування </a:t>
          </a:r>
          <a:r>
            <a:rPr lang="uk-UA" b="1" i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є норма прибутку.</a:t>
          </a:r>
          <a:r>
            <a:rPr lang="uk-UA" i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uk-UA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Як і інші показники оцінки, про які слід обговорювати, норма прибутку переводить складні </a:t>
          </a:r>
          <a:r>
            <a:rPr lang="uk-UA" b="1" i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грошові надходження</a:t>
          </a:r>
          <a:r>
            <a:rPr lang="uk-UA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 та відтоки, пов'язані з інвестицією, в єдине число, що підсумовує її економічну цінність. </a:t>
          </a:r>
        </a:p>
      </dgm:t>
    </dgm:pt>
    <dgm:pt modelId="{DD344E66-B7C7-44E7-A121-2B8A75219783}" type="parTrans" cxnId="{988504F9-1B3E-4F33-8B3E-89E89CEC769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B40213-AA00-4423-A342-9D1C0D5464B9}" type="sibTrans" cxnId="{988504F9-1B3E-4F33-8B3E-89E89CEC769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2BB669-4FDA-2548-B823-19A5D98C487D}" type="pres">
      <dgm:prSet presAssocID="{946AB6A1-0266-4005-B7F7-24F3FDE706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F1221D5-6919-2945-9666-0E09361E7FDA}" type="pres">
      <dgm:prSet presAssocID="{9C8D2750-BCCB-4C71-8DAA-DA165ADD7C3E}" presName="hierRoot1" presStyleCnt="0"/>
      <dgm:spPr/>
    </dgm:pt>
    <dgm:pt modelId="{F55BA442-AA8F-9149-BF79-0A4A4FB2C5F3}" type="pres">
      <dgm:prSet presAssocID="{9C8D2750-BCCB-4C71-8DAA-DA165ADD7C3E}" presName="composite" presStyleCnt="0"/>
      <dgm:spPr/>
    </dgm:pt>
    <dgm:pt modelId="{33742099-43BE-8A4B-ADB9-FA59566DE740}" type="pres">
      <dgm:prSet presAssocID="{9C8D2750-BCCB-4C71-8DAA-DA165ADD7C3E}" presName="background" presStyleLbl="node0" presStyleIdx="0" presStyleCnt="2"/>
      <dgm:spPr/>
    </dgm:pt>
    <dgm:pt modelId="{2F757FBD-1EDA-F344-9D0C-5302523947DD}" type="pres">
      <dgm:prSet presAssocID="{9C8D2750-BCCB-4C71-8DAA-DA165ADD7C3E}" presName="text" presStyleLbl="fgAcc0" presStyleIdx="0" presStyleCnt="2">
        <dgm:presLayoutVars>
          <dgm:chPref val="3"/>
        </dgm:presLayoutVars>
      </dgm:prSet>
      <dgm:spPr/>
    </dgm:pt>
    <dgm:pt modelId="{F92EF7A6-9451-AF46-B9E8-D7A89C06B72C}" type="pres">
      <dgm:prSet presAssocID="{9C8D2750-BCCB-4C71-8DAA-DA165ADD7C3E}" presName="hierChild2" presStyleCnt="0"/>
      <dgm:spPr/>
    </dgm:pt>
    <dgm:pt modelId="{C9755682-1028-174F-AF29-08DA915F30E2}" type="pres">
      <dgm:prSet presAssocID="{B432C8A0-7CA4-4E33-B643-2DF25E3D430C}" presName="hierRoot1" presStyleCnt="0"/>
      <dgm:spPr/>
    </dgm:pt>
    <dgm:pt modelId="{CC4F253D-D0D1-124A-AC7B-932783CD3874}" type="pres">
      <dgm:prSet presAssocID="{B432C8A0-7CA4-4E33-B643-2DF25E3D430C}" presName="composite" presStyleCnt="0"/>
      <dgm:spPr/>
    </dgm:pt>
    <dgm:pt modelId="{D804003B-8DCF-BA46-AC06-ADAB028051E7}" type="pres">
      <dgm:prSet presAssocID="{B432C8A0-7CA4-4E33-B643-2DF25E3D430C}" presName="background" presStyleLbl="node0" presStyleIdx="1" presStyleCnt="2"/>
      <dgm:spPr/>
    </dgm:pt>
    <dgm:pt modelId="{E0CF23EE-CDC0-014B-AAEE-7BE5EAEF6D36}" type="pres">
      <dgm:prSet presAssocID="{B432C8A0-7CA4-4E33-B643-2DF25E3D430C}" presName="text" presStyleLbl="fgAcc0" presStyleIdx="1" presStyleCnt="2">
        <dgm:presLayoutVars>
          <dgm:chPref val="3"/>
        </dgm:presLayoutVars>
      </dgm:prSet>
      <dgm:spPr/>
    </dgm:pt>
    <dgm:pt modelId="{B118D4FB-994A-CD47-8E42-48BECF4A2CBB}" type="pres">
      <dgm:prSet presAssocID="{B432C8A0-7CA4-4E33-B643-2DF25E3D430C}" presName="hierChild2" presStyleCnt="0"/>
      <dgm:spPr/>
    </dgm:pt>
  </dgm:ptLst>
  <dgm:cxnLst>
    <dgm:cxn modelId="{B73C4F0D-C555-F147-81B2-B68401934F00}" type="presOf" srcId="{B432C8A0-7CA4-4E33-B643-2DF25E3D430C}" destId="{E0CF23EE-CDC0-014B-AAEE-7BE5EAEF6D36}" srcOrd="0" destOrd="0" presId="urn:microsoft.com/office/officeart/2005/8/layout/hierarchy1"/>
    <dgm:cxn modelId="{09E7B241-3CBE-5B47-A781-5F26EF79169B}" type="presOf" srcId="{9C8D2750-BCCB-4C71-8DAA-DA165ADD7C3E}" destId="{2F757FBD-1EDA-F344-9D0C-5302523947DD}" srcOrd="0" destOrd="0" presId="urn:microsoft.com/office/officeart/2005/8/layout/hierarchy1"/>
    <dgm:cxn modelId="{DB97D9B4-BB01-45F7-94CD-780378A45556}" srcId="{946AB6A1-0266-4005-B7F7-24F3FDE706D7}" destId="{9C8D2750-BCCB-4C71-8DAA-DA165ADD7C3E}" srcOrd="0" destOrd="0" parTransId="{6D287A7D-F6DA-4DD0-A88C-1D9241418931}" sibTransId="{3EB5DF78-01BE-4E84-A0CF-0A1D5F7B0F9F}"/>
    <dgm:cxn modelId="{60B66BF8-77A4-0C42-A2AD-02E296C98964}" type="presOf" srcId="{946AB6A1-0266-4005-B7F7-24F3FDE706D7}" destId="{A32BB669-4FDA-2548-B823-19A5D98C487D}" srcOrd="0" destOrd="0" presId="urn:microsoft.com/office/officeart/2005/8/layout/hierarchy1"/>
    <dgm:cxn modelId="{988504F9-1B3E-4F33-8B3E-89E89CEC7694}" srcId="{946AB6A1-0266-4005-B7F7-24F3FDE706D7}" destId="{B432C8A0-7CA4-4E33-B643-2DF25E3D430C}" srcOrd="1" destOrd="0" parTransId="{DD344E66-B7C7-44E7-A121-2B8A75219783}" sibTransId="{F2B40213-AA00-4423-A342-9D1C0D5464B9}"/>
    <dgm:cxn modelId="{C134702D-F97B-AA4E-9049-A920F611602B}" type="presParOf" srcId="{A32BB669-4FDA-2548-B823-19A5D98C487D}" destId="{3F1221D5-6919-2945-9666-0E09361E7FDA}" srcOrd="0" destOrd="0" presId="urn:microsoft.com/office/officeart/2005/8/layout/hierarchy1"/>
    <dgm:cxn modelId="{3E957FF5-D7FC-6744-987C-02FF5C5495CF}" type="presParOf" srcId="{3F1221D5-6919-2945-9666-0E09361E7FDA}" destId="{F55BA442-AA8F-9149-BF79-0A4A4FB2C5F3}" srcOrd="0" destOrd="0" presId="urn:microsoft.com/office/officeart/2005/8/layout/hierarchy1"/>
    <dgm:cxn modelId="{4C953F49-AE35-E44A-BA08-93F33D89A798}" type="presParOf" srcId="{F55BA442-AA8F-9149-BF79-0A4A4FB2C5F3}" destId="{33742099-43BE-8A4B-ADB9-FA59566DE740}" srcOrd="0" destOrd="0" presId="urn:microsoft.com/office/officeart/2005/8/layout/hierarchy1"/>
    <dgm:cxn modelId="{2D3C21A5-6469-8448-BC5D-7535A9B8CC82}" type="presParOf" srcId="{F55BA442-AA8F-9149-BF79-0A4A4FB2C5F3}" destId="{2F757FBD-1EDA-F344-9D0C-5302523947DD}" srcOrd="1" destOrd="0" presId="urn:microsoft.com/office/officeart/2005/8/layout/hierarchy1"/>
    <dgm:cxn modelId="{36532063-E3DC-8D4E-AAD6-FAA460DDF16C}" type="presParOf" srcId="{3F1221D5-6919-2945-9666-0E09361E7FDA}" destId="{F92EF7A6-9451-AF46-B9E8-D7A89C06B72C}" srcOrd="1" destOrd="0" presId="urn:microsoft.com/office/officeart/2005/8/layout/hierarchy1"/>
    <dgm:cxn modelId="{597BE453-03B2-304B-8968-CF6D60E053A9}" type="presParOf" srcId="{A32BB669-4FDA-2548-B823-19A5D98C487D}" destId="{C9755682-1028-174F-AF29-08DA915F30E2}" srcOrd="1" destOrd="0" presId="urn:microsoft.com/office/officeart/2005/8/layout/hierarchy1"/>
    <dgm:cxn modelId="{FAD52770-1034-A54E-BA29-27102DC1005F}" type="presParOf" srcId="{C9755682-1028-174F-AF29-08DA915F30E2}" destId="{CC4F253D-D0D1-124A-AC7B-932783CD3874}" srcOrd="0" destOrd="0" presId="urn:microsoft.com/office/officeart/2005/8/layout/hierarchy1"/>
    <dgm:cxn modelId="{005722DF-EEF1-244C-A6F9-B35AE3101D79}" type="presParOf" srcId="{CC4F253D-D0D1-124A-AC7B-932783CD3874}" destId="{D804003B-8DCF-BA46-AC06-ADAB028051E7}" srcOrd="0" destOrd="0" presId="urn:microsoft.com/office/officeart/2005/8/layout/hierarchy1"/>
    <dgm:cxn modelId="{30D9E6D7-640F-3B4E-B94E-C24290BFF071}" type="presParOf" srcId="{CC4F253D-D0D1-124A-AC7B-932783CD3874}" destId="{E0CF23EE-CDC0-014B-AAEE-7BE5EAEF6D36}" srcOrd="1" destOrd="0" presId="urn:microsoft.com/office/officeart/2005/8/layout/hierarchy1"/>
    <dgm:cxn modelId="{A406E269-F541-6B4D-A887-378B110E3A41}" type="presParOf" srcId="{C9755682-1028-174F-AF29-08DA915F30E2}" destId="{B118D4FB-994A-CD47-8E42-48BECF4A2CB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6C5EDF-89F6-4F52-8E16-E24D1D192F1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E0AEF82-8882-45A8-8A60-EB7CF5BE2A0C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Можливість отримання прибутку</a:t>
          </a:r>
        </a:p>
      </dgm:t>
    </dgm:pt>
    <dgm:pt modelId="{A55D6F91-19FB-4D60-B37C-6FE4DD1C8D80}" type="parTrans" cxnId="{E05CCA5B-58AF-4E75-BC40-14F3B78193E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9E4362-6E31-4663-83C7-6E6A7C587521}" type="sibTrans" cxnId="{E05CCA5B-58AF-4E75-BC40-14F3B78193E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4C782B-54EE-46CD-B126-58D89876B8F7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Інфляція</a:t>
          </a:r>
        </a:p>
      </dgm:t>
    </dgm:pt>
    <dgm:pt modelId="{D7DF3556-15FB-4C34-9286-CCD2C8B8853E}" type="parTrans" cxnId="{A82FA639-C232-4EAC-BC04-68115B08D4A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1F31CE-7F1D-4306-A415-FB9B47F8AE93}" type="sibTrans" cxnId="{A82FA639-C232-4EAC-BC04-68115B08D4A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0492AD-59BF-4FB8-B151-FB834B18BA39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Ризики</a:t>
          </a:r>
        </a:p>
      </dgm:t>
    </dgm:pt>
    <dgm:pt modelId="{974D4BB9-4FBA-48CB-A892-2541A828A55E}" type="parTrans" cxnId="{8D9A8043-3D7E-47CA-B63F-B45B4442225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6E5414-28BE-495A-9317-D6C3F744D32B}" type="sibTrans" cxnId="{8D9A8043-3D7E-47CA-B63F-B45B4442225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463808-CAAA-4D60-844A-389D63D1E219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Оборотність</a:t>
          </a:r>
        </a:p>
      </dgm:t>
    </dgm:pt>
    <dgm:pt modelId="{D213F1C7-81F6-441F-8D8B-CBC1C48DE6EC}" type="parTrans" cxnId="{DA29FBA2-B870-4A2F-A9EA-893454FFF74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31BF3C-5989-4E35-AB01-5BCB0050941B}" type="sibTrans" cxnId="{DA29FBA2-B870-4A2F-A9EA-893454FFF74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C19707-4938-EC4E-8AF8-B1F2633F1191}" type="pres">
      <dgm:prSet presAssocID="{E66C5EDF-89F6-4F52-8E16-E24D1D192F1D}" presName="matrix" presStyleCnt="0">
        <dgm:presLayoutVars>
          <dgm:chMax val="1"/>
          <dgm:dir/>
          <dgm:resizeHandles val="exact"/>
        </dgm:presLayoutVars>
      </dgm:prSet>
      <dgm:spPr/>
    </dgm:pt>
    <dgm:pt modelId="{9D20DBA2-7C02-CB4C-9B53-E1478C291C73}" type="pres">
      <dgm:prSet presAssocID="{E66C5EDF-89F6-4F52-8E16-E24D1D192F1D}" presName="diamond" presStyleLbl="bgShp" presStyleIdx="0" presStyleCnt="1"/>
      <dgm:spPr/>
    </dgm:pt>
    <dgm:pt modelId="{4AF8E5DD-9B7D-3640-97A2-F0B8A925AD75}" type="pres">
      <dgm:prSet presAssocID="{E66C5EDF-89F6-4F52-8E16-E24D1D192F1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708786C-01F7-9E43-94E7-97D948870E4A}" type="pres">
      <dgm:prSet presAssocID="{E66C5EDF-89F6-4F52-8E16-E24D1D192F1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FF5826B-A143-5843-AC67-E3AA5879455D}" type="pres">
      <dgm:prSet presAssocID="{E66C5EDF-89F6-4F52-8E16-E24D1D192F1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797CAE5-A923-0C4E-8569-55B67AECDC57}" type="pres">
      <dgm:prSet presAssocID="{E66C5EDF-89F6-4F52-8E16-E24D1D192F1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AB95808-38AE-294A-9007-FEF2A38EBBB8}" type="presOf" srcId="{B84C782B-54EE-46CD-B126-58D89876B8F7}" destId="{B708786C-01F7-9E43-94E7-97D948870E4A}" srcOrd="0" destOrd="0" presId="urn:microsoft.com/office/officeart/2005/8/layout/matrix3"/>
    <dgm:cxn modelId="{A82FA639-C232-4EAC-BC04-68115B08D4A9}" srcId="{E66C5EDF-89F6-4F52-8E16-E24D1D192F1D}" destId="{B84C782B-54EE-46CD-B126-58D89876B8F7}" srcOrd="1" destOrd="0" parTransId="{D7DF3556-15FB-4C34-9286-CCD2C8B8853E}" sibTransId="{571F31CE-7F1D-4306-A415-FB9B47F8AE93}"/>
    <dgm:cxn modelId="{8D9A8043-3D7E-47CA-B63F-B45B44422250}" srcId="{E66C5EDF-89F6-4F52-8E16-E24D1D192F1D}" destId="{3A0492AD-59BF-4FB8-B151-FB834B18BA39}" srcOrd="2" destOrd="0" parTransId="{974D4BB9-4FBA-48CB-A892-2541A828A55E}" sibTransId="{416E5414-28BE-495A-9317-D6C3F744D32B}"/>
    <dgm:cxn modelId="{E05CCA5B-58AF-4E75-BC40-14F3B78193ED}" srcId="{E66C5EDF-89F6-4F52-8E16-E24D1D192F1D}" destId="{1E0AEF82-8882-45A8-8A60-EB7CF5BE2A0C}" srcOrd="0" destOrd="0" parTransId="{A55D6F91-19FB-4D60-B37C-6FE4DD1C8D80}" sibTransId="{ED9E4362-6E31-4663-83C7-6E6A7C587521}"/>
    <dgm:cxn modelId="{657E1D5E-E433-814C-96F5-DFC12D1E091E}" type="presOf" srcId="{1E0AEF82-8882-45A8-8A60-EB7CF5BE2A0C}" destId="{4AF8E5DD-9B7D-3640-97A2-F0B8A925AD75}" srcOrd="0" destOrd="0" presId="urn:microsoft.com/office/officeart/2005/8/layout/matrix3"/>
    <dgm:cxn modelId="{21522A62-6E42-1F46-A95B-EC7A9E092CB3}" type="presOf" srcId="{75463808-CAAA-4D60-844A-389D63D1E219}" destId="{6797CAE5-A923-0C4E-8569-55B67AECDC57}" srcOrd="0" destOrd="0" presId="urn:microsoft.com/office/officeart/2005/8/layout/matrix3"/>
    <dgm:cxn modelId="{BAE4F071-1325-FE46-91D1-B1E7D61F1DAD}" type="presOf" srcId="{E66C5EDF-89F6-4F52-8E16-E24D1D192F1D}" destId="{F5C19707-4938-EC4E-8AF8-B1F2633F1191}" srcOrd="0" destOrd="0" presId="urn:microsoft.com/office/officeart/2005/8/layout/matrix3"/>
    <dgm:cxn modelId="{DA29FBA2-B870-4A2F-A9EA-893454FFF741}" srcId="{E66C5EDF-89F6-4F52-8E16-E24D1D192F1D}" destId="{75463808-CAAA-4D60-844A-389D63D1E219}" srcOrd="3" destOrd="0" parTransId="{D213F1C7-81F6-441F-8D8B-CBC1C48DE6EC}" sibTransId="{3C31BF3C-5989-4E35-AB01-5BCB0050941B}"/>
    <dgm:cxn modelId="{E294E1B7-FD68-F145-8D4D-306E941CFC71}" type="presOf" srcId="{3A0492AD-59BF-4FB8-B151-FB834B18BA39}" destId="{0FF5826B-A143-5843-AC67-E3AA5879455D}" srcOrd="0" destOrd="0" presId="urn:microsoft.com/office/officeart/2005/8/layout/matrix3"/>
    <dgm:cxn modelId="{68BE8EE7-3DB4-D441-9586-DD3E2162CA30}" type="presParOf" srcId="{F5C19707-4938-EC4E-8AF8-B1F2633F1191}" destId="{9D20DBA2-7C02-CB4C-9B53-E1478C291C73}" srcOrd="0" destOrd="0" presId="urn:microsoft.com/office/officeart/2005/8/layout/matrix3"/>
    <dgm:cxn modelId="{7E1AD1D0-001B-2442-BA61-DC630C662F47}" type="presParOf" srcId="{F5C19707-4938-EC4E-8AF8-B1F2633F1191}" destId="{4AF8E5DD-9B7D-3640-97A2-F0B8A925AD75}" srcOrd="1" destOrd="0" presId="urn:microsoft.com/office/officeart/2005/8/layout/matrix3"/>
    <dgm:cxn modelId="{1F879802-822E-6D42-95F1-CD6E23DF0E39}" type="presParOf" srcId="{F5C19707-4938-EC4E-8AF8-B1F2633F1191}" destId="{B708786C-01F7-9E43-94E7-97D948870E4A}" srcOrd="2" destOrd="0" presId="urn:microsoft.com/office/officeart/2005/8/layout/matrix3"/>
    <dgm:cxn modelId="{0DE9DCAF-F6CD-CB46-8EAF-F5262655B070}" type="presParOf" srcId="{F5C19707-4938-EC4E-8AF8-B1F2633F1191}" destId="{0FF5826B-A143-5843-AC67-E3AA5879455D}" srcOrd="3" destOrd="0" presId="urn:microsoft.com/office/officeart/2005/8/layout/matrix3"/>
    <dgm:cxn modelId="{7EC66251-C1C9-E443-B121-A46D10BDA523}" type="presParOf" srcId="{F5C19707-4938-EC4E-8AF8-B1F2633F1191}" destId="{6797CAE5-A923-0C4E-8569-55B67AECDC5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BB1A4-3DD5-184E-BCC0-23DCFF03F0A3}">
      <dsp:nvSpPr>
        <dsp:cNvPr id="0" name=""/>
        <dsp:cNvSpPr/>
      </dsp:nvSpPr>
      <dsp:spPr>
        <a:xfrm>
          <a:off x="2773" y="206153"/>
          <a:ext cx="2200531" cy="13203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майбутніх інвестиційних можливостей;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73" y="206153"/>
        <a:ext cx="2200531" cy="1320319"/>
      </dsp:txXfrm>
    </dsp:sp>
    <dsp:sp modelId="{0044E309-8D65-864A-B80B-758E57741866}">
      <dsp:nvSpPr>
        <dsp:cNvPr id="0" name=""/>
        <dsp:cNvSpPr/>
      </dsp:nvSpPr>
      <dsp:spPr>
        <a:xfrm>
          <a:off x="2423358" y="206153"/>
          <a:ext cx="2200531" cy="13203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доходності передбачених інвестицій;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3358" y="206153"/>
        <a:ext cx="2200531" cy="1320319"/>
      </dsp:txXfrm>
    </dsp:sp>
    <dsp:sp modelId="{4F035C65-6E19-EF4D-BA25-389D5987D550}">
      <dsp:nvSpPr>
        <dsp:cNvPr id="0" name=""/>
        <dsp:cNvSpPr/>
      </dsp:nvSpPr>
      <dsp:spPr>
        <a:xfrm>
          <a:off x="4843944" y="206153"/>
          <a:ext cx="2200531" cy="132031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строку окупності інвестованих коштів;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3944" y="206153"/>
        <a:ext cx="2200531" cy="1320319"/>
      </dsp:txXfrm>
    </dsp:sp>
    <dsp:sp modelId="{464DEDE2-C38C-C44B-A029-61BCEDCE2741}">
      <dsp:nvSpPr>
        <dsp:cNvPr id="0" name=""/>
        <dsp:cNvSpPr/>
      </dsp:nvSpPr>
      <dsp:spPr>
        <a:xfrm>
          <a:off x="7264529" y="206153"/>
          <a:ext cx="2200531" cy="132031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вибору моменту інвестування;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64529" y="206153"/>
        <a:ext cx="2200531" cy="1320319"/>
      </dsp:txXfrm>
    </dsp:sp>
    <dsp:sp modelId="{3AD80D35-9536-4C49-9C54-6FDC98EDAC41}">
      <dsp:nvSpPr>
        <dsp:cNvPr id="0" name=""/>
        <dsp:cNvSpPr/>
      </dsp:nvSpPr>
      <dsp:spPr>
        <a:xfrm>
          <a:off x="2773" y="1746526"/>
          <a:ext cx="2200531" cy="132031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рівня інвестиційних ризиків;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73" y="1746526"/>
        <a:ext cx="2200531" cy="1320319"/>
      </dsp:txXfrm>
    </dsp:sp>
    <dsp:sp modelId="{A12AFB88-7C60-9A43-B5C3-971E4114E899}">
      <dsp:nvSpPr>
        <dsp:cNvPr id="0" name=""/>
        <dsp:cNvSpPr/>
      </dsp:nvSpPr>
      <dsp:spPr>
        <a:xfrm>
          <a:off x="2423358" y="1746526"/>
          <a:ext cx="2200531" cy="13203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фінансової стійкості забудовника – ініціатора проекту та його стану на ринку капіталу;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3358" y="1746526"/>
        <a:ext cx="2200531" cy="1320319"/>
      </dsp:txXfrm>
    </dsp:sp>
    <dsp:sp modelId="{D3EDE7B2-86B5-1E46-8EBE-C92322F271EF}">
      <dsp:nvSpPr>
        <dsp:cNvPr id="0" name=""/>
        <dsp:cNvSpPr/>
      </dsp:nvSpPr>
      <dsp:spPr>
        <a:xfrm>
          <a:off x="4843944" y="1746526"/>
          <a:ext cx="2200531" cy="13203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технічного рівня виробництва підприємства-ініціатора проекту, наявність у нього незавершеного будівництва та невстановленого обладнання;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3944" y="1746526"/>
        <a:ext cx="2200531" cy="1320319"/>
      </dsp:txXfrm>
    </dsp:sp>
    <dsp:sp modelId="{862B4D5E-7026-804E-B677-53AA59242D01}">
      <dsp:nvSpPr>
        <dsp:cNvPr id="0" name=""/>
        <dsp:cNvSpPr/>
      </dsp:nvSpPr>
      <dsp:spPr>
        <a:xfrm>
          <a:off x="7264529" y="1746526"/>
          <a:ext cx="2200531" cy="132031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грошово-кредитної політики держави тощо.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64529" y="1746526"/>
        <a:ext cx="2200531" cy="13203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162AF-20D7-9749-A6BF-90F762941E78}">
      <dsp:nvSpPr>
        <dsp:cNvPr id="0" name=""/>
        <dsp:cNvSpPr/>
      </dsp:nvSpPr>
      <dsp:spPr>
        <a:xfrm>
          <a:off x="0" y="891016"/>
          <a:ext cx="2527707" cy="16050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0A83B-7A31-8248-9D7E-3270FA4F69FA}">
      <dsp:nvSpPr>
        <dsp:cNvPr id="0" name=""/>
        <dsp:cNvSpPr/>
      </dsp:nvSpPr>
      <dsp:spPr>
        <a:xfrm>
          <a:off x="280856" y="1157830"/>
          <a:ext cx="2527707" cy="1605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уточнення обсягу надходження коштів, який має відповідати сумарним капітальним вкладенням;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868" y="1204842"/>
        <a:ext cx="2433683" cy="1511070"/>
      </dsp:txXfrm>
    </dsp:sp>
    <dsp:sp modelId="{B80D095D-AD45-D04F-BF6C-BFF0566AB355}">
      <dsp:nvSpPr>
        <dsp:cNvPr id="0" name=""/>
        <dsp:cNvSpPr/>
      </dsp:nvSpPr>
      <dsp:spPr>
        <a:xfrm>
          <a:off x="3089420" y="891016"/>
          <a:ext cx="2527707" cy="16050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5D16B-3C26-8041-8FAF-72CFD8A1924D}">
      <dsp:nvSpPr>
        <dsp:cNvPr id="0" name=""/>
        <dsp:cNvSpPr/>
      </dsp:nvSpPr>
      <dsp:spPr>
        <a:xfrm>
          <a:off x="3370276" y="1157830"/>
          <a:ext cx="2527707" cy="1605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уточнення джерел надходження коштів за структурою (внутрішні та зовнішні);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17288" y="1204842"/>
        <a:ext cx="2433683" cy="1511070"/>
      </dsp:txXfrm>
    </dsp:sp>
    <dsp:sp modelId="{BE5873CC-B8F1-F947-9077-AF7917F1536B}">
      <dsp:nvSpPr>
        <dsp:cNvPr id="0" name=""/>
        <dsp:cNvSpPr/>
      </dsp:nvSpPr>
      <dsp:spPr>
        <a:xfrm>
          <a:off x="6178840" y="891016"/>
          <a:ext cx="2527707" cy="16050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A5BA6-FC6F-2749-BE66-A41B614C16BC}">
      <dsp:nvSpPr>
        <dsp:cNvPr id="0" name=""/>
        <dsp:cNvSpPr/>
      </dsp:nvSpPr>
      <dsp:spPr>
        <a:xfrm>
          <a:off x="6459696" y="1157830"/>
          <a:ext cx="2527707" cy="1605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відповідності за часом потоку інвестиційних ресурсів з потоками капітальних витрат.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06708" y="1204842"/>
        <a:ext cx="2433683" cy="15110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234AE-17D2-624A-83EE-31861E1A5DB8}">
      <dsp:nvSpPr>
        <dsp:cNvPr id="0" name=""/>
        <dsp:cNvSpPr/>
      </dsp:nvSpPr>
      <dsp:spPr>
        <a:xfrm rot="16200000">
          <a:off x="1035" y="8393"/>
          <a:ext cx="4826675" cy="482667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Зміст першого підходу наступний – усі доступні проекти </a:t>
          </a:r>
          <a:r>
            <a:rPr lang="uk-UA" sz="19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ранжують</a:t>
          </a:r>
          <a:r>
            <a:rPr lang="uk-UA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 зниженням IRR, далі їх відбирають для реалізації, враховуючи наступне правило: внутрішня норма доходності інвестицій має бути більше вартості інвестованого капіталу або IRR &gt; СС.</a:t>
          </a:r>
          <a:endParaRPr lang="en-US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1035" y="1215062"/>
        <a:ext cx="3982007" cy="2413337"/>
      </dsp:txXfrm>
    </dsp:sp>
    <dsp:sp modelId="{33A058BE-1DDA-1F4B-A64E-F6A23BCE1971}">
      <dsp:nvSpPr>
        <dsp:cNvPr id="0" name=""/>
        <dsp:cNvSpPr/>
      </dsp:nvSpPr>
      <dsp:spPr>
        <a:xfrm rot="5400000">
          <a:off x="5067214" y="8393"/>
          <a:ext cx="4826675" cy="482667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>
              <a:latin typeface="Times New Roman" panose="02020603050405020304" pitchFamily="18" charset="0"/>
              <a:cs typeface="Times New Roman" panose="02020603050405020304" pitchFamily="18" charset="0"/>
            </a:rPr>
            <a:t>Інший підхід до складання бюджету капіталовкладень базується на критерії чистої приведеної вартості (NPV). </a:t>
          </a:r>
          <a:endParaRPr lang="en-US" sz="19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911882" y="1215062"/>
        <a:ext cx="3982007" cy="24133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270AE-77A6-5746-A7E5-B3CC268D85C0}">
      <dsp:nvSpPr>
        <dsp:cNvPr id="0" name=""/>
        <dsp:cNvSpPr/>
      </dsp:nvSpPr>
      <dsp:spPr>
        <a:xfrm>
          <a:off x="3079520" y="2344"/>
          <a:ext cx="3464461" cy="11274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1) встановлюють значення ставки дисконтування – загальне для всіх проектів або індивідуальне для кожного проекту (за ціною джерела фінансування);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34556" y="57380"/>
        <a:ext cx="3354389" cy="1017355"/>
      </dsp:txXfrm>
    </dsp:sp>
    <dsp:sp modelId="{575B42DC-19B2-6D49-88C9-C7C5465C1322}">
      <dsp:nvSpPr>
        <dsp:cNvPr id="0" name=""/>
        <dsp:cNvSpPr/>
      </dsp:nvSpPr>
      <dsp:spPr>
        <a:xfrm>
          <a:off x="3079520" y="1186142"/>
          <a:ext cx="3464461" cy="11274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2) визначають величину чистої приведеної вартості проекту (NPV);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34556" y="1241178"/>
        <a:ext cx="3354389" cy="1017355"/>
      </dsp:txXfrm>
    </dsp:sp>
    <dsp:sp modelId="{327B996E-48BD-FF47-992A-2F4D83B155E3}">
      <dsp:nvSpPr>
        <dsp:cNvPr id="0" name=""/>
        <dsp:cNvSpPr/>
      </dsp:nvSpPr>
      <dsp:spPr>
        <a:xfrm>
          <a:off x="3079520" y="2369941"/>
          <a:ext cx="3464461" cy="112742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3) всі незалежні проекти (за наявності джерел покриття) з NPV &gt; 0 включають до інвестиційного портфеля;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34556" y="2424977"/>
        <a:ext cx="3354389" cy="1017355"/>
      </dsp:txXfrm>
    </dsp:sp>
    <dsp:sp modelId="{6FF9FA02-CE03-824A-BDE3-721C5ED2A2E1}">
      <dsp:nvSpPr>
        <dsp:cNvPr id="0" name=""/>
        <dsp:cNvSpPr/>
      </dsp:nvSpPr>
      <dsp:spPr>
        <a:xfrm>
          <a:off x="3079520" y="3553740"/>
          <a:ext cx="3464461" cy="11274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4) з альтернативних проектів вибирають проект з максимальним значенням NPV.</a:t>
          </a: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34556" y="3608776"/>
        <a:ext cx="3354389" cy="10173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42099-43BE-8A4B-ADB9-FA59566DE740}">
      <dsp:nvSpPr>
        <dsp:cNvPr id="0" name=""/>
        <dsp:cNvSpPr/>
      </dsp:nvSpPr>
      <dsp:spPr>
        <a:xfrm>
          <a:off x="469679" y="982"/>
          <a:ext cx="3997039" cy="2538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757FBD-1EDA-F344-9D0C-5302523947DD}">
      <dsp:nvSpPr>
        <dsp:cNvPr id="0" name=""/>
        <dsp:cNvSpPr/>
      </dsp:nvSpPr>
      <dsp:spPr>
        <a:xfrm>
          <a:off x="913795" y="422892"/>
          <a:ext cx="3997039" cy="253812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i="1" kern="1200">
              <a:latin typeface="Times New Roman" panose="02020603050405020304" pitchFamily="18" charset="0"/>
              <a:cs typeface="Times New Roman" panose="02020603050405020304" pitchFamily="18" charset="0"/>
            </a:rPr>
            <a:t>Оцінка вартості грошей в часі</a:t>
          </a:r>
          <a:r>
            <a:rPr lang="en-US" sz="1900" kern="1200">
              <a:latin typeface="Times New Roman" panose="02020603050405020304" pitchFamily="18" charset="0"/>
              <a:cs typeface="Times New Roman" panose="02020603050405020304" pitchFamily="18" charset="0"/>
            </a:rPr>
            <a:t> - це число, що підсумовує економічну цінність інвестицій.</a:t>
          </a:r>
        </a:p>
      </dsp:txBody>
      <dsp:txXfrm>
        <a:off x="988134" y="497231"/>
        <a:ext cx="3848361" cy="2389442"/>
      </dsp:txXfrm>
    </dsp:sp>
    <dsp:sp modelId="{D804003B-8DCF-BA46-AC06-ADAB028051E7}">
      <dsp:nvSpPr>
        <dsp:cNvPr id="0" name=""/>
        <dsp:cNvSpPr/>
      </dsp:nvSpPr>
      <dsp:spPr>
        <a:xfrm>
          <a:off x="5354950" y="982"/>
          <a:ext cx="3997039" cy="2538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CF23EE-CDC0-014B-AAEE-7BE5EAEF6D36}">
      <dsp:nvSpPr>
        <dsp:cNvPr id="0" name=""/>
        <dsp:cNvSpPr/>
      </dsp:nvSpPr>
      <dsp:spPr>
        <a:xfrm>
          <a:off x="5799066" y="422892"/>
          <a:ext cx="3997039" cy="253812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Поширеною оцінкою інвестування </a:t>
          </a:r>
          <a:r>
            <a:rPr lang="uk-UA" sz="1900" b="1" i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є норма прибутку.</a:t>
          </a:r>
          <a:r>
            <a:rPr lang="uk-UA" sz="1900" i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uk-UA" sz="19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Як і інші показники оцінки, про які слід обговорювати, норма прибутку переводить складні </a:t>
          </a:r>
          <a:r>
            <a:rPr lang="uk-UA" sz="1900" b="1" i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грошові надходження</a:t>
          </a:r>
          <a:r>
            <a:rPr lang="uk-UA" sz="19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 та відтоки, пов'язані з інвестицією, в єдине число, що підсумовує її економічну цінність. </a:t>
          </a:r>
        </a:p>
      </dsp:txBody>
      <dsp:txXfrm>
        <a:off x="5873405" y="497231"/>
        <a:ext cx="3848361" cy="23894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0DBA2-7C02-CB4C-9B53-E1478C291C73}">
      <dsp:nvSpPr>
        <dsp:cNvPr id="0" name=""/>
        <dsp:cNvSpPr/>
      </dsp:nvSpPr>
      <dsp:spPr>
        <a:xfrm>
          <a:off x="783716" y="0"/>
          <a:ext cx="5264779" cy="526477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8E5DD-9B7D-3640-97A2-F0B8A925AD75}">
      <dsp:nvSpPr>
        <dsp:cNvPr id="0" name=""/>
        <dsp:cNvSpPr/>
      </dsp:nvSpPr>
      <dsp:spPr>
        <a:xfrm>
          <a:off x="1283870" y="500154"/>
          <a:ext cx="2053263" cy="20532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Можливість отримання прибутку</a:t>
          </a:r>
        </a:p>
      </dsp:txBody>
      <dsp:txXfrm>
        <a:off x="1384102" y="600386"/>
        <a:ext cx="1852799" cy="1852799"/>
      </dsp:txXfrm>
    </dsp:sp>
    <dsp:sp modelId="{B708786C-01F7-9E43-94E7-97D948870E4A}">
      <dsp:nvSpPr>
        <dsp:cNvPr id="0" name=""/>
        <dsp:cNvSpPr/>
      </dsp:nvSpPr>
      <dsp:spPr>
        <a:xfrm>
          <a:off x="3495077" y="500154"/>
          <a:ext cx="2053263" cy="20532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Інфляція</a:t>
          </a:r>
        </a:p>
      </dsp:txBody>
      <dsp:txXfrm>
        <a:off x="3595309" y="600386"/>
        <a:ext cx="1852799" cy="1852799"/>
      </dsp:txXfrm>
    </dsp:sp>
    <dsp:sp modelId="{0FF5826B-A143-5843-AC67-E3AA5879455D}">
      <dsp:nvSpPr>
        <dsp:cNvPr id="0" name=""/>
        <dsp:cNvSpPr/>
      </dsp:nvSpPr>
      <dsp:spPr>
        <a:xfrm>
          <a:off x="1283870" y="2711361"/>
          <a:ext cx="2053263" cy="20532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Ризики</a:t>
          </a:r>
        </a:p>
      </dsp:txBody>
      <dsp:txXfrm>
        <a:off x="1384102" y="2811593"/>
        <a:ext cx="1852799" cy="1852799"/>
      </dsp:txXfrm>
    </dsp:sp>
    <dsp:sp modelId="{6797CAE5-A923-0C4E-8569-55B67AECDC57}">
      <dsp:nvSpPr>
        <dsp:cNvPr id="0" name=""/>
        <dsp:cNvSpPr/>
      </dsp:nvSpPr>
      <dsp:spPr>
        <a:xfrm>
          <a:off x="3495077" y="2711361"/>
          <a:ext cx="2053263" cy="20532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Оборотність</a:t>
          </a:r>
        </a:p>
      </dsp:txBody>
      <dsp:txXfrm>
        <a:off x="3595309" y="2811593"/>
        <a:ext cx="1852799" cy="1852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54884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27267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2398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991618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448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48106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563532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49239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84160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09217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59938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08908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59393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4490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78636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5633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C99D9-59BB-FC45-AE70-0065C0FCB8FE}" type="datetimeFigureOut">
              <a:rPr lang="en-UA" smtClean="0"/>
              <a:t>07.03.2025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1AD740-7C4E-DD48-A523-1A426647FB2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3827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974E-C983-F445-AF1C-AA52CBF2F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Вступ до розуміння часової вартості грошей</a:t>
            </a:r>
            <a:b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78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32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33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34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35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36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37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38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39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40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41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42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43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</p:grpSp>
      <p:grpSp>
        <p:nvGrpSpPr>
          <p:cNvPr id="1045" name="Group 1044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157"/>
            <a:ext cx="2356675" cy="6853096"/>
            <a:chOff x="6627813" y="195610"/>
            <a:chExt cx="1952625" cy="5678141"/>
          </a:xfrm>
        </p:grpSpPr>
        <p:sp>
          <p:nvSpPr>
            <p:cNvPr id="1046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47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48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49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50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51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52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53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54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55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56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057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</p:grpSp>
      <p:sp>
        <p:nvSpPr>
          <p:cNvPr id="1059" name="Rectangle 1058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1061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 useBgFill="1">
        <p:nvSpPr>
          <p:cNvPr id="1063" name="Rectangle 1062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65" name="Rectangle 1064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rgbClr val="314D46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D6E549-25A2-2E07-C7A5-7A117AF5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en-U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змінюється</a:t>
            </a:r>
            <a:r>
              <a:rPr lang="en-U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en-U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грошей</a:t>
            </a:r>
            <a:r>
              <a:rPr lang="en-U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en-U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67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Часова вартість грошей png | PNGWing">
            <a:extLst>
              <a:ext uri="{FF2B5EF4-FFF2-40B4-BE49-F238E27FC236}">
                <a16:creationId xmlns:a16="http://schemas.microsoft.com/office/drawing/2014/main" id="{6CAA4D0E-7EC0-33AF-6F13-74D30CC28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6002" y="967417"/>
            <a:ext cx="5224486" cy="493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726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94C5-0277-1043-A722-9430CEA7D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7994" y="1759268"/>
            <a:ext cx="2454052" cy="30293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Фактори, що найбільше впливають на вартість грошей у часі:</a:t>
            </a:r>
            <a:br>
              <a:rPr lang="en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38D1EC-4F2E-45D9-9CEF-F1B2A1297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653328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8436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5" name="Group 2054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2056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57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58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59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60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61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62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63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64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65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66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67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</p:grpSp>
      <p:grpSp>
        <p:nvGrpSpPr>
          <p:cNvPr id="2069" name="Group 2068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157"/>
            <a:ext cx="2356675" cy="6853096"/>
            <a:chOff x="6627813" y="195610"/>
            <a:chExt cx="1952625" cy="5678141"/>
          </a:xfrm>
        </p:grpSpPr>
        <p:sp>
          <p:nvSpPr>
            <p:cNvPr id="2070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1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2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3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4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5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6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7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8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79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80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81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</p:grpSp>
      <p:sp>
        <p:nvSpPr>
          <p:cNvPr id="2083" name="Rectangle 2082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2085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 useBgFill="1">
        <p:nvSpPr>
          <p:cNvPr id="2087" name="Rectangle 2086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89" name="Rectangle 2088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rgbClr val="40425F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D70C1-76C8-AC16-E8BE-AF1A28C4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Надайте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чином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грошей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війна</a:t>
            </a:r>
            <a:r>
              <a:rPr lang="en-US" sz="37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91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Часова вартість грошей png | PNGWing">
            <a:extLst>
              <a:ext uri="{FF2B5EF4-FFF2-40B4-BE49-F238E27FC236}">
                <a16:creationId xmlns:a16="http://schemas.microsoft.com/office/drawing/2014/main" id="{0A73EC73-5F76-A726-22AA-1AD264247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3011" y="967417"/>
            <a:ext cx="4930468" cy="493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89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1F833-221F-D643-A1E5-76FA64DD9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880" y="12293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Суть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капітального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бюджетування</a:t>
            </a:r>
            <a:b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Text, calendar&#10;&#10;Description automatically generated">
            <a:extLst>
              <a:ext uri="{FF2B5EF4-FFF2-40B4-BE49-F238E27FC236}">
                <a16:creationId xmlns:a16="http://schemas.microsoft.com/office/drawing/2014/main" id="{51C9E741-B2AF-6046-AB96-DA2556498F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9543" y="1319465"/>
            <a:ext cx="6953577" cy="389400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44D5A41-2A84-B04D-B660-BBBA6E1060F7}"/>
              </a:ext>
            </a:extLst>
          </p:cNvPr>
          <p:cNvSpPr/>
          <p:nvPr/>
        </p:nvSpPr>
        <p:spPr>
          <a:xfrm>
            <a:off x="649225" y="2489200"/>
            <a:ext cx="3650278" cy="340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капітальний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реалізацією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257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746DA-9C20-6444-B4ED-E3E5D02A9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9756" y="1159566"/>
            <a:ext cx="3662939" cy="456826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складання та управління фінансовим планом інвестиційного проекту прийнято називати </a:t>
            </a:r>
            <a:r>
              <a:rPr lang="uk-UA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бюджетуванням інвестиційного проекту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бюджетування інвестиційного проекту варто врахувати:</a:t>
            </a:r>
            <a:br>
              <a:rPr lang="en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8AFC-AABB-9F4C-97EE-34660597B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94" y="1159566"/>
            <a:ext cx="5367606" cy="513853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 інвестиційної пропозиції стратегічним цілям компанії;</a:t>
            </a: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часовий фактор та вартість капіталу при розгляді проекту;</a:t>
            </a: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 ризику та доходності проекту;</a:t>
            </a: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 інвестиційних витрат та </a:t>
            </a:r>
            <a:r>
              <a:rPr lang="uk-UA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вигод</a:t>
            </a: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(прибутку) за проектом;</a:t>
            </a: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максимальну вигоду від інвестиційної пропозиції;</a:t>
            </a: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виконання робіт за проектом та співставлення їх із початковими очікуваннями (у процесі моніторингу проекту);</a:t>
            </a: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 проекту на фінансовий стан компанії;</a:t>
            </a: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uk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можливого грошового потоку за весь життєвий цикл проекту тощо. </a:t>
            </a: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10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1A205-2ACD-7C4D-9E11-17FA7397D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капітальних вкладень залежить від:</a:t>
            </a:r>
            <a:endParaRPr lang="en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D92A01-CBDC-427B-8CE0-D7E45EF5B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524120"/>
              </p:ext>
            </p:extLst>
          </p:nvPr>
        </p:nvGraphicFramePr>
        <p:xfrm>
          <a:off x="1794897" y="1544328"/>
          <a:ext cx="9467835" cy="3272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FA0C988-6A73-5041-8D1D-1CA56A8FB322}"/>
              </a:ext>
            </a:extLst>
          </p:cNvPr>
          <p:cNvSpPr/>
          <p:nvPr/>
        </p:nvSpPr>
        <p:spPr>
          <a:xfrm>
            <a:off x="1584337" y="4947256"/>
            <a:ext cx="10180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планування капітальних витрат – забезпечення реалізації проекту у передбачених будівельними нормами та правилами обсягах, строках та технології. </a:t>
            </a:r>
            <a:endParaRPr lang="en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3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B638CCC-ADE5-4348-890E-02D65424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Вихідною інформацією для складання капітального бюджету є: </a:t>
            </a:r>
            <a:endParaRPr lang="en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DCA7C8-D40B-D347-A2C3-2F7C563FA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оперативний (календарний) план реалізації проекту;</a:t>
            </a:r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стратегія та тактика фінансування інвестиційного проекту;</a:t>
            </a:r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 витрат на виконання окремих видів будівельно-монтажних робіт, розроблених у розрізі окремих функціональних блоків оперативного плану;</a:t>
            </a:r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 графік грошового потоку, який складається на основі ТЕО та бізнес-плану проекту;</a:t>
            </a:r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 стан ініціатора проекту у поточному періоді та прогноз на майбутнє.</a:t>
            </a:r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3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81F8-44A2-3146-85D9-45C3A7D3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 коштів при розробці капітального бюджету включає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приток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грошових ресурсів у розрізі окремих джерел: власних, боргових та залучених. Тому процес розробки доходного розділу бюджету має включати наступні процедури:</a:t>
            </a:r>
            <a:br>
              <a:rPr lang="en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BCC97F-D71E-4F35-B7FA-D79905295C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052049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23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B8827-3156-2D4B-B88D-972D455E5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299" y="624110"/>
            <a:ext cx="10155314" cy="1280890"/>
          </a:xfrm>
        </p:spPr>
        <p:txBody>
          <a:bodyPr>
            <a:no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практиці використовують два основних підходи до розробки бюджету капітальних вкладень: перший з них базується на критерії норми доходності проекту (IRR), інший на критерії чистої приведеної вартості проекту (NPV).</a:t>
            </a:r>
            <a:br>
              <a:rPr lang="en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CDD7F3-8622-44FF-BDB9-D003A1B27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918235"/>
              </p:ext>
            </p:extLst>
          </p:nvPr>
        </p:nvGraphicFramePr>
        <p:xfrm>
          <a:off x="1777962" y="1771649"/>
          <a:ext cx="9894926" cy="4843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666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06C69-CAD3-EE4A-AA9E-C3400CEFF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800" dirty="0"/>
              <a:t>За відсутності яких-небудь обмежень процедура розрахунку за другим варіантом наступна:</a:t>
            </a:r>
            <a:br>
              <a:rPr lang="en-UA" sz="2800" dirty="0"/>
            </a:br>
            <a:endParaRPr lang="en-UA" sz="28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D0CFE62-9375-4634-A587-D989775497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808035"/>
              </p:ext>
            </p:extLst>
          </p:nvPr>
        </p:nvGraphicFramePr>
        <p:xfrm>
          <a:off x="1393902" y="1773045"/>
          <a:ext cx="9623503" cy="468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6518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5CBA2-E03A-914D-B566-F3A068DB4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n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Оцінка вартості грошей в часі</a:t>
            </a:r>
            <a:br>
              <a:rPr lang="en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43C6D7-C528-4F79-A891-29B3EA94E4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09955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28802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623</Words>
  <Application>Microsoft Macintosh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Wisp</vt:lpstr>
      <vt:lpstr>Тема 4. Вступ до розуміння часової вартості грошей </vt:lpstr>
      <vt:lpstr>1. Суть капітального бюджетування </vt:lpstr>
      <vt:lpstr>Процес складання та управління фінансовим планом інвестиційного проекту прийнято називати бюджетуванням інвестиційного проекту. У процесі бюджетування інвестиційного проекту варто врахувати: </vt:lpstr>
      <vt:lpstr>Бюджет капітальних вкладень залежить від:</vt:lpstr>
      <vt:lpstr>Вихідною інформацією для складання капітального бюджету є: </vt:lpstr>
      <vt:lpstr>Надходження коштів при розробці капітального бюджету включає приток грошових ресурсів у розрізі окремих джерел: власних, боргових та залучених. Тому процес розробки доходного розділу бюджету має включати наступні процедури: </vt:lpstr>
      <vt:lpstr>На практиці використовують два основних підходи до розробки бюджету капітальних вкладень: перший з них базується на критерії норми доходності проекту (IRR), інший на критерії чистої приведеної вартості проекту (NPV). </vt:lpstr>
      <vt:lpstr>За відсутності яких-небудь обмежень процедура розрахунку за другим варіантом наступна: </vt:lpstr>
      <vt:lpstr>2. Оцінка вартості грошей в часі </vt:lpstr>
      <vt:lpstr>Чому змінюється вартість грошей у часі?</vt:lpstr>
      <vt:lpstr>Фактори, що найбільше впливають на вартість грошей у часі: </vt:lpstr>
      <vt:lpstr>Надайте відповідь: Яким чином на вартість грошей та її зміну в Україні впливає війна?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Вступ до розуміння часової вартості грошей </dc:title>
  <dc:creator>Marina Delini</dc:creator>
  <cp:lastModifiedBy>Maryna Dielini</cp:lastModifiedBy>
  <cp:revision>10</cp:revision>
  <dcterms:created xsi:type="dcterms:W3CDTF">2020-10-08T08:05:34Z</dcterms:created>
  <dcterms:modified xsi:type="dcterms:W3CDTF">2025-03-07T11:34:51Z</dcterms:modified>
</cp:coreProperties>
</file>