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1993" r:id="rId2"/>
    <p:sldId id="1995" r:id="rId3"/>
    <p:sldId id="1998" r:id="rId4"/>
    <p:sldId id="2012" r:id="rId5"/>
    <p:sldId id="2013" r:id="rId6"/>
    <p:sldId id="2014" r:id="rId7"/>
    <p:sldId id="2015" r:id="rId8"/>
    <p:sldId id="2016" r:id="rId9"/>
    <p:sldId id="2019" r:id="rId10"/>
    <p:sldId id="2021" r:id="rId11"/>
    <p:sldId id="1999" r:id="rId12"/>
    <p:sldId id="2000" r:id="rId13"/>
    <p:sldId id="2001" r:id="rId14"/>
    <p:sldId id="2005" r:id="rId15"/>
    <p:sldId id="2006" r:id="rId16"/>
    <p:sldId id="1996" r:id="rId17"/>
    <p:sldId id="2017" r:id="rId18"/>
    <p:sldId id="2018" r:id="rId19"/>
    <p:sldId id="2020" r:id="rId20"/>
    <p:sldId id="2002" r:id="rId21"/>
    <p:sldId id="2003" r:id="rId22"/>
    <p:sldId id="2004" r:id="rId23"/>
    <p:sldId id="1997" r:id="rId24"/>
    <p:sldId id="2007" r:id="rId25"/>
    <p:sldId id="2008" r:id="rId26"/>
    <p:sldId id="2009" r:id="rId27"/>
    <p:sldId id="2010" r:id="rId28"/>
    <p:sldId id="2011" r:id="rId29"/>
  </p:sldIdLst>
  <p:sldSz cx="12192000" cy="6858000"/>
  <p:notesSz cx="6858000" cy="9144000"/>
  <p:custDataLst>
    <p:tags r:id="rId31"/>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1D0"/>
    <a:srgbClr val="CE9A00"/>
    <a:srgbClr val="084F7F"/>
    <a:srgbClr val="FFB100"/>
    <a:srgbClr val="7AFF04"/>
    <a:srgbClr val="97E025"/>
    <a:srgbClr val="1792CD"/>
    <a:srgbClr val="FF483A"/>
    <a:srgbClr val="595959"/>
    <a:srgbClr val="C0A5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07"/>
    <p:restoredTop sz="94683"/>
  </p:normalViewPr>
  <p:slideViewPr>
    <p:cSldViewPr snapToGrid="0" snapToObjects="1">
      <p:cViewPr>
        <p:scale>
          <a:sx n="66" d="100"/>
          <a:sy n="66" d="100"/>
        </p:scale>
        <p:origin x="-600" y="-1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50781-EA0A-6840-A031-618FEA039853}" type="datetimeFigureOut">
              <a:rPr lang="ru-RU" smtClean="0"/>
              <a:t>19.11.2021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7AD9F9-5A30-7E41-993B-CA73F8DD231A}" type="slidenum">
              <a:rPr lang="ru-RU" smtClean="0"/>
              <a:t>‹#›</a:t>
            </a:fld>
            <a:endParaRPr lang="ru-RU"/>
          </a:p>
        </p:txBody>
      </p:sp>
    </p:spTree>
    <p:extLst>
      <p:ext uri="{BB962C8B-B14F-4D97-AF65-F5344CB8AC3E}">
        <p14:creationId xmlns:p14="http://schemas.microsoft.com/office/powerpoint/2010/main" val="1359847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2F8002AE-5C23-7742-8686-009C6A3B4FEE}" type="datetimeFigureOut">
              <a:rPr lang="ru-RU" smtClean="0"/>
              <a:t>19.11.2021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CA68E0B-1315-534E-81D8-698168CF9F2D}" type="slidenum">
              <a:rPr lang="ru-RU" smtClean="0"/>
              <a:t>‹#›</a:t>
            </a:fld>
            <a:endParaRPr lang="ru-RU"/>
          </a:p>
        </p:txBody>
      </p:sp>
    </p:spTree>
    <p:extLst>
      <p:ext uri="{BB962C8B-B14F-4D97-AF65-F5344CB8AC3E}">
        <p14:creationId xmlns:p14="http://schemas.microsoft.com/office/powerpoint/2010/main" val="120480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F8002AE-5C23-7742-8686-009C6A3B4FEE}" type="datetimeFigureOut">
              <a:rPr lang="ru-RU" smtClean="0"/>
              <a:t>19.11.2021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CA68E0B-1315-534E-81D8-698168CF9F2D}" type="slidenum">
              <a:rPr lang="ru-RU" smtClean="0"/>
              <a:t>‹#›</a:t>
            </a:fld>
            <a:endParaRPr lang="ru-RU"/>
          </a:p>
        </p:txBody>
      </p:sp>
    </p:spTree>
    <p:extLst>
      <p:ext uri="{BB962C8B-B14F-4D97-AF65-F5344CB8AC3E}">
        <p14:creationId xmlns:p14="http://schemas.microsoft.com/office/powerpoint/2010/main" val="446662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 загол.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F8002AE-5C23-7742-8686-009C6A3B4FEE}" type="datetimeFigureOut">
              <a:rPr lang="ru-RU" smtClean="0"/>
              <a:t>19.11.2021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CA68E0B-1315-534E-81D8-698168CF9F2D}" type="slidenum">
              <a:rPr lang="ru-RU" smtClean="0"/>
              <a:t>‹#›</a:t>
            </a:fld>
            <a:endParaRPr lang="ru-RU"/>
          </a:p>
        </p:txBody>
      </p:sp>
    </p:spTree>
    <p:extLst>
      <p:ext uri="{BB962C8B-B14F-4D97-AF65-F5344CB8AC3E}">
        <p14:creationId xmlns:p14="http://schemas.microsoft.com/office/powerpoint/2010/main" val="1595408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F8002AE-5C23-7742-8686-009C6A3B4FEE}" type="datetimeFigureOut">
              <a:rPr lang="ru-RU" smtClean="0"/>
              <a:t>19.11.2021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CA68E0B-1315-534E-81D8-698168CF9F2D}" type="slidenum">
              <a:rPr lang="ru-RU" smtClean="0"/>
              <a:t>‹#›</a:t>
            </a:fld>
            <a:endParaRPr lang="ru-RU"/>
          </a:p>
        </p:txBody>
      </p:sp>
    </p:spTree>
    <p:extLst>
      <p:ext uri="{BB962C8B-B14F-4D97-AF65-F5344CB8AC3E}">
        <p14:creationId xmlns:p14="http://schemas.microsoft.com/office/powerpoint/2010/main" val="19922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2F8002AE-5C23-7742-8686-009C6A3B4FEE}" type="datetimeFigureOut">
              <a:rPr lang="ru-RU" smtClean="0"/>
              <a:t>19.11.2021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CA68E0B-1315-534E-81D8-698168CF9F2D}" type="slidenum">
              <a:rPr lang="ru-RU" smtClean="0"/>
              <a:t>‹#›</a:t>
            </a:fld>
            <a:endParaRPr lang="ru-RU"/>
          </a:p>
        </p:txBody>
      </p:sp>
    </p:spTree>
    <p:extLst>
      <p:ext uri="{BB962C8B-B14F-4D97-AF65-F5344CB8AC3E}">
        <p14:creationId xmlns:p14="http://schemas.microsoft.com/office/powerpoint/2010/main" val="49950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2F8002AE-5C23-7742-8686-009C6A3B4FEE}" type="datetimeFigureOut">
              <a:rPr lang="ru-RU" smtClean="0"/>
              <a:t>19.11.2021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CA68E0B-1315-534E-81D8-698168CF9F2D}" type="slidenum">
              <a:rPr lang="ru-RU" smtClean="0"/>
              <a:t>‹#›</a:t>
            </a:fld>
            <a:endParaRPr lang="ru-RU"/>
          </a:p>
        </p:txBody>
      </p:sp>
    </p:spTree>
    <p:extLst>
      <p:ext uri="{BB962C8B-B14F-4D97-AF65-F5344CB8AC3E}">
        <p14:creationId xmlns:p14="http://schemas.microsoft.com/office/powerpoint/2010/main" val="655950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2F8002AE-5C23-7742-8686-009C6A3B4FEE}" type="datetimeFigureOut">
              <a:rPr lang="ru-RU" smtClean="0"/>
              <a:t>19.11.2021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CA68E0B-1315-534E-81D8-698168CF9F2D}" type="slidenum">
              <a:rPr lang="ru-RU" smtClean="0"/>
              <a:t>‹#›</a:t>
            </a:fld>
            <a:endParaRPr lang="ru-RU"/>
          </a:p>
        </p:txBody>
      </p:sp>
    </p:spTree>
    <p:extLst>
      <p:ext uri="{BB962C8B-B14F-4D97-AF65-F5344CB8AC3E}">
        <p14:creationId xmlns:p14="http://schemas.microsoft.com/office/powerpoint/2010/main" val="1522997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2F8002AE-5C23-7742-8686-009C6A3B4FEE}" type="datetimeFigureOut">
              <a:rPr lang="ru-RU" smtClean="0"/>
              <a:t>19.11.2021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CA68E0B-1315-534E-81D8-698168CF9F2D}" type="slidenum">
              <a:rPr lang="ru-RU" smtClean="0"/>
              <a:t>‹#›</a:t>
            </a:fld>
            <a:endParaRPr lang="ru-RU"/>
          </a:p>
        </p:txBody>
      </p:sp>
    </p:spTree>
    <p:extLst>
      <p:ext uri="{BB962C8B-B14F-4D97-AF65-F5344CB8AC3E}">
        <p14:creationId xmlns:p14="http://schemas.microsoft.com/office/powerpoint/2010/main" val="1162956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F8002AE-5C23-7742-8686-009C6A3B4FEE}" type="datetimeFigureOut">
              <a:rPr lang="ru-RU" smtClean="0"/>
              <a:t>19.11.2021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CA68E0B-1315-534E-81D8-698168CF9F2D}" type="slidenum">
              <a:rPr lang="ru-RU" smtClean="0"/>
              <a:t>‹#›</a:t>
            </a:fld>
            <a:endParaRPr lang="ru-RU"/>
          </a:p>
        </p:txBody>
      </p:sp>
    </p:spTree>
    <p:extLst>
      <p:ext uri="{BB962C8B-B14F-4D97-AF65-F5344CB8AC3E}">
        <p14:creationId xmlns:p14="http://schemas.microsoft.com/office/powerpoint/2010/main" val="1568921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2F8002AE-5C23-7742-8686-009C6A3B4FEE}" type="datetimeFigureOut">
              <a:rPr lang="ru-RU" smtClean="0"/>
              <a:t>19.11.2021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CA68E0B-1315-534E-81D8-698168CF9F2D}" type="slidenum">
              <a:rPr lang="ru-RU" smtClean="0"/>
              <a:t>‹#›</a:t>
            </a:fld>
            <a:endParaRPr lang="ru-RU"/>
          </a:p>
        </p:txBody>
      </p:sp>
    </p:spTree>
    <p:extLst>
      <p:ext uri="{BB962C8B-B14F-4D97-AF65-F5344CB8AC3E}">
        <p14:creationId xmlns:p14="http://schemas.microsoft.com/office/powerpoint/2010/main" val="206378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2F8002AE-5C23-7742-8686-009C6A3B4FEE}" type="datetimeFigureOut">
              <a:rPr lang="ru-RU" smtClean="0"/>
              <a:t>19.11.2021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CA68E0B-1315-534E-81D8-698168CF9F2D}" type="slidenum">
              <a:rPr lang="ru-RU" smtClean="0"/>
              <a:t>‹#›</a:t>
            </a:fld>
            <a:endParaRPr lang="ru-RU"/>
          </a:p>
        </p:txBody>
      </p:sp>
    </p:spTree>
    <p:extLst>
      <p:ext uri="{BB962C8B-B14F-4D97-AF65-F5344CB8AC3E}">
        <p14:creationId xmlns:p14="http://schemas.microsoft.com/office/powerpoint/2010/main" val="2036986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8002AE-5C23-7742-8686-009C6A3B4FEE}" type="datetimeFigureOut">
              <a:rPr lang="ru-RU" smtClean="0"/>
              <a:t>19.11.2021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A68E0B-1315-534E-81D8-698168CF9F2D}" type="slidenum">
              <a:rPr lang="ru-RU" smtClean="0"/>
              <a:t>‹#›</a:t>
            </a:fld>
            <a:endParaRPr lang="ru-RU"/>
          </a:p>
        </p:txBody>
      </p:sp>
    </p:spTree>
    <p:extLst>
      <p:ext uri="{BB962C8B-B14F-4D97-AF65-F5344CB8AC3E}">
        <p14:creationId xmlns:p14="http://schemas.microsoft.com/office/powerpoint/2010/main" val="288135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zakon.rada.gov.ua/laws/show/254%D0%BA/96-%D0%B2%D1%8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work.ua/career-guide/tourism-manager/"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cutt.ly/QTEuRY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a:extLst>
              <a:ext uri="{FF2B5EF4-FFF2-40B4-BE49-F238E27FC236}">
                <a16:creationId xmlns:a16="http://schemas.microsoft.com/office/drawing/2014/main" xmlns="" id="{2A29722E-4409-6D40-B8D4-4A9DC40E9B79}"/>
              </a:ext>
            </a:extLst>
          </p:cNvPr>
          <p:cNvSpPr>
            <a:spLocks noGrp="1"/>
          </p:cNvSpPr>
          <p:nvPr>
            <p:ph type="ctrTitle"/>
          </p:nvPr>
        </p:nvSpPr>
        <p:spPr>
          <a:xfrm>
            <a:off x="423542" y="2954956"/>
            <a:ext cx="11330943" cy="1748872"/>
          </a:xfrm>
        </p:spPr>
        <p:txBody>
          <a:bodyPr>
            <a:noAutofit/>
          </a:bodyPr>
          <a:lstStyle/>
          <a:p>
            <a:r>
              <a:rPr lang="uk-UA" sz="6600" b="1" dirty="0" smtClean="0">
                <a:solidFill>
                  <a:schemeClr val="tx1">
                    <a:lumMod val="75000"/>
                    <a:lumOff val="25000"/>
                  </a:schemeClr>
                </a:solidFill>
                <a:latin typeface="ALS Sector Regular" pitchFamily="50" charset="0"/>
                <a:ea typeface="ALS Sector Stencil" charset="0"/>
                <a:cs typeface="ALS Sector Regular" pitchFamily="50" charset="0"/>
              </a:rPr>
              <a:t>Тема </a:t>
            </a:r>
            <a:r>
              <a:rPr lang="uk-UA" sz="6600" b="1" dirty="0" smtClean="0">
                <a:solidFill>
                  <a:schemeClr val="tx1">
                    <a:lumMod val="75000"/>
                    <a:lumOff val="25000"/>
                  </a:schemeClr>
                </a:solidFill>
                <a:latin typeface="ALS Sector Regular" pitchFamily="50" charset="0"/>
                <a:ea typeface="ALS Sector Stencil" charset="0"/>
                <a:cs typeface="ALS Sector Regular" pitchFamily="50" charset="0"/>
              </a:rPr>
              <a:t>12. </a:t>
            </a:r>
            <a:r>
              <a:rPr lang="uk-UA" sz="6600" b="1" dirty="0" smtClean="0">
                <a:solidFill>
                  <a:schemeClr val="tx1">
                    <a:lumMod val="75000"/>
                    <a:lumOff val="25000"/>
                  </a:schemeClr>
                </a:solidFill>
                <a:latin typeface="ALS Sector Regular" pitchFamily="50" charset="0"/>
                <a:ea typeface="ALS Sector Stencil" charset="0"/>
                <a:cs typeface="ALS Sector Regular" pitchFamily="50" charset="0"/>
              </a:rPr>
              <a:t>Етика туризму</a:t>
            </a:r>
            <a:endParaRPr lang="uk-UA" sz="6600" b="1" dirty="0">
              <a:solidFill>
                <a:schemeClr val="tx1">
                  <a:lumMod val="75000"/>
                  <a:lumOff val="25000"/>
                </a:schemeClr>
              </a:solidFill>
              <a:latin typeface="ALS Sector Regular" pitchFamily="50" charset="0"/>
              <a:ea typeface="ALS Sector Stencil" charset="0"/>
              <a:cs typeface="ALS Sector Regular" pitchFamily="50" charset="0"/>
            </a:endParaRPr>
          </a:p>
        </p:txBody>
      </p:sp>
      <p:pic>
        <p:nvPicPr>
          <p:cNvPr id="6" name="Рисунок 5">
            <a:extLst>
              <a:ext uri="{FF2B5EF4-FFF2-40B4-BE49-F238E27FC236}">
                <a16:creationId xmlns:a16="http://schemas.microsoft.com/office/drawing/2014/main" xmlns="" id="{34B65106-34A6-D64F-8852-F7261486B25D}"/>
              </a:ext>
            </a:extLst>
          </p:cNvPr>
          <p:cNvPicPr>
            <a:picLocks noChangeAspect="1"/>
          </p:cNvPicPr>
          <p:nvPr/>
        </p:nvPicPr>
        <p:blipFill>
          <a:blip r:embed="rId2"/>
          <a:stretch>
            <a:fillRect/>
          </a:stretch>
        </p:blipFill>
        <p:spPr>
          <a:xfrm>
            <a:off x="4625975" y="592391"/>
            <a:ext cx="6740525" cy="1117600"/>
          </a:xfrm>
          <a:prstGeom prst="rect">
            <a:avLst/>
          </a:prstGeom>
        </p:spPr>
      </p:pic>
      <p:pic>
        <p:nvPicPr>
          <p:cNvPr id="7" name="Рисунок 6">
            <a:extLst>
              <a:ext uri="{FF2B5EF4-FFF2-40B4-BE49-F238E27FC236}">
                <a16:creationId xmlns:a16="http://schemas.microsoft.com/office/drawing/2014/main" xmlns="" id="{6207448F-3FBC-DE4F-9F74-FCE1325FDC6D}"/>
              </a:ext>
            </a:extLst>
          </p:cNvPr>
          <p:cNvPicPr>
            <a:picLocks noChangeAspect="1"/>
          </p:cNvPicPr>
          <p:nvPr/>
        </p:nvPicPr>
        <p:blipFill>
          <a:blip r:embed="rId3"/>
          <a:stretch>
            <a:fillRect/>
          </a:stretch>
        </p:blipFill>
        <p:spPr>
          <a:xfrm>
            <a:off x="825500" y="0"/>
            <a:ext cx="3069844" cy="2302383"/>
          </a:xfrm>
          <a:prstGeom prst="rect">
            <a:avLst/>
          </a:prstGeom>
        </p:spPr>
      </p:pic>
    </p:spTree>
    <p:extLst>
      <p:ext uri="{BB962C8B-B14F-4D97-AF65-F5344CB8AC3E}">
        <p14:creationId xmlns:p14="http://schemas.microsoft.com/office/powerpoint/2010/main" val="21561405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280552"/>
            <a:ext cx="10515600" cy="1325563"/>
          </a:xfrm>
        </p:spPr>
        <p:txBody>
          <a:bodyPr>
            <a:noAutofit/>
          </a:bodyPr>
          <a:lstStyle/>
          <a:p>
            <a:pPr algn="ctr"/>
            <a:r>
              <a:rPr lang="ru-RU" sz="3600" dirty="0" err="1"/>
              <a:t>Туристи</a:t>
            </a:r>
            <a:r>
              <a:rPr lang="ru-RU" sz="3600" dirty="0"/>
              <a:t> і </a:t>
            </a:r>
            <a:r>
              <a:rPr lang="ru-RU" sz="3600" dirty="0" err="1"/>
              <a:t>відвідувачі</a:t>
            </a:r>
            <a:r>
              <a:rPr lang="ru-RU" sz="3600" dirty="0"/>
              <a:t> </a:t>
            </a:r>
            <a:r>
              <a:rPr lang="ru-RU" sz="3600" dirty="0" err="1"/>
              <a:t>повинні</a:t>
            </a:r>
            <a:r>
              <a:rPr lang="ru-RU" sz="3600" dirty="0"/>
              <a:t> </a:t>
            </a:r>
            <a:r>
              <a:rPr lang="ru-RU" sz="3600" dirty="0" err="1"/>
              <a:t>мати</a:t>
            </a:r>
            <a:r>
              <a:rPr lang="ru-RU" sz="3600" dirty="0"/>
              <a:t> доступ до </a:t>
            </a:r>
            <a:r>
              <a:rPr lang="ru-RU" sz="3600" dirty="0" err="1"/>
              <a:t>всіх</a:t>
            </a:r>
            <a:r>
              <a:rPr lang="ru-RU" sz="3600" dirty="0"/>
              <a:t> </a:t>
            </a:r>
            <a:r>
              <a:rPr lang="ru-RU" sz="3600" dirty="0" err="1"/>
              <a:t>наявних</a:t>
            </a:r>
            <a:r>
              <a:rPr lang="ru-RU" sz="3600" dirty="0"/>
              <a:t> форм </a:t>
            </a:r>
            <a:r>
              <a:rPr lang="ru-RU" sz="3600" dirty="0" err="1"/>
              <a:t>внутрішніх</a:t>
            </a:r>
            <a:r>
              <a:rPr lang="ru-RU" sz="3600" dirty="0"/>
              <a:t> і </a:t>
            </a:r>
            <a:r>
              <a:rPr lang="ru-RU" sz="3600" dirty="0" err="1"/>
              <a:t>зовнішніх</a:t>
            </a:r>
            <a:r>
              <a:rPr lang="ru-RU" sz="3600" dirty="0"/>
              <a:t> </a:t>
            </a:r>
            <a:r>
              <a:rPr lang="ru-RU" sz="3600" dirty="0" err="1"/>
              <a:t>комунікацій</a:t>
            </a:r>
            <a:r>
              <a:rPr lang="ru-RU" sz="3600" dirty="0"/>
              <a:t>; вони </a:t>
            </a:r>
            <a:r>
              <a:rPr lang="ru-RU" sz="3600" dirty="0" err="1"/>
              <a:t>повинні</a:t>
            </a:r>
            <a:r>
              <a:rPr lang="ru-RU" sz="3600" dirty="0"/>
              <a:t> </a:t>
            </a:r>
            <a:r>
              <a:rPr lang="ru-RU" sz="3600" dirty="0" err="1"/>
              <a:t>мати</a:t>
            </a:r>
            <a:r>
              <a:rPr lang="ru-RU" sz="3600" dirty="0"/>
              <a:t> </a:t>
            </a:r>
            <a:r>
              <a:rPr lang="ru-RU" sz="3600" dirty="0" err="1"/>
              <a:t>оперативний</a:t>
            </a:r>
            <a:r>
              <a:rPr lang="ru-RU" sz="3600" dirty="0"/>
              <a:t> і </a:t>
            </a:r>
            <a:r>
              <a:rPr lang="ru-RU" sz="3600" dirty="0" err="1"/>
              <a:t>безперешкодний</a:t>
            </a:r>
            <a:r>
              <a:rPr lang="ru-RU" sz="3600" dirty="0"/>
              <a:t> доступ до </a:t>
            </a:r>
            <a:r>
              <a:rPr lang="ru-RU" sz="3600" dirty="0" err="1"/>
              <a:t>місцевого</a:t>
            </a:r>
            <a:r>
              <a:rPr lang="ru-RU" sz="3600" dirty="0"/>
              <a:t> </a:t>
            </a:r>
            <a:r>
              <a:rPr lang="ru-RU" sz="3600" dirty="0" err="1"/>
              <a:t>адміністративного</a:t>
            </a:r>
            <a:r>
              <a:rPr lang="ru-RU" sz="3600" dirty="0"/>
              <a:t>, </a:t>
            </a:r>
            <a:r>
              <a:rPr lang="ru-RU" sz="3600" dirty="0" err="1"/>
              <a:t>юридичного</a:t>
            </a:r>
            <a:r>
              <a:rPr lang="ru-RU" sz="3600" dirty="0"/>
              <a:t> та </a:t>
            </a:r>
            <a:r>
              <a:rPr lang="ru-RU" sz="3600" dirty="0" err="1"/>
              <a:t>медичного</a:t>
            </a:r>
            <a:r>
              <a:rPr lang="ru-RU" sz="3600" dirty="0"/>
              <a:t> </a:t>
            </a:r>
            <a:r>
              <a:rPr lang="ru-RU" sz="3600" dirty="0" err="1"/>
              <a:t>обслуговування</a:t>
            </a:r>
            <a:r>
              <a:rPr lang="ru-RU" sz="3600" dirty="0"/>
              <a:t>; у </a:t>
            </a:r>
            <a:r>
              <a:rPr lang="ru-RU" sz="3600" dirty="0" err="1"/>
              <a:t>відповідності</a:t>
            </a:r>
            <a:r>
              <a:rPr lang="ru-RU" sz="3600" dirty="0"/>
              <a:t> з </a:t>
            </a:r>
            <a:r>
              <a:rPr lang="ru-RU" sz="3600" dirty="0" err="1"/>
              <a:t>діючими</a:t>
            </a:r>
            <a:r>
              <a:rPr lang="ru-RU" sz="3600" dirty="0"/>
              <a:t> </a:t>
            </a:r>
            <a:r>
              <a:rPr lang="ru-RU" sz="3600" dirty="0" err="1"/>
              <a:t>дипломатичними</a:t>
            </a:r>
            <a:r>
              <a:rPr lang="ru-RU" sz="3600" dirty="0"/>
              <a:t> </a:t>
            </a:r>
            <a:r>
              <a:rPr lang="ru-RU" sz="3600" dirty="0" err="1"/>
              <a:t>конвенціями</a:t>
            </a:r>
            <a:r>
              <a:rPr lang="ru-RU" sz="3600" dirty="0"/>
              <a:t> вони </a:t>
            </a:r>
            <a:r>
              <a:rPr lang="ru-RU" sz="3600" dirty="0" err="1"/>
              <a:t>повинні</a:t>
            </a:r>
            <a:r>
              <a:rPr lang="ru-RU" sz="3600" dirty="0"/>
              <a:t> </a:t>
            </a:r>
            <a:r>
              <a:rPr lang="ru-RU" sz="3600" dirty="0" err="1"/>
              <a:t>мати</a:t>
            </a:r>
            <a:r>
              <a:rPr lang="ru-RU" sz="3600" dirty="0"/>
              <a:t> </a:t>
            </a:r>
            <a:r>
              <a:rPr lang="ru-RU" sz="3600" dirty="0" err="1"/>
              <a:t>можливість</a:t>
            </a:r>
            <a:r>
              <a:rPr lang="ru-RU" sz="3600" dirty="0"/>
              <a:t> </a:t>
            </a:r>
            <a:r>
              <a:rPr lang="ru-RU" sz="3600" dirty="0" err="1"/>
              <a:t>вільно</a:t>
            </a:r>
            <a:r>
              <a:rPr lang="ru-RU" sz="3600" dirty="0"/>
              <a:t> </a:t>
            </a:r>
            <a:r>
              <a:rPr lang="ru-RU" sz="3600" dirty="0" err="1"/>
              <a:t>звертатися</a:t>
            </a:r>
            <a:r>
              <a:rPr lang="ru-RU" sz="3600" dirty="0"/>
              <a:t> до </a:t>
            </a:r>
            <a:r>
              <a:rPr lang="ru-RU" sz="3600" dirty="0" err="1"/>
              <a:t>консульської</a:t>
            </a:r>
            <a:r>
              <a:rPr lang="ru-RU" sz="3600" dirty="0"/>
              <a:t> </a:t>
            </a:r>
            <a:r>
              <a:rPr lang="ru-RU" sz="3600" dirty="0" err="1"/>
              <a:t>влади</a:t>
            </a:r>
            <a:r>
              <a:rPr lang="ru-RU" sz="3600" dirty="0"/>
              <a:t> </a:t>
            </a:r>
            <a:r>
              <a:rPr lang="ru-RU" sz="3600" dirty="0" err="1"/>
              <a:t>країн</a:t>
            </a:r>
            <a:r>
              <a:rPr lang="ru-RU" sz="3600" dirty="0"/>
              <a:t> </a:t>
            </a:r>
            <a:r>
              <a:rPr lang="ru-RU" sz="3600" dirty="0" err="1"/>
              <a:t>свого</a:t>
            </a:r>
            <a:r>
              <a:rPr lang="ru-RU" sz="3600" dirty="0"/>
              <a:t> </a:t>
            </a:r>
            <a:r>
              <a:rPr lang="ru-RU" sz="3600" dirty="0" err="1"/>
              <a:t>походження</a:t>
            </a:r>
            <a:r>
              <a:rPr lang="ru-RU" sz="3600" dirty="0"/>
              <a:t>.</a:t>
            </a:r>
          </a:p>
        </p:txBody>
      </p:sp>
    </p:spTree>
    <p:extLst>
      <p:ext uri="{BB962C8B-B14F-4D97-AF65-F5344CB8AC3E}">
        <p14:creationId xmlns:p14="http://schemas.microsoft.com/office/powerpoint/2010/main" val="757296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Туристи і екскурсанти мають право на </a:t>
            </a:r>
            <a:r>
              <a:rPr lang="en-US" dirty="0" smtClean="0"/>
              <a:t/>
            </a:r>
            <a:br>
              <a:rPr lang="en-US" dirty="0" smtClean="0"/>
            </a:br>
            <a:r>
              <a:rPr lang="uk-UA" dirty="0" smtClean="0"/>
              <a:t>(ст. 25 Закону України «Про туризм»):</a:t>
            </a:r>
            <a:endParaRPr lang="uk-UA" dirty="0"/>
          </a:p>
        </p:txBody>
      </p:sp>
      <p:sp>
        <p:nvSpPr>
          <p:cNvPr id="3" name="Объект 2"/>
          <p:cNvSpPr>
            <a:spLocks noGrp="1"/>
          </p:cNvSpPr>
          <p:nvPr>
            <p:ph idx="1"/>
          </p:nvPr>
        </p:nvSpPr>
        <p:spPr/>
        <p:txBody>
          <a:bodyPr>
            <a:normAutofit fontScale="92500" lnSpcReduction="20000"/>
          </a:bodyPr>
          <a:lstStyle/>
          <a:p>
            <a:pPr algn="just"/>
            <a:r>
              <a:rPr lang="uk-UA" dirty="0" smtClean="0"/>
              <a:t>реалізацію закріплених </a:t>
            </a:r>
            <a:r>
              <a:rPr lang="uk-UA" u="sng" dirty="0" smtClean="0">
                <a:hlinkClick r:id="rId2"/>
              </a:rPr>
              <a:t>Конституцією України</a:t>
            </a:r>
            <a:r>
              <a:rPr lang="uk-UA" dirty="0" smtClean="0"/>
              <a:t> прав громадян на відпочинок, свободу пересування, відновлення і зміцнення здоров'я, на безпечне для життя і здоров'я довкілля, задоволення духовних потреб, захист і повагу людської гідності;</a:t>
            </a:r>
          </a:p>
          <a:p>
            <a:pPr algn="just"/>
            <a:r>
              <a:rPr lang="uk-UA" dirty="0" smtClean="0"/>
              <a:t>необхідну і достовірну інформацію про правила в'їзду до країни (місця) тимчасового перебування, а також виїзду з країни (місця) тимчасового перебування і перебування там, про звичаї місцевого населення, пам'ятки природи, історії, культури та інші об'єкти туристичного показу, що знаходяться під особливою охороною, стан навколишнього середовища;</a:t>
            </a:r>
          </a:p>
          <a:p>
            <a:pPr algn="just"/>
            <a:r>
              <a:rPr lang="uk-UA" dirty="0" smtClean="0"/>
              <a:t>інформацію про наявність ліцензії у суб'єкта, що здійснює підприємницьку діяльність у галузі туризму, інших документів, наявність яких передбачена законодавством;</a:t>
            </a:r>
          </a:p>
          <a:p>
            <a:endParaRPr lang="ru-RU" dirty="0"/>
          </a:p>
        </p:txBody>
      </p:sp>
    </p:spTree>
    <p:extLst>
      <p:ext uri="{BB962C8B-B14F-4D97-AF65-F5344CB8AC3E}">
        <p14:creationId xmlns:p14="http://schemas.microsoft.com/office/powerpoint/2010/main" val="2252277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pPr algn="just"/>
            <a:r>
              <a:rPr lang="uk-UA" dirty="0" smtClean="0"/>
              <a:t>отримання обов'язкової інформації, що передує укладенню договору;</a:t>
            </a:r>
          </a:p>
          <a:p>
            <a:pPr algn="just"/>
            <a:r>
              <a:rPr lang="uk-UA" dirty="0" smtClean="0"/>
              <a:t>отримання туристичних послуг, передбачених договором;</a:t>
            </a:r>
          </a:p>
          <a:p>
            <a:pPr algn="just"/>
            <a:r>
              <a:rPr lang="uk-UA" dirty="0" smtClean="0"/>
              <a:t>особисту безпеку, захист життя, здоров'я, прав споживача, а також майна;</a:t>
            </a:r>
          </a:p>
          <a:p>
            <a:pPr algn="just"/>
            <a:r>
              <a:rPr lang="uk-UA" dirty="0" smtClean="0"/>
              <a:t>одержання відповідної медичної допомоги;</a:t>
            </a:r>
          </a:p>
          <a:p>
            <a:pPr algn="just"/>
            <a:r>
              <a:rPr lang="uk-UA" dirty="0" smtClean="0"/>
              <a:t>відшкодування матеріальних і моральних збитків у разі невиконання або неналежного виконання умов договору;</a:t>
            </a:r>
          </a:p>
          <a:p>
            <a:pPr algn="just"/>
            <a:r>
              <a:rPr lang="uk-UA" dirty="0" smtClean="0"/>
              <a:t>сприяння з боку органів державної влади України в одержанні правових та інших видів допомоги, а громадяни України також і за її межами;</a:t>
            </a:r>
          </a:p>
          <a:p>
            <a:pPr algn="just"/>
            <a:r>
              <a:rPr lang="uk-UA" dirty="0" smtClean="0"/>
              <a:t>реалізацію інших прав.</a:t>
            </a:r>
          </a:p>
          <a:p>
            <a:endParaRPr lang="ru-RU" dirty="0"/>
          </a:p>
        </p:txBody>
      </p:sp>
      <p:sp>
        <p:nvSpPr>
          <p:cNvPr id="4" name="Заголовок 1"/>
          <p:cNvSpPr>
            <a:spLocks noGrp="1"/>
          </p:cNvSpPr>
          <p:nvPr>
            <p:ph type="title"/>
          </p:nvPr>
        </p:nvSpPr>
        <p:spPr>
          <a:xfrm>
            <a:off x="838200" y="365125"/>
            <a:ext cx="10515600" cy="1325563"/>
          </a:xfrm>
        </p:spPr>
        <p:txBody>
          <a:bodyPr/>
          <a:lstStyle/>
          <a:p>
            <a:r>
              <a:rPr lang="uk-UA" dirty="0" smtClean="0"/>
              <a:t>Туристи і екскурсанти мають право на (ст. 25 Закону України «Про туризм»):</a:t>
            </a:r>
            <a:endParaRPr lang="uk-UA" dirty="0"/>
          </a:p>
        </p:txBody>
      </p:sp>
    </p:spTree>
    <p:extLst>
      <p:ext uri="{BB962C8B-B14F-4D97-AF65-F5344CB8AC3E}">
        <p14:creationId xmlns:p14="http://schemas.microsoft.com/office/powerpoint/2010/main" val="1507559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Туристи і екскурсанти зобов'язані:</a:t>
            </a:r>
            <a:endParaRPr lang="uk-UA" dirty="0"/>
          </a:p>
        </p:txBody>
      </p:sp>
      <p:sp>
        <p:nvSpPr>
          <p:cNvPr id="3" name="Объект 2"/>
          <p:cNvSpPr>
            <a:spLocks noGrp="1"/>
          </p:cNvSpPr>
          <p:nvPr>
            <p:ph idx="1"/>
          </p:nvPr>
        </p:nvSpPr>
        <p:spPr/>
        <p:txBody>
          <a:bodyPr>
            <a:normAutofit fontScale="85000" lnSpcReduction="20000"/>
          </a:bodyPr>
          <a:lstStyle/>
          <a:p>
            <a:pPr algn="just"/>
            <a:r>
              <a:rPr lang="uk-UA" dirty="0" smtClean="0"/>
              <a:t>не порушувати права та законні інтереси інших осіб, вимоги законів, які діють на території країни перебування;</a:t>
            </a:r>
          </a:p>
          <a:p>
            <a:pPr algn="just"/>
            <a:r>
              <a:rPr lang="uk-UA" dirty="0" smtClean="0"/>
              <a:t>виконувати митні, прикордонні, санітарні та інші правила;</a:t>
            </a:r>
          </a:p>
          <a:p>
            <a:pPr algn="just"/>
            <a:r>
              <a:rPr lang="uk-UA" dirty="0" smtClean="0"/>
              <a:t>поважати політичний та соціальний устрій, традиції, звичаї, релігійні вірування країни (місця) перебування;</a:t>
            </a:r>
          </a:p>
          <a:p>
            <a:pPr algn="just"/>
            <a:r>
              <a:rPr lang="uk-UA" dirty="0" smtClean="0"/>
              <a:t>зберігати довкілля, дбайливо ставитися до об'єктів природи та культурної спадщини в країні (місці) тимчасового перебування;</a:t>
            </a:r>
          </a:p>
          <a:p>
            <a:pPr algn="just"/>
            <a:r>
              <a:rPr lang="uk-UA" dirty="0" smtClean="0"/>
              <a:t>дотримуватися умов і правил, передбачених договором про надання туристичних послуг;</a:t>
            </a:r>
          </a:p>
          <a:p>
            <a:pPr algn="just"/>
            <a:r>
              <a:rPr lang="uk-UA" dirty="0" smtClean="0"/>
              <a:t>надавати персональну інформацію в обсязі, необхідному для реалізації туристичного продукту;</a:t>
            </a:r>
          </a:p>
          <a:p>
            <a:pPr algn="just"/>
            <a:r>
              <a:rPr lang="uk-UA" dirty="0" smtClean="0"/>
              <a:t>дотримуватися під час подорожі правил особистої безпеки;</a:t>
            </a:r>
          </a:p>
          <a:p>
            <a:pPr algn="just"/>
            <a:r>
              <a:rPr lang="uk-UA" dirty="0" smtClean="0"/>
              <a:t>відшкодовувати збитки, завдані їх неправомірними діями.</a:t>
            </a:r>
            <a:endParaRPr lang="uk-UA" dirty="0"/>
          </a:p>
        </p:txBody>
      </p:sp>
    </p:spTree>
    <p:extLst>
      <p:ext uri="{BB962C8B-B14F-4D97-AF65-F5344CB8AC3E}">
        <p14:creationId xmlns:p14="http://schemas.microsoft.com/office/powerpoint/2010/main" val="3788173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Втрата паспорта за кордоном: куди звертатися та як повернутися без нього в Україну</a:t>
            </a:r>
            <a:endParaRPr lang="uk-UA" dirty="0"/>
          </a:p>
        </p:txBody>
      </p:sp>
      <p:sp>
        <p:nvSpPr>
          <p:cNvPr id="3" name="Объект 2"/>
          <p:cNvSpPr>
            <a:spLocks noGrp="1"/>
          </p:cNvSpPr>
          <p:nvPr>
            <p:ph idx="1"/>
          </p:nvPr>
        </p:nvSpPr>
        <p:spPr/>
        <p:txBody>
          <a:bodyPr>
            <a:normAutofit fontScale="92500" lnSpcReduction="10000"/>
          </a:bodyPr>
          <a:lstStyle/>
          <a:p>
            <a:pPr algn="just"/>
            <a:r>
              <a:rPr lang="uk-UA" b="1" dirty="0" smtClean="0"/>
              <a:t>Крок 1. Поліція. </a:t>
            </a:r>
            <a:r>
              <a:rPr lang="uk-UA" dirty="0" smtClean="0"/>
              <a:t>Необхідно звернутися до найближчого відділення місцевої поліції та написати заяву про втрату/викрадення документів. в поліції можуть попросити надати копії втрачених документів та перерахувати всі візи та відмітки, які були проставлені у паспорті в країні вашого перебування, а також надати копію документа, що посвідчує особу (таким документом може бути внутрішній паспорт громадянина України, посвідчення водія). Поліцією буде видано нотаріально завірену копію вашої заяви (за послуги нотаріуса, скоріш за все, доведеться заплатити), довідку про те, що ви заявили про втрату паспорта або інший офіційний документ, який підтвердить, що ви звертались до поліції з питанням втрати документа, що посвідчує особу та підтверджує громадянство України.</a:t>
            </a:r>
          </a:p>
          <a:p>
            <a:pPr algn="just"/>
            <a:endParaRPr lang="ru-RU" dirty="0"/>
          </a:p>
        </p:txBody>
      </p:sp>
    </p:spTree>
    <p:extLst>
      <p:ext uri="{BB962C8B-B14F-4D97-AF65-F5344CB8AC3E}">
        <p14:creationId xmlns:p14="http://schemas.microsoft.com/office/powerpoint/2010/main" val="2202776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6819" y="644893"/>
            <a:ext cx="8036292" cy="5832909"/>
          </a:xfrm>
        </p:spPr>
        <p:txBody>
          <a:bodyPr>
            <a:normAutofit fontScale="92500"/>
          </a:bodyPr>
          <a:lstStyle/>
          <a:p>
            <a:pPr algn="just"/>
            <a:r>
              <a:rPr lang="uk-UA" b="1" dirty="0" smtClean="0"/>
              <a:t>Крок 2.</a:t>
            </a:r>
            <a:r>
              <a:rPr lang="uk-UA" dirty="0" smtClean="0"/>
              <a:t> Консульство (консульський відділ посольства). Після отримання довідки про втрату документа або іншого офіційного документа у місцевій поліції, якомога швидше зверніться до найближчого консульства України в країні вашого перебування. Після того як вашу особу і належність до громадянства України буде підтверджено, консул оформить посвідчення особи на повернення в Україну (також відоме як “білий паспорт”). Посвідчення на повернення в Україну передбачає таке повернення протягом 15-30 днів з моменту видачі. При цьому посвідчення дає право тільки на виїзд з країни, де було втрачено паспорт та на в`їзд в Україну. Посвідчення не є аналогом закордонного паспорта громадянина України та на його підставі не можна перетинати кордони інших держав.</a:t>
            </a:r>
            <a:endParaRPr lang="uk-UA" dirty="0"/>
          </a:p>
        </p:txBody>
      </p:sp>
      <p:pic>
        <p:nvPicPr>
          <p:cNvPr id="1026" name="Picture 2" descr="May be an image of text that says &quot;посвдчення особи на на повернення в украёну CERTIFICATE FOR RETURN TO UKRAINE украёна&quot;"/>
          <p:cNvPicPr>
            <a:picLocks noChangeAspect="1" noChangeArrowheads="1"/>
          </p:cNvPicPr>
          <p:nvPr/>
        </p:nvPicPr>
        <p:blipFill rotWithShape="1">
          <a:blip r:embed="rId2">
            <a:extLst>
              <a:ext uri="{28A0092B-C50C-407E-A947-70E740481C1C}">
                <a14:useLocalDpi xmlns:a14="http://schemas.microsoft.com/office/drawing/2010/main" val="0"/>
              </a:ext>
            </a:extLst>
          </a:blip>
          <a:srcRect l="29817" t="20679" r="26289" b="17900"/>
          <a:stretch/>
        </p:blipFill>
        <p:spPr bwMode="auto">
          <a:xfrm>
            <a:off x="8999621" y="1346819"/>
            <a:ext cx="2675823" cy="37442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996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a:extLst>
              <a:ext uri="{FF2B5EF4-FFF2-40B4-BE49-F238E27FC236}">
                <a16:creationId xmlns:a16="http://schemas.microsoft.com/office/drawing/2014/main" xmlns="" id="{2A29722E-4409-6D40-B8D4-4A9DC40E9B79}"/>
              </a:ext>
            </a:extLst>
          </p:cNvPr>
          <p:cNvSpPr>
            <a:spLocks noGrp="1"/>
          </p:cNvSpPr>
          <p:nvPr>
            <p:ph type="ctrTitle"/>
          </p:nvPr>
        </p:nvSpPr>
        <p:spPr>
          <a:xfrm>
            <a:off x="423542" y="2023250"/>
            <a:ext cx="11330943" cy="2892334"/>
          </a:xfrm>
        </p:spPr>
        <p:txBody>
          <a:bodyPr>
            <a:noAutofit/>
          </a:bodyPr>
          <a:lstStyle/>
          <a:p>
            <a:r>
              <a:rPr lang="uk-UA" sz="6600" b="1" dirty="0">
                <a:solidFill>
                  <a:schemeClr val="tx1">
                    <a:lumMod val="75000"/>
                    <a:lumOff val="25000"/>
                  </a:schemeClr>
                </a:solidFill>
                <a:latin typeface="ALS Sector Regular" pitchFamily="50" charset="0"/>
                <a:ea typeface="ALS Sector Stencil" charset="0"/>
                <a:cs typeface="ALS Sector Regular" pitchFamily="50" charset="0"/>
              </a:rPr>
              <a:t>2</a:t>
            </a:r>
            <a:r>
              <a:rPr lang="uk-UA" sz="6600" b="1" dirty="0" smtClean="0">
                <a:solidFill>
                  <a:schemeClr val="tx1">
                    <a:lumMod val="75000"/>
                    <a:lumOff val="25000"/>
                  </a:schemeClr>
                </a:solidFill>
                <a:latin typeface="ALS Sector Regular" pitchFamily="50" charset="0"/>
                <a:ea typeface="ALS Sector Stencil" charset="0"/>
                <a:cs typeface="ALS Sector Regular" pitchFamily="50" charset="0"/>
              </a:rPr>
              <a:t>. Права та обов'язки професіоналів туризму</a:t>
            </a:r>
            <a:endParaRPr lang="uk-UA" sz="6600" b="1" dirty="0">
              <a:solidFill>
                <a:schemeClr val="tx1">
                  <a:lumMod val="75000"/>
                  <a:lumOff val="25000"/>
                </a:schemeClr>
              </a:solidFill>
              <a:latin typeface="ALS Sector Regular" pitchFamily="50" charset="0"/>
              <a:ea typeface="ALS Sector Stencil" charset="0"/>
              <a:cs typeface="ALS Sector Regular" pitchFamily="50" charset="0"/>
            </a:endParaRPr>
          </a:p>
        </p:txBody>
      </p:sp>
      <p:pic>
        <p:nvPicPr>
          <p:cNvPr id="6" name="Рисунок 5">
            <a:extLst>
              <a:ext uri="{FF2B5EF4-FFF2-40B4-BE49-F238E27FC236}">
                <a16:creationId xmlns:a16="http://schemas.microsoft.com/office/drawing/2014/main" xmlns="" id="{34B65106-34A6-D64F-8852-F7261486B25D}"/>
              </a:ext>
            </a:extLst>
          </p:cNvPr>
          <p:cNvPicPr>
            <a:picLocks noChangeAspect="1"/>
          </p:cNvPicPr>
          <p:nvPr/>
        </p:nvPicPr>
        <p:blipFill>
          <a:blip r:embed="rId2"/>
          <a:stretch>
            <a:fillRect/>
          </a:stretch>
        </p:blipFill>
        <p:spPr>
          <a:xfrm>
            <a:off x="4625975" y="592391"/>
            <a:ext cx="6740525" cy="1117600"/>
          </a:xfrm>
          <a:prstGeom prst="rect">
            <a:avLst/>
          </a:prstGeom>
        </p:spPr>
      </p:pic>
      <p:pic>
        <p:nvPicPr>
          <p:cNvPr id="7" name="Рисунок 6">
            <a:extLst>
              <a:ext uri="{FF2B5EF4-FFF2-40B4-BE49-F238E27FC236}">
                <a16:creationId xmlns:a16="http://schemas.microsoft.com/office/drawing/2014/main" xmlns="" id="{6207448F-3FBC-DE4F-9F74-FCE1325FDC6D}"/>
              </a:ext>
            </a:extLst>
          </p:cNvPr>
          <p:cNvPicPr>
            <a:picLocks noChangeAspect="1"/>
          </p:cNvPicPr>
          <p:nvPr/>
        </p:nvPicPr>
        <p:blipFill>
          <a:blip r:embed="rId3"/>
          <a:stretch>
            <a:fillRect/>
          </a:stretch>
        </p:blipFill>
        <p:spPr>
          <a:xfrm>
            <a:off x="825500" y="0"/>
            <a:ext cx="3069844" cy="2302383"/>
          </a:xfrm>
          <a:prstGeom prst="rect">
            <a:avLst/>
          </a:prstGeom>
        </p:spPr>
      </p:pic>
    </p:spTree>
    <p:extLst>
      <p:ext uri="{BB962C8B-B14F-4D97-AF65-F5344CB8AC3E}">
        <p14:creationId xmlns:p14="http://schemas.microsoft.com/office/powerpoint/2010/main" val="15227375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473058"/>
            <a:ext cx="10515600" cy="1325563"/>
          </a:xfrm>
        </p:spPr>
        <p:txBody>
          <a:bodyPr>
            <a:noAutofit/>
          </a:bodyPr>
          <a:lstStyle/>
          <a:p>
            <a:pPr algn="ctr"/>
            <a:r>
              <a:rPr lang="uk-UA" sz="2800" dirty="0" smtClean="0"/>
              <a:t>Слід планувати об'єкти туристської інфраструктури та види туристської діяльності таким чином, щоб забезпечувати захист природної спадщини, яку складають екосистеми та біологічне різноманіття, а також охороняти види дикої фауни і флори, яким загрожує зникнення; учасники туристського процесу, і особливо, професіонали сфери туризму повинні погоджуватися з встановленням певних обмежень і меж на діяльність, яку вони здійснюють в особливо вразливих місцях - зонах пустель, полярних і високогірних районах, прибережних зонах, тропічних лісах і вологих зонах, які підходять для створення природних парків чи заповідників.</a:t>
            </a:r>
            <a:endParaRPr lang="uk-UA" sz="2800" dirty="0"/>
          </a:p>
        </p:txBody>
      </p:sp>
    </p:spTree>
    <p:extLst>
      <p:ext uri="{BB962C8B-B14F-4D97-AF65-F5344CB8AC3E}">
        <p14:creationId xmlns:p14="http://schemas.microsoft.com/office/powerpoint/2010/main" val="2447054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376805"/>
            <a:ext cx="10515600" cy="1325563"/>
          </a:xfrm>
        </p:spPr>
        <p:txBody>
          <a:bodyPr>
            <a:noAutofit/>
          </a:bodyPr>
          <a:lstStyle/>
          <a:p>
            <a:pPr algn="just"/>
            <a:r>
              <a:rPr lang="ru-RU" sz="2400" dirty="0" err="1"/>
              <a:t>Туристська</a:t>
            </a:r>
            <a:r>
              <a:rPr lang="ru-RU" sz="2400" dirty="0"/>
              <a:t> </a:t>
            </a:r>
            <a:r>
              <a:rPr lang="ru-RU" sz="2400" dirty="0" err="1"/>
              <a:t>політика</a:t>
            </a:r>
            <a:r>
              <a:rPr lang="ru-RU" sz="2400" dirty="0"/>
              <a:t> та </a:t>
            </a:r>
            <a:r>
              <a:rPr lang="ru-RU" sz="2400" dirty="0" err="1"/>
              <a:t>діяльність</a:t>
            </a:r>
            <a:r>
              <a:rPr lang="ru-RU" sz="2400" dirty="0"/>
              <a:t> </a:t>
            </a:r>
            <a:r>
              <a:rPr lang="ru-RU" sz="2400" dirty="0" err="1"/>
              <a:t>здійснюються</a:t>
            </a:r>
            <a:r>
              <a:rPr lang="ru-RU" sz="2400" dirty="0"/>
              <a:t> на </a:t>
            </a:r>
            <a:r>
              <a:rPr lang="ru-RU" sz="2400" dirty="0" err="1"/>
              <a:t>основі</a:t>
            </a:r>
            <a:r>
              <a:rPr lang="ru-RU" sz="2400" dirty="0"/>
              <a:t> </a:t>
            </a:r>
            <a:r>
              <a:rPr lang="ru-RU" sz="2400" dirty="0" err="1"/>
              <a:t>поваги</a:t>
            </a:r>
            <a:r>
              <a:rPr lang="ru-RU" sz="2400" dirty="0"/>
              <a:t> </a:t>
            </a:r>
            <a:r>
              <a:rPr lang="ru-RU" sz="2400" dirty="0" err="1"/>
              <a:t>художньої</a:t>
            </a:r>
            <a:r>
              <a:rPr lang="ru-RU" sz="2400" dirty="0"/>
              <a:t>, </a:t>
            </a:r>
            <a:r>
              <a:rPr lang="ru-RU" sz="2400" dirty="0" err="1"/>
              <a:t>археологічної</a:t>
            </a:r>
            <a:r>
              <a:rPr lang="ru-RU" sz="2400" dirty="0"/>
              <a:t> та </a:t>
            </a:r>
            <a:r>
              <a:rPr lang="ru-RU" sz="2400" dirty="0" err="1"/>
              <a:t>культурної</a:t>
            </a:r>
            <a:r>
              <a:rPr lang="ru-RU" sz="2400" dirty="0"/>
              <a:t> </a:t>
            </a:r>
            <a:r>
              <a:rPr lang="ru-RU" sz="2400" dirty="0" err="1"/>
              <a:t>спадщини</a:t>
            </a:r>
            <a:r>
              <a:rPr lang="ru-RU" sz="2400" dirty="0"/>
              <a:t> з метою </a:t>
            </a:r>
            <a:r>
              <a:rPr lang="ru-RU" sz="2400" dirty="0" err="1"/>
              <a:t>її</a:t>
            </a:r>
            <a:r>
              <a:rPr lang="ru-RU" sz="2400" dirty="0"/>
              <a:t> </a:t>
            </a:r>
            <a:r>
              <a:rPr lang="ru-RU" sz="2400" dirty="0" err="1"/>
              <a:t>захисту</a:t>
            </a:r>
            <a:r>
              <a:rPr lang="ru-RU" sz="2400" dirty="0"/>
              <a:t> і </a:t>
            </a:r>
            <a:r>
              <a:rPr lang="ru-RU" sz="2400" dirty="0" err="1"/>
              <a:t>збереження</a:t>
            </a:r>
            <a:r>
              <a:rPr lang="ru-RU" sz="2400" dirty="0"/>
              <a:t> для </a:t>
            </a:r>
            <a:r>
              <a:rPr lang="ru-RU" sz="2400" dirty="0" err="1"/>
              <a:t>майбутніх</a:t>
            </a:r>
            <a:r>
              <a:rPr lang="ru-RU" sz="2400" dirty="0"/>
              <a:t> </a:t>
            </a:r>
            <a:r>
              <a:rPr lang="ru-RU" sz="2400" dirty="0" err="1"/>
              <a:t>поколінь</a:t>
            </a:r>
            <a:r>
              <a:rPr lang="ru-RU" sz="2400" dirty="0"/>
              <a:t>; </a:t>
            </a:r>
            <a:r>
              <a:rPr lang="ru-RU" sz="2400" dirty="0" err="1"/>
              <a:t>особлива</a:t>
            </a:r>
            <a:r>
              <a:rPr lang="ru-RU" sz="2400" dirty="0"/>
              <a:t> </a:t>
            </a:r>
            <a:r>
              <a:rPr lang="ru-RU" sz="2400" dirty="0" err="1"/>
              <a:t>увага</a:t>
            </a:r>
            <a:r>
              <a:rPr lang="ru-RU" sz="2400" dirty="0"/>
              <a:t> при </a:t>
            </a:r>
            <a:r>
              <a:rPr lang="ru-RU" sz="2400" dirty="0" err="1"/>
              <a:t>цьому</a:t>
            </a:r>
            <a:r>
              <a:rPr lang="ru-RU" sz="2400" dirty="0"/>
              <a:t> </a:t>
            </a:r>
            <a:r>
              <a:rPr lang="ru-RU" sz="2400" dirty="0" err="1"/>
              <a:t>приділяється</a:t>
            </a:r>
            <a:r>
              <a:rPr lang="ru-RU" sz="2400" dirty="0"/>
              <a:t> </a:t>
            </a:r>
            <a:r>
              <a:rPr lang="ru-RU" sz="2400" dirty="0" err="1"/>
              <a:t>охороні</a:t>
            </a:r>
            <a:r>
              <a:rPr lang="ru-RU" sz="2400" dirty="0"/>
              <a:t> і </a:t>
            </a:r>
            <a:r>
              <a:rPr lang="ru-RU" sz="2400" dirty="0" err="1"/>
              <a:t>піклуванню</a:t>
            </a:r>
            <a:r>
              <a:rPr lang="ru-RU" sz="2400" dirty="0"/>
              <a:t> про </a:t>
            </a:r>
            <a:r>
              <a:rPr lang="ru-RU" sz="2400" dirty="0" err="1"/>
              <a:t>пам'ятки</a:t>
            </a:r>
            <a:r>
              <a:rPr lang="ru-RU" sz="2400" dirty="0"/>
              <a:t>, святилища та </a:t>
            </a:r>
            <a:r>
              <a:rPr lang="ru-RU" sz="2400" dirty="0" err="1"/>
              <a:t>музеї</a:t>
            </a:r>
            <a:r>
              <a:rPr lang="ru-RU" sz="2400" dirty="0"/>
              <a:t>, </a:t>
            </a:r>
            <a:r>
              <a:rPr lang="ru-RU" sz="2400" dirty="0" err="1"/>
              <a:t>які</a:t>
            </a:r>
            <a:r>
              <a:rPr lang="ru-RU" sz="2400" dirty="0"/>
              <a:t> </a:t>
            </a:r>
            <a:r>
              <a:rPr lang="ru-RU" sz="2400" dirty="0" err="1"/>
              <a:t>повинні</a:t>
            </a:r>
            <a:r>
              <a:rPr lang="ru-RU" sz="2400" dirty="0"/>
              <a:t> бути широко </a:t>
            </a:r>
            <a:r>
              <a:rPr lang="ru-RU" sz="2400" dirty="0" err="1"/>
              <a:t>доступні</a:t>
            </a:r>
            <a:r>
              <a:rPr lang="ru-RU" sz="2400" dirty="0"/>
              <a:t> для </a:t>
            </a:r>
            <a:r>
              <a:rPr lang="ru-RU" sz="2400" dirty="0" err="1"/>
              <a:t>відвідування</a:t>
            </a:r>
            <a:r>
              <a:rPr lang="ru-RU" sz="2400" dirty="0"/>
              <a:t> туристами; </a:t>
            </a:r>
            <a:r>
              <a:rPr lang="ru-RU" sz="2400" dirty="0" err="1"/>
              <a:t>слід</a:t>
            </a:r>
            <a:r>
              <a:rPr lang="ru-RU" sz="2400" dirty="0"/>
              <a:t> </a:t>
            </a:r>
            <a:r>
              <a:rPr lang="ru-RU" sz="2400" dirty="0" err="1"/>
              <a:t>заохочувати</a:t>
            </a:r>
            <a:r>
              <a:rPr lang="ru-RU" sz="2400" dirty="0"/>
              <a:t> доступ </a:t>
            </a:r>
            <a:r>
              <a:rPr lang="ru-RU" sz="2400" dirty="0" err="1"/>
              <a:t>публіки</a:t>
            </a:r>
            <a:r>
              <a:rPr lang="ru-RU" sz="2400" dirty="0"/>
              <a:t> до </a:t>
            </a:r>
            <a:r>
              <a:rPr lang="ru-RU" sz="2400" dirty="0" err="1"/>
              <a:t>культурних</a:t>
            </a:r>
            <a:r>
              <a:rPr lang="ru-RU" sz="2400" dirty="0"/>
              <a:t> </a:t>
            </a:r>
            <a:r>
              <a:rPr lang="ru-RU" sz="2400" dirty="0" err="1"/>
              <a:t>цінностей</a:t>
            </a:r>
            <a:r>
              <a:rPr lang="ru-RU" sz="2400" dirty="0"/>
              <a:t> і </a:t>
            </a:r>
            <a:r>
              <a:rPr lang="ru-RU" sz="2400" dirty="0" err="1"/>
              <a:t>пам'ятників</a:t>
            </a:r>
            <a:r>
              <a:rPr lang="ru-RU" sz="2400" dirty="0"/>
              <a:t>, </a:t>
            </a:r>
            <a:r>
              <a:rPr lang="ru-RU" sz="2400" dirty="0" err="1"/>
              <a:t>що</a:t>
            </a:r>
            <a:r>
              <a:rPr lang="ru-RU" sz="2400" dirty="0"/>
              <a:t> </a:t>
            </a:r>
            <a:r>
              <a:rPr lang="ru-RU" sz="2400" dirty="0" err="1"/>
              <a:t>знаходяться</a:t>
            </a:r>
            <a:r>
              <a:rPr lang="ru-RU" sz="2400" dirty="0"/>
              <a:t> в приватному </a:t>
            </a:r>
            <a:r>
              <a:rPr lang="ru-RU" sz="2400" dirty="0" err="1"/>
              <a:t>володінні</a:t>
            </a:r>
            <a:r>
              <a:rPr lang="ru-RU" sz="2400" dirty="0"/>
              <a:t>, з </a:t>
            </a:r>
            <a:r>
              <a:rPr lang="ru-RU" sz="2400" dirty="0" err="1"/>
              <a:t>повагою</a:t>
            </a:r>
            <a:r>
              <a:rPr lang="ru-RU" sz="2400" dirty="0"/>
              <a:t> до прав </a:t>
            </a:r>
            <a:r>
              <a:rPr lang="ru-RU" sz="2400" dirty="0" err="1"/>
              <a:t>їх</a:t>
            </a:r>
            <a:r>
              <a:rPr lang="ru-RU" sz="2400" dirty="0"/>
              <a:t> </a:t>
            </a:r>
            <a:r>
              <a:rPr lang="ru-RU" sz="2400" dirty="0" err="1"/>
              <a:t>власників</a:t>
            </a:r>
            <a:r>
              <a:rPr lang="ru-RU" sz="2400" dirty="0"/>
              <a:t>, а </a:t>
            </a:r>
            <a:r>
              <a:rPr lang="ru-RU" sz="2400" dirty="0" err="1"/>
              <a:t>також</a:t>
            </a:r>
            <a:r>
              <a:rPr lang="ru-RU" sz="2400" dirty="0"/>
              <a:t> в </a:t>
            </a:r>
            <a:r>
              <a:rPr lang="ru-RU" sz="2400" dirty="0" err="1"/>
              <a:t>будівлях</a:t>
            </a:r>
            <a:r>
              <a:rPr lang="ru-RU" sz="2400" dirty="0"/>
              <a:t> </a:t>
            </a:r>
            <a:r>
              <a:rPr lang="ru-RU" sz="2400" dirty="0" err="1"/>
              <a:t>релігійного</a:t>
            </a:r>
            <a:r>
              <a:rPr lang="ru-RU" sz="2400" dirty="0"/>
              <a:t> характеру, без </a:t>
            </a:r>
            <a:r>
              <a:rPr lang="ru-RU" sz="2400" dirty="0" err="1"/>
              <a:t>шкоди</a:t>
            </a:r>
            <a:r>
              <a:rPr lang="ru-RU" sz="2400" dirty="0"/>
              <a:t> для </a:t>
            </a:r>
            <a:r>
              <a:rPr lang="ru-RU" sz="2400" dirty="0" err="1"/>
              <a:t>культових</a:t>
            </a:r>
            <a:r>
              <a:rPr lang="ru-RU" sz="2400" dirty="0"/>
              <a:t> потреб</a:t>
            </a:r>
            <a:r>
              <a:rPr lang="ru-RU" sz="2400" dirty="0" smtClean="0"/>
              <a:t>.</a:t>
            </a:r>
            <a:r>
              <a:rPr lang="en-US" sz="2400" dirty="0" smtClean="0"/>
              <a:t/>
            </a:r>
            <a:br>
              <a:rPr lang="en-US" sz="2400" dirty="0" smtClean="0"/>
            </a:br>
            <a:r>
              <a:rPr lang="ru-RU" sz="2400" dirty="0"/>
              <a:t/>
            </a:r>
            <a:br>
              <a:rPr lang="ru-RU" sz="2400" dirty="0"/>
            </a:br>
            <a:r>
              <a:rPr lang="ru-RU" sz="2400" dirty="0" err="1" smtClean="0"/>
              <a:t>Фінансові</a:t>
            </a:r>
            <a:r>
              <a:rPr lang="ru-RU" sz="2400" dirty="0" smtClean="0"/>
              <a:t> </a:t>
            </a:r>
            <a:r>
              <a:rPr lang="ru-RU" sz="2400" dirty="0" err="1"/>
              <a:t>кошти</a:t>
            </a:r>
            <a:r>
              <a:rPr lang="ru-RU" sz="2400" dirty="0"/>
              <a:t>, </a:t>
            </a:r>
            <a:r>
              <a:rPr lang="ru-RU" sz="2400" dirty="0" err="1"/>
              <a:t>одержувані</a:t>
            </a:r>
            <a:r>
              <a:rPr lang="ru-RU" sz="2400" dirty="0"/>
              <a:t> </a:t>
            </a:r>
            <a:r>
              <a:rPr lang="ru-RU" sz="2400" dirty="0" err="1"/>
              <a:t>завдяки</a:t>
            </a:r>
            <a:r>
              <a:rPr lang="ru-RU" sz="2400" dirty="0"/>
              <a:t> </a:t>
            </a:r>
            <a:r>
              <a:rPr lang="ru-RU" sz="2400" dirty="0" err="1"/>
              <a:t>відвідуванню</a:t>
            </a:r>
            <a:r>
              <a:rPr lang="ru-RU" sz="2400" dirty="0"/>
              <a:t> </a:t>
            </a:r>
            <a:r>
              <a:rPr lang="ru-RU" sz="2400" dirty="0" err="1"/>
              <a:t>об'єктів</a:t>
            </a:r>
            <a:r>
              <a:rPr lang="ru-RU" sz="2400" dirty="0"/>
              <a:t> і </a:t>
            </a:r>
            <a:r>
              <a:rPr lang="ru-RU" sz="2400" dirty="0" err="1"/>
              <a:t>пам'ятників</a:t>
            </a:r>
            <a:r>
              <a:rPr lang="ru-RU" sz="2400" dirty="0"/>
              <a:t> </a:t>
            </a:r>
            <a:r>
              <a:rPr lang="ru-RU" sz="2400" dirty="0" err="1"/>
              <a:t>культури</a:t>
            </a:r>
            <a:r>
              <a:rPr lang="ru-RU" sz="2400" dirty="0"/>
              <a:t>, </a:t>
            </a:r>
            <a:r>
              <a:rPr lang="ru-RU" sz="2400" dirty="0" err="1"/>
              <a:t>слід</a:t>
            </a:r>
            <a:r>
              <a:rPr lang="ru-RU" sz="2400" dirty="0"/>
              <a:t> </a:t>
            </a:r>
            <a:r>
              <a:rPr lang="ru-RU" sz="2400" dirty="0" err="1"/>
              <a:t>хоча</a:t>
            </a:r>
            <a:r>
              <a:rPr lang="ru-RU" sz="2400" dirty="0"/>
              <a:t> б </a:t>
            </a:r>
            <a:r>
              <a:rPr lang="ru-RU" sz="2400" dirty="0" err="1"/>
              <a:t>частково</a:t>
            </a:r>
            <a:r>
              <a:rPr lang="ru-RU" sz="2400" dirty="0"/>
              <a:t> </a:t>
            </a:r>
            <a:r>
              <a:rPr lang="ru-RU" sz="2400" dirty="0" err="1"/>
              <a:t>використовувати</a:t>
            </a:r>
            <a:r>
              <a:rPr lang="ru-RU" sz="2400" dirty="0"/>
              <a:t> для </a:t>
            </a:r>
            <a:r>
              <a:rPr lang="ru-RU" sz="2400" dirty="0" err="1"/>
              <a:t>підтримки</a:t>
            </a:r>
            <a:r>
              <a:rPr lang="ru-RU" sz="2400" dirty="0"/>
              <a:t>, </a:t>
            </a:r>
            <a:r>
              <a:rPr lang="ru-RU" sz="2400" dirty="0" err="1"/>
              <a:t>охорони</a:t>
            </a:r>
            <a:r>
              <a:rPr lang="ru-RU" sz="2400" dirty="0"/>
              <a:t>, </a:t>
            </a:r>
            <a:r>
              <a:rPr lang="ru-RU" sz="2400" dirty="0" err="1"/>
              <a:t>поліпшення</a:t>
            </a:r>
            <a:r>
              <a:rPr lang="ru-RU" sz="2400" dirty="0"/>
              <a:t> і </a:t>
            </a:r>
            <a:r>
              <a:rPr lang="ru-RU" sz="2400" dirty="0" err="1"/>
              <a:t>реставрації</a:t>
            </a:r>
            <a:r>
              <a:rPr lang="ru-RU" sz="2400" dirty="0"/>
              <a:t> </a:t>
            </a:r>
            <a:r>
              <a:rPr lang="ru-RU" sz="2400" dirty="0" err="1"/>
              <a:t>цієї</a:t>
            </a:r>
            <a:r>
              <a:rPr lang="ru-RU" sz="2400" dirty="0"/>
              <a:t> </a:t>
            </a:r>
            <a:r>
              <a:rPr lang="ru-RU" sz="2400" dirty="0" err="1"/>
              <a:t>спадщини</a:t>
            </a:r>
            <a:r>
              <a:rPr lang="ru-RU" sz="2400" dirty="0" smtClean="0"/>
              <a:t>.</a:t>
            </a:r>
            <a:r>
              <a:rPr lang="en-US" sz="2400" dirty="0" smtClean="0"/>
              <a:t/>
            </a:r>
            <a:br>
              <a:rPr lang="en-US" sz="2400" dirty="0" smtClean="0"/>
            </a:br>
            <a:r>
              <a:rPr lang="ru-RU" sz="2400" dirty="0"/>
              <a:t/>
            </a:r>
            <a:br>
              <a:rPr lang="ru-RU" sz="2400" dirty="0"/>
            </a:br>
            <a:r>
              <a:rPr lang="ru-RU" sz="2400" dirty="0" err="1" smtClean="0"/>
              <a:t>Туристську</a:t>
            </a:r>
            <a:r>
              <a:rPr lang="ru-RU" sz="2400" dirty="0" smtClean="0"/>
              <a:t> </a:t>
            </a:r>
            <a:r>
              <a:rPr lang="ru-RU" sz="2400" dirty="0" err="1"/>
              <a:t>діяльність</a:t>
            </a:r>
            <a:r>
              <a:rPr lang="ru-RU" sz="2400" dirty="0"/>
              <a:t> </a:t>
            </a:r>
            <a:r>
              <a:rPr lang="ru-RU" sz="2400" dirty="0" err="1"/>
              <a:t>слід</a:t>
            </a:r>
            <a:r>
              <a:rPr lang="ru-RU" sz="2400" dirty="0"/>
              <a:t> </a:t>
            </a:r>
            <a:r>
              <a:rPr lang="ru-RU" sz="2400" dirty="0" err="1"/>
              <a:t>планувати</a:t>
            </a:r>
            <a:r>
              <a:rPr lang="ru-RU" sz="2400" dirty="0"/>
              <a:t> таким чином, </a:t>
            </a:r>
            <a:r>
              <a:rPr lang="ru-RU" sz="2400" dirty="0" err="1"/>
              <a:t>щоб</a:t>
            </a:r>
            <a:r>
              <a:rPr lang="ru-RU" sz="2400" dirty="0"/>
              <a:t> </a:t>
            </a:r>
            <a:r>
              <a:rPr lang="ru-RU" sz="2400" dirty="0" err="1"/>
              <a:t>забезпечити</a:t>
            </a:r>
            <a:r>
              <a:rPr lang="ru-RU" sz="2400" dirty="0"/>
              <a:t> </a:t>
            </a:r>
            <a:r>
              <a:rPr lang="ru-RU" sz="2400" dirty="0" err="1"/>
              <a:t>збереження</a:t>
            </a:r>
            <a:r>
              <a:rPr lang="ru-RU" sz="2400" dirty="0"/>
              <a:t> і </a:t>
            </a:r>
            <a:r>
              <a:rPr lang="ru-RU" sz="2400" dirty="0" err="1"/>
              <a:t>процвітання</a:t>
            </a:r>
            <a:r>
              <a:rPr lang="ru-RU" sz="2400" dirty="0"/>
              <a:t> </a:t>
            </a:r>
            <a:r>
              <a:rPr lang="ru-RU" sz="2400" dirty="0" err="1"/>
              <a:t>традиційних</a:t>
            </a:r>
            <a:r>
              <a:rPr lang="ru-RU" sz="2400" dirty="0"/>
              <a:t> ремесел, </a:t>
            </a:r>
            <a:r>
              <a:rPr lang="ru-RU" sz="2400" dirty="0" err="1"/>
              <a:t>культури</a:t>
            </a:r>
            <a:r>
              <a:rPr lang="ru-RU" sz="2400" dirty="0"/>
              <a:t> та фольклору, а не вести до </a:t>
            </a:r>
            <a:r>
              <a:rPr lang="ru-RU" sz="2400" dirty="0" err="1"/>
              <a:t>їх</a:t>
            </a:r>
            <a:r>
              <a:rPr lang="ru-RU" sz="2400" dirty="0"/>
              <a:t> </a:t>
            </a:r>
            <a:r>
              <a:rPr lang="ru-RU" sz="2400" dirty="0" err="1"/>
              <a:t>стандартизації</a:t>
            </a:r>
            <a:r>
              <a:rPr lang="ru-RU" sz="2400" dirty="0"/>
              <a:t> і </a:t>
            </a:r>
            <a:r>
              <a:rPr lang="ru-RU" sz="2400" dirty="0" err="1"/>
              <a:t>збіднення</a:t>
            </a:r>
            <a:r>
              <a:rPr lang="ru-RU" sz="2400" dirty="0"/>
              <a:t>.</a:t>
            </a:r>
          </a:p>
        </p:txBody>
      </p:sp>
    </p:spTree>
    <p:extLst>
      <p:ext uri="{BB962C8B-B14F-4D97-AF65-F5344CB8AC3E}">
        <p14:creationId xmlns:p14="http://schemas.microsoft.com/office/powerpoint/2010/main" val="2193328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72176" y="1239576"/>
            <a:ext cx="11207015" cy="4401205"/>
          </a:xfrm>
          <a:prstGeom prst="rect">
            <a:avLst/>
          </a:prstGeom>
        </p:spPr>
        <p:txBody>
          <a:bodyPr wrap="square">
            <a:spAutoFit/>
          </a:bodyPr>
          <a:lstStyle/>
          <a:p>
            <a:pPr algn="ctr"/>
            <a:r>
              <a:rPr lang="ru-RU" sz="2800" dirty="0" err="1"/>
              <a:t>Багатонаціональні</a:t>
            </a:r>
            <a:r>
              <a:rPr lang="ru-RU" sz="2800" dirty="0"/>
              <a:t> </a:t>
            </a:r>
            <a:r>
              <a:rPr lang="ru-RU" sz="2800" dirty="0" err="1"/>
              <a:t>компанії</a:t>
            </a:r>
            <a:r>
              <a:rPr lang="ru-RU" sz="2800" dirty="0"/>
              <a:t> </a:t>
            </a:r>
            <a:r>
              <a:rPr lang="ru-RU" sz="2800" dirty="0" err="1"/>
              <a:t>туристської</a:t>
            </a:r>
            <a:r>
              <a:rPr lang="ru-RU" sz="2800" dirty="0"/>
              <a:t> </a:t>
            </a:r>
            <a:r>
              <a:rPr lang="ru-RU" sz="2800" dirty="0" err="1"/>
              <a:t>індустрії</a:t>
            </a:r>
            <a:r>
              <a:rPr lang="ru-RU" sz="2800" dirty="0"/>
              <a:t>, </a:t>
            </a:r>
            <a:r>
              <a:rPr lang="ru-RU" sz="2800" dirty="0" err="1"/>
              <a:t>які</a:t>
            </a:r>
            <a:r>
              <a:rPr lang="ru-RU" sz="2800" dirty="0"/>
              <a:t> є </a:t>
            </a:r>
            <a:r>
              <a:rPr lang="ru-RU" sz="2800" dirty="0" err="1"/>
              <a:t>незамінним</a:t>
            </a:r>
            <a:r>
              <a:rPr lang="ru-RU" sz="2800" dirty="0"/>
              <a:t> </a:t>
            </a:r>
            <a:r>
              <a:rPr lang="ru-RU" sz="2800" dirty="0" err="1"/>
              <a:t>чинником</a:t>
            </a:r>
            <a:r>
              <a:rPr lang="ru-RU" sz="2800" dirty="0"/>
              <a:t> </a:t>
            </a:r>
            <a:r>
              <a:rPr lang="ru-RU" sz="2800" dirty="0" err="1"/>
              <a:t>солідарності</a:t>
            </a:r>
            <a:r>
              <a:rPr lang="ru-RU" sz="2800" dirty="0"/>
              <a:t> в </a:t>
            </a:r>
            <a:r>
              <a:rPr lang="ru-RU" sz="2800" dirty="0" err="1"/>
              <a:t>справі</a:t>
            </a:r>
            <a:r>
              <a:rPr lang="ru-RU" sz="2800" dirty="0"/>
              <a:t> </a:t>
            </a:r>
            <a:r>
              <a:rPr lang="ru-RU" sz="2800" dirty="0" err="1"/>
              <a:t>розвитку</a:t>
            </a:r>
            <a:r>
              <a:rPr lang="ru-RU" sz="2800" dirty="0"/>
              <a:t> і </a:t>
            </a:r>
            <a:r>
              <a:rPr lang="ru-RU" sz="2800" dirty="0" err="1"/>
              <a:t>динамічного</a:t>
            </a:r>
            <a:r>
              <a:rPr lang="ru-RU" sz="2800" dirty="0"/>
              <a:t> </a:t>
            </a:r>
            <a:r>
              <a:rPr lang="ru-RU" sz="2800" dirty="0" err="1"/>
              <a:t>зростання</a:t>
            </a:r>
            <a:r>
              <a:rPr lang="ru-RU" sz="2800" dirty="0"/>
              <a:t> </a:t>
            </a:r>
            <a:r>
              <a:rPr lang="ru-RU" sz="2800" dirty="0" err="1"/>
              <a:t>міжнародних</a:t>
            </a:r>
            <a:r>
              <a:rPr lang="ru-RU" sz="2800" dirty="0"/>
              <a:t> </a:t>
            </a:r>
            <a:r>
              <a:rPr lang="ru-RU" sz="2800" dirty="0" err="1"/>
              <a:t>обмінів</a:t>
            </a:r>
            <a:r>
              <a:rPr lang="ru-RU" sz="2800" dirty="0"/>
              <a:t>, не </a:t>
            </a:r>
            <a:r>
              <a:rPr lang="ru-RU" sz="2800" dirty="0" err="1"/>
              <a:t>повинні</a:t>
            </a:r>
            <a:r>
              <a:rPr lang="ru-RU" sz="2800" dirty="0"/>
              <a:t> </a:t>
            </a:r>
            <a:r>
              <a:rPr lang="ru-RU" sz="2800" dirty="0" err="1"/>
              <a:t>зловживати</a:t>
            </a:r>
            <a:r>
              <a:rPr lang="ru-RU" sz="2800" dirty="0"/>
              <a:t> </a:t>
            </a:r>
            <a:r>
              <a:rPr lang="ru-RU" sz="2800" dirty="0" err="1"/>
              <a:t>домінуючим</a:t>
            </a:r>
            <a:r>
              <a:rPr lang="ru-RU" sz="2800" dirty="0"/>
              <a:t> </a:t>
            </a:r>
            <a:r>
              <a:rPr lang="ru-RU" sz="2800" dirty="0" err="1"/>
              <a:t>положенням</a:t>
            </a:r>
            <a:r>
              <a:rPr lang="ru-RU" sz="2800" dirty="0"/>
              <a:t>, яке вони </a:t>
            </a:r>
            <a:r>
              <a:rPr lang="ru-RU" sz="2800" dirty="0" err="1"/>
              <a:t>іноді</a:t>
            </a:r>
            <a:r>
              <a:rPr lang="ru-RU" sz="2800" dirty="0"/>
              <a:t> </a:t>
            </a:r>
            <a:r>
              <a:rPr lang="ru-RU" sz="2800" dirty="0" err="1"/>
              <a:t>займають</a:t>
            </a:r>
            <a:r>
              <a:rPr lang="ru-RU" sz="2800" dirty="0"/>
              <a:t>; вони </a:t>
            </a:r>
            <a:r>
              <a:rPr lang="ru-RU" sz="2800" dirty="0" err="1"/>
              <a:t>повинні</a:t>
            </a:r>
            <a:r>
              <a:rPr lang="ru-RU" sz="2800" dirty="0"/>
              <a:t> </a:t>
            </a:r>
            <a:r>
              <a:rPr lang="ru-RU" sz="2800" dirty="0" err="1"/>
              <a:t>уникати</a:t>
            </a:r>
            <a:r>
              <a:rPr lang="ru-RU" sz="2800" dirty="0"/>
              <a:t> </a:t>
            </a:r>
            <a:r>
              <a:rPr lang="ru-RU" sz="2800" dirty="0" err="1"/>
              <a:t>свого</a:t>
            </a:r>
            <a:r>
              <a:rPr lang="ru-RU" sz="2800" dirty="0"/>
              <a:t> </a:t>
            </a:r>
            <a:r>
              <a:rPr lang="ru-RU" sz="2800" dirty="0" err="1"/>
              <a:t>перетворення</a:t>
            </a:r>
            <a:r>
              <a:rPr lang="ru-RU" sz="2800" dirty="0"/>
              <a:t> в </a:t>
            </a:r>
            <a:r>
              <a:rPr lang="ru-RU" sz="2800" dirty="0" err="1"/>
              <a:t>засоби</a:t>
            </a:r>
            <a:r>
              <a:rPr lang="ru-RU" sz="2800" dirty="0"/>
              <a:t> штучного </a:t>
            </a:r>
            <a:r>
              <a:rPr lang="ru-RU" sz="2800" dirty="0" err="1"/>
              <a:t>нав'язування</a:t>
            </a:r>
            <a:r>
              <a:rPr lang="ru-RU" sz="2800" dirty="0"/>
              <a:t> </a:t>
            </a:r>
            <a:r>
              <a:rPr lang="ru-RU" sz="2800" dirty="0" err="1"/>
              <a:t>приймаючим</a:t>
            </a:r>
            <a:r>
              <a:rPr lang="ru-RU" sz="2800" dirty="0"/>
              <a:t> </a:t>
            </a:r>
            <a:r>
              <a:rPr lang="ru-RU" sz="2800" dirty="0" err="1"/>
              <a:t>співтовариствам</a:t>
            </a:r>
            <a:r>
              <a:rPr lang="ru-RU" sz="2800" dirty="0"/>
              <a:t> </a:t>
            </a:r>
            <a:r>
              <a:rPr lang="ru-RU" sz="2800" dirty="0" err="1"/>
              <a:t>соціально-культурних</a:t>
            </a:r>
            <a:r>
              <a:rPr lang="ru-RU" sz="2800" dirty="0"/>
              <a:t> моделей; в </a:t>
            </a:r>
            <a:r>
              <a:rPr lang="ru-RU" sz="2800" dirty="0" err="1"/>
              <a:t>обмін</a:t>
            </a:r>
            <a:r>
              <a:rPr lang="ru-RU" sz="2800" dirty="0"/>
              <a:t> на </a:t>
            </a:r>
            <a:r>
              <a:rPr lang="ru-RU" sz="2800" dirty="0" err="1"/>
              <a:t>їх</a:t>
            </a:r>
            <a:r>
              <a:rPr lang="ru-RU" sz="2800" dirty="0"/>
              <a:t> свободу </a:t>
            </a:r>
            <a:r>
              <a:rPr lang="ru-RU" sz="2800" dirty="0" err="1"/>
              <a:t>інвестувати</a:t>
            </a:r>
            <a:r>
              <a:rPr lang="ru-RU" sz="2800" dirty="0"/>
              <a:t> і </a:t>
            </a:r>
            <a:r>
              <a:rPr lang="ru-RU" sz="2800" dirty="0" err="1"/>
              <a:t>торгувати</a:t>
            </a:r>
            <a:r>
              <a:rPr lang="ru-RU" sz="2800" dirty="0"/>
              <a:t>, яку </a:t>
            </a:r>
            <a:r>
              <a:rPr lang="ru-RU" sz="2800" dirty="0" err="1"/>
              <a:t>слід</a:t>
            </a:r>
            <a:r>
              <a:rPr lang="ru-RU" sz="2800" dirty="0"/>
              <a:t> </a:t>
            </a:r>
            <a:r>
              <a:rPr lang="ru-RU" sz="2800" dirty="0" err="1"/>
              <a:t>повністю</a:t>
            </a:r>
            <a:r>
              <a:rPr lang="ru-RU" sz="2800" dirty="0"/>
              <a:t> </a:t>
            </a:r>
            <a:r>
              <a:rPr lang="ru-RU" sz="2800" dirty="0" err="1"/>
              <a:t>визнати</a:t>
            </a:r>
            <a:r>
              <a:rPr lang="ru-RU" sz="2800" dirty="0"/>
              <a:t>, вони </a:t>
            </a:r>
            <a:r>
              <a:rPr lang="ru-RU" sz="2800" dirty="0" err="1"/>
              <a:t>повинні</a:t>
            </a:r>
            <a:r>
              <a:rPr lang="ru-RU" sz="2800" dirty="0"/>
              <a:t> </a:t>
            </a:r>
            <a:r>
              <a:rPr lang="ru-RU" sz="2800" dirty="0" err="1"/>
              <a:t>брати</a:t>
            </a:r>
            <a:r>
              <a:rPr lang="ru-RU" sz="2800" dirty="0"/>
              <a:t> участь у </a:t>
            </a:r>
            <a:r>
              <a:rPr lang="ru-RU" sz="2800" dirty="0" err="1"/>
              <a:t>місцевому</a:t>
            </a:r>
            <a:r>
              <a:rPr lang="ru-RU" sz="2800" dirty="0"/>
              <a:t> </a:t>
            </a:r>
            <a:r>
              <a:rPr lang="ru-RU" sz="2800" dirty="0" err="1"/>
              <a:t>розвитку</a:t>
            </a:r>
            <a:r>
              <a:rPr lang="ru-RU" sz="2800" dirty="0"/>
              <a:t>, не </a:t>
            </a:r>
            <a:r>
              <a:rPr lang="ru-RU" sz="2800" dirty="0" err="1"/>
              <a:t>допускаючи</a:t>
            </a:r>
            <a:r>
              <a:rPr lang="ru-RU" sz="2800" dirty="0"/>
              <a:t> </a:t>
            </a:r>
            <a:r>
              <a:rPr lang="ru-RU" sz="2800" dirty="0" err="1"/>
              <a:t>зменшення</a:t>
            </a:r>
            <a:r>
              <a:rPr lang="ru-RU" sz="2800" dirty="0"/>
              <a:t> </a:t>
            </a:r>
            <a:r>
              <a:rPr lang="ru-RU" sz="2800" dirty="0" err="1"/>
              <a:t>внесеного</a:t>
            </a:r>
            <a:r>
              <a:rPr lang="ru-RU" sz="2800" dirty="0"/>
              <a:t> ними вкладу в </a:t>
            </a:r>
            <a:r>
              <a:rPr lang="ru-RU" sz="2800" dirty="0" err="1"/>
              <a:t>економіки</a:t>
            </a:r>
            <a:r>
              <a:rPr lang="ru-RU" sz="2800" dirty="0"/>
              <a:t>, в </a:t>
            </a:r>
            <a:r>
              <a:rPr lang="ru-RU" sz="2800" dirty="0" err="1"/>
              <a:t>яких</a:t>
            </a:r>
            <a:r>
              <a:rPr lang="ru-RU" sz="2800" dirty="0"/>
              <a:t> вони </a:t>
            </a:r>
            <a:r>
              <a:rPr lang="ru-RU" sz="2800" dirty="0" err="1"/>
              <a:t>діють</a:t>
            </a:r>
            <a:r>
              <a:rPr lang="ru-RU" sz="2800" dirty="0"/>
              <a:t>, </a:t>
            </a:r>
            <a:r>
              <a:rPr lang="ru-RU" sz="2800" dirty="0" err="1"/>
              <a:t>внаслідок</a:t>
            </a:r>
            <a:r>
              <a:rPr lang="ru-RU" sz="2800" dirty="0"/>
              <a:t> </a:t>
            </a:r>
            <a:r>
              <a:rPr lang="ru-RU" sz="2800" dirty="0" err="1"/>
              <a:t>надмірної</a:t>
            </a:r>
            <a:r>
              <a:rPr lang="ru-RU" sz="2800" dirty="0"/>
              <a:t> </a:t>
            </a:r>
            <a:r>
              <a:rPr lang="ru-RU" sz="2800" dirty="0" err="1"/>
              <a:t>репатріації</a:t>
            </a:r>
            <a:r>
              <a:rPr lang="ru-RU" sz="2800" dirty="0"/>
              <a:t> </a:t>
            </a:r>
            <a:r>
              <a:rPr lang="ru-RU" sz="2800" dirty="0" err="1"/>
              <a:t>своїх</a:t>
            </a:r>
            <a:r>
              <a:rPr lang="ru-RU" sz="2800" dirty="0"/>
              <a:t> </a:t>
            </a:r>
            <a:r>
              <a:rPr lang="ru-RU" sz="2800" dirty="0" err="1"/>
              <a:t>прибутків</a:t>
            </a:r>
            <a:r>
              <a:rPr lang="ru-RU" sz="2800" dirty="0"/>
              <a:t> </a:t>
            </a:r>
            <a:r>
              <a:rPr lang="ru-RU" sz="2800" dirty="0" err="1"/>
              <a:t>або</a:t>
            </a:r>
            <a:r>
              <a:rPr lang="ru-RU" sz="2800" dirty="0"/>
              <a:t> </a:t>
            </a:r>
            <a:r>
              <a:rPr lang="ru-RU" sz="2800" dirty="0" err="1"/>
              <a:t>стимулювання</a:t>
            </a:r>
            <a:r>
              <a:rPr lang="ru-RU" sz="2800" dirty="0"/>
              <a:t> </a:t>
            </a:r>
            <a:r>
              <a:rPr lang="ru-RU" sz="2800" dirty="0" err="1"/>
              <a:t>імпорту</a:t>
            </a:r>
            <a:r>
              <a:rPr lang="ru-RU" sz="2800" dirty="0"/>
              <a:t>.</a:t>
            </a:r>
          </a:p>
        </p:txBody>
      </p:sp>
    </p:spTree>
    <p:extLst>
      <p:ext uri="{BB962C8B-B14F-4D97-AF65-F5344CB8AC3E}">
        <p14:creationId xmlns:p14="http://schemas.microsoft.com/office/powerpoint/2010/main" val="2625460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a:extLst>
              <a:ext uri="{FF2B5EF4-FFF2-40B4-BE49-F238E27FC236}">
                <a16:creationId xmlns:a16="http://schemas.microsoft.com/office/drawing/2014/main" xmlns="" id="{2A29722E-4409-6D40-B8D4-4A9DC40E9B79}"/>
              </a:ext>
            </a:extLst>
          </p:cNvPr>
          <p:cNvSpPr>
            <a:spLocks noGrp="1"/>
          </p:cNvSpPr>
          <p:nvPr>
            <p:ph type="ctrTitle"/>
          </p:nvPr>
        </p:nvSpPr>
        <p:spPr>
          <a:xfrm>
            <a:off x="423542" y="2023250"/>
            <a:ext cx="11330943" cy="2892334"/>
          </a:xfrm>
        </p:spPr>
        <p:txBody>
          <a:bodyPr>
            <a:noAutofit/>
          </a:bodyPr>
          <a:lstStyle/>
          <a:p>
            <a:r>
              <a:rPr lang="uk-UA" sz="6600" b="1" dirty="0" smtClean="0">
                <a:solidFill>
                  <a:schemeClr val="tx1">
                    <a:lumMod val="75000"/>
                    <a:lumOff val="25000"/>
                  </a:schemeClr>
                </a:solidFill>
                <a:latin typeface="ALS Sector Regular" pitchFamily="50" charset="0"/>
                <a:ea typeface="ALS Sector Stencil" charset="0"/>
                <a:cs typeface="ALS Sector Regular" pitchFamily="50" charset="0"/>
              </a:rPr>
              <a:t>1. Права та обов'язки туристів</a:t>
            </a:r>
            <a:endParaRPr lang="uk-UA" sz="6600" b="1" dirty="0">
              <a:solidFill>
                <a:schemeClr val="tx1">
                  <a:lumMod val="75000"/>
                  <a:lumOff val="25000"/>
                </a:schemeClr>
              </a:solidFill>
              <a:latin typeface="ALS Sector Regular" pitchFamily="50" charset="0"/>
              <a:ea typeface="ALS Sector Stencil" charset="0"/>
              <a:cs typeface="ALS Sector Regular" pitchFamily="50" charset="0"/>
            </a:endParaRPr>
          </a:p>
        </p:txBody>
      </p:sp>
      <p:pic>
        <p:nvPicPr>
          <p:cNvPr id="6" name="Рисунок 5">
            <a:extLst>
              <a:ext uri="{FF2B5EF4-FFF2-40B4-BE49-F238E27FC236}">
                <a16:creationId xmlns:a16="http://schemas.microsoft.com/office/drawing/2014/main" xmlns="" id="{34B65106-34A6-D64F-8852-F7261486B25D}"/>
              </a:ext>
            </a:extLst>
          </p:cNvPr>
          <p:cNvPicPr>
            <a:picLocks noChangeAspect="1"/>
          </p:cNvPicPr>
          <p:nvPr/>
        </p:nvPicPr>
        <p:blipFill>
          <a:blip r:embed="rId2"/>
          <a:stretch>
            <a:fillRect/>
          </a:stretch>
        </p:blipFill>
        <p:spPr>
          <a:xfrm>
            <a:off x="4625975" y="592391"/>
            <a:ext cx="6740525" cy="1117600"/>
          </a:xfrm>
          <a:prstGeom prst="rect">
            <a:avLst/>
          </a:prstGeom>
        </p:spPr>
      </p:pic>
      <p:pic>
        <p:nvPicPr>
          <p:cNvPr id="7" name="Рисунок 6">
            <a:extLst>
              <a:ext uri="{FF2B5EF4-FFF2-40B4-BE49-F238E27FC236}">
                <a16:creationId xmlns:a16="http://schemas.microsoft.com/office/drawing/2014/main" xmlns="" id="{6207448F-3FBC-DE4F-9F74-FCE1325FDC6D}"/>
              </a:ext>
            </a:extLst>
          </p:cNvPr>
          <p:cNvPicPr>
            <a:picLocks noChangeAspect="1"/>
          </p:cNvPicPr>
          <p:nvPr/>
        </p:nvPicPr>
        <p:blipFill>
          <a:blip r:embed="rId3"/>
          <a:stretch>
            <a:fillRect/>
          </a:stretch>
        </p:blipFill>
        <p:spPr>
          <a:xfrm>
            <a:off x="825500" y="0"/>
            <a:ext cx="3069844" cy="2302383"/>
          </a:xfrm>
          <a:prstGeom prst="rect">
            <a:avLst/>
          </a:prstGeom>
        </p:spPr>
      </p:pic>
    </p:spTree>
    <p:extLst>
      <p:ext uri="{BB962C8B-B14F-4D97-AF65-F5344CB8AC3E}">
        <p14:creationId xmlns:p14="http://schemas.microsoft.com/office/powerpoint/2010/main" val="37263540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a:t>Суб'єкти</a:t>
            </a:r>
            <a:r>
              <a:rPr lang="ru-RU" dirty="0"/>
              <a:t> </a:t>
            </a:r>
            <a:r>
              <a:rPr lang="ru-RU" dirty="0" err="1"/>
              <a:t>туристичної</a:t>
            </a:r>
            <a:r>
              <a:rPr lang="ru-RU" dirty="0"/>
              <a:t> </a:t>
            </a:r>
            <a:r>
              <a:rPr lang="ru-RU" dirty="0" err="1"/>
              <a:t>діяльності</a:t>
            </a:r>
            <a:r>
              <a:rPr lang="ru-RU" dirty="0"/>
              <a:t> </a:t>
            </a:r>
            <a:r>
              <a:rPr lang="ru-RU" dirty="0" err="1"/>
              <a:t>мають</a:t>
            </a:r>
            <a:r>
              <a:rPr lang="ru-RU" dirty="0"/>
              <a:t> право:</a:t>
            </a:r>
          </a:p>
        </p:txBody>
      </p:sp>
      <p:sp>
        <p:nvSpPr>
          <p:cNvPr id="3" name="Объект 2"/>
          <p:cNvSpPr>
            <a:spLocks noGrp="1"/>
          </p:cNvSpPr>
          <p:nvPr>
            <p:ph idx="1"/>
          </p:nvPr>
        </p:nvSpPr>
        <p:spPr/>
        <p:txBody>
          <a:bodyPr>
            <a:normAutofit fontScale="85000" lnSpcReduction="20000"/>
          </a:bodyPr>
          <a:lstStyle/>
          <a:p>
            <a:pPr algn="just"/>
            <a:r>
              <a:rPr lang="ru-RU" dirty="0" err="1"/>
              <a:t>виробляти</a:t>
            </a:r>
            <a:r>
              <a:rPr lang="ru-RU" dirty="0"/>
              <a:t> і </a:t>
            </a:r>
            <a:r>
              <a:rPr lang="ru-RU" dirty="0" err="1"/>
              <a:t>реалізовувати</a:t>
            </a:r>
            <a:r>
              <a:rPr lang="ru-RU" dirty="0"/>
              <a:t> </a:t>
            </a:r>
            <a:r>
              <a:rPr lang="ru-RU" dirty="0" err="1"/>
              <a:t>туристичні</a:t>
            </a:r>
            <a:r>
              <a:rPr lang="ru-RU" dirty="0"/>
              <a:t> </a:t>
            </a:r>
            <a:r>
              <a:rPr lang="ru-RU" dirty="0" err="1"/>
              <a:t>послуги</a:t>
            </a:r>
            <a:r>
              <a:rPr lang="ru-RU" dirty="0"/>
              <a:t> </a:t>
            </a:r>
            <a:r>
              <a:rPr lang="ru-RU" dirty="0" err="1"/>
              <a:t>згідно</a:t>
            </a:r>
            <a:r>
              <a:rPr lang="ru-RU" dirty="0"/>
              <a:t> </a:t>
            </a:r>
            <a:r>
              <a:rPr lang="ru-RU" dirty="0" err="1"/>
              <a:t>із</a:t>
            </a:r>
            <a:r>
              <a:rPr lang="ru-RU" dirty="0"/>
              <a:t> </a:t>
            </a:r>
            <a:r>
              <a:rPr lang="ru-RU" dirty="0" err="1"/>
              <a:t>законодавством</a:t>
            </a:r>
            <a:r>
              <a:rPr lang="ru-RU" dirty="0"/>
              <a:t>;</a:t>
            </a:r>
          </a:p>
          <a:p>
            <a:pPr algn="just"/>
            <a:r>
              <a:rPr lang="ru-RU" dirty="0" err="1"/>
              <a:t>вносити</a:t>
            </a:r>
            <a:r>
              <a:rPr lang="ru-RU" dirty="0"/>
              <a:t> </a:t>
            </a:r>
            <a:r>
              <a:rPr lang="ru-RU" dirty="0" err="1"/>
              <a:t>пропозиції</a:t>
            </a:r>
            <a:r>
              <a:rPr lang="ru-RU" dirty="0"/>
              <a:t> </a:t>
            </a:r>
            <a:r>
              <a:rPr lang="ru-RU" dirty="0" err="1"/>
              <a:t>щодо</a:t>
            </a:r>
            <a:r>
              <a:rPr lang="ru-RU" dirty="0"/>
              <a:t> </a:t>
            </a:r>
            <a:r>
              <a:rPr lang="ru-RU" dirty="0" err="1"/>
              <a:t>охорони</a:t>
            </a:r>
            <a:r>
              <a:rPr lang="ru-RU" dirty="0"/>
              <a:t> </a:t>
            </a:r>
            <a:r>
              <a:rPr lang="ru-RU" dirty="0" err="1"/>
              <a:t>туристичних</a:t>
            </a:r>
            <a:r>
              <a:rPr lang="ru-RU" dirty="0"/>
              <a:t> </a:t>
            </a:r>
            <a:r>
              <a:rPr lang="ru-RU" dirty="0" err="1"/>
              <a:t>ресурсів</a:t>
            </a:r>
            <a:r>
              <a:rPr lang="ru-RU" dirty="0"/>
              <a:t> </a:t>
            </a:r>
            <a:r>
              <a:rPr lang="ru-RU" dirty="0" err="1"/>
              <a:t>України</a:t>
            </a:r>
            <a:r>
              <a:rPr lang="ru-RU" dirty="0"/>
              <a:t>, </a:t>
            </a:r>
            <a:r>
              <a:rPr lang="ru-RU" dirty="0" err="1"/>
              <a:t>їх</a:t>
            </a:r>
            <a:r>
              <a:rPr lang="ru-RU" dirty="0"/>
              <a:t> </a:t>
            </a:r>
            <a:r>
              <a:rPr lang="ru-RU" dirty="0" err="1"/>
              <a:t>збереження</a:t>
            </a:r>
            <a:r>
              <a:rPr lang="ru-RU" dirty="0"/>
              <a:t> та </a:t>
            </a:r>
            <a:r>
              <a:rPr lang="ru-RU" dirty="0" err="1"/>
              <a:t>відновлення</a:t>
            </a:r>
            <a:r>
              <a:rPr lang="ru-RU" dirty="0"/>
              <a:t>, порядку </a:t>
            </a:r>
            <a:r>
              <a:rPr lang="ru-RU" dirty="0" err="1"/>
              <a:t>використання</a:t>
            </a:r>
            <a:r>
              <a:rPr lang="ru-RU" dirty="0"/>
              <a:t>;</a:t>
            </a:r>
          </a:p>
          <a:p>
            <a:pPr algn="just"/>
            <a:r>
              <a:rPr lang="ru-RU" dirty="0" err="1"/>
              <a:t>вносити</a:t>
            </a:r>
            <a:r>
              <a:rPr lang="ru-RU" dirty="0"/>
              <a:t> </a:t>
            </a:r>
            <a:r>
              <a:rPr lang="ru-RU" dirty="0" err="1"/>
              <a:t>пропозиції</a:t>
            </a:r>
            <a:r>
              <a:rPr lang="ru-RU" dirty="0"/>
              <a:t> </a:t>
            </a:r>
            <a:r>
              <a:rPr lang="ru-RU" dirty="0" err="1"/>
              <a:t>щодо</a:t>
            </a:r>
            <a:r>
              <a:rPr lang="ru-RU" dirty="0"/>
              <a:t> </a:t>
            </a:r>
            <a:r>
              <a:rPr lang="ru-RU" dirty="0" err="1"/>
              <a:t>вдосконалення</a:t>
            </a:r>
            <a:r>
              <a:rPr lang="ru-RU" dirty="0"/>
              <a:t> </a:t>
            </a:r>
            <a:r>
              <a:rPr lang="ru-RU" dirty="0" err="1"/>
              <a:t>освітніх</a:t>
            </a:r>
            <a:r>
              <a:rPr lang="ru-RU" dirty="0"/>
              <a:t> </a:t>
            </a:r>
            <a:r>
              <a:rPr lang="ru-RU" dirty="0" err="1"/>
              <a:t>програм</a:t>
            </a:r>
            <a:r>
              <a:rPr lang="ru-RU" dirty="0"/>
              <a:t> з </a:t>
            </a:r>
            <a:r>
              <a:rPr lang="ru-RU" dirty="0" err="1"/>
              <a:t>професійного</a:t>
            </a:r>
            <a:r>
              <a:rPr lang="ru-RU" dirty="0"/>
              <a:t> </a:t>
            </a:r>
            <a:r>
              <a:rPr lang="ru-RU" dirty="0" err="1"/>
              <a:t>навчання</a:t>
            </a:r>
            <a:r>
              <a:rPr lang="ru-RU" dirty="0"/>
              <a:t> в </a:t>
            </a:r>
            <a:r>
              <a:rPr lang="ru-RU" dirty="0" err="1"/>
              <a:t>галузі</a:t>
            </a:r>
            <a:r>
              <a:rPr lang="ru-RU" dirty="0"/>
              <a:t> туризму, </a:t>
            </a:r>
            <a:r>
              <a:rPr lang="ru-RU" dirty="0" err="1"/>
              <a:t>підвищення</a:t>
            </a:r>
            <a:r>
              <a:rPr lang="ru-RU" dirty="0"/>
              <a:t> </a:t>
            </a:r>
            <a:r>
              <a:rPr lang="ru-RU" dirty="0" err="1"/>
              <a:t>рівня</a:t>
            </a:r>
            <a:r>
              <a:rPr lang="ru-RU" dirty="0"/>
              <a:t> </a:t>
            </a:r>
            <a:r>
              <a:rPr lang="ru-RU" dirty="0" err="1"/>
              <a:t>професійної</a:t>
            </a:r>
            <a:r>
              <a:rPr lang="ru-RU" dirty="0"/>
              <a:t> </a:t>
            </a:r>
            <a:r>
              <a:rPr lang="ru-RU" dirty="0" err="1"/>
              <a:t>підготовки</a:t>
            </a:r>
            <a:r>
              <a:rPr lang="ru-RU" dirty="0"/>
              <a:t> </a:t>
            </a:r>
            <a:r>
              <a:rPr lang="ru-RU" dirty="0" err="1"/>
              <a:t>працівників</a:t>
            </a:r>
            <a:r>
              <a:rPr lang="ru-RU" dirty="0"/>
              <a:t> і </a:t>
            </a:r>
            <a:r>
              <a:rPr lang="ru-RU" dirty="0" err="1"/>
              <a:t>фахівців</a:t>
            </a:r>
            <a:r>
              <a:rPr lang="ru-RU" dirty="0"/>
              <a:t> у </a:t>
            </a:r>
            <a:r>
              <a:rPr lang="ru-RU" dirty="0" err="1"/>
              <a:t>галузі</a:t>
            </a:r>
            <a:r>
              <a:rPr lang="ru-RU" dirty="0"/>
              <a:t> туризму;</a:t>
            </a:r>
          </a:p>
          <a:p>
            <a:pPr algn="just"/>
            <a:r>
              <a:rPr lang="ru-RU" dirty="0"/>
              <a:t>на </a:t>
            </a:r>
            <a:r>
              <a:rPr lang="ru-RU" dirty="0" err="1"/>
              <a:t>встановлення</a:t>
            </a:r>
            <a:r>
              <a:rPr lang="ru-RU" dirty="0"/>
              <a:t> </a:t>
            </a:r>
            <a:r>
              <a:rPr lang="ru-RU" dirty="0" err="1"/>
              <a:t>об'єктам</a:t>
            </a:r>
            <a:r>
              <a:rPr lang="ru-RU" dirty="0"/>
              <a:t> </a:t>
            </a:r>
            <a:r>
              <a:rPr lang="ru-RU" dirty="0" err="1"/>
              <a:t>туристичної</a:t>
            </a:r>
            <a:r>
              <a:rPr lang="ru-RU" dirty="0"/>
              <a:t> </a:t>
            </a:r>
            <a:r>
              <a:rPr lang="ru-RU" dirty="0" err="1"/>
              <a:t>інфраструктури</a:t>
            </a:r>
            <a:r>
              <a:rPr lang="ru-RU" dirty="0"/>
              <a:t> (</a:t>
            </a:r>
            <a:r>
              <a:rPr lang="ru-RU" dirty="0" err="1"/>
              <a:t>готелям</a:t>
            </a:r>
            <a:r>
              <a:rPr lang="ru-RU" dirty="0"/>
              <a:t>, </a:t>
            </a:r>
            <a:r>
              <a:rPr lang="ru-RU" dirty="0" err="1"/>
              <a:t>іншим</a:t>
            </a:r>
            <a:r>
              <a:rPr lang="ru-RU" dirty="0"/>
              <a:t> </a:t>
            </a:r>
            <a:r>
              <a:rPr lang="ru-RU" dirty="0" err="1"/>
              <a:t>об'єктам</a:t>
            </a:r>
            <a:r>
              <a:rPr lang="ru-RU" dirty="0"/>
              <a:t>, </a:t>
            </a:r>
            <a:r>
              <a:rPr lang="ru-RU" dirty="0" err="1"/>
              <a:t>призначеним</a:t>
            </a:r>
            <a:r>
              <a:rPr lang="ru-RU" dirty="0"/>
              <a:t> для </a:t>
            </a:r>
            <a:r>
              <a:rPr lang="ru-RU" dirty="0" err="1"/>
              <a:t>надання</a:t>
            </a:r>
            <a:r>
              <a:rPr lang="ru-RU" dirty="0"/>
              <a:t> </a:t>
            </a:r>
            <a:r>
              <a:rPr lang="ru-RU" dirty="0" err="1"/>
              <a:t>послуг</a:t>
            </a:r>
            <a:r>
              <a:rPr lang="ru-RU" dirty="0"/>
              <a:t> з </a:t>
            </a:r>
            <a:r>
              <a:rPr lang="ru-RU" dirty="0" err="1"/>
              <a:t>розміщення</a:t>
            </a:r>
            <a:r>
              <a:rPr lang="ru-RU" dirty="0"/>
              <a:t>, закладам </a:t>
            </a:r>
            <a:r>
              <a:rPr lang="ru-RU" dirty="0" err="1"/>
              <a:t>харчування</a:t>
            </a:r>
            <a:r>
              <a:rPr lang="ru-RU" dirty="0"/>
              <a:t>, </a:t>
            </a:r>
            <a:r>
              <a:rPr lang="ru-RU" dirty="0" err="1"/>
              <a:t>курортним</a:t>
            </a:r>
            <a:r>
              <a:rPr lang="ru-RU" dirty="0"/>
              <a:t> закладам </a:t>
            </a:r>
            <a:r>
              <a:rPr lang="ru-RU" dirty="0" err="1"/>
              <a:t>тощо</a:t>
            </a:r>
            <a:r>
              <a:rPr lang="ru-RU" dirty="0"/>
              <a:t>), </a:t>
            </a:r>
            <a:r>
              <a:rPr lang="ru-RU" dirty="0" err="1"/>
              <a:t>власниками</a:t>
            </a:r>
            <a:r>
              <a:rPr lang="ru-RU" dirty="0"/>
              <a:t> </a:t>
            </a:r>
            <a:r>
              <a:rPr lang="ru-RU" dirty="0" err="1"/>
              <a:t>яких</a:t>
            </a:r>
            <a:r>
              <a:rPr lang="ru-RU" dirty="0"/>
              <a:t> вони є, </a:t>
            </a:r>
            <a:r>
              <a:rPr lang="ru-RU" dirty="0" err="1"/>
              <a:t>відповідної</a:t>
            </a:r>
            <a:r>
              <a:rPr lang="ru-RU" dirty="0"/>
              <a:t> </a:t>
            </a:r>
            <a:r>
              <a:rPr lang="ru-RU" dirty="0" err="1"/>
              <a:t>категорії</a:t>
            </a:r>
            <a:r>
              <a:rPr lang="ru-RU" dirty="0"/>
              <a:t>;</a:t>
            </a:r>
          </a:p>
          <a:p>
            <a:pPr algn="just"/>
            <a:r>
              <a:rPr lang="ru-RU" dirty="0"/>
              <a:t>на </a:t>
            </a:r>
            <a:r>
              <a:rPr lang="ru-RU" dirty="0" err="1"/>
              <a:t>отримання</a:t>
            </a:r>
            <a:r>
              <a:rPr lang="ru-RU" dirty="0"/>
              <a:t> в </a:t>
            </a:r>
            <a:r>
              <a:rPr lang="ru-RU" dirty="0" err="1"/>
              <a:t>установленому</a:t>
            </a:r>
            <a:r>
              <a:rPr lang="ru-RU" dirty="0"/>
              <a:t> порядку </a:t>
            </a:r>
            <a:r>
              <a:rPr lang="ru-RU" dirty="0" err="1"/>
              <a:t>інформації</a:t>
            </a:r>
            <a:r>
              <a:rPr lang="ru-RU" dirty="0"/>
              <a:t>, </a:t>
            </a:r>
            <a:r>
              <a:rPr lang="ru-RU" dirty="0" err="1"/>
              <a:t>необхідної</a:t>
            </a:r>
            <a:r>
              <a:rPr lang="ru-RU" dirty="0"/>
              <a:t> для </a:t>
            </a:r>
            <a:r>
              <a:rPr lang="ru-RU" dirty="0" err="1"/>
              <a:t>здійснення</a:t>
            </a:r>
            <a:r>
              <a:rPr lang="ru-RU" dirty="0"/>
              <a:t> </a:t>
            </a:r>
            <a:r>
              <a:rPr lang="ru-RU" dirty="0" err="1"/>
              <a:t>їх</a:t>
            </a:r>
            <a:r>
              <a:rPr lang="ru-RU" dirty="0"/>
              <a:t> </a:t>
            </a:r>
            <a:r>
              <a:rPr lang="ru-RU" dirty="0" err="1"/>
              <a:t>діяльності</a:t>
            </a:r>
            <a:r>
              <a:rPr lang="ru-RU" dirty="0"/>
              <a:t>, в органах </a:t>
            </a:r>
            <a:r>
              <a:rPr lang="ru-RU" dirty="0" err="1"/>
              <a:t>державної</a:t>
            </a:r>
            <a:r>
              <a:rPr lang="ru-RU" dirty="0"/>
              <a:t> </a:t>
            </a:r>
            <a:r>
              <a:rPr lang="ru-RU" dirty="0" err="1"/>
              <a:t>влади</a:t>
            </a:r>
            <a:r>
              <a:rPr lang="ru-RU" dirty="0"/>
              <a:t> та органах </a:t>
            </a:r>
            <a:r>
              <a:rPr lang="ru-RU" dirty="0" err="1"/>
              <a:t>місцевого</a:t>
            </a:r>
            <a:r>
              <a:rPr lang="ru-RU" dirty="0"/>
              <a:t> </a:t>
            </a:r>
            <a:r>
              <a:rPr lang="ru-RU" dirty="0" err="1"/>
              <a:t>самоврядування</a:t>
            </a:r>
            <a:r>
              <a:rPr lang="ru-RU" dirty="0" smtClean="0"/>
              <a:t>;</a:t>
            </a:r>
            <a:endParaRPr lang="ru-RU" dirty="0"/>
          </a:p>
        </p:txBody>
      </p:sp>
    </p:spTree>
    <p:extLst>
      <p:ext uri="{BB962C8B-B14F-4D97-AF65-F5344CB8AC3E}">
        <p14:creationId xmlns:p14="http://schemas.microsoft.com/office/powerpoint/2010/main" val="3826237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Суб'єкти</a:t>
            </a:r>
            <a:r>
              <a:rPr lang="ru-RU" dirty="0"/>
              <a:t> </a:t>
            </a:r>
            <a:r>
              <a:rPr lang="ru-RU" dirty="0" err="1"/>
              <a:t>туристичної</a:t>
            </a:r>
            <a:r>
              <a:rPr lang="ru-RU" dirty="0"/>
              <a:t> </a:t>
            </a:r>
            <a:r>
              <a:rPr lang="ru-RU" dirty="0" err="1"/>
              <a:t>діяльності</a:t>
            </a:r>
            <a:r>
              <a:rPr lang="ru-RU" dirty="0"/>
              <a:t> </a:t>
            </a:r>
            <a:r>
              <a:rPr lang="ru-RU" dirty="0" err="1"/>
              <a:t>мають</a:t>
            </a:r>
            <a:r>
              <a:rPr lang="ru-RU" dirty="0"/>
              <a:t> право:</a:t>
            </a:r>
          </a:p>
        </p:txBody>
      </p:sp>
      <p:sp>
        <p:nvSpPr>
          <p:cNvPr id="3" name="Объект 2"/>
          <p:cNvSpPr>
            <a:spLocks noGrp="1"/>
          </p:cNvSpPr>
          <p:nvPr>
            <p:ph idx="1"/>
          </p:nvPr>
        </p:nvSpPr>
        <p:spPr/>
        <p:txBody>
          <a:bodyPr>
            <a:normAutofit/>
          </a:bodyPr>
          <a:lstStyle/>
          <a:p>
            <a:pPr algn="just"/>
            <a:r>
              <a:rPr lang="ru-RU" dirty="0" err="1"/>
              <a:t>брати</a:t>
            </a:r>
            <a:r>
              <a:rPr lang="ru-RU" dirty="0"/>
              <a:t> в </a:t>
            </a:r>
            <a:r>
              <a:rPr lang="ru-RU" dirty="0" err="1"/>
              <a:t>установленому</a:t>
            </a:r>
            <a:r>
              <a:rPr lang="ru-RU" dirty="0"/>
              <a:t> порядку участь у </a:t>
            </a:r>
            <a:r>
              <a:rPr lang="ru-RU" dirty="0" err="1"/>
              <a:t>розробці</a:t>
            </a:r>
            <a:r>
              <a:rPr lang="ru-RU" dirty="0"/>
              <a:t> </a:t>
            </a:r>
            <a:r>
              <a:rPr lang="ru-RU" dirty="0" err="1"/>
              <a:t>програм</a:t>
            </a:r>
            <a:r>
              <a:rPr lang="ru-RU" dirty="0"/>
              <a:t> </a:t>
            </a:r>
            <a:r>
              <a:rPr lang="ru-RU" dirty="0" err="1"/>
              <a:t>розвитку</a:t>
            </a:r>
            <a:r>
              <a:rPr lang="ru-RU" dirty="0"/>
              <a:t> туризму та курортно-</a:t>
            </a:r>
            <a:r>
              <a:rPr lang="ru-RU" dirty="0" err="1"/>
              <a:t>рекреаційної</a:t>
            </a:r>
            <a:r>
              <a:rPr lang="ru-RU" dirty="0"/>
              <a:t> </a:t>
            </a:r>
            <a:r>
              <a:rPr lang="ru-RU" dirty="0" err="1"/>
              <a:t>сфери</a:t>
            </a:r>
            <a:r>
              <a:rPr lang="ru-RU" dirty="0"/>
              <a:t>;</a:t>
            </a:r>
          </a:p>
          <a:p>
            <a:pPr algn="just"/>
            <a:r>
              <a:rPr lang="ru-RU" dirty="0" err="1"/>
              <a:t>визначати</a:t>
            </a:r>
            <a:r>
              <a:rPr lang="ru-RU" dirty="0"/>
              <a:t> та </a:t>
            </a:r>
            <a:r>
              <a:rPr lang="ru-RU" dirty="0" err="1"/>
              <a:t>оприлюднювати</a:t>
            </a:r>
            <a:r>
              <a:rPr lang="ru-RU" dirty="0"/>
              <a:t> шляхом </a:t>
            </a:r>
            <a:r>
              <a:rPr lang="ru-RU" dirty="0" err="1"/>
              <a:t>опублікування</a:t>
            </a:r>
            <a:r>
              <a:rPr lang="ru-RU" dirty="0"/>
              <a:t> </a:t>
            </a:r>
            <a:r>
              <a:rPr lang="ru-RU" dirty="0" err="1"/>
              <a:t>загальні</a:t>
            </a:r>
            <a:r>
              <a:rPr lang="ru-RU" dirty="0"/>
              <a:t> </a:t>
            </a:r>
            <a:r>
              <a:rPr lang="ru-RU" dirty="0" err="1"/>
              <a:t>умови</a:t>
            </a:r>
            <a:r>
              <a:rPr lang="ru-RU" dirty="0"/>
              <a:t> типового (</a:t>
            </a:r>
            <a:r>
              <a:rPr lang="ru-RU" dirty="0" err="1"/>
              <a:t>публічного</a:t>
            </a:r>
            <a:r>
              <a:rPr lang="ru-RU" dirty="0"/>
              <a:t>) договору на </a:t>
            </a:r>
            <a:r>
              <a:rPr lang="ru-RU" dirty="0" err="1"/>
              <a:t>надання</a:t>
            </a:r>
            <a:r>
              <a:rPr lang="ru-RU" dirty="0"/>
              <a:t> </a:t>
            </a:r>
            <a:r>
              <a:rPr lang="ru-RU" dirty="0" err="1"/>
              <a:t>туристичних</a:t>
            </a:r>
            <a:r>
              <a:rPr lang="ru-RU" dirty="0"/>
              <a:t> </a:t>
            </a:r>
            <a:r>
              <a:rPr lang="ru-RU" dirty="0" err="1"/>
              <a:t>послуг</a:t>
            </a:r>
            <a:r>
              <a:rPr lang="ru-RU" dirty="0"/>
              <a:t>;</a:t>
            </a:r>
          </a:p>
          <a:p>
            <a:pPr algn="just"/>
            <a:r>
              <a:rPr lang="ru-RU" dirty="0" err="1"/>
              <a:t>визначати</a:t>
            </a:r>
            <a:r>
              <a:rPr lang="ru-RU" dirty="0"/>
              <a:t> </a:t>
            </a:r>
            <a:r>
              <a:rPr lang="ru-RU" dirty="0" err="1"/>
              <a:t>мінімальну</a:t>
            </a:r>
            <a:r>
              <a:rPr lang="ru-RU" dirty="0"/>
              <a:t> </a:t>
            </a:r>
            <a:r>
              <a:rPr lang="ru-RU" dirty="0" err="1"/>
              <a:t>кількість</a:t>
            </a:r>
            <a:r>
              <a:rPr lang="ru-RU" dirty="0"/>
              <a:t> </a:t>
            </a:r>
            <a:r>
              <a:rPr lang="ru-RU" dirty="0" err="1"/>
              <a:t>туристів</a:t>
            </a:r>
            <a:r>
              <a:rPr lang="ru-RU" dirty="0"/>
              <a:t> (</a:t>
            </a:r>
            <a:r>
              <a:rPr lang="ru-RU" dirty="0" err="1"/>
              <a:t>екскурсантів</a:t>
            </a:r>
            <a:r>
              <a:rPr lang="ru-RU" dirty="0"/>
              <a:t>) у </a:t>
            </a:r>
            <a:r>
              <a:rPr lang="ru-RU" dirty="0" err="1"/>
              <a:t>групі</a:t>
            </a:r>
            <a:r>
              <a:rPr lang="ru-RU" dirty="0"/>
              <a:t>;</a:t>
            </a:r>
          </a:p>
          <a:p>
            <a:pPr algn="just"/>
            <a:r>
              <a:rPr lang="ru-RU" dirty="0"/>
              <a:t>на </a:t>
            </a:r>
            <a:r>
              <a:rPr lang="ru-RU" dirty="0" err="1"/>
              <a:t>відшкодування</a:t>
            </a:r>
            <a:r>
              <a:rPr lang="ru-RU" dirty="0"/>
              <a:t> </a:t>
            </a:r>
            <a:r>
              <a:rPr lang="ru-RU" dirty="0" err="1"/>
              <a:t>збитків</a:t>
            </a:r>
            <a:r>
              <a:rPr lang="ru-RU" dirty="0"/>
              <a:t>, </a:t>
            </a:r>
            <a:r>
              <a:rPr lang="ru-RU" dirty="0" err="1"/>
              <a:t>заподіяних</a:t>
            </a:r>
            <a:r>
              <a:rPr lang="ru-RU" dirty="0"/>
              <a:t> </a:t>
            </a:r>
            <a:r>
              <a:rPr lang="ru-RU" dirty="0" err="1"/>
              <a:t>внаслідок</a:t>
            </a:r>
            <a:r>
              <a:rPr lang="ru-RU" dirty="0"/>
              <a:t> </a:t>
            </a:r>
            <a:r>
              <a:rPr lang="ru-RU" dirty="0" err="1"/>
              <a:t>незаконних</a:t>
            </a:r>
            <a:r>
              <a:rPr lang="ru-RU" dirty="0"/>
              <a:t> </a:t>
            </a:r>
            <a:r>
              <a:rPr lang="ru-RU" dirty="0" err="1"/>
              <a:t>рішень</a:t>
            </a:r>
            <a:r>
              <a:rPr lang="ru-RU" dirty="0"/>
              <a:t>, </a:t>
            </a:r>
            <a:r>
              <a:rPr lang="ru-RU" dirty="0" err="1"/>
              <a:t>дій</a:t>
            </a:r>
            <a:r>
              <a:rPr lang="ru-RU" dirty="0"/>
              <a:t> </a:t>
            </a:r>
            <a:r>
              <a:rPr lang="ru-RU" dirty="0" err="1"/>
              <a:t>чи</a:t>
            </a:r>
            <a:r>
              <a:rPr lang="ru-RU" dirty="0"/>
              <a:t> </a:t>
            </a:r>
            <a:r>
              <a:rPr lang="ru-RU" dirty="0" err="1"/>
              <a:t>бездіяльності</a:t>
            </a:r>
            <a:r>
              <a:rPr lang="ru-RU" dirty="0"/>
              <a:t> </a:t>
            </a:r>
            <a:r>
              <a:rPr lang="ru-RU" dirty="0" err="1"/>
              <a:t>органів</a:t>
            </a:r>
            <a:r>
              <a:rPr lang="ru-RU" dirty="0"/>
              <a:t> </a:t>
            </a:r>
            <a:r>
              <a:rPr lang="ru-RU" dirty="0" err="1"/>
              <a:t>державної</a:t>
            </a:r>
            <a:r>
              <a:rPr lang="ru-RU" dirty="0"/>
              <a:t> </a:t>
            </a:r>
            <a:r>
              <a:rPr lang="ru-RU" dirty="0" err="1"/>
              <a:t>влади</a:t>
            </a:r>
            <a:r>
              <a:rPr lang="ru-RU" dirty="0"/>
              <a:t>, </a:t>
            </a:r>
            <a:r>
              <a:rPr lang="ru-RU" dirty="0" err="1"/>
              <a:t>органів</a:t>
            </a:r>
            <a:r>
              <a:rPr lang="ru-RU" dirty="0"/>
              <a:t> </a:t>
            </a:r>
            <a:r>
              <a:rPr lang="ru-RU" dirty="0" err="1"/>
              <a:t>місцевого</a:t>
            </a:r>
            <a:r>
              <a:rPr lang="ru-RU" dirty="0"/>
              <a:t> </a:t>
            </a:r>
            <a:r>
              <a:rPr lang="ru-RU" dirty="0" err="1"/>
              <a:t>самоврядування</a:t>
            </a:r>
            <a:r>
              <a:rPr lang="ru-RU" dirty="0"/>
              <a:t>, </a:t>
            </a:r>
            <a:r>
              <a:rPr lang="ru-RU" dirty="0" err="1"/>
              <a:t>їх</a:t>
            </a:r>
            <a:r>
              <a:rPr lang="ru-RU" dirty="0"/>
              <a:t> </a:t>
            </a:r>
            <a:r>
              <a:rPr lang="ru-RU" dirty="0" err="1"/>
              <a:t>посадових</a:t>
            </a:r>
            <a:r>
              <a:rPr lang="ru-RU" dirty="0"/>
              <a:t> і </a:t>
            </a:r>
            <a:r>
              <a:rPr lang="ru-RU" dirty="0" err="1"/>
              <a:t>службових</a:t>
            </a:r>
            <a:r>
              <a:rPr lang="ru-RU" dirty="0"/>
              <a:t> </a:t>
            </a:r>
            <a:r>
              <a:rPr lang="ru-RU" dirty="0" err="1"/>
              <a:t>осіб</a:t>
            </a:r>
            <a:r>
              <a:rPr lang="ru-RU" dirty="0"/>
              <a:t> </a:t>
            </a:r>
            <a:r>
              <a:rPr lang="ru-RU" dirty="0" err="1"/>
              <a:t>чи</a:t>
            </a:r>
            <a:r>
              <a:rPr lang="ru-RU" dirty="0"/>
              <a:t> </a:t>
            </a:r>
            <a:r>
              <a:rPr lang="ru-RU" dirty="0" err="1"/>
              <a:t>заподіяних</a:t>
            </a:r>
            <a:r>
              <a:rPr lang="ru-RU" dirty="0"/>
              <a:t> </a:t>
            </a:r>
            <a:r>
              <a:rPr lang="ru-RU" dirty="0" err="1"/>
              <a:t>суб'єктами</a:t>
            </a:r>
            <a:r>
              <a:rPr lang="ru-RU" dirty="0"/>
              <a:t> </a:t>
            </a:r>
            <a:r>
              <a:rPr lang="ru-RU" dirty="0" err="1"/>
              <a:t>туристичної</a:t>
            </a:r>
            <a:r>
              <a:rPr lang="ru-RU" dirty="0"/>
              <a:t> </a:t>
            </a:r>
            <a:r>
              <a:rPr lang="ru-RU" dirty="0" err="1"/>
              <a:t>діяльності</a:t>
            </a:r>
            <a:r>
              <a:rPr lang="ru-RU" dirty="0"/>
              <a:t>.</a:t>
            </a:r>
          </a:p>
        </p:txBody>
      </p:sp>
    </p:spTree>
    <p:extLst>
      <p:ext uri="{BB962C8B-B14F-4D97-AF65-F5344CB8AC3E}">
        <p14:creationId xmlns:p14="http://schemas.microsoft.com/office/powerpoint/2010/main" val="1567526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Суб'єкти</a:t>
            </a:r>
            <a:r>
              <a:rPr lang="ru-RU" dirty="0"/>
              <a:t> </a:t>
            </a:r>
            <a:r>
              <a:rPr lang="ru-RU" dirty="0" err="1"/>
              <a:t>туристичної</a:t>
            </a:r>
            <a:r>
              <a:rPr lang="ru-RU" dirty="0"/>
              <a:t> </a:t>
            </a:r>
            <a:r>
              <a:rPr lang="ru-RU" dirty="0" err="1"/>
              <a:t>діяльності</a:t>
            </a:r>
            <a:r>
              <a:rPr lang="ru-RU" dirty="0"/>
              <a:t> </a:t>
            </a:r>
            <a:r>
              <a:rPr lang="ru-RU" dirty="0" err="1"/>
              <a:t>зобов'язані</a:t>
            </a:r>
            <a:r>
              <a:rPr lang="ru-RU" dirty="0"/>
              <a:t>:</a:t>
            </a:r>
          </a:p>
        </p:txBody>
      </p:sp>
      <p:sp>
        <p:nvSpPr>
          <p:cNvPr id="3" name="Объект 2"/>
          <p:cNvSpPr>
            <a:spLocks noGrp="1"/>
          </p:cNvSpPr>
          <p:nvPr>
            <p:ph idx="1"/>
          </p:nvPr>
        </p:nvSpPr>
        <p:spPr/>
        <p:txBody>
          <a:bodyPr>
            <a:normAutofit fontScale="70000" lnSpcReduction="20000"/>
          </a:bodyPr>
          <a:lstStyle/>
          <a:p>
            <a:pPr algn="just"/>
            <a:r>
              <a:rPr lang="ru-RU" dirty="0" err="1"/>
              <a:t>проводити</a:t>
            </a:r>
            <a:r>
              <a:rPr lang="ru-RU" dirty="0"/>
              <a:t> </a:t>
            </a:r>
            <a:r>
              <a:rPr lang="ru-RU" dirty="0" err="1"/>
              <a:t>діяльність</a:t>
            </a:r>
            <a:r>
              <a:rPr lang="ru-RU" dirty="0"/>
              <a:t> у </a:t>
            </a:r>
            <a:r>
              <a:rPr lang="ru-RU" dirty="0" err="1"/>
              <a:t>галузі</a:t>
            </a:r>
            <a:r>
              <a:rPr lang="ru-RU" dirty="0"/>
              <a:t> туризму, яка </a:t>
            </a:r>
            <a:r>
              <a:rPr lang="ru-RU" dirty="0" err="1"/>
              <a:t>підлягає</a:t>
            </a:r>
            <a:r>
              <a:rPr lang="ru-RU" dirty="0"/>
              <a:t> </a:t>
            </a:r>
            <a:r>
              <a:rPr lang="ru-RU" dirty="0" err="1"/>
              <a:t>ліцензуванню</a:t>
            </a:r>
            <a:r>
              <a:rPr lang="ru-RU" dirty="0"/>
              <a:t>, </a:t>
            </a:r>
            <a:r>
              <a:rPr lang="ru-RU" dirty="0" err="1"/>
              <a:t>лише</a:t>
            </a:r>
            <a:r>
              <a:rPr lang="ru-RU" dirty="0"/>
              <a:t> за </a:t>
            </a:r>
            <a:r>
              <a:rPr lang="ru-RU" dirty="0" err="1"/>
              <a:t>наявності</a:t>
            </a:r>
            <a:r>
              <a:rPr lang="ru-RU" dirty="0"/>
              <a:t> </a:t>
            </a:r>
            <a:r>
              <a:rPr lang="ru-RU" dirty="0" err="1"/>
              <a:t>ліцензій</a:t>
            </a:r>
            <a:r>
              <a:rPr lang="ru-RU" dirty="0" smtClean="0"/>
              <a:t>;</a:t>
            </a:r>
          </a:p>
          <a:p>
            <a:pPr algn="just"/>
            <a:r>
              <a:rPr lang="ru-RU" dirty="0" err="1"/>
              <a:t>залучати</a:t>
            </a:r>
            <a:r>
              <a:rPr lang="ru-RU" dirty="0"/>
              <a:t> до </a:t>
            </a:r>
            <a:r>
              <a:rPr lang="ru-RU" dirty="0" err="1"/>
              <a:t>надання</a:t>
            </a:r>
            <a:r>
              <a:rPr lang="ru-RU" dirty="0"/>
              <a:t> </a:t>
            </a:r>
            <a:r>
              <a:rPr lang="ru-RU" dirty="0" err="1"/>
              <a:t>туристичних</a:t>
            </a:r>
            <a:r>
              <a:rPr lang="ru-RU" dirty="0"/>
              <a:t> </a:t>
            </a:r>
            <a:r>
              <a:rPr lang="ru-RU" dirty="0" err="1"/>
              <a:t>послуг</a:t>
            </a:r>
            <a:r>
              <a:rPr lang="ru-RU" dirty="0"/>
              <a:t> </a:t>
            </a:r>
            <a:r>
              <a:rPr lang="ru-RU" dirty="0" err="1"/>
              <a:t>осіб</a:t>
            </a:r>
            <a:r>
              <a:rPr lang="ru-RU" dirty="0"/>
              <a:t>, </a:t>
            </a:r>
            <a:r>
              <a:rPr lang="ru-RU" dirty="0" err="1"/>
              <a:t>які</a:t>
            </a:r>
            <a:r>
              <a:rPr lang="ru-RU" dirty="0"/>
              <a:t> </a:t>
            </a:r>
            <a:r>
              <a:rPr lang="ru-RU" dirty="0" err="1"/>
              <a:t>відповідають</a:t>
            </a:r>
            <a:r>
              <a:rPr lang="ru-RU" dirty="0"/>
              <a:t> </a:t>
            </a:r>
            <a:r>
              <a:rPr lang="ru-RU" dirty="0" err="1"/>
              <a:t>встановленим</a:t>
            </a:r>
            <a:r>
              <a:rPr lang="ru-RU" dirty="0"/>
              <a:t> </a:t>
            </a:r>
            <a:r>
              <a:rPr lang="ru-RU" dirty="0" err="1"/>
              <a:t>законодавством</a:t>
            </a:r>
            <a:r>
              <a:rPr lang="ru-RU" dirty="0"/>
              <a:t> </a:t>
            </a:r>
            <a:r>
              <a:rPr lang="ru-RU" dirty="0" err="1"/>
              <a:t>відповідним</a:t>
            </a:r>
            <a:r>
              <a:rPr lang="ru-RU" dirty="0"/>
              <a:t> </a:t>
            </a:r>
            <a:r>
              <a:rPr lang="ru-RU" dirty="0" err="1"/>
              <a:t>кваліфікаційним</a:t>
            </a:r>
            <a:r>
              <a:rPr lang="ru-RU" dirty="0"/>
              <a:t> </a:t>
            </a:r>
            <a:r>
              <a:rPr lang="ru-RU" dirty="0" err="1"/>
              <a:t>вимогам</a:t>
            </a:r>
            <a:r>
              <a:rPr lang="ru-RU" dirty="0" smtClean="0"/>
              <a:t>;</a:t>
            </a:r>
          </a:p>
          <a:p>
            <a:pPr algn="just"/>
            <a:r>
              <a:rPr lang="ru-RU" dirty="0" err="1"/>
              <a:t>надавати</a:t>
            </a:r>
            <a:r>
              <a:rPr lang="ru-RU" dirty="0"/>
              <a:t> туристам </a:t>
            </a:r>
            <a:r>
              <a:rPr lang="ru-RU" dirty="0" err="1"/>
              <a:t>необхідну</a:t>
            </a:r>
            <a:r>
              <a:rPr lang="ru-RU" dirty="0"/>
              <a:t> і </a:t>
            </a:r>
            <a:r>
              <a:rPr lang="ru-RU" dirty="0" err="1"/>
              <a:t>достовірну</a:t>
            </a:r>
            <a:r>
              <a:rPr lang="ru-RU" dirty="0"/>
              <a:t> </a:t>
            </a:r>
            <a:r>
              <a:rPr lang="ru-RU" dirty="0" err="1"/>
              <a:t>інформацію</a:t>
            </a:r>
            <a:r>
              <a:rPr lang="ru-RU" dirty="0"/>
              <a:t> про </a:t>
            </a:r>
            <a:r>
              <a:rPr lang="ru-RU" dirty="0" err="1"/>
              <a:t>туристичні</a:t>
            </a:r>
            <a:r>
              <a:rPr lang="ru-RU" dirty="0"/>
              <a:t> </a:t>
            </a:r>
            <a:r>
              <a:rPr lang="ru-RU" dirty="0" err="1"/>
              <a:t>послуги</a:t>
            </a:r>
            <a:r>
              <a:rPr lang="ru-RU" dirty="0"/>
              <a:t>, права, </a:t>
            </a:r>
            <a:r>
              <a:rPr lang="ru-RU" dirty="0" err="1"/>
              <a:t>обов'язки</a:t>
            </a:r>
            <a:r>
              <a:rPr lang="ru-RU" dirty="0"/>
              <a:t> та правила </a:t>
            </a:r>
            <a:r>
              <a:rPr lang="ru-RU" dirty="0" err="1"/>
              <a:t>поведінки</a:t>
            </a:r>
            <a:r>
              <a:rPr lang="ru-RU" dirty="0"/>
              <a:t> </a:t>
            </a:r>
            <a:r>
              <a:rPr lang="ru-RU" dirty="0" err="1"/>
              <a:t>туристів</a:t>
            </a:r>
            <a:r>
              <a:rPr lang="ru-RU" dirty="0"/>
              <a:t> (</a:t>
            </a:r>
            <a:r>
              <a:rPr lang="ru-RU" dirty="0" err="1"/>
              <a:t>екскурсантів</a:t>
            </a:r>
            <a:r>
              <a:rPr lang="ru-RU" dirty="0"/>
              <a:t>), </a:t>
            </a:r>
            <a:r>
              <a:rPr lang="ru-RU" dirty="0" err="1"/>
              <a:t>умови</a:t>
            </a:r>
            <a:r>
              <a:rPr lang="ru-RU" dirty="0"/>
              <a:t> </a:t>
            </a:r>
            <a:r>
              <a:rPr lang="ru-RU" dirty="0" err="1"/>
              <a:t>страхування</a:t>
            </a:r>
            <a:r>
              <a:rPr lang="ru-RU" dirty="0"/>
              <a:t>, порядок </a:t>
            </a:r>
            <a:r>
              <a:rPr lang="ru-RU" dirty="0" err="1"/>
              <a:t>відшкодування</a:t>
            </a:r>
            <a:r>
              <a:rPr lang="ru-RU" dirty="0"/>
              <a:t> </a:t>
            </a:r>
            <a:r>
              <a:rPr lang="ru-RU" dirty="0" err="1"/>
              <a:t>завданих</a:t>
            </a:r>
            <a:r>
              <a:rPr lang="ru-RU" dirty="0"/>
              <a:t> </a:t>
            </a:r>
            <a:r>
              <a:rPr lang="ru-RU" dirty="0" err="1"/>
              <a:t>збитків</a:t>
            </a:r>
            <a:r>
              <a:rPr lang="ru-RU" dirty="0"/>
              <a:t>, </a:t>
            </a:r>
            <a:r>
              <a:rPr lang="ru-RU" dirty="0" err="1"/>
              <a:t>умови</a:t>
            </a:r>
            <a:r>
              <a:rPr lang="ru-RU" dirty="0"/>
              <a:t> </a:t>
            </a:r>
            <a:r>
              <a:rPr lang="ru-RU" dirty="0" err="1"/>
              <a:t>відмови</a:t>
            </a:r>
            <a:r>
              <a:rPr lang="ru-RU" dirty="0"/>
              <a:t> </a:t>
            </a:r>
            <a:r>
              <a:rPr lang="ru-RU" dirty="0" err="1"/>
              <a:t>від</a:t>
            </a:r>
            <a:r>
              <a:rPr lang="ru-RU" dirty="0"/>
              <a:t> </a:t>
            </a:r>
            <a:r>
              <a:rPr lang="ru-RU" dirty="0" err="1"/>
              <a:t>послуг</a:t>
            </a:r>
            <a:r>
              <a:rPr lang="ru-RU" dirty="0"/>
              <a:t>, правила </a:t>
            </a:r>
            <a:r>
              <a:rPr lang="ru-RU" dirty="0" err="1"/>
              <a:t>візового</a:t>
            </a:r>
            <a:r>
              <a:rPr lang="ru-RU" dirty="0"/>
              <a:t> </a:t>
            </a:r>
            <a:r>
              <a:rPr lang="ru-RU" dirty="0" err="1"/>
              <a:t>митного</a:t>
            </a:r>
            <a:r>
              <a:rPr lang="ru-RU" dirty="0"/>
              <a:t> режиму, </a:t>
            </a:r>
            <a:r>
              <a:rPr lang="ru-RU" dirty="0" err="1"/>
              <a:t>перетинання</a:t>
            </a:r>
            <a:r>
              <a:rPr lang="ru-RU" dirty="0"/>
              <a:t> державного кордону та </a:t>
            </a:r>
            <a:r>
              <a:rPr lang="ru-RU" dirty="0" err="1"/>
              <a:t>іншу</a:t>
            </a:r>
            <a:r>
              <a:rPr lang="ru-RU" dirty="0"/>
              <a:t> </a:t>
            </a:r>
            <a:r>
              <a:rPr lang="ru-RU" dirty="0" err="1"/>
              <a:t>інформацію</a:t>
            </a:r>
            <a:r>
              <a:rPr lang="ru-RU" dirty="0"/>
              <a:t>, </a:t>
            </a:r>
            <a:r>
              <a:rPr lang="ru-RU" dirty="0" err="1"/>
              <a:t>передбачену</a:t>
            </a:r>
            <a:r>
              <a:rPr lang="ru-RU" dirty="0"/>
              <a:t> </a:t>
            </a:r>
            <a:r>
              <a:rPr lang="ru-RU" dirty="0" err="1"/>
              <a:t>цим</a:t>
            </a:r>
            <a:r>
              <a:rPr lang="ru-RU" dirty="0"/>
              <a:t> Законом;</a:t>
            </a:r>
          </a:p>
          <a:p>
            <a:pPr algn="just"/>
            <a:r>
              <a:rPr lang="ru-RU" dirty="0" err="1"/>
              <a:t>надавати</a:t>
            </a:r>
            <a:r>
              <a:rPr lang="ru-RU" dirty="0"/>
              <a:t> </a:t>
            </a:r>
            <a:r>
              <a:rPr lang="ru-RU" dirty="0" err="1"/>
              <a:t>туристичні</a:t>
            </a:r>
            <a:r>
              <a:rPr lang="ru-RU" dirty="0"/>
              <a:t> </a:t>
            </a:r>
            <a:r>
              <a:rPr lang="ru-RU" dirty="0" err="1"/>
              <a:t>послуги</a:t>
            </a:r>
            <a:r>
              <a:rPr lang="ru-RU" dirty="0"/>
              <a:t> в </a:t>
            </a:r>
            <a:r>
              <a:rPr lang="ru-RU" dirty="0" err="1"/>
              <a:t>обсягах</a:t>
            </a:r>
            <a:r>
              <a:rPr lang="ru-RU" dirty="0"/>
              <a:t> та в </a:t>
            </a:r>
            <a:r>
              <a:rPr lang="ru-RU" dirty="0" err="1"/>
              <a:t>терміни</a:t>
            </a:r>
            <a:r>
              <a:rPr lang="ru-RU" dirty="0"/>
              <a:t>, </a:t>
            </a:r>
            <a:r>
              <a:rPr lang="ru-RU" dirty="0" err="1"/>
              <a:t>обумовлені</a:t>
            </a:r>
            <a:r>
              <a:rPr lang="ru-RU" dirty="0"/>
              <a:t> договором;</a:t>
            </a:r>
          </a:p>
          <a:p>
            <a:pPr algn="just"/>
            <a:r>
              <a:rPr lang="ru-RU" dirty="0" err="1"/>
              <a:t>виконувати</a:t>
            </a:r>
            <a:r>
              <a:rPr lang="ru-RU" dirty="0"/>
              <a:t> </a:t>
            </a:r>
            <a:r>
              <a:rPr lang="ru-RU" dirty="0" err="1"/>
              <a:t>вимоги</a:t>
            </a:r>
            <a:r>
              <a:rPr lang="ru-RU" dirty="0"/>
              <a:t> закону </a:t>
            </a:r>
            <a:r>
              <a:rPr lang="ru-RU" dirty="0" err="1"/>
              <a:t>щодо</a:t>
            </a:r>
            <a:r>
              <a:rPr lang="ru-RU" dirty="0"/>
              <a:t> </a:t>
            </a:r>
            <a:r>
              <a:rPr lang="ru-RU" dirty="0" err="1"/>
              <a:t>забезпечення</a:t>
            </a:r>
            <a:r>
              <a:rPr lang="ru-RU" dirty="0"/>
              <a:t> </a:t>
            </a:r>
            <a:r>
              <a:rPr lang="ru-RU" dirty="0" err="1"/>
              <a:t>безпеки</a:t>
            </a:r>
            <a:r>
              <a:rPr lang="ru-RU" dirty="0"/>
              <a:t> </a:t>
            </a:r>
            <a:r>
              <a:rPr lang="ru-RU" dirty="0" err="1"/>
              <a:t>туристів</a:t>
            </a:r>
            <a:r>
              <a:rPr lang="ru-RU" dirty="0"/>
              <a:t>, </a:t>
            </a:r>
            <a:r>
              <a:rPr lang="ru-RU" dirty="0" err="1"/>
              <a:t>охорони</a:t>
            </a:r>
            <a:r>
              <a:rPr lang="ru-RU" dirty="0"/>
              <a:t> </a:t>
            </a:r>
            <a:r>
              <a:rPr lang="ru-RU" dirty="0" err="1"/>
              <a:t>туристичних</a:t>
            </a:r>
            <a:r>
              <a:rPr lang="ru-RU" dirty="0"/>
              <a:t> </a:t>
            </a:r>
            <a:r>
              <a:rPr lang="ru-RU" dirty="0" err="1"/>
              <a:t>ресурсів</a:t>
            </a:r>
            <a:r>
              <a:rPr lang="ru-RU" dirty="0"/>
              <a:t> </a:t>
            </a:r>
            <a:r>
              <a:rPr lang="ru-RU" dirty="0" err="1"/>
              <a:t>України</a:t>
            </a:r>
            <a:r>
              <a:rPr lang="ru-RU" dirty="0"/>
              <a:t> та </a:t>
            </a:r>
            <a:r>
              <a:rPr lang="ru-RU" dirty="0" err="1"/>
              <a:t>довкілля</a:t>
            </a:r>
            <a:r>
              <a:rPr lang="ru-RU" dirty="0"/>
              <a:t>;</a:t>
            </a:r>
          </a:p>
          <a:p>
            <a:pPr algn="just"/>
            <a:r>
              <a:rPr lang="ru-RU" dirty="0"/>
              <a:t>вести </a:t>
            </a:r>
            <a:r>
              <a:rPr lang="ru-RU" dirty="0" err="1"/>
              <a:t>облікову</a:t>
            </a:r>
            <a:r>
              <a:rPr lang="ru-RU" dirty="0"/>
              <a:t> та </a:t>
            </a:r>
            <a:r>
              <a:rPr lang="ru-RU" dirty="0" err="1"/>
              <a:t>іншу</a:t>
            </a:r>
            <a:r>
              <a:rPr lang="ru-RU" dirty="0"/>
              <a:t> </a:t>
            </a:r>
            <a:r>
              <a:rPr lang="ru-RU" dirty="0" err="1"/>
              <a:t>визначену</a:t>
            </a:r>
            <a:r>
              <a:rPr lang="ru-RU" dirty="0"/>
              <a:t> </a:t>
            </a:r>
            <a:r>
              <a:rPr lang="ru-RU" dirty="0" err="1"/>
              <a:t>законодавством</a:t>
            </a:r>
            <a:r>
              <a:rPr lang="ru-RU" dirty="0"/>
              <a:t> </a:t>
            </a:r>
            <a:r>
              <a:rPr lang="ru-RU" dirty="0" err="1"/>
              <a:t>документацію</a:t>
            </a:r>
            <a:r>
              <a:rPr lang="ru-RU" dirty="0"/>
              <a:t>, </a:t>
            </a:r>
            <a:r>
              <a:rPr lang="ru-RU" dirty="0" err="1"/>
              <a:t>надавати</a:t>
            </a:r>
            <a:r>
              <a:rPr lang="ru-RU" dirty="0"/>
              <a:t> в </a:t>
            </a:r>
            <a:r>
              <a:rPr lang="ru-RU" dirty="0" err="1"/>
              <a:t>установленому</a:t>
            </a:r>
            <a:r>
              <a:rPr lang="ru-RU" dirty="0"/>
              <a:t> порядку </a:t>
            </a:r>
            <a:r>
              <a:rPr lang="ru-RU" dirty="0" err="1"/>
              <a:t>бухгалтерську</a:t>
            </a:r>
            <a:r>
              <a:rPr lang="ru-RU" dirty="0"/>
              <a:t> та </a:t>
            </a:r>
            <a:r>
              <a:rPr lang="ru-RU" dirty="0" err="1"/>
              <a:t>статистичну</a:t>
            </a:r>
            <a:r>
              <a:rPr lang="ru-RU" dirty="0"/>
              <a:t> </a:t>
            </a:r>
            <a:r>
              <a:rPr lang="ru-RU" dirty="0" err="1"/>
              <a:t>звітність</a:t>
            </a:r>
            <a:r>
              <a:rPr lang="ru-RU" dirty="0"/>
              <a:t>;</a:t>
            </a:r>
          </a:p>
          <a:p>
            <a:pPr algn="just"/>
            <a:r>
              <a:rPr lang="ru-RU" dirty="0" err="1"/>
              <a:t>відшкодовувати</a:t>
            </a:r>
            <a:r>
              <a:rPr lang="ru-RU" dirty="0"/>
              <a:t> в </a:t>
            </a:r>
            <a:r>
              <a:rPr lang="ru-RU" dirty="0" err="1"/>
              <a:t>установленому</a:t>
            </a:r>
            <a:r>
              <a:rPr lang="ru-RU" dirty="0"/>
              <a:t> порядку </a:t>
            </a:r>
            <a:r>
              <a:rPr lang="ru-RU" dirty="0" err="1"/>
              <a:t>збитки</a:t>
            </a:r>
            <a:r>
              <a:rPr lang="ru-RU" dirty="0"/>
              <a:t>, </a:t>
            </a:r>
            <a:r>
              <a:rPr lang="ru-RU" dirty="0" err="1"/>
              <a:t>завдані</a:t>
            </a:r>
            <a:r>
              <a:rPr lang="ru-RU" dirty="0"/>
              <a:t> туристам (</a:t>
            </a:r>
            <a:r>
              <a:rPr lang="ru-RU" dirty="0" err="1"/>
              <a:t>екскурсантам</a:t>
            </a:r>
            <a:r>
              <a:rPr lang="ru-RU" dirty="0"/>
              <a:t>), </a:t>
            </a:r>
            <a:r>
              <a:rPr lang="ru-RU" dirty="0" err="1"/>
              <a:t>іншим</a:t>
            </a:r>
            <a:r>
              <a:rPr lang="ru-RU" dirty="0"/>
              <a:t> особам та </a:t>
            </a:r>
            <a:r>
              <a:rPr lang="ru-RU" dirty="0" err="1"/>
              <a:t>довкіллю</a:t>
            </a:r>
            <a:r>
              <a:rPr lang="ru-RU" dirty="0" smtClean="0"/>
              <a:t>.</a:t>
            </a:r>
            <a:endParaRPr lang="ru-RU" dirty="0"/>
          </a:p>
        </p:txBody>
      </p:sp>
    </p:spTree>
    <p:extLst>
      <p:ext uri="{BB962C8B-B14F-4D97-AF65-F5344CB8AC3E}">
        <p14:creationId xmlns:p14="http://schemas.microsoft.com/office/powerpoint/2010/main" val="2830171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a:extLst>
              <a:ext uri="{FF2B5EF4-FFF2-40B4-BE49-F238E27FC236}">
                <a16:creationId xmlns:a16="http://schemas.microsoft.com/office/drawing/2014/main" xmlns="" id="{2A29722E-4409-6D40-B8D4-4A9DC40E9B79}"/>
              </a:ext>
            </a:extLst>
          </p:cNvPr>
          <p:cNvSpPr>
            <a:spLocks noGrp="1"/>
          </p:cNvSpPr>
          <p:nvPr>
            <p:ph type="ctrTitle"/>
          </p:nvPr>
        </p:nvSpPr>
        <p:spPr>
          <a:xfrm>
            <a:off x="423542" y="2302383"/>
            <a:ext cx="11330943" cy="2892334"/>
          </a:xfrm>
        </p:spPr>
        <p:txBody>
          <a:bodyPr>
            <a:noAutofit/>
          </a:bodyPr>
          <a:lstStyle/>
          <a:p>
            <a:r>
              <a:rPr lang="uk-UA" sz="6600" b="1" dirty="0" smtClean="0">
                <a:solidFill>
                  <a:schemeClr val="tx1">
                    <a:lumMod val="75000"/>
                    <a:lumOff val="25000"/>
                  </a:schemeClr>
                </a:solidFill>
                <a:latin typeface="ALS Sector Regular" pitchFamily="50" charset="0"/>
                <a:ea typeface="ALS Sector Stencil" charset="0"/>
                <a:cs typeface="ALS Sector Regular" pitchFamily="50" charset="0"/>
              </a:rPr>
              <a:t>3. Вимоги до професіоналів сфери туризму</a:t>
            </a:r>
            <a:endParaRPr lang="uk-UA" sz="6600" b="1" dirty="0">
              <a:solidFill>
                <a:schemeClr val="tx1">
                  <a:lumMod val="75000"/>
                  <a:lumOff val="25000"/>
                </a:schemeClr>
              </a:solidFill>
              <a:latin typeface="ALS Sector Regular" pitchFamily="50" charset="0"/>
              <a:ea typeface="ALS Sector Stencil" charset="0"/>
              <a:cs typeface="ALS Sector Regular" pitchFamily="50" charset="0"/>
            </a:endParaRPr>
          </a:p>
        </p:txBody>
      </p:sp>
      <p:pic>
        <p:nvPicPr>
          <p:cNvPr id="6" name="Рисунок 5">
            <a:extLst>
              <a:ext uri="{FF2B5EF4-FFF2-40B4-BE49-F238E27FC236}">
                <a16:creationId xmlns:a16="http://schemas.microsoft.com/office/drawing/2014/main" xmlns="" id="{34B65106-34A6-D64F-8852-F7261486B25D}"/>
              </a:ext>
            </a:extLst>
          </p:cNvPr>
          <p:cNvPicPr>
            <a:picLocks noChangeAspect="1"/>
          </p:cNvPicPr>
          <p:nvPr/>
        </p:nvPicPr>
        <p:blipFill>
          <a:blip r:embed="rId2"/>
          <a:stretch>
            <a:fillRect/>
          </a:stretch>
        </p:blipFill>
        <p:spPr>
          <a:xfrm>
            <a:off x="4625975" y="592391"/>
            <a:ext cx="6740525" cy="1117600"/>
          </a:xfrm>
          <a:prstGeom prst="rect">
            <a:avLst/>
          </a:prstGeom>
        </p:spPr>
      </p:pic>
      <p:pic>
        <p:nvPicPr>
          <p:cNvPr id="7" name="Рисунок 6">
            <a:extLst>
              <a:ext uri="{FF2B5EF4-FFF2-40B4-BE49-F238E27FC236}">
                <a16:creationId xmlns:a16="http://schemas.microsoft.com/office/drawing/2014/main" xmlns="" id="{6207448F-3FBC-DE4F-9F74-FCE1325FDC6D}"/>
              </a:ext>
            </a:extLst>
          </p:cNvPr>
          <p:cNvPicPr>
            <a:picLocks noChangeAspect="1"/>
          </p:cNvPicPr>
          <p:nvPr/>
        </p:nvPicPr>
        <p:blipFill>
          <a:blip r:embed="rId3"/>
          <a:stretch>
            <a:fillRect/>
          </a:stretch>
        </p:blipFill>
        <p:spPr>
          <a:xfrm>
            <a:off x="825500" y="0"/>
            <a:ext cx="3069844" cy="2302383"/>
          </a:xfrm>
          <a:prstGeom prst="rect">
            <a:avLst/>
          </a:prstGeom>
        </p:spPr>
      </p:pic>
    </p:spTree>
    <p:extLst>
      <p:ext uri="{BB962C8B-B14F-4D97-AF65-F5344CB8AC3E}">
        <p14:creationId xmlns:p14="http://schemas.microsoft.com/office/powerpoint/2010/main" val="24183035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професії в туризмі"/>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3367" y="814789"/>
            <a:ext cx="8921050" cy="52411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28272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Основні вимоги на сайті </a:t>
            </a:r>
            <a:r>
              <a:rPr lang="uk-UA" dirty="0" smtClean="0">
                <a:hlinkClick r:id="rId2"/>
              </a:rPr>
              <a:t>Work.ua</a:t>
            </a:r>
            <a:r>
              <a:rPr lang="uk-UA" dirty="0" smtClean="0"/>
              <a:t> до шукачів роботи «менеджера з туризму»</a:t>
            </a:r>
            <a:endParaRPr lang="uk-UA" dirty="0"/>
          </a:p>
        </p:txBody>
      </p:sp>
      <p:sp>
        <p:nvSpPr>
          <p:cNvPr id="3" name="Объект 2"/>
          <p:cNvSpPr>
            <a:spLocks noGrp="1"/>
          </p:cNvSpPr>
          <p:nvPr>
            <p:ph idx="1"/>
          </p:nvPr>
        </p:nvSpPr>
        <p:spPr/>
        <p:txBody>
          <a:bodyPr>
            <a:normAutofit fontScale="92500" lnSpcReduction="10000"/>
          </a:bodyPr>
          <a:lstStyle/>
          <a:p>
            <a:pPr algn="just"/>
            <a:r>
              <a:rPr lang="uk-UA" dirty="0" smtClean="0"/>
              <a:t>Чітка та грамотна мова, бажано не тільки рідна, а й ще одна іноземна.</a:t>
            </a:r>
          </a:p>
          <a:p>
            <a:pPr algn="just"/>
            <a:r>
              <a:rPr lang="uk-UA" dirty="0" smtClean="0"/>
              <a:t>Вміти слухати та розуміти бажання клієнтів, вирішувати конфлікти та бути дипломатичним.</a:t>
            </a:r>
          </a:p>
          <a:p>
            <a:pPr algn="just"/>
            <a:r>
              <a:rPr lang="uk-UA" dirty="0" smtClean="0"/>
              <a:t>Відмінне знання географії, курортів, основні уявлення про культуру, релігію та звичаї різних країн.</a:t>
            </a:r>
          </a:p>
          <a:p>
            <a:pPr algn="just"/>
            <a:r>
              <a:rPr lang="uk-UA" dirty="0" smtClean="0"/>
              <a:t>Досвід планування подорожі.</a:t>
            </a:r>
          </a:p>
          <a:p>
            <a:pPr algn="just"/>
            <a:r>
              <a:rPr lang="uk-UA" dirty="0" smtClean="0"/>
              <a:t>Вміння швидко аналізувати ситуацію та приймати рішення.</a:t>
            </a:r>
          </a:p>
          <a:p>
            <a:pPr algn="just"/>
            <a:r>
              <a:rPr lang="uk-UA" dirty="0" smtClean="0"/>
              <a:t>Знати законодавчу бази, яка регулює роботу туристичних компаній.</a:t>
            </a:r>
          </a:p>
          <a:p>
            <a:pPr algn="just"/>
            <a:r>
              <a:rPr lang="uk-UA" dirty="0" smtClean="0"/>
              <a:t>Знати основи маркетингу, менеджменту, туристичного обліку та документообігу.</a:t>
            </a:r>
            <a:endParaRPr lang="uk-UA" dirty="0"/>
          </a:p>
        </p:txBody>
      </p:sp>
    </p:spTree>
    <p:extLst>
      <p:ext uri="{BB962C8B-B14F-4D97-AF65-F5344CB8AC3E}">
        <p14:creationId xmlns:p14="http://schemas.microsoft.com/office/powerpoint/2010/main" val="12135374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just"/>
            <a:r>
              <a:rPr lang="uk-UA" sz="3600" dirty="0" smtClean="0"/>
              <a:t>У кваліфікованих кадрах у кваліфікованих кадрах у країнах ЄС, найбільш затребуваними в цьому секторі є такі навички:</a:t>
            </a:r>
            <a:endParaRPr lang="uk-UA" sz="3600" dirty="0"/>
          </a:p>
        </p:txBody>
      </p:sp>
      <p:sp>
        <p:nvSpPr>
          <p:cNvPr id="3" name="Объект 2"/>
          <p:cNvSpPr>
            <a:spLocks noGrp="1"/>
          </p:cNvSpPr>
          <p:nvPr>
            <p:ph idx="1"/>
          </p:nvPr>
        </p:nvSpPr>
        <p:spPr>
          <a:xfrm>
            <a:off x="838200" y="1825625"/>
            <a:ext cx="10515600" cy="2736750"/>
          </a:xfrm>
        </p:spPr>
        <p:txBody>
          <a:bodyPr/>
          <a:lstStyle/>
          <a:p>
            <a:r>
              <a:rPr lang="uk-UA" dirty="0" smtClean="0"/>
              <a:t>управління, </a:t>
            </a:r>
          </a:p>
          <a:p>
            <a:r>
              <a:rPr lang="uk-UA" dirty="0" smtClean="0"/>
              <a:t>комунікація, </a:t>
            </a:r>
          </a:p>
          <a:p>
            <a:r>
              <a:rPr lang="uk-UA" dirty="0" smtClean="0"/>
              <a:t>вирішення проблем, </a:t>
            </a:r>
          </a:p>
          <a:p>
            <a:r>
              <a:rPr lang="uk-UA" dirty="0" smtClean="0"/>
              <a:t>поводження з клієнтами; </a:t>
            </a:r>
          </a:p>
          <a:p>
            <a:r>
              <a:rPr lang="uk-UA" dirty="0" smtClean="0"/>
              <a:t>навички, пов’язані з безпекою.</a:t>
            </a:r>
            <a:endParaRPr lang="uk-UA" dirty="0"/>
          </a:p>
        </p:txBody>
      </p:sp>
      <p:sp>
        <p:nvSpPr>
          <p:cNvPr id="4" name="Прямоугольник 3"/>
          <p:cNvSpPr/>
          <p:nvPr/>
        </p:nvSpPr>
        <p:spPr>
          <a:xfrm>
            <a:off x="838199" y="4577805"/>
            <a:ext cx="10673615" cy="1815882"/>
          </a:xfrm>
          <a:prstGeom prst="rect">
            <a:avLst/>
          </a:prstGeom>
        </p:spPr>
        <p:txBody>
          <a:bodyPr wrap="square">
            <a:spAutoFit/>
          </a:bodyPr>
          <a:lstStyle/>
          <a:p>
            <a:pPr algn="just"/>
            <a:r>
              <a:rPr lang="uk-UA" sz="2800" dirty="0" smtClean="0"/>
              <a:t>На думку опитаних, основна причина недостатньої компетентності персоналу на сьогоднішній день — це відсутність внутрішньої мотивації працівників і психологічні проблеми, пов’язані з близьким контактом із клієнтами. </a:t>
            </a:r>
            <a:endParaRPr lang="uk-UA" sz="2800" dirty="0"/>
          </a:p>
        </p:txBody>
      </p:sp>
    </p:spTree>
    <p:extLst>
      <p:ext uri="{BB962C8B-B14F-4D97-AF65-F5344CB8AC3E}">
        <p14:creationId xmlns:p14="http://schemas.microsoft.com/office/powerpoint/2010/main" val="1451212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3200" b="1" dirty="0" smtClean="0"/>
              <a:t>Сучасні вимоги до фахівця в туризмі – це не лише виключно професійні знання і навички, але й гнучкість, комунікабельність, </a:t>
            </a:r>
            <a:r>
              <a:rPr lang="uk-UA" sz="3200" b="1" dirty="0" err="1" smtClean="0"/>
              <a:t>стресо</a:t>
            </a:r>
            <a:r>
              <a:rPr lang="uk-UA" sz="3200" b="1" dirty="0" smtClean="0"/>
              <a:t> та </a:t>
            </a:r>
            <a:r>
              <a:rPr lang="uk-UA" sz="3200" b="1" dirty="0" err="1" smtClean="0"/>
              <a:t>психостійкість</a:t>
            </a:r>
            <a:r>
              <a:rPr lang="uk-UA" sz="3200" b="1" dirty="0" smtClean="0"/>
              <a:t>, а також вміння:</a:t>
            </a:r>
            <a:endParaRPr lang="uk-UA" sz="3200" dirty="0"/>
          </a:p>
        </p:txBody>
      </p:sp>
      <p:sp>
        <p:nvSpPr>
          <p:cNvPr id="3" name="Объект 2"/>
          <p:cNvSpPr>
            <a:spLocks noGrp="1"/>
          </p:cNvSpPr>
          <p:nvPr>
            <p:ph idx="1"/>
          </p:nvPr>
        </p:nvSpPr>
        <p:spPr/>
        <p:txBody>
          <a:bodyPr/>
          <a:lstStyle/>
          <a:p>
            <a:r>
              <a:rPr lang="uk-UA" dirty="0" smtClean="0"/>
              <a:t>працювати з людьми;</a:t>
            </a:r>
          </a:p>
          <a:p>
            <a:r>
              <a:rPr lang="uk-UA" dirty="0" smtClean="0"/>
              <a:t>швидко і якісно реагувати на зміни на ринку, приймати рішення;</a:t>
            </a:r>
          </a:p>
          <a:p>
            <a:r>
              <a:rPr lang="uk-UA" dirty="0" smtClean="0"/>
              <a:t>створювати нові продукти; </a:t>
            </a:r>
          </a:p>
          <a:p>
            <a:r>
              <a:rPr lang="uk-UA" dirty="0" smtClean="0"/>
              <a:t>адаптуватись до умов середовища;</a:t>
            </a:r>
          </a:p>
          <a:p>
            <a:r>
              <a:rPr lang="uk-UA" dirty="0" smtClean="0"/>
              <a:t>швидко і якісно освоювати нові знання.</a:t>
            </a:r>
            <a:endParaRPr lang="uk-UA" dirty="0"/>
          </a:p>
        </p:txBody>
      </p:sp>
    </p:spTree>
    <p:extLst>
      <p:ext uri="{BB962C8B-B14F-4D97-AF65-F5344CB8AC3E}">
        <p14:creationId xmlns:p14="http://schemas.microsoft.com/office/powerpoint/2010/main" val="25296077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665562"/>
            <a:ext cx="10515600" cy="1325563"/>
          </a:xfrm>
        </p:spPr>
        <p:txBody>
          <a:bodyPr/>
          <a:lstStyle/>
          <a:p>
            <a:pPr algn="ctr"/>
            <a:r>
              <a:rPr lang="fr-FR" dirty="0">
                <a:hlinkClick r:id="rId2"/>
              </a:rPr>
              <a:t>https://</a:t>
            </a:r>
            <a:r>
              <a:rPr lang="fr-FR" dirty="0" smtClean="0">
                <a:hlinkClick r:id="rId2"/>
              </a:rPr>
              <a:t>cutt.ly/QTEuRYX</a:t>
            </a:r>
            <a:endParaRPr lang="ru-RU" dirty="0"/>
          </a:p>
        </p:txBody>
      </p:sp>
    </p:spTree>
    <p:extLst>
      <p:ext uri="{BB962C8B-B14F-4D97-AF65-F5344CB8AC3E}">
        <p14:creationId xmlns:p14="http://schemas.microsoft.com/office/powerpoint/2010/main" val="2156000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UNWTO Code of Ethics - Travel with respect and awareness"/>
          <p:cNvPicPr>
            <a:picLocks noChangeAspect="1" noChangeArrowheads="1"/>
          </p:cNvPicPr>
          <p:nvPr/>
        </p:nvPicPr>
        <p:blipFill rotWithShape="1">
          <a:blip r:embed="rId2">
            <a:extLst>
              <a:ext uri="{28A0092B-C50C-407E-A947-70E740481C1C}">
                <a14:useLocalDpi xmlns:a14="http://schemas.microsoft.com/office/drawing/2010/main" val="0"/>
              </a:ext>
            </a:extLst>
          </a:blip>
          <a:srcRect t="18397" b="15370"/>
          <a:stretch/>
        </p:blipFill>
        <p:spPr bwMode="auto">
          <a:xfrm>
            <a:off x="3014278" y="202130"/>
            <a:ext cx="6726488" cy="311858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Global Code of Ethics for Tourism - ESDAW"/>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4278" y="3581801"/>
            <a:ext cx="6495482" cy="2854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7785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183272"/>
            <a:ext cx="10515600" cy="1325563"/>
          </a:xfrm>
        </p:spPr>
        <p:txBody>
          <a:bodyPr>
            <a:noAutofit/>
          </a:bodyPr>
          <a:lstStyle/>
          <a:p>
            <a:pPr algn="ctr"/>
            <a:r>
              <a:rPr lang="ru-RU" sz="2800" dirty="0" err="1"/>
              <a:t>Розуміння</a:t>
            </a:r>
            <a:r>
              <a:rPr lang="ru-RU" sz="2800" dirty="0"/>
              <a:t> і </a:t>
            </a:r>
            <a:r>
              <a:rPr lang="ru-RU" sz="2800" dirty="0" err="1"/>
              <a:t>поширення</a:t>
            </a:r>
            <a:r>
              <a:rPr lang="ru-RU" sz="2800" dirty="0"/>
              <a:t> </a:t>
            </a:r>
            <a:r>
              <a:rPr lang="ru-RU" sz="2800" dirty="0" err="1"/>
              <a:t>загальнолюдських</a:t>
            </a:r>
            <a:r>
              <a:rPr lang="ru-RU" sz="2800" dirty="0"/>
              <a:t> </a:t>
            </a:r>
            <a:r>
              <a:rPr lang="ru-RU" sz="2800" dirty="0" err="1"/>
              <a:t>етичних</a:t>
            </a:r>
            <a:r>
              <a:rPr lang="ru-RU" sz="2800" dirty="0"/>
              <a:t> </a:t>
            </a:r>
            <a:r>
              <a:rPr lang="ru-RU" sz="2800" dirty="0" err="1"/>
              <a:t>цінностей</a:t>
            </a:r>
            <a:r>
              <a:rPr lang="ru-RU" sz="2800" dirty="0"/>
              <a:t> у </a:t>
            </a:r>
            <a:r>
              <a:rPr lang="ru-RU" sz="2800" dirty="0" err="1"/>
              <a:t>дусі</a:t>
            </a:r>
            <a:r>
              <a:rPr lang="ru-RU" sz="2800" dirty="0"/>
              <a:t> </a:t>
            </a:r>
            <a:r>
              <a:rPr lang="ru-RU" sz="2800" dirty="0" err="1"/>
              <a:t>терпимості</a:t>
            </a:r>
            <a:r>
              <a:rPr lang="ru-RU" sz="2800" dirty="0"/>
              <a:t> і </a:t>
            </a:r>
            <a:r>
              <a:rPr lang="ru-RU" sz="2800" dirty="0" err="1"/>
              <a:t>поваги</a:t>
            </a:r>
            <a:r>
              <a:rPr lang="ru-RU" sz="2800" dirty="0"/>
              <a:t> </a:t>
            </a:r>
            <a:r>
              <a:rPr lang="ru-RU" sz="2800" dirty="0" err="1"/>
              <a:t>різноманітності</a:t>
            </a:r>
            <a:r>
              <a:rPr lang="ru-RU" sz="2800" dirty="0"/>
              <a:t> </a:t>
            </a:r>
            <a:r>
              <a:rPr lang="ru-RU" sz="2800" dirty="0" err="1"/>
              <a:t>релігійних</a:t>
            </a:r>
            <a:r>
              <a:rPr lang="ru-RU" sz="2800" dirty="0"/>
              <a:t>, </a:t>
            </a:r>
            <a:r>
              <a:rPr lang="ru-RU" sz="2800" dirty="0" err="1"/>
              <a:t>філософських</a:t>
            </a:r>
            <a:r>
              <a:rPr lang="ru-RU" sz="2800" dirty="0"/>
              <a:t> і </a:t>
            </a:r>
            <a:r>
              <a:rPr lang="ru-RU" sz="2800" dirty="0" err="1"/>
              <a:t>моральних</a:t>
            </a:r>
            <a:r>
              <a:rPr lang="ru-RU" sz="2800" dirty="0"/>
              <a:t> </a:t>
            </a:r>
            <a:r>
              <a:rPr lang="ru-RU" sz="2800" dirty="0" err="1"/>
              <a:t>переконань</a:t>
            </a:r>
            <a:r>
              <a:rPr lang="ru-RU" sz="2800" dirty="0"/>
              <a:t> є </a:t>
            </a:r>
            <a:r>
              <a:rPr lang="ru-RU" sz="2800" dirty="0" err="1"/>
              <a:t>одночасно</a:t>
            </a:r>
            <a:r>
              <a:rPr lang="ru-RU" sz="2800" dirty="0"/>
              <a:t> основою і </a:t>
            </a:r>
            <a:r>
              <a:rPr lang="ru-RU" sz="2800" dirty="0" err="1"/>
              <a:t>наслідком</a:t>
            </a:r>
            <a:r>
              <a:rPr lang="ru-RU" sz="2800" dirty="0"/>
              <a:t> </a:t>
            </a:r>
            <a:r>
              <a:rPr lang="ru-RU" sz="2800" dirty="0" err="1"/>
              <a:t>відповідального</a:t>
            </a:r>
            <a:r>
              <a:rPr lang="ru-RU" sz="2800" dirty="0"/>
              <a:t> туризму; </a:t>
            </a:r>
            <a:r>
              <a:rPr lang="ru-RU" sz="2800" dirty="0" err="1"/>
              <a:t>учасники</a:t>
            </a:r>
            <a:r>
              <a:rPr lang="ru-RU" sz="2800" dirty="0"/>
              <a:t> </a:t>
            </a:r>
            <a:r>
              <a:rPr lang="ru-RU" sz="2800" dirty="0" err="1"/>
              <a:t>туристського</a:t>
            </a:r>
            <a:r>
              <a:rPr lang="ru-RU" sz="2800" dirty="0"/>
              <a:t> </a:t>
            </a:r>
            <a:r>
              <a:rPr lang="ru-RU" sz="2800" dirty="0" err="1"/>
              <a:t>процесу</a:t>
            </a:r>
            <a:r>
              <a:rPr lang="ru-RU" sz="2800" dirty="0"/>
              <a:t> і </a:t>
            </a:r>
            <a:r>
              <a:rPr lang="ru-RU" sz="2800" dirty="0" err="1"/>
              <a:t>самі</a:t>
            </a:r>
            <a:r>
              <a:rPr lang="ru-RU" sz="2800" dirty="0"/>
              <a:t> </a:t>
            </a:r>
            <a:r>
              <a:rPr lang="ru-RU" sz="2800" dirty="0" err="1"/>
              <a:t>туристи</a:t>
            </a:r>
            <a:r>
              <a:rPr lang="ru-RU" sz="2800" dirty="0"/>
              <a:t> </a:t>
            </a:r>
            <a:r>
              <a:rPr lang="ru-RU" sz="2800" dirty="0" err="1"/>
              <a:t>повинні</a:t>
            </a:r>
            <a:r>
              <a:rPr lang="ru-RU" sz="2800" dirty="0"/>
              <a:t> </a:t>
            </a:r>
            <a:r>
              <a:rPr lang="ru-RU" sz="2800" dirty="0" err="1"/>
              <a:t>брати</a:t>
            </a:r>
            <a:r>
              <a:rPr lang="ru-RU" sz="2800" dirty="0"/>
              <a:t> до </a:t>
            </a:r>
            <a:r>
              <a:rPr lang="ru-RU" sz="2800" dirty="0" err="1"/>
              <a:t>уваги</a:t>
            </a:r>
            <a:r>
              <a:rPr lang="ru-RU" sz="2800" dirty="0"/>
              <a:t> </a:t>
            </a:r>
            <a:r>
              <a:rPr lang="ru-RU" sz="2800" dirty="0" err="1"/>
              <a:t>соціально-культурні</a:t>
            </a:r>
            <a:r>
              <a:rPr lang="ru-RU" sz="2800" dirty="0"/>
              <a:t> </a:t>
            </a:r>
            <a:r>
              <a:rPr lang="ru-RU" sz="2800" dirty="0" err="1"/>
              <a:t>традиції</a:t>
            </a:r>
            <a:r>
              <a:rPr lang="ru-RU" sz="2800" dirty="0"/>
              <a:t> та </a:t>
            </a:r>
            <a:r>
              <a:rPr lang="ru-RU" sz="2800" dirty="0" err="1"/>
              <a:t>звичаї</a:t>
            </a:r>
            <a:r>
              <a:rPr lang="ru-RU" sz="2800" dirty="0"/>
              <a:t> </a:t>
            </a:r>
            <a:r>
              <a:rPr lang="ru-RU" sz="2800" dirty="0" err="1"/>
              <a:t>всіх</a:t>
            </a:r>
            <a:r>
              <a:rPr lang="ru-RU" sz="2800" dirty="0"/>
              <a:t> </a:t>
            </a:r>
            <a:r>
              <a:rPr lang="ru-RU" sz="2800" dirty="0" err="1"/>
              <a:t>народів</a:t>
            </a:r>
            <a:r>
              <a:rPr lang="ru-RU" sz="2800" dirty="0"/>
              <a:t>, </a:t>
            </a:r>
            <a:r>
              <a:rPr lang="ru-RU" sz="2800" dirty="0" err="1"/>
              <a:t>включаючи</a:t>
            </a:r>
            <a:r>
              <a:rPr lang="ru-RU" sz="2800" dirty="0"/>
              <a:t> </a:t>
            </a:r>
            <a:r>
              <a:rPr lang="ru-RU" sz="2800" dirty="0" err="1"/>
              <a:t>національні</a:t>
            </a:r>
            <a:r>
              <a:rPr lang="ru-RU" sz="2800" dirty="0"/>
              <a:t> </a:t>
            </a:r>
            <a:r>
              <a:rPr lang="ru-RU" sz="2800" dirty="0" err="1"/>
              <a:t>меншини</a:t>
            </a:r>
            <a:r>
              <a:rPr lang="ru-RU" sz="2800" dirty="0"/>
              <a:t> і </a:t>
            </a:r>
            <a:r>
              <a:rPr lang="ru-RU" sz="2800" dirty="0" err="1"/>
              <a:t>корінні</a:t>
            </a:r>
            <a:r>
              <a:rPr lang="ru-RU" sz="2800" dirty="0"/>
              <a:t> народи, і </a:t>
            </a:r>
            <a:r>
              <a:rPr lang="ru-RU" sz="2800" dirty="0" err="1"/>
              <a:t>визнавати</a:t>
            </a:r>
            <a:r>
              <a:rPr lang="ru-RU" sz="2800" dirty="0"/>
              <a:t> </a:t>
            </a:r>
            <a:r>
              <a:rPr lang="ru-RU" sz="2800" dirty="0" err="1"/>
              <a:t>їх</a:t>
            </a:r>
            <a:r>
              <a:rPr lang="ru-RU" sz="2800" dirty="0"/>
              <a:t> </a:t>
            </a:r>
            <a:r>
              <a:rPr lang="ru-RU" sz="2800" dirty="0" err="1"/>
              <a:t>гідність</a:t>
            </a:r>
            <a:r>
              <a:rPr lang="ru-RU" sz="2800" dirty="0"/>
              <a:t>.</a:t>
            </a:r>
          </a:p>
        </p:txBody>
      </p:sp>
      <p:sp>
        <p:nvSpPr>
          <p:cNvPr id="4" name="Прямоугольник 3"/>
          <p:cNvSpPr/>
          <p:nvPr/>
        </p:nvSpPr>
        <p:spPr>
          <a:xfrm>
            <a:off x="1183906" y="3569981"/>
            <a:ext cx="9837019" cy="2677656"/>
          </a:xfrm>
          <a:prstGeom prst="rect">
            <a:avLst/>
          </a:prstGeom>
        </p:spPr>
        <p:txBody>
          <a:bodyPr wrap="square">
            <a:spAutoFit/>
          </a:bodyPr>
          <a:lstStyle/>
          <a:p>
            <a:pPr algn="ctr"/>
            <a:r>
              <a:rPr lang="ru-RU" sz="2400" dirty="0" err="1"/>
              <a:t>Туристську</a:t>
            </a:r>
            <a:r>
              <a:rPr lang="ru-RU" sz="2400" dirty="0"/>
              <a:t> </a:t>
            </a:r>
            <a:r>
              <a:rPr lang="ru-RU" sz="2400" dirty="0" err="1"/>
              <a:t>діяльність</a:t>
            </a:r>
            <a:r>
              <a:rPr lang="ru-RU" sz="2400" dirty="0"/>
              <a:t> </a:t>
            </a:r>
            <a:r>
              <a:rPr lang="ru-RU" sz="2400" dirty="0" err="1"/>
              <a:t>необхідно</a:t>
            </a:r>
            <a:r>
              <a:rPr lang="ru-RU" sz="2400" dirty="0"/>
              <a:t> </a:t>
            </a:r>
            <a:r>
              <a:rPr lang="ru-RU" sz="2400" dirty="0" err="1"/>
              <a:t>здійснювати</a:t>
            </a:r>
            <a:r>
              <a:rPr lang="ru-RU" sz="2400" dirty="0"/>
              <a:t> в </a:t>
            </a:r>
            <a:r>
              <a:rPr lang="ru-RU" sz="2400" dirty="0" err="1"/>
              <a:t>гармонії</a:t>
            </a:r>
            <a:r>
              <a:rPr lang="ru-RU" sz="2400" dirty="0"/>
              <a:t> </a:t>
            </a:r>
            <a:r>
              <a:rPr lang="ru-RU" sz="2400" dirty="0" err="1"/>
              <a:t>зі</a:t>
            </a:r>
            <a:r>
              <a:rPr lang="ru-RU" sz="2400" dirty="0"/>
              <a:t> </a:t>
            </a:r>
            <a:r>
              <a:rPr lang="ru-RU" sz="2400" dirty="0" err="1"/>
              <a:t>специфічними</a:t>
            </a:r>
            <a:r>
              <a:rPr lang="ru-RU" sz="2400" dirty="0"/>
              <a:t> </a:t>
            </a:r>
            <a:r>
              <a:rPr lang="ru-RU" sz="2400" dirty="0" err="1"/>
              <a:t>особливостями</a:t>
            </a:r>
            <a:r>
              <a:rPr lang="ru-RU" sz="2400" dirty="0"/>
              <a:t> і </a:t>
            </a:r>
            <a:r>
              <a:rPr lang="ru-RU" sz="2400" dirty="0" err="1"/>
              <a:t>традиціями</a:t>
            </a:r>
            <a:r>
              <a:rPr lang="ru-RU" sz="2400" dirty="0"/>
              <a:t> </a:t>
            </a:r>
            <a:r>
              <a:rPr lang="ru-RU" sz="2400" dirty="0" err="1"/>
              <a:t>приймаючих</a:t>
            </a:r>
            <a:r>
              <a:rPr lang="ru-RU" sz="2400" dirty="0"/>
              <a:t> </a:t>
            </a:r>
            <a:r>
              <a:rPr lang="ru-RU" sz="2400" dirty="0" err="1"/>
              <a:t>регіонів</a:t>
            </a:r>
            <a:r>
              <a:rPr lang="ru-RU" sz="2400" dirty="0"/>
              <a:t> і </a:t>
            </a:r>
            <a:r>
              <a:rPr lang="ru-RU" sz="2400" dirty="0" err="1"/>
              <a:t>країн</a:t>
            </a:r>
            <a:r>
              <a:rPr lang="ru-RU" sz="2400" dirty="0"/>
              <a:t>, </a:t>
            </a:r>
            <a:r>
              <a:rPr lang="ru-RU" sz="2400" dirty="0" err="1"/>
              <a:t>дотримуючись</a:t>
            </a:r>
            <a:r>
              <a:rPr lang="ru-RU" sz="2400" dirty="0"/>
              <a:t> при </a:t>
            </a:r>
            <a:r>
              <a:rPr lang="ru-RU" sz="2400" dirty="0" err="1"/>
              <a:t>цьому</a:t>
            </a:r>
            <a:r>
              <a:rPr lang="ru-RU" sz="2400" dirty="0"/>
              <a:t> </a:t>
            </a:r>
            <a:r>
              <a:rPr lang="ru-RU" sz="2400" dirty="0" err="1"/>
              <a:t>їх</a:t>
            </a:r>
            <a:r>
              <a:rPr lang="ru-RU" sz="2400" dirty="0"/>
              <a:t> </a:t>
            </a:r>
            <a:r>
              <a:rPr lang="ru-RU" sz="2400" dirty="0" err="1"/>
              <a:t>законів</a:t>
            </a:r>
            <a:r>
              <a:rPr lang="ru-RU" sz="2400" dirty="0"/>
              <a:t>, </a:t>
            </a:r>
            <a:r>
              <a:rPr lang="ru-RU" sz="2400" dirty="0" err="1"/>
              <a:t>звичаїв</a:t>
            </a:r>
            <a:r>
              <a:rPr lang="ru-RU" sz="2400" dirty="0"/>
              <a:t> і </a:t>
            </a:r>
            <a:r>
              <a:rPr lang="ru-RU" sz="2400" dirty="0" err="1"/>
              <a:t>традицій</a:t>
            </a:r>
            <a:r>
              <a:rPr lang="ru-RU" sz="2400" dirty="0" smtClean="0"/>
              <a:t>. </a:t>
            </a:r>
            <a:r>
              <a:rPr lang="ru-RU" sz="2400" dirty="0" err="1"/>
              <a:t>Приймаючі</a:t>
            </a:r>
            <a:r>
              <a:rPr lang="ru-RU" sz="2400" dirty="0"/>
              <a:t> </a:t>
            </a:r>
            <a:r>
              <a:rPr lang="ru-RU" sz="2400" dirty="0" err="1"/>
              <a:t>спільноти</a:t>
            </a:r>
            <a:r>
              <a:rPr lang="ru-RU" sz="2400" dirty="0"/>
              <a:t>, з одного боку, і </a:t>
            </a:r>
            <a:r>
              <a:rPr lang="ru-RU" sz="2400" dirty="0" err="1"/>
              <a:t>місцеві</a:t>
            </a:r>
            <a:r>
              <a:rPr lang="ru-RU" sz="2400" dirty="0"/>
              <a:t> </a:t>
            </a:r>
            <a:r>
              <a:rPr lang="ru-RU" sz="2400" dirty="0" err="1"/>
              <a:t>учасники</a:t>
            </a:r>
            <a:r>
              <a:rPr lang="ru-RU" sz="2400" dirty="0"/>
              <a:t> </a:t>
            </a:r>
            <a:r>
              <a:rPr lang="ru-RU" sz="2400" dirty="0" err="1"/>
              <a:t>туристського</a:t>
            </a:r>
            <a:r>
              <a:rPr lang="ru-RU" sz="2400" dirty="0"/>
              <a:t> </a:t>
            </a:r>
            <a:r>
              <a:rPr lang="ru-RU" sz="2400" dirty="0" err="1"/>
              <a:t>процесу</a:t>
            </a:r>
            <a:r>
              <a:rPr lang="ru-RU" sz="2400" dirty="0"/>
              <a:t>, з </a:t>
            </a:r>
            <a:r>
              <a:rPr lang="ru-RU" sz="2400" dirty="0" err="1"/>
              <a:t>іншого</a:t>
            </a:r>
            <a:r>
              <a:rPr lang="ru-RU" sz="2400" dirty="0"/>
              <a:t> боку, </a:t>
            </a:r>
            <a:r>
              <a:rPr lang="ru-RU" sz="2400" dirty="0" err="1"/>
              <a:t>повинні</a:t>
            </a:r>
            <a:r>
              <a:rPr lang="ru-RU" sz="2400" dirty="0"/>
              <a:t> </a:t>
            </a:r>
            <a:r>
              <a:rPr lang="ru-RU" sz="2400" dirty="0" err="1"/>
              <a:t>знайомитися</a:t>
            </a:r>
            <a:r>
              <a:rPr lang="ru-RU" sz="2400" dirty="0"/>
              <a:t> і </a:t>
            </a:r>
            <a:r>
              <a:rPr lang="ru-RU" sz="2400" dirty="0" err="1"/>
              <a:t>виявляти</a:t>
            </a:r>
            <a:r>
              <a:rPr lang="ru-RU" sz="2400" dirty="0"/>
              <a:t> </a:t>
            </a:r>
            <a:r>
              <a:rPr lang="ru-RU" sz="2400" dirty="0" err="1"/>
              <a:t>повагу</a:t>
            </a:r>
            <a:r>
              <a:rPr lang="ru-RU" sz="2400" dirty="0"/>
              <a:t> до </a:t>
            </a:r>
            <a:r>
              <a:rPr lang="ru-RU" sz="2400" dirty="0" err="1"/>
              <a:t>туристів</a:t>
            </a:r>
            <a:r>
              <a:rPr lang="ru-RU" sz="2400" dirty="0"/>
              <a:t>, </a:t>
            </a:r>
            <a:r>
              <a:rPr lang="ru-RU" sz="2400" dirty="0" err="1"/>
              <a:t>які</a:t>
            </a:r>
            <a:r>
              <a:rPr lang="ru-RU" sz="2400" dirty="0"/>
              <a:t> </a:t>
            </a:r>
            <a:r>
              <a:rPr lang="ru-RU" sz="2400" dirty="0" err="1"/>
              <a:t>їх</a:t>
            </a:r>
            <a:r>
              <a:rPr lang="ru-RU" sz="2400" dirty="0"/>
              <a:t> </a:t>
            </a:r>
            <a:r>
              <a:rPr lang="ru-RU" sz="2400" dirty="0" err="1"/>
              <a:t>відвідують</a:t>
            </a:r>
            <a:r>
              <a:rPr lang="ru-RU" sz="2400" dirty="0"/>
              <a:t>, </a:t>
            </a:r>
            <a:r>
              <a:rPr lang="ru-RU" sz="2400" dirty="0" err="1"/>
              <a:t>отримуючи</a:t>
            </a:r>
            <a:r>
              <a:rPr lang="ru-RU" sz="2400" dirty="0"/>
              <a:t> </a:t>
            </a:r>
            <a:r>
              <a:rPr lang="ru-RU" sz="2400" dirty="0" err="1"/>
              <a:t>уявлення</a:t>
            </a:r>
            <a:r>
              <a:rPr lang="ru-RU" sz="2400" dirty="0"/>
              <a:t> про </a:t>
            </a:r>
            <a:r>
              <a:rPr lang="ru-RU" sz="2400" dirty="0" err="1"/>
              <a:t>їх</a:t>
            </a:r>
            <a:r>
              <a:rPr lang="ru-RU" sz="2400" dirty="0"/>
              <a:t> </a:t>
            </a:r>
            <a:r>
              <a:rPr lang="ru-RU" sz="2400" dirty="0" err="1"/>
              <a:t>спосіб</a:t>
            </a:r>
            <a:r>
              <a:rPr lang="ru-RU" sz="2400" dirty="0"/>
              <a:t> </a:t>
            </a:r>
            <a:r>
              <a:rPr lang="ru-RU" sz="2400" dirty="0" err="1"/>
              <a:t>життя</a:t>
            </a:r>
            <a:r>
              <a:rPr lang="ru-RU" sz="2400" dirty="0"/>
              <a:t>, </a:t>
            </a:r>
            <a:r>
              <a:rPr lang="ru-RU" sz="2400" dirty="0" err="1"/>
              <a:t>смаки</a:t>
            </a:r>
            <a:r>
              <a:rPr lang="ru-RU" sz="2400" dirty="0"/>
              <a:t> та </a:t>
            </a:r>
            <a:r>
              <a:rPr lang="ru-RU" sz="2400" dirty="0" err="1"/>
              <a:t>очікування</a:t>
            </a:r>
            <a:r>
              <a:rPr lang="ru-RU" sz="2400" dirty="0"/>
              <a:t>; </a:t>
            </a:r>
            <a:r>
              <a:rPr lang="ru-RU" sz="2400" dirty="0" err="1"/>
              <a:t>освіта</a:t>
            </a:r>
            <a:r>
              <a:rPr lang="ru-RU" sz="2400" dirty="0"/>
              <a:t> та </a:t>
            </a:r>
            <a:r>
              <a:rPr lang="ru-RU" sz="2400" dirty="0" err="1"/>
              <a:t>професійна</a:t>
            </a:r>
            <a:r>
              <a:rPr lang="ru-RU" sz="2400" dirty="0"/>
              <a:t> </a:t>
            </a:r>
            <a:r>
              <a:rPr lang="ru-RU" sz="2400" dirty="0" err="1"/>
              <a:t>підготовка</a:t>
            </a:r>
            <a:r>
              <a:rPr lang="ru-RU" sz="2400" dirty="0"/>
              <a:t> </a:t>
            </a:r>
            <a:r>
              <a:rPr lang="ru-RU" sz="2400" dirty="0" err="1"/>
              <a:t>працівників</a:t>
            </a:r>
            <a:r>
              <a:rPr lang="ru-RU" sz="2400" dirty="0"/>
              <a:t> сектора </a:t>
            </a:r>
            <a:r>
              <a:rPr lang="ru-RU" sz="2400" dirty="0" err="1"/>
              <a:t>сприяють</a:t>
            </a:r>
            <a:r>
              <a:rPr lang="ru-RU" sz="2400" dirty="0"/>
              <a:t> </a:t>
            </a:r>
            <a:r>
              <a:rPr lang="ru-RU" sz="2400" dirty="0" err="1"/>
              <a:t>гостинному</a:t>
            </a:r>
            <a:r>
              <a:rPr lang="ru-RU" sz="2400" dirty="0"/>
              <a:t> </a:t>
            </a:r>
            <a:r>
              <a:rPr lang="ru-RU" sz="2400" dirty="0" err="1"/>
              <a:t>прийому</a:t>
            </a:r>
            <a:r>
              <a:rPr lang="ru-RU" sz="2400" dirty="0"/>
              <a:t>.</a:t>
            </a:r>
          </a:p>
        </p:txBody>
      </p:sp>
    </p:spTree>
    <p:extLst>
      <p:ext uri="{BB962C8B-B14F-4D97-AF65-F5344CB8AC3E}">
        <p14:creationId xmlns:p14="http://schemas.microsoft.com/office/powerpoint/2010/main" val="3037252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41659" y="1441708"/>
            <a:ext cx="9894770" cy="3785652"/>
          </a:xfrm>
          <a:prstGeom prst="rect">
            <a:avLst/>
          </a:prstGeom>
        </p:spPr>
        <p:txBody>
          <a:bodyPr wrap="square">
            <a:spAutoFit/>
          </a:bodyPr>
          <a:lstStyle/>
          <a:p>
            <a:pPr algn="ctr"/>
            <a:r>
              <a:rPr lang="ru-RU" sz="2400" dirty="0" err="1"/>
              <a:t>Державна</a:t>
            </a:r>
            <a:r>
              <a:rPr lang="ru-RU" sz="2400" dirty="0"/>
              <a:t> </a:t>
            </a:r>
            <a:r>
              <a:rPr lang="ru-RU" sz="2400" dirty="0" err="1"/>
              <a:t>влада</a:t>
            </a:r>
            <a:r>
              <a:rPr lang="ru-RU" sz="2400" dirty="0"/>
              <a:t> повинна </a:t>
            </a:r>
            <a:r>
              <a:rPr lang="ru-RU" sz="2400" dirty="0" err="1"/>
              <a:t>забезпечувати</a:t>
            </a:r>
            <a:r>
              <a:rPr lang="ru-RU" sz="2400" dirty="0"/>
              <a:t> </a:t>
            </a:r>
            <a:r>
              <a:rPr lang="ru-RU" sz="2400" dirty="0" err="1"/>
              <a:t>захист</a:t>
            </a:r>
            <a:r>
              <a:rPr lang="ru-RU" sz="2400" dirty="0"/>
              <a:t> </a:t>
            </a:r>
            <a:r>
              <a:rPr lang="ru-RU" sz="2400" dirty="0" err="1"/>
              <a:t>туристів</a:t>
            </a:r>
            <a:r>
              <a:rPr lang="ru-RU" sz="2400" dirty="0"/>
              <a:t> і </a:t>
            </a:r>
            <a:r>
              <a:rPr lang="ru-RU" sz="2400" dirty="0" err="1"/>
              <a:t>відвідувачів</a:t>
            </a:r>
            <a:r>
              <a:rPr lang="ru-RU" sz="2400" dirty="0"/>
              <a:t> та </a:t>
            </a:r>
            <a:r>
              <a:rPr lang="ru-RU" sz="2400" dirty="0" err="1"/>
              <a:t>їх</a:t>
            </a:r>
            <a:r>
              <a:rPr lang="ru-RU" sz="2400" dirty="0"/>
              <a:t> майна; вони </a:t>
            </a:r>
            <a:r>
              <a:rPr lang="ru-RU" sz="2400" dirty="0" err="1"/>
              <a:t>повинні</a:t>
            </a:r>
            <a:r>
              <a:rPr lang="ru-RU" sz="2400" dirty="0"/>
              <a:t> </a:t>
            </a:r>
            <a:r>
              <a:rPr lang="ru-RU" sz="2400" dirty="0" err="1"/>
              <a:t>приділяти</a:t>
            </a:r>
            <a:r>
              <a:rPr lang="ru-RU" sz="2400" dirty="0"/>
              <a:t> </a:t>
            </a:r>
            <a:r>
              <a:rPr lang="ru-RU" sz="2400" dirty="0" err="1"/>
              <a:t>особливу</a:t>
            </a:r>
            <a:r>
              <a:rPr lang="ru-RU" sz="2400" dirty="0"/>
              <a:t> </a:t>
            </a:r>
            <a:r>
              <a:rPr lang="ru-RU" sz="2400" dirty="0" err="1"/>
              <a:t>увагу</a:t>
            </a:r>
            <a:r>
              <a:rPr lang="ru-RU" sz="2400" dirty="0"/>
              <a:t> </a:t>
            </a:r>
            <a:r>
              <a:rPr lang="ru-RU" sz="2400" dirty="0" err="1"/>
              <a:t>безпеці</a:t>
            </a:r>
            <a:r>
              <a:rPr lang="ru-RU" sz="2400" dirty="0"/>
              <a:t> </a:t>
            </a:r>
            <a:r>
              <a:rPr lang="ru-RU" sz="2400" dirty="0" err="1"/>
              <a:t>іноземних</a:t>
            </a:r>
            <a:r>
              <a:rPr lang="ru-RU" sz="2400" dirty="0"/>
              <a:t> </a:t>
            </a:r>
            <a:r>
              <a:rPr lang="ru-RU" sz="2400" dirty="0" err="1"/>
              <a:t>туристів</a:t>
            </a:r>
            <a:r>
              <a:rPr lang="ru-RU" sz="2400" dirty="0"/>
              <a:t>, </a:t>
            </a:r>
            <a:r>
              <a:rPr lang="ru-RU" sz="2400" dirty="0" err="1"/>
              <a:t>враховуючи</a:t>
            </a:r>
            <a:r>
              <a:rPr lang="ru-RU" sz="2400" dirty="0"/>
              <a:t> </a:t>
            </a:r>
            <a:r>
              <a:rPr lang="ru-RU" sz="2400" dirty="0" err="1"/>
              <a:t>їх</a:t>
            </a:r>
            <a:r>
              <a:rPr lang="ru-RU" sz="2400" dirty="0"/>
              <a:t> </a:t>
            </a:r>
            <a:r>
              <a:rPr lang="ru-RU" sz="2400" dirty="0" err="1"/>
              <a:t>особливу</a:t>
            </a:r>
            <a:r>
              <a:rPr lang="ru-RU" sz="2400" dirty="0"/>
              <a:t> </a:t>
            </a:r>
            <a:r>
              <a:rPr lang="ru-RU" sz="2400" dirty="0" err="1"/>
              <a:t>потенційну</a:t>
            </a:r>
            <a:r>
              <a:rPr lang="ru-RU" sz="2400" dirty="0"/>
              <a:t> </a:t>
            </a:r>
            <a:r>
              <a:rPr lang="ru-RU" sz="2400" dirty="0" err="1"/>
              <a:t>вразливість</a:t>
            </a:r>
            <a:r>
              <a:rPr lang="ru-RU" sz="2400" dirty="0"/>
              <a:t>, вони </a:t>
            </a:r>
            <a:r>
              <a:rPr lang="ru-RU" sz="2400" dirty="0" err="1"/>
              <a:t>сприяють</a:t>
            </a:r>
            <a:r>
              <a:rPr lang="ru-RU" sz="2400" dirty="0"/>
              <a:t> </a:t>
            </a:r>
            <a:r>
              <a:rPr lang="ru-RU" sz="2400" dirty="0" err="1"/>
              <a:t>прийняттю</a:t>
            </a:r>
            <a:r>
              <a:rPr lang="ru-RU" sz="2400" dirty="0"/>
              <a:t> </a:t>
            </a:r>
            <a:r>
              <a:rPr lang="ru-RU" sz="2400" dirty="0" err="1"/>
              <a:t>конкретних</a:t>
            </a:r>
            <a:r>
              <a:rPr lang="ru-RU" sz="2400" dirty="0"/>
              <a:t> </a:t>
            </a:r>
            <a:r>
              <a:rPr lang="ru-RU" sz="2400" dirty="0" err="1"/>
              <a:t>заходів</a:t>
            </a:r>
            <a:r>
              <a:rPr lang="ru-RU" sz="2400" dirty="0"/>
              <a:t> за </a:t>
            </a:r>
            <a:r>
              <a:rPr lang="ru-RU" sz="2400" dirty="0" err="1"/>
              <a:t>інформацією</a:t>
            </a:r>
            <a:r>
              <a:rPr lang="ru-RU" sz="2400" dirty="0"/>
              <a:t>, </a:t>
            </a:r>
            <a:r>
              <a:rPr lang="ru-RU" sz="2400" dirty="0" err="1"/>
              <a:t>профілактиці</a:t>
            </a:r>
            <a:r>
              <a:rPr lang="ru-RU" sz="2400" dirty="0"/>
              <a:t>, </a:t>
            </a:r>
            <a:r>
              <a:rPr lang="ru-RU" sz="2400" dirty="0" err="1"/>
              <a:t>захисту</a:t>
            </a:r>
            <a:r>
              <a:rPr lang="ru-RU" sz="2400" dirty="0"/>
              <a:t>, </a:t>
            </a:r>
            <a:r>
              <a:rPr lang="ru-RU" sz="2400" dirty="0" err="1"/>
              <a:t>страхуванню</a:t>
            </a:r>
            <a:r>
              <a:rPr lang="ru-RU" sz="2400" dirty="0"/>
              <a:t> і </a:t>
            </a:r>
            <a:r>
              <a:rPr lang="ru-RU" sz="2400" dirty="0" err="1"/>
              <a:t>допомозі</a:t>
            </a:r>
            <a:r>
              <a:rPr lang="ru-RU" sz="2400" dirty="0"/>
              <a:t>, </a:t>
            </a:r>
            <a:r>
              <a:rPr lang="ru-RU" sz="2400" dirty="0" err="1"/>
              <a:t>що</a:t>
            </a:r>
            <a:r>
              <a:rPr lang="ru-RU" sz="2400" dirty="0"/>
              <a:t> </a:t>
            </a:r>
            <a:r>
              <a:rPr lang="ru-RU" sz="2400" dirty="0" err="1"/>
              <a:t>відповідають</a:t>
            </a:r>
            <a:r>
              <a:rPr lang="ru-RU" sz="2400" dirty="0"/>
              <a:t> </a:t>
            </a:r>
            <a:r>
              <a:rPr lang="ru-RU" sz="2400" dirty="0" err="1"/>
              <a:t>їх</a:t>
            </a:r>
            <a:r>
              <a:rPr lang="ru-RU" sz="2400" dirty="0"/>
              <a:t> потребам; </a:t>
            </a:r>
            <a:r>
              <a:rPr lang="ru-RU" sz="2400" dirty="0" err="1"/>
              <a:t>необхідно</a:t>
            </a:r>
            <a:r>
              <a:rPr lang="ru-RU" sz="2400" dirty="0"/>
              <a:t> </a:t>
            </a:r>
            <a:r>
              <a:rPr lang="ru-RU" sz="2400" dirty="0" err="1"/>
              <a:t>суворо</a:t>
            </a:r>
            <a:r>
              <a:rPr lang="ru-RU" sz="2400" dirty="0"/>
              <a:t> </a:t>
            </a:r>
            <a:r>
              <a:rPr lang="ru-RU" sz="2400" dirty="0" err="1"/>
              <a:t>засуджувати</a:t>
            </a:r>
            <a:r>
              <a:rPr lang="ru-RU" sz="2400" dirty="0"/>
              <a:t> і </a:t>
            </a:r>
            <a:r>
              <a:rPr lang="ru-RU" sz="2400" dirty="0" err="1"/>
              <a:t>пригнічувати</a:t>
            </a:r>
            <a:r>
              <a:rPr lang="ru-RU" sz="2400" dirty="0"/>
              <a:t> </a:t>
            </a:r>
            <a:r>
              <a:rPr lang="ru-RU" sz="2400" dirty="0" err="1"/>
              <a:t>відповідно</a:t>
            </a:r>
            <a:r>
              <a:rPr lang="ru-RU" sz="2400" dirty="0"/>
              <a:t> до </a:t>
            </a:r>
            <a:r>
              <a:rPr lang="ru-RU" sz="2400" dirty="0" err="1"/>
              <a:t>свого</a:t>
            </a:r>
            <a:r>
              <a:rPr lang="ru-RU" sz="2400" dirty="0"/>
              <a:t> </a:t>
            </a:r>
            <a:r>
              <a:rPr lang="ru-RU" sz="2400" dirty="0" err="1"/>
              <a:t>національного</a:t>
            </a:r>
            <a:r>
              <a:rPr lang="ru-RU" sz="2400" dirty="0"/>
              <a:t> </a:t>
            </a:r>
            <a:r>
              <a:rPr lang="ru-RU" sz="2400" dirty="0" err="1"/>
              <a:t>законодавства</a:t>
            </a:r>
            <a:r>
              <a:rPr lang="ru-RU" sz="2400" dirty="0"/>
              <a:t> замахи, напади, </a:t>
            </a:r>
            <a:r>
              <a:rPr lang="ru-RU" sz="2400" dirty="0" err="1"/>
              <a:t>пограбування</a:t>
            </a:r>
            <a:r>
              <a:rPr lang="ru-RU" sz="2400" dirty="0"/>
              <a:t> і </a:t>
            </a:r>
            <a:r>
              <a:rPr lang="ru-RU" sz="2400" dirty="0" err="1"/>
              <a:t>загрози</a:t>
            </a:r>
            <a:r>
              <a:rPr lang="ru-RU" sz="2400" dirty="0"/>
              <a:t>, </a:t>
            </a:r>
            <a:r>
              <a:rPr lang="ru-RU" sz="2400" dirty="0" err="1"/>
              <a:t>що</a:t>
            </a:r>
            <a:r>
              <a:rPr lang="ru-RU" sz="2400" dirty="0"/>
              <a:t> </a:t>
            </a:r>
            <a:r>
              <a:rPr lang="ru-RU" sz="2400" dirty="0" err="1"/>
              <a:t>стосуються</a:t>
            </a:r>
            <a:r>
              <a:rPr lang="ru-RU" sz="2400" dirty="0"/>
              <a:t> </a:t>
            </a:r>
            <a:r>
              <a:rPr lang="ru-RU" sz="2400" dirty="0" err="1"/>
              <a:t>туристів</a:t>
            </a:r>
            <a:r>
              <a:rPr lang="ru-RU" sz="2400" dirty="0"/>
              <a:t> і </a:t>
            </a:r>
            <a:r>
              <a:rPr lang="ru-RU" sz="2400" dirty="0" err="1"/>
              <a:t>працівників</a:t>
            </a:r>
            <a:r>
              <a:rPr lang="ru-RU" sz="2400" dirty="0"/>
              <a:t> </a:t>
            </a:r>
            <a:r>
              <a:rPr lang="ru-RU" sz="2400" dirty="0" err="1"/>
              <a:t>туристської</a:t>
            </a:r>
            <a:r>
              <a:rPr lang="ru-RU" sz="2400" dirty="0"/>
              <a:t> </a:t>
            </a:r>
            <a:r>
              <a:rPr lang="ru-RU" sz="2400" dirty="0" err="1"/>
              <a:t>індустрії</a:t>
            </a:r>
            <a:r>
              <a:rPr lang="ru-RU" sz="2400" dirty="0"/>
              <a:t>, а </a:t>
            </a:r>
            <a:r>
              <a:rPr lang="ru-RU" sz="2400" dirty="0" err="1"/>
              <a:t>також</a:t>
            </a:r>
            <a:r>
              <a:rPr lang="ru-RU" sz="2400" dirty="0"/>
              <a:t> </a:t>
            </a:r>
            <a:r>
              <a:rPr lang="ru-RU" sz="2400" dirty="0" err="1"/>
              <a:t>умисне</a:t>
            </a:r>
            <a:r>
              <a:rPr lang="ru-RU" sz="2400" dirty="0"/>
              <a:t> </a:t>
            </a:r>
            <a:r>
              <a:rPr lang="ru-RU" sz="2400" dirty="0" err="1"/>
              <a:t>нанесення</a:t>
            </a:r>
            <a:r>
              <a:rPr lang="ru-RU" sz="2400" dirty="0"/>
              <a:t> </a:t>
            </a:r>
            <a:r>
              <a:rPr lang="ru-RU" sz="2400" dirty="0" err="1"/>
              <a:t>шкоди</a:t>
            </a:r>
            <a:r>
              <a:rPr lang="ru-RU" sz="2400" dirty="0"/>
              <a:t> </a:t>
            </a:r>
            <a:r>
              <a:rPr lang="ru-RU" sz="2400" dirty="0" err="1"/>
              <a:t>туристським</a:t>
            </a:r>
            <a:r>
              <a:rPr lang="ru-RU" sz="2400" dirty="0"/>
              <a:t> </a:t>
            </a:r>
            <a:r>
              <a:rPr lang="ru-RU" sz="2400" dirty="0" err="1"/>
              <a:t>об'єктам</a:t>
            </a:r>
            <a:r>
              <a:rPr lang="ru-RU" sz="2400" dirty="0"/>
              <a:t> та </a:t>
            </a:r>
            <a:r>
              <a:rPr lang="ru-RU" sz="2400" dirty="0" err="1"/>
              <a:t>об'єктам</a:t>
            </a:r>
            <a:r>
              <a:rPr lang="ru-RU" sz="2400" dirty="0"/>
              <a:t> </a:t>
            </a:r>
            <a:r>
              <a:rPr lang="ru-RU" sz="2400" dirty="0" err="1"/>
              <a:t>культурної</a:t>
            </a:r>
            <a:r>
              <a:rPr lang="ru-RU" sz="2400" dirty="0"/>
              <a:t> і </a:t>
            </a:r>
            <a:r>
              <a:rPr lang="ru-RU" sz="2400" dirty="0" err="1"/>
              <a:t>природної</a:t>
            </a:r>
            <a:r>
              <a:rPr lang="ru-RU" sz="2400" dirty="0"/>
              <a:t> </a:t>
            </a:r>
            <a:r>
              <a:rPr lang="ru-RU" sz="2400" dirty="0" err="1"/>
              <a:t>спадщини</a:t>
            </a:r>
            <a:r>
              <a:rPr lang="ru-RU" sz="2400" dirty="0"/>
              <a:t>.</a:t>
            </a:r>
          </a:p>
        </p:txBody>
      </p:sp>
    </p:spTree>
    <p:extLst>
      <p:ext uri="{BB962C8B-B14F-4D97-AF65-F5344CB8AC3E}">
        <p14:creationId xmlns:p14="http://schemas.microsoft.com/office/powerpoint/2010/main" val="1019967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357555"/>
            <a:ext cx="10515600" cy="1325563"/>
          </a:xfrm>
        </p:spPr>
        <p:txBody>
          <a:bodyPr>
            <a:noAutofit/>
          </a:bodyPr>
          <a:lstStyle/>
          <a:p>
            <a:pPr algn="ctr"/>
            <a:r>
              <a:rPr lang="ru-RU" sz="3200" dirty="0" err="1"/>
              <a:t>Під</a:t>
            </a:r>
            <a:r>
              <a:rPr lang="ru-RU" sz="3200" dirty="0"/>
              <a:t> час </a:t>
            </a:r>
            <a:r>
              <a:rPr lang="ru-RU" sz="3200" dirty="0" err="1"/>
              <a:t>подорожей</a:t>
            </a:r>
            <a:r>
              <a:rPr lang="ru-RU" sz="3200" dirty="0"/>
              <a:t> </a:t>
            </a:r>
            <a:r>
              <a:rPr lang="ru-RU" sz="3200" dirty="0" err="1"/>
              <a:t>туристи</a:t>
            </a:r>
            <a:r>
              <a:rPr lang="ru-RU" sz="3200" dirty="0"/>
              <a:t> і </a:t>
            </a:r>
            <a:r>
              <a:rPr lang="ru-RU" sz="3200" dirty="0" err="1"/>
              <a:t>відвідувачі</a:t>
            </a:r>
            <a:r>
              <a:rPr lang="ru-RU" sz="3200" dirty="0"/>
              <a:t> не </a:t>
            </a:r>
            <a:r>
              <a:rPr lang="ru-RU" sz="3200" dirty="0" err="1"/>
              <a:t>повинні</a:t>
            </a:r>
            <a:r>
              <a:rPr lang="ru-RU" sz="3200" dirty="0"/>
              <a:t> </a:t>
            </a:r>
            <a:r>
              <a:rPr lang="ru-RU" sz="3200" dirty="0" err="1"/>
              <a:t>допускати</a:t>
            </a:r>
            <a:r>
              <a:rPr lang="ru-RU" sz="3200" dirty="0"/>
              <a:t> </a:t>
            </a:r>
            <a:r>
              <a:rPr lang="ru-RU" sz="3200" dirty="0" err="1"/>
              <a:t>ніяких</a:t>
            </a:r>
            <a:r>
              <a:rPr lang="ru-RU" sz="3200" dirty="0"/>
              <a:t> </a:t>
            </a:r>
            <a:r>
              <a:rPr lang="ru-RU" sz="3200" dirty="0" err="1"/>
              <a:t>злочинних</a:t>
            </a:r>
            <a:r>
              <a:rPr lang="ru-RU" sz="3200" dirty="0"/>
              <a:t> </a:t>
            </a:r>
            <a:r>
              <a:rPr lang="ru-RU" sz="3200" dirty="0" err="1"/>
              <a:t>діянь</a:t>
            </a:r>
            <a:r>
              <a:rPr lang="ru-RU" sz="3200" dirty="0"/>
              <a:t> </a:t>
            </a:r>
            <a:r>
              <a:rPr lang="ru-RU" sz="3200" dirty="0" err="1"/>
              <a:t>або</a:t>
            </a:r>
            <a:r>
              <a:rPr lang="ru-RU" sz="3200" dirty="0"/>
              <a:t> </a:t>
            </a:r>
            <a:r>
              <a:rPr lang="ru-RU" sz="3200" dirty="0" err="1"/>
              <a:t>дій</a:t>
            </a:r>
            <a:r>
              <a:rPr lang="ru-RU" sz="3200" dirty="0"/>
              <a:t>, </a:t>
            </a:r>
            <a:r>
              <a:rPr lang="ru-RU" sz="3200" dirty="0" err="1"/>
              <a:t>які</a:t>
            </a:r>
            <a:r>
              <a:rPr lang="ru-RU" sz="3200" dirty="0"/>
              <a:t> </a:t>
            </a:r>
            <a:r>
              <a:rPr lang="ru-RU" sz="3200" dirty="0" err="1"/>
              <a:t>можуть</a:t>
            </a:r>
            <a:r>
              <a:rPr lang="ru-RU" sz="3200" dirty="0"/>
              <a:t> </a:t>
            </a:r>
            <a:r>
              <a:rPr lang="ru-RU" sz="3200" dirty="0" err="1"/>
              <a:t>розглядатися</a:t>
            </a:r>
            <a:r>
              <a:rPr lang="ru-RU" sz="3200" dirty="0"/>
              <a:t> як </a:t>
            </a:r>
            <a:r>
              <a:rPr lang="ru-RU" sz="3200" dirty="0" err="1"/>
              <a:t>злочинні</a:t>
            </a:r>
            <a:r>
              <a:rPr lang="ru-RU" sz="3200" dirty="0"/>
              <a:t> за законами </a:t>
            </a:r>
            <a:r>
              <a:rPr lang="ru-RU" sz="3200" dirty="0" err="1"/>
              <a:t>відвідуваної</a:t>
            </a:r>
            <a:r>
              <a:rPr lang="ru-RU" sz="3200" dirty="0"/>
              <a:t> </a:t>
            </a:r>
            <a:r>
              <a:rPr lang="ru-RU" sz="3200" dirty="0" err="1"/>
              <a:t>країни</a:t>
            </a:r>
            <a:r>
              <a:rPr lang="ru-RU" sz="3200" dirty="0"/>
              <a:t>, а </a:t>
            </a:r>
            <a:r>
              <a:rPr lang="ru-RU" sz="3200" dirty="0" err="1"/>
              <a:t>також</a:t>
            </a:r>
            <a:r>
              <a:rPr lang="ru-RU" sz="3200" dirty="0"/>
              <a:t> </a:t>
            </a:r>
            <a:r>
              <a:rPr lang="ru-RU" sz="3200" dirty="0" err="1"/>
              <a:t>поведінки</a:t>
            </a:r>
            <a:r>
              <a:rPr lang="ru-RU" sz="3200" dirty="0"/>
              <a:t>, яка </a:t>
            </a:r>
            <a:r>
              <a:rPr lang="ru-RU" sz="3200" dirty="0" err="1"/>
              <a:t>може</a:t>
            </a:r>
            <a:r>
              <a:rPr lang="ru-RU" sz="3200" dirty="0"/>
              <a:t> </a:t>
            </a:r>
            <a:r>
              <a:rPr lang="ru-RU" sz="3200" dirty="0" err="1"/>
              <a:t>представлятися</a:t>
            </a:r>
            <a:r>
              <a:rPr lang="ru-RU" sz="3200" dirty="0"/>
              <a:t> </a:t>
            </a:r>
            <a:r>
              <a:rPr lang="ru-RU" sz="3200" dirty="0" err="1"/>
              <a:t>викликаючою</a:t>
            </a:r>
            <a:r>
              <a:rPr lang="ru-RU" sz="3200" dirty="0"/>
              <a:t> </a:t>
            </a:r>
            <a:r>
              <a:rPr lang="ru-RU" sz="3200" dirty="0" err="1"/>
              <a:t>або</a:t>
            </a:r>
            <a:r>
              <a:rPr lang="ru-RU" sz="3200" dirty="0"/>
              <a:t> </a:t>
            </a:r>
            <a:r>
              <a:rPr lang="ru-RU" sz="3200" dirty="0" err="1"/>
              <a:t>навіть</a:t>
            </a:r>
            <a:r>
              <a:rPr lang="ru-RU" sz="3200" dirty="0"/>
              <a:t> </a:t>
            </a:r>
            <a:r>
              <a:rPr lang="ru-RU" sz="3200" dirty="0" err="1"/>
              <a:t>образливою</a:t>
            </a:r>
            <a:r>
              <a:rPr lang="ru-RU" sz="3200" dirty="0"/>
              <a:t> для </a:t>
            </a:r>
            <a:r>
              <a:rPr lang="ru-RU" sz="3200" dirty="0" err="1"/>
              <a:t>місцевого</a:t>
            </a:r>
            <a:r>
              <a:rPr lang="ru-RU" sz="3200" dirty="0"/>
              <a:t> </a:t>
            </a:r>
            <a:r>
              <a:rPr lang="ru-RU" sz="3200" dirty="0" err="1"/>
              <a:t>населення</a:t>
            </a:r>
            <a:r>
              <a:rPr lang="ru-RU" sz="3200" dirty="0"/>
              <a:t> і яка </a:t>
            </a:r>
            <a:r>
              <a:rPr lang="ru-RU" sz="3200" dirty="0" err="1"/>
              <a:t>може</a:t>
            </a:r>
            <a:r>
              <a:rPr lang="ru-RU" sz="3200" dirty="0"/>
              <a:t> </a:t>
            </a:r>
            <a:r>
              <a:rPr lang="ru-RU" sz="3200" dirty="0" err="1"/>
              <a:t>завдати</a:t>
            </a:r>
            <a:r>
              <a:rPr lang="ru-RU" sz="3200" dirty="0"/>
              <a:t> </a:t>
            </a:r>
            <a:r>
              <a:rPr lang="ru-RU" sz="3200" dirty="0" err="1"/>
              <a:t>шкоди</a:t>
            </a:r>
            <a:r>
              <a:rPr lang="ru-RU" sz="3200" dirty="0"/>
              <a:t> </a:t>
            </a:r>
            <a:r>
              <a:rPr lang="ru-RU" sz="3200" dirty="0" err="1"/>
              <a:t>місцевому</a:t>
            </a:r>
            <a:r>
              <a:rPr lang="ru-RU" sz="3200" dirty="0"/>
              <a:t> </a:t>
            </a:r>
            <a:r>
              <a:rPr lang="ru-RU" sz="3200" dirty="0" err="1"/>
              <a:t>середовищу</a:t>
            </a:r>
            <a:r>
              <a:rPr lang="ru-RU" sz="3200" dirty="0"/>
              <a:t>; </a:t>
            </a:r>
            <a:r>
              <a:rPr lang="ru-RU" sz="3200" dirty="0" err="1"/>
              <a:t>туристи</a:t>
            </a:r>
            <a:r>
              <a:rPr lang="ru-RU" sz="3200" dirty="0"/>
              <a:t> та </a:t>
            </a:r>
            <a:r>
              <a:rPr lang="ru-RU" sz="3200" dirty="0" err="1"/>
              <a:t>відвідувачі</a:t>
            </a:r>
            <a:r>
              <a:rPr lang="ru-RU" sz="3200" dirty="0"/>
              <a:t> не </a:t>
            </a:r>
            <a:r>
              <a:rPr lang="ru-RU" sz="3200" dirty="0" err="1"/>
              <a:t>повинні</a:t>
            </a:r>
            <a:r>
              <a:rPr lang="ru-RU" sz="3200" dirty="0"/>
              <a:t> </a:t>
            </a:r>
            <a:r>
              <a:rPr lang="ru-RU" sz="3200" dirty="0" err="1"/>
              <a:t>брати</a:t>
            </a:r>
            <a:r>
              <a:rPr lang="ru-RU" sz="3200" dirty="0"/>
              <a:t> участь в </a:t>
            </a:r>
            <a:r>
              <a:rPr lang="ru-RU" sz="3200" dirty="0" err="1"/>
              <a:t>обороті</a:t>
            </a:r>
            <a:r>
              <a:rPr lang="ru-RU" sz="3200" dirty="0"/>
              <a:t> </a:t>
            </a:r>
            <a:r>
              <a:rPr lang="ru-RU" sz="3200" dirty="0" err="1"/>
              <a:t>наркотиків</a:t>
            </a:r>
            <a:r>
              <a:rPr lang="ru-RU" sz="3200" dirty="0"/>
              <a:t>, </a:t>
            </a:r>
            <a:r>
              <a:rPr lang="ru-RU" sz="3200" dirty="0" err="1"/>
              <a:t>зброї</a:t>
            </a:r>
            <a:r>
              <a:rPr lang="ru-RU" sz="3200" dirty="0"/>
              <a:t>, </a:t>
            </a:r>
            <a:r>
              <a:rPr lang="ru-RU" sz="3200" dirty="0" err="1"/>
              <a:t>старожитностей</a:t>
            </a:r>
            <a:r>
              <a:rPr lang="ru-RU" sz="3200" dirty="0"/>
              <a:t>, </a:t>
            </a:r>
            <a:r>
              <a:rPr lang="ru-RU" sz="3200" dirty="0" err="1"/>
              <a:t>видів</a:t>
            </a:r>
            <a:r>
              <a:rPr lang="ru-RU" sz="3200" dirty="0"/>
              <a:t> </a:t>
            </a:r>
            <a:r>
              <a:rPr lang="ru-RU" sz="3200" dirty="0" err="1"/>
              <a:t>фауни</a:t>
            </a:r>
            <a:r>
              <a:rPr lang="ru-RU" sz="3200" dirty="0"/>
              <a:t> і </a:t>
            </a:r>
            <a:r>
              <a:rPr lang="ru-RU" sz="3200" dirty="0" err="1"/>
              <a:t>флори</a:t>
            </a:r>
            <a:r>
              <a:rPr lang="ru-RU" sz="3200" dirty="0"/>
              <a:t>, </a:t>
            </a:r>
            <a:r>
              <a:rPr lang="ru-RU" sz="3200" dirty="0" err="1"/>
              <a:t>що</a:t>
            </a:r>
            <a:r>
              <a:rPr lang="ru-RU" sz="3200" dirty="0"/>
              <a:t> </a:t>
            </a:r>
            <a:r>
              <a:rPr lang="ru-RU" sz="3200" dirty="0" err="1"/>
              <a:t>охороняються</a:t>
            </a:r>
            <a:r>
              <a:rPr lang="ru-RU" sz="3200" dirty="0"/>
              <a:t>, а </a:t>
            </a:r>
            <a:r>
              <a:rPr lang="ru-RU" sz="3200" dirty="0" err="1"/>
              <a:t>також</a:t>
            </a:r>
            <a:r>
              <a:rPr lang="ru-RU" sz="3200" dirty="0"/>
              <a:t> </a:t>
            </a:r>
            <a:r>
              <a:rPr lang="ru-RU" sz="3200" dirty="0" err="1"/>
              <a:t>предметів</a:t>
            </a:r>
            <a:r>
              <a:rPr lang="ru-RU" sz="3200" dirty="0"/>
              <a:t> і </a:t>
            </a:r>
            <a:r>
              <a:rPr lang="ru-RU" sz="3200" dirty="0" err="1"/>
              <a:t>речовин</a:t>
            </a:r>
            <a:r>
              <a:rPr lang="ru-RU" sz="3200" dirty="0"/>
              <a:t>, </a:t>
            </a:r>
            <a:r>
              <a:rPr lang="ru-RU" sz="3200" dirty="0" err="1"/>
              <a:t>які</a:t>
            </a:r>
            <a:r>
              <a:rPr lang="ru-RU" sz="3200" dirty="0"/>
              <a:t> </a:t>
            </a:r>
            <a:r>
              <a:rPr lang="ru-RU" sz="3200" dirty="0" err="1"/>
              <a:t>небезпечні</a:t>
            </a:r>
            <a:r>
              <a:rPr lang="ru-RU" sz="3200" dirty="0"/>
              <a:t> </a:t>
            </a:r>
            <a:r>
              <a:rPr lang="ru-RU" sz="3200" dirty="0" err="1"/>
              <a:t>або</a:t>
            </a:r>
            <a:r>
              <a:rPr lang="ru-RU" sz="3200" dirty="0"/>
              <a:t> </a:t>
            </a:r>
            <a:r>
              <a:rPr lang="ru-RU" sz="3200" dirty="0" err="1"/>
              <a:t>заборонені</a:t>
            </a:r>
            <a:r>
              <a:rPr lang="ru-RU" sz="3200" dirty="0"/>
              <a:t> </a:t>
            </a:r>
            <a:r>
              <a:rPr lang="ru-RU" sz="3200" dirty="0" err="1"/>
              <a:t>національним</a:t>
            </a:r>
            <a:r>
              <a:rPr lang="ru-RU" sz="3200" dirty="0"/>
              <a:t> </a:t>
            </a:r>
            <a:r>
              <a:rPr lang="ru-RU" sz="3200" dirty="0" err="1"/>
              <a:t>законодавством</a:t>
            </a:r>
            <a:r>
              <a:rPr lang="ru-RU" sz="3200" dirty="0"/>
              <a:t>.</a:t>
            </a:r>
          </a:p>
        </p:txBody>
      </p:sp>
    </p:spTree>
    <p:extLst>
      <p:ext uri="{BB962C8B-B14F-4D97-AF65-F5344CB8AC3E}">
        <p14:creationId xmlns:p14="http://schemas.microsoft.com/office/powerpoint/2010/main" val="24656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886944"/>
            <a:ext cx="10515600" cy="1325563"/>
          </a:xfrm>
        </p:spPr>
        <p:txBody>
          <a:bodyPr>
            <a:noAutofit/>
          </a:bodyPr>
          <a:lstStyle/>
          <a:p>
            <a:pPr algn="ctr"/>
            <a:r>
              <a:rPr lang="ru-RU" sz="3600" dirty="0" err="1"/>
              <a:t>Туристи</a:t>
            </a:r>
            <a:r>
              <a:rPr lang="ru-RU" sz="3600" dirty="0"/>
              <a:t> і </a:t>
            </a:r>
            <a:r>
              <a:rPr lang="ru-RU" sz="3600" dirty="0" err="1"/>
              <a:t>відвідувачі</a:t>
            </a:r>
            <a:r>
              <a:rPr lang="ru-RU" sz="3600" dirty="0"/>
              <a:t> </a:t>
            </a:r>
            <a:r>
              <a:rPr lang="ru-RU" sz="3600" dirty="0" err="1"/>
              <a:t>повинні</a:t>
            </a:r>
            <a:r>
              <a:rPr lang="ru-RU" sz="3600" dirty="0"/>
              <a:t> </a:t>
            </a:r>
            <a:r>
              <a:rPr lang="ru-RU" sz="3600" dirty="0" err="1"/>
              <a:t>ще</a:t>
            </a:r>
            <a:r>
              <a:rPr lang="ru-RU" sz="3600" dirty="0"/>
              <a:t> до </a:t>
            </a:r>
            <a:r>
              <a:rPr lang="ru-RU" sz="3600" dirty="0" err="1"/>
              <a:t>виїзду</a:t>
            </a:r>
            <a:r>
              <a:rPr lang="ru-RU" sz="3600" dirty="0"/>
              <a:t> </a:t>
            </a:r>
            <a:r>
              <a:rPr lang="ru-RU" sz="3600" dirty="0" err="1"/>
              <a:t>намагатися</a:t>
            </a:r>
            <a:r>
              <a:rPr lang="ru-RU" sz="3600" dirty="0"/>
              <a:t> </a:t>
            </a:r>
            <a:r>
              <a:rPr lang="ru-RU" sz="3600" dirty="0" err="1"/>
              <a:t>ознайомитися</a:t>
            </a:r>
            <a:r>
              <a:rPr lang="ru-RU" sz="3600" dirty="0"/>
              <a:t> з характеристиками </a:t>
            </a:r>
            <a:r>
              <a:rPr lang="ru-RU" sz="3600" dirty="0" err="1"/>
              <a:t>країн</a:t>
            </a:r>
            <a:r>
              <a:rPr lang="ru-RU" sz="3600" dirty="0"/>
              <a:t>, </a:t>
            </a:r>
            <a:r>
              <a:rPr lang="ru-RU" sz="3600" dirty="0" err="1"/>
              <a:t>які</a:t>
            </a:r>
            <a:r>
              <a:rPr lang="ru-RU" sz="3600" dirty="0"/>
              <a:t> вони </a:t>
            </a:r>
            <a:r>
              <a:rPr lang="ru-RU" sz="3600" dirty="0" err="1"/>
              <a:t>мають</a:t>
            </a:r>
            <a:r>
              <a:rPr lang="ru-RU" sz="3600" dirty="0"/>
              <a:t> </a:t>
            </a:r>
            <a:r>
              <a:rPr lang="ru-RU" sz="3600" dirty="0" err="1"/>
              <a:t>намір</a:t>
            </a:r>
            <a:r>
              <a:rPr lang="ru-RU" sz="3600" dirty="0"/>
              <a:t> </a:t>
            </a:r>
            <a:r>
              <a:rPr lang="ru-RU" sz="3600" dirty="0" err="1"/>
              <a:t>відвідати</a:t>
            </a:r>
            <a:r>
              <a:rPr lang="ru-RU" sz="3600" dirty="0"/>
              <a:t>; вони </a:t>
            </a:r>
            <a:r>
              <a:rPr lang="ru-RU" sz="3600" dirty="0" err="1"/>
              <a:t>повинні</a:t>
            </a:r>
            <a:r>
              <a:rPr lang="ru-RU" sz="3600" dirty="0"/>
              <a:t> </a:t>
            </a:r>
            <a:r>
              <a:rPr lang="ru-RU" sz="3600" dirty="0" err="1"/>
              <a:t>усвідомлювати</a:t>
            </a:r>
            <a:r>
              <a:rPr lang="ru-RU" sz="3600" dirty="0"/>
              <a:t> </a:t>
            </a:r>
            <a:r>
              <a:rPr lang="ru-RU" sz="3600" dirty="0" err="1"/>
              <a:t>ризики</a:t>
            </a:r>
            <a:r>
              <a:rPr lang="ru-RU" sz="3600" dirty="0"/>
              <a:t> для </a:t>
            </a:r>
            <a:r>
              <a:rPr lang="ru-RU" sz="3600" dirty="0" err="1"/>
              <a:t>здоров'я</a:t>
            </a:r>
            <a:r>
              <a:rPr lang="ru-RU" sz="3600" dirty="0"/>
              <a:t> і </a:t>
            </a:r>
            <a:r>
              <a:rPr lang="ru-RU" sz="3600" dirty="0" err="1"/>
              <a:t>безпеки</a:t>
            </a:r>
            <a:r>
              <a:rPr lang="ru-RU" sz="3600" dirty="0"/>
              <a:t>, </a:t>
            </a:r>
            <a:r>
              <a:rPr lang="ru-RU" sz="3600" dirty="0" err="1"/>
              <a:t>які</a:t>
            </a:r>
            <a:r>
              <a:rPr lang="ru-RU" sz="3600" dirty="0"/>
              <a:t> неминуче </a:t>
            </a:r>
            <a:r>
              <a:rPr lang="ru-RU" sz="3600" dirty="0" err="1"/>
              <a:t>пов'язані</a:t>
            </a:r>
            <a:r>
              <a:rPr lang="ru-RU" sz="3600" dirty="0"/>
              <a:t> з </a:t>
            </a:r>
            <a:r>
              <a:rPr lang="ru-RU" sz="3600" dirty="0" err="1"/>
              <a:t>виїздами</a:t>
            </a:r>
            <a:r>
              <a:rPr lang="ru-RU" sz="3600" dirty="0"/>
              <a:t> за </a:t>
            </a:r>
            <a:r>
              <a:rPr lang="ru-RU" sz="3600" dirty="0" err="1"/>
              <a:t>межі</a:t>
            </a:r>
            <a:r>
              <a:rPr lang="ru-RU" sz="3600" dirty="0"/>
              <a:t> </a:t>
            </a:r>
            <a:r>
              <a:rPr lang="ru-RU" sz="3600" dirty="0" err="1"/>
              <a:t>свого</a:t>
            </a:r>
            <a:r>
              <a:rPr lang="ru-RU" sz="3600" dirty="0"/>
              <a:t> </a:t>
            </a:r>
            <a:r>
              <a:rPr lang="ru-RU" sz="3600" dirty="0" err="1"/>
              <a:t>звичайного</a:t>
            </a:r>
            <a:r>
              <a:rPr lang="ru-RU" sz="3600" dirty="0"/>
              <a:t> </a:t>
            </a:r>
            <a:r>
              <a:rPr lang="ru-RU" sz="3600" dirty="0" err="1"/>
              <a:t>середовища</a:t>
            </a:r>
            <a:r>
              <a:rPr lang="ru-RU" sz="3600" dirty="0"/>
              <a:t>, і вести себе таким чином, </a:t>
            </a:r>
            <a:r>
              <a:rPr lang="ru-RU" sz="3600" dirty="0" err="1"/>
              <a:t>щоб</a:t>
            </a:r>
            <a:r>
              <a:rPr lang="ru-RU" sz="3600" dirty="0"/>
              <a:t> </a:t>
            </a:r>
            <a:r>
              <a:rPr lang="ru-RU" sz="3600" dirty="0" err="1"/>
              <a:t>звести</a:t>
            </a:r>
            <a:r>
              <a:rPr lang="ru-RU" sz="3600" dirty="0"/>
              <a:t> </a:t>
            </a:r>
            <a:r>
              <a:rPr lang="ru-RU" sz="3600" dirty="0" err="1"/>
              <a:t>ці</a:t>
            </a:r>
            <a:r>
              <a:rPr lang="ru-RU" sz="3600" dirty="0"/>
              <a:t> </a:t>
            </a:r>
            <a:r>
              <a:rPr lang="ru-RU" sz="3600" dirty="0" err="1"/>
              <a:t>ризики</a:t>
            </a:r>
            <a:r>
              <a:rPr lang="ru-RU" sz="3600" dirty="0"/>
              <a:t> до </a:t>
            </a:r>
            <a:r>
              <a:rPr lang="ru-RU" sz="3600" dirty="0" err="1"/>
              <a:t>мінімуму</a:t>
            </a:r>
            <a:r>
              <a:rPr lang="ru-RU" sz="3600" dirty="0"/>
              <a:t>.</a:t>
            </a:r>
          </a:p>
        </p:txBody>
      </p:sp>
    </p:spTree>
    <p:extLst>
      <p:ext uri="{BB962C8B-B14F-4D97-AF65-F5344CB8AC3E}">
        <p14:creationId xmlns:p14="http://schemas.microsoft.com/office/powerpoint/2010/main" val="2953038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636687"/>
            <a:ext cx="10515600" cy="1325563"/>
          </a:xfrm>
        </p:spPr>
        <p:txBody>
          <a:bodyPr>
            <a:noAutofit/>
          </a:bodyPr>
          <a:lstStyle/>
          <a:p>
            <a:pPr algn="ctr"/>
            <a:r>
              <a:rPr lang="ru-RU" sz="2800" dirty="0"/>
              <a:t>У </a:t>
            </a:r>
            <a:r>
              <a:rPr lang="ru-RU" sz="2800" dirty="0" err="1"/>
              <a:t>всіх</a:t>
            </a:r>
            <a:r>
              <a:rPr lang="ru-RU" sz="2800" dirty="0"/>
              <a:t> видах </a:t>
            </a:r>
            <a:r>
              <a:rPr lang="ru-RU" sz="2800" dirty="0" err="1"/>
              <a:t>туристської</a:t>
            </a:r>
            <a:r>
              <a:rPr lang="ru-RU" sz="2800" dirty="0"/>
              <a:t> </a:t>
            </a:r>
            <a:r>
              <a:rPr lang="ru-RU" sz="2800" dirty="0" err="1"/>
              <a:t>діяльності</a:t>
            </a:r>
            <a:r>
              <a:rPr lang="ru-RU" sz="2800" dirty="0"/>
              <a:t> </a:t>
            </a:r>
            <a:r>
              <a:rPr lang="ru-RU" sz="2800" dirty="0" err="1"/>
              <a:t>необхідно</a:t>
            </a:r>
            <a:r>
              <a:rPr lang="ru-RU" sz="2800" dirty="0"/>
              <a:t> </a:t>
            </a:r>
            <a:r>
              <a:rPr lang="ru-RU" sz="2800" dirty="0" err="1"/>
              <a:t>дотримуватися</a:t>
            </a:r>
            <a:r>
              <a:rPr lang="ru-RU" sz="2800" dirty="0"/>
              <a:t> </a:t>
            </a:r>
            <a:r>
              <a:rPr lang="ru-RU" sz="2800" dirty="0" err="1"/>
              <a:t>рівності</a:t>
            </a:r>
            <a:r>
              <a:rPr lang="ru-RU" sz="2800" dirty="0"/>
              <a:t> </a:t>
            </a:r>
            <a:r>
              <a:rPr lang="ru-RU" sz="2800" dirty="0" err="1"/>
              <a:t>чоловіків</a:t>
            </a:r>
            <a:r>
              <a:rPr lang="ru-RU" sz="2800" dirty="0"/>
              <a:t> і </a:t>
            </a:r>
            <a:r>
              <a:rPr lang="ru-RU" sz="2800" dirty="0" err="1"/>
              <a:t>жінок</a:t>
            </a:r>
            <a:r>
              <a:rPr lang="ru-RU" sz="2800" dirty="0"/>
              <a:t>; вони </a:t>
            </a:r>
            <a:r>
              <a:rPr lang="ru-RU" sz="2800" dirty="0" err="1"/>
              <a:t>мають</a:t>
            </a:r>
            <a:r>
              <a:rPr lang="ru-RU" sz="2800" dirty="0"/>
              <a:t> </a:t>
            </a:r>
            <a:r>
              <a:rPr lang="ru-RU" sz="2800" dirty="0" err="1"/>
              <a:t>сприяти</a:t>
            </a:r>
            <a:r>
              <a:rPr lang="ru-RU" sz="2800" dirty="0"/>
              <a:t> </a:t>
            </a:r>
            <a:r>
              <a:rPr lang="ru-RU" sz="2800" dirty="0" err="1"/>
              <a:t>забезпеченню</a:t>
            </a:r>
            <a:r>
              <a:rPr lang="ru-RU" sz="2800" dirty="0"/>
              <a:t> прав </a:t>
            </a:r>
            <a:r>
              <a:rPr lang="ru-RU" sz="2800" dirty="0" err="1"/>
              <a:t>людини</a:t>
            </a:r>
            <a:r>
              <a:rPr lang="ru-RU" sz="2800" dirty="0"/>
              <a:t> і особливо </a:t>
            </a:r>
            <a:r>
              <a:rPr lang="ru-RU" sz="2800" dirty="0" err="1"/>
              <a:t>специфічних</a:t>
            </a:r>
            <a:r>
              <a:rPr lang="ru-RU" sz="2800" dirty="0"/>
              <a:t> прав </a:t>
            </a:r>
            <a:r>
              <a:rPr lang="ru-RU" sz="2800" dirty="0" err="1"/>
              <a:t>найменш</a:t>
            </a:r>
            <a:r>
              <a:rPr lang="ru-RU" sz="2800" dirty="0"/>
              <a:t> </a:t>
            </a:r>
            <a:r>
              <a:rPr lang="ru-RU" sz="2800" dirty="0" err="1"/>
              <a:t>захищених</a:t>
            </a:r>
            <a:r>
              <a:rPr lang="ru-RU" sz="2800" dirty="0"/>
              <a:t> </a:t>
            </a:r>
            <a:r>
              <a:rPr lang="ru-RU" sz="2800" dirty="0" err="1"/>
              <a:t>груп</a:t>
            </a:r>
            <a:r>
              <a:rPr lang="ru-RU" sz="2800" dirty="0"/>
              <a:t> </a:t>
            </a:r>
            <a:r>
              <a:rPr lang="ru-RU" sz="2800" dirty="0" err="1"/>
              <a:t>населення</a:t>
            </a:r>
            <a:r>
              <a:rPr lang="ru-RU" sz="2800" dirty="0"/>
              <a:t>, особливо, </a:t>
            </a:r>
            <a:r>
              <a:rPr lang="ru-RU" sz="2800" dirty="0" err="1"/>
              <a:t>дітей</a:t>
            </a:r>
            <a:r>
              <a:rPr lang="ru-RU" sz="2800" dirty="0"/>
              <a:t>, </a:t>
            </a:r>
            <a:r>
              <a:rPr lang="ru-RU" sz="2800" dirty="0" err="1"/>
              <a:t>літніх</a:t>
            </a:r>
            <a:r>
              <a:rPr lang="ru-RU" sz="2800" dirty="0"/>
              <a:t> </a:t>
            </a:r>
            <a:r>
              <a:rPr lang="ru-RU" sz="2800" dirty="0" err="1"/>
              <a:t>осіб</a:t>
            </a:r>
            <a:r>
              <a:rPr lang="ru-RU" sz="2800" dirty="0"/>
              <a:t> та </a:t>
            </a:r>
            <a:r>
              <a:rPr lang="ru-RU" sz="2800" dirty="0" err="1"/>
              <a:t>інвалідів</a:t>
            </a:r>
            <a:r>
              <a:rPr lang="ru-RU" sz="2800" dirty="0"/>
              <a:t>, </a:t>
            </a:r>
            <a:r>
              <a:rPr lang="ru-RU" sz="2800" dirty="0" err="1"/>
              <a:t>етнічних</a:t>
            </a:r>
            <a:r>
              <a:rPr lang="ru-RU" sz="2800" dirty="0"/>
              <a:t> </a:t>
            </a:r>
            <a:r>
              <a:rPr lang="ru-RU" sz="2800" dirty="0" err="1"/>
              <a:t>меншин</a:t>
            </a:r>
            <a:r>
              <a:rPr lang="ru-RU" sz="2800" dirty="0"/>
              <a:t> і </a:t>
            </a:r>
            <a:r>
              <a:rPr lang="ru-RU" sz="2800" dirty="0" err="1"/>
              <a:t>корінних</a:t>
            </a:r>
            <a:r>
              <a:rPr lang="ru-RU" sz="2800" dirty="0"/>
              <a:t> </a:t>
            </a:r>
            <a:r>
              <a:rPr lang="ru-RU" sz="2800" dirty="0" err="1"/>
              <a:t>народів</a:t>
            </a:r>
            <a:r>
              <a:rPr lang="ru-RU" sz="2800" dirty="0" smtClean="0"/>
              <a:t>.</a:t>
            </a:r>
            <a:br>
              <a:rPr lang="ru-RU" sz="2800" dirty="0" smtClean="0"/>
            </a:br>
            <a:r>
              <a:rPr lang="ru-RU" sz="2800" dirty="0"/>
              <a:t/>
            </a:r>
            <a:br>
              <a:rPr lang="ru-RU" sz="2800" dirty="0"/>
            </a:br>
            <a:r>
              <a:rPr lang="ru-RU" sz="2800" dirty="0" err="1" smtClean="0"/>
              <a:t>Експлуатація</a:t>
            </a:r>
            <a:r>
              <a:rPr lang="ru-RU" sz="2800" dirty="0" smtClean="0"/>
              <a:t> </a:t>
            </a:r>
            <a:r>
              <a:rPr lang="ru-RU" sz="2800" dirty="0" err="1"/>
              <a:t>людини</a:t>
            </a:r>
            <a:r>
              <a:rPr lang="ru-RU" sz="2800" dirty="0"/>
              <a:t> у </a:t>
            </a:r>
            <a:r>
              <a:rPr lang="ru-RU" sz="2800" dirty="0" err="1"/>
              <a:t>всіх</a:t>
            </a:r>
            <a:r>
              <a:rPr lang="ru-RU" sz="2800" dirty="0"/>
              <a:t> </a:t>
            </a:r>
            <a:r>
              <a:rPr lang="ru-RU" sz="2800" dirty="0" err="1"/>
              <a:t>її</a:t>
            </a:r>
            <a:r>
              <a:rPr lang="ru-RU" sz="2800" dirty="0"/>
              <a:t> формах, особливо, </a:t>
            </a:r>
            <a:r>
              <a:rPr lang="ru-RU" sz="2800" dirty="0" err="1"/>
              <a:t>сексуальної</a:t>
            </a:r>
            <a:r>
              <a:rPr lang="ru-RU" sz="2800" dirty="0"/>
              <a:t>, і особливо по </a:t>
            </a:r>
            <a:r>
              <a:rPr lang="ru-RU" sz="2800" dirty="0" err="1"/>
              <a:t>відношенню</a:t>
            </a:r>
            <a:r>
              <a:rPr lang="ru-RU" sz="2800" dirty="0"/>
              <a:t> до </a:t>
            </a:r>
            <a:r>
              <a:rPr lang="ru-RU" sz="2800" dirty="0" err="1"/>
              <a:t>дітей</a:t>
            </a:r>
            <a:r>
              <a:rPr lang="ru-RU" sz="2800" dirty="0"/>
              <a:t>, </a:t>
            </a:r>
            <a:r>
              <a:rPr lang="ru-RU" sz="2800" dirty="0" err="1"/>
              <a:t>суперечить</a:t>
            </a:r>
            <a:r>
              <a:rPr lang="ru-RU" sz="2800" dirty="0"/>
              <a:t> </a:t>
            </a:r>
            <a:r>
              <a:rPr lang="ru-RU" sz="2800" dirty="0" err="1"/>
              <a:t>основним</a:t>
            </a:r>
            <a:r>
              <a:rPr lang="ru-RU" sz="2800" dirty="0"/>
              <a:t> </a:t>
            </a:r>
            <a:r>
              <a:rPr lang="ru-RU" sz="2800" dirty="0" err="1"/>
              <a:t>цілям</a:t>
            </a:r>
            <a:r>
              <a:rPr lang="ru-RU" sz="2800" dirty="0"/>
              <a:t> туризму і є </a:t>
            </a:r>
            <a:r>
              <a:rPr lang="ru-RU" sz="2800" dirty="0" err="1"/>
              <a:t>запереченням</a:t>
            </a:r>
            <a:r>
              <a:rPr lang="ru-RU" sz="2800" dirty="0"/>
              <a:t> туризму та в </a:t>
            </a:r>
            <a:r>
              <a:rPr lang="ru-RU" sz="2800" dirty="0" err="1"/>
              <a:t>зв'язку</a:t>
            </a:r>
            <a:r>
              <a:rPr lang="ru-RU" sz="2800" dirty="0"/>
              <a:t> з </a:t>
            </a:r>
            <a:r>
              <a:rPr lang="ru-RU" sz="2800" dirty="0" err="1"/>
              <a:t>цим</a:t>
            </a:r>
            <a:r>
              <a:rPr lang="ru-RU" sz="2800" dirty="0"/>
              <a:t>, у </a:t>
            </a:r>
            <a:r>
              <a:rPr lang="ru-RU" sz="2800" dirty="0" err="1"/>
              <a:t>відповідності</a:t>
            </a:r>
            <a:r>
              <a:rPr lang="ru-RU" sz="2800" dirty="0"/>
              <a:t> з </a:t>
            </a:r>
            <a:r>
              <a:rPr lang="ru-RU" sz="2800" dirty="0" err="1"/>
              <a:t>міжнародним</a:t>
            </a:r>
            <a:r>
              <a:rPr lang="ru-RU" sz="2800" dirty="0"/>
              <a:t> правом, повинна </a:t>
            </a:r>
            <a:r>
              <a:rPr lang="ru-RU" sz="2800" dirty="0" err="1"/>
              <a:t>енергійно</a:t>
            </a:r>
            <a:r>
              <a:rPr lang="ru-RU" sz="2800" dirty="0"/>
              <a:t> </a:t>
            </a:r>
            <a:r>
              <a:rPr lang="ru-RU" sz="2800" dirty="0" err="1"/>
              <a:t>переслідуватися</a:t>
            </a:r>
            <a:r>
              <a:rPr lang="ru-RU" sz="2800" dirty="0"/>
              <a:t> при </a:t>
            </a:r>
            <a:r>
              <a:rPr lang="ru-RU" sz="2800" dirty="0" err="1"/>
              <a:t>співпраці</a:t>
            </a:r>
            <a:r>
              <a:rPr lang="ru-RU" sz="2800" dirty="0"/>
              <a:t> </a:t>
            </a:r>
            <a:r>
              <a:rPr lang="ru-RU" sz="2800" dirty="0" err="1"/>
              <a:t>всіх</a:t>
            </a:r>
            <a:r>
              <a:rPr lang="ru-RU" sz="2800" dirty="0"/>
              <a:t> </a:t>
            </a:r>
            <a:r>
              <a:rPr lang="ru-RU" sz="2800" dirty="0" err="1"/>
              <a:t>зацікавлених</a:t>
            </a:r>
            <a:r>
              <a:rPr lang="ru-RU" sz="2800" dirty="0"/>
              <a:t> держав без будь-</a:t>
            </a:r>
            <a:r>
              <a:rPr lang="ru-RU" sz="2800" dirty="0" err="1"/>
              <a:t>яких</a:t>
            </a:r>
            <a:r>
              <a:rPr lang="ru-RU" sz="2800" dirty="0"/>
              <a:t> поступок </a:t>
            </a:r>
            <a:r>
              <a:rPr lang="ru-RU" sz="2800" dirty="0" err="1"/>
              <a:t>відповідно</a:t>
            </a:r>
            <a:r>
              <a:rPr lang="ru-RU" sz="2800" dirty="0"/>
              <a:t> до </a:t>
            </a:r>
            <a:r>
              <a:rPr lang="ru-RU" sz="2800" dirty="0" err="1"/>
              <a:t>національного</a:t>
            </a:r>
            <a:r>
              <a:rPr lang="ru-RU" sz="2800" dirty="0"/>
              <a:t> </a:t>
            </a:r>
            <a:r>
              <a:rPr lang="ru-RU" sz="2800" dirty="0" err="1"/>
              <a:t>законодавства</a:t>
            </a:r>
            <a:r>
              <a:rPr lang="ru-RU" sz="2800" dirty="0"/>
              <a:t> як </a:t>
            </a:r>
            <a:r>
              <a:rPr lang="ru-RU" sz="2800" dirty="0" err="1"/>
              <a:t>відвідуваних</a:t>
            </a:r>
            <a:r>
              <a:rPr lang="ru-RU" sz="2800" dirty="0"/>
              <a:t> </a:t>
            </a:r>
            <a:r>
              <a:rPr lang="ru-RU" sz="2800" dirty="0" err="1"/>
              <a:t>країн</a:t>
            </a:r>
            <a:r>
              <a:rPr lang="ru-RU" sz="2800" dirty="0"/>
              <a:t>, так і </a:t>
            </a:r>
            <a:r>
              <a:rPr lang="ru-RU" sz="2800" dirty="0" err="1"/>
              <a:t>країн</a:t>
            </a:r>
            <a:r>
              <a:rPr lang="ru-RU" sz="2800" dirty="0"/>
              <a:t> </a:t>
            </a:r>
            <a:r>
              <a:rPr lang="ru-RU" sz="2800" dirty="0" err="1"/>
              <a:t>походження</a:t>
            </a:r>
            <a:r>
              <a:rPr lang="ru-RU" sz="2800" dirty="0"/>
              <a:t> </a:t>
            </a:r>
            <a:r>
              <a:rPr lang="ru-RU" sz="2800" dirty="0" err="1"/>
              <a:t>авторів</a:t>
            </a:r>
            <a:r>
              <a:rPr lang="ru-RU" sz="2800" dirty="0"/>
              <a:t> </a:t>
            </a:r>
            <a:r>
              <a:rPr lang="ru-RU" sz="2800" dirty="0" err="1"/>
              <a:t>цих</a:t>
            </a:r>
            <a:r>
              <a:rPr lang="ru-RU" sz="2800" dirty="0"/>
              <a:t> </a:t>
            </a:r>
            <a:r>
              <a:rPr lang="ru-RU" sz="2800" dirty="0" err="1"/>
              <a:t>діянь</a:t>
            </a:r>
            <a:r>
              <a:rPr lang="ru-RU" sz="2800" dirty="0"/>
              <a:t>, </a:t>
            </a:r>
            <a:r>
              <a:rPr lang="ru-RU" sz="2800" dirty="0" err="1"/>
              <a:t>навіть</a:t>
            </a:r>
            <a:r>
              <a:rPr lang="ru-RU" sz="2800" dirty="0"/>
              <a:t> коли вони </a:t>
            </a:r>
            <a:r>
              <a:rPr lang="ru-RU" sz="2800" dirty="0" err="1"/>
              <a:t>відбуваються</a:t>
            </a:r>
            <a:r>
              <a:rPr lang="ru-RU" sz="2800" dirty="0"/>
              <a:t> за кордоном.</a:t>
            </a:r>
          </a:p>
        </p:txBody>
      </p:sp>
    </p:spTree>
    <p:extLst>
      <p:ext uri="{BB962C8B-B14F-4D97-AF65-F5344CB8AC3E}">
        <p14:creationId xmlns:p14="http://schemas.microsoft.com/office/powerpoint/2010/main" val="2716963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540435"/>
            <a:ext cx="10515600" cy="1325563"/>
          </a:xfrm>
        </p:spPr>
        <p:txBody>
          <a:bodyPr>
            <a:noAutofit/>
          </a:bodyPr>
          <a:lstStyle/>
          <a:p>
            <a:pPr algn="ctr"/>
            <a:r>
              <a:rPr lang="ru-RU" sz="3200" dirty="0" err="1"/>
              <a:t>Можливість</a:t>
            </a:r>
            <a:r>
              <a:rPr lang="ru-RU" sz="3200" dirty="0"/>
              <a:t> </a:t>
            </a:r>
            <a:r>
              <a:rPr lang="ru-RU" sz="3200" dirty="0" err="1"/>
              <a:t>безпосередньо</a:t>
            </a:r>
            <a:r>
              <a:rPr lang="ru-RU" sz="3200" dirty="0"/>
              <a:t> і </a:t>
            </a:r>
            <a:r>
              <a:rPr lang="ru-RU" sz="3200" dirty="0" err="1"/>
              <a:t>особисто</a:t>
            </a:r>
            <a:r>
              <a:rPr lang="ru-RU" sz="3200" dirty="0"/>
              <a:t> </a:t>
            </a:r>
            <a:r>
              <a:rPr lang="ru-RU" sz="3200" dirty="0" err="1"/>
              <a:t>відкривати</a:t>
            </a:r>
            <a:r>
              <a:rPr lang="ru-RU" sz="3200" dirty="0"/>
              <a:t> для себе і </a:t>
            </a:r>
            <a:r>
              <a:rPr lang="ru-RU" sz="3200" dirty="0" err="1"/>
              <a:t>насолоджуватися</a:t>
            </a:r>
            <a:r>
              <a:rPr lang="ru-RU" sz="3200" dirty="0"/>
              <a:t> </a:t>
            </a:r>
            <a:r>
              <a:rPr lang="ru-RU" sz="3200" dirty="0" err="1"/>
              <a:t>визначними</a:t>
            </a:r>
            <a:r>
              <a:rPr lang="ru-RU" sz="3200" dirty="0"/>
              <a:t> </a:t>
            </a:r>
            <a:r>
              <a:rPr lang="ru-RU" sz="3200" dirty="0" err="1"/>
              <a:t>пам'ятками</a:t>
            </a:r>
            <a:r>
              <a:rPr lang="ru-RU" sz="3200" dirty="0"/>
              <a:t> </a:t>
            </a:r>
            <a:r>
              <a:rPr lang="ru-RU" sz="3200" dirty="0" err="1"/>
              <a:t>нашої</a:t>
            </a:r>
            <a:r>
              <a:rPr lang="ru-RU" sz="3200" dirty="0"/>
              <a:t> </a:t>
            </a:r>
            <a:r>
              <a:rPr lang="ru-RU" sz="3200" dirty="0" err="1"/>
              <a:t>планети</a:t>
            </a:r>
            <a:r>
              <a:rPr lang="ru-RU" sz="3200" dirty="0"/>
              <a:t> </a:t>
            </a:r>
            <a:r>
              <a:rPr lang="ru-RU" sz="3200" dirty="0" err="1"/>
              <a:t>являє</a:t>
            </a:r>
            <a:r>
              <a:rPr lang="ru-RU" sz="3200" dirty="0"/>
              <a:t> собою право, </a:t>
            </a:r>
            <a:r>
              <a:rPr lang="ru-RU" sz="3200" dirty="0" err="1"/>
              <a:t>яким</a:t>
            </a:r>
            <a:r>
              <a:rPr lang="ru-RU" sz="3200" dirty="0"/>
              <a:t> в </a:t>
            </a:r>
            <a:r>
              <a:rPr lang="ru-RU" sz="3200" dirty="0" err="1"/>
              <a:t>рівній</a:t>
            </a:r>
            <a:r>
              <a:rPr lang="ru-RU" sz="3200" dirty="0"/>
              <a:t> </a:t>
            </a:r>
            <a:r>
              <a:rPr lang="ru-RU" sz="3200" dirty="0" err="1"/>
              <a:t>мірі</a:t>
            </a:r>
            <a:r>
              <a:rPr lang="ru-RU" sz="3200" dirty="0"/>
              <a:t> </a:t>
            </a:r>
            <a:r>
              <a:rPr lang="ru-RU" sz="3200" dirty="0" err="1"/>
              <a:t>володіють</a:t>
            </a:r>
            <a:r>
              <a:rPr lang="ru-RU" sz="3200" dirty="0"/>
              <a:t> </a:t>
            </a:r>
            <a:r>
              <a:rPr lang="ru-RU" sz="3200" dirty="0" err="1"/>
              <a:t>всі</a:t>
            </a:r>
            <a:r>
              <a:rPr lang="ru-RU" sz="3200" dirty="0"/>
              <a:t> </a:t>
            </a:r>
            <a:r>
              <a:rPr lang="ru-RU" sz="3200" dirty="0" err="1"/>
              <a:t>жителі</a:t>
            </a:r>
            <a:r>
              <a:rPr lang="ru-RU" sz="3200" dirty="0"/>
              <a:t> </a:t>
            </a:r>
            <a:r>
              <a:rPr lang="ru-RU" sz="3200" dirty="0" err="1"/>
              <a:t>Землі</a:t>
            </a:r>
            <a:r>
              <a:rPr lang="ru-RU" sz="3200" dirty="0"/>
              <a:t>; все </a:t>
            </a:r>
            <a:r>
              <a:rPr lang="ru-RU" sz="3200" dirty="0" err="1"/>
              <a:t>більш</a:t>
            </a:r>
            <a:r>
              <a:rPr lang="ru-RU" sz="3200" dirty="0"/>
              <a:t> активна участь у </a:t>
            </a:r>
            <a:r>
              <a:rPr lang="ru-RU" sz="3200" dirty="0" err="1"/>
              <a:t>внутрішньому</a:t>
            </a:r>
            <a:r>
              <a:rPr lang="ru-RU" sz="3200" dirty="0"/>
              <a:t> і </a:t>
            </a:r>
            <a:r>
              <a:rPr lang="ru-RU" sz="3200" dirty="0" err="1"/>
              <a:t>міжнародному</a:t>
            </a:r>
            <a:r>
              <a:rPr lang="ru-RU" sz="3200" dirty="0"/>
              <a:t> </a:t>
            </a:r>
            <a:r>
              <a:rPr lang="ru-RU" sz="3200" dirty="0" err="1"/>
              <a:t>туризмі</a:t>
            </a:r>
            <a:r>
              <a:rPr lang="ru-RU" sz="3200" dirty="0"/>
              <a:t> </a:t>
            </a:r>
            <a:r>
              <a:rPr lang="ru-RU" sz="3200" dirty="0" err="1"/>
              <a:t>має</a:t>
            </a:r>
            <a:r>
              <a:rPr lang="ru-RU" sz="3200" dirty="0"/>
              <a:t> </a:t>
            </a:r>
            <a:r>
              <a:rPr lang="ru-RU" sz="3200" dirty="0" err="1"/>
              <a:t>розглядатися</a:t>
            </a:r>
            <a:r>
              <a:rPr lang="ru-RU" sz="3200" dirty="0"/>
              <a:t> як </a:t>
            </a:r>
            <a:r>
              <a:rPr lang="ru-RU" sz="3200" dirty="0" err="1"/>
              <a:t>одне</a:t>
            </a:r>
            <a:r>
              <a:rPr lang="ru-RU" sz="3200" dirty="0"/>
              <a:t> з </a:t>
            </a:r>
            <a:r>
              <a:rPr lang="ru-RU" sz="3200" dirty="0" err="1"/>
              <a:t>найкращих</a:t>
            </a:r>
            <a:r>
              <a:rPr lang="ru-RU" sz="3200" dirty="0"/>
              <a:t> </a:t>
            </a:r>
            <a:r>
              <a:rPr lang="ru-RU" sz="3200" dirty="0" err="1"/>
              <a:t>можливих</a:t>
            </a:r>
            <a:r>
              <a:rPr lang="ru-RU" sz="3200" dirty="0"/>
              <a:t> </a:t>
            </a:r>
            <a:r>
              <a:rPr lang="ru-RU" sz="3200" dirty="0" err="1"/>
              <a:t>проявів</a:t>
            </a:r>
            <a:r>
              <a:rPr lang="ru-RU" sz="3200" dirty="0"/>
              <a:t> </a:t>
            </a:r>
            <a:r>
              <a:rPr lang="ru-RU" sz="3200" dirty="0" err="1"/>
              <a:t>збільшення</a:t>
            </a:r>
            <a:r>
              <a:rPr lang="ru-RU" sz="3200" dirty="0"/>
              <a:t> </a:t>
            </a:r>
            <a:r>
              <a:rPr lang="ru-RU" sz="3200" dirty="0" err="1"/>
              <a:t>вільного</a:t>
            </a:r>
            <a:r>
              <a:rPr lang="ru-RU" sz="3200" dirty="0"/>
              <a:t> часу, і </a:t>
            </a:r>
            <a:r>
              <a:rPr lang="ru-RU" sz="3200" dirty="0" err="1"/>
              <a:t>цьому</a:t>
            </a:r>
            <a:r>
              <a:rPr lang="ru-RU" sz="3200" dirty="0"/>
              <a:t> </a:t>
            </a:r>
            <a:r>
              <a:rPr lang="ru-RU" sz="3200" dirty="0" err="1"/>
              <a:t>явищу</a:t>
            </a:r>
            <a:r>
              <a:rPr lang="ru-RU" sz="3200" dirty="0"/>
              <a:t> не </a:t>
            </a:r>
            <a:r>
              <a:rPr lang="ru-RU" sz="3200" dirty="0" err="1"/>
              <a:t>можна</a:t>
            </a:r>
            <a:r>
              <a:rPr lang="ru-RU" sz="3200" dirty="0"/>
              <a:t> </a:t>
            </a:r>
            <a:r>
              <a:rPr lang="ru-RU" sz="3200" dirty="0" err="1"/>
              <a:t>чинити</a:t>
            </a:r>
            <a:r>
              <a:rPr lang="ru-RU" sz="3200" dirty="0"/>
              <a:t> </a:t>
            </a:r>
            <a:r>
              <a:rPr lang="ru-RU" sz="3200" dirty="0" err="1"/>
              <a:t>жодних</a:t>
            </a:r>
            <a:r>
              <a:rPr lang="ru-RU" sz="3200" dirty="0"/>
              <a:t> </a:t>
            </a:r>
            <a:r>
              <a:rPr lang="ru-RU" sz="3200" dirty="0" err="1"/>
              <a:t>перешкод</a:t>
            </a:r>
            <a:r>
              <a:rPr lang="ru-RU" sz="3200" dirty="0"/>
              <a:t>.</a:t>
            </a:r>
          </a:p>
        </p:txBody>
      </p:sp>
    </p:spTree>
    <p:extLst>
      <p:ext uri="{BB962C8B-B14F-4D97-AF65-F5344CB8AC3E}">
        <p14:creationId xmlns:p14="http://schemas.microsoft.com/office/powerpoint/2010/main" val="19722995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O_APP_VERSION" val="0.21.0.2123"/>
  <p:tag name="SLIDO_PRESENTATION_ID" val="00000000-0000-0000-0000-000000000000"/>
  <p:tag name="SLIDO_EVENT_UUID" val="62de4062-2bf4-4ec1-8038-e758bbf13442"/>
  <p:tag name="SLIDO_EVENT_SECTION_UUID" val="d6f21403-929a-48da-89df-6f433a968522"/>
</p:tagLst>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6522</TotalTime>
  <Words>1678</Words>
  <Application>Microsoft Office PowerPoint</Application>
  <PresentationFormat>Произвольный</PresentationFormat>
  <Paragraphs>80</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Тема Office</vt:lpstr>
      <vt:lpstr>Тема 12. Етика туризму</vt:lpstr>
      <vt:lpstr>1. Права та обов'язки туристів</vt:lpstr>
      <vt:lpstr>Презентация PowerPoint</vt:lpstr>
      <vt:lpstr>Розуміння і поширення загальнолюдських етичних цінностей у дусі терпимості і поваги різноманітності релігійних, філософських і моральних переконань є одночасно основою і наслідком відповідального туризму; учасники туристського процесу і самі туристи повинні брати до уваги соціально-культурні традиції та звичаї всіх народів, включаючи національні меншини і корінні народи, і визнавати їх гідність.</vt:lpstr>
      <vt:lpstr>Презентация PowerPoint</vt:lpstr>
      <vt:lpstr>Під час подорожей туристи і відвідувачі не повинні допускати ніяких злочинних діянь або дій, які можуть розглядатися як злочинні за законами відвідуваної країни, а також поведінки, яка може представлятися викликаючою або навіть образливою для місцевого населення і яка може завдати шкоди місцевому середовищу; туристи та відвідувачі не повинні брати участь в обороті наркотиків, зброї, старожитностей, видів фауни і флори, що охороняються, а також предметів і речовин, які небезпечні або заборонені національним законодавством.</vt:lpstr>
      <vt:lpstr>Туристи і відвідувачі повинні ще до виїзду намагатися ознайомитися з характеристиками країн, які вони мають намір відвідати; вони повинні усвідомлювати ризики для здоров'я і безпеки, які неминуче пов'язані з виїздами за межі свого звичайного середовища, і вести себе таким чином, щоб звести ці ризики до мінімуму.</vt:lpstr>
      <vt:lpstr>У всіх видах туристської діяльності необхідно дотримуватися рівності чоловіків і жінок; вони мають сприяти забезпеченню прав людини і особливо специфічних прав найменш захищених груп населення, особливо, дітей, літніх осіб та інвалідів, етнічних меншин і корінних народів.  Експлуатація людини у всіх її формах, особливо, сексуальної, і особливо по відношенню до дітей, суперечить основним цілям туризму і є запереченням туризму та в зв'язку з цим, у відповідності з міжнародним правом, повинна енергійно переслідуватися при співпраці всіх зацікавлених держав без будь-яких поступок відповідно до національного законодавства як відвідуваних країн, так і країн походження авторів цих діянь, навіть коли вони відбуваються за кордоном.</vt:lpstr>
      <vt:lpstr>Можливість безпосередньо і особисто відкривати для себе і насолоджуватися визначними пам'ятками нашої планети являє собою право, яким в рівній мірі володіють всі жителі Землі; все більш активна участь у внутрішньому і міжнародному туризмі має розглядатися як одне з найкращих можливих проявів збільшення вільного часу, і цьому явищу не можна чинити жодних перешкод.</vt:lpstr>
      <vt:lpstr>Туристи і відвідувачі повинні мати доступ до всіх наявних форм внутрішніх і зовнішніх комунікацій; вони повинні мати оперативний і безперешкодний доступ до місцевого адміністративного, юридичного та медичного обслуговування; у відповідності з діючими дипломатичними конвенціями вони повинні мати можливість вільно звертатися до консульської влади країн свого походження.</vt:lpstr>
      <vt:lpstr>Туристи і екскурсанти мають право на  (ст. 25 Закону України «Про туризм»):</vt:lpstr>
      <vt:lpstr>Туристи і екскурсанти мають право на (ст. 25 Закону України «Про туризм»):</vt:lpstr>
      <vt:lpstr>Туристи і екскурсанти зобов'язані:</vt:lpstr>
      <vt:lpstr>Втрата паспорта за кордоном: куди звертатися та як повернутися без нього в Україну</vt:lpstr>
      <vt:lpstr>Презентация PowerPoint</vt:lpstr>
      <vt:lpstr>2. Права та обов'язки професіоналів туризму</vt:lpstr>
      <vt:lpstr>Слід планувати об'єкти туристської інфраструктури та види туристської діяльності таким чином, щоб забезпечувати захист природної спадщини, яку складають екосистеми та біологічне різноманіття, а також охороняти види дикої фауни і флори, яким загрожує зникнення; учасники туристського процесу, і особливо, професіонали сфери туризму повинні погоджуватися з встановленням певних обмежень і меж на діяльність, яку вони здійснюють в особливо вразливих місцях - зонах пустель, полярних і високогірних районах, прибережних зонах, тропічних лісах і вологих зонах, які підходять для створення природних парків чи заповідників.</vt:lpstr>
      <vt:lpstr>Туристська політика та діяльність здійснюються на основі поваги художньої, археологічної та культурної спадщини з метою її захисту і збереження для майбутніх поколінь; особлива увага при цьому приділяється охороні і піклуванню про пам'ятки, святилища та музеї, які повинні бути широко доступні для відвідування туристами; слід заохочувати доступ публіки до культурних цінностей і пам'ятників, що знаходяться в приватному володінні, з повагою до прав їх власників, а також в будівлях релігійного характеру, без шкоди для культових потреб.  Фінансові кошти, одержувані завдяки відвідуванню об'єктів і пам'ятників культури, слід хоча б частково використовувати для підтримки, охорони, поліпшення і реставрації цієї спадщини.  Туристську діяльність слід планувати таким чином, щоб забезпечити збереження і процвітання традиційних ремесел, культури та фольклору, а не вести до їх стандартизації і збіднення.</vt:lpstr>
      <vt:lpstr>Презентация PowerPoint</vt:lpstr>
      <vt:lpstr>Суб'єкти туристичної діяльності мають право:</vt:lpstr>
      <vt:lpstr>Суб'єкти туристичної діяльності мають право:</vt:lpstr>
      <vt:lpstr>Суб'єкти туристичної діяльності зобов'язані:</vt:lpstr>
      <vt:lpstr>3. Вимоги до професіоналів сфери туризму</vt:lpstr>
      <vt:lpstr>Презентация PowerPoint</vt:lpstr>
      <vt:lpstr>Основні вимоги на сайті Work.ua до шукачів роботи «менеджера з туризму»</vt:lpstr>
      <vt:lpstr>У кваліфікованих кадрах у кваліфікованих кадрах у країнах ЄС, найбільш затребуваними в цьому секторі є такі навички:</vt:lpstr>
      <vt:lpstr>Сучасні вимоги до фахівця в туризмі – це не лише виключно професійні знання і навички, але й гнучкість, комунікабельність, стресо та психостійкість, а також вміння:</vt:lpstr>
      <vt:lpstr>https://cutt.ly/QTEuRYX</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Потужні регіональні  та локальні DMO</dc:title>
  <dc:creator>Ivan Liptuga</dc:creator>
  <cp:lastModifiedBy>Kravtsov Sergiy</cp:lastModifiedBy>
  <cp:revision>441</cp:revision>
  <dcterms:created xsi:type="dcterms:W3CDTF">2020-10-13T05:16:08Z</dcterms:created>
  <dcterms:modified xsi:type="dcterms:W3CDTF">2021-11-19T08:37:44Z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oAppVersion">
    <vt:lpwstr>0.21.0.2123</vt:lpwstr>
  </property>
</Properties>
</file>