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1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533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B02D8B-D334-40A2-B12B-37EEE08270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8587027-56D4-4A57-940A-F060DD3A0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275FAA-8175-4E59-BE48-F55CEEEC2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99AC-1E4F-46DC-A1DA-A906E7E8A0C0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D3004C-8903-4A66-949A-119CA8D1E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B2B921-EABA-468E-9821-3CC1BE4B2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2E95-3F58-4091-AE95-77B2C1830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603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BA7FB2-5640-45E5-A801-FFF68E2A9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94FDF90-B8A4-49ED-AD48-7F47875E7B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A88CD1-6035-4549-92F7-C306B148E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99AC-1E4F-46DC-A1DA-A906E7E8A0C0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90A9CF-E1C0-496E-BC2E-AFD39BA59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967E5F-BD31-402D-8F0F-239D5010B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2E95-3F58-4091-AE95-77B2C1830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374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FF86A33-76A9-4571-842E-4151B765A6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AE6F31A-F1C2-48EC-A7D2-C9E567DFB3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53A2F-34B6-4693-9250-792593794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99AC-1E4F-46DC-A1DA-A906E7E8A0C0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08E1DC-F05A-4534-928F-B47BF59E8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ABD992-F038-4664-95F8-D80FBCB24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2E95-3F58-4091-AE95-77B2C1830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41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402713-AB9A-4F44-B21E-06786F3E3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105124-CDAC-41A9-8F75-6292390E8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77744B-D509-4402-BD1B-C7A712968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99AC-1E4F-46DC-A1DA-A906E7E8A0C0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470C7E-FCAF-4818-B6C7-23A341618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0590F5-1EC8-49DA-821F-93105BA27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2E95-3F58-4091-AE95-77B2C1830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707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1A9D51-E8B3-4048-A1DF-98885CADA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50EEF58-0020-46FB-9957-D575C2177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153BFA-04BF-4258-8457-2AC44DD14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99AC-1E4F-46DC-A1DA-A906E7E8A0C0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962B36-DF04-428A-AEC0-77C303C52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67B648-8550-49F3-B1F8-42206485A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2E95-3F58-4091-AE95-77B2C1830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455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9C5EC3-67B3-4699-944F-3C6E13295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52C69A-75C2-4009-9162-FE9CDB07EA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0D3B48F-5BFE-4F5C-992D-5BDA8C5B68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0C75114-A482-4761-A4E9-0FFA042EB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99AC-1E4F-46DC-A1DA-A906E7E8A0C0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67759FF-C8B1-4731-AF62-2E4906969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0CD6C18-178D-48AA-8F56-3F2D3D048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2E95-3F58-4091-AE95-77B2C1830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006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A5C29C-F6FC-4972-A889-F0F80066C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519A1B-0468-421B-8294-E0DD69BC88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21EB757-9F27-4400-B111-57843DDF58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92CA4FF-C613-43B8-82D5-290F73E831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F2850A9-41AE-40A1-939F-9AFC6D5D70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CE54C83-D3C2-4B9D-80AE-0B66236B1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99AC-1E4F-46DC-A1DA-A906E7E8A0C0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6B6A3C7-2EFC-4FEF-9F4A-09621BB7B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C58279B-D33B-4A84-B85B-CB24CF0E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2E95-3F58-4091-AE95-77B2C1830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40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C23B6A-FBAF-4F38-823A-42CECCC03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34DD404-EF9D-485B-B73F-FD7DFC18A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99AC-1E4F-46DC-A1DA-A906E7E8A0C0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88E0B87-394B-46D0-92E0-E3545FC8F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D924161-A9AA-4E60-9F0E-1C42D6D55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2E95-3F58-4091-AE95-77B2C1830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8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452BDA2-C0BD-4FB0-B818-CEEE79FFF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99AC-1E4F-46DC-A1DA-A906E7E8A0C0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AA4C034-F8F4-4794-BECD-937196411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575FAE-00C5-4FE1-8F30-2980606DF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2E95-3F58-4091-AE95-77B2C1830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575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F02C84-53CB-492D-8BF2-B5241E496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E7D664-EECA-4963-B82C-0E8541987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55D113-F7F1-4AC1-816B-3CF779EFEF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0E5D61D-BB78-459B-BF77-75DD6EFCC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99AC-1E4F-46DC-A1DA-A906E7E8A0C0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4EDE5C4-9A17-49D5-B31C-06764BB98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5143369-29F8-4AD7-AC57-05A6A8C33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2E95-3F58-4091-AE95-77B2C1830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987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2E5936-EB50-4BE7-BC9C-9E41D2106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53039FD-4366-4E4C-B434-24B5CE7475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F7760AC-3972-49DD-BEC2-DEC19C7E54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0A35C39-80CA-4C44-80A2-D5CFB8FEB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99AC-1E4F-46DC-A1DA-A906E7E8A0C0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BF4DF7E-94DB-48E5-A164-710946F20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CC2F0DF-89D9-4332-B16B-A36B7DE86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2E95-3F58-4091-AE95-77B2C1830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004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D9FAE8-995F-4BC9-9A6D-5B3961452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552A8C9-8133-43CD-9031-802920C21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BD43C1-5862-45CC-B6E2-CA9A8FDB98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399AC-1E4F-46DC-A1DA-A906E7E8A0C0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116EC7-1CB5-4B08-A743-5F7DD1CA71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18CB31-C1B6-4A15-A1EF-7A3DC4529E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F2E95-3F58-4091-AE95-77B2C1830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03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953A89-5902-4D4F-AFA4-20B1CEB27C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0070C0"/>
                </a:solidFill>
              </a:rPr>
              <a:t>Тема 9. Система </a:t>
            </a:r>
            <a:r>
              <a:rPr lang="ru-RU" sz="3600" dirty="0" err="1">
                <a:solidFill>
                  <a:srgbClr val="0070C0"/>
                </a:solidFill>
              </a:rPr>
              <a:t>зберігання</a:t>
            </a:r>
            <a:r>
              <a:rPr lang="ru-RU" sz="3600" dirty="0">
                <a:solidFill>
                  <a:srgbClr val="0070C0"/>
                </a:solidFill>
              </a:rPr>
              <a:t> і </a:t>
            </a:r>
            <a:r>
              <a:rPr lang="ru-RU" sz="3600" dirty="0" err="1">
                <a:solidFill>
                  <a:srgbClr val="0070C0"/>
                </a:solidFill>
              </a:rPr>
              <a:t>транспортування</a:t>
            </a:r>
            <a:r>
              <a:rPr lang="ru-RU" sz="3600" dirty="0">
                <a:solidFill>
                  <a:srgbClr val="0070C0"/>
                </a:solidFill>
              </a:rPr>
              <a:t> </a:t>
            </a:r>
            <a:r>
              <a:rPr lang="ru-RU" sz="3600" dirty="0" err="1">
                <a:solidFill>
                  <a:srgbClr val="0070C0"/>
                </a:solidFill>
              </a:rPr>
              <a:t>аграрної</a:t>
            </a:r>
            <a:r>
              <a:rPr lang="ru-RU" sz="3600" dirty="0">
                <a:solidFill>
                  <a:srgbClr val="0070C0"/>
                </a:solidFill>
              </a:rPr>
              <a:t> </a:t>
            </a:r>
            <a:r>
              <a:rPr lang="ru-RU" sz="3600" dirty="0" err="1">
                <a:solidFill>
                  <a:srgbClr val="0070C0"/>
                </a:solidFill>
              </a:rPr>
              <a:t>продукції</a:t>
            </a:r>
            <a:r>
              <a:rPr lang="ru-RU" sz="3600" dirty="0">
                <a:solidFill>
                  <a:srgbClr val="0070C0"/>
                </a:solidFill>
              </a:rPr>
              <a:t>, </a:t>
            </a:r>
            <a:r>
              <a:rPr lang="ru-RU" sz="3600" dirty="0" err="1">
                <a:solidFill>
                  <a:srgbClr val="0070C0"/>
                </a:solidFill>
              </a:rPr>
              <a:t>тенденції</a:t>
            </a:r>
            <a:r>
              <a:rPr lang="ru-RU" sz="3600" dirty="0">
                <a:solidFill>
                  <a:srgbClr val="0070C0"/>
                </a:solidFill>
              </a:rPr>
              <a:t> </a:t>
            </a:r>
            <a:r>
              <a:rPr lang="ru-RU" sz="3600" dirty="0" err="1">
                <a:solidFill>
                  <a:srgbClr val="0070C0"/>
                </a:solidFill>
              </a:rPr>
              <a:t>розвитку</a:t>
            </a:r>
            <a:r>
              <a:rPr lang="ru-RU" sz="3600" dirty="0">
                <a:solidFill>
                  <a:srgbClr val="0070C0"/>
                </a:solidFill>
              </a:rPr>
              <a:t>, </a:t>
            </a:r>
            <a:r>
              <a:rPr lang="ru-RU" sz="3600" dirty="0" err="1">
                <a:solidFill>
                  <a:srgbClr val="0070C0"/>
                </a:solidFill>
              </a:rPr>
              <a:t>вплив</a:t>
            </a:r>
            <a:r>
              <a:rPr lang="ru-RU" sz="3600" dirty="0">
                <a:solidFill>
                  <a:srgbClr val="0070C0"/>
                </a:solidFill>
              </a:rPr>
              <a:t> на </a:t>
            </a:r>
            <a:r>
              <a:rPr lang="ru-RU" sz="3600" dirty="0" err="1">
                <a:solidFill>
                  <a:srgbClr val="0070C0"/>
                </a:solidFill>
              </a:rPr>
              <a:t>регіональну</a:t>
            </a:r>
            <a:r>
              <a:rPr lang="ru-RU" sz="3600" dirty="0">
                <a:solidFill>
                  <a:srgbClr val="0070C0"/>
                </a:solidFill>
              </a:rPr>
              <a:t> </a:t>
            </a:r>
            <a:r>
              <a:rPr lang="ru-RU" sz="3600" dirty="0" err="1">
                <a:solidFill>
                  <a:srgbClr val="0070C0"/>
                </a:solidFill>
              </a:rPr>
              <a:t>спеціалізацію</a:t>
            </a:r>
            <a:r>
              <a:rPr lang="ru-RU" sz="3600" dirty="0">
                <a:solidFill>
                  <a:srgbClr val="0070C0"/>
                </a:solidFill>
              </a:rPr>
              <a:t> </a:t>
            </a:r>
            <a:r>
              <a:rPr lang="ru-RU" sz="3600" dirty="0" err="1">
                <a:solidFill>
                  <a:srgbClr val="0070C0"/>
                </a:solidFill>
              </a:rPr>
              <a:t>сільського</a:t>
            </a:r>
            <a:r>
              <a:rPr lang="ru-RU" sz="3600" dirty="0">
                <a:solidFill>
                  <a:srgbClr val="0070C0"/>
                </a:solidFill>
              </a:rPr>
              <a:t> </a:t>
            </a:r>
            <a:r>
              <a:rPr lang="ru-RU" sz="3600" dirty="0" err="1">
                <a:solidFill>
                  <a:srgbClr val="0070C0"/>
                </a:solidFill>
              </a:rPr>
              <a:t>господарства</a:t>
            </a:r>
            <a:r>
              <a:rPr lang="ru-RU" dirty="0"/>
              <a:t>.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E0EAA15-8751-47FB-89EB-BDC27942B1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308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C82CFD-1E9B-4BB5-8A09-8F50D6274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80D17C-ACEB-45BF-809B-D8D942FA2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703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CE9933-065D-4EB8-A0FD-6C7A679ED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9C93F4F-9958-4C3F-B45A-EE7F5472E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Сільськогосподарська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продукція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виробляється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у великих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обсягах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має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різноманітні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характеристики: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може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мати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тривалий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дуже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короткий строк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зберігання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є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сировиною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(стандартна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продукція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) і готовим для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споживання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продуктом,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має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низьку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вартість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одиницю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ваги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високу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вимагає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використання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різних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способів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транспортування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зберігання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товару,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вимагає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великих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обсягів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перевезень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даних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видів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робить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транспортування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аграрної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складним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але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дуже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важливим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0192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88FE82-C98B-4D79-A73B-140F05849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72B450-F050-4648-B685-2111B4B95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втрати</a:t>
            </a:r>
            <a:r>
              <a:rPr lang="ru-RU" dirty="0"/>
              <a:t> зерна через </a:t>
            </a:r>
            <a:r>
              <a:rPr lang="ru-RU" dirty="0" err="1"/>
              <a:t>неефективну</a:t>
            </a:r>
            <a:r>
              <a:rPr lang="ru-RU" dirty="0"/>
              <a:t> систему </a:t>
            </a:r>
            <a:r>
              <a:rPr lang="ru-RU" dirty="0" err="1"/>
              <a:t>логістики</a:t>
            </a:r>
            <a:r>
              <a:rPr lang="ru-RU" dirty="0"/>
              <a:t> (</a:t>
            </a:r>
            <a:r>
              <a:rPr lang="ru-RU" dirty="0" err="1"/>
              <a:t>перевезення</a:t>
            </a:r>
            <a:r>
              <a:rPr lang="ru-RU" dirty="0"/>
              <a:t>, </a:t>
            </a:r>
            <a:r>
              <a:rPr lang="ru-RU" dirty="0" err="1"/>
              <a:t>зберігання</a:t>
            </a:r>
            <a:r>
              <a:rPr lang="ru-RU" dirty="0"/>
              <a:t>) </a:t>
            </a:r>
            <a:r>
              <a:rPr lang="ru-RU" dirty="0" err="1"/>
              <a:t>досягають</a:t>
            </a:r>
            <a:r>
              <a:rPr lang="ru-RU" dirty="0"/>
              <a:t> 15% </a:t>
            </a:r>
            <a:r>
              <a:rPr lang="ru-RU" dirty="0" err="1"/>
              <a:t>річного</a:t>
            </a:r>
            <a:r>
              <a:rPr lang="ru-RU" dirty="0"/>
              <a:t> </a:t>
            </a:r>
            <a:r>
              <a:rPr lang="ru-RU" dirty="0" err="1"/>
              <a:t>врожаю</a:t>
            </a:r>
            <a:r>
              <a:rPr lang="ru-RU" dirty="0"/>
              <a:t>. В </a:t>
            </a:r>
            <a:r>
              <a:rPr lang="ru-RU" dirty="0" err="1"/>
              <a:t>цілому</a:t>
            </a:r>
            <a:r>
              <a:rPr lang="ru-RU" dirty="0"/>
              <a:t>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сільськогосподарської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через </a:t>
            </a:r>
            <a:r>
              <a:rPr lang="ru-RU" dirty="0" err="1"/>
              <a:t>недостатньо</a:t>
            </a:r>
            <a:r>
              <a:rPr lang="ru-RU" dirty="0"/>
              <a:t> </a:t>
            </a:r>
            <a:r>
              <a:rPr lang="ru-RU" dirty="0" err="1"/>
              <a:t>розвинуту</a:t>
            </a:r>
            <a:r>
              <a:rPr lang="ru-RU" dirty="0"/>
              <a:t>, </a:t>
            </a:r>
            <a:r>
              <a:rPr lang="ru-RU" dirty="0" err="1"/>
              <a:t>нескоординовану</a:t>
            </a:r>
            <a:r>
              <a:rPr lang="ru-RU" dirty="0"/>
              <a:t>, </a:t>
            </a:r>
            <a:r>
              <a:rPr lang="ru-RU" dirty="0" err="1"/>
              <a:t>неусвідомлену</a:t>
            </a:r>
            <a:r>
              <a:rPr lang="ru-RU" dirty="0"/>
              <a:t>, </a:t>
            </a:r>
            <a:r>
              <a:rPr lang="ru-RU" dirty="0" err="1"/>
              <a:t>неефективну</a:t>
            </a:r>
            <a:r>
              <a:rPr lang="ru-RU" dirty="0"/>
              <a:t> </a:t>
            </a:r>
            <a:r>
              <a:rPr lang="ru-RU" dirty="0" err="1"/>
              <a:t>логістику</a:t>
            </a:r>
            <a:r>
              <a:rPr lang="ru-RU" dirty="0"/>
              <a:t> </a:t>
            </a:r>
            <a:r>
              <a:rPr lang="ru-RU" dirty="0" err="1"/>
              <a:t>сягають</a:t>
            </a:r>
            <a:r>
              <a:rPr lang="ru-RU" dirty="0"/>
              <a:t> до 1/3 </a:t>
            </a:r>
            <a:r>
              <a:rPr lang="ru-RU" dirty="0" err="1"/>
              <a:t>річного</a:t>
            </a:r>
            <a:r>
              <a:rPr lang="ru-RU" dirty="0"/>
              <a:t>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3506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4455AE-0CA4-494D-A1FE-D5E524FB5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err="1">
                <a:solidFill>
                  <a:srgbClr val="0070C0"/>
                </a:solidFill>
                <a:latin typeface="Arial" panose="020B0604020202020204" pitchFamily="34" charset="0"/>
              </a:rPr>
              <a:t>Значення</a:t>
            </a:r>
            <a:r>
              <a:rPr lang="ru-RU" sz="28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70C0"/>
                </a:solidFill>
                <a:latin typeface="Arial" panose="020B0604020202020204" pitchFamily="34" charset="0"/>
              </a:rPr>
              <a:t>системи</a:t>
            </a:r>
            <a:r>
              <a:rPr lang="ru-RU" sz="28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70C0"/>
                </a:solidFill>
                <a:latin typeface="Arial" panose="020B0604020202020204" pitchFamily="34" charset="0"/>
              </a:rPr>
              <a:t>зберігання</a:t>
            </a:r>
            <a:r>
              <a:rPr lang="ru-RU" sz="2800" dirty="0">
                <a:solidFill>
                  <a:srgbClr val="0070C0"/>
                </a:solidFill>
                <a:latin typeface="Arial" panose="020B0604020202020204" pitchFamily="34" charset="0"/>
              </a:rPr>
              <a:t> і </a:t>
            </a:r>
            <a:r>
              <a:rPr lang="ru-RU" sz="2800" dirty="0" err="1">
                <a:solidFill>
                  <a:srgbClr val="0070C0"/>
                </a:solidFill>
                <a:latin typeface="Arial" panose="020B0604020202020204" pitchFamily="34" charset="0"/>
              </a:rPr>
              <a:t>транспортування</a:t>
            </a:r>
            <a:r>
              <a:rPr lang="ru-RU" sz="2800" dirty="0">
                <a:solidFill>
                  <a:srgbClr val="0070C0"/>
                </a:solidFill>
                <a:latin typeface="Arial" panose="020B0604020202020204" pitchFamily="34" charset="0"/>
              </a:rPr>
              <a:t> аграрного ринку </a:t>
            </a:r>
            <a:r>
              <a:rPr lang="ru-RU" sz="2800" dirty="0" err="1">
                <a:solidFill>
                  <a:srgbClr val="0070C0"/>
                </a:solidFill>
                <a:latin typeface="Arial" panose="020B0604020202020204" pitchFamily="34" charset="0"/>
              </a:rPr>
              <a:t>полягає</a:t>
            </a:r>
            <a:r>
              <a:rPr lang="ru-RU" sz="2800" dirty="0">
                <a:solidFill>
                  <a:srgbClr val="0070C0"/>
                </a:solidFill>
                <a:latin typeface="Arial" panose="020B0604020202020204" pitchFamily="34" charset="0"/>
              </a:rPr>
              <a:t> в </a:t>
            </a:r>
            <a:r>
              <a:rPr lang="ru-RU" sz="2800" dirty="0" err="1">
                <a:solidFill>
                  <a:srgbClr val="0070C0"/>
                </a:solidFill>
                <a:latin typeface="Arial" panose="020B0604020202020204" pitchFamily="34" charset="0"/>
              </a:rPr>
              <a:t>наступному</a:t>
            </a:r>
            <a:r>
              <a:rPr lang="ru-RU" sz="2800" dirty="0">
                <a:solidFill>
                  <a:srgbClr val="0070C0"/>
                </a:solidFill>
                <a:latin typeface="Arial" panose="020B0604020202020204" pitchFamily="34" charset="0"/>
              </a:rPr>
              <a:t>:</a:t>
            </a:r>
            <a:br>
              <a:rPr lang="ru-RU" sz="2800" dirty="0">
                <a:solidFill>
                  <a:srgbClr val="0070C0"/>
                </a:solidFill>
                <a:latin typeface="Arial" panose="020B0604020202020204" pitchFamily="34" charset="0"/>
              </a:rPr>
            </a:b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D65ACC-B671-43F7-8F2C-70B4DA95F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Періоди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споживання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часто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збігаються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із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періодами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виробництва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сільськогосподарської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продуктів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її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переробки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характерно для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рослинництва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Система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зберігання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дозволяє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поєднати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ці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періоди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Місце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споживання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знаходиться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певній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відстані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місця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виробництва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Транспортування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дозволяє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доставляти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сільськогосподарську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продукцію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продукти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її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переробки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місця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споживання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має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особливо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важливе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значення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при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міжнародній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Вартість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по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зберіганню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транспортуванню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впливає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рівень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цін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сільськогосподарську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продукцію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продукти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її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переробки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внутрішньому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ринку.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Рівень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ефективності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систем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зберігання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транспортування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є одним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із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основних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чинників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конкурентоспроможності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сільського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господарства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міжнародному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масштабі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Країни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мають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найбільш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ефективну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інфраструктуру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транспортування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зберігання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як правило, є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найбільш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продуктивними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конкурентоспроможними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галузі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сільського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господарства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Зниження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вартості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транспортних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підвищення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їх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якості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створює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можливості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поглиблення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спеціалізації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між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виробниками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окремими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підприємствами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країнами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).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Така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спеціалізація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дозволяє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сільському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господарству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більш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продуктивно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використовувати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обмежені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ресурси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9095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E119CB-460D-42BE-A492-F3DB59655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0515E7-2C01-4EC1-B5C2-385A13E19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Сезонність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аграрного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виробництва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створює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нерівномірне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навантаження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транспортування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зберігання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Пікові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періоди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пов’язані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перевантаженням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транспорту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зберігання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значним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завантаженням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потужностей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по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зберіганню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порушує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питання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оптимальне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розміщення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складських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потужностей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їх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влив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важливі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аспекти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внутрішньої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міжнародної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транспортної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розвитком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сільськогосподарською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продукцією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транспортна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система і система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зберігання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може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стати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обмеженням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призвести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втрат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потенційних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торгівельних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вигод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вимагає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усунення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таких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обмежень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шляхом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розвитку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конкуренції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інвестування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оновлення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транспортної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інфраструктури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залучення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приватних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компаній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надання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удосконалення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державного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регулювання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вимагає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чіткого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розуміння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як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транспортна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система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працює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існують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матеріальні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потоки, як вони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можуть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змінитися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при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зміні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певних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умов.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9676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11CB61-258C-4DCA-8051-793EC7914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830" y="262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>
                <a:solidFill>
                  <a:srgbClr val="0070C0"/>
                </a:solidFill>
                <a:latin typeface="Arial" panose="020B0604020202020204" pitchFamily="34" charset="0"/>
              </a:rPr>
              <a:t>Співвідношення</a:t>
            </a:r>
            <a:r>
              <a:rPr lang="ru-RU" sz="28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70C0"/>
                </a:solidFill>
                <a:latin typeface="Arial" panose="020B0604020202020204" pitchFamily="34" charset="0"/>
              </a:rPr>
              <a:t>вартості</a:t>
            </a:r>
            <a:r>
              <a:rPr lang="ru-RU" sz="28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70C0"/>
                </a:solidFill>
                <a:latin typeface="Arial" panose="020B0604020202020204" pitchFamily="34" charset="0"/>
              </a:rPr>
              <a:t>окремих</a:t>
            </a:r>
            <a:r>
              <a:rPr lang="ru-RU" sz="28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70C0"/>
                </a:solidFill>
                <a:latin typeface="Arial" panose="020B0604020202020204" pitchFamily="34" charset="0"/>
              </a:rPr>
              <a:t>видів</a:t>
            </a:r>
            <a:r>
              <a:rPr lang="ru-RU" sz="2800" dirty="0">
                <a:solidFill>
                  <a:srgbClr val="0070C0"/>
                </a:solidFill>
                <a:latin typeface="Arial" panose="020B0604020202020204" pitchFamily="34" charset="0"/>
              </a:rPr>
              <a:t> транспорту і </a:t>
            </a:r>
            <a:r>
              <a:rPr lang="ru-RU" sz="2800" dirty="0" err="1">
                <a:solidFill>
                  <a:srgbClr val="0070C0"/>
                </a:solidFill>
                <a:latin typeface="Arial" panose="020B0604020202020204" pitchFamily="34" charset="0"/>
              </a:rPr>
              <a:t>оцінка</a:t>
            </a:r>
            <a:r>
              <a:rPr lang="ru-RU" sz="28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70C0"/>
                </a:solidFill>
                <a:latin typeface="Arial" panose="020B0604020202020204" pitchFamily="34" charset="0"/>
              </a:rPr>
              <a:t>транспортних</a:t>
            </a:r>
            <a:r>
              <a:rPr lang="ru-RU" sz="28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70C0"/>
                </a:solidFill>
                <a:latin typeface="Arial" panose="020B0604020202020204" pitchFamily="34" charset="0"/>
              </a:rPr>
              <a:t>витрат</a:t>
            </a:r>
            <a:br>
              <a:rPr lang="ru-RU" sz="2800" dirty="0">
                <a:solidFill>
                  <a:srgbClr val="0070C0"/>
                </a:solidFill>
                <a:latin typeface="Arial" panose="020B0604020202020204" pitchFamily="34" charset="0"/>
              </a:rPr>
            </a:br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DA243124-D3E5-432D-8647-8116C938EB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5830" y="1930347"/>
            <a:ext cx="10698480" cy="4428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849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41C40B-4461-411F-B8AE-8ADB5A3A8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76AEA9-8B3B-4E55-87DB-8B9E4A8CB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err="1">
                <a:solidFill>
                  <a:srgbClr val="0070C0"/>
                </a:solidFill>
                <a:latin typeface="Arial" panose="020B0604020202020204" pitchFamily="34" charset="0"/>
              </a:rPr>
              <a:t>термінальні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Arial" panose="020B0604020202020204" pitchFamily="34" charset="0"/>
              </a:rPr>
              <a:t>витрати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–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витрати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підвезення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завантаження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вагонів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чи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суден,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витрати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сплату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різних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зборів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тощо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Ці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витрати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здійснюються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ще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до початку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безпосереднього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транспортування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аграрної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відповідним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видм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транспорту.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Найвищі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термінальні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витрати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звичай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для водного транспорту, 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найнижчі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– для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автомобільного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видно з рисунку (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перетин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прямими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осі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«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вартість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грн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/т-км»).</a:t>
            </a:r>
          </a:p>
          <a:p>
            <a:pPr algn="just"/>
            <a:r>
              <a:rPr lang="ru-RU" dirty="0">
                <a:solidFill>
                  <a:srgbClr val="FFFFFF"/>
                </a:solidFill>
                <a:latin typeface="arial" panose="020B0604020202020204" pitchFamily="34" charset="0"/>
              </a:rPr>
              <a:t>+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Лінії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функцій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на рисунку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відображають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високі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витрати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в портах для водного транспорту (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завантаження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розвантаження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портовий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збір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тощо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),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проте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низькі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витрати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безпосереднє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перевезення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вантажу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одиницю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відстані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При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необхідності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транспортування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на велику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відстань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загальна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вартість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перевезення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водним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транспортом буде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найнижчою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Навпаки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автомобільний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транспорт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має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найнижчі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термінальні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витрати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проте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високі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витрати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здійснення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перевезення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і тому є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найбільш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ефективний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при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транспортуванні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невеликі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відстані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5489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CF1588-3234-4AC7-9FC5-4F9418527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D2D326-540C-49D8-BEDC-5F2E5B931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Навпаки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автомобільний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транспорт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має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найнижчі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термінальні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витрати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проте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високі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витрати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здійснення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перевезення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і тому є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найбільш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ефективний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при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транспортуванні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невеликі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відстані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Для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більшості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видів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сільськогосподарської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поширених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і недорогих, як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зернові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відмінності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у характеристиках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транспортних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(час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транспортування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надійність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обсяг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перевезень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) є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відносно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неважливими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В такому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випадку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окремі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види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перевезень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можуть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розглядатися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як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взаємозамінні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основним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критерієм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при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виборі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того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чи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іншого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транспорту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виступає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вартість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перевезення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вартість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1 т-км.).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Для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певних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видів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аграрної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різні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способи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транспортування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можна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розглядати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як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взаємозамінні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повністю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взаємно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замінними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Так,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полуниці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немає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сенсу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перевозити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на баржах, а зерно –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літаком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0072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8C7F3D-F05C-47F6-978F-0CC56EBD6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2AF83D-6340-44B1-8DC5-1CAFE4B67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Розглядаючи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взаємозв’язок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між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вартістю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перевезення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загальними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трансфертними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витратами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здійснення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такої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операції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потрібно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брати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уваги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ru-RU" i="1" dirty="0" err="1">
                <a:solidFill>
                  <a:srgbClr val="0070C0"/>
                </a:solidFill>
                <a:latin typeface="Arial" panose="020B0604020202020204" pitchFamily="34" charset="0"/>
              </a:rPr>
              <a:t>загальну</a:t>
            </a:r>
            <a:r>
              <a:rPr lang="ru-RU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70C0"/>
                </a:solidFill>
                <a:latin typeface="Arial" panose="020B0604020202020204" pitchFamily="34" charset="0"/>
              </a:rPr>
              <a:t>вартість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</a:rPr>
              <a:t> </a:t>
            </a:r>
            <a:r>
              <a:rPr lang="ru-RU" dirty="0" err="1">
                <a:solidFill>
                  <a:srgbClr val="0070C0"/>
                </a:solidFill>
                <a:latin typeface="Arial" panose="020B0604020202020204" pitchFamily="34" charset="0"/>
              </a:rPr>
              <a:t>транспортування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а не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лише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транспортний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тариф.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Загальна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вартість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транспортування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для кожного виду транспорту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складається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із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транспортного тарифу плюс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витрати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пов’язані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з характеристиками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якості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До характеристик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якості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належать: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швидкість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доставки,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надійність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гнучкість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плану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перевезень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маршрутизація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обсяг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перевезень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акуратність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завантаження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контроль характеристик товару,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способи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роботи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із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скаргами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зауваженнями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Очевидно,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види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високою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вартістю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схильні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пошкоджень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псування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більш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чутливі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швидкості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доставки.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схильний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пошкоджень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вантаж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буде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чутливим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акуратності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завантаження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контролю товару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роботі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скаргами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04007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705</Words>
  <Application>Microsoft Office PowerPoint</Application>
  <PresentationFormat>Широкоэкранный</PresentationFormat>
  <Paragraphs>21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Arial</vt:lpstr>
      <vt:lpstr>Calibri</vt:lpstr>
      <vt:lpstr>Calibri Light</vt:lpstr>
      <vt:lpstr>Тема Office</vt:lpstr>
      <vt:lpstr>Тема 9. Система зберігання і транспортування аграрної продукції, тенденції розвитку, вплив на регіональну спеціалізацію сільського господарства. </vt:lpstr>
      <vt:lpstr>Презентация PowerPoint</vt:lpstr>
      <vt:lpstr>Презентация PowerPoint</vt:lpstr>
      <vt:lpstr>Значення системи зберігання і транспортування аграрного ринку полягає в наступному: </vt:lpstr>
      <vt:lpstr>Презентация PowerPoint</vt:lpstr>
      <vt:lpstr>Співвідношення вартості окремих видів транспорту і оцінка транспортних витрат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helenmark044@gmail.com</dc:creator>
  <cp:lastModifiedBy>helenmark044@gmail.com</cp:lastModifiedBy>
  <cp:revision>5</cp:revision>
  <dcterms:created xsi:type="dcterms:W3CDTF">2021-10-12T19:54:28Z</dcterms:created>
  <dcterms:modified xsi:type="dcterms:W3CDTF">2021-10-12T20:37:18Z</dcterms:modified>
</cp:coreProperties>
</file>