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Lst>
  <p:notesMasterIdLst>
    <p:notesMasterId r:id="rId44"/>
  </p:notesMasterIdLst>
  <p:handoutMasterIdLst>
    <p:handoutMasterId r:id="rId45"/>
  </p:handoutMasterIdLst>
  <p:sldIdLst>
    <p:sldId id="257" r:id="rId4"/>
    <p:sldId id="327" r:id="rId5"/>
    <p:sldId id="328" r:id="rId6"/>
    <p:sldId id="303" r:id="rId7"/>
    <p:sldId id="381" r:id="rId8"/>
    <p:sldId id="330" r:id="rId9"/>
    <p:sldId id="382" r:id="rId10"/>
    <p:sldId id="383" r:id="rId11"/>
    <p:sldId id="384" r:id="rId12"/>
    <p:sldId id="385" r:id="rId13"/>
    <p:sldId id="334" r:id="rId14"/>
    <p:sldId id="386" r:id="rId15"/>
    <p:sldId id="387" r:id="rId16"/>
    <p:sldId id="388" r:id="rId17"/>
    <p:sldId id="389" r:id="rId18"/>
    <p:sldId id="390" r:id="rId19"/>
    <p:sldId id="391" r:id="rId20"/>
    <p:sldId id="392" r:id="rId21"/>
    <p:sldId id="393" r:id="rId22"/>
    <p:sldId id="333" r:id="rId23"/>
    <p:sldId id="394" r:id="rId24"/>
    <p:sldId id="395" r:id="rId25"/>
    <p:sldId id="338" r:id="rId26"/>
    <p:sldId id="339"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1" r:id="rId42"/>
    <p:sldId id="413" r:id="rId43"/>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66"/>
    <a:srgbClr val="0000FF"/>
    <a:srgbClr val="FFFF66"/>
    <a:srgbClr val="000099"/>
    <a:srgbClr val="CCFF99"/>
    <a:srgbClr val="990000"/>
    <a:srgbClr val="6699FF"/>
    <a:srgbClr val="003399"/>
    <a:srgbClr val="A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48" autoAdjust="0"/>
  </p:normalViewPr>
  <p:slideViewPr>
    <p:cSldViewPr>
      <p:cViewPr varScale="1">
        <p:scale>
          <a:sx n="89" d="100"/>
          <a:sy n="89" d="100"/>
        </p:scale>
        <p:origin x="90" y="4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499B5-768D-4906-9E40-BEFEADCA1106}"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ru-RU"/>
        </a:p>
      </dgm:t>
    </dgm:pt>
    <dgm:pt modelId="{E7406D8B-0B97-4289-8D6D-1C363D69592A}">
      <dgm:prSet phldrT="[Текст]" custT="1"/>
      <dgm:spPr/>
      <dgm:t>
        <a:bodyPr/>
        <a:lstStyle/>
        <a:p>
          <a:pPr algn="ctr"/>
          <a:r>
            <a:rPr lang="ru-RU" sz="2000" dirty="0" err="1">
              <a:solidFill>
                <a:schemeClr val="tx1"/>
              </a:solidFill>
              <a:latin typeface="Times New Roman" panose="02020603050405020304" pitchFamily="18" charset="0"/>
              <a:cs typeface="Times New Roman" panose="02020603050405020304" pitchFamily="18" charset="0"/>
            </a:rPr>
            <a:t>якщо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відміняється</a:t>
          </a:r>
          <a:r>
            <a:rPr lang="ru-RU" sz="2000" dirty="0">
              <a:solidFill>
                <a:schemeClr val="tx1"/>
              </a:solidFill>
              <a:latin typeface="Times New Roman" panose="02020603050405020304" pitchFamily="18" charset="0"/>
              <a:cs typeface="Times New Roman" panose="02020603050405020304" pitchFamily="18" charset="0"/>
            </a:rPr>
            <a:t> рейс, на </a:t>
          </a:r>
          <a:r>
            <a:rPr lang="ru-RU" sz="2000" dirty="0" err="1">
              <a:solidFill>
                <a:schemeClr val="tx1"/>
              </a:solidFill>
              <a:latin typeface="Times New Roman" panose="02020603050405020304" pitchFamily="18" charset="0"/>
              <a:cs typeface="Times New Roman" panose="02020603050405020304" pitchFamily="18" charset="0"/>
            </a:rPr>
            <a:t>який</a:t>
          </a:r>
          <a:r>
            <a:rPr lang="ru-RU" sz="2000" dirty="0">
              <a:solidFill>
                <a:schemeClr val="tx1"/>
              </a:solidFill>
              <a:latin typeface="Times New Roman" panose="02020603050405020304" pitchFamily="18" charset="0"/>
              <a:cs typeface="Times New Roman" panose="02020603050405020304" pitchFamily="18" charset="0"/>
            </a:rPr>
            <a:t> у </a:t>
          </a:r>
          <a:r>
            <a:rPr lang="ru-RU" sz="2000" dirty="0" err="1">
              <a:solidFill>
                <a:schemeClr val="tx1"/>
              </a:solidFill>
              <a:latin typeface="Times New Roman" panose="02020603050405020304" pitchFamily="18" charset="0"/>
              <a:cs typeface="Times New Roman" panose="02020603050405020304" pitchFamily="18" charset="0"/>
            </a:rPr>
            <a:t>пасажира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зарезервоване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місце</a:t>
          </a:r>
          <a:endParaRPr lang="ru-RU" sz="2000" dirty="0">
            <a:solidFill>
              <a:schemeClr val="tx1"/>
            </a:solidFill>
            <a:latin typeface="Times New Roman" panose="02020603050405020304" pitchFamily="18" charset="0"/>
            <a:cs typeface="Times New Roman" panose="02020603050405020304" pitchFamily="18" charset="0"/>
          </a:endParaRPr>
        </a:p>
      </dgm:t>
    </dgm:pt>
    <dgm:pt modelId="{5AE1FE76-ED79-46AB-B2DC-27675D598D9B}" type="parTrans" cxnId="{8764801B-1415-4D2B-8347-7165511C81B4}">
      <dgm:prSet/>
      <dgm:spPr/>
      <dgm:t>
        <a:bodyPr/>
        <a:lstStyle/>
        <a:p>
          <a:endParaRPr lang="ru-RU"/>
        </a:p>
      </dgm:t>
    </dgm:pt>
    <dgm:pt modelId="{143530C1-A13F-471B-AC50-1BDD957DA6AA}" type="sibTrans" cxnId="{8764801B-1415-4D2B-8347-7165511C81B4}">
      <dgm:prSet/>
      <dgm:spPr/>
      <dgm:t>
        <a:bodyPr/>
        <a:lstStyle/>
        <a:p>
          <a:endParaRPr lang="ru-RU"/>
        </a:p>
      </dgm:t>
    </dgm:pt>
    <dgm:pt modelId="{5B860216-A7E2-40E2-B52D-C063CA9C44A0}">
      <dgm:prSet phldrT="[Текст]" custT="1"/>
      <dgm:spPr/>
      <dgm:t>
        <a:bodyPr/>
        <a:lstStyle/>
        <a:p>
          <a:r>
            <a:rPr lang="ru-RU" sz="1800" dirty="0">
              <a:solidFill>
                <a:schemeClr val="tx1"/>
              </a:solidFill>
              <a:latin typeface="Times New Roman" panose="02020603050405020304" pitchFamily="18" charset="0"/>
              <a:cs typeface="Times New Roman" panose="02020603050405020304" pitchFamily="18" charset="0"/>
            </a:rPr>
            <a:t>у </a:t>
          </a:r>
          <a:r>
            <a:rPr lang="ru-RU" sz="1800" dirty="0" err="1">
              <a:solidFill>
                <a:schemeClr val="tx1"/>
              </a:solidFill>
              <a:latin typeface="Times New Roman" panose="02020603050405020304" pitchFamily="18" charset="0"/>
              <a:cs typeface="Times New Roman" panose="02020603050405020304" pitchFamily="18" charset="0"/>
            </a:rPr>
            <a:t>випадку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відсутності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зупинки</a:t>
          </a:r>
          <a:r>
            <a:rPr lang="ru-RU" sz="1800" dirty="0">
              <a:solidFill>
                <a:schemeClr val="tx1"/>
              </a:solidFill>
              <a:latin typeface="Times New Roman" panose="02020603050405020304" pitchFamily="18" charset="0"/>
              <a:cs typeface="Times New Roman" panose="02020603050405020304" pitchFamily="18" charset="0"/>
            </a:rPr>
            <a:t> на </a:t>
          </a:r>
          <a:r>
            <a:rPr lang="ru-RU" sz="1800" dirty="0" err="1">
              <a:solidFill>
                <a:schemeClr val="tx1"/>
              </a:solidFill>
              <a:latin typeface="Times New Roman" panose="02020603050405020304" pitchFamily="18" charset="0"/>
              <a:cs typeface="Times New Roman" panose="02020603050405020304" pitchFamily="18" charset="0"/>
            </a:rPr>
            <a:t>маршруті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що</a:t>
          </a:r>
          <a:r>
            <a:rPr lang="ru-RU" sz="1800" dirty="0">
              <a:solidFill>
                <a:schemeClr val="tx1"/>
              </a:solidFill>
              <a:latin typeface="Times New Roman" panose="02020603050405020304" pitchFamily="18" charset="0"/>
              <a:cs typeface="Times New Roman" panose="02020603050405020304" pitchFamily="18" charset="0"/>
            </a:rPr>
            <a:t> є для </a:t>
          </a:r>
          <a:r>
            <a:rPr lang="ru-RU" sz="1800" dirty="0" err="1">
              <a:solidFill>
                <a:schemeClr val="tx1"/>
              </a:solidFill>
              <a:latin typeface="Times New Roman" panose="02020603050405020304" pitchFamily="18" charset="0"/>
              <a:cs typeface="Times New Roman" panose="02020603050405020304" pitchFamily="18" charset="0"/>
            </a:rPr>
            <a:t>пасажира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місцем</a:t>
          </a:r>
          <a:r>
            <a:rPr lang="ru-RU" sz="1800" dirty="0">
              <a:solidFill>
                <a:schemeClr val="tx1"/>
              </a:solidFill>
              <a:latin typeface="Times New Roman" panose="02020603050405020304" pitchFamily="18" charset="0"/>
              <a:cs typeface="Times New Roman" panose="02020603050405020304" pitchFamily="18" charset="0"/>
            </a:rPr>
            <a:t> початку </a:t>
          </a:r>
          <a:r>
            <a:rPr lang="ru-RU" sz="1800" dirty="0" err="1">
              <a:solidFill>
                <a:schemeClr val="tx1"/>
              </a:solidFill>
              <a:latin typeface="Times New Roman" panose="02020603050405020304" pitchFamily="18" charset="0"/>
              <a:cs typeface="Times New Roman" panose="02020603050405020304" pitchFamily="18" charset="0"/>
            </a:rPr>
            <a:t>подорожі</a:t>
          </a:r>
          <a:r>
            <a:rPr lang="ru-RU" sz="1800" dirty="0">
              <a:solidFill>
                <a:schemeClr val="tx1"/>
              </a:solidFill>
              <a:latin typeface="Times New Roman" panose="02020603050405020304" pitchFamily="18" charset="0"/>
              <a:cs typeface="Times New Roman" panose="02020603050405020304" pitchFamily="18" charset="0"/>
            </a:rPr>
            <a:t> та </a:t>
          </a:r>
          <a:r>
            <a:rPr lang="ru-RU" sz="1800" dirty="0" err="1">
              <a:solidFill>
                <a:schemeClr val="tx1"/>
              </a:solidFill>
              <a:latin typeface="Times New Roman" panose="02020603050405020304" pitchFamily="18" charset="0"/>
              <a:cs typeface="Times New Roman" panose="02020603050405020304" pitchFamily="18" charset="0"/>
            </a:rPr>
            <a:t>транзитної</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зупинки</a:t>
          </a:r>
          <a:endParaRPr lang="ru-RU" sz="1800" dirty="0">
            <a:solidFill>
              <a:schemeClr val="tx1"/>
            </a:solidFill>
            <a:latin typeface="Times New Roman" panose="02020603050405020304" pitchFamily="18" charset="0"/>
            <a:cs typeface="Times New Roman" panose="02020603050405020304" pitchFamily="18" charset="0"/>
          </a:endParaRPr>
        </a:p>
      </dgm:t>
    </dgm:pt>
    <dgm:pt modelId="{8AEEF5F9-42FC-42B8-9C7B-7D2B4245B15E}" type="parTrans" cxnId="{D7AAB304-463D-411D-A84A-CBE2AC6536BD}">
      <dgm:prSet/>
      <dgm:spPr/>
      <dgm:t>
        <a:bodyPr/>
        <a:lstStyle/>
        <a:p>
          <a:endParaRPr lang="ru-RU"/>
        </a:p>
      </dgm:t>
    </dgm:pt>
    <dgm:pt modelId="{2A15F09B-4D39-4470-97EB-E3AAA32559CC}" type="sibTrans" cxnId="{D7AAB304-463D-411D-A84A-CBE2AC6536BD}">
      <dgm:prSet/>
      <dgm:spPr/>
      <dgm:t>
        <a:bodyPr/>
        <a:lstStyle/>
        <a:p>
          <a:endParaRPr lang="ru-RU"/>
        </a:p>
      </dgm:t>
    </dgm:pt>
    <dgm:pt modelId="{83EA6A79-57FF-4A01-8F98-E2A7FB0AF9C6}">
      <dgm:prSet phldrT="[Текст]" custT="1"/>
      <dgm:spPr/>
      <dgm:t>
        <a:bodyPr/>
        <a:lstStyle/>
        <a:p>
          <a:r>
            <a:rPr lang="ru-RU" sz="1800" dirty="0" err="1">
              <a:solidFill>
                <a:schemeClr val="tx1"/>
              </a:solidFill>
              <a:latin typeface="Times New Roman" panose="02020603050405020304" pitchFamily="18" charset="0"/>
              <a:cs typeface="Times New Roman" panose="02020603050405020304" pitchFamily="18" charset="0"/>
            </a:rPr>
            <a:t>якщо</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перевізник</a:t>
          </a:r>
          <a:r>
            <a:rPr lang="ru-RU" sz="1800" dirty="0">
              <a:solidFill>
                <a:schemeClr val="tx1"/>
              </a:solidFill>
              <a:latin typeface="Times New Roman" panose="02020603050405020304" pitchFamily="18" charset="0"/>
              <a:cs typeface="Times New Roman" panose="02020603050405020304" pitchFamily="18" charset="0"/>
            </a:rPr>
            <a:t> не </a:t>
          </a:r>
          <a:r>
            <a:rPr lang="ru-RU" sz="1800" dirty="0" err="1">
              <a:solidFill>
                <a:schemeClr val="tx1"/>
              </a:solidFill>
              <a:latin typeface="Times New Roman" panose="02020603050405020304" pitchFamily="18" charset="0"/>
              <a:cs typeface="Times New Roman" panose="02020603050405020304" pitchFamily="18" charset="0"/>
            </a:rPr>
            <a:t>зміг</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здійснити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політ</a:t>
          </a:r>
          <a:r>
            <a:rPr lang="ru-RU" sz="1800" dirty="0">
              <a:solidFill>
                <a:schemeClr val="tx1"/>
              </a:solidFill>
              <a:latin typeface="Times New Roman" panose="02020603050405020304" pitchFamily="18" charset="0"/>
              <a:cs typeface="Times New Roman" panose="02020603050405020304" pitchFamily="18" charset="0"/>
            </a:rPr>
            <a:t> за </a:t>
          </a:r>
          <a:r>
            <a:rPr lang="ru-RU" sz="1800" dirty="0" err="1">
              <a:solidFill>
                <a:schemeClr val="tx1"/>
              </a:solidFill>
              <a:latin typeface="Times New Roman" panose="02020603050405020304" pitchFamily="18" charset="0"/>
              <a:cs typeface="Times New Roman" panose="02020603050405020304" pitchFamily="18" charset="0"/>
            </a:rPr>
            <a:t>розкладом</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якщо</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пасажиру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надається</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інший</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клас</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сервісу</a:t>
          </a:r>
          <a:endParaRPr lang="ru-RU" sz="1800" dirty="0">
            <a:solidFill>
              <a:schemeClr val="tx1"/>
            </a:solidFill>
            <a:latin typeface="Times New Roman" panose="02020603050405020304" pitchFamily="18" charset="0"/>
            <a:cs typeface="Times New Roman" panose="02020603050405020304" pitchFamily="18" charset="0"/>
          </a:endParaRPr>
        </a:p>
      </dgm:t>
    </dgm:pt>
    <dgm:pt modelId="{A24FB41C-A4B7-473E-B48E-6B55AD42937D}" type="parTrans" cxnId="{E5AB9E58-8E1F-46E4-AAB3-8739A7E65828}">
      <dgm:prSet/>
      <dgm:spPr/>
      <dgm:t>
        <a:bodyPr/>
        <a:lstStyle/>
        <a:p>
          <a:endParaRPr lang="ru-RU"/>
        </a:p>
      </dgm:t>
    </dgm:pt>
    <dgm:pt modelId="{82B08485-2A11-4CE2-BFC6-00C94AAA7BAB}" type="sibTrans" cxnId="{E5AB9E58-8E1F-46E4-AAB3-8739A7E65828}">
      <dgm:prSet/>
      <dgm:spPr/>
      <dgm:t>
        <a:bodyPr/>
        <a:lstStyle/>
        <a:p>
          <a:endParaRPr lang="ru-RU"/>
        </a:p>
      </dgm:t>
    </dgm:pt>
    <dgm:pt modelId="{A685F865-E1AD-45BE-9592-72B5B5235FA5}">
      <dgm:prSet phldrT="[Текст]" custT="1"/>
      <dgm:spPr/>
      <dgm:t>
        <a:bodyPr/>
        <a:lstStyle/>
        <a:p>
          <a:r>
            <a:rPr lang="ru-RU" sz="2000" dirty="0">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якщо</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перевізник</a:t>
          </a:r>
          <a:r>
            <a:rPr lang="ru-RU" sz="2000" dirty="0">
              <a:solidFill>
                <a:schemeClr val="tx1"/>
              </a:solidFill>
              <a:latin typeface="Times New Roman" panose="02020603050405020304" pitchFamily="18" charset="0"/>
              <a:cs typeface="Times New Roman" panose="02020603050405020304" pitchFamily="18" charset="0"/>
            </a:rPr>
            <a:t> не </a:t>
          </a:r>
          <a:r>
            <a:rPr lang="ru-RU" sz="2000" dirty="0" err="1">
              <a:solidFill>
                <a:schemeClr val="tx1"/>
              </a:solidFill>
              <a:latin typeface="Times New Roman" panose="02020603050405020304" pitchFamily="18" charset="0"/>
              <a:cs typeface="Times New Roman" panose="02020603050405020304" pitchFamily="18" charset="0"/>
            </a:rPr>
            <a:t>може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забезпечити</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резервування</a:t>
          </a:r>
          <a:endParaRPr lang="ru-RU" sz="2000" dirty="0">
            <a:solidFill>
              <a:schemeClr val="tx1"/>
            </a:solidFill>
            <a:latin typeface="Times New Roman" panose="02020603050405020304" pitchFamily="18" charset="0"/>
            <a:cs typeface="Times New Roman" panose="02020603050405020304" pitchFamily="18" charset="0"/>
          </a:endParaRPr>
        </a:p>
      </dgm:t>
    </dgm:pt>
    <dgm:pt modelId="{ADDD7A2C-EAFF-45F7-831D-D110BC1EBDD2}" type="parTrans" cxnId="{2A75A654-0E64-4EB2-957D-129963B3DD4E}">
      <dgm:prSet/>
      <dgm:spPr/>
      <dgm:t>
        <a:bodyPr/>
        <a:lstStyle/>
        <a:p>
          <a:endParaRPr lang="ru-RU"/>
        </a:p>
      </dgm:t>
    </dgm:pt>
    <dgm:pt modelId="{58506580-414D-4BD2-8D99-ED618C968834}" type="sibTrans" cxnId="{2A75A654-0E64-4EB2-957D-129963B3DD4E}">
      <dgm:prSet/>
      <dgm:spPr/>
      <dgm:t>
        <a:bodyPr/>
        <a:lstStyle/>
        <a:p>
          <a:endParaRPr lang="ru-RU"/>
        </a:p>
      </dgm:t>
    </dgm:pt>
    <dgm:pt modelId="{3E1B1A65-140D-4B06-9788-5D0DD9D5F68F}" type="pres">
      <dgm:prSet presAssocID="{98E499B5-768D-4906-9E40-BEFEADCA1106}" presName="matrix" presStyleCnt="0">
        <dgm:presLayoutVars>
          <dgm:chMax val="1"/>
          <dgm:dir/>
          <dgm:resizeHandles val="exact"/>
        </dgm:presLayoutVars>
      </dgm:prSet>
      <dgm:spPr/>
    </dgm:pt>
    <dgm:pt modelId="{1FC49268-A71B-4418-B504-53A36A085409}" type="pres">
      <dgm:prSet presAssocID="{98E499B5-768D-4906-9E40-BEFEADCA1106}" presName="diamond" presStyleLbl="bgShp" presStyleIdx="0" presStyleCnt="1" custScaleX="120916"/>
      <dgm:spPr/>
    </dgm:pt>
    <dgm:pt modelId="{18025361-ADAA-4B5E-A61C-C9EA5E320F3F}" type="pres">
      <dgm:prSet presAssocID="{98E499B5-768D-4906-9E40-BEFEADCA1106}" presName="quad1" presStyleLbl="node1" presStyleIdx="0" presStyleCnt="4" custScaleX="128918" custScaleY="115610" custLinFactNeighborX="-10642" custLinFactNeighborY="-2695">
        <dgm:presLayoutVars>
          <dgm:chMax val="0"/>
          <dgm:chPref val="0"/>
          <dgm:bulletEnabled val="1"/>
        </dgm:presLayoutVars>
      </dgm:prSet>
      <dgm:spPr/>
    </dgm:pt>
    <dgm:pt modelId="{BA424589-05AB-4DFA-8EE3-B894F92FB2B9}" type="pres">
      <dgm:prSet presAssocID="{98E499B5-768D-4906-9E40-BEFEADCA1106}" presName="quad2" presStyleLbl="node1" presStyleIdx="1" presStyleCnt="4" custScaleX="128918" custScaleY="115610" custLinFactNeighborX="12564" custLinFactNeighborY="-2695">
        <dgm:presLayoutVars>
          <dgm:chMax val="0"/>
          <dgm:chPref val="0"/>
          <dgm:bulletEnabled val="1"/>
        </dgm:presLayoutVars>
      </dgm:prSet>
      <dgm:spPr/>
    </dgm:pt>
    <dgm:pt modelId="{1F141C7C-C9BD-4EBD-B342-D2C517AEE8D4}" type="pres">
      <dgm:prSet presAssocID="{98E499B5-768D-4906-9E40-BEFEADCA1106}" presName="quad3" presStyleLbl="node1" presStyleIdx="2" presStyleCnt="4" custScaleX="136651" custScaleY="104200" custLinFactNeighborX="-14479" custLinFactNeighborY="2213">
        <dgm:presLayoutVars>
          <dgm:chMax val="0"/>
          <dgm:chPref val="0"/>
          <dgm:bulletEnabled val="1"/>
        </dgm:presLayoutVars>
      </dgm:prSet>
      <dgm:spPr/>
    </dgm:pt>
    <dgm:pt modelId="{F47480CB-37F2-4F87-BE72-3280234C47EF}" type="pres">
      <dgm:prSet presAssocID="{98E499B5-768D-4906-9E40-BEFEADCA1106}" presName="quad4" presStyleLbl="node1" presStyleIdx="3" presStyleCnt="4" custScaleX="137077" custScaleY="104199" custLinFactNeighborX="14692" custLinFactNeighborY="2212">
        <dgm:presLayoutVars>
          <dgm:chMax val="0"/>
          <dgm:chPref val="0"/>
          <dgm:bulletEnabled val="1"/>
        </dgm:presLayoutVars>
      </dgm:prSet>
      <dgm:spPr/>
    </dgm:pt>
  </dgm:ptLst>
  <dgm:cxnLst>
    <dgm:cxn modelId="{D7AAB304-463D-411D-A84A-CBE2AC6536BD}" srcId="{98E499B5-768D-4906-9E40-BEFEADCA1106}" destId="{5B860216-A7E2-40E2-B52D-C063CA9C44A0}" srcOrd="1" destOrd="0" parTransId="{8AEEF5F9-42FC-42B8-9C7B-7D2B4245B15E}" sibTransId="{2A15F09B-4D39-4470-97EB-E3AAA32559CC}"/>
    <dgm:cxn modelId="{6D3C5D0D-4475-4ACF-A497-25A9430150C1}" type="presOf" srcId="{98E499B5-768D-4906-9E40-BEFEADCA1106}" destId="{3E1B1A65-140D-4B06-9788-5D0DD9D5F68F}" srcOrd="0" destOrd="0" presId="urn:microsoft.com/office/officeart/2005/8/layout/matrix3"/>
    <dgm:cxn modelId="{8764801B-1415-4D2B-8347-7165511C81B4}" srcId="{98E499B5-768D-4906-9E40-BEFEADCA1106}" destId="{E7406D8B-0B97-4289-8D6D-1C363D69592A}" srcOrd="0" destOrd="0" parTransId="{5AE1FE76-ED79-46AB-B2DC-27675D598D9B}" sibTransId="{143530C1-A13F-471B-AC50-1BDD957DA6AA}"/>
    <dgm:cxn modelId="{2A75A654-0E64-4EB2-957D-129963B3DD4E}" srcId="{98E499B5-768D-4906-9E40-BEFEADCA1106}" destId="{A685F865-E1AD-45BE-9592-72B5B5235FA5}" srcOrd="3" destOrd="0" parTransId="{ADDD7A2C-EAFF-45F7-831D-D110BC1EBDD2}" sibTransId="{58506580-414D-4BD2-8D99-ED618C968834}"/>
    <dgm:cxn modelId="{E5AB9E58-8E1F-46E4-AAB3-8739A7E65828}" srcId="{98E499B5-768D-4906-9E40-BEFEADCA1106}" destId="{83EA6A79-57FF-4A01-8F98-E2A7FB0AF9C6}" srcOrd="2" destOrd="0" parTransId="{A24FB41C-A4B7-473E-B48E-6B55AD42937D}" sibTransId="{82B08485-2A11-4CE2-BFC6-00C94AAA7BAB}"/>
    <dgm:cxn modelId="{3E7F077E-B8B3-4F7D-8B94-484EB23BB216}" type="presOf" srcId="{5B860216-A7E2-40E2-B52D-C063CA9C44A0}" destId="{BA424589-05AB-4DFA-8EE3-B894F92FB2B9}" srcOrd="0" destOrd="0" presId="urn:microsoft.com/office/officeart/2005/8/layout/matrix3"/>
    <dgm:cxn modelId="{036B818E-0561-46E3-844A-E4F3A26516F4}" type="presOf" srcId="{83EA6A79-57FF-4A01-8F98-E2A7FB0AF9C6}" destId="{1F141C7C-C9BD-4EBD-B342-D2C517AEE8D4}" srcOrd="0" destOrd="0" presId="urn:microsoft.com/office/officeart/2005/8/layout/matrix3"/>
    <dgm:cxn modelId="{F688FEBE-DA85-4491-B882-9CB48E0CCB66}" type="presOf" srcId="{E7406D8B-0B97-4289-8D6D-1C363D69592A}" destId="{18025361-ADAA-4B5E-A61C-C9EA5E320F3F}" srcOrd="0" destOrd="0" presId="urn:microsoft.com/office/officeart/2005/8/layout/matrix3"/>
    <dgm:cxn modelId="{D22BB1F4-C94B-4346-9415-002064F943EC}" type="presOf" srcId="{A685F865-E1AD-45BE-9592-72B5B5235FA5}" destId="{F47480CB-37F2-4F87-BE72-3280234C47EF}" srcOrd="0" destOrd="0" presId="urn:microsoft.com/office/officeart/2005/8/layout/matrix3"/>
    <dgm:cxn modelId="{84EEDB4F-0E4B-4807-AA8F-D6EA5825BDC0}" type="presParOf" srcId="{3E1B1A65-140D-4B06-9788-5D0DD9D5F68F}" destId="{1FC49268-A71B-4418-B504-53A36A085409}" srcOrd="0" destOrd="0" presId="urn:microsoft.com/office/officeart/2005/8/layout/matrix3"/>
    <dgm:cxn modelId="{5EF69F48-8053-452E-8094-D267A2B86C8B}" type="presParOf" srcId="{3E1B1A65-140D-4B06-9788-5D0DD9D5F68F}" destId="{18025361-ADAA-4B5E-A61C-C9EA5E320F3F}" srcOrd="1" destOrd="0" presId="urn:microsoft.com/office/officeart/2005/8/layout/matrix3"/>
    <dgm:cxn modelId="{DFC7D0D4-29EE-43A2-B633-23C62379554C}" type="presParOf" srcId="{3E1B1A65-140D-4B06-9788-5D0DD9D5F68F}" destId="{BA424589-05AB-4DFA-8EE3-B894F92FB2B9}" srcOrd="2" destOrd="0" presId="urn:microsoft.com/office/officeart/2005/8/layout/matrix3"/>
    <dgm:cxn modelId="{4CF5B4C9-E21A-4D0F-A14C-749AC16E5DD6}" type="presParOf" srcId="{3E1B1A65-140D-4B06-9788-5D0DD9D5F68F}" destId="{1F141C7C-C9BD-4EBD-B342-D2C517AEE8D4}" srcOrd="3" destOrd="0" presId="urn:microsoft.com/office/officeart/2005/8/layout/matrix3"/>
    <dgm:cxn modelId="{4071EA08-1FB9-46D6-AB9F-A2FA50D20287}" type="presParOf" srcId="{3E1B1A65-140D-4B06-9788-5D0DD9D5F68F}" destId="{F47480CB-37F2-4F87-BE72-3280234C47E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7EAEC-8C55-4DF9-81A5-3C76681DDCBA}" type="doc">
      <dgm:prSet loTypeId="urn:microsoft.com/office/officeart/2005/8/layout/vList2" loCatId="list" qsTypeId="urn:microsoft.com/office/officeart/2005/8/quickstyle/3d7" qsCatId="3D" csTypeId="urn:microsoft.com/office/officeart/2005/8/colors/accent1_2" csCatId="accent1"/>
      <dgm:spPr/>
      <dgm:t>
        <a:bodyPr/>
        <a:lstStyle/>
        <a:p>
          <a:endParaRPr lang="ru-RU"/>
        </a:p>
      </dgm:t>
    </dgm:pt>
    <dgm:pt modelId="{3512075A-FF72-4790-B27F-591CDC946469}">
      <dgm:prSet/>
      <dgm:spPr/>
      <dgm:t>
        <a:bodyPr/>
        <a:lstStyle/>
        <a:p>
          <a:pPr rtl="0"/>
          <a:r>
            <a:rPr lang="ru-RU" dirty="0"/>
            <a:t>Перед початком маршруту </a:t>
          </a:r>
          <a:r>
            <a:rPr lang="ru-RU" dirty="0" err="1"/>
            <a:t>керівник</a:t>
          </a:r>
          <a:r>
            <a:rPr lang="ru-RU" dirty="0"/>
            <a:t> </a:t>
          </a:r>
          <a:r>
            <a:rPr lang="ru-RU" dirty="0" err="1"/>
            <a:t>туристичної</a:t>
          </a:r>
          <a:r>
            <a:rPr lang="ru-RU" dirty="0"/>
            <a:t> </a:t>
          </a:r>
          <a:r>
            <a:rPr lang="ru-RU" dirty="0" err="1"/>
            <a:t>групи</a:t>
          </a:r>
          <a:r>
            <a:rPr lang="ru-RU" dirty="0"/>
            <a:t> повинен </a:t>
          </a:r>
          <a:r>
            <a:rPr lang="ru-RU" dirty="0" err="1"/>
            <a:t>отримати</a:t>
          </a:r>
          <a:r>
            <a:rPr lang="ru-RU" dirty="0"/>
            <a:t> </a:t>
          </a:r>
          <a:r>
            <a:rPr lang="ru-RU" dirty="0" err="1"/>
            <a:t>усі</a:t>
          </a:r>
          <a:r>
            <a:rPr lang="ru-RU" dirty="0"/>
            <a:t> </a:t>
          </a:r>
          <a:r>
            <a:rPr lang="ru-RU" dirty="0" err="1"/>
            <a:t>необхідні</a:t>
          </a:r>
          <a:r>
            <a:rPr lang="ru-RU" dirty="0"/>
            <a:t> </a:t>
          </a:r>
          <a:r>
            <a:rPr lang="ru-RU" dirty="0" err="1"/>
            <a:t>документи</a:t>
          </a:r>
          <a:r>
            <a:rPr lang="ru-RU" dirty="0"/>
            <a:t>. При </a:t>
          </a:r>
          <a:r>
            <a:rPr lang="ru-RU" dirty="0" err="1"/>
            <a:t>зустрічі</a:t>
          </a:r>
          <a:r>
            <a:rPr lang="ru-RU" dirty="0"/>
            <a:t> </a:t>
          </a:r>
          <a:r>
            <a:rPr lang="ru-RU" dirty="0" err="1"/>
            <a:t>із</a:t>
          </a:r>
          <a:r>
            <a:rPr lang="ru-RU" dirty="0"/>
            <a:t> </a:t>
          </a:r>
          <a:r>
            <a:rPr lang="ru-RU" dirty="0" err="1"/>
            <a:t>групою</a:t>
          </a:r>
          <a:r>
            <a:rPr lang="ru-RU" dirty="0"/>
            <a:t> </a:t>
          </a:r>
          <a:r>
            <a:rPr lang="ru-RU" dirty="0" err="1"/>
            <a:t>гід</a:t>
          </a:r>
          <a:r>
            <a:rPr lang="ru-RU" dirty="0"/>
            <a:t> </a:t>
          </a:r>
          <a:r>
            <a:rPr lang="ru-RU" dirty="0" err="1"/>
            <a:t>уточнює</a:t>
          </a:r>
          <a:r>
            <a:rPr lang="ru-RU" dirty="0"/>
            <a:t> список туристів (</a:t>
          </a:r>
          <a:r>
            <a:rPr lang="ru-RU" dirty="0" err="1"/>
            <a:t>отримує</a:t>
          </a:r>
          <a:r>
            <a:rPr lang="ru-RU" dirty="0"/>
            <a:t> </a:t>
          </a:r>
          <a:r>
            <a:rPr lang="ru-RU" dirty="0" err="1"/>
            <a:t>від</a:t>
          </a:r>
          <a:r>
            <a:rPr lang="ru-RU" dirty="0"/>
            <a:t> старшого </a:t>
          </a:r>
          <a:r>
            <a:rPr lang="ru-RU" dirty="0" err="1"/>
            <a:t>групи</a:t>
          </a:r>
          <a:r>
            <a:rPr lang="ru-RU" dirty="0"/>
            <a:t> список туристів) та </a:t>
          </a:r>
          <a:r>
            <a:rPr lang="ru-RU" dirty="0" err="1"/>
            <a:t>перевіряє</a:t>
          </a:r>
          <a:r>
            <a:rPr lang="ru-RU" dirty="0"/>
            <a:t> </a:t>
          </a:r>
          <a:r>
            <a:rPr lang="ru-RU" dirty="0" err="1"/>
            <a:t>паспорти</a:t>
          </a:r>
          <a:r>
            <a:rPr lang="ru-RU" dirty="0"/>
            <a:t>. У </a:t>
          </a:r>
          <a:r>
            <a:rPr lang="ru-RU" dirty="0" err="1"/>
            <a:t>випадку</a:t>
          </a:r>
          <a:r>
            <a:rPr lang="ru-RU" dirty="0"/>
            <a:t> </a:t>
          </a:r>
          <a:r>
            <a:rPr lang="ru-RU" dirty="0" err="1"/>
            <a:t>відсутності</a:t>
          </a:r>
          <a:r>
            <a:rPr lang="ru-RU" dirty="0"/>
            <a:t> у </a:t>
          </a:r>
          <a:r>
            <a:rPr lang="ru-RU" dirty="0" err="1"/>
            <a:t>визначений</a:t>
          </a:r>
          <a:r>
            <a:rPr lang="ru-RU" dirty="0"/>
            <a:t> час одного </a:t>
          </a:r>
          <a:r>
            <a:rPr lang="ru-RU" dirty="0" err="1"/>
            <a:t>або</a:t>
          </a:r>
          <a:r>
            <a:rPr lang="ru-RU" dirty="0"/>
            <a:t> </a:t>
          </a:r>
          <a:r>
            <a:rPr lang="ru-RU" dirty="0" err="1"/>
            <a:t>декількох</a:t>
          </a:r>
          <a:r>
            <a:rPr lang="ru-RU" dirty="0"/>
            <a:t> </a:t>
          </a:r>
          <a:r>
            <a:rPr lang="ru-RU" dirty="0" err="1"/>
            <a:t>Із</a:t>
          </a:r>
          <a:r>
            <a:rPr lang="ru-RU" dirty="0"/>
            <a:t> туристів </a:t>
          </a:r>
          <a:r>
            <a:rPr lang="ru-RU" dirty="0" err="1"/>
            <a:t>керівник</a:t>
          </a:r>
          <a:r>
            <a:rPr lang="ru-RU" dirty="0"/>
            <a:t> </a:t>
          </a:r>
          <a:r>
            <a:rPr lang="ru-RU" dirty="0" err="1"/>
            <a:t>групи</a:t>
          </a:r>
          <a:r>
            <a:rPr lang="ru-RU" dirty="0"/>
            <a:t> повинен </a:t>
          </a:r>
          <a:r>
            <a:rPr lang="ru-RU" dirty="0" err="1"/>
            <a:t>здійснити</a:t>
          </a:r>
          <a:r>
            <a:rPr lang="ru-RU" dirty="0"/>
            <a:t> </a:t>
          </a:r>
          <a:r>
            <a:rPr lang="ru-RU" dirty="0" err="1"/>
            <a:t>розмін</a:t>
          </a:r>
          <a:r>
            <a:rPr lang="ru-RU" dirty="0"/>
            <a:t> </a:t>
          </a:r>
          <a:r>
            <a:rPr lang="ru-RU" dirty="0" err="1"/>
            <a:t>групового</a:t>
          </a:r>
          <a:r>
            <a:rPr lang="ru-RU" dirty="0"/>
            <a:t> квитка.</a:t>
          </a:r>
        </a:p>
      </dgm:t>
    </dgm:pt>
    <dgm:pt modelId="{66634C4D-E9BF-4E2D-A261-54722463A396}" type="parTrans" cxnId="{42DF0D65-C4EB-4061-BFA2-75153A33CD64}">
      <dgm:prSet/>
      <dgm:spPr/>
      <dgm:t>
        <a:bodyPr/>
        <a:lstStyle/>
        <a:p>
          <a:endParaRPr lang="ru-RU"/>
        </a:p>
      </dgm:t>
    </dgm:pt>
    <dgm:pt modelId="{EA72E4D9-A9D0-40EE-BBEB-D27480730843}" type="sibTrans" cxnId="{42DF0D65-C4EB-4061-BFA2-75153A33CD64}">
      <dgm:prSet/>
      <dgm:spPr/>
      <dgm:t>
        <a:bodyPr/>
        <a:lstStyle/>
        <a:p>
          <a:endParaRPr lang="ru-RU"/>
        </a:p>
      </dgm:t>
    </dgm:pt>
    <dgm:pt modelId="{5D954C58-EA01-443E-B8D8-738462A772BA}">
      <dgm:prSet/>
      <dgm:spPr/>
      <dgm:t>
        <a:bodyPr/>
        <a:lstStyle/>
        <a:p>
          <a:pPr rtl="0"/>
          <a:r>
            <a:rPr lang="ru-RU" dirty="0" err="1"/>
            <a:t>Після</a:t>
          </a:r>
          <a:r>
            <a:rPr lang="ru-RU" dirty="0"/>
            <a:t> </a:t>
          </a:r>
          <a:r>
            <a:rPr lang="ru-RU" dirty="0" err="1"/>
            <a:t>прибуття</a:t>
          </a:r>
          <a:r>
            <a:rPr lang="ru-RU" dirty="0"/>
            <a:t> на </a:t>
          </a:r>
          <a:r>
            <a:rPr lang="ru-RU" dirty="0" err="1"/>
            <a:t>місце</a:t>
          </a:r>
          <a:r>
            <a:rPr lang="ru-RU" dirty="0"/>
            <a:t> </a:t>
          </a:r>
          <a:r>
            <a:rPr lang="ru-RU" dirty="0" err="1"/>
            <a:t>призначення</a:t>
          </a:r>
          <a:r>
            <a:rPr lang="ru-RU" dirty="0"/>
            <a:t> </a:t>
          </a:r>
          <a:r>
            <a:rPr lang="ru-RU" dirty="0" err="1"/>
            <a:t>керівник</a:t>
          </a:r>
          <a:r>
            <a:rPr lang="ru-RU" dirty="0"/>
            <a:t> повинен </a:t>
          </a:r>
          <a:r>
            <a:rPr lang="ru-RU" dirty="0" err="1"/>
            <a:t>посадити</a:t>
          </a:r>
          <a:r>
            <a:rPr lang="ru-RU" dirty="0"/>
            <a:t> </a:t>
          </a:r>
          <a:r>
            <a:rPr lang="ru-RU" dirty="0" err="1"/>
            <a:t>групу</a:t>
          </a:r>
          <a:r>
            <a:rPr lang="ru-RU" dirty="0"/>
            <a:t> в автобус для </a:t>
          </a:r>
          <a:r>
            <a:rPr lang="ru-RU" dirty="0" err="1"/>
            <a:t>здійснення</a:t>
          </a:r>
          <a:r>
            <a:rPr lang="ru-RU" dirty="0"/>
            <a:t> трансферу до </a:t>
          </a:r>
          <a:r>
            <a:rPr lang="ru-RU" dirty="0" err="1"/>
            <a:t>готелю</a:t>
          </a:r>
          <a:r>
            <a:rPr lang="ru-RU" dirty="0"/>
            <a:t>. При </a:t>
          </a:r>
          <a:r>
            <a:rPr lang="ru-RU" dirty="0" err="1"/>
            <a:t>оформленні</a:t>
          </a:r>
          <a:r>
            <a:rPr lang="ru-RU" dirty="0"/>
            <a:t> </a:t>
          </a:r>
          <a:r>
            <a:rPr lang="ru-RU" dirty="0" err="1"/>
            <a:t>авіаквитків</a:t>
          </a:r>
          <a:r>
            <a:rPr lang="ru-RU" dirty="0"/>
            <a:t> на </a:t>
          </a:r>
          <a:r>
            <a:rPr lang="ru-RU" dirty="0" err="1"/>
            <a:t>зворотній</a:t>
          </a:r>
          <a:r>
            <a:rPr lang="ru-RU" dirty="0"/>
            <a:t> </a:t>
          </a:r>
          <a:r>
            <a:rPr lang="ru-RU" dirty="0" err="1"/>
            <a:t>виліт</a:t>
          </a:r>
          <a:r>
            <a:rPr lang="ru-RU" dirty="0"/>
            <a:t> </a:t>
          </a:r>
          <a:r>
            <a:rPr lang="ru-RU" dirty="0" err="1"/>
            <a:t>керівник</a:t>
          </a:r>
          <a:r>
            <a:rPr lang="ru-RU" dirty="0"/>
            <a:t> </a:t>
          </a:r>
          <a:r>
            <a:rPr lang="ru-RU" dirty="0" err="1"/>
            <a:t>фупи</a:t>
          </a:r>
          <a:r>
            <a:rPr lang="ru-RU" dirty="0"/>
            <a:t> повинен </a:t>
          </a:r>
          <a:r>
            <a:rPr lang="ru-RU" dirty="0" err="1"/>
            <a:t>пред’явити</a:t>
          </a:r>
          <a:r>
            <a:rPr lang="ru-RU" dirty="0"/>
            <a:t> </a:t>
          </a:r>
          <a:r>
            <a:rPr lang="ru-RU" dirty="0" err="1"/>
            <a:t>касиру</a:t>
          </a:r>
          <a:r>
            <a:rPr lang="ru-RU" dirty="0"/>
            <a:t>: </a:t>
          </a:r>
          <a:r>
            <a:rPr lang="ru-RU" dirty="0" err="1"/>
            <a:t>підтвердження</a:t>
          </a:r>
          <a:r>
            <a:rPr lang="ru-RU" dirty="0"/>
            <a:t> </a:t>
          </a:r>
          <a:r>
            <a:rPr lang="ru-RU" dirty="0" err="1"/>
            <a:t>бронювання</a:t>
          </a:r>
          <a:r>
            <a:rPr lang="ru-RU" dirty="0"/>
            <a:t>, </a:t>
          </a:r>
          <a:r>
            <a:rPr lang="ru-RU" dirty="0" err="1"/>
            <a:t>квитанцію</a:t>
          </a:r>
          <a:r>
            <a:rPr lang="ru-RU" dirty="0"/>
            <a:t> </a:t>
          </a:r>
          <a:r>
            <a:rPr lang="ru-RU" dirty="0" err="1"/>
            <a:t>збору</a:t>
          </a:r>
          <a:r>
            <a:rPr lang="ru-RU" dirty="0"/>
            <a:t> з оплати </a:t>
          </a:r>
          <a:r>
            <a:rPr lang="ru-RU" dirty="0" err="1"/>
            <a:t>бронювання</a:t>
          </a:r>
          <a:r>
            <a:rPr lang="ru-RU" dirty="0"/>
            <a:t>, паспорт, список туристів.</a:t>
          </a:r>
        </a:p>
      </dgm:t>
    </dgm:pt>
    <dgm:pt modelId="{17D87867-551E-499E-9C09-AEDAAEB20419}" type="parTrans" cxnId="{EEF8DFAE-9DAF-4FD1-8EC6-B0F594C462C5}">
      <dgm:prSet/>
      <dgm:spPr/>
      <dgm:t>
        <a:bodyPr/>
        <a:lstStyle/>
        <a:p>
          <a:endParaRPr lang="ru-RU"/>
        </a:p>
      </dgm:t>
    </dgm:pt>
    <dgm:pt modelId="{370FB97C-AE18-42ED-9956-D5C8E992C38B}" type="sibTrans" cxnId="{EEF8DFAE-9DAF-4FD1-8EC6-B0F594C462C5}">
      <dgm:prSet/>
      <dgm:spPr/>
      <dgm:t>
        <a:bodyPr/>
        <a:lstStyle/>
        <a:p>
          <a:endParaRPr lang="ru-RU"/>
        </a:p>
      </dgm:t>
    </dgm:pt>
    <dgm:pt modelId="{04B139E7-1121-4D82-852D-FEF16450BF47}" type="pres">
      <dgm:prSet presAssocID="{D717EAEC-8C55-4DF9-81A5-3C76681DDCBA}" presName="linear" presStyleCnt="0">
        <dgm:presLayoutVars>
          <dgm:animLvl val="lvl"/>
          <dgm:resizeHandles val="exact"/>
        </dgm:presLayoutVars>
      </dgm:prSet>
      <dgm:spPr/>
    </dgm:pt>
    <dgm:pt modelId="{A0B50494-2D14-44E4-91FE-04E4228D4849}" type="pres">
      <dgm:prSet presAssocID="{3512075A-FF72-4790-B27F-591CDC946469}" presName="parentText" presStyleLbl="node1" presStyleIdx="0" presStyleCnt="2">
        <dgm:presLayoutVars>
          <dgm:chMax val="0"/>
          <dgm:bulletEnabled val="1"/>
        </dgm:presLayoutVars>
      </dgm:prSet>
      <dgm:spPr/>
    </dgm:pt>
    <dgm:pt modelId="{0A08D63D-D3D0-476D-B5B3-49AAC5B21D51}" type="pres">
      <dgm:prSet presAssocID="{EA72E4D9-A9D0-40EE-BBEB-D27480730843}" presName="spacer" presStyleCnt="0"/>
      <dgm:spPr/>
    </dgm:pt>
    <dgm:pt modelId="{2DC225D4-4646-49FC-9161-0B618209785A}" type="pres">
      <dgm:prSet presAssocID="{5D954C58-EA01-443E-B8D8-738462A772BA}" presName="parentText" presStyleLbl="node1" presStyleIdx="1" presStyleCnt="2">
        <dgm:presLayoutVars>
          <dgm:chMax val="0"/>
          <dgm:bulletEnabled val="1"/>
        </dgm:presLayoutVars>
      </dgm:prSet>
      <dgm:spPr/>
    </dgm:pt>
  </dgm:ptLst>
  <dgm:cxnLst>
    <dgm:cxn modelId="{42DF0D65-C4EB-4061-BFA2-75153A33CD64}" srcId="{D717EAEC-8C55-4DF9-81A5-3C76681DDCBA}" destId="{3512075A-FF72-4790-B27F-591CDC946469}" srcOrd="0" destOrd="0" parTransId="{66634C4D-E9BF-4E2D-A261-54722463A396}" sibTransId="{EA72E4D9-A9D0-40EE-BBEB-D27480730843}"/>
    <dgm:cxn modelId="{49ED0D79-9EF2-44FF-A834-138FF8CA1013}" type="presOf" srcId="{D717EAEC-8C55-4DF9-81A5-3C76681DDCBA}" destId="{04B139E7-1121-4D82-852D-FEF16450BF47}" srcOrd="0" destOrd="0" presId="urn:microsoft.com/office/officeart/2005/8/layout/vList2"/>
    <dgm:cxn modelId="{EEF8DFAE-9DAF-4FD1-8EC6-B0F594C462C5}" srcId="{D717EAEC-8C55-4DF9-81A5-3C76681DDCBA}" destId="{5D954C58-EA01-443E-B8D8-738462A772BA}" srcOrd="1" destOrd="0" parTransId="{17D87867-551E-499E-9C09-AEDAAEB20419}" sibTransId="{370FB97C-AE18-42ED-9956-D5C8E992C38B}"/>
    <dgm:cxn modelId="{27B6EDF7-65B2-44C4-BDEF-FD71AAEC4CCF}" type="presOf" srcId="{5D954C58-EA01-443E-B8D8-738462A772BA}" destId="{2DC225D4-4646-49FC-9161-0B618209785A}" srcOrd="0" destOrd="0" presId="urn:microsoft.com/office/officeart/2005/8/layout/vList2"/>
    <dgm:cxn modelId="{A0D739FA-2A2F-4D28-B452-6CA4AC71006E}" type="presOf" srcId="{3512075A-FF72-4790-B27F-591CDC946469}" destId="{A0B50494-2D14-44E4-91FE-04E4228D4849}" srcOrd="0" destOrd="0" presId="urn:microsoft.com/office/officeart/2005/8/layout/vList2"/>
    <dgm:cxn modelId="{BAE17569-FF59-48DF-A7CF-D7B5C17FE5C1}" type="presParOf" srcId="{04B139E7-1121-4D82-852D-FEF16450BF47}" destId="{A0B50494-2D14-44E4-91FE-04E4228D4849}" srcOrd="0" destOrd="0" presId="urn:microsoft.com/office/officeart/2005/8/layout/vList2"/>
    <dgm:cxn modelId="{7241693D-4702-49F0-A573-91571B476CA5}" type="presParOf" srcId="{04B139E7-1121-4D82-852D-FEF16450BF47}" destId="{0A08D63D-D3D0-476D-B5B3-49AAC5B21D51}" srcOrd="1" destOrd="0" presId="urn:microsoft.com/office/officeart/2005/8/layout/vList2"/>
    <dgm:cxn modelId="{0FF52DA6-AA1C-49F3-8284-564F02239A8E}" type="presParOf" srcId="{04B139E7-1121-4D82-852D-FEF16450BF47}" destId="{2DC225D4-4646-49FC-9161-0B61820978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49268-A71B-4418-B504-53A36A085409}">
      <dsp:nvSpPr>
        <dsp:cNvPr id="0" name=""/>
        <dsp:cNvSpPr/>
      </dsp:nvSpPr>
      <dsp:spPr>
        <a:xfrm>
          <a:off x="1378493" y="0"/>
          <a:ext cx="5472613" cy="4525963"/>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8025361-ADAA-4B5E-A61C-C9EA5E320F3F}">
      <dsp:nvSpPr>
        <dsp:cNvPr id="0" name=""/>
        <dsp:cNvSpPr/>
      </dsp:nvSpPr>
      <dsp:spPr>
        <a:xfrm>
          <a:off x="1838720" y="244628"/>
          <a:ext cx="2275564" cy="20406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solidFill>
                <a:schemeClr val="tx1"/>
              </a:solidFill>
              <a:latin typeface="Times New Roman" panose="02020603050405020304" pitchFamily="18" charset="0"/>
              <a:cs typeface="Times New Roman" panose="02020603050405020304" pitchFamily="18" charset="0"/>
            </a:rPr>
            <a:t>якщо</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відміняється</a:t>
          </a:r>
          <a:r>
            <a:rPr lang="ru-RU" sz="2000" kern="1200" dirty="0">
              <a:solidFill>
                <a:schemeClr val="tx1"/>
              </a:solidFill>
              <a:latin typeface="Times New Roman" panose="02020603050405020304" pitchFamily="18" charset="0"/>
              <a:cs typeface="Times New Roman" panose="02020603050405020304" pitchFamily="18" charset="0"/>
            </a:rPr>
            <a:t> рейс, на </a:t>
          </a:r>
          <a:r>
            <a:rPr lang="ru-RU" sz="2000" kern="1200" dirty="0" err="1">
              <a:solidFill>
                <a:schemeClr val="tx1"/>
              </a:solidFill>
              <a:latin typeface="Times New Roman" panose="02020603050405020304" pitchFamily="18" charset="0"/>
              <a:cs typeface="Times New Roman" panose="02020603050405020304" pitchFamily="18" charset="0"/>
            </a:rPr>
            <a:t>який</a:t>
          </a:r>
          <a:r>
            <a:rPr lang="ru-RU" sz="2000" kern="1200" dirty="0">
              <a:solidFill>
                <a:schemeClr val="tx1"/>
              </a:solidFill>
              <a:latin typeface="Times New Roman" panose="02020603050405020304" pitchFamily="18" charset="0"/>
              <a:cs typeface="Times New Roman" panose="02020603050405020304" pitchFamily="18" charset="0"/>
            </a:rPr>
            <a:t> у </a:t>
          </a:r>
          <a:r>
            <a:rPr lang="ru-RU" sz="2000" kern="1200" dirty="0" err="1">
              <a:solidFill>
                <a:schemeClr val="tx1"/>
              </a:solidFill>
              <a:latin typeface="Times New Roman" panose="02020603050405020304" pitchFamily="18" charset="0"/>
              <a:cs typeface="Times New Roman" panose="02020603050405020304" pitchFamily="18" charset="0"/>
            </a:rPr>
            <a:t>пасажира</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зарезервоване</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місце</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1938337" y="344245"/>
        <a:ext cx="2076330" cy="1841427"/>
      </dsp:txXfrm>
    </dsp:sp>
    <dsp:sp modelId="{BA424589-05AB-4DFA-8EE3-B894F92FB2B9}">
      <dsp:nvSpPr>
        <dsp:cNvPr id="0" name=""/>
        <dsp:cNvSpPr/>
      </dsp:nvSpPr>
      <dsp:spPr>
        <a:xfrm>
          <a:off x="4149240" y="244628"/>
          <a:ext cx="2275564" cy="20406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latin typeface="Times New Roman" panose="02020603050405020304" pitchFamily="18" charset="0"/>
              <a:cs typeface="Times New Roman" panose="02020603050405020304" pitchFamily="18" charset="0"/>
            </a:rPr>
            <a:t>у </a:t>
          </a:r>
          <a:r>
            <a:rPr lang="ru-RU" sz="1800" kern="1200" dirty="0" err="1">
              <a:solidFill>
                <a:schemeClr val="tx1"/>
              </a:solidFill>
              <a:latin typeface="Times New Roman" panose="02020603050405020304" pitchFamily="18" charset="0"/>
              <a:cs typeface="Times New Roman" panose="02020603050405020304" pitchFamily="18" charset="0"/>
            </a:rPr>
            <a:t>випадку</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відсутності</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зупинки</a:t>
          </a:r>
          <a:r>
            <a:rPr lang="ru-RU" sz="1800" kern="1200" dirty="0">
              <a:solidFill>
                <a:schemeClr val="tx1"/>
              </a:solidFill>
              <a:latin typeface="Times New Roman" panose="02020603050405020304" pitchFamily="18" charset="0"/>
              <a:cs typeface="Times New Roman" panose="02020603050405020304" pitchFamily="18" charset="0"/>
            </a:rPr>
            <a:t> на </a:t>
          </a:r>
          <a:r>
            <a:rPr lang="ru-RU" sz="1800" kern="1200" dirty="0" err="1">
              <a:solidFill>
                <a:schemeClr val="tx1"/>
              </a:solidFill>
              <a:latin typeface="Times New Roman" panose="02020603050405020304" pitchFamily="18" charset="0"/>
              <a:cs typeface="Times New Roman" panose="02020603050405020304" pitchFamily="18" charset="0"/>
            </a:rPr>
            <a:t>маршруті</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що</a:t>
          </a:r>
          <a:r>
            <a:rPr lang="ru-RU" sz="1800" kern="1200" dirty="0">
              <a:solidFill>
                <a:schemeClr val="tx1"/>
              </a:solidFill>
              <a:latin typeface="Times New Roman" panose="02020603050405020304" pitchFamily="18" charset="0"/>
              <a:cs typeface="Times New Roman" panose="02020603050405020304" pitchFamily="18" charset="0"/>
            </a:rPr>
            <a:t> є для </a:t>
          </a:r>
          <a:r>
            <a:rPr lang="ru-RU" sz="1800" kern="1200" dirty="0" err="1">
              <a:solidFill>
                <a:schemeClr val="tx1"/>
              </a:solidFill>
              <a:latin typeface="Times New Roman" panose="02020603050405020304" pitchFamily="18" charset="0"/>
              <a:cs typeface="Times New Roman" panose="02020603050405020304" pitchFamily="18" charset="0"/>
            </a:rPr>
            <a:t>пасажира</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місцем</a:t>
          </a:r>
          <a:r>
            <a:rPr lang="ru-RU" sz="1800" kern="1200" dirty="0">
              <a:solidFill>
                <a:schemeClr val="tx1"/>
              </a:solidFill>
              <a:latin typeface="Times New Roman" panose="02020603050405020304" pitchFamily="18" charset="0"/>
              <a:cs typeface="Times New Roman" panose="02020603050405020304" pitchFamily="18" charset="0"/>
            </a:rPr>
            <a:t> початку </a:t>
          </a:r>
          <a:r>
            <a:rPr lang="ru-RU" sz="1800" kern="1200" dirty="0" err="1">
              <a:solidFill>
                <a:schemeClr val="tx1"/>
              </a:solidFill>
              <a:latin typeface="Times New Roman" panose="02020603050405020304" pitchFamily="18" charset="0"/>
              <a:cs typeface="Times New Roman" panose="02020603050405020304" pitchFamily="18" charset="0"/>
            </a:rPr>
            <a:t>подорожі</a:t>
          </a:r>
          <a:r>
            <a:rPr lang="ru-RU" sz="1800" kern="1200" dirty="0">
              <a:solidFill>
                <a:schemeClr val="tx1"/>
              </a:solidFill>
              <a:latin typeface="Times New Roman" panose="02020603050405020304" pitchFamily="18" charset="0"/>
              <a:cs typeface="Times New Roman" panose="02020603050405020304" pitchFamily="18" charset="0"/>
            </a:rPr>
            <a:t> та </a:t>
          </a:r>
          <a:r>
            <a:rPr lang="ru-RU" sz="1800" kern="1200" dirty="0" err="1">
              <a:solidFill>
                <a:schemeClr val="tx1"/>
              </a:solidFill>
              <a:latin typeface="Times New Roman" panose="02020603050405020304" pitchFamily="18" charset="0"/>
              <a:cs typeface="Times New Roman" panose="02020603050405020304" pitchFamily="18" charset="0"/>
            </a:rPr>
            <a:t>транзитної</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зупинки</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4248857" y="344245"/>
        <a:ext cx="2076330" cy="1841427"/>
      </dsp:txXfrm>
    </dsp:sp>
    <dsp:sp modelId="{1F141C7C-C9BD-4EBD-B342-D2C517AEE8D4}">
      <dsp:nvSpPr>
        <dsp:cNvPr id="0" name=""/>
        <dsp:cNvSpPr/>
      </dsp:nvSpPr>
      <dsp:spPr>
        <a:xfrm>
          <a:off x="1702744" y="2332865"/>
          <a:ext cx="2412061" cy="18392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solidFill>
                <a:schemeClr val="tx1"/>
              </a:solidFill>
              <a:latin typeface="Times New Roman" panose="02020603050405020304" pitchFamily="18" charset="0"/>
              <a:cs typeface="Times New Roman" panose="02020603050405020304" pitchFamily="18" charset="0"/>
            </a:rPr>
            <a:t>якщо</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перевізник</a:t>
          </a:r>
          <a:r>
            <a:rPr lang="ru-RU" sz="1800" kern="1200" dirty="0">
              <a:solidFill>
                <a:schemeClr val="tx1"/>
              </a:solidFill>
              <a:latin typeface="Times New Roman" panose="02020603050405020304" pitchFamily="18" charset="0"/>
              <a:cs typeface="Times New Roman" panose="02020603050405020304" pitchFamily="18" charset="0"/>
            </a:rPr>
            <a:t> не </a:t>
          </a:r>
          <a:r>
            <a:rPr lang="ru-RU" sz="1800" kern="1200" dirty="0" err="1">
              <a:solidFill>
                <a:schemeClr val="tx1"/>
              </a:solidFill>
              <a:latin typeface="Times New Roman" panose="02020603050405020304" pitchFamily="18" charset="0"/>
              <a:cs typeface="Times New Roman" panose="02020603050405020304" pitchFamily="18" charset="0"/>
            </a:rPr>
            <a:t>зміг</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здійснити</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політ</a:t>
          </a:r>
          <a:r>
            <a:rPr lang="ru-RU" sz="1800" kern="1200" dirty="0">
              <a:solidFill>
                <a:schemeClr val="tx1"/>
              </a:solidFill>
              <a:latin typeface="Times New Roman" panose="02020603050405020304" pitchFamily="18" charset="0"/>
              <a:cs typeface="Times New Roman" panose="02020603050405020304" pitchFamily="18" charset="0"/>
            </a:rPr>
            <a:t> за </a:t>
          </a:r>
          <a:r>
            <a:rPr lang="ru-RU" sz="1800" kern="1200" dirty="0" err="1">
              <a:solidFill>
                <a:schemeClr val="tx1"/>
              </a:solidFill>
              <a:latin typeface="Times New Roman" panose="02020603050405020304" pitchFamily="18" charset="0"/>
              <a:cs typeface="Times New Roman" panose="02020603050405020304" pitchFamily="18" charset="0"/>
            </a:rPr>
            <a:t>розкладом</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якщо</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пасажиру</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надається</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інший</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клас</a:t>
          </a: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err="1">
              <a:solidFill>
                <a:schemeClr val="tx1"/>
              </a:solidFill>
              <a:latin typeface="Times New Roman" panose="02020603050405020304" pitchFamily="18" charset="0"/>
              <a:cs typeface="Times New Roman" panose="02020603050405020304" pitchFamily="18" charset="0"/>
            </a:rPr>
            <a:t>сервісу</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1792529" y="2422650"/>
        <a:ext cx="2232491" cy="1659690"/>
      </dsp:txXfrm>
    </dsp:sp>
    <dsp:sp modelId="{F47480CB-37F2-4F87-BE72-3280234C47EF}">
      <dsp:nvSpPr>
        <dsp:cNvPr id="0" name=""/>
        <dsp:cNvSpPr/>
      </dsp:nvSpPr>
      <dsp:spPr>
        <a:xfrm>
          <a:off x="4114793" y="2332856"/>
          <a:ext cx="2419581" cy="18392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якщо</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перевізник</a:t>
          </a:r>
          <a:r>
            <a:rPr lang="ru-RU" sz="2000" kern="1200" dirty="0">
              <a:solidFill>
                <a:schemeClr val="tx1"/>
              </a:solidFill>
              <a:latin typeface="Times New Roman" panose="02020603050405020304" pitchFamily="18" charset="0"/>
              <a:cs typeface="Times New Roman" panose="02020603050405020304" pitchFamily="18" charset="0"/>
            </a:rPr>
            <a:t> не </a:t>
          </a:r>
          <a:r>
            <a:rPr lang="ru-RU" sz="2000" kern="1200" dirty="0" err="1">
              <a:solidFill>
                <a:schemeClr val="tx1"/>
              </a:solidFill>
              <a:latin typeface="Times New Roman" panose="02020603050405020304" pitchFamily="18" charset="0"/>
              <a:cs typeface="Times New Roman" panose="02020603050405020304" pitchFamily="18" charset="0"/>
            </a:rPr>
            <a:t>може</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забезпечити</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резервування</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4204577" y="2422640"/>
        <a:ext cx="2240013" cy="165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50494-2D14-44E4-91FE-04E4228D4849}">
      <dsp:nvSpPr>
        <dsp:cNvPr id="0" name=""/>
        <dsp:cNvSpPr/>
      </dsp:nvSpPr>
      <dsp:spPr>
        <a:xfrm>
          <a:off x="0" y="94505"/>
          <a:ext cx="8229600" cy="269568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ru-RU" sz="2400" kern="1200" dirty="0"/>
            <a:t>Перед початком маршруту </a:t>
          </a:r>
          <a:r>
            <a:rPr lang="ru-RU" sz="2400" kern="1200" dirty="0" err="1"/>
            <a:t>керівник</a:t>
          </a:r>
          <a:r>
            <a:rPr lang="ru-RU" sz="2400" kern="1200" dirty="0"/>
            <a:t> </a:t>
          </a:r>
          <a:r>
            <a:rPr lang="ru-RU" sz="2400" kern="1200" dirty="0" err="1"/>
            <a:t>туристичної</a:t>
          </a:r>
          <a:r>
            <a:rPr lang="ru-RU" sz="2400" kern="1200" dirty="0"/>
            <a:t> </a:t>
          </a:r>
          <a:r>
            <a:rPr lang="ru-RU" sz="2400" kern="1200" dirty="0" err="1"/>
            <a:t>групи</a:t>
          </a:r>
          <a:r>
            <a:rPr lang="ru-RU" sz="2400" kern="1200" dirty="0"/>
            <a:t> повинен </a:t>
          </a:r>
          <a:r>
            <a:rPr lang="ru-RU" sz="2400" kern="1200" dirty="0" err="1"/>
            <a:t>отримати</a:t>
          </a:r>
          <a:r>
            <a:rPr lang="ru-RU" sz="2400" kern="1200" dirty="0"/>
            <a:t> </a:t>
          </a:r>
          <a:r>
            <a:rPr lang="ru-RU" sz="2400" kern="1200" dirty="0" err="1"/>
            <a:t>усі</a:t>
          </a:r>
          <a:r>
            <a:rPr lang="ru-RU" sz="2400" kern="1200" dirty="0"/>
            <a:t> </a:t>
          </a:r>
          <a:r>
            <a:rPr lang="ru-RU" sz="2400" kern="1200" dirty="0" err="1"/>
            <a:t>необхідні</a:t>
          </a:r>
          <a:r>
            <a:rPr lang="ru-RU" sz="2400" kern="1200" dirty="0"/>
            <a:t> </a:t>
          </a:r>
          <a:r>
            <a:rPr lang="ru-RU" sz="2400" kern="1200" dirty="0" err="1"/>
            <a:t>документи</a:t>
          </a:r>
          <a:r>
            <a:rPr lang="ru-RU" sz="2400" kern="1200" dirty="0"/>
            <a:t>. При </a:t>
          </a:r>
          <a:r>
            <a:rPr lang="ru-RU" sz="2400" kern="1200" dirty="0" err="1"/>
            <a:t>зустрічі</a:t>
          </a:r>
          <a:r>
            <a:rPr lang="ru-RU" sz="2400" kern="1200" dirty="0"/>
            <a:t> </a:t>
          </a:r>
          <a:r>
            <a:rPr lang="ru-RU" sz="2400" kern="1200" dirty="0" err="1"/>
            <a:t>із</a:t>
          </a:r>
          <a:r>
            <a:rPr lang="ru-RU" sz="2400" kern="1200" dirty="0"/>
            <a:t> </a:t>
          </a:r>
          <a:r>
            <a:rPr lang="ru-RU" sz="2400" kern="1200" dirty="0" err="1"/>
            <a:t>групою</a:t>
          </a:r>
          <a:r>
            <a:rPr lang="ru-RU" sz="2400" kern="1200" dirty="0"/>
            <a:t> </a:t>
          </a:r>
          <a:r>
            <a:rPr lang="ru-RU" sz="2400" kern="1200" dirty="0" err="1"/>
            <a:t>гід</a:t>
          </a:r>
          <a:r>
            <a:rPr lang="ru-RU" sz="2400" kern="1200" dirty="0"/>
            <a:t> </a:t>
          </a:r>
          <a:r>
            <a:rPr lang="ru-RU" sz="2400" kern="1200" dirty="0" err="1"/>
            <a:t>уточнює</a:t>
          </a:r>
          <a:r>
            <a:rPr lang="ru-RU" sz="2400" kern="1200" dirty="0"/>
            <a:t> список туристів (</a:t>
          </a:r>
          <a:r>
            <a:rPr lang="ru-RU" sz="2400" kern="1200" dirty="0" err="1"/>
            <a:t>отримує</a:t>
          </a:r>
          <a:r>
            <a:rPr lang="ru-RU" sz="2400" kern="1200" dirty="0"/>
            <a:t> </a:t>
          </a:r>
          <a:r>
            <a:rPr lang="ru-RU" sz="2400" kern="1200" dirty="0" err="1"/>
            <a:t>від</a:t>
          </a:r>
          <a:r>
            <a:rPr lang="ru-RU" sz="2400" kern="1200" dirty="0"/>
            <a:t> старшого </a:t>
          </a:r>
          <a:r>
            <a:rPr lang="ru-RU" sz="2400" kern="1200" dirty="0" err="1"/>
            <a:t>групи</a:t>
          </a:r>
          <a:r>
            <a:rPr lang="ru-RU" sz="2400" kern="1200" dirty="0"/>
            <a:t> список туристів) та </a:t>
          </a:r>
          <a:r>
            <a:rPr lang="ru-RU" sz="2400" kern="1200" dirty="0" err="1"/>
            <a:t>перевіряє</a:t>
          </a:r>
          <a:r>
            <a:rPr lang="ru-RU" sz="2400" kern="1200" dirty="0"/>
            <a:t> </a:t>
          </a:r>
          <a:r>
            <a:rPr lang="ru-RU" sz="2400" kern="1200" dirty="0" err="1"/>
            <a:t>паспорти</a:t>
          </a:r>
          <a:r>
            <a:rPr lang="ru-RU" sz="2400" kern="1200" dirty="0"/>
            <a:t>. У </a:t>
          </a:r>
          <a:r>
            <a:rPr lang="ru-RU" sz="2400" kern="1200" dirty="0" err="1"/>
            <a:t>випадку</a:t>
          </a:r>
          <a:r>
            <a:rPr lang="ru-RU" sz="2400" kern="1200" dirty="0"/>
            <a:t> </a:t>
          </a:r>
          <a:r>
            <a:rPr lang="ru-RU" sz="2400" kern="1200" dirty="0" err="1"/>
            <a:t>відсутності</a:t>
          </a:r>
          <a:r>
            <a:rPr lang="ru-RU" sz="2400" kern="1200" dirty="0"/>
            <a:t> у </a:t>
          </a:r>
          <a:r>
            <a:rPr lang="ru-RU" sz="2400" kern="1200" dirty="0" err="1"/>
            <a:t>визначений</a:t>
          </a:r>
          <a:r>
            <a:rPr lang="ru-RU" sz="2400" kern="1200" dirty="0"/>
            <a:t> час одного </a:t>
          </a:r>
          <a:r>
            <a:rPr lang="ru-RU" sz="2400" kern="1200" dirty="0" err="1"/>
            <a:t>або</a:t>
          </a:r>
          <a:r>
            <a:rPr lang="ru-RU" sz="2400" kern="1200" dirty="0"/>
            <a:t> </a:t>
          </a:r>
          <a:r>
            <a:rPr lang="ru-RU" sz="2400" kern="1200" dirty="0" err="1"/>
            <a:t>декількох</a:t>
          </a:r>
          <a:r>
            <a:rPr lang="ru-RU" sz="2400" kern="1200" dirty="0"/>
            <a:t> </a:t>
          </a:r>
          <a:r>
            <a:rPr lang="ru-RU" sz="2400" kern="1200" dirty="0" err="1"/>
            <a:t>Із</a:t>
          </a:r>
          <a:r>
            <a:rPr lang="ru-RU" sz="2400" kern="1200" dirty="0"/>
            <a:t> туристів </a:t>
          </a:r>
          <a:r>
            <a:rPr lang="ru-RU" sz="2400" kern="1200" dirty="0" err="1"/>
            <a:t>керівник</a:t>
          </a:r>
          <a:r>
            <a:rPr lang="ru-RU" sz="2400" kern="1200" dirty="0"/>
            <a:t> </a:t>
          </a:r>
          <a:r>
            <a:rPr lang="ru-RU" sz="2400" kern="1200" dirty="0" err="1"/>
            <a:t>групи</a:t>
          </a:r>
          <a:r>
            <a:rPr lang="ru-RU" sz="2400" kern="1200" dirty="0"/>
            <a:t> повинен </a:t>
          </a:r>
          <a:r>
            <a:rPr lang="ru-RU" sz="2400" kern="1200" dirty="0" err="1"/>
            <a:t>здійснити</a:t>
          </a:r>
          <a:r>
            <a:rPr lang="ru-RU" sz="2400" kern="1200" dirty="0"/>
            <a:t> </a:t>
          </a:r>
          <a:r>
            <a:rPr lang="ru-RU" sz="2400" kern="1200" dirty="0" err="1"/>
            <a:t>розмін</a:t>
          </a:r>
          <a:r>
            <a:rPr lang="ru-RU" sz="2400" kern="1200" dirty="0"/>
            <a:t> </a:t>
          </a:r>
          <a:r>
            <a:rPr lang="ru-RU" sz="2400" kern="1200" dirty="0" err="1"/>
            <a:t>групового</a:t>
          </a:r>
          <a:r>
            <a:rPr lang="ru-RU" sz="2400" kern="1200" dirty="0"/>
            <a:t> квитка.</a:t>
          </a:r>
        </a:p>
      </dsp:txBody>
      <dsp:txXfrm>
        <a:off x="131592" y="226097"/>
        <a:ext cx="7966416" cy="2432496"/>
      </dsp:txXfrm>
    </dsp:sp>
    <dsp:sp modelId="{2DC225D4-4646-49FC-9161-0B618209785A}">
      <dsp:nvSpPr>
        <dsp:cNvPr id="0" name=""/>
        <dsp:cNvSpPr/>
      </dsp:nvSpPr>
      <dsp:spPr>
        <a:xfrm>
          <a:off x="0" y="2859305"/>
          <a:ext cx="8229600" cy="269568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ru-RU" sz="2400" kern="1200"/>
            <a:t>Після прибуття на місце призначення керівник повинен посадити групу в автобус для здійснення трансферу до готелю. При оформленні авіаквитків на зворотній виліт керівник фупи повинен пред’явити касиру: підтвердження бронювання, квитанцію збору з оплати бронювання, паспорт, список туристів.</a:t>
          </a:r>
        </a:p>
      </dsp:txBody>
      <dsp:txXfrm>
        <a:off x="131592" y="2990897"/>
        <a:ext cx="7966416"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ru-RU"/>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7C1ED17A-4F67-4B95-9F7C-4C16732BA882}" type="datetimeFigureOut">
              <a:rPr lang="ru-RU"/>
              <a:pPr/>
              <a:t>12.10.2022</a:t>
            </a:fld>
            <a:endParaRPr lang="ru-RU"/>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ru-RU"/>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A109473-5647-41D7-A6D5-A6E09E386A00}" type="slidenum">
              <a:rPr lang="ru-RU"/>
              <a:pPr/>
              <a:t>‹#›</a:t>
            </a:fld>
            <a:endParaRPr lang="ru-RU"/>
          </a:p>
        </p:txBody>
      </p:sp>
    </p:spTree>
    <p:extLst>
      <p:ext uri="{BB962C8B-B14F-4D97-AF65-F5344CB8AC3E}">
        <p14:creationId xmlns:p14="http://schemas.microsoft.com/office/powerpoint/2010/main" val="2409893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5A8406B-1849-4206-97A1-8FCCE9AD2FA0}" type="datetimeFigureOut">
              <a:rPr lang="en-US"/>
              <a:pPr>
                <a:defRPr/>
              </a:pPr>
              <a:t>10/12/2022</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7F03125-CCC1-4225-8DF4-FE29DC53453E}" type="slidenum">
              <a:rPr lang="en-US"/>
              <a:pPr>
                <a:defRPr/>
              </a:pPr>
              <a:t>‹#›</a:t>
            </a:fld>
            <a:endParaRPr lang="en-US"/>
          </a:p>
        </p:txBody>
      </p:sp>
    </p:spTree>
    <p:extLst>
      <p:ext uri="{BB962C8B-B14F-4D97-AF65-F5344CB8AC3E}">
        <p14:creationId xmlns:p14="http://schemas.microsoft.com/office/powerpoint/2010/main" val="3890322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09C4D69-C840-499E-A315-B728A524C5A3}" type="slidenum">
              <a:rPr lang="ru-RU" altLang="uk-UA"/>
              <a:pPr/>
              <a:t>‹#›</a:t>
            </a:fld>
            <a:endParaRPr lang="ru-RU" altLang="uk-UA"/>
          </a:p>
        </p:txBody>
      </p:sp>
    </p:spTree>
    <p:extLst>
      <p:ext uri="{BB962C8B-B14F-4D97-AF65-F5344CB8AC3E}">
        <p14:creationId xmlns:p14="http://schemas.microsoft.com/office/powerpoint/2010/main" val="56288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9126F8E-93DE-41E7-9790-D5934D983658}" type="slidenum">
              <a:rPr lang="ru-RU" altLang="uk-UA"/>
              <a:pPr/>
              <a:t>‹#›</a:t>
            </a:fld>
            <a:endParaRPr lang="ru-RU" altLang="uk-UA"/>
          </a:p>
        </p:txBody>
      </p:sp>
    </p:spTree>
    <p:extLst>
      <p:ext uri="{BB962C8B-B14F-4D97-AF65-F5344CB8AC3E}">
        <p14:creationId xmlns:p14="http://schemas.microsoft.com/office/powerpoint/2010/main" val="356599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8C32FC1-5683-4D1A-9A8F-DAE42FBB2FE4}" type="slidenum">
              <a:rPr lang="ru-RU" altLang="uk-UA"/>
              <a:pPr/>
              <a:t>‹#›</a:t>
            </a:fld>
            <a:endParaRPr lang="ru-RU" altLang="uk-UA"/>
          </a:p>
        </p:txBody>
      </p:sp>
    </p:spTree>
    <p:extLst>
      <p:ext uri="{BB962C8B-B14F-4D97-AF65-F5344CB8AC3E}">
        <p14:creationId xmlns:p14="http://schemas.microsoft.com/office/powerpoint/2010/main" val="15490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D11E6BD-74FD-4AB8-A324-E544EBCACD45}" type="slidenum">
              <a:rPr lang="ru-RU" altLang="uk-UA"/>
              <a:pPr/>
              <a:t>‹#›</a:t>
            </a:fld>
            <a:endParaRPr lang="ru-RU" altLang="uk-UA"/>
          </a:p>
        </p:txBody>
      </p:sp>
    </p:spTree>
    <p:extLst>
      <p:ext uri="{BB962C8B-B14F-4D97-AF65-F5344CB8AC3E}">
        <p14:creationId xmlns:p14="http://schemas.microsoft.com/office/powerpoint/2010/main" val="319325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C7DA38D-5F2F-4701-8485-ABCC4380292B}" type="slidenum">
              <a:rPr lang="ru-RU" altLang="uk-UA"/>
              <a:pPr/>
              <a:t>‹#›</a:t>
            </a:fld>
            <a:endParaRPr lang="ru-RU" altLang="uk-UA"/>
          </a:p>
        </p:txBody>
      </p:sp>
    </p:spTree>
    <p:extLst>
      <p:ext uri="{BB962C8B-B14F-4D97-AF65-F5344CB8AC3E}">
        <p14:creationId xmlns:p14="http://schemas.microsoft.com/office/powerpoint/2010/main" val="184573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2BC7CDBB-7420-46C4-AE86-74F1562A36FB}" type="datetimeFigureOut">
              <a:rPr lang="ru-RU"/>
              <a:pPr>
                <a:defRPr/>
              </a:pPr>
              <a:t>12.10.2022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fld id="{B02F09EE-D83B-444B-9303-E4D4AC170C84}" type="slidenum">
              <a:rPr lang="ru-RU" altLang="uk-UA"/>
              <a:pPr/>
              <a:t>‹#›</a:t>
            </a:fld>
            <a:endParaRPr lang="ru-RU" altLang="uk-UA"/>
          </a:p>
        </p:txBody>
      </p:sp>
    </p:spTree>
    <p:extLst>
      <p:ext uri="{BB962C8B-B14F-4D97-AF65-F5344CB8AC3E}">
        <p14:creationId xmlns:p14="http://schemas.microsoft.com/office/powerpoint/2010/main" val="37996846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45AF71-8D80-4E81-9875-667804E311DF}"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DE553EEE-124F-4FE1-B06B-416823C8AAD9}" type="slidenum">
              <a:rPr lang="ru-RU" altLang="uk-UA"/>
              <a:pPr/>
              <a:t>‹#›</a:t>
            </a:fld>
            <a:endParaRPr lang="ru-RU" altLang="uk-UA"/>
          </a:p>
        </p:txBody>
      </p:sp>
    </p:spTree>
    <p:extLst>
      <p:ext uri="{BB962C8B-B14F-4D97-AF65-F5344CB8AC3E}">
        <p14:creationId xmlns:p14="http://schemas.microsoft.com/office/powerpoint/2010/main" val="250810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FB581C7-7962-4F70-8026-A67BDB89B9CE}" type="datetimeFigureOut">
              <a:rPr lang="ru-RU"/>
              <a:pPr>
                <a:defRPr/>
              </a:pPr>
              <a:t>12.10.2022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fld id="{70C38A37-887C-40AF-BBD0-2EF372E11437}" type="slidenum">
              <a:rPr lang="ru-RU" altLang="uk-UA"/>
              <a:pPr/>
              <a:t>‹#›</a:t>
            </a:fld>
            <a:endParaRPr lang="ru-RU" altLang="uk-UA"/>
          </a:p>
        </p:txBody>
      </p:sp>
    </p:spTree>
    <p:extLst>
      <p:ext uri="{BB962C8B-B14F-4D97-AF65-F5344CB8AC3E}">
        <p14:creationId xmlns:p14="http://schemas.microsoft.com/office/powerpoint/2010/main" val="22102996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461A2C2-6BB8-4052-8114-2122A783803A}"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48473FF-ADF8-4176-9667-2EA8E9880A37}" type="slidenum">
              <a:rPr lang="ru-RU" altLang="uk-UA"/>
              <a:pPr/>
              <a:t>‹#›</a:t>
            </a:fld>
            <a:endParaRPr lang="ru-RU" altLang="uk-UA"/>
          </a:p>
        </p:txBody>
      </p:sp>
    </p:spTree>
    <p:extLst>
      <p:ext uri="{BB962C8B-B14F-4D97-AF65-F5344CB8AC3E}">
        <p14:creationId xmlns:p14="http://schemas.microsoft.com/office/powerpoint/2010/main" val="109906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929294FE-F65F-4B10-B128-A9CFC8666F1B}" type="datetimeFigureOut">
              <a:rPr lang="ru-RU"/>
              <a:pPr>
                <a:defRPr/>
              </a:pPr>
              <a:t>12.10.2022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3BFCEA23-4990-4F70-9768-5F33391EA32B}" type="slidenum">
              <a:rPr lang="ru-RU" altLang="uk-UA"/>
              <a:pPr/>
              <a:t>‹#›</a:t>
            </a:fld>
            <a:endParaRPr lang="ru-RU" altLang="uk-UA"/>
          </a:p>
        </p:txBody>
      </p:sp>
    </p:spTree>
    <p:extLst>
      <p:ext uri="{BB962C8B-B14F-4D97-AF65-F5344CB8AC3E}">
        <p14:creationId xmlns:p14="http://schemas.microsoft.com/office/powerpoint/2010/main" val="9303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A57418C-34EB-481A-9936-1070DCACD1F2}" type="datetimeFigureOut">
              <a:rPr lang="ru-RU"/>
              <a:pPr>
                <a:defRPr/>
              </a:pPr>
              <a:t>12.10.2022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FD3D14A-0A41-40A1-A347-50E6D0178837}" type="slidenum">
              <a:rPr lang="ru-RU" altLang="uk-UA"/>
              <a:pPr/>
              <a:t>‹#›</a:t>
            </a:fld>
            <a:endParaRPr lang="ru-RU" altLang="uk-UA"/>
          </a:p>
        </p:txBody>
      </p:sp>
    </p:spTree>
    <p:extLst>
      <p:ext uri="{BB962C8B-B14F-4D97-AF65-F5344CB8AC3E}">
        <p14:creationId xmlns:p14="http://schemas.microsoft.com/office/powerpoint/2010/main" val="73866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01A2DF9-ED26-4381-ABB1-DE834EDD40B3}" type="slidenum">
              <a:rPr lang="ru-RU" altLang="uk-UA"/>
              <a:pPr/>
              <a:t>‹#›</a:t>
            </a:fld>
            <a:endParaRPr lang="ru-RU" altLang="uk-UA"/>
          </a:p>
        </p:txBody>
      </p:sp>
    </p:spTree>
    <p:extLst>
      <p:ext uri="{BB962C8B-B14F-4D97-AF65-F5344CB8AC3E}">
        <p14:creationId xmlns:p14="http://schemas.microsoft.com/office/powerpoint/2010/main" val="320209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9F4FC6D-7EFD-451F-BF28-274CCC7B699F}" type="datetimeFigureOut">
              <a:rPr lang="ru-RU"/>
              <a:pPr>
                <a:defRPr/>
              </a:pPr>
              <a:t>12.10.2022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38B4054A-80E2-4378-A7A7-BFF7EEF03C03}" type="slidenum">
              <a:rPr lang="ru-RU" altLang="uk-UA"/>
              <a:pPr/>
              <a:t>‹#›</a:t>
            </a:fld>
            <a:endParaRPr lang="ru-RU" altLang="uk-UA"/>
          </a:p>
        </p:txBody>
      </p:sp>
    </p:spTree>
    <p:extLst>
      <p:ext uri="{BB962C8B-B14F-4D97-AF65-F5344CB8AC3E}">
        <p14:creationId xmlns:p14="http://schemas.microsoft.com/office/powerpoint/2010/main" val="11128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0B577C6-E225-4DEF-86F7-8AC0C4E8E23D}"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D6DAEF4-B9AB-4D65-9FD3-781D27D9BF52}" type="slidenum">
              <a:rPr lang="ru-RU" altLang="uk-UA"/>
              <a:pPr/>
              <a:t>‹#›</a:t>
            </a:fld>
            <a:endParaRPr lang="ru-RU" altLang="uk-UA"/>
          </a:p>
        </p:txBody>
      </p:sp>
    </p:spTree>
    <p:extLst>
      <p:ext uri="{BB962C8B-B14F-4D97-AF65-F5344CB8AC3E}">
        <p14:creationId xmlns:p14="http://schemas.microsoft.com/office/powerpoint/2010/main" val="2802880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90E424B-31E3-480A-B8DB-8FD2B7C75CE9}" type="datetimeFigureOut">
              <a:rPr lang="ru-RU"/>
              <a:pPr>
                <a:defRPr/>
              </a:pPr>
              <a:t>12.10.2022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B1C65515-D856-41B4-8F42-EEAE82BF35B9}" type="slidenum">
              <a:rPr lang="ru-RU" altLang="uk-UA"/>
              <a:pPr/>
              <a:t>‹#›</a:t>
            </a:fld>
            <a:endParaRPr lang="ru-RU" altLang="uk-UA"/>
          </a:p>
        </p:txBody>
      </p:sp>
    </p:spTree>
    <p:extLst>
      <p:ext uri="{BB962C8B-B14F-4D97-AF65-F5344CB8AC3E}">
        <p14:creationId xmlns:p14="http://schemas.microsoft.com/office/powerpoint/2010/main" val="3093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937BC88-5ACA-49BD-97AA-B91CC9CE72F0}"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1E53F793-14C7-481D-B20A-8E03187064D7}" type="slidenum">
              <a:rPr lang="ru-RU" altLang="uk-UA"/>
              <a:pPr/>
              <a:t>‹#›</a:t>
            </a:fld>
            <a:endParaRPr lang="ru-RU" altLang="uk-UA"/>
          </a:p>
        </p:txBody>
      </p:sp>
    </p:spTree>
    <p:extLst>
      <p:ext uri="{BB962C8B-B14F-4D97-AF65-F5344CB8AC3E}">
        <p14:creationId xmlns:p14="http://schemas.microsoft.com/office/powerpoint/2010/main" val="62900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52480A9-9300-49AD-8BD9-B6A18054D60C}"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05B6F58-5ABD-4EC3-B924-36F3DC17F8D2}" type="slidenum">
              <a:rPr lang="ru-RU" altLang="uk-UA"/>
              <a:pPr/>
              <a:t>‹#›</a:t>
            </a:fld>
            <a:endParaRPr lang="ru-RU" altLang="uk-UA"/>
          </a:p>
        </p:txBody>
      </p:sp>
    </p:spTree>
    <p:extLst>
      <p:ext uri="{BB962C8B-B14F-4D97-AF65-F5344CB8AC3E}">
        <p14:creationId xmlns:p14="http://schemas.microsoft.com/office/powerpoint/2010/main" val="1945155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normAutofit/>
          </a:bodyPr>
          <a:lstStyle/>
          <a:p>
            <a:pPr lvl="0"/>
            <a:endParaRPr lang="uk-UA" noProof="0"/>
          </a:p>
        </p:txBody>
      </p:sp>
      <p:sp>
        <p:nvSpPr>
          <p:cNvPr id="4" name="Дата 3"/>
          <p:cNvSpPr>
            <a:spLocks noGrp="1"/>
          </p:cNvSpPr>
          <p:nvPr>
            <p:ph type="dt" sz="half" idx="10"/>
          </p:nvPr>
        </p:nvSpPr>
        <p:spPr/>
        <p:txBody>
          <a:bodyPr/>
          <a:lstStyle>
            <a:lvl1pPr>
              <a:defRPr/>
            </a:lvl1pPr>
          </a:lstStyle>
          <a:p>
            <a:pPr>
              <a:defRPr/>
            </a:pPr>
            <a:fld id="{876AA255-8ED0-41E6-843F-A85E25CCED34}" type="datetimeFigureOut">
              <a:rPr lang="ru-RU"/>
              <a:pPr>
                <a:defRPr/>
              </a:pPr>
              <a:t>12.10.2022</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fld id="{39A6ADBE-EF09-4111-B1BF-DC2DF130CE80}" type="slidenum">
              <a:rPr lang="ru-RU" altLang="uk-UA"/>
              <a:pPr/>
              <a:t>‹#›</a:t>
            </a:fld>
            <a:endParaRPr lang="ru-RU" altLang="uk-UA"/>
          </a:p>
        </p:txBody>
      </p:sp>
    </p:spTree>
    <p:extLst>
      <p:ext uri="{BB962C8B-B14F-4D97-AF65-F5344CB8AC3E}">
        <p14:creationId xmlns:p14="http://schemas.microsoft.com/office/powerpoint/2010/main" val="2594954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457200"/>
            <a:ext cx="7772400" cy="1143000"/>
          </a:xfrm>
        </p:spPr>
        <p:txBody>
          <a:bodyPr/>
          <a:lstStyle/>
          <a:p>
            <a:r>
              <a:rPr lang="ru-RU"/>
              <a:t>Образец заголовка</a:t>
            </a:r>
            <a:endParaRPr lang="uk-UA"/>
          </a:p>
        </p:txBody>
      </p:sp>
      <p:sp>
        <p:nvSpPr>
          <p:cNvPr id="3" name="Текст 2"/>
          <p:cNvSpPr>
            <a:spLocks noGrp="1"/>
          </p:cNvSpPr>
          <p:nvPr>
            <p:ph type="body" sz="half" idx="1"/>
          </p:nvPr>
        </p:nvSpPr>
        <p:spPr>
          <a:xfrm>
            <a:off x="9906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9530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990600" y="60960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429000" y="60960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858000" y="6096000"/>
            <a:ext cx="1905000" cy="457200"/>
          </a:xfrm>
        </p:spPr>
        <p:txBody>
          <a:bodyPr/>
          <a:lstStyle>
            <a:lvl1pPr>
              <a:defRPr/>
            </a:lvl1pPr>
          </a:lstStyle>
          <a:p>
            <a:fld id="{BB2E38E9-6F1F-4AE1-9118-C19B2F71DC85}" type="slidenum">
              <a:rPr lang="ru-RU" altLang="uk-UA"/>
              <a:pPr/>
              <a:t>‹#›</a:t>
            </a:fld>
            <a:endParaRPr lang="ru-RU" altLang="uk-UA"/>
          </a:p>
        </p:txBody>
      </p:sp>
    </p:spTree>
    <p:extLst>
      <p:ext uri="{BB962C8B-B14F-4D97-AF65-F5344CB8AC3E}">
        <p14:creationId xmlns:p14="http://schemas.microsoft.com/office/powerpoint/2010/main" val="1496686870"/>
      </p:ext>
    </p:extLst>
  </p:cSld>
  <p:clrMapOvr>
    <a:masterClrMapping/>
  </p:clrMapOvr>
  <p:transition>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21168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23901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7312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C11F65F-80A2-4ED2-952B-0EE4CEDBE4A8}" type="slidenum">
              <a:rPr lang="ru-RU" altLang="uk-UA"/>
              <a:pPr/>
              <a:t>‹#›</a:t>
            </a:fld>
            <a:endParaRPr lang="ru-RU" altLang="uk-UA"/>
          </a:p>
        </p:txBody>
      </p:sp>
    </p:spTree>
    <p:extLst>
      <p:ext uri="{BB962C8B-B14F-4D97-AF65-F5344CB8AC3E}">
        <p14:creationId xmlns:p14="http://schemas.microsoft.com/office/powerpoint/2010/main" val="2639198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32530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466837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940505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665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642260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8425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119399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60445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188B12F-A71F-4558-97B2-5300CA407DC5}" type="slidenum">
              <a:rPr lang="ru-RU" altLang="uk-UA"/>
              <a:pPr/>
              <a:t>‹#›</a:t>
            </a:fld>
            <a:endParaRPr lang="ru-RU" altLang="uk-UA"/>
          </a:p>
        </p:txBody>
      </p:sp>
    </p:spTree>
    <p:extLst>
      <p:ext uri="{BB962C8B-B14F-4D97-AF65-F5344CB8AC3E}">
        <p14:creationId xmlns:p14="http://schemas.microsoft.com/office/powerpoint/2010/main" val="260359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C2A8A9A9-D38E-4AB2-8270-85905404B114}" type="slidenum">
              <a:rPr lang="ru-RU" altLang="uk-UA"/>
              <a:pPr/>
              <a:t>‹#›</a:t>
            </a:fld>
            <a:endParaRPr lang="ru-RU" altLang="uk-UA"/>
          </a:p>
        </p:txBody>
      </p:sp>
    </p:spTree>
    <p:extLst>
      <p:ext uri="{BB962C8B-B14F-4D97-AF65-F5344CB8AC3E}">
        <p14:creationId xmlns:p14="http://schemas.microsoft.com/office/powerpoint/2010/main" val="216260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EC7F38E1-9DA3-420D-89F5-9F40EB9F8715}" type="slidenum">
              <a:rPr lang="ru-RU" altLang="uk-UA"/>
              <a:pPr/>
              <a:t>‹#›</a:t>
            </a:fld>
            <a:endParaRPr lang="ru-RU" altLang="uk-UA"/>
          </a:p>
        </p:txBody>
      </p:sp>
    </p:spTree>
    <p:extLst>
      <p:ext uri="{BB962C8B-B14F-4D97-AF65-F5344CB8AC3E}">
        <p14:creationId xmlns:p14="http://schemas.microsoft.com/office/powerpoint/2010/main" val="77784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2BD569D1-3DA0-46DC-B349-4BB69F41FDD6}" type="slidenum">
              <a:rPr lang="ru-RU" altLang="uk-UA"/>
              <a:pPr/>
              <a:t>‹#›</a:t>
            </a:fld>
            <a:endParaRPr lang="ru-RU" altLang="uk-UA"/>
          </a:p>
        </p:txBody>
      </p:sp>
    </p:spTree>
    <p:extLst>
      <p:ext uri="{BB962C8B-B14F-4D97-AF65-F5344CB8AC3E}">
        <p14:creationId xmlns:p14="http://schemas.microsoft.com/office/powerpoint/2010/main" val="40564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2C74D1E-446C-41D2-97E1-40DF4CE603C5}" type="slidenum">
              <a:rPr lang="ru-RU" altLang="uk-UA"/>
              <a:pPr/>
              <a:t>‹#›</a:t>
            </a:fld>
            <a:endParaRPr lang="ru-RU" altLang="uk-UA"/>
          </a:p>
        </p:txBody>
      </p:sp>
    </p:spTree>
    <p:extLst>
      <p:ext uri="{BB962C8B-B14F-4D97-AF65-F5344CB8AC3E}">
        <p14:creationId xmlns:p14="http://schemas.microsoft.com/office/powerpoint/2010/main" val="128615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8951B81-3969-4546-9079-921A9C9D4677}" type="slidenum">
              <a:rPr lang="ru-RU" altLang="uk-UA"/>
              <a:pPr/>
              <a:t>‹#›</a:t>
            </a:fld>
            <a:endParaRPr lang="ru-RU" altLang="uk-UA"/>
          </a:p>
        </p:txBody>
      </p:sp>
    </p:spTree>
    <p:extLst>
      <p:ext uri="{BB962C8B-B14F-4D97-AF65-F5344CB8AC3E}">
        <p14:creationId xmlns:p14="http://schemas.microsoft.com/office/powerpoint/2010/main" val="84779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25999">
              <a:srgbClr val="FFFFCC"/>
            </a:gs>
            <a:gs pos="100000">
              <a:srgbClr val="CC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6359E6D-9D41-4E72-938F-A017C2A984E7}" type="slidenum">
              <a:rPr lang="ru-RU" altLang="uk-UA"/>
              <a:pPr/>
              <a:t>‹#›</a:t>
            </a:fld>
            <a:endParaRPr lang="ru-RU" altLang="uk-UA"/>
          </a:p>
        </p:txBody>
      </p:sp>
    </p:spTree>
    <p:extLst>
      <p:ext uri="{BB962C8B-B14F-4D97-AF65-F5344CB8AC3E}">
        <p14:creationId xmlns:p14="http://schemas.microsoft.com/office/powerpoint/2010/main" val="10889626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uk-UA"/>
              <a:t>Образец заголовка</a:t>
            </a:r>
            <a:endParaRPr lang="en-US" altLang="uk-UA"/>
          </a:p>
        </p:txBody>
      </p:sp>
      <p:sp>
        <p:nvSpPr>
          <p:cNvPr id="30"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endParaRPr lang="en-US" altLang="uk-UA"/>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9FF418A0-2C1A-48EF-9EEC-FFFFB4AF1307}" type="datetimeFigureOut">
              <a:rPr lang="ru-RU"/>
              <a:pPr>
                <a:defRPr/>
              </a:pPr>
              <a:t>12.10.2022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2619DAF7-E1B0-477E-A601-992421BECC07}" type="slidenum">
              <a:rPr lang="ru-RU" altLang="uk-UA"/>
              <a:pPr/>
              <a:t>‹#›</a:t>
            </a:fld>
            <a:endParaRPr lang="ru-RU" altLang="uk-UA"/>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extLst>
      <p:ext uri="{BB962C8B-B14F-4D97-AF65-F5344CB8AC3E}">
        <p14:creationId xmlns:p14="http://schemas.microsoft.com/office/powerpoint/2010/main" val="10648689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10/12/2022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45459" y="344183"/>
            <a:ext cx="7869889" cy="998742"/>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468542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987825" y="1412777"/>
            <a:ext cx="5938235" cy="2612392"/>
          </a:xfrm>
          <a:solidFill>
            <a:srgbClr val="C9FFC9"/>
          </a:solidFill>
        </p:spPr>
        <p:txBody>
          <a:bodyPr>
            <a:normAutofit fontScale="90000"/>
          </a:bodyPr>
          <a:lstStyle/>
          <a:p>
            <a:br>
              <a:rPr lang="uk-UA" sz="4000" dirty="0">
                <a:solidFill>
                  <a:srgbClr val="990000"/>
                </a:solidFill>
              </a:rPr>
            </a:br>
            <a:r>
              <a:rPr lang="ru-RU" sz="4000" b="1" dirty="0">
                <a:solidFill>
                  <a:srgbClr val="FF0000"/>
                </a:solidFill>
                <a:latin typeface="Verdana" panose="020B0604030504040204" pitchFamily="34" charset="0"/>
              </a:rPr>
              <a:t>Туристичні перевезення на </a:t>
            </a:r>
            <a:r>
              <a:rPr lang="ru-RU" sz="4000" b="1" dirty="0" err="1">
                <a:solidFill>
                  <a:srgbClr val="FF0000"/>
                </a:solidFill>
                <a:latin typeface="Verdana" panose="020B0604030504040204" pitchFamily="34" charset="0"/>
              </a:rPr>
              <a:t>авіатранспорті</a:t>
            </a:r>
            <a:br>
              <a:rPr lang="ru-RU" sz="4000" b="1" dirty="0">
                <a:solidFill>
                  <a:schemeClr val="accent2">
                    <a:lumMod val="75000"/>
                  </a:schemeClr>
                </a:solidFill>
                <a:latin typeface="Verdana" panose="020B0604030504040204" pitchFamily="34" charset="0"/>
              </a:rPr>
            </a:br>
            <a:endParaRPr lang="ru-RU" sz="4000" b="1" i="0" dirty="0">
              <a:solidFill>
                <a:schemeClr val="accent2">
                  <a:lumMod val="75000"/>
                </a:schemeClr>
              </a:solidFill>
              <a:effectLst/>
              <a:latin typeface="Verdana" panose="020B060403050404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294189"/>
            <a:ext cx="4608512" cy="2447180"/>
          </a:xfrm>
          <a:prstGeom prst="rect">
            <a:avLst/>
          </a:prstGeom>
        </p:spPr>
      </p:pic>
      <p:pic>
        <p:nvPicPr>
          <p:cNvPr id="3" name="Рисунок 2">
            <a:extLst>
              <a:ext uri="{FF2B5EF4-FFF2-40B4-BE49-F238E27FC236}">
                <a16:creationId xmlns:a16="http://schemas.microsoft.com/office/drawing/2014/main" id="{71AD55E9-E243-19CC-5800-357648365EB5}"/>
              </a:ext>
            </a:extLst>
          </p:cNvPr>
          <p:cNvPicPr>
            <a:picLocks noChangeAspect="1"/>
          </p:cNvPicPr>
          <p:nvPr/>
        </p:nvPicPr>
        <p:blipFill>
          <a:blip r:embed="rId3"/>
          <a:stretch>
            <a:fillRect/>
          </a:stretch>
        </p:blipFill>
        <p:spPr>
          <a:xfrm>
            <a:off x="323529" y="223685"/>
            <a:ext cx="2664296" cy="3347826"/>
          </a:xfrm>
          <a:prstGeom prst="rect">
            <a:avLst/>
          </a:prstGeom>
        </p:spPr>
      </p:pic>
      <p:pic>
        <p:nvPicPr>
          <p:cNvPr id="4" name="Рисунок 3">
            <a:extLst>
              <a:ext uri="{FF2B5EF4-FFF2-40B4-BE49-F238E27FC236}">
                <a16:creationId xmlns:a16="http://schemas.microsoft.com/office/drawing/2014/main" id="{46052461-EA2D-CC5C-EDB9-625A00BC0E97}"/>
              </a:ext>
            </a:extLst>
          </p:cNvPr>
          <p:cNvPicPr>
            <a:picLocks noChangeAspect="1"/>
          </p:cNvPicPr>
          <p:nvPr/>
        </p:nvPicPr>
        <p:blipFill>
          <a:blip r:embed="rId4"/>
          <a:stretch>
            <a:fillRect/>
          </a:stretch>
        </p:blipFill>
        <p:spPr>
          <a:xfrm>
            <a:off x="4716463" y="5085184"/>
            <a:ext cx="4320033" cy="1079214"/>
          </a:xfrm>
          <a:prstGeom prst="rect">
            <a:avLst/>
          </a:prstGeom>
        </p:spPr>
      </p:pic>
      <p:pic>
        <p:nvPicPr>
          <p:cNvPr id="5" name="Рисунок 4">
            <a:extLst>
              <a:ext uri="{FF2B5EF4-FFF2-40B4-BE49-F238E27FC236}">
                <a16:creationId xmlns:a16="http://schemas.microsoft.com/office/drawing/2014/main" id="{E8546405-D519-C321-5799-F1900D3D82CD}"/>
              </a:ext>
            </a:extLst>
          </p:cNvPr>
          <p:cNvPicPr>
            <a:picLocks noChangeAspect="1"/>
          </p:cNvPicPr>
          <p:nvPr/>
        </p:nvPicPr>
        <p:blipFill>
          <a:blip r:embed="rId5"/>
          <a:stretch>
            <a:fillRect/>
          </a:stretch>
        </p:blipFill>
        <p:spPr>
          <a:xfrm>
            <a:off x="3275856" y="261454"/>
            <a:ext cx="5472608" cy="107921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188640"/>
            <a:ext cx="8229600" cy="4525963"/>
          </a:xfrm>
        </p:spPr>
        <p:txBody>
          <a:bodyPr/>
          <a:lstStyle/>
          <a:p>
            <a:pPr marL="0" indent="0">
              <a:buNone/>
            </a:pPr>
            <a:r>
              <a:rPr lang="ru-RU" sz="2400" b="1" dirty="0" err="1">
                <a:latin typeface="Times New Roman" panose="02020603050405020304" pitchFamily="18" charset="0"/>
                <a:cs typeface="Times New Roman" panose="02020603050405020304" pitchFamily="18" charset="0"/>
              </a:rPr>
              <a:t>Технічні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засоби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повітряного</a:t>
            </a:r>
            <a:r>
              <a:rPr lang="ru-RU" sz="2400" b="1" dirty="0">
                <a:latin typeface="Times New Roman" panose="02020603050405020304" pitchFamily="18" charset="0"/>
                <a:cs typeface="Times New Roman" panose="02020603050405020304" pitchFamily="18" charset="0"/>
              </a:rPr>
              <a:t> транспорту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летовища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аеродроми</a:t>
            </a:r>
            <a:r>
              <a:rPr lang="ru-RU" sz="2400" dirty="0">
                <a:latin typeface="Times New Roman" panose="02020603050405020304" pitchFamily="18" charset="0"/>
                <a:cs typeface="Times New Roman" panose="02020603050405020304" pitchFamily="18" charset="0"/>
              </a:rPr>
              <a:t>, парки для </a:t>
            </a:r>
            <a:r>
              <a:rPr lang="ru-RU" sz="2400" dirty="0" err="1">
                <a:latin typeface="Times New Roman" panose="02020603050405020304" pitchFamily="18" charset="0"/>
                <a:cs typeface="Times New Roman" panose="02020603050405020304" pitchFamily="18" charset="0"/>
              </a:rPr>
              <a:t>літаків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засоби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керування</a:t>
            </a:r>
            <a:r>
              <a:rPr lang="ru-RU" sz="2400" dirty="0">
                <a:latin typeface="Times New Roman" panose="02020603050405020304" pitchFamily="18" charset="0"/>
                <a:cs typeface="Times New Roman" panose="02020603050405020304" pitchFamily="18" charset="0"/>
              </a:rPr>
              <a:t> повітряним рухом та </a:t>
            </a:r>
            <a:r>
              <a:rPr lang="ru-RU" sz="2400" dirty="0" err="1">
                <a:latin typeface="Times New Roman" panose="02020603050405020304" pitchFamily="18" charset="0"/>
                <a:cs typeface="Times New Roman" panose="02020603050405020304" pitchFamily="18" charset="0"/>
              </a:rPr>
              <a:t>обслуговування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літаків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пасажирів</a:t>
            </a:r>
            <a:r>
              <a:rPr lang="ru-RU" sz="2400" dirty="0">
                <a:latin typeface="Times New Roman" panose="02020603050405020304" pitchFamily="18" charset="0"/>
                <a:cs typeface="Times New Roman" panose="02020603050405020304" pitchFamily="18" charset="0"/>
              </a:rPr>
              <a:t>. </a:t>
            </a:r>
          </a:p>
          <a:p>
            <a:pPr marL="0" indent="0">
              <a:buNone/>
            </a:pPr>
            <a:r>
              <a:rPr lang="ru-RU" sz="2400" b="1" dirty="0" err="1">
                <a:latin typeface="Times New Roman" panose="02020603050405020304" pitchFamily="18" charset="0"/>
                <a:cs typeface="Times New Roman" panose="02020603050405020304" pitchFamily="18" charset="0"/>
              </a:rPr>
              <a:t>Летовище</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підприємство</a:t>
            </a:r>
            <a:r>
              <a:rPr lang="ru-RU" sz="2400" dirty="0">
                <a:latin typeface="Times New Roman" panose="02020603050405020304" pitchFamily="18" charset="0"/>
                <a:cs typeface="Times New Roman" panose="02020603050405020304" pitchFamily="18" charset="0"/>
              </a:rPr>
              <a:t>, яке </a:t>
            </a:r>
            <a:r>
              <a:rPr lang="ru-RU" sz="2400" dirty="0" err="1">
                <a:latin typeface="Times New Roman" panose="02020603050405020304" pitchFamily="18" charset="0"/>
                <a:cs typeface="Times New Roman" panose="02020603050405020304" pitchFamily="18" charset="0"/>
              </a:rPr>
              <a:t>приймає</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відправляє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пасажирів</a:t>
            </a:r>
            <a:r>
              <a:rPr lang="ru-RU" sz="2400" dirty="0">
                <a:latin typeface="Times New Roman" panose="02020603050405020304" pitchFamily="18" charset="0"/>
                <a:cs typeface="Times New Roman" panose="02020603050405020304" pitchFamily="18" charset="0"/>
              </a:rPr>
              <a:t>, багаж, </a:t>
            </a:r>
            <a:r>
              <a:rPr lang="ru-RU" sz="2400" dirty="0" err="1">
                <a:latin typeface="Times New Roman" panose="02020603050405020304" pitchFamily="18" charset="0"/>
                <a:cs typeface="Times New Roman" panose="02020603050405020304" pitchFamily="18" charset="0"/>
              </a:rPr>
              <a:t>вантажі</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пошту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організовує</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обслуговує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польоти</a:t>
            </a:r>
            <a:r>
              <a:rPr lang="ru-RU" sz="2400" dirty="0">
                <a:latin typeface="Times New Roman" panose="02020603050405020304" pitchFamily="18" charset="0"/>
                <a:cs typeface="Times New Roman" panose="02020603050405020304" pitchFamily="18" charset="0"/>
              </a:rPr>
              <a:t> транспортно- </a:t>
            </a:r>
            <a:r>
              <a:rPr lang="ru-RU" sz="2400" dirty="0" err="1">
                <a:latin typeface="Times New Roman" panose="02020603050405020304" pitchFamily="18" charset="0"/>
                <a:cs typeface="Times New Roman" panose="02020603050405020304" pitchFamily="18" charset="0"/>
              </a:rPr>
              <a:t>повітряних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засобів</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виконання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своїх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функцій</a:t>
            </a:r>
            <a:r>
              <a:rPr lang="ru-RU" sz="2400" dirty="0">
                <a:latin typeface="Times New Roman" panose="02020603050405020304" pitchFamily="18" charset="0"/>
                <a:cs typeface="Times New Roman" panose="02020603050405020304" pitchFamily="18" charset="0"/>
              </a:rPr>
              <a:t> до складу </a:t>
            </a:r>
            <a:r>
              <a:rPr lang="ru-RU" sz="2400" dirty="0" err="1">
                <a:latin typeface="Times New Roman" panose="02020603050405020304" pitchFamily="18" charset="0"/>
                <a:cs typeface="Times New Roman" panose="02020603050405020304" pitchFamily="18" charset="0"/>
              </a:rPr>
              <a:t>летовища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входять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аеродром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аеровокзал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різноманітні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наземні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споруди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обладнання</a:t>
            </a:r>
            <a:r>
              <a:rPr lang="ru-RU" sz="2400" dirty="0">
                <a:latin typeface="Times New Roman" panose="02020603050405020304" pitchFamily="18" charset="0"/>
                <a:cs typeface="Times New Roman" panose="02020603050405020304" pitchFamily="18" charset="0"/>
              </a:rPr>
              <a:t>. </a:t>
            </a:r>
          </a:p>
          <a:p>
            <a:pPr marL="0" indent="0">
              <a:buNone/>
            </a:pPr>
            <a:r>
              <a:rPr lang="ru-RU" sz="2400" b="1" dirty="0" err="1">
                <a:latin typeface="Times New Roman" panose="02020603050405020304" pitchFamily="18" charset="0"/>
                <a:cs typeface="Times New Roman" panose="02020603050405020304" pitchFamily="18" charset="0"/>
              </a:rPr>
              <a:t>Пасажирський</a:t>
            </a:r>
            <a:r>
              <a:rPr lang="ru-RU" sz="2400" b="1" dirty="0">
                <a:latin typeface="Times New Roman" panose="02020603050405020304" pitchFamily="18" charset="0"/>
                <a:cs typeface="Times New Roman" panose="02020603050405020304" pitchFamily="18" charset="0"/>
              </a:rPr>
              <a:t> комплекс </a:t>
            </a:r>
            <a:r>
              <a:rPr lang="ru-RU" sz="2400" b="1" dirty="0" err="1">
                <a:latin typeface="Times New Roman" panose="02020603050405020304" pitchFamily="18" charset="0"/>
                <a:cs typeface="Times New Roman" panose="02020603050405020304" pitchFamily="18" charset="0"/>
              </a:rPr>
              <a:t>летовища</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аеровокзал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перон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привокзальна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площа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готель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тощо</a:t>
            </a:r>
            <a:r>
              <a:rPr lang="ru-RU" sz="2400" dirty="0">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88" y="4869160"/>
            <a:ext cx="8208911" cy="1756405"/>
          </a:xfrm>
          <a:prstGeom prst="rect">
            <a:avLst/>
          </a:prstGeom>
        </p:spPr>
      </p:pic>
    </p:spTree>
    <p:extLst>
      <p:ext uri="{BB962C8B-B14F-4D97-AF65-F5344CB8AC3E}">
        <p14:creationId xmlns:p14="http://schemas.microsoft.com/office/powerpoint/2010/main" val="392022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8064896" cy="6001643"/>
          </a:xfrm>
          <a:prstGeom prst="rect">
            <a:avLst/>
          </a:prstGeom>
        </p:spPr>
        <p:txBody>
          <a:bodyPr wrap="square">
            <a:spAutoFit/>
          </a:bodyPr>
          <a:lstStyle/>
          <a:p>
            <a:pPr>
              <a:lnSpc>
                <a:spcPct val="150000"/>
              </a:lnSpc>
            </a:pPr>
            <a:r>
              <a:rPr lang="ru-RU" sz="2400" b="1" dirty="0" err="1">
                <a:latin typeface="Times New Roman" panose="02020603050405020304" pitchFamily="18" charset="0"/>
                <a:cs typeface="Times New Roman" panose="02020603050405020304" pitchFamily="18" charset="0"/>
              </a:rPr>
              <a:t>Залежно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від</a:t>
            </a:r>
            <a:r>
              <a:rPr lang="ru-RU" sz="2400" b="1" dirty="0">
                <a:latin typeface="Times New Roman" panose="02020603050405020304" pitchFamily="18" charset="0"/>
                <a:cs typeface="Times New Roman" panose="02020603050405020304" pitchFamily="18" charset="0"/>
              </a:rPr>
              <a:t> умов, комфорту, </a:t>
            </a:r>
            <a:r>
              <a:rPr lang="ru-RU" sz="2400" b="1" dirty="0" err="1">
                <a:latin typeface="Times New Roman" panose="02020603050405020304" pitchFamily="18" charset="0"/>
                <a:cs typeface="Times New Roman" panose="02020603050405020304" pitchFamily="18" charset="0"/>
              </a:rPr>
              <a:t>харчування</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інших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чинників</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місця</a:t>
            </a:r>
            <a:r>
              <a:rPr lang="ru-RU" sz="2400" b="1" dirty="0">
                <a:latin typeface="Times New Roman" panose="02020603050405020304" pitchFamily="18" charset="0"/>
                <a:cs typeface="Times New Roman" panose="02020603050405020304" pitchFamily="18" charset="0"/>
              </a:rPr>
              <a:t> в </a:t>
            </a:r>
            <a:r>
              <a:rPr lang="ru-RU" sz="2400" b="1" dirty="0" err="1">
                <a:latin typeface="Times New Roman" panose="02020603050405020304" pitchFamily="18" charset="0"/>
                <a:cs typeface="Times New Roman" panose="02020603050405020304" pitchFamily="18" charset="0"/>
              </a:rPr>
              <a:t>літаках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поділяють</a:t>
            </a:r>
            <a:r>
              <a:rPr lang="ru-RU" sz="2400" b="1" dirty="0">
                <a:latin typeface="Times New Roman" panose="02020603050405020304" pitchFamily="18" charset="0"/>
                <a:cs typeface="Times New Roman" panose="02020603050405020304" pitchFamily="18" charset="0"/>
              </a:rPr>
              <a:t> на </a:t>
            </a:r>
            <a:r>
              <a:rPr lang="ru-RU" sz="2400" b="1" dirty="0" err="1">
                <a:latin typeface="Times New Roman" panose="02020603050405020304" pitchFamily="18" charset="0"/>
                <a:cs typeface="Times New Roman" panose="02020603050405020304" pitchFamily="18" charset="0"/>
              </a:rPr>
              <a:t>класи</a:t>
            </a:r>
            <a:r>
              <a:rPr lang="ru-RU" sz="2400" b="1" dirty="0">
                <a:latin typeface="Times New Roman" panose="02020603050405020304" pitchFamily="18" charset="0"/>
                <a:cs typeface="Times New Roman" panose="02020603050405020304" pitchFamily="18" charset="0"/>
              </a:rPr>
              <a:t>: </a:t>
            </a:r>
          </a:p>
          <a:p>
            <a:pPr marL="342900" indent="-342900" algn="l">
              <a:buFontTx/>
              <a:buChar char="-"/>
            </a:pPr>
            <a:r>
              <a:rPr lang="ru-RU" sz="2400" dirty="0">
                <a:latin typeface="Times New Roman" panose="02020603050405020304" pitchFamily="18" charset="0"/>
                <a:cs typeface="Times New Roman" panose="02020603050405020304" pitchFamily="18" charset="0"/>
              </a:rPr>
              <a:t>перший </a:t>
            </a:r>
            <a:r>
              <a:rPr lang="ru-RU" sz="2400" dirty="0" err="1">
                <a:latin typeface="Times New Roman" panose="02020603050405020304" pitchFamily="18" charset="0"/>
                <a:cs typeface="Times New Roman" panose="02020603050405020304" pitchFamily="18" charset="0"/>
              </a:rPr>
              <a:t>клас</a:t>
            </a:r>
            <a:r>
              <a:rPr lang="ru-RU" sz="2400" dirty="0">
                <a:latin typeface="Times New Roman" panose="02020603050405020304" pitchFamily="18" charset="0"/>
                <a:cs typeface="Times New Roman" panose="02020603050405020304" pitchFamily="18" charset="0"/>
              </a:rPr>
              <a:t> (Р); </a:t>
            </a:r>
          </a:p>
          <a:p>
            <a:pPr marL="342900" indent="-342900" algn="l">
              <a:buFontTx/>
              <a:buChar char="-"/>
            </a:pP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клас</a:t>
            </a:r>
            <a:r>
              <a:rPr lang="ru-RU" sz="2400" dirty="0">
                <a:latin typeface="Times New Roman" panose="02020603050405020304" pitchFamily="18" charset="0"/>
                <a:cs typeface="Times New Roman" panose="02020603050405020304" pitchFamily="18" charset="0"/>
              </a:rPr>
              <a:t> (С); </a:t>
            </a:r>
          </a:p>
          <a:p>
            <a:pPr marL="342900" indent="-342900" algn="l">
              <a:buFontTx/>
              <a:buChar char="-"/>
            </a:pPr>
            <a:r>
              <a:rPr lang="ru-RU" sz="2400" dirty="0" err="1">
                <a:latin typeface="Times New Roman" panose="02020603050405020304" pitchFamily="18" charset="0"/>
                <a:cs typeface="Times New Roman" panose="02020603050405020304" pitchFamily="18" charset="0"/>
              </a:rPr>
              <a:t>економічний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a:t>
            </a:r>
            <a:r>
              <a:rPr lang="ru-RU" sz="2400" dirty="0">
                <a:latin typeface="Times New Roman" panose="02020603050405020304" pitchFamily="18" charset="0"/>
                <a:cs typeface="Times New Roman" panose="02020603050405020304" pitchFamily="18" charset="0"/>
              </a:rPr>
              <a:t> (V); </a:t>
            </a:r>
          </a:p>
          <a:p>
            <a:pPr marL="342900" indent="-342900" algn="l">
              <a:buFontTx/>
              <a:buChar char="-"/>
            </a:pPr>
            <a:r>
              <a:rPr lang="ru-RU" sz="2400" dirty="0" err="1">
                <a:latin typeface="Times New Roman" panose="02020603050405020304" pitchFamily="18" charset="0"/>
                <a:cs typeface="Times New Roman" panose="02020603050405020304" pitchFamily="18" charset="0"/>
              </a:rPr>
              <a:t>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види</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На </a:t>
            </a:r>
            <a:r>
              <a:rPr lang="ru-RU" sz="2400" dirty="0" err="1">
                <a:latin typeface="Times New Roman" panose="02020603050405020304" pitchFamily="18" charset="0"/>
                <a:cs typeface="Times New Roman" panose="02020603050405020304" pitchFamily="18" charset="0"/>
              </a:rPr>
              <a:t>практиці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знижок</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деяких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інших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існує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майже</a:t>
            </a:r>
            <a:r>
              <a:rPr lang="ru-RU" sz="2400" dirty="0">
                <a:latin typeface="Times New Roman" panose="02020603050405020304" pitchFamily="18" charset="0"/>
                <a:cs typeface="Times New Roman" panose="02020603050405020304" pitchFamily="18" charset="0"/>
              </a:rPr>
              <a:t> 20 </a:t>
            </a:r>
            <a:r>
              <a:rPr lang="ru-RU" sz="2400" dirty="0" err="1">
                <a:latin typeface="Times New Roman" panose="02020603050405020304" pitchFamily="18" charset="0"/>
                <a:cs typeface="Times New Roman" panose="02020603050405020304" pitchFamily="18" charset="0"/>
              </a:rPr>
              <a:t>різновидів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обслуговування</a:t>
            </a:r>
            <a:r>
              <a:rPr lang="ru-RU" sz="2400" dirty="0">
                <a:latin typeface="Times New Roman" panose="02020603050405020304" pitchFamily="18" charset="0"/>
                <a:cs typeface="Times New Roman" panose="02020603050405020304" pitchFamily="18" charset="0"/>
              </a:rPr>
              <a:t>. </a:t>
            </a:r>
          </a:p>
          <a:p>
            <a:pPr algn="just"/>
            <a:r>
              <a:rPr lang="ru-RU" sz="2400" b="1" i="1" dirty="0">
                <a:latin typeface="Times New Roman" panose="02020603050405020304" pitchFamily="18" charset="0"/>
                <a:cs typeface="Times New Roman" panose="02020603050405020304" pitchFamily="18" charset="0"/>
              </a:rPr>
              <a:t>Перший </a:t>
            </a:r>
            <a:r>
              <a:rPr lang="ru-RU" sz="2400" b="1" i="1" dirty="0" err="1">
                <a:latin typeface="Times New Roman" panose="02020603050405020304" pitchFamily="18" charset="0"/>
                <a:cs typeface="Times New Roman" panose="02020603050405020304" pitchFamily="18" charset="0"/>
              </a:rPr>
              <a:t>клас</a:t>
            </a:r>
            <a:r>
              <a:rPr lang="ru-RU" sz="2400" b="1"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найдорожчий</a:t>
            </a:r>
            <a:r>
              <a:rPr lang="ru-RU" sz="2400"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економічний</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найдешевший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Головні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відмінності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класів</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комфортність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крісла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харчування</a:t>
            </a:r>
            <a:r>
              <a:rPr lang="ru-RU" sz="2400" dirty="0">
                <a:latin typeface="Times New Roman" panose="02020603050405020304" pitchFamily="18" charset="0"/>
                <a:cs typeface="Times New Roman" panose="02020603050405020304" pitchFamily="18" charset="0"/>
              </a:rPr>
              <a:t> і вага багажу,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перевозиться </a:t>
            </a:r>
            <a:r>
              <a:rPr lang="ru-RU" sz="2400" dirty="0" err="1">
                <a:latin typeface="Times New Roman" panose="02020603050405020304" pitchFamily="18" charset="0"/>
                <a:cs typeface="Times New Roman" panose="02020603050405020304" pitchFamily="18" charset="0"/>
              </a:rPr>
              <a:t>безкоштовно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економічному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крісла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вузькі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розташовані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близько</a:t>
            </a:r>
            <a:r>
              <a:rPr lang="ru-RU" sz="2400" dirty="0">
                <a:latin typeface="Times New Roman" panose="02020603050405020304" pitchFamily="18" charset="0"/>
                <a:cs typeface="Times New Roman" panose="02020603050405020304" pitchFamily="18" charset="0"/>
              </a:rPr>
              <a:t> один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одного, то в </a:t>
            </a: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 — і </a:t>
            </a:r>
            <a:r>
              <a:rPr lang="ru-RU" sz="2400" dirty="0" err="1">
                <a:latin typeface="Times New Roman" panose="02020603050405020304" pitchFamily="18" charset="0"/>
                <a:cs typeface="Times New Roman" panose="02020603050405020304" pitchFamily="18" charset="0"/>
              </a:rPr>
              <a:t>першому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класах</a:t>
            </a:r>
            <a:r>
              <a:rPr lang="ru-RU" sz="2400" dirty="0">
                <a:latin typeface="Times New Roman" panose="02020603050405020304" pitchFamily="18" charset="0"/>
                <a:cs typeface="Times New Roman" panose="02020603050405020304" pitchFamily="18" charset="0"/>
              </a:rPr>
              <a:t> вони </a:t>
            </a:r>
            <a:r>
              <a:rPr lang="ru-RU" sz="2400" dirty="0" err="1">
                <a:latin typeface="Times New Roman" panose="02020603050405020304" pitchFamily="18" charset="0"/>
                <a:cs typeface="Times New Roman" panose="02020603050405020304" pitchFamily="18" charset="0"/>
              </a:rPr>
              <a:t>зручніші</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відстань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ними </a:t>
            </a:r>
            <a:r>
              <a:rPr lang="ru-RU" sz="2400" dirty="0" err="1">
                <a:latin typeface="Times New Roman" panose="02020603050405020304" pitchFamily="18" charset="0"/>
                <a:cs typeface="Times New Roman" panose="02020603050405020304" pitchFamily="18" charset="0"/>
              </a:rPr>
              <a:t>більша</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8545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432048"/>
          </a:xfrm>
        </p:spPr>
        <p:txBody>
          <a:bodyPr>
            <a:normAutofit fontScale="90000"/>
          </a:bodyPr>
          <a:lstStyle/>
          <a:p>
            <a:r>
              <a:rPr lang="ru-RU" dirty="0"/>
              <a:t> </a:t>
            </a:r>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Договірні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взаємовідносини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туристичною</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фірмою</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авіакомпанією</a:t>
            </a:r>
            <a:r>
              <a:rPr lang="ru-RU" b="1" dirty="0"/>
              <a:t> </a:t>
            </a:r>
          </a:p>
        </p:txBody>
      </p:sp>
      <p:sp>
        <p:nvSpPr>
          <p:cNvPr id="3" name="Объект 2"/>
          <p:cNvSpPr>
            <a:spLocks noGrp="1"/>
          </p:cNvSpPr>
          <p:nvPr>
            <p:ph idx="1"/>
          </p:nvPr>
        </p:nvSpPr>
        <p:spPr>
          <a:xfrm>
            <a:off x="457200" y="1700808"/>
            <a:ext cx="8229600" cy="4968552"/>
          </a:xfrm>
        </p:spPr>
        <p:txBody>
          <a:bodyPr/>
          <a:lstStyle/>
          <a:p>
            <a:r>
              <a:rPr lang="ru-RU" sz="2000" dirty="0">
                <a:latin typeface="Times New Roman" panose="02020603050405020304" pitchFamily="18" charset="0"/>
                <a:cs typeface="Times New Roman" panose="02020603050405020304" pitchFamily="18" charset="0"/>
              </a:rPr>
              <a:t>Для </a:t>
            </a:r>
            <a:r>
              <a:rPr lang="ru-RU" sz="2000" dirty="0" err="1">
                <a:latin typeface="Times New Roman" panose="02020603050405020304" pitchFamily="18" charset="0"/>
                <a:cs typeface="Times New Roman" panose="02020603050405020304" pitchFamily="18" charset="0"/>
              </a:rPr>
              <a:t>організації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авіаційних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подорожей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туристичній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фірмі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спланувати</a:t>
            </a:r>
            <a:r>
              <a:rPr lang="ru-RU" sz="2000" dirty="0">
                <a:latin typeface="Times New Roman" panose="02020603050405020304" pitchFamily="18" charset="0"/>
                <a:cs typeface="Times New Roman" panose="02020603050405020304" pitchFamily="18" charset="0"/>
              </a:rPr>
              <a:t> маршрут та </a:t>
            </a:r>
            <a:r>
              <a:rPr lang="ru-RU" sz="2000" dirty="0" err="1">
                <a:latin typeface="Times New Roman" panose="02020603050405020304" pitchFamily="18" charset="0"/>
                <a:cs typeface="Times New Roman" panose="02020603050405020304" pitchFamily="18" charset="0"/>
              </a:rPr>
              <a:t>укласти</a:t>
            </a:r>
            <a:r>
              <a:rPr lang="ru-RU" sz="2000" dirty="0">
                <a:latin typeface="Times New Roman" panose="02020603050405020304" pitchFamily="18" charset="0"/>
                <a:cs typeface="Times New Roman" panose="02020603050405020304" pitchFamily="18" charset="0"/>
              </a:rPr>
              <a:t> угоди з </a:t>
            </a:r>
            <a:r>
              <a:rPr lang="ru-RU" sz="2000" dirty="0" err="1">
                <a:latin typeface="Times New Roman" panose="02020603050405020304" pitchFamily="18" charset="0"/>
                <a:cs typeface="Times New Roman" panose="02020603050405020304" pitchFamily="18" charset="0"/>
              </a:rPr>
              <a:t>авіакомпаніями</a:t>
            </a:r>
            <a:r>
              <a:rPr lang="ru-RU" sz="2000" dirty="0">
                <a:latin typeface="Times New Roman" panose="02020603050405020304" pitchFamily="18" charset="0"/>
                <a:cs typeface="Times New Roman" panose="02020603050405020304" pitchFamily="18" charset="0"/>
              </a:rPr>
              <a:t> на перевезення туристів.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Договори з </a:t>
            </a:r>
            <a:r>
              <a:rPr lang="ru-RU" sz="2000" b="1" dirty="0" err="1">
                <a:latin typeface="Times New Roman" panose="02020603050405020304" pitchFamily="18" charset="0"/>
                <a:cs typeface="Times New Roman" panose="02020603050405020304" pitchFamily="18" charset="0"/>
              </a:rPr>
              <a:t>авіакомпаніями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бувають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трьох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видів</a:t>
            </a:r>
            <a:r>
              <a:rPr lang="ru-RU" sz="2000" b="1" dirty="0">
                <a:latin typeface="Times New Roman" panose="02020603050405020304" pitchFamily="18" charset="0"/>
                <a:cs typeface="Times New Roman" panose="02020603050405020304" pitchFamily="18" charset="0"/>
              </a:rPr>
              <a:t>: </a:t>
            </a:r>
          </a:p>
          <a:p>
            <a:pPr algn="just">
              <a:buFontTx/>
              <a:buChar char="-"/>
            </a:pPr>
            <a:r>
              <a:rPr lang="ru-RU" sz="2000" dirty="0" err="1">
                <a:latin typeface="Times New Roman" panose="02020603050405020304" pitchFamily="18" charset="0"/>
                <a:cs typeface="Times New Roman" panose="02020603050405020304" pitchFamily="18" charset="0"/>
              </a:rPr>
              <a:t>агентська</a:t>
            </a:r>
            <a:r>
              <a:rPr lang="ru-RU" sz="2000" dirty="0">
                <a:latin typeface="Times New Roman" panose="02020603050405020304" pitchFamily="18" charset="0"/>
                <a:cs typeface="Times New Roman" panose="02020603050405020304" pitchFamily="18" charset="0"/>
              </a:rPr>
              <a:t> угода; </a:t>
            </a:r>
          </a:p>
          <a:p>
            <a:pPr algn="just">
              <a:buFontTx/>
              <a:buChar char="-"/>
            </a:pPr>
            <a:r>
              <a:rPr lang="ru-RU" sz="2000" dirty="0" err="1">
                <a:latin typeface="Times New Roman" panose="02020603050405020304" pitchFamily="18" charset="0"/>
                <a:cs typeface="Times New Roman" panose="02020603050405020304" pitchFamily="18" charset="0"/>
              </a:rPr>
              <a:t>договір</a:t>
            </a:r>
            <a:r>
              <a:rPr lang="ru-RU" sz="2000" dirty="0">
                <a:latin typeface="Times New Roman" panose="02020603050405020304" pitchFamily="18" charset="0"/>
                <a:cs typeface="Times New Roman" panose="02020603050405020304" pitchFamily="18" charset="0"/>
              </a:rPr>
              <a:t> на квоту </a:t>
            </a:r>
            <a:r>
              <a:rPr lang="ru-RU" sz="2000" dirty="0" err="1">
                <a:latin typeface="Times New Roman" panose="02020603050405020304" pitchFamily="18" charset="0"/>
                <a:cs typeface="Times New Roman" panose="02020603050405020304" pitchFamily="18" charset="0"/>
              </a:rPr>
              <a:t>місць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регулярних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авіарейсах</a:t>
            </a:r>
            <a:r>
              <a:rPr lang="ru-RU" sz="2000" dirty="0">
                <a:latin typeface="Times New Roman" panose="02020603050405020304" pitchFamily="18" charset="0"/>
                <a:cs typeface="Times New Roman" panose="02020603050405020304" pitchFamily="18" charset="0"/>
              </a:rPr>
              <a:t>; </a:t>
            </a:r>
          </a:p>
          <a:p>
            <a:pPr algn="just">
              <a:buFontTx/>
              <a:buChar char="-"/>
            </a:pPr>
            <a:r>
              <a:rPr lang="ru-RU" sz="2000" dirty="0">
                <a:latin typeface="Times New Roman" panose="02020603050405020304" pitchFamily="18" charset="0"/>
                <a:cs typeface="Times New Roman" panose="02020603050405020304" pitchFamily="18" charset="0"/>
              </a:rPr>
              <a:t>чартер (</a:t>
            </a:r>
            <a:r>
              <a:rPr lang="ru-RU" sz="2000" dirty="0" err="1">
                <a:latin typeface="Times New Roman" panose="02020603050405020304" pitchFamily="18" charset="0"/>
                <a:cs typeface="Times New Roman" panose="02020603050405020304" pitchFamily="18" charset="0"/>
              </a:rPr>
              <a:t>оренда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літака</a:t>
            </a:r>
            <a:r>
              <a:rPr lang="ru-RU" sz="2000" dirty="0">
                <a:latin typeface="Times New Roman" panose="02020603050405020304" pitchFamily="18" charset="0"/>
                <a:cs typeface="Times New Roman" panose="02020603050405020304" pitchFamily="18" charset="0"/>
              </a:rPr>
              <a:t>). </a:t>
            </a:r>
          </a:p>
          <a:p>
            <a:pPr algn="just">
              <a:buFontTx/>
              <a:buChar char="-"/>
            </a:pPr>
            <a:r>
              <a:rPr lang="ru-RU" sz="2000" b="1" dirty="0" err="1">
                <a:latin typeface="Times New Roman" panose="02020603050405020304" pitchFamily="18" charset="0"/>
                <a:cs typeface="Times New Roman" panose="02020603050405020304" pitchFamily="18" charset="0"/>
              </a:rPr>
              <a:t>Агентська</a:t>
            </a:r>
            <a:r>
              <a:rPr lang="ru-RU" sz="2000" b="1" dirty="0">
                <a:latin typeface="Times New Roman" panose="02020603050405020304" pitchFamily="18" charset="0"/>
                <a:cs typeface="Times New Roman" panose="02020603050405020304" pitchFamily="18" charset="0"/>
              </a:rPr>
              <a:t> угода з </a:t>
            </a:r>
            <a:r>
              <a:rPr lang="ru-RU" sz="2000" b="1" dirty="0" err="1">
                <a:latin typeface="Times New Roman" panose="02020603050405020304" pitchFamily="18" charset="0"/>
                <a:cs typeface="Times New Roman" panose="02020603050405020304" pitchFamily="18" charset="0"/>
              </a:rPr>
              <a:t>авіакомпанією</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робота з </a:t>
            </a:r>
            <a:r>
              <a:rPr lang="ru-RU" sz="2000" dirty="0" err="1">
                <a:latin typeface="Times New Roman" panose="02020603050405020304" pitchFamily="18" charset="0"/>
                <a:cs typeface="Times New Roman" panose="02020603050405020304" pitchFamily="18" charset="0"/>
              </a:rPr>
              <a:t>реалізації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коли </a:t>
            </a:r>
            <a:r>
              <a:rPr lang="ru-RU" sz="2000" dirty="0" err="1">
                <a:latin typeface="Times New Roman" panose="02020603050405020304" pitchFamily="18" charset="0"/>
                <a:cs typeface="Times New Roman" panose="02020603050405020304" pitchFamily="18" charset="0"/>
              </a:rPr>
              <a:t>туристична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фірма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отримує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можливість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самостійно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виступати</a:t>
            </a:r>
            <a:r>
              <a:rPr lang="ru-RU" sz="2000" dirty="0">
                <a:latin typeface="Times New Roman" panose="02020603050405020304" pitchFamily="18" charset="0"/>
                <a:cs typeface="Times New Roman" panose="02020603050405020304" pitchFamily="18" charset="0"/>
              </a:rPr>
              <a:t> як агентство </a:t>
            </a:r>
            <a:r>
              <a:rPr lang="ru-RU" sz="2000" dirty="0" err="1">
                <a:latin typeface="Times New Roman" panose="02020603050405020304" pitchFamily="18" charset="0"/>
                <a:cs typeface="Times New Roman" panose="02020603050405020304" pitchFamily="18" charset="0"/>
              </a:rPr>
              <a:t>авіакомпанії</a:t>
            </a:r>
            <a:r>
              <a:rPr lang="ru-RU" sz="2000" dirty="0">
                <a:latin typeface="Times New Roman" panose="02020603050405020304" pitchFamily="18" charset="0"/>
                <a:cs typeface="Times New Roman" panose="02020603050405020304" pitchFamily="18" charset="0"/>
              </a:rPr>
              <a:t> з продажу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спрощує</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прискорює</a:t>
            </a:r>
            <a:r>
              <a:rPr lang="ru-RU" sz="2000" dirty="0">
                <a:latin typeface="Times New Roman" panose="02020603050405020304" pitchFamily="18" charset="0"/>
                <a:cs typeface="Times New Roman" panose="02020603050405020304" pitchFamily="18" charset="0"/>
              </a:rPr>
              <a:t> процедуру </a:t>
            </a:r>
            <a:r>
              <a:rPr lang="ru-RU" sz="2000" dirty="0" err="1">
                <a:latin typeface="Times New Roman" panose="02020603050405020304" pitchFamily="18" charset="0"/>
                <a:cs typeface="Times New Roman" panose="02020603050405020304" pitchFamily="18" charset="0"/>
              </a:rPr>
              <a:t>бронювання</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оформлення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проїзних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документів</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363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r>
              <a:rPr lang="ru-RU" sz="2800" b="1" i="1" dirty="0" err="1">
                <a:latin typeface="Times New Roman" panose="02020603050405020304" pitchFamily="18" charset="0"/>
                <a:cs typeface="Times New Roman" panose="02020603050405020304" pitchFamily="18" charset="0"/>
              </a:rPr>
              <a:t>Агентська</a:t>
            </a:r>
            <a:r>
              <a:rPr lang="ru-RU" sz="2800" b="1" i="1" dirty="0">
                <a:latin typeface="Times New Roman" panose="02020603050405020304" pitchFamily="18" charset="0"/>
                <a:cs typeface="Times New Roman" panose="02020603050405020304" pitchFamily="18" charset="0"/>
              </a:rPr>
              <a:t> угода з </a:t>
            </a:r>
            <a:r>
              <a:rPr lang="ru-RU" sz="2800" b="1" i="1" dirty="0" err="1">
                <a:latin typeface="Times New Roman" panose="02020603050405020304" pitchFamily="18" charset="0"/>
                <a:cs typeface="Times New Roman" panose="02020603050405020304" pitchFamily="18" charset="0"/>
              </a:rPr>
              <a:t>авіакомпанією</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визначає</a:t>
            </a:r>
            <a:r>
              <a:rPr lang="ru-RU" sz="2800" b="1" i="1"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980728"/>
            <a:ext cx="8229600" cy="5760640"/>
          </a:xfrm>
        </p:spPr>
        <p:txBody>
          <a:bodyPr/>
          <a:lstStyle/>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хто</a:t>
            </a:r>
            <a:r>
              <a:rPr lang="ru-RU" sz="2000" dirty="0">
                <a:latin typeface="Times New Roman" panose="02020603050405020304" pitchFamily="18" charset="0"/>
                <a:cs typeface="Times New Roman" panose="02020603050405020304" pitchFamily="18" charset="0"/>
              </a:rPr>
              <a:t> і на </a:t>
            </a:r>
            <a:r>
              <a:rPr lang="ru-RU" sz="2000" dirty="0" err="1">
                <a:latin typeface="Times New Roman" panose="02020603050405020304" pitchFamily="18" charset="0"/>
                <a:cs typeface="Times New Roman" panose="02020603050405020304" pitchFamily="18" charset="0"/>
              </a:rPr>
              <a:t>яких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умовах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забезпечує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наявність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обладнання</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оформлення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їх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бланків</a:t>
            </a:r>
            <a:r>
              <a:rPr lang="ru-RU" sz="2000" dirty="0">
                <a:latin typeface="Times New Roman" panose="02020603050405020304" pitchFamily="18" charset="0"/>
                <a:cs typeface="Times New Roman" panose="02020603050405020304" pitchFamily="18" charset="0"/>
              </a:rPr>
              <a:t>; </a:t>
            </a:r>
          </a:p>
          <a:p>
            <a:pPr algn="just"/>
            <a:r>
              <a:rPr lang="ru-RU" sz="2000" dirty="0" err="1">
                <a:latin typeface="Times New Roman" panose="02020603050405020304" pitchFamily="18" charset="0"/>
                <a:cs typeface="Times New Roman" panose="02020603050405020304" pitchFamily="18" charset="0"/>
              </a:rPr>
              <a:t>питання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підготовку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кадрів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обслуговування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обладнання</a:t>
            </a:r>
            <a:r>
              <a:rPr lang="ru-RU" sz="2000" dirty="0">
                <a:latin typeface="Times New Roman" panose="02020603050405020304" pitchFamily="18" charset="0"/>
                <a:cs typeface="Times New Roman" panose="02020603050405020304" pitchFamily="18" charset="0"/>
              </a:rPr>
              <a:t>; </a:t>
            </a:r>
          </a:p>
          <a:p>
            <a:pPr algn="just"/>
            <a:r>
              <a:rPr lang="ru-RU" sz="2000" dirty="0" err="1">
                <a:latin typeface="Times New Roman" panose="02020603050405020304" pitchFamily="18" charset="0"/>
                <a:cs typeface="Times New Roman" panose="02020603050405020304" pitchFamily="18" charset="0"/>
              </a:rPr>
              <a:t>обсяги</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найчастіше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встановлюються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індивідуально</a:t>
            </a:r>
            <a:r>
              <a:rPr lang="ru-RU" sz="2000" dirty="0">
                <a:latin typeface="Times New Roman" panose="02020603050405020304" pitchFamily="18" charset="0"/>
                <a:cs typeface="Times New Roman" panose="02020603050405020304" pitchFamily="18" charset="0"/>
              </a:rPr>
              <a:t> - за </a:t>
            </a:r>
            <a:r>
              <a:rPr lang="ru-RU" sz="2000" dirty="0" err="1">
                <a:latin typeface="Times New Roman" panose="02020603050405020304" pitchFamily="18" charset="0"/>
                <a:cs typeface="Times New Roman" panose="02020603050405020304" pitchFamily="18" charset="0"/>
              </a:rPr>
              <a:t>кількістю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квитків</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місяць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обсягами</a:t>
            </a:r>
            <a:r>
              <a:rPr lang="ru-RU" sz="2000" dirty="0">
                <a:latin typeface="Times New Roman" panose="02020603050405020304" pitchFamily="18" charset="0"/>
                <a:cs typeface="Times New Roman" panose="02020603050405020304" pitchFamily="18" charset="0"/>
              </a:rPr>
              <a:t> продажу); </a:t>
            </a:r>
          </a:p>
          <a:p>
            <a:pPr algn="just"/>
            <a:r>
              <a:rPr lang="ru-RU" sz="2000" dirty="0" err="1">
                <a:latin typeface="Times New Roman" panose="02020603050405020304" pitchFamily="18" charset="0"/>
                <a:cs typeface="Times New Roman" panose="02020603050405020304" pitchFamily="18" charset="0"/>
              </a:rPr>
              <a:t>межі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можливого</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регіонально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за сегментами </a:t>
            </a:r>
            <a:r>
              <a:rPr lang="ru-RU" sz="2000" dirty="0" err="1">
                <a:latin typeface="Times New Roman" panose="02020603050405020304" pitchFamily="18" charset="0"/>
                <a:cs typeface="Times New Roman" panose="02020603050405020304" pitchFamily="18" charset="0"/>
              </a:rPr>
              <a:t>споживачів</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за </a:t>
            </a:r>
            <a:r>
              <a:rPr lang="ru-RU" sz="2000" dirty="0" err="1">
                <a:latin typeface="Times New Roman" panose="02020603050405020304" pitchFamily="18" charset="0"/>
                <a:cs typeface="Times New Roman" panose="02020603050405020304" pitchFamily="18" charset="0"/>
              </a:rPr>
              <a:t>чиєю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продаються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авіаквитки</a:t>
            </a:r>
            <a:r>
              <a:rPr lang="ru-RU" sz="2000" dirty="0">
                <a:latin typeface="Times New Roman" panose="02020603050405020304" pitchFamily="18" charset="0"/>
                <a:cs typeface="Times New Roman" panose="02020603050405020304" pitchFamily="18" charset="0"/>
              </a:rPr>
              <a:t> -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авіакомпанії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турагенства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найчастіше</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авіакомпанії</a:t>
            </a:r>
            <a:r>
              <a:rPr lang="ru-RU" sz="2000" dirty="0">
                <a:latin typeface="Times New Roman" panose="02020603050405020304" pitchFamily="18" charset="0"/>
                <a:cs typeface="Times New Roman" panose="02020603050405020304" pitchFamily="18" charset="0"/>
              </a:rPr>
              <a:t>); </a:t>
            </a:r>
          </a:p>
          <a:p>
            <a:pPr algn="just"/>
            <a:r>
              <a:rPr lang="ru-RU" sz="2000" dirty="0" err="1">
                <a:latin typeface="Times New Roman" panose="02020603050405020304" pitchFamily="18" charset="0"/>
                <a:cs typeface="Times New Roman" panose="02020603050405020304" pitchFamily="18" charset="0"/>
              </a:rPr>
              <a:t>ціна</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тарифи</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a:t>
            </a:r>
          </a:p>
          <a:p>
            <a:pPr algn="just"/>
            <a:r>
              <a:rPr lang="ru-RU" sz="2000" dirty="0" err="1">
                <a:latin typeface="Times New Roman" panose="02020603050405020304" pitchFamily="18" charset="0"/>
                <a:cs typeface="Times New Roman" panose="02020603050405020304" pitchFamily="18" charset="0"/>
              </a:rPr>
              <a:t>умови</a:t>
            </a:r>
            <a:r>
              <a:rPr lang="ru-RU" sz="2000" dirty="0">
                <a:latin typeface="Times New Roman" panose="02020603050405020304" pitchFamily="18" charset="0"/>
                <a:cs typeface="Times New Roman" panose="02020603050405020304" pitchFamily="18" charset="0"/>
              </a:rPr>
              <a:t> оплати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попередня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оплата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продажу (для </a:t>
            </a:r>
            <a:r>
              <a:rPr lang="ru-RU" sz="2000" dirty="0" err="1">
                <a:latin typeface="Times New Roman" panose="02020603050405020304" pitchFamily="18" charset="0"/>
                <a:cs typeface="Times New Roman" panose="02020603050405020304" pitchFamily="18" charset="0"/>
              </a:rPr>
              <a:t>деяких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агентів</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компаніях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установлюється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попередня</a:t>
            </a:r>
            <a:r>
              <a:rPr lang="ru-RU" sz="2000" dirty="0">
                <a:latin typeface="Times New Roman" panose="02020603050405020304" pitchFamily="18" charset="0"/>
                <a:cs typeface="Times New Roman" panose="02020603050405020304" pitchFamily="18" charset="0"/>
              </a:rPr>
              <a:t> оплата за </a:t>
            </a:r>
            <a:r>
              <a:rPr lang="ru-RU" sz="2000" dirty="0" err="1">
                <a:latin typeface="Times New Roman" panose="02020603050405020304" pitchFamily="18" charset="0"/>
                <a:cs typeface="Times New Roman" panose="02020603050405020304" pitchFamily="18" charset="0"/>
              </a:rPr>
              <a:t>групи</a:t>
            </a:r>
            <a:r>
              <a:rPr lang="ru-RU" sz="2000" dirty="0">
                <a:latin typeface="Times New Roman" panose="02020603050405020304" pitchFamily="18" charset="0"/>
                <a:cs typeface="Times New Roman" panose="02020603050405020304" pitchFamily="18" charset="0"/>
              </a:rPr>
              <a:t> туристів); </a:t>
            </a:r>
          </a:p>
          <a:p>
            <a:pPr algn="just"/>
            <a:r>
              <a:rPr lang="ru-RU" sz="2000" dirty="0" err="1">
                <a:latin typeface="Times New Roman" panose="02020603050405020304" pitchFamily="18" charset="0"/>
                <a:cs typeface="Times New Roman" panose="02020603050405020304" pitchFamily="18" charset="0"/>
              </a:rPr>
              <a:t>розмір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комісійної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винагороди</a:t>
            </a:r>
            <a:r>
              <a:rPr lang="ru-RU" sz="2000" dirty="0">
                <a:latin typeface="Times New Roman" panose="02020603050405020304" pitchFamily="18" charset="0"/>
                <a:cs typeface="Times New Roman" panose="02020603050405020304" pitchFamily="18" charset="0"/>
              </a:rPr>
              <a:t> за продаж </a:t>
            </a:r>
            <a:r>
              <a:rPr lang="ru-RU" sz="2000" dirty="0" err="1">
                <a:latin typeface="Times New Roman" panose="02020603050405020304" pitchFamily="18" charset="0"/>
                <a:cs typeface="Times New Roman" panose="02020603050405020304" pitchFamily="18" charset="0"/>
              </a:rPr>
              <a:t>авіаквитків</a:t>
            </a:r>
            <a:r>
              <a:rPr lang="ru-RU" sz="2000" dirty="0">
                <a:latin typeface="Times New Roman" panose="02020603050405020304" pitchFamily="18" charset="0"/>
                <a:cs typeface="Times New Roman" panose="02020603050405020304" pitchFamily="18" charset="0"/>
              </a:rPr>
              <a:t> (до 9%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продажного тарифу); </a:t>
            </a:r>
          </a:p>
        </p:txBody>
      </p:sp>
    </p:spTree>
    <p:extLst>
      <p:ext uri="{BB962C8B-B14F-4D97-AF65-F5344CB8AC3E}">
        <p14:creationId xmlns:p14="http://schemas.microsoft.com/office/powerpoint/2010/main" val="248102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548680"/>
            <a:ext cx="8229600" cy="6120680"/>
          </a:xfrm>
        </p:spPr>
        <p:txBody>
          <a:bodyPr/>
          <a:lstStyle/>
          <a:p>
            <a:pPr algn="just"/>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випадку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укладання</a:t>
            </a:r>
            <a:r>
              <a:rPr lang="ru-RU" sz="2400" dirty="0">
                <a:latin typeface="Times New Roman" panose="02020603050405020304" pitchFamily="18" charset="0"/>
                <a:cs typeface="Times New Roman" panose="02020603050405020304" pitchFamily="18" charset="0"/>
              </a:rPr>
              <a:t> договору на квоту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регулярних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авіарейсах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обумовлюють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тверду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впливає</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умови</a:t>
            </a:r>
            <a:r>
              <a:rPr lang="ru-RU" sz="2400" dirty="0">
                <a:latin typeface="Times New Roman" panose="02020603050405020304" pitchFamily="18" charset="0"/>
                <a:cs typeface="Times New Roman" panose="02020603050405020304" pitchFamily="18" charset="0"/>
              </a:rPr>
              <a:t> договору, на </a:t>
            </a:r>
            <a:r>
              <a:rPr lang="ru-RU" sz="2400" dirty="0" err="1">
                <a:latin typeface="Times New Roman" panose="02020603050405020304" pitchFamily="18" charset="0"/>
                <a:cs typeface="Times New Roman" panose="02020603050405020304" pitchFamily="18" charset="0"/>
              </a:rPr>
              <a:t>спеціальні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пільги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знижки</a:t>
            </a:r>
            <a:r>
              <a:rPr lang="ru-RU" sz="2400" dirty="0">
                <a:latin typeface="Times New Roman" panose="02020603050405020304" pitchFamily="18" charset="0"/>
                <a:cs typeface="Times New Roman" panose="02020603050405020304" pitchFamily="18" charset="0"/>
              </a:rPr>
              <a:t>. </a:t>
            </a:r>
          </a:p>
          <a:p>
            <a:pPr algn="just"/>
            <a:r>
              <a:rPr lang="ru-RU" sz="2400" b="1" i="1" dirty="0">
                <a:latin typeface="Times New Roman" panose="02020603050405020304" pitchFamily="18" charset="0"/>
                <a:cs typeface="Times New Roman" panose="02020603050405020304" pitchFamily="18" charset="0"/>
              </a:rPr>
              <a:t>При </a:t>
            </a:r>
            <a:r>
              <a:rPr lang="ru-RU" sz="2400" b="1" i="1" dirty="0" err="1">
                <a:latin typeface="Times New Roman" panose="02020603050405020304" pitchFamily="18" charset="0"/>
                <a:cs typeface="Times New Roman" panose="02020603050405020304" pitchFamily="18" charset="0"/>
              </a:rPr>
              <a:t>твердій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квоті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місць</a:t>
            </a:r>
            <a:r>
              <a:rPr lang="ru-RU" sz="2400" b="1"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відповідальність</a:t>
            </a:r>
            <a:r>
              <a:rPr lang="ru-RU" sz="2400" dirty="0">
                <a:latin typeface="Times New Roman" panose="02020603050405020304" pitchFamily="18" charset="0"/>
                <a:cs typeface="Times New Roman" panose="02020603050405020304" pitchFamily="18" charset="0"/>
              </a:rPr>
              <a:t> за не </a:t>
            </a:r>
            <a:r>
              <a:rPr lang="ru-RU" sz="2400" dirty="0" err="1">
                <a:latin typeface="Times New Roman" panose="02020603050405020304" pitchFamily="18" charset="0"/>
                <a:cs typeface="Times New Roman" panose="02020603050405020304" pitchFamily="18" charset="0"/>
              </a:rPr>
              <a:t>реалізацію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покладається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туристичну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фірму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незалежно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причини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реалізації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втрати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туристична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фірма</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твердій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квоті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вартість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авіаквитків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вища</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порівнянні</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м’якою</a:t>
            </a:r>
            <a:r>
              <a:rPr lang="ru-RU" sz="2400" dirty="0">
                <a:latin typeface="Times New Roman" panose="02020603050405020304" pitchFamily="18" charset="0"/>
                <a:cs typeface="Times New Roman" panose="02020603050405020304" pitchFamily="18" charset="0"/>
              </a:rPr>
              <a:t>. </a:t>
            </a:r>
          </a:p>
          <a:p>
            <a:pPr algn="just"/>
            <a:r>
              <a:rPr lang="ru-RU" sz="2400" b="1" i="1" dirty="0">
                <a:latin typeface="Times New Roman" panose="02020603050405020304" pitchFamily="18" charset="0"/>
                <a:cs typeface="Times New Roman" panose="02020603050405020304" pitchFamily="18" charset="0"/>
              </a:rPr>
              <a:t>При </a:t>
            </a:r>
            <a:r>
              <a:rPr lang="ru-RU" sz="2400" b="1" i="1" dirty="0" err="1">
                <a:latin typeface="Times New Roman" panose="02020603050405020304" pitchFamily="18" charset="0"/>
                <a:cs typeface="Times New Roman" panose="02020603050405020304" pitchFamily="18" charset="0"/>
              </a:rPr>
              <a:t>м’якій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квоті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місць</a:t>
            </a:r>
            <a:r>
              <a:rPr lang="ru-RU" sz="2400" b="1"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встановлюються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туристичної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зв’язку</a:t>
            </a:r>
            <a:r>
              <a:rPr lang="ru-RU" sz="2400" dirty="0">
                <a:latin typeface="Times New Roman" panose="02020603050405020304" pitchFamily="18" charset="0"/>
                <a:cs typeface="Times New Roman" panose="02020603050405020304" pitchFamily="18" charset="0"/>
              </a:rPr>
              <a:t> з не </a:t>
            </a:r>
            <a:r>
              <a:rPr lang="ru-RU" sz="2400" dirty="0" err="1">
                <a:latin typeface="Times New Roman" panose="02020603050405020304" pitchFamily="18" charset="0"/>
                <a:cs typeface="Times New Roman" panose="02020603050405020304" pitchFamily="18" charset="0"/>
              </a:rPr>
              <a:t>реалізацією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туристичних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путівок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передбачають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подальшої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реалізації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цих</a:t>
            </a:r>
            <a:r>
              <a:rPr lang="ru-RU" sz="2400" dirty="0">
                <a:latin typeface="Times New Roman" panose="02020603050405020304" pitchFamily="18" charset="0"/>
                <a:cs typeface="Times New Roman" panose="02020603050405020304" pitchFamily="18" charset="0"/>
              </a:rPr>
              <a:t> самих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авіакомпанією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іншими</a:t>
            </a:r>
            <a:r>
              <a:rPr lang="ru-RU" sz="2400" dirty="0">
                <a:latin typeface="Times New Roman" panose="02020603050405020304" pitchFamily="18" charset="0"/>
                <a:cs typeface="Times New Roman" panose="02020603050405020304" pitchFamily="18" charset="0"/>
              </a:rPr>
              <a:t> агентами. </a:t>
            </a:r>
          </a:p>
        </p:txBody>
      </p:sp>
    </p:spTree>
    <p:extLst>
      <p:ext uri="{BB962C8B-B14F-4D97-AF65-F5344CB8AC3E}">
        <p14:creationId xmlns:p14="http://schemas.microsoft.com/office/powerpoint/2010/main" val="141989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err="1">
                <a:latin typeface="Times New Roman" panose="02020603050405020304" pitchFamily="18" charset="0"/>
                <a:cs typeface="Times New Roman" panose="02020603050405020304" pitchFamily="18" charset="0"/>
              </a:rPr>
              <a:t>Договір</a:t>
            </a:r>
            <a:r>
              <a:rPr lang="ru-RU" sz="2400" b="1" i="1" dirty="0">
                <a:latin typeface="Times New Roman" panose="02020603050405020304" pitchFamily="18" charset="0"/>
                <a:cs typeface="Times New Roman" panose="02020603050405020304" pitchFamily="18" charset="0"/>
              </a:rPr>
              <a:t> з </a:t>
            </a:r>
            <a:r>
              <a:rPr lang="ru-RU" sz="2400" b="1" i="1" dirty="0" err="1">
                <a:latin typeface="Times New Roman" panose="02020603050405020304" pitchFamily="18" charset="0"/>
                <a:cs typeface="Times New Roman" panose="02020603050405020304" pitchFamily="18" charset="0"/>
              </a:rPr>
              <a:t>авіакомпанією</a:t>
            </a:r>
            <a:r>
              <a:rPr lang="ru-RU" sz="2400" b="1" i="1" dirty="0">
                <a:latin typeface="Times New Roman" panose="02020603050405020304" pitchFamily="18" charset="0"/>
                <a:cs typeface="Times New Roman" panose="02020603050405020304" pitchFamily="18" charset="0"/>
              </a:rPr>
              <a:t> на квоту </a:t>
            </a:r>
            <a:r>
              <a:rPr lang="ru-RU" sz="2400" b="1" i="1" dirty="0" err="1">
                <a:latin typeface="Times New Roman" panose="02020603050405020304" pitchFamily="18" charset="0"/>
                <a:cs typeface="Times New Roman" panose="02020603050405020304" pitchFamily="18" charset="0"/>
              </a:rPr>
              <a:t>місць</a:t>
            </a:r>
            <a:r>
              <a:rPr lang="ru-RU" sz="2400" b="1" i="1" dirty="0">
                <a:latin typeface="Times New Roman" panose="02020603050405020304" pitchFamily="18" charset="0"/>
                <a:cs typeface="Times New Roman" panose="02020603050405020304" pitchFamily="18" charset="0"/>
              </a:rPr>
              <a:t> на </a:t>
            </a:r>
            <a:r>
              <a:rPr lang="ru-RU" sz="2400" b="1" i="1" dirty="0" err="1">
                <a:latin typeface="Times New Roman" panose="02020603050405020304" pitchFamily="18" charset="0"/>
                <a:cs typeface="Times New Roman" panose="02020603050405020304" pitchFamily="18" charset="0"/>
              </a:rPr>
              <a:t>регулярних</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авіарейсах</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включає</a:t>
            </a:r>
            <a:r>
              <a:rPr lang="ru-RU" sz="2400" b="1" i="1"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457200" y="1417638"/>
            <a:ext cx="8229600" cy="5440362"/>
          </a:xfrm>
        </p:spPr>
        <p:txBody>
          <a:bodyPr/>
          <a:lstStyle/>
          <a:p>
            <a:pPr algn="just"/>
            <a:r>
              <a:rPr lang="ru-RU" sz="28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графік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функціонування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турів</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напрямку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туди</a:t>
            </a:r>
            <a:r>
              <a:rPr lang="ru-RU" sz="2400" dirty="0">
                <a:latin typeface="Times New Roman" panose="02020603050405020304" pitchFamily="18" charset="0"/>
                <a:cs typeface="Times New Roman" panose="02020603050405020304" pitchFamily="18" charset="0"/>
              </a:rPr>
              <a:t> “і “назад"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повідомленням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призначення</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туристів у </a:t>
            </a:r>
            <a:r>
              <a:rPr lang="ru-RU" sz="2400" dirty="0" err="1">
                <a:latin typeface="Times New Roman" panose="02020603050405020304" pitchFamily="18" charset="0"/>
                <a:cs typeface="Times New Roman" panose="02020603050405020304" pitchFamily="18" charset="0"/>
              </a:rPr>
              <a:t>кожній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групі</a:t>
            </a:r>
            <a:r>
              <a:rPr lang="ru-RU" sz="2400" dirty="0">
                <a:latin typeface="Times New Roman" panose="02020603050405020304" pitchFamily="18" charset="0"/>
                <a:cs typeface="Times New Roman" panose="02020603050405020304" pitchFamily="18" charset="0"/>
              </a:rPr>
              <a:t> (квота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подачі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замовлень</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викупу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авіаквитків</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зняття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замовлень</a:t>
            </a:r>
            <a:r>
              <a:rPr lang="ru-RU" sz="2400" dirty="0">
                <a:latin typeface="Times New Roman" panose="02020603050405020304" pitchFamily="18" charset="0"/>
                <a:cs typeface="Times New Roman" panose="02020603050405020304" pitchFamily="18" charset="0"/>
              </a:rPr>
              <a:t> на квитки без </a:t>
            </a:r>
            <a:r>
              <a:rPr lang="ru-RU" sz="2400" dirty="0" err="1">
                <a:latin typeface="Times New Roman" panose="02020603050405020304" pitchFamily="18" charset="0"/>
                <a:cs typeface="Times New Roman" panose="02020603050405020304" pitchFamily="18" charset="0"/>
              </a:rPr>
              <a:t>утримання</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штрафів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м’який</a:t>
            </a:r>
            <a:r>
              <a:rPr lang="ru-RU" sz="2400" dirty="0">
                <a:latin typeface="Times New Roman" panose="02020603050405020304" pitchFamily="18" charset="0"/>
                <a:cs typeface="Times New Roman" panose="02020603050405020304" pitchFamily="18" charset="0"/>
              </a:rPr>
              <a:t> блок);</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тарифів</a:t>
            </a:r>
            <a:r>
              <a:rPr lang="ru-RU" sz="2400" dirty="0">
                <a:latin typeface="Times New Roman" panose="02020603050405020304" pitchFamily="18" charset="0"/>
                <a:cs typeface="Times New Roman" panose="02020603050405020304" pitchFamily="18" charset="0"/>
              </a:rPr>
              <a:t> на квитки,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купуються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пільгові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тарифи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пільгових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тарифів</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пільги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знижки</a:t>
            </a:r>
            <a:r>
              <a:rPr lang="ru-RU" sz="2400" dirty="0">
                <a:latin typeface="Times New Roman" panose="02020603050405020304" pitchFamily="18" charset="0"/>
                <a:cs typeface="Times New Roman" panose="02020603050405020304" pitchFamily="18" charset="0"/>
              </a:rPr>
              <a:t> на квоту </a:t>
            </a:r>
            <a:r>
              <a:rPr lang="ru-RU" sz="2400" dirty="0" err="1">
                <a:latin typeface="Times New Roman" panose="02020603050405020304" pitchFamily="18" charset="0"/>
                <a:cs typeface="Times New Roman" panose="02020603050405020304" pitchFamily="18" charset="0"/>
              </a:rPr>
              <a:t>місць</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квитків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матеріальна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відповідальність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виходить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повернення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м’який</a:t>
            </a:r>
            <a:r>
              <a:rPr lang="ru-RU" sz="2400" dirty="0">
                <a:latin typeface="Times New Roman" panose="02020603050405020304" pitchFamily="18" charset="0"/>
                <a:cs typeface="Times New Roman" panose="02020603050405020304" pitchFamily="18" charset="0"/>
              </a:rPr>
              <a:t> блок). </a:t>
            </a:r>
          </a:p>
          <a:p>
            <a:endParaRPr lang="ru-RU" dirty="0"/>
          </a:p>
        </p:txBody>
      </p:sp>
    </p:spTree>
    <p:extLst>
      <p:ext uri="{BB962C8B-B14F-4D97-AF65-F5344CB8AC3E}">
        <p14:creationId xmlns:p14="http://schemas.microsoft.com/office/powerpoint/2010/main" val="42225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0"/>
            <a:ext cx="8229600" cy="6120680"/>
          </a:xfrm>
        </p:spPr>
        <p:txBody>
          <a:bodyPr/>
          <a:lstStyle/>
          <a:p>
            <a:pPr marL="0" indent="0" algn="just">
              <a:lnSpc>
                <a:spcPct val="150000"/>
              </a:lnSpc>
              <a:buNone/>
            </a:pPr>
            <a:r>
              <a:rPr lang="ru-RU" sz="2400" b="1" i="1" dirty="0">
                <a:latin typeface="Times New Roman" panose="02020603050405020304" pitchFamily="18" charset="0"/>
                <a:cs typeface="Times New Roman" panose="02020603050405020304" pitchFamily="18" charset="0"/>
              </a:rPr>
              <a:t>Чартер</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договір</a:t>
            </a:r>
            <a:r>
              <a:rPr lang="ru-RU" sz="2400" dirty="0">
                <a:latin typeface="Times New Roman" panose="02020603050405020304" pitchFamily="18" charset="0"/>
                <a:cs typeface="Times New Roman" panose="02020603050405020304" pitchFamily="18" charset="0"/>
              </a:rPr>
              <a:t> перевезення, </a:t>
            </a:r>
            <a:r>
              <a:rPr lang="ru-RU" sz="2400" dirty="0" err="1">
                <a:latin typeface="Times New Roman" panose="02020603050405020304" pitchFamily="18" charset="0"/>
                <a:cs typeface="Times New Roman" panose="02020603050405020304" pitchFamily="18" charset="0"/>
              </a:rPr>
              <a:t>укладений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власником</a:t>
            </a:r>
            <a:r>
              <a:rPr lang="ru-RU" sz="2400" dirty="0">
                <a:latin typeface="Times New Roman" panose="02020603050405020304" pitchFamily="18" charset="0"/>
                <a:cs typeface="Times New Roman" panose="02020603050405020304" pitchFamily="18" charset="0"/>
              </a:rPr>
              <a:t> транспортного </a:t>
            </a:r>
            <a:r>
              <a:rPr lang="ru-RU" sz="2400" dirty="0" err="1">
                <a:latin typeface="Times New Roman" panose="02020603050405020304" pitchFamily="18" charset="0"/>
                <a:cs typeface="Times New Roman" panose="02020603050405020304" pitchFamily="18" charset="0"/>
              </a:rPr>
              <a:t>засобу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фрахтівником</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наймачем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фрахтувальником</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оренду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усього</a:t>
            </a:r>
            <a:r>
              <a:rPr lang="ru-RU" sz="2400" dirty="0">
                <a:latin typeface="Times New Roman" panose="02020603050405020304" pitchFamily="18" charset="0"/>
                <a:cs typeface="Times New Roman" panose="02020603050405020304" pitchFamily="18" charset="0"/>
              </a:rPr>
              <a:t> транспортного </a:t>
            </a:r>
            <a:r>
              <a:rPr lang="ru-RU" sz="2400" dirty="0" err="1">
                <a:latin typeface="Times New Roman" panose="02020603050405020304" pitchFamily="18" charset="0"/>
                <a:cs typeface="Times New Roman" panose="02020603050405020304" pitchFamily="18" charset="0"/>
              </a:rPr>
              <a:t>засобу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визначений</a:t>
            </a:r>
            <a:r>
              <a:rPr lang="ru-RU" sz="2400" dirty="0">
                <a:latin typeface="Times New Roman" panose="02020603050405020304" pitchFamily="18" charset="0"/>
                <a:cs typeface="Times New Roman" panose="02020603050405020304" pitchFamily="18" charset="0"/>
              </a:rPr>
              <a:t> рейс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a:t>
            </a:r>
            <a:r>
              <a:rPr lang="ru-RU" sz="2400" dirty="0">
                <a:latin typeface="Times New Roman" panose="02020603050405020304" pitchFamily="18" charset="0"/>
                <a:cs typeface="Times New Roman" panose="02020603050405020304" pitchFamily="18" charset="0"/>
              </a:rPr>
              <a:t>.</a:t>
            </a:r>
          </a:p>
          <a:p>
            <a:pPr marL="0" indent="0" algn="just">
              <a:lnSpc>
                <a:spcPct val="150000"/>
              </a:lnSpc>
              <a:buNone/>
            </a:pP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масових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туристських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перевезень</a:t>
            </a:r>
            <a:r>
              <a:rPr lang="ru-RU" sz="2400" dirty="0">
                <a:latin typeface="Times New Roman" panose="02020603050405020304" pitchFamily="18" charset="0"/>
                <a:cs typeface="Times New Roman" panose="02020603050405020304" pitchFamily="18" charset="0"/>
              </a:rPr>
              <a:t>, як правило, </a:t>
            </a:r>
            <a:r>
              <a:rPr lang="ru-RU" sz="2400" dirty="0" err="1">
                <a:latin typeface="Times New Roman" panose="02020603050405020304" pitchFamily="18" charset="0"/>
                <a:cs typeface="Times New Roman" panose="02020603050405020304" pitchFamily="18" charset="0"/>
              </a:rPr>
              <a:t>використовується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a:t>
            </a:r>
            <a:r>
              <a:rPr lang="ru-RU" sz="2400" dirty="0">
                <a:latin typeface="Times New Roman" panose="02020603050405020304" pitchFamily="18" charset="0"/>
                <a:cs typeface="Times New Roman" panose="02020603050405020304" pitchFamily="18" charset="0"/>
              </a:rPr>
              <a:t> чартер, </a:t>
            </a:r>
            <a:r>
              <a:rPr lang="ru-RU" sz="2400" dirty="0" err="1">
                <a:latin typeface="Times New Roman" panose="02020603050405020304" pitchFamily="18" charset="0"/>
                <a:cs typeface="Times New Roman" panose="02020603050405020304" pitchFamily="18" charset="0"/>
              </a:rPr>
              <a:t>тобто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оренда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фірмою</a:t>
            </a:r>
            <a:r>
              <a:rPr lang="ru-RU" sz="2400" dirty="0">
                <a:latin typeface="Times New Roman" panose="02020603050405020304" pitchFamily="18" charset="0"/>
                <a:cs typeface="Times New Roman" panose="02020603050405020304" pitchFamily="18" charset="0"/>
              </a:rPr>
              <a:t> - тур </a:t>
            </a:r>
            <a:r>
              <a:rPr lang="ru-RU" sz="2400" dirty="0" err="1">
                <a:latin typeface="Times New Roman" panose="02020603050405020304" pitchFamily="18" charset="0"/>
                <a:cs typeface="Times New Roman" panose="02020603050405020304" pitchFamily="18" charset="0"/>
              </a:rPr>
              <a:t>організатором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літака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конкретної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авіакомпанії</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певний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a:t>
            </a:r>
            <a:r>
              <a:rPr lang="ru-RU" sz="2400" dirty="0">
                <a:latin typeface="Times New Roman" panose="02020603050405020304" pitchFamily="18" charset="0"/>
                <a:cs typeface="Times New Roman" panose="02020603050405020304" pitchFamily="18" charset="0"/>
              </a:rPr>
              <a:t>: один рейс, </a:t>
            </a:r>
            <a:r>
              <a:rPr lang="ru-RU" sz="2400" dirty="0" err="1">
                <a:latin typeface="Times New Roman" panose="02020603050405020304" pitchFamily="18" charset="0"/>
                <a:cs typeface="Times New Roman" panose="02020603050405020304" pitchFamily="18" charset="0"/>
              </a:rPr>
              <a:t>місяць</a:t>
            </a:r>
            <a:r>
              <a:rPr lang="ru-RU" sz="2400" dirty="0">
                <a:latin typeface="Times New Roman" panose="02020603050405020304" pitchFamily="18" charset="0"/>
                <a:cs typeface="Times New Roman" panose="02020603050405020304" pitchFamily="18" charset="0"/>
              </a:rPr>
              <a:t>, сезон, </a:t>
            </a:r>
            <a:r>
              <a:rPr lang="ru-RU" sz="2400" dirty="0" err="1">
                <a:latin typeface="Times New Roman" panose="02020603050405020304" pitchFamily="18" charset="0"/>
                <a:cs typeface="Times New Roman" panose="02020603050405020304" pitchFamily="18" charset="0"/>
              </a:rPr>
              <a:t>цілорічно</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ін</a:t>
            </a:r>
            <a:r>
              <a:rPr lang="ru-RU" sz="24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086" y="4509120"/>
            <a:ext cx="5224058" cy="2348880"/>
          </a:xfrm>
          <a:prstGeom prst="rect">
            <a:avLst/>
          </a:prstGeom>
        </p:spPr>
      </p:pic>
    </p:spTree>
    <p:extLst>
      <p:ext uri="{BB962C8B-B14F-4D97-AF65-F5344CB8AC3E}">
        <p14:creationId xmlns:p14="http://schemas.microsoft.com/office/powerpoint/2010/main" val="356337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229600" cy="5760640"/>
          </a:xfrm>
        </p:spPr>
        <p:txBody>
          <a:bodyPr/>
          <a:lstStyle/>
          <a:p>
            <a:r>
              <a:rPr lang="ru-RU" sz="2800" b="1" i="1" dirty="0">
                <a:latin typeface="Times New Roman" panose="02020603050405020304" pitchFamily="18" charset="0"/>
                <a:cs typeface="Times New Roman" panose="02020603050405020304" pitchFamily="18" charset="0"/>
              </a:rPr>
              <a:t>При </a:t>
            </a:r>
            <a:r>
              <a:rPr lang="ru-RU" sz="2800" b="1" i="1" dirty="0" err="1">
                <a:latin typeface="Times New Roman" panose="02020603050405020304" pitchFamily="18" charset="0"/>
                <a:cs typeface="Times New Roman" panose="02020603050405020304" pitchFamily="18" charset="0"/>
              </a:rPr>
              <a:t>підписанні</a:t>
            </a:r>
            <a:r>
              <a:rPr lang="ru-RU" sz="2800" b="1" i="1" dirty="0">
                <a:latin typeface="Times New Roman" panose="02020603050405020304" pitchFamily="18" charset="0"/>
                <a:cs typeface="Times New Roman" panose="02020603050405020304" pitchFamily="18" charset="0"/>
              </a:rPr>
              <a:t> чартерного договору </a:t>
            </a:r>
            <a:r>
              <a:rPr lang="ru-RU" sz="2800" b="1" i="1" dirty="0" err="1">
                <a:latin typeface="Times New Roman" panose="02020603050405020304" pitchFamily="18" charset="0"/>
                <a:cs typeface="Times New Roman" panose="02020603050405020304" pitchFamily="18" charset="0"/>
              </a:rPr>
              <a:t>обумовлюють</a:t>
            </a:r>
            <a:r>
              <a:rPr lang="ru-RU" sz="2800" b="1" i="1" dirty="0">
                <a:latin typeface="Times New Roman" panose="02020603050405020304" pitchFamily="18" charset="0"/>
                <a:cs typeface="Times New Roman" panose="02020603050405020304" pitchFamily="18" charset="0"/>
              </a:rPr>
              <a:t>:</a:t>
            </a:r>
          </a:p>
          <a:p>
            <a:pPr marL="0" indent="0">
              <a:buNone/>
            </a:pPr>
            <a:r>
              <a:rPr lang="ru-RU" sz="2800" b="1"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вид (марку) </a:t>
            </a:r>
            <a:r>
              <a:rPr lang="ru-RU" sz="2800" dirty="0" err="1">
                <a:latin typeface="Times New Roman" panose="02020603050405020304" pitchFamily="18" charset="0"/>
                <a:cs typeface="Times New Roman" panose="02020603050405020304" pitchFamily="18" charset="0"/>
              </a:rPr>
              <a:t>літака</a:t>
            </a:r>
            <a:r>
              <a:rPr lang="ru-RU" sz="2800" dirty="0">
                <a:latin typeface="Times New Roman" panose="02020603050405020304" pitchFamily="18" charset="0"/>
                <a:cs typeface="Times New Roman" panose="02020603050405020304" pitchFamily="18" charset="0"/>
              </a:rPr>
              <a:t>; </a:t>
            </a:r>
          </a:p>
          <a:p>
            <a:pPr marL="0" indent="0">
              <a:buNone/>
            </a:pP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кількість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підлягає</a:t>
            </a:r>
            <a:r>
              <a:rPr lang="ru-RU" sz="2800" dirty="0">
                <a:latin typeface="Times New Roman" panose="02020603050405020304" pitchFamily="18" charset="0"/>
                <a:cs typeface="Times New Roman" panose="02020603050405020304" pitchFamily="18" charset="0"/>
              </a:rPr>
              <a:t> продажу; </a:t>
            </a:r>
          </a:p>
          <a:p>
            <a:pPr marL="0" indent="0">
              <a:buNone/>
            </a:pP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вартість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оренди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літака</a:t>
            </a:r>
            <a:r>
              <a:rPr lang="ru-RU" sz="2800" dirty="0">
                <a:latin typeface="Times New Roman" panose="02020603050405020304" pitchFamily="18" charset="0"/>
                <a:cs typeface="Times New Roman" panose="02020603050405020304" pitchFamily="18" charset="0"/>
              </a:rPr>
              <a:t>; </a:t>
            </a:r>
          </a:p>
          <a:p>
            <a:pPr marL="0" indent="0">
              <a:buNone/>
            </a:pPr>
            <a:r>
              <a:rPr lang="ru-RU" sz="2800" dirty="0">
                <a:latin typeface="Times New Roman" panose="02020603050405020304" pitchFamily="18" charset="0"/>
                <a:cs typeface="Times New Roman" panose="02020603050405020304" pitchFamily="18" charset="0"/>
              </a:rPr>
              <a:t> - маршрут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визначенням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аеропортів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вильоту</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прибуття</a:t>
            </a:r>
            <a:r>
              <a:rPr lang="ru-RU" sz="2800" dirty="0">
                <a:latin typeface="Times New Roman" panose="02020603050405020304" pitchFamily="18" charset="0"/>
                <a:cs typeface="Times New Roman" panose="02020603050405020304" pitchFamily="18" charset="0"/>
              </a:rPr>
              <a:t>; </a:t>
            </a:r>
          </a:p>
          <a:p>
            <a:pPr>
              <a:buFontTx/>
              <a:buChar char="-"/>
            </a:pPr>
            <a:r>
              <a:rPr lang="ru-RU" sz="2800" dirty="0" err="1">
                <a:latin typeface="Times New Roman" panose="02020603050405020304" pitchFamily="18" charset="0"/>
                <a:cs typeface="Times New Roman" panose="02020603050405020304" pitchFamily="18" charset="0"/>
              </a:rPr>
              <a:t>термін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дії</a:t>
            </a:r>
            <a:r>
              <a:rPr lang="ru-RU" sz="2800" dirty="0">
                <a:latin typeface="Times New Roman" panose="02020603050405020304" pitchFamily="18" charset="0"/>
                <a:cs typeface="Times New Roman" panose="02020603050405020304" pitchFamily="18" charset="0"/>
              </a:rPr>
              <a:t> договору (сезон, </a:t>
            </a:r>
            <a:r>
              <a:rPr lang="ru-RU" sz="2800" dirty="0" err="1">
                <a:latin typeface="Times New Roman" panose="02020603050405020304" pitchFamily="18" charset="0"/>
                <a:cs typeface="Times New Roman" panose="02020603050405020304" pitchFamily="18" charset="0"/>
              </a:rPr>
              <a:t>рік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 </a:t>
            </a:r>
          </a:p>
          <a:p>
            <a:pPr>
              <a:buFontTx/>
              <a:buChar char="-"/>
            </a:pPr>
            <a:r>
              <a:rPr lang="ru-RU" sz="2800" dirty="0" err="1">
                <a:latin typeface="Times New Roman" panose="02020603050405020304" pitchFamily="18" charset="0"/>
                <a:cs typeface="Times New Roman" panose="02020603050405020304" pitchFamily="18" charset="0"/>
              </a:rPr>
              <a:t>регулярність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здійснення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авіарейсів</a:t>
            </a:r>
            <a:r>
              <a:rPr lang="ru-RU" sz="2800" dirty="0">
                <a:latin typeface="Times New Roman" panose="02020603050405020304" pitchFamily="18" charset="0"/>
                <a:cs typeface="Times New Roman" panose="02020603050405020304" pitchFamily="18" charset="0"/>
              </a:rPr>
              <a:t>; </a:t>
            </a:r>
          </a:p>
          <a:p>
            <a:pPr>
              <a:buFontTx/>
              <a:buChar char="-"/>
            </a:pPr>
            <a:r>
              <a:rPr lang="ru-RU" sz="2800" dirty="0" err="1">
                <a:latin typeface="Times New Roman" panose="02020603050405020304" pitchFamily="18" charset="0"/>
                <a:cs typeface="Times New Roman" panose="02020603050405020304" pitchFamily="18" charset="0"/>
              </a:rPr>
              <a:t>можливість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граничний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термін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відміни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авіарейсу</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відповідні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санкції</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2587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lstStyle/>
          <a:p>
            <a:r>
              <a:rPr lang="ru-RU" sz="2800" b="1" i="1" dirty="0">
                <a:latin typeface="Times New Roman" panose="02020603050405020304" pitchFamily="18" charset="0"/>
                <a:cs typeface="Times New Roman" panose="02020603050405020304" pitchFamily="18" charset="0"/>
              </a:rPr>
              <a:t> 3. </a:t>
            </a:r>
            <a:r>
              <a:rPr lang="ru-RU" sz="2800" b="1" i="1" dirty="0" err="1">
                <a:latin typeface="Times New Roman" panose="02020603050405020304" pitchFamily="18" charset="0"/>
                <a:cs typeface="Times New Roman" panose="02020603050405020304" pitchFamily="18" charset="0"/>
              </a:rPr>
              <a:t>Особливості</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бронювання</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авіаквитків</a:t>
            </a: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709120"/>
          </a:xfrm>
        </p:spPr>
        <p:txBody>
          <a:bodyPr/>
          <a:lstStyle/>
          <a:p>
            <a:pPr marL="0" indent="0" algn="just">
              <a:buNone/>
            </a:pPr>
            <a:r>
              <a:rPr lang="ru-RU" sz="2400"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Бронювання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замовлення</a:t>
            </a:r>
            <a:r>
              <a:rPr lang="ru-RU" sz="2400" b="1" i="1" dirty="0">
                <a:latin typeface="Times New Roman" panose="02020603050405020304" pitchFamily="18" charset="0"/>
                <a:cs typeface="Times New Roman" panose="02020603050405020304" pitchFamily="18" charset="0"/>
              </a:rPr>
              <a:t> й продаж </a:t>
            </a:r>
            <a:r>
              <a:rPr lang="ru-RU" sz="2400" b="1" i="1" dirty="0" err="1">
                <a:latin typeface="Times New Roman" panose="02020603050405020304" pitchFamily="18" charset="0"/>
                <a:cs typeface="Times New Roman" panose="02020603050405020304" pitchFamily="18" charset="0"/>
              </a:rPr>
              <a:t>авіаквитків</a:t>
            </a:r>
            <a:r>
              <a:rPr lang="ru-RU" sz="2400" b="1"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економічна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складова</a:t>
            </a:r>
            <a:r>
              <a:rPr lang="ru-RU" sz="2400" dirty="0">
                <a:latin typeface="Times New Roman" panose="02020603050405020304" pitchFamily="18" charset="0"/>
                <a:cs typeface="Times New Roman" panose="02020603050405020304" pitchFamily="18" charset="0"/>
              </a:rPr>
              <a:t> практично будь-</a:t>
            </a:r>
            <a:r>
              <a:rPr lang="ru-RU" sz="2400" dirty="0" err="1">
                <a:latin typeface="Times New Roman" panose="02020603050405020304" pitchFamily="18" charset="0"/>
                <a:cs typeface="Times New Roman" panose="02020603050405020304" pitchFamily="18" charset="0"/>
              </a:rPr>
              <a:t>якого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туристичного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Туристичні </a:t>
            </a:r>
            <a:r>
              <a:rPr lang="ru-RU" sz="2400" dirty="0" err="1">
                <a:latin typeface="Times New Roman" panose="02020603050405020304" pitchFamily="18" charset="0"/>
                <a:cs typeface="Times New Roman" panose="02020603050405020304" pitchFamily="18" charset="0"/>
              </a:rPr>
              <a:t>фірми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проводять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бронювання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авіаквитків</a:t>
            </a:r>
            <a:r>
              <a:rPr lang="ru-RU" sz="2400" dirty="0">
                <a:latin typeface="Times New Roman" panose="02020603050405020304" pitchFamily="18" charset="0"/>
                <a:cs typeface="Times New Roman" panose="02020603050405020304" pitchFamily="18" charset="0"/>
              </a:rPr>
              <a:t> і продаж </a:t>
            </a:r>
            <a:r>
              <a:rPr lang="ru-RU" sz="2400" dirty="0" err="1">
                <a:latin typeface="Times New Roman" panose="02020603050405020304" pitchFamily="18" charset="0"/>
                <a:cs typeface="Times New Roman" panose="02020603050405020304" pitchFamily="18" charset="0"/>
              </a:rPr>
              <a:t>авіаквитків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внутрішні</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міжнародні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перельоти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існує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проконсультуватися</a:t>
            </a:r>
            <a:r>
              <a:rPr lang="ru-RU" sz="2400" dirty="0">
                <a:latin typeface="Times New Roman" panose="02020603050405020304" pitchFamily="18" charset="0"/>
                <a:cs typeface="Times New Roman" panose="02020603050405020304" pitchFamily="18" charset="0"/>
              </a:rPr>
              <a:t> з менеджерами,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знайдуть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оптимальну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перельоту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найзручніший</a:t>
            </a:r>
            <a:r>
              <a:rPr lang="ru-RU" sz="2400" dirty="0">
                <a:latin typeface="Times New Roman" panose="02020603050405020304" pitchFamily="18" charset="0"/>
                <a:cs typeface="Times New Roman" panose="02020603050405020304" pitchFamily="18" charset="0"/>
              </a:rPr>
              <a:t> маршрут,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замовити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авіаквитки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доставить </a:t>
            </a:r>
            <a:r>
              <a:rPr lang="ru-RU" sz="2400" dirty="0" err="1">
                <a:latin typeface="Times New Roman" panose="02020603050405020304" pitchFamily="18" charset="0"/>
                <a:cs typeface="Times New Roman" panose="02020603050405020304" pitchFamily="18" charset="0"/>
              </a:rPr>
              <a:t>кур’єр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Замовлення</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бронювання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авіаквитків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зробити</a:t>
            </a:r>
            <a:r>
              <a:rPr lang="ru-RU" sz="2400" dirty="0">
                <a:latin typeface="Times New Roman" panose="02020603050405020304" pitchFamily="18" charset="0"/>
                <a:cs typeface="Times New Roman" panose="02020603050405020304" pitchFamily="18" charset="0"/>
              </a:rPr>
              <a:t> по телефону,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поштою</a:t>
            </a:r>
            <a:r>
              <a:rPr lang="ru-RU" sz="2400" dirty="0">
                <a:latin typeface="Times New Roman" panose="02020603050405020304" pitchFamily="18" charset="0"/>
                <a:cs typeface="Times New Roman" panose="02020603050405020304" pitchFamily="18" charset="0"/>
              </a:rPr>
              <a:t>. Оплату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зробити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готівкою</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229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err="1">
                <a:latin typeface="Times New Roman" panose="02020603050405020304" pitchFamily="18" charset="0"/>
                <a:cs typeface="Times New Roman" panose="02020603050405020304" pitchFamily="18" charset="0"/>
              </a:rPr>
              <a:t>Продовження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терміну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дії</a:t>
            </a:r>
            <a:r>
              <a:rPr lang="ru-RU" sz="2400" b="1" i="1" dirty="0">
                <a:latin typeface="Times New Roman" panose="02020603050405020304" pitchFamily="18" charset="0"/>
                <a:cs typeface="Times New Roman" panose="02020603050405020304" pitchFamily="18" charset="0"/>
              </a:rPr>
              <a:t> квитка </a:t>
            </a:r>
            <a:r>
              <a:rPr lang="ru-RU" sz="2400" b="1" i="1" dirty="0" err="1">
                <a:latin typeface="Times New Roman" panose="02020603050405020304" pitchFamily="18" charset="0"/>
                <a:cs typeface="Times New Roman" panose="02020603050405020304" pitchFamily="18" charset="0"/>
              </a:rPr>
              <a:t>здійснюється</a:t>
            </a:r>
            <a:r>
              <a:rPr lang="ru-RU" sz="2400" b="1" i="1" dirty="0">
                <a:latin typeface="Times New Roman" panose="02020603050405020304" pitchFamily="18" charset="0"/>
                <a:cs typeface="Times New Roman" panose="02020603050405020304" pitchFamily="18" charset="0"/>
              </a:rPr>
              <a:t> у </a:t>
            </a:r>
            <a:r>
              <a:rPr lang="ru-RU" sz="2400" b="1" i="1" dirty="0" err="1">
                <a:latin typeface="Times New Roman" panose="02020603050405020304" pitchFamily="18" charset="0"/>
                <a:cs typeface="Times New Roman" panose="02020603050405020304" pitchFamily="18" charset="0"/>
              </a:rPr>
              <a:t>наступних</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випадках</a:t>
            </a:r>
            <a:r>
              <a:rPr lang="ru-RU" sz="2400" b="1" i="1" dirty="0">
                <a:latin typeface="Times New Roman" panose="02020603050405020304" pitchFamily="18" charset="0"/>
                <a:cs typeface="Times New Roman" panose="02020603050405020304" pitchFamily="18" charset="0"/>
              </a:rPr>
              <a:t>:</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997140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19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15888"/>
            <a:ext cx="8229600" cy="777875"/>
          </a:xfrm>
        </p:spPr>
        <p:txBody>
          <a:bodyPr/>
          <a:lstStyle/>
          <a:p>
            <a:pPr eaLnBrk="1" hangingPunct="1"/>
            <a:r>
              <a:rPr lang="uk-UA" b="1" dirty="0">
                <a:solidFill>
                  <a:srgbClr val="FF0000"/>
                </a:solidFill>
                <a:effectLst>
                  <a:outerShdw blurRad="38100" dist="38100" dir="2700000" algn="tl">
                    <a:srgbClr val="000000"/>
                  </a:outerShdw>
                </a:effectLst>
              </a:rPr>
              <a:t>План лекції</a:t>
            </a:r>
            <a:endParaRPr lang="ru-RU" dirty="0">
              <a:solidFill>
                <a:srgbClr val="FF0000"/>
              </a:solidFill>
            </a:endParaRPr>
          </a:p>
        </p:txBody>
      </p:sp>
      <p:sp>
        <p:nvSpPr>
          <p:cNvPr id="4099" name="Rectangle 6"/>
          <p:cNvSpPr>
            <a:spLocks noGrp="1" noChangeArrowheads="1"/>
          </p:cNvSpPr>
          <p:nvPr>
            <p:ph idx="1"/>
          </p:nvPr>
        </p:nvSpPr>
        <p:spPr>
          <a:xfrm>
            <a:off x="519113" y="893764"/>
            <a:ext cx="8229600" cy="3399332"/>
          </a:xfrm>
        </p:spPr>
        <p:txBody>
          <a:bodyPr>
            <a:normAutofit/>
          </a:bodyPr>
          <a:lstStyle/>
          <a:p>
            <a:pPr marL="0" indent="0" algn="just">
              <a:buNone/>
            </a:pPr>
            <a:r>
              <a:rPr lang="ru-RU" sz="1600" b="1" dirty="0">
                <a:solidFill>
                  <a:srgbClr val="FF0000"/>
                </a:solidFill>
                <a:latin typeface="Times New Roman" panose="02020603050405020304" pitchFamily="18" charset="0"/>
                <a:cs typeface="Times New Roman" panose="02020603050405020304" pitchFamily="18" charset="0"/>
              </a:rPr>
              <a:t>1</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Правове</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забезпечення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перевезень</a:t>
            </a:r>
            <a:r>
              <a:rPr lang="ru-RU" sz="2000" b="1" dirty="0">
                <a:solidFill>
                  <a:srgbClr val="FF0000"/>
                </a:solidFill>
                <a:latin typeface="Times New Roman" panose="02020603050405020304" pitchFamily="18" charset="0"/>
                <a:cs typeface="Times New Roman" panose="02020603050405020304" pitchFamily="18" charset="0"/>
              </a:rPr>
              <a:t> у </a:t>
            </a:r>
            <a:r>
              <a:rPr lang="ru-RU" sz="2000" b="1" dirty="0" err="1">
                <a:solidFill>
                  <a:srgbClr val="FF0000"/>
                </a:solidFill>
                <a:latin typeface="Times New Roman" panose="02020603050405020304" pitchFamily="18" charset="0"/>
                <a:cs typeface="Times New Roman" panose="02020603050405020304" pitchFamily="18" charset="0"/>
              </a:rPr>
              <a:t>міжнародному</a:t>
            </a:r>
            <a:r>
              <a:rPr lang="ru-RU" sz="2000" b="1" dirty="0">
                <a:solidFill>
                  <a:srgbClr val="FF0000"/>
                </a:solidFill>
                <a:latin typeface="Times New Roman" panose="02020603050405020304" pitchFamily="18" charset="0"/>
                <a:cs typeface="Times New Roman" panose="02020603050405020304" pitchFamily="18" charset="0"/>
              </a:rPr>
              <a:t> і </a:t>
            </a:r>
            <a:r>
              <a:rPr lang="ru-RU" sz="2000" b="1" dirty="0" err="1">
                <a:solidFill>
                  <a:srgbClr val="FF0000"/>
                </a:solidFill>
                <a:latin typeface="Times New Roman" panose="02020603050405020304" pitchFamily="18" charset="0"/>
                <a:cs typeface="Times New Roman" panose="02020603050405020304" pitchFamily="18" charset="0"/>
              </a:rPr>
              <a:t>внутрішньому</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сполученні</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uk-UA" sz="2000" b="1" dirty="0">
                <a:solidFill>
                  <a:srgbClr val="FF0000"/>
                </a:solidFill>
                <a:latin typeface="Times New Roman" panose="02020603050405020304" pitchFamily="18" charset="0"/>
                <a:cs typeface="Times New Roman" panose="02020603050405020304" pitchFamily="18" charset="0"/>
              </a:rPr>
              <a:t>2. Організація взаємодії туристичної фірми з авіакомпанією</a:t>
            </a:r>
          </a:p>
          <a:p>
            <a:pPr marL="0" indent="0" algn="just">
              <a:buNone/>
            </a:pPr>
            <a:r>
              <a:rPr lang="ru-RU" sz="2000" b="1" dirty="0">
                <a:solidFill>
                  <a:srgbClr val="FF0000"/>
                </a:solidFill>
                <a:latin typeface="Times New Roman" panose="02020603050405020304" pitchFamily="18" charset="0"/>
                <a:cs typeface="Times New Roman" panose="02020603050405020304" pitchFamily="18" charset="0"/>
              </a:rPr>
              <a:t>3. </a:t>
            </a:r>
            <a:r>
              <a:rPr lang="ru-RU" sz="2000" b="1" dirty="0" err="1">
                <a:solidFill>
                  <a:srgbClr val="FF0000"/>
                </a:solidFill>
                <a:latin typeface="Times New Roman" panose="02020603050405020304" pitchFamily="18" charset="0"/>
                <a:cs typeface="Times New Roman" panose="02020603050405020304" pitchFamily="18" charset="0"/>
              </a:rPr>
              <a:t>Резервування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авіаквитків</a:t>
            </a:r>
            <a:r>
              <a:rPr lang="ru-RU" sz="2000" b="1" dirty="0">
                <a:solidFill>
                  <a:srgbClr val="FF0000"/>
                </a:solidFill>
                <a:latin typeface="Times New Roman" panose="02020603050405020304" pitchFamily="18" charset="0"/>
                <a:cs typeface="Times New Roman" panose="02020603050405020304" pitchFamily="18" charset="0"/>
              </a:rPr>
              <a:t> на </a:t>
            </a:r>
            <a:r>
              <a:rPr lang="ru-RU" sz="2000" b="1" dirty="0" err="1">
                <a:solidFill>
                  <a:srgbClr val="FF0000"/>
                </a:solidFill>
                <a:latin typeface="Times New Roman" panose="02020603050405020304" pitchFamily="18" charset="0"/>
                <a:cs typeface="Times New Roman" panose="02020603050405020304" pitchFamily="18" charset="0"/>
              </a:rPr>
              <a:t>регулярних</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лініях</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2000" b="1" dirty="0">
                <a:solidFill>
                  <a:srgbClr val="FF0000"/>
                </a:solidFill>
                <a:latin typeface="Times New Roman" panose="02020603050405020304" pitchFamily="18" charset="0"/>
                <a:cs typeface="Times New Roman" panose="02020603050405020304" pitchFamily="18" charset="0"/>
              </a:rPr>
              <a:t>4. Система </a:t>
            </a:r>
            <a:r>
              <a:rPr lang="ru-RU" sz="2000" b="1" dirty="0" err="1">
                <a:solidFill>
                  <a:srgbClr val="FF0000"/>
                </a:solidFill>
                <a:latin typeface="Times New Roman" panose="02020603050405020304" pitchFamily="18" charset="0"/>
                <a:cs typeface="Times New Roman" panose="02020603050405020304" pitchFamily="18" charset="0"/>
              </a:rPr>
              <a:t>тарифів</a:t>
            </a:r>
            <a:r>
              <a:rPr lang="ru-RU" sz="2000" b="1" dirty="0">
                <a:solidFill>
                  <a:srgbClr val="FF0000"/>
                </a:solidFill>
                <a:latin typeface="Times New Roman" panose="02020603050405020304" pitchFamily="18" charset="0"/>
                <a:cs typeface="Times New Roman" panose="02020603050405020304" pitchFamily="18" charset="0"/>
              </a:rPr>
              <a:t> та </a:t>
            </a:r>
            <a:r>
              <a:rPr lang="ru-RU" sz="2000" b="1" dirty="0" err="1">
                <a:solidFill>
                  <a:srgbClr val="FF0000"/>
                </a:solidFill>
                <a:latin typeface="Times New Roman" panose="02020603050405020304" pitchFamily="18" charset="0"/>
                <a:cs typeface="Times New Roman" panose="02020603050405020304" pitchFamily="18" charset="0"/>
              </a:rPr>
              <a:t>пільг</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2000" b="1" dirty="0">
                <a:solidFill>
                  <a:srgbClr val="FF0000"/>
                </a:solidFill>
                <a:latin typeface="Times New Roman" panose="02020603050405020304" pitchFamily="18" charset="0"/>
                <a:cs typeface="Times New Roman" panose="02020603050405020304" pitchFamily="18" charset="0"/>
              </a:rPr>
              <a:t>5. </a:t>
            </a:r>
            <a:r>
              <a:rPr lang="ru-RU" sz="2000" b="1" dirty="0" err="1">
                <a:solidFill>
                  <a:srgbClr val="FF0000"/>
                </a:solidFill>
                <a:latin typeface="Times New Roman" panose="02020603050405020304" pitchFamily="18" charset="0"/>
                <a:cs typeface="Times New Roman" panose="02020603050405020304" pitchFamily="18" charset="0"/>
              </a:rPr>
              <a:t>Організація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обслуговування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пасажирів</a:t>
            </a:r>
            <a:r>
              <a:rPr lang="ru-RU" sz="2000" b="1" dirty="0">
                <a:solidFill>
                  <a:srgbClr val="FF0000"/>
                </a:solidFill>
                <a:latin typeface="Times New Roman" panose="02020603050405020304" pitchFamily="18" charset="0"/>
                <a:cs typeface="Times New Roman" panose="02020603050405020304" pitchFamily="18" charset="0"/>
              </a:rPr>
              <a:t> на </a:t>
            </a:r>
            <a:r>
              <a:rPr lang="ru-RU" sz="2000" b="1" dirty="0" err="1">
                <a:solidFill>
                  <a:srgbClr val="FF0000"/>
                </a:solidFill>
                <a:latin typeface="Times New Roman" panose="02020603050405020304" pitchFamily="18" charset="0"/>
                <a:cs typeface="Times New Roman" panose="02020603050405020304" pitchFamily="18" charset="0"/>
              </a:rPr>
              <a:t>регулярних</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лініях</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uk-UA" sz="2000" b="1" dirty="0">
                <a:solidFill>
                  <a:srgbClr val="FF0000"/>
                </a:solidFill>
                <a:latin typeface="Times New Roman" panose="02020603050405020304" pitchFamily="18" charset="0"/>
                <a:cs typeface="Times New Roman" panose="02020603050405020304" pitchFamily="18" charset="0"/>
              </a:rPr>
              <a:t>6. </a:t>
            </a:r>
            <a:r>
              <a:rPr lang="ru-RU" sz="2000" b="1" dirty="0" err="1">
                <a:solidFill>
                  <a:srgbClr val="FF0000"/>
                </a:solidFill>
                <a:latin typeface="Times New Roman" panose="02020603050405020304" pitchFamily="18" charset="0"/>
                <a:cs typeface="Times New Roman" panose="02020603050405020304" pitchFamily="18" charset="0"/>
              </a:rPr>
              <a:t>Організація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роботи</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гіда</a:t>
            </a:r>
            <a:r>
              <a:rPr lang="ru-RU" sz="2000" b="1" dirty="0">
                <a:solidFill>
                  <a:srgbClr val="FF0000"/>
                </a:solidFill>
                <a:latin typeface="Times New Roman" panose="02020603050405020304" pitchFamily="18" charset="0"/>
                <a:cs typeface="Times New Roman" panose="02020603050405020304" pitchFamily="18" charset="0"/>
              </a:rPr>
              <a:t> на </a:t>
            </a:r>
            <a:r>
              <a:rPr lang="ru-RU" sz="2000" b="1" dirty="0" err="1">
                <a:solidFill>
                  <a:srgbClr val="FF0000"/>
                </a:solidFill>
                <a:latin typeface="Times New Roman" panose="02020603050405020304" pitchFamily="18" charset="0"/>
                <a:cs typeface="Times New Roman" panose="02020603050405020304" pitchFamily="18" charset="0"/>
              </a:rPr>
              <a:t>авіаційному</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маршруті</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2000" b="1" dirty="0">
                <a:solidFill>
                  <a:srgbClr val="FF0000"/>
                </a:solidFill>
                <a:latin typeface="Times New Roman" panose="02020603050405020304" pitchFamily="18" charset="0"/>
                <a:cs typeface="Times New Roman" panose="02020603050405020304" pitchFamily="18" charset="0"/>
              </a:rPr>
              <a:t>7. </a:t>
            </a:r>
            <a:r>
              <a:rPr lang="ru-RU" sz="2000" b="1" dirty="0" err="1">
                <a:solidFill>
                  <a:srgbClr val="FF0000"/>
                </a:solidFill>
                <a:latin typeface="Times New Roman" panose="02020603050405020304" pitchFamily="18" charset="0"/>
                <a:cs typeface="Times New Roman" panose="02020603050405020304" pitchFamily="18" charset="0"/>
              </a:rPr>
              <a:t>Забезпечення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безпеки</a:t>
            </a:r>
            <a:r>
              <a:rPr lang="ru-RU" sz="2000" b="1" dirty="0">
                <a:solidFill>
                  <a:srgbClr val="FF0000"/>
                </a:solidFill>
                <a:latin typeface="Times New Roman" panose="02020603050405020304" pitchFamily="18" charset="0"/>
                <a:cs typeface="Times New Roman" panose="02020603050405020304" pitchFamily="18" charset="0"/>
              </a:rPr>
              <a:t> на </a:t>
            </a:r>
            <a:r>
              <a:rPr lang="ru-RU" sz="2000" b="1" dirty="0" err="1">
                <a:solidFill>
                  <a:srgbClr val="FF0000"/>
                </a:solidFill>
                <a:latin typeface="Times New Roman" panose="02020603050405020304" pitchFamily="18" charset="0"/>
                <a:cs typeface="Times New Roman" panose="02020603050405020304" pitchFamily="18" charset="0"/>
              </a:rPr>
              <a:t>авіарейсах</a:t>
            </a:r>
            <a:endParaRPr lang="uk-UA" sz="20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uk-UA" sz="1600" b="1" dirty="0">
              <a:latin typeface="Verdana" panose="020B0604030504040204" pitchFamily="34" charset="0"/>
            </a:endParaRPr>
          </a:p>
          <a:p>
            <a:pPr marL="0" indent="0" algn="just">
              <a:buNone/>
            </a:pPr>
            <a:endParaRPr lang="ru-RU" sz="1600" b="1" dirty="0">
              <a:latin typeface="Verdana" panose="020B0604030504040204" pitchFamily="34" charset="0"/>
            </a:endParaRPr>
          </a:p>
          <a:p>
            <a:pPr marL="0" indent="0" algn="just">
              <a:buNone/>
            </a:pPr>
            <a:endParaRPr lang="uk-UA" sz="1800" b="1" dirty="0">
              <a:latin typeface="Verdana" panose="020B0604030504040204" pitchFamily="34" charset="0"/>
            </a:endParaRPr>
          </a:p>
        </p:txBody>
      </p:sp>
      <p:sp>
        <p:nvSpPr>
          <p:cNvPr id="4107" name="AutoShape 11" descr="Пов’язане зображення"/>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09" name="AutoShape 13" descr="otlichie-menedzhmenta-ot-upravleniya"/>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11" name="AutoShape 15" descr="otlichie-menedzhmenta-ot-upravleniya"/>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13" name="AutoShape 17" descr="otlichie-menedzhmenta-ot-upravleniya"/>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17" name="AutoShape 21" descr="Пов’язане зображення"/>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19" name="AutoShape 23" descr="Пов’язане зображення"/>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21" name="AutoShape 25" descr="Пов’язане зображення"/>
          <p:cNvSpPr>
            <a:spLocks noChangeAspect="1" noChangeArrowheads="1"/>
          </p:cNvSpPr>
          <p:nvPr/>
        </p:nvSpPr>
        <p:spPr bwMode="auto">
          <a:xfrm>
            <a:off x="4419600" y="3276600"/>
            <a:ext cx="304800" cy="304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3" y="4293096"/>
            <a:ext cx="8229600" cy="2232247"/>
          </a:xfrm>
          <a:prstGeom prst="rect">
            <a:avLst/>
          </a:prstGeom>
        </p:spPr>
      </p:pic>
    </p:spTree>
    <p:extLst>
      <p:ext uri="{BB962C8B-B14F-4D97-AF65-F5344CB8AC3E}">
        <p14:creationId xmlns:p14="http://schemas.microsoft.com/office/powerpoint/2010/main" val="101128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defRPr/>
            </a:pPr>
            <a:br>
              <a:rPr lang="uk-UA" sz="4000" dirty="0">
                <a:solidFill>
                  <a:srgbClr val="FFCCFF"/>
                </a:solidFill>
              </a:rPr>
            </a:br>
            <a:endParaRPr lang="ru-RU" sz="4000" dirty="0">
              <a:solidFill>
                <a:srgbClr val="FFCCFF"/>
              </a:solidFill>
            </a:endParaRPr>
          </a:p>
        </p:txBody>
      </p:sp>
      <p:sp>
        <p:nvSpPr>
          <p:cNvPr id="35843" name="Text Box 3"/>
          <p:cNvSpPr txBox="1">
            <a:spLocks noChangeArrowheads="1"/>
          </p:cNvSpPr>
          <p:nvPr/>
        </p:nvSpPr>
        <p:spPr bwMode="auto">
          <a:xfrm>
            <a:off x="360363" y="123825"/>
            <a:ext cx="8315325" cy="830997"/>
          </a:xfrm>
          <a:prstGeom prst="rect">
            <a:avLst/>
          </a:prstGeom>
          <a:solidFill>
            <a:srgbClr val="CCFF99"/>
          </a:solidFill>
          <a:ln w="9525">
            <a:noFill/>
            <a:miter lim="800000"/>
            <a:headEnd/>
            <a:tailEnd/>
          </a:ln>
        </p:spPr>
        <p:txBody>
          <a:bodyPr>
            <a:spAutoFit/>
          </a:bodyPr>
          <a:lstStyle/>
          <a:p>
            <a:pPr lvl="0">
              <a:defRPr/>
            </a:pPr>
            <a:r>
              <a:rPr lang="ru-RU" sz="2400" b="1" i="1" dirty="0">
                <a:latin typeface="Times New Roman" panose="02020603050405020304" pitchFamily="18" charset="0"/>
                <a:cs typeface="Times New Roman" panose="02020603050405020304" pitchFamily="18" charset="0"/>
              </a:rPr>
              <a:t>Для </a:t>
            </a:r>
            <a:r>
              <a:rPr lang="ru-RU" sz="2400" b="1" i="1" dirty="0" err="1">
                <a:latin typeface="Times New Roman" panose="02020603050405020304" pitchFamily="18" charset="0"/>
                <a:cs typeface="Times New Roman" panose="02020603050405020304" pitchFamily="18" charset="0"/>
              </a:rPr>
              <a:t>здійснення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бронювання</a:t>
            </a:r>
            <a:r>
              <a:rPr lang="ru-RU" sz="2400" b="1" i="1" dirty="0">
                <a:latin typeface="Times New Roman" panose="02020603050405020304" pitchFamily="18" charset="0"/>
                <a:cs typeface="Times New Roman" panose="02020603050405020304" pitchFamily="18" charset="0"/>
              </a:rPr>
              <a:t> квитка </a:t>
            </a:r>
            <a:r>
              <a:rPr lang="ru-RU" sz="2400" b="1" i="1" dirty="0" err="1">
                <a:latin typeface="Times New Roman" panose="02020603050405020304" pitchFamily="18" charset="0"/>
                <a:cs typeface="Times New Roman" panose="02020603050405020304" pitchFamily="18" charset="0"/>
              </a:rPr>
              <a:t>турагенту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потрібно</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отримати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від</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клієнта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наступну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інформацію</a:t>
            </a:r>
            <a:r>
              <a:rPr lang="ru-RU" sz="2400" b="1" i="1" dirty="0">
                <a:latin typeface="Times New Roman" panose="02020603050405020304" pitchFamily="18" charset="0"/>
                <a:cs typeface="Times New Roman" panose="02020603050405020304" pitchFamily="18" charset="0"/>
              </a:rPr>
              <a:t>: </a:t>
            </a:r>
            <a:endParaRPr kumimoji="0" lang="ru-RU" sz="2400" b="1" i="1" u="none" strike="noStrike" kern="1200" cap="none" spc="0" normalizeH="0" baseline="0" noProof="0" dirty="0">
              <a:ln>
                <a:noFill/>
              </a:ln>
              <a:uLnTx/>
              <a:uFillTx/>
              <a:latin typeface="Times New Roman" panose="02020603050405020304" pitchFamily="18" charset="0"/>
              <a:cs typeface="Times New Roman" panose="02020603050405020304" pitchFamily="18" charset="0"/>
            </a:endParaRPr>
          </a:p>
        </p:txBody>
      </p:sp>
      <p:sp>
        <p:nvSpPr>
          <p:cNvPr id="37892" name="AutoShape 4"/>
          <p:cNvSpPr>
            <a:spLocks noChangeArrowheads="1"/>
          </p:cNvSpPr>
          <p:nvPr/>
        </p:nvSpPr>
        <p:spPr bwMode="auto">
          <a:xfrm>
            <a:off x="917561" y="976321"/>
            <a:ext cx="3429024" cy="1584325"/>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uk-UA" b="1" dirty="0">
                <a:solidFill>
                  <a:srgbClr val="0000FF"/>
                </a:solidFill>
              </a:rPr>
              <a:t>Номер потрібного рейсу</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893" name="AutoShape 5"/>
          <p:cNvSpPr>
            <a:spLocks noChangeArrowheads="1"/>
          </p:cNvSpPr>
          <p:nvPr/>
        </p:nvSpPr>
        <p:spPr bwMode="auto">
          <a:xfrm>
            <a:off x="6338788" y="2636837"/>
            <a:ext cx="2701955" cy="1584325"/>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ru-RU" b="1" dirty="0">
                <a:solidFill>
                  <a:srgbClr val="0000FF"/>
                </a:solidFill>
              </a:rPr>
              <a:t> </a:t>
            </a:r>
            <a:r>
              <a:rPr lang="ru-RU" b="1" dirty="0" err="1">
                <a:solidFill>
                  <a:srgbClr val="0000FF"/>
                </a:solidFill>
              </a:rPr>
              <a:t>Місце</a:t>
            </a:r>
            <a:r>
              <a:rPr lang="ru-RU" b="1" dirty="0">
                <a:solidFill>
                  <a:srgbClr val="0000FF"/>
                </a:solidFill>
              </a:rPr>
              <a:t> </a:t>
            </a:r>
            <a:r>
              <a:rPr lang="ru-RU" b="1" dirty="0" err="1">
                <a:solidFill>
                  <a:srgbClr val="0000FF"/>
                </a:solidFill>
              </a:rPr>
              <a:t>відправлення</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894" name="AutoShape 6"/>
          <p:cNvSpPr>
            <a:spLocks noChangeArrowheads="1"/>
          </p:cNvSpPr>
          <p:nvPr/>
        </p:nvSpPr>
        <p:spPr bwMode="auto">
          <a:xfrm>
            <a:off x="5004048" y="954822"/>
            <a:ext cx="3671640" cy="1534386"/>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ru-RU" b="1" dirty="0">
                <a:solidFill>
                  <a:srgbClr val="0000FF"/>
                </a:solidFill>
              </a:rPr>
              <a:t> </a:t>
            </a:r>
            <a:r>
              <a:rPr lang="ru-RU" b="1" dirty="0" err="1">
                <a:solidFill>
                  <a:srgbClr val="0000FF"/>
                </a:solidFill>
              </a:rPr>
              <a:t>Клас</a:t>
            </a:r>
            <a:r>
              <a:rPr lang="ru-RU" b="1" dirty="0">
                <a:solidFill>
                  <a:srgbClr val="0000FF"/>
                </a:solidFill>
              </a:rPr>
              <a:t> </a:t>
            </a:r>
            <a:r>
              <a:rPr lang="ru-RU" b="1" dirty="0" err="1">
                <a:solidFill>
                  <a:srgbClr val="0000FF"/>
                </a:solidFill>
              </a:rPr>
              <a:t>польоту</a:t>
            </a:r>
            <a:endParaRPr lang="ru-RU" b="1" dirty="0">
              <a:solidFill>
                <a:srgbClr val="0000FF"/>
              </a:solidFill>
            </a:endParaRPr>
          </a:p>
          <a:p>
            <a:pPr lvl="0">
              <a:defRPr/>
            </a:pPr>
            <a:r>
              <a:rPr lang="ru-RU" b="1" dirty="0">
                <a:solidFill>
                  <a:srgbClr val="0000FF"/>
                </a:solidFill>
              </a:rPr>
              <a:t> (перший, </a:t>
            </a:r>
            <a:r>
              <a:rPr lang="ru-RU" b="1" dirty="0" err="1">
                <a:solidFill>
                  <a:srgbClr val="0000FF"/>
                </a:solidFill>
              </a:rPr>
              <a:t>бізнес</a:t>
            </a:r>
            <a:r>
              <a:rPr lang="ru-RU" b="1" dirty="0">
                <a:solidFill>
                  <a:srgbClr val="0000FF"/>
                </a:solidFill>
              </a:rPr>
              <a:t>, </a:t>
            </a:r>
            <a:r>
              <a:rPr lang="ru-RU" b="1" dirty="0" err="1">
                <a:solidFill>
                  <a:srgbClr val="0000FF"/>
                </a:solidFill>
              </a:rPr>
              <a:t>економ</a:t>
            </a:r>
            <a:r>
              <a:rPr lang="ru-RU" b="1" dirty="0">
                <a:solidFill>
                  <a:srgbClr val="0000FF"/>
                </a:solidFill>
              </a:rPr>
              <a:t>)</a:t>
            </a:r>
            <a:endParaRPr kumimoji="0" lang="ru-RU" b="1" i="0" u="none" strike="noStrike" kern="1200" cap="none" spc="0" normalizeH="0" baseline="0" noProof="0" dirty="0">
              <a:ln>
                <a:noFill/>
              </a:ln>
              <a:solidFill>
                <a:srgbClr val="0000FF"/>
              </a:solidFill>
              <a:effectLst/>
              <a:uLnTx/>
              <a:uFillTx/>
            </a:endParaRPr>
          </a:p>
        </p:txBody>
      </p:sp>
      <p:sp>
        <p:nvSpPr>
          <p:cNvPr id="37895" name="AutoShape 7"/>
          <p:cNvSpPr>
            <a:spLocks noChangeArrowheads="1"/>
          </p:cNvSpPr>
          <p:nvPr/>
        </p:nvSpPr>
        <p:spPr bwMode="auto">
          <a:xfrm>
            <a:off x="2857488" y="4851416"/>
            <a:ext cx="3714776" cy="1935170"/>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uk-UA" b="1" dirty="0">
                <a:solidFill>
                  <a:srgbClr val="0000FF"/>
                </a:solidFill>
              </a:rPr>
              <a:t>Прізвище та ім’я пасажира</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896" name="AutoShape 8"/>
          <p:cNvSpPr>
            <a:spLocks noChangeArrowheads="1"/>
          </p:cNvSpPr>
          <p:nvPr/>
        </p:nvSpPr>
        <p:spPr bwMode="auto">
          <a:xfrm>
            <a:off x="357158" y="2643182"/>
            <a:ext cx="2735264" cy="1657350"/>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uk-UA" b="1" dirty="0">
                <a:solidFill>
                  <a:srgbClr val="0000FF"/>
                </a:solidFill>
              </a:rPr>
              <a:t> Дата відправлення</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897" name="AutoShape 9"/>
          <p:cNvSpPr>
            <a:spLocks noChangeArrowheads="1"/>
          </p:cNvSpPr>
          <p:nvPr/>
        </p:nvSpPr>
        <p:spPr bwMode="auto">
          <a:xfrm>
            <a:off x="0" y="4572008"/>
            <a:ext cx="2928926" cy="1881328"/>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uk-UA" b="1" dirty="0">
                <a:solidFill>
                  <a:srgbClr val="0000FF"/>
                </a:solidFill>
              </a:rPr>
              <a:t> Необхідна к-ть місць</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898" name="AutoShape 10"/>
          <p:cNvSpPr>
            <a:spLocks noChangeArrowheads="1"/>
          </p:cNvSpPr>
          <p:nvPr/>
        </p:nvSpPr>
        <p:spPr bwMode="auto">
          <a:xfrm>
            <a:off x="6442077" y="4414856"/>
            <a:ext cx="2630517" cy="1657350"/>
          </a:xfrm>
          <a:prstGeom prst="star8">
            <a:avLst>
              <a:gd name="adj" fmla="val 38250"/>
            </a:avLst>
          </a:prstGeom>
          <a:solidFill>
            <a:srgbClr val="FFFF66"/>
          </a:solidFill>
          <a:ln w="9525">
            <a:solidFill>
              <a:srgbClr val="800000"/>
            </a:solidFill>
            <a:miter lim="800000"/>
            <a:headEnd/>
            <a:tailEnd/>
          </a:ln>
        </p:spPr>
        <p:txBody>
          <a:bodyPr wrap="none" anchor="ctr"/>
          <a:lstStyle/>
          <a:p>
            <a:pPr lvl="0">
              <a:defRPr/>
            </a:pPr>
            <a:r>
              <a:rPr lang="ru-RU" b="1" dirty="0">
                <a:solidFill>
                  <a:srgbClr val="0000FF"/>
                </a:solidFill>
              </a:rPr>
              <a:t>Номер телефону</a:t>
            </a:r>
            <a:endParaRPr kumimoji="0" lang="ru-RU" b="1" i="0" u="none" strike="noStrike" kern="1200" cap="none" spc="0" normalizeH="0" baseline="0" noProof="0" dirty="0">
              <a:ln>
                <a:noFill/>
              </a:ln>
              <a:solidFill>
                <a:srgbClr val="0000FF"/>
              </a:solidFill>
              <a:effectLst/>
              <a:uLnTx/>
              <a:uFillTx/>
              <a:latin typeface="Arial" charset="0"/>
              <a:ea typeface="+mn-ea"/>
              <a:cs typeface="Arial" charset="0"/>
            </a:endParaRPr>
          </a:p>
        </p:txBody>
      </p:sp>
      <p:sp>
        <p:nvSpPr>
          <p:cNvPr id="37900" name="AutoShape 15" descr="Результат пошуку зображень за запитом &quot;стратегія png&quo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901" name="AutoShape 17" descr="Результат пошуку зображень за запитом &quot;стратегія png&quo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902" name="AutoShape 19" descr="Результат пошуку зображень за запитом &quot;стратегія png&quot;"/>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661" y="2636837"/>
            <a:ext cx="3228206" cy="2161544"/>
          </a:xfrm>
          <a:prstGeom prst="rect">
            <a:avLst/>
          </a:prstGeom>
        </p:spPr>
      </p:pic>
    </p:spTree>
    <p:extLst>
      <p:ext uri="{BB962C8B-B14F-4D97-AF65-F5344CB8AC3E}">
        <p14:creationId xmlns:p14="http://schemas.microsoft.com/office/powerpoint/2010/main" val="413304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a:t> </a:t>
            </a:r>
            <a:r>
              <a:rPr lang="ru-RU" sz="2800" b="1" i="1">
                <a:latin typeface="Times New Roman" panose="02020603050405020304" pitchFamily="18" charset="0"/>
                <a:cs typeface="Times New Roman" panose="02020603050405020304" pitchFamily="18" charset="0"/>
              </a:rPr>
              <a:t>4. Система тарифів, знижок та пільг</a:t>
            </a: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dirty="0" err="1">
                <a:latin typeface="Times New Roman" panose="02020603050405020304" pitchFamily="18" charset="0"/>
                <a:cs typeface="Times New Roman" panose="02020603050405020304" pitchFamily="18" charset="0"/>
              </a:rPr>
              <a:t>Вартість</a:t>
            </a:r>
            <a:r>
              <a:rPr lang="ru-RU" dirty="0">
                <a:latin typeface="Times New Roman" panose="02020603050405020304" pitchFamily="18" charset="0"/>
                <a:cs typeface="Times New Roman" panose="02020603050405020304" pitchFamily="18" charset="0"/>
              </a:rPr>
              <a:t> квитка </a:t>
            </a:r>
            <a:r>
              <a:rPr lang="ru-RU" dirty="0" err="1">
                <a:latin typeface="Times New Roman" panose="02020603050405020304" pitchFamily="18" charset="0"/>
                <a:cs typeface="Times New Roman" panose="02020603050405020304" pitchFamily="18" charset="0"/>
              </a:rPr>
              <a:t>залежить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багатьох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терміну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перебування</a:t>
            </a:r>
            <a:r>
              <a:rPr lang="ru-RU" dirty="0">
                <a:latin typeface="Times New Roman" panose="02020603050405020304" pitchFamily="18" charset="0"/>
                <a:cs typeface="Times New Roman" panose="02020603050405020304" pitchFamily="18" charset="0"/>
              </a:rPr>
              <a:t>, умов </a:t>
            </a:r>
            <a:r>
              <a:rPr lang="ru-RU" dirty="0" err="1">
                <a:latin typeface="Times New Roman" panose="02020603050405020304" pitchFamily="18" charset="0"/>
                <a:cs typeface="Times New Roman" panose="02020603050405020304" pitchFamily="18" charset="0"/>
              </a:rPr>
              <a:t>бронювання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соціальної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пасажира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наявності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пільг</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знижок</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На </a:t>
            </a:r>
            <a:r>
              <a:rPr lang="ru-RU" dirty="0" err="1">
                <a:latin typeface="Times New Roman" panose="02020603050405020304" pitchFamily="18" charset="0"/>
                <a:cs typeface="Times New Roman" panose="02020603050405020304" pitchFamily="18" charset="0"/>
              </a:rPr>
              <a:t>повітряному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транспорті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діє</a:t>
            </a:r>
            <a:r>
              <a:rPr lang="ru-RU" dirty="0">
                <a:latin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cs typeface="Times New Roman" panose="02020603050405020304" pitchFamily="18" charset="0"/>
              </a:rPr>
              <a:t>тарифів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Тарифи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бувають</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повні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базові</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та </a:t>
            </a:r>
            <a:r>
              <a:rPr lang="ru-RU" b="1" dirty="0" err="1">
                <a:latin typeface="Times New Roman" panose="02020603050405020304" pitchFamily="18" charset="0"/>
                <a:cs typeface="Times New Roman" panose="02020603050405020304" pitchFamily="18" charset="0"/>
              </a:rPr>
              <a:t>пільгові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спеціальні</a:t>
            </a:r>
            <a:r>
              <a:rPr lang="ru-RU" b="1" dirty="0">
                <a:latin typeface="Times New Roman" panose="02020603050405020304" pitchFamily="18" charset="0"/>
                <a:cs typeface="Times New Roman" panose="02020603050405020304" pitchFamily="18" charset="0"/>
              </a:rPr>
              <a:t>). </a:t>
            </a:r>
          </a:p>
          <a:p>
            <a:endParaRPr lang="ru-RU" dirty="0"/>
          </a:p>
          <a:p>
            <a:endParaRPr lang="ru-RU" dirty="0"/>
          </a:p>
        </p:txBody>
      </p:sp>
    </p:spTree>
    <p:extLst>
      <p:ext uri="{BB962C8B-B14F-4D97-AF65-F5344CB8AC3E}">
        <p14:creationId xmlns:p14="http://schemas.microsoft.com/office/powerpoint/2010/main" val="2703904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5577483"/>
          </a:xfrm>
        </p:spPr>
        <p:txBody>
          <a:bodyPr/>
          <a:lstStyle/>
          <a:p>
            <a:pPr marL="0" indent="0" algn="just">
              <a:buNone/>
            </a:pPr>
            <a:r>
              <a:rPr lang="ru-RU" sz="2400" b="1" i="1" dirty="0" err="1">
                <a:latin typeface="Times New Roman" panose="02020603050405020304" pitchFamily="18" charset="0"/>
                <a:cs typeface="Times New Roman" panose="02020603050405020304" pitchFamily="18" charset="0"/>
              </a:rPr>
              <a:t>Основним</a:t>
            </a:r>
            <a:r>
              <a:rPr lang="ru-RU" sz="2400" b="1" i="1" dirty="0">
                <a:latin typeface="Times New Roman" panose="02020603050405020304" pitchFamily="18" charset="0"/>
                <a:cs typeface="Times New Roman" panose="02020603050405020304" pitchFamily="18" charset="0"/>
              </a:rPr>
              <a:t> тарифом є </a:t>
            </a:r>
            <a:r>
              <a:rPr lang="ru-RU" sz="2400" b="1" i="1" dirty="0" err="1">
                <a:latin typeface="Times New Roman" panose="02020603050405020304" pitchFamily="18" charset="0"/>
                <a:cs typeface="Times New Roman" panose="02020603050405020304" pitchFamily="18" charset="0"/>
              </a:rPr>
              <a:t>базовий</a:t>
            </a:r>
            <a:r>
              <a:rPr lang="ru-RU" sz="2400" dirty="0">
                <a:latin typeface="Times New Roman" panose="02020603050405020304" pitchFamily="18" charset="0"/>
                <a:cs typeface="Times New Roman" panose="02020603050405020304" pitchFamily="18" charset="0"/>
              </a:rPr>
              <a:t>.</a:t>
            </a:r>
          </a:p>
          <a:p>
            <a:pPr marL="0" indent="0" algn="just">
              <a:lnSpc>
                <a:spcPct val="150000"/>
              </a:lnSpc>
              <a:buNone/>
            </a:pPr>
            <a:r>
              <a:rPr lang="ru-RU" sz="24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Базовий</a:t>
            </a:r>
            <a:r>
              <a:rPr lang="ru-RU" sz="2000" dirty="0">
                <a:latin typeface="Times New Roman" panose="02020603050405020304" pitchFamily="18" charset="0"/>
                <a:cs typeface="Times New Roman" panose="02020603050405020304" pitchFamily="18" charset="0"/>
              </a:rPr>
              <a:t> тариф </a:t>
            </a:r>
            <a:r>
              <a:rPr lang="ru-RU" sz="2000" dirty="0" err="1">
                <a:latin typeface="Times New Roman" panose="02020603050405020304" pitchFamily="18" charset="0"/>
                <a:cs typeface="Times New Roman" panose="02020603050405020304" pitchFamily="18" charset="0"/>
              </a:rPr>
              <a:t>встановлюють</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усіх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класів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перевезень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встановлює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перевізник</a:t>
            </a:r>
            <a:r>
              <a:rPr lang="ru-RU" sz="2000" dirty="0">
                <a:latin typeface="Times New Roman" panose="02020603050405020304" pitchFamily="18" charset="0"/>
                <a:cs typeface="Times New Roman" panose="02020603050405020304" pitchFamily="18" charset="0"/>
              </a:rPr>
              <a:t>, коли </a:t>
            </a:r>
            <a:r>
              <a:rPr lang="ru-RU" sz="2000" dirty="0" err="1">
                <a:latin typeface="Times New Roman" panose="02020603050405020304" pitchFamily="18" charset="0"/>
                <a:cs typeface="Times New Roman" panose="02020603050405020304" pitchFamily="18" charset="0"/>
              </a:rPr>
              <a:t>пропонує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переліт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туди</a:t>
            </a:r>
            <a:r>
              <a:rPr lang="ru-RU" sz="2000" dirty="0">
                <a:latin typeface="Times New Roman" panose="02020603050405020304" pitchFamily="18" charset="0"/>
                <a:cs typeface="Times New Roman" panose="02020603050405020304" pitchFamily="18" charset="0"/>
              </a:rPr>
              <a:t>- назад” </a:t>
            </a:r>
            <a:r>
              <a:rPr lang="ru-RU" sz="2000" dirty="0" err="1">
                <a:latin typeface="Times New Roman" panose="02020603050405020304" pitchFamily="18" charset="0"/>
                <a:cs typeface="Times New Roman" panose="02020603050405020304" pitchFamily="18" charset="0"/>
              </a:rPr>
              <a:t>упродовж</a:t>
            </a:r>
            <a:r>
              <a:rPr lang="ru-RU" sz="2000" dirty="0">
                <a:latin typeface="Times New Roman" panose="02020603050405020304" pitchFamily="18" charset="0"/>
                <a:cs typeface="Times New Roman" panose="02020603050405020304" pitchFamily="18" charset="0"/>
              </a:rPr>
              <a:t> року. </a:t>
            </a:r>
            <a:r>
              <a:rPr lang="ru-RU" sz="2000" dirty="0" err="1">
                <a:latin typeface="Times New Roman" panose="02020603050405020304" pitchFamily="18" charset="0"/>
                <a:cs typeface="Times New Roman" panose="02020603050405020304" pitchFamily="18" charset="0"/>
              </a:rPr>
              <a:t>Базові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тарифи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змінюються</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залежності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сезону. Квитки, </a:t>
            </a:r>
            <a:r>
              <a:rPr lang="ru-RU" sz="2000" dirty="0" err="1">
                <a:latin typeface="Times New Roman" panose="02020603050405020304" pitchFamily="18" charset="0"/>
                <a:cs typeface="Times New Roman" panose="02020603050405020304" pitchFamily="18" charset="0"/>
              </a:rPr>
              <a:t>придбані</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базовими</a:t>
            </a:r>
            <a:r>
              <a:rPr lang="ru-RU" sz="2000" dirty="0">
                <a:latin typeface="Times New Roman" panose="02020603050405020304" pitchFamily="18" charset="0"/>
                <a:cs typeface="Times New Roman" panose="02020603050405020304" pitchFamily="18" charset="0"/>
              </a:rPr>
              <a:t> тарифами, </a:t>
            </a:r>
            <a:r>
              <a:rPr lang="ru-RU" sz="2000" dirty="0" err="1">
                <a:latin typeface="Times New Roman" panose="02020603050405020304" pitchFamily="18" charset="0"/>
                <a:cs typeface="Times New Roman" panose="02020603050405020304" pitchFamily="18" charset="0"/>
              </a:rPr>
              <a:t>підлягають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обміну</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поверненню</a:t>
            </a:r>
            <a:r>
              <a:rPr lang="ru-RU" sz="2000" dirty="0">
                <a:latin typeface="Times New Roman" panose="02020603050405020304" pitchFamily="18" charset="0"/>
                <a:cs typeface="Times New Roman" panose="02020603050405020304" pitchFamily="18" charset="0"/>
              </a:rPr>
              <a:t> практично без </a:t>
            </a:r>
            <a:r>
              <a:rPr lang="ru-RU" sz="2000" dirty="0" err="1">
                <a:latin typeface="Times New Roman" panose="02020603050405020304" pitchFamily="18" charset="0"/>
                <a:cs typeface="Times New Roman" panose="02020603050405020304" pitchFamily="18" charset="0"/>
              </a:rPr>
              <a:t>обмежень</a:t>
            </a:r>
            <a:r>
              <a:rPr lang="ru-RU" sz="2000" dirty="0">
                <a:latin typeface="Times New Roman" panose="02020603050405020304" pitchFamily="18" charset="0"/>
                <a:cs typeface="Times New Roman" panose="02020603050405020304" pitchFamily="18" charset="0"/>
              </a:rPr>
              <a:t>. Перенести дату </a:t>
            </a:r>
            <a:r>
              <a:rPr lang="ru-RU" sz="2000" dirty="0" err="1">
                <a:latin typeface="Times New Roman" panose="02020603050405020304" pitchFamily="18" charset="0"/>
                <a:cs typeface="Times New Roman" panose="02020603050405020304" pitchFamily="18" charset="0"/>
              </a:rPr>
              <a:t>зворотного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вильоту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поміняти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повернути</a:t>
            </a:r>
            <a:r>
              <a:rPr lang="ru-RU" sz="2000" dirty="0">
                <a:latin typeface="Times New Roman" panose="02020603050405020304" pitchFamily="18" charset="0"/>
                <a:cs typeface="Times New Roman" panose="02020603050405020304" pitchFamily="18" charset="0"/>
              </a:rPr>
              <a:t> квиток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після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вильоту</a:t>
            </a:r>
            <a:r>
              <a:rPr lang="ru-RU" sz="2000" dirty="0">
                <a:latin typeface="Times New Roman" panose="02020603050405020304" pitchFamily="18" charset="0"/>
                <a:cs typeface="Times New Roman" panose="02020603050405020304" pitchFamily="18" charset="0"/>
              </a:rPr>
              <a:t>. У будь-</a:t>
            </a:r>
            <a:r>
              <a:rPr lang="ru-RU" sz="2000" dirty="0" err="1">
                <a:latin typeface="Times New Roman" panose="02020603050405020304" pitchFamily="18" charset="0"/>
                <a:cs typeface="Times New Roman" panose="02020603050405020304" pitchFamily="18" charset="0"/>
              </a:rPr>
              <a:t>якому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випадку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квитка </a:t>
            </a:r>
            <a:r>
              <a:rPr lang="ru-RU" sz="2000" dirty="0" err="1">
                <a:latin typeface="Times New Roman" panose="02020603050405020304" pitchFamily="18" charset="0"/>
                <a:cs typeface="Times New Roman" panose="02020603050405020304" pitchFamily="18" charset="0"/>
              </a:rPr>
              <a:t>повертається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повністю</a:t>
            </a:r>
            <a:r>
              <a:rPr lang="ru-RU" sz="2000" dirty="0">
                <a:latin typeface="Times New Roman" panose="02020603050405020304" pitchFamily="18" charset="0"/>
                <a:cs typeface="Times New Roman" panose="02020603050405020304" pitchFamily="18" charset="0"/>
              </a:rPr>
              <a:t>. У межах базового тарифу для </a:t>
            </a:r>
            <a:r>
              <a:rPr lang="ru-RU" sz="2000" dirty="0" err="1">
                <a:latin typeface="Times New Roman" panose="02020603050405020304" pitchFamily="18" charset="0"/>
                <a:cs typeface="Times New Roman" panose="02020603050405020304" pitchFamily="18" charset="0"/>
              </a:rPr>
              <a:t>різних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категорій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затверджується</a:t>
            </a:r>
            <a:r>
              <a:rPr lang="ru-RU" sz="2000" dirty="0">
                <a:latin typeface="Times New Roman" panose="02020603050405020304" pitchFamily="18" charset="0"/>
                <a:cs typeface="Times New Roman" panose="02020603050405020304" pitchFamily="18" charset="0"/>
              </a:rPr>
              <a:t> система </a:t>
            </a:r>
            <a:r>
              <a:rPr lang="ru-RU" sz="2000" dirty="0" err="1">
                <a:latin typeface="Times New Roman" panose="02020603050405020304" pitchFamily="18" charset="0"/>
                <a:cs typeface="Times New Roman" panose="02020603050405020304" pitchFamily="18" charset="0"/>
              </a:rPr>
              <a:t>знижок</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пільг</a:t>
            </a:r>
            <a:r>
              <a:rPr lang="ru-RU" sz="20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492273"/>
            <a:ext cx="4248472" cy="2304256"/>
          </a:xfrm>
          <a:prstGeom prst="rect">
            <a:avLst/>
          </a:prstGeom>
        </p:spPr>
      </p:pic>
    </p:spTree>
    <p:extLst>
      <p:ext uri="{BB962C8B-B14F-4D97-AF65-F5344CB8AC3E}">
        <p14:creationId xmlns:p14="http://schemas.microsoft.com/office/powerpoint/2010/main" val="327023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51520" y="174293"/>
            <a:ext cx="8537106" cy="3182700"/>
          </a:xfrm>
        </p:spPr>
        <p:txBody>
          <a:bodyPr/>
          <a:lstStyle/>
          <a:p>
            <a:pPr marL="0" indent="0" algn="just">
              <a:lnSpc>
                <a:spcPct val="150000"/>
              </a:lnSpc>
              <a:buNone/>
            </a:pPr>
            <a:r>
              <a:rPr lang="ru-RU" sz="2400" b="1" i="1" dirty="0">
                <a:latin typeface="Times New Roman" panose="02020603050405020304" pitchFamily="18" charset="0"/>
                <a:cs typeface="Times New Roman" panose="02020603050405020304" pitchFamily="18" charset="0"/>
              </a:rPr>
              <a:t>До </a:t>
            </a:r>
            <a:r>
              <a:rPr lang="ru-RU" sz="2400" b="1" i="1" dirty="0" err="1">
                <a:latin typeface="Times New Roman" panose="02020603050405020304" pitchFamily="18" charset="0"/>
                <a:cs typeface="Times New Roman" panose="02020603050405020304" pitchFamily="18" charset="0"/>
              </a:rPr>
              <a:t>спеціальних</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тарифів</a:t>
            </a:r>
            <a:r>
              <a:rPr lang="ru-RU" sz="2400" b="1"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відносяться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молодіжні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пенсійні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туристичні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екскурсійні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Молодіжні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тарифи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передбачають</a:t>
            </a:r>
            <a:r>
              <a:rPr lang="ru-RU" sz="2400" dirty="0">
                <a:latin typeface="Times New Roman" panose="02020603050405020304" pitchFamily="18" charset="0"/>
                <a:cs typeface="Times New Roman" panose="02020603050405020304" pitchFamily="18" charset="0"/>
              </a:rPr>
              <a:t>, як правило, </a:t>
            </a:r>
            <a:r>
              <a:rPr lang="ru-RU" sz="2400" dirty="0" err="1">
                <a:latin typeface="Times New Roman" panose="02020603050405020304" pitchFamily="18" charset="0"/>
                <a:cs typeface="Times New Roman" panose="02020603050405020304" pitchFamily="18" charset="0"/>
              </a:rPr>
              <a:t>надання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квитків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відкритою</a:t>
            </a:r>
            <a:r>
              <a:rPr lang="ru-RU" sz="2400" dirty="0">
                <a:latin typeface="Times New Roman" panose="02020603050405020304" pitchFamily="18" charset="0"/>
                <a:cs typeface="Times New Roman" panose="02020603050405020304" pitchFamily="18" charset="0"/>
              </a:rPr>
              <a:t> датою,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протягом</a:t>
            </a:r>
            <a:r>
              <a:rPr lang="ru-RU" sz="2400" dirty="0">
                <a:latin typeface="Times New Roman" panose="02020603050405020304" pitchFamily="18" charset="0"/>
                <a:cs typeface="Times New Roman" panose="02020603050405020304" pitchFamily="18" charset="0"/>
              </a:rPr>
              <a:t> року. </a:t>
            </a:r>
            <a:r>
              <a:rPr lang="ru-RU" sz="2400" dirty="0" err="1">
                <a:latin typeface="Times New Roman" panose="02020603050405020304" pitchFamily="18" charset="0"/>
                <a:cs typeface="Times New Roman" panose="02020603050405020304" pitchFamily="18" charset="0"/>
              </a:rPr>
              <a:t>Такий</a:t>
            </a:r>
            <a:r>
              <a:rPr lang="ru-RU" sz="2400" dirty="0">
                <a:latin typeface="Times New Roman" panose="02020603050405020304" pitchFamily="18" charset="0"/>
                <a:cs typeface="Times New Roman" panose="02020603050405020304" pitchFamily="18" charset="0"/>
              </a:rPr>
              <a:t> квиток </a:t>
            </a:r>
            <a:r>
              <a:rPr lang="ru-RU" sz="2400" dirty="0" err="1">
                <a:latin typeface="Times New Roman" panose="02020603050405020304" pitchFamily="18" charset="0"/>
                <a:cs typeface="Times New Roman" panose="02020603050405020304" pitchFamily="18" charset="0"/>
              </a:rPr>
              <a:t>потрібно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викупити</a:t>
            </a:r>
            <a:r>
              <a:rPr lang="ru-RU" sz="2400" dirty="0">
                <a:latin typeface="Times New Roman" panose="02020603050405020304" pitchFamily="18" charset="0"/>
                <a:cs typeface="Times New Roman" panose="02020603050405020304" pitchFamily="18" charset="0"/>
              </a:rPr>
              <a:t> за 3-7 </a:t>
            </a:r>
            <a:r>
              <a:rPr lang="ru-RU" sz="2400" dirty="0" err="1">
                <a:latin typeface="Times New Roman" panose="02020603050405020304" pitchFamily="18" charset="0"/>
                <a:cs typeface="Times New Roman" panose="02020603050405020304" pitchFamily="18" charset="0"/>
              </a:rPr>
              <a:t>днів</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вильоту</a:t>
            </a:r>
            <a:r>
              <a:rPr lang="ru-RU" sz="2400" dirty="0">
                <a:latin typeface="Times New Roman" panose="02020603050405020304" pitchFamily="18" charset="0"/>
                <a:cs typeface="Times New Roman" panose="02020603050405020304" pitchFamily="18" charset="0"/>
              </a:rPr>
              <a:t>. </a:t>
            </a:r>
          </a:p>
        </p:txBody>
      </p:sp>
      <p:sp>
        <p:nvSpPr>
          <p:cNvPr id="8" name="Текст 7"/>
          <p:cNvSpPr>
            <a:spLocks noGrp="1"/>
          </p:cNvSpPr>
          <p:nvPr>
            <p:ph type="body" sz="half" idx="2"/>
          </p:nvPr>
        </p:nvSpPr>
        <p:spPr>
          <a:xfrm>
            <a:off x="4932040" y="3140968"/>
            <a:ext cx="3856586" cy="3312368"/>
          </a:xfrm>
        </p:spPr>
        <p:txBody>
          <a:bodyPr/>
          <a:lstStyle/>
          <a:p>
            <a:pPr algn="just">
              <a:lnSpc>
                <a:spcPct val="150000"/>
              </a:lnSpc>
            </a:pPr>
            <a:r>
              <a:rPr lang="ru-RU" sz="1800" i="1" dirty="0" err="1">
                <a:latin typeface="Times New Roman" panose="02020603050405020304" pitchFamily="18" charset="0"/>
                <a:cs typeface="Times New Roman" panose="02020603050405020304" pitchFamily="18" charset="0"/>
              </a:rPr>
              <a:t>Існують</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знижки</a:t>
            </a:r>
            <a:r>
              <a:rPr lang="ru-RU" sz="1800" i="1" dirty="0">
                <a:latin typeface="Times New Roman" panose="02020603050405020304" pitchFamily="18" charset="0"/>
                <a:cs typeface="Times New Roman" panose="02020603050405020304" pitchFamily="18" charset="0"/>
              </a:rPr>
              <a:t> для родин (на </a:t>
            </a:r>
            <a:r>
              <a:rPr lang="ru-RU" sz="1800" i="1" dirty="0" err="1">
                <a:latin typeface="Times New Roman" panose="02020603050405020304" pitchFamily="18" charset="0"/>
                <a:cs typeface="Times New Roman" panose="02020603050405020304" pitchFamily="18" charset="0"/>
              </a:rPr>
              <a:t>окремих</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європейських</a:t>
            </a:r>
            <a:r>
              <a:rPr lang="ru-RU" sz="1800" i="1" dirty="0">
                <a:latin typeface="Times New Roman" panose="02020603050405020304" pitchFamily="18" charset="0"/>
                <a:cs typeface="Times New Roman" panose="02020603050405020304" pitchFamily="18" charset="0"/>
              </a:rPr>
              <a:t> маршрутах). </a:t>
            </a:r>
            <a:r>
              <a:rPr lang="ru-RU" sz="1800" i="1" dirty="0" err="1">
                <a:latin typeface="Times New Roman" panose="02020603050405020304" pitchFamily="18" charset="0"/>
                <a:cs typeface="Times New Roman" panose="02020603050405020304" pitchFamily="18" charset="0"/>
              </a:rPr>
              <a:t>Якщо</a:t>
            </a:r>
            <a:r>
              <a:rPr lang="ru-RU" sz="1800" i="1" dirty="0">
                <a:latin typeface="Times New Roman" panose="02020603050405020304" pitchFamily="18" charset="0"/>
                <a:cs typeface="Times New Roman" panose="02020603050405020304" pitchFamily="18" charset="0"/>
              </a:rPr>
              <a:t> один </a:t>
            </a:r>
            <a:r>
              <a:rPr lang="ru-RU" sz="1800" i="1" dirty="0" err="1">
                <a:latin typeface="Times New Roman" panose="02020603050405020304" pitchFamily="18" charset="0"/>
                <a:cs typeface="Times New Roman" panose="02020603050405020304" pitchFamily="18" charset="0"/>
              </a:rPr>
              <a:t>із</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членів</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родини</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купує</a:t>
            </a:r>
            <a:r>
              <a:rPr lang="ru-RU" sz="1800" i="1" dirty="0">
                <a:latin typeface="Times New Roman" panose="02020603050405020304" pitchFamily="18" charset="0"/>
                <a:cs typeface="Times New Roman" panose="02020603050405020304" pitchFamily="18" charset="0"/>
              </a:rPr>
              <a:t> квиток за </a:t>
            </a:r>
            <a:r>
              <a:rPr lang="ru-RU" sz="1800" i="1" dirty="0" err="1">
                <a:latin typeface="Times New Roman" panose="02020603050405020304" pitchFamily="18" charset="0"/>
                <a:cs typeface="Times New Roman" panose="02020603050405020304" pitchFamily="18" charset="0"/>
              </a:rPr>
              <a:t>базовим</a:t>
            </a:r>
            <a:r>
              <a:rPr lang="ru-RU" sz="1800" i="1" dirty="0">
                <a:latin typeface="Times New Roman" panose="02020603050405020304" pitchFamily="18" charset="0"/>
                <a:cs typeface="Times New Roman" panose="02020603050405020304" pitchFamily="18" charset="0"/>
              </a:rPr>
              <a:t> тарифом, </a:t>
            </a:r>
            <a:r>
              <a:rPr lang="ru-RU" sz="1800" i="1" dirty="0" err="1">
                <a:latin typeface="Times New Roman" panose="02020603050405020304" pitchFamily="18" charset="0"/>
                <a:cs typeface="Times New Roman" panose="02020603050405020304" pitchFamily="18" charset="0"/>
              </a:rPr>
              <a:t>іншим</a:t>
            </a:r>
            <a:r>
              <a:rPr lang="ru-RU" sz="1800" i="1" dirty="0">
                <a:latin typeface="Times New Roman" panose="02020603050405020304" pitchFamily="18" charset="0"/>
                <a:cs typeface="Times New Roman" panose="02020603050405020304" pitchFamily="18" charset="0"/>
              </a:rPr>
              <a:t> - </a:t>
            </a:r>
            <a:r>
              <a:rPr lang="ru-RU" sz="1800" i="1" dirty="0" err="1">
                <a:latin typeface="Times New Roman" panose="02020603050405020304" pitchFamily="18" charset="0"/>
                <a:cs typeface="Times New Roman" panose="02020603050405020304" pitchFamily="18" charset="0"/>
              </a:rPr>
              <a:t>дружині</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чоловіку</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дітям</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від</a:t>
            </a:r>
            <a:r>
              <a:rPr lang="ru-RU" sz="1800" i="1" dirty="0">
                <a:latin typeface="Times New Roman" panose="02020603050405020304" pitchFamily="18" charset="0"/>
                <a:cs typeface="Times New Roman" panose="02020603050405020304" pitchFamily="18" charset="0"/>
              </a:rPr>
              <a:t> 12 до 25 </a:t>
            </a:r>
            <a:r>
              <a:rPr lang="ru-RU" sz="1800" i="1" dirty="0" err="1">
                <a:latin typeface="Times New Roman" panose="02020603050405020304" pitchFamily="18" charset="0"/>
                <a:cs typeface="Times New Roman" panose="02020603050405020304" pitchFamily="18" charset="0"/>
              </a:rPr>
              <a:t>років</a:t>
            </a:r>
            <a:r>
              <a:rPr lang="ru-RU" sz="1800" i="1" dirty="0">
                <a:latin typeface="Times New Roman" panose="02020603050405020304" pitchFamily="18" charset="0"/>
                <a:cs typeface="Times New Roman" panose="02020603050405020304" pitchFamily="18" charset="0"/>
              </a:rPr>
              <a:t> квитки </a:t>
            </a:r>
            <a:r>
              <a:rPr lang="ru-RU" sz="1800" i="1" dirty="0" err="1">
                <a:latin typeface="Times New Roman" panose="02020603050405020304" pitchFamily="18" charset="0"/>
                <a:cs typeface="Times New Roman" panose="02020603050405020304" pitchFamily="18" charset="0"/>
              </a:rPr>
              <a:t>продаються</a:t>
            </a:r>
            <a:r>
              <a:rPr lang="ru-RU" sz="1800" i="1" dirty="0">
                <a:latin typeface="Times New Roman" panose="02020603050405020304" pitchFamily="18" charset="0"/>
                <a:cs typeface="Times New Roman" panose="02020603050405020304" pitchFamily="18" charset="0"/>
              </a:rPr>
              <a:t> за 50% </a:t>
            </a:r>
            <a:r>
              <a:rPr lang="ru-RU" sz="1800" i="1" dirty="0" err="1">
                <a:latin typeface="Times New Roman" panose="02020603050405020304" pitchFamily="18" charset="0"/>
                <a:cs typeface="Times New Roman" panose="02020603050405020304" pitchFamily="18" charset="0"/>
              </a:rPr>
              <a:t>вартості</a:t>
            </a:r>
            <a:r>
              <a:rPr lang="ru-RU" sz="1800" i="1" dirty="0">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19" y="3789040"/>
            <a:ext cx="4052935" cy="2448272"/>
          </a:xfrm>
          <a:prstGeom prst="rect">
            <a:avLst/>
          </a:prstGeom>
        </p:spPr>
      </p:pic>
    </p:spTree>
    <p:extLst>
      <p:ext uri="{BB962C8B-B14F-4D97-AF65-F5344CB8AC3E}">
        <p14:creationId xmlns:p14="http://schemas.microsoft.com/office/powerpoint/2010/main" val="103801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r>
              <a:rPr lang="ru-RU" sz="3600" dirty="0"/>
              <a:t> </a:t>
            </a:r>
            <a:r>
              <a:rPr lang="ru-RU" sz="2400" b="1" i="1" dirty="0">
                <a:latin typeface="Times New Roman" panose="02020603050405020304" pitchFamily="18" charset="0"/>
                <a:cs typeface="Times New Roman" panose="02020603050405020304" pitchFamily="18" charset="0"/>
              </a:rPr>
              <a:t>5. </a:t>
            </a:r>
            <a:r>
              <a:rPr lang="ru-RU" sz="2400" b="1" i="1" dirty="0" err="1">
                <a:latin typeface="Times New Roman" panose="02020603050405020304" pitchFamily="18" charset="0"/>
                <a:cs typeface="Times New Roman" panose="02020603050405020304" pitchFamily="18" charset="0"/>
              </a:rPr>
              <a:t>Технологія</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обслуговування</a:t>
            </a:r>
            <a:r>
              <a:rPr lang="ru-RU" sz="2400" b="1" i="1" dirty="0">
                <a:latin typeface="Times New Roman" panose="02020603050405020304" pitchFamily="18" charset="0"/>
                <a:cs typeface="Times New Roman" panose="02020603050405020304" pitchFamily="18" charset="0"/>
              </a:rPr>
              <a:t> туристів при </a:t>
            </a:r>
            <a:r>
              <a:rPr lang="ru-RU" sz="2400" b="1" i="1" dirty="0" err="1">
                <a:latin typeface="Times New Roman" panose="02020603050405020304" pitchFamily="18" charset="0"/>
                <a:cs typeface="Times New Roman" panose="02020603050405020304" pitchFamily="18" charset="0"/>
              </a:rPr>
              <a:t>перевезенні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регулярними</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авіалініями</a:t>
            </a:r>
            <a:endParaRPr lang="uk-UA" sz="3600" dirty="0"/>
          </a:p>
        </p:txBody>
      </p:sp>
      <p:sp>
        <p:nvSpPr>
          <p:cNvPr id="3" name="Содержимое 2"/>
          <p:cNvSpPr>
            <a:spLocks noGrp="1"/>
          </p:cNvSpPr>
          <p:nvPr>
            <p:ph idx="1"/>
          </p:nvPr>
        </p:nvSpPr>
        <p:spPr>
          <a:xfrm>
            <a:off x="457200" y="1259632"/>
            <a:ext cx="8229600" cy="4525963"/>
          </a:xfrm>
        </p:spPr>
        <p:txBody>
          <a:bodyPr/>
          <a:lstStyle/>
          <a:p>
            <a:pPr algn="just"/>
            <a:r>
              <a:rPr lang="uk-UA" sz="2400" b="1" i="1" dirty="0">
                <a:latin typeface="Times New Roman" panose="02020603050405020304" pitchFamily="18" charset="0"/>
                <a:cs typeface="Times New Roman" panose="02020603050405020304" pitchFamily="18" charset="0"/>
              </a:rPr>
              <a:t>Виділяють декілька класів обслуговування:</a:t>
            </a:r>
            <a:r>
              <a:rPr lang="uk-UA" sz="2400" dirty="0">
                <a:latin typeface="Times New Roman" panose="02020603050405020304" pitchFamily="18" charset="0"/>
                <a:cs typeface="Times New Roman" panose="02020603050405020304" pitchFamily="18" charset="0"/>
              </a:rPr>
              <a:t> перший, бізнес, економічний. </a:t>
            </a:r>
          </a:p>
          <a:p>
            <a:pPr algn="just"/>
            <a:r>
              <a:rPr lang="uk-UA" sz="2400" dirty="0">
                <a:latin typeface="Times New Roman" panose="02020603050405020304" pitchFamily="18" charset="0"/>
                <a:cs typeface="Times New Roman" panose="02020603050405020304" pitchFamily="18" charset="0"/>
              </a:rPr>
              <a:t>Найбільш комфортним вважається </a:t>
            </a:r>
            <a:r>
              <a:rPr lang="uk-UA" sz="2400" b="1" dirty="0">
                <a:latin typeface="Times New Roman" panose="02020603050405020304" pitchFamily="18" charset="0"/>
                <a:cs typeface="Times New Roman" panose="02020603050405020304" pitchFamily="18" charset="0"/>
              </a:rPr>
              <a:t>перший клас</a:t>
            </a:r>
            <a:r>
              <a:rPr lang="uk-UA" sz="2400" dirty="0">
                <a:latin typeface="Times New Roman" panose="02020603050405020304" pitchFamily="18" charset="0"/>
                <a:cs typeface="Times New Roman" panose="02020603050405020304" pitchFamily="18" charset="0"/>
              </a:rPr>
              <a:t>. Пасажирам першого або бізнес-класу надаються окремі зали чи </a:t>
            </a:r>
            <a:r>
              <a:rPr lang="uk-UA" sz="2400" dirty="0" err="1">
                <a:latin typeface="Times New Roman" panose="02020603050405020304" pitchFamily="18" charset="0"/>
                <a:cs typeface="Times New Roman" panose="02020603050405020304" pitchFamily="18" charset="0"/>
              </a:rPr>
              <a:t>стійки</a:t>
            </a:r>
            <a:r>
              <a:rPr lang="uk-UA" sz="2400" dirty="0">
                <a:latin typeface="Times New Roman" panose="02020603050405020304" pitchFamily="18" charset="0"/>
                <a:cs typeface="Times New Roman" panose="02020603050405020304" pitchFamily="18" charset="0"/>
              </a:rPr>
              <a:t> для реєстрації на виліт. Деякі авіакомпанії в аеропортах для пасажирів таких категорій надають додаткові послуги. На борту літака вони мають особистий простір на 50% більший, ніж в економ-класі. Тут розташовані зручніші крісла, що легко трансформуються у зручне ліжко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741518"/>
            <a:ext cx="3995936" cy="20881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78098"/>
          </a:xfrm>
        </p:spPr>
        <p:txBody>
          <a:bodyPr>
            <a:normAutofit fontScale="90000"/>
          </a:bodyPr>
          <a:lstStyle/>
          <a:p>
            <a:r>
              <a:rPr lang="ru-RU" sz="2800" b="1" i="1" dirty="0" err="1">
                <a:latin typeface="Times New Roman" panose="02020603050405020304" pitchFamily="18" charset="0"/>
                <a:cs typeface="Times New Roman" panose="02020603050405020304" pitchFamily="18" charset="0"/>
              </a:rPr>
              <a:t>Бізнес-клас</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898644"/>
            <a:ext cx="8229600" cy="5184576"/>
          </a:xfrm>
        </p:spPr>
        <p:txBody>
          <a:bodyPr/>
          <a:lstStyle/>
          <a:p>
            <a:pPr marL="0" indent="0" algn="just">
              <a:buNone/>
            </a:pPr>
            <a:r>
              <a:rPr lang="ru-RU" sz="2400" dirty="0">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придбанні</a:t>
            </a:r>
            <a:r>
              <a:rPr lang="ru-RU" sz="2400" dirty="0">
                <a:latin typeface="Times New Roman" panose="02020603050405020304" pitchFamily="18" charset="0"/>
                <a:cs typeface="Times New Roman" panose="02020603050405020304" pitchFamily="18" charset="0"/>
              </a:rPr>
              <a:t> квитка </a:t>
            </a:r>
            <a:r>
              <a:rPr lang="ru-RU" sz="2400" dirty="0" err="1">
                <a:latin typeface="Times New Roman" panose="02020603050405020304" pitchFamily="18" charset="0"/>
                <a:cs typeface="Times New Roman" panose="02020603050405020304" pitchFamily="18" charset="0"/>
              </a:rPr>
              <a:t>бізнес-класу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пасажир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отримує</a:t>
            </a:r>
            <a:r>
              <a:rPr lang="ru-RU" sz="2400" dirty="0">
                <a:latin typeface="Times New Roman" panose="02020603050405020304" pitchFamily="18" charset="0"/>
                <a:cs typeface="Times New Roman" panose="02020603050405020304" pitchFamily="18" charset="0"/>
              </a:rPr>
              <a:t> максимум </a:t>
            </a:r>
            <a:r>
              <a:rPr lang="ru-RU" sz="2400" dirty="0" err="1">
                <a:latin typeface="Times New Roman" panose="02020603050405020304" pitchFamily="18" charset="0"/>
                <a:cs typeface="Times New Roman" panose="02020603050405020304" pitchFamily="18" charset="0"/>
              </a:rPr>
              <a:t>зручностей</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err="1">
                <a:latin typeface="Times New Roman" panose="02020603050405020304" pitchFamily="18" charset="0"/>
                <a:cs typeface="Times New Roman" panose="02020603050405020304" pitchFamily="18" charset="0"/>
              </a:rPr>
              <a:t>Пасажирів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обслуговують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високому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пропонується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різне</a:t>
            </a:r>
            <a:r>
              <a:rPr lang="ru-RU" sz="2400" dirty="0">
                <a:latin typeface="Times New Roman" panose="02020603050405020304" pitchFamily="18" charset="0"/>
                <a:cs typeface="Times New Roman" panose="02020603050405020304" pitchFamily="18" charset="0"/>
              </a:rPr>
              <a:t> меню і </a:t>
            </a:r>
            <a:r>
              <a:rPr lang="ru-RU" sz="2400" dirty="0" err="1">
                <a:latin typeface="Times New Roman" panose="02020603050405020304" pitchFamily="18" charset="0"/>
                <a:cs typeface="Times New Roman" panose="02020603050405020304" pitchFamily="18" charset="0"/>
              </a:rPr>
              <a:t>хороші</a:t>
            </a:r>
            <a:r>
              <a:rPr lang="ru-RU" sz="2400" dirty="0">
                <a:latin typeface="Times New Roman" panose="02020603050405020304" pitchFamily="18" charset="0"/>
                <a:cs typeface="Times New Roman" panose="02020603050405020304" pitchFamily="18" charset="0"/>
              </a:rPr>
              <a:t> вина,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кріслами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пасажирів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збільшено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відстань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Пасажир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обслуговування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перевозити</a:t>
            </a:r>
            <a:r>
              <a:rPr lang="ru-RU" sz="2400" dirty="0">
                <a:latin typeface="Times New Roman" panose="02020603050405020304" pitchFamily="18" charset="0"/>
                <a:cs typeface="Times New Roman" panose="02020603050405020304" pitchFamily="18" charset="0"/>
              </a:rPr>
              <a:t> до 30 кг багажу </a:t>
            </a:r>
            <a:r>
              <a:rPr lang="ru-RU" sz="2400" dirty="0" err="1">
                <a:latin typeface="Times New Roman" panose="02020603050405020304" pitchFamily="18" charset="0"/>
                <a:cs typeface="Times New Roman" panose="02020603050405020304" pitchFamily="18" charset="0"/>
              </a:rPr>
              <a:t>безкоштовно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польоту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бізнес-класом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пасажирам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пропонують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часописи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журнали</a:t>
            </a:r>
            <a:r>
              <a:rPr lang="ru-RU" sz="2400" dirty="0">
                <a:latin typeface="Times New Roman" panose="02020603050405020304" pitchFamily="18" charset="0"/>
                <a:cs typeface="Times New Roman" panose="02020603050405020304" pitchFamily="18" charset="0"/>
              </a:rPr>
              <a:t> і каталоги </a:t>
            </a:r>
            <a:r>
              <a:rPr lang="ru-RU" sz="2400" dirty="0" err="1">
                <a:latin typeface="Times New Roman" panose="02020603050405020304" pitchFamily="18" charset="0"/>
                <a:cs typeface="Times New Roman" panose="02020603050405020304" pitchFamily="18" charset="0"/>
              </a:rPr>
              <a:t>безмитної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торгівлі</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якими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прямо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польоту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придбати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що-небудь</a:t>
            </a:r>
            <a:r>
              <a:rPr lang="ru-RU" sz="24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581128"/>
            <a:ext cx="4752528" cy="2150110"/>
          </a:xfrm>
          <a:prstGeom prst="rect">
            <a:avLst/>
          </a:prstGeom>
        </p:spPr>
      </p:pic>
    </p:spTree>
    <p:extLst>
      <p:ext uri="{BB962C8B-B14F-4D97-AF65-F5344CB8AC3E}">
        <p14:creationId xmlns:p14="http://schemas.microsoft.com/office/powerpoint/2010/main" val="372085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78098"/>
          </a:xfrm>
        </p:spPr>
        <p:txBody>
          <a:bodyPr>
            <a:normAutofit fontScale="90000"/>
          </a:bodyPr>
          <a:lstStyle/>
          <a:p>
            <a:r>
              <a:rPr lang="ru-RU" sz="2800" b="1" i="1" dirty="0" err="1">
                <a:latin typeface="Times New Roman" panose="02020603050405020304" pitchFamily="18" charset="0"/>
                <a:cs typeface="Times New Roman" panose="02020603050405020304" pitchFamily="18" charset="0"/>
              </a:rPr>
              <a:t>Економ-клас</a:t>
            </a:r>
            <a:br>
              <a:rPr lang="ru-RU" dirty="0"/>
            </a:br>
            <a:endParaRPr lang="ru-RU" dirty="0"/>
          </a:p>
        </p:txBody>
      </p:sp>
      <p:sp>
        <p:nvSpPr>
          <p:cNvPr id="3" name="Объект 2"/>
          <p:cNvSpPr>
            <a:spLocks noGrp="1"/>
          </p:cNvSpPr>
          <p:nvPr>
            <p:ph idx="1"/>
          </p:nvPr>
        </p:nvSpPr>
        <p:spPr>
          <a:xfrm>
            <a:off x="457200" y="980729"/>
            <a:ext cx="8229600" cy="4176464"/>
          </a:xfrm>
        </p:spPr>
        <p:txBody>
          <a:bodyPr/>
          <a:lstStyle/>
          <a:p>
            <a:pPr marL="0" indent="0" algn="just">
              <a:buNone/>
            </a:pPr>
            <a:r>
              <a:rPr lang="ru-RU" sz="2800" dirty="0" err="1">
                <a:latin typeface="Times New Roman" panose="02020603050405020304" pitchFamily="18" charset="0"/>
                <a:cs typeface="Times New Roman" panose="02020603050405020304" pitchFamily="18" charset="0"/>
              </a:rPr>
              <a:t>Обслуговування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пасажирів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економ-класу</a:t>
            </a:r>
            <a:r>
              <a:rPr lang="ru-RU" sz="2800" dirty="0">
                <a:latin typeface="Times New Roman" panose="02020603050405020304" pitchFamily="18" charset="0"/>
                <a:cs typeface="Times New Roman" panose="02020603050405020304" pitchFamily="18" charset="0"/>
              </a:rPr>
              <a:t> проходить на </a:t>
            </a:r>
            <a:r>
              <a:rPr lang="ru-RU" sz="2800" dirty="0" err="1">
                <a:latin typeface="Times New Roman" panose="02020603050405020304" pitchFamily="18" charset="0"/>
                <a:cs typeface="Times New Roman" panose="02020603050405020304" pitchFamily="18" charset="0"/>
              </a:rPr>
              <a:t>досить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високому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рівні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Пасажирам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пропонують</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вино і </a:t>
            </a:r>
            <a:r>
              <a:rPr lang="ru-RU" sz="2800" i="1" dirty="0" err="1">
                <a:latin typeface="Times New Roman" panose="02020603050405020304" pitchFamily="18" charset="0"/>
                <a:cs typeface="Times New Roman" panose="02020603050405020304" pitchFamily="18" charset="0"/>
              </a:rPr>
              <a:t>безалкогольні</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напої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хоча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вибір</a:t>
            </a:r>
            <a:r>
              <a:rPr lang="ru-RU" sz="2800" dirty="0">
                <a:latin typeface="Times New Roman" panose="02020603050405020304" pitchFamily="18" charset="0"/>
                <a:cs typeface="Times New Roman" panose="02020603050405020304" pitchFamily="18" charset="0"/>
              </a:rPr>
              <a:t> буде </a:t>
            </a:r>
            <a:r>
              <a:rPr lang="ru-RU" sz="2800" dirty="0" err="1">
                <a:latin typeface="Times New Roman" panose="02020603050405020304" pitchFamily="18" charset="0"/>
                <a:cs typeface="Times New Roman" panose="02020603050405020304" pitchFamily="18" charset="0"/>
              </a:rPr>
              <a:t>дещо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обмеженим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порівняно</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попередніми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двома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класами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обслуговування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пасажири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маючи</a:t>
            </a:r>
            <a:r>
              <a:rPr lang="ru-RU" sz="2800" dirty="0">
                <a:latin typeface="Times New Roman" panose="02020603050405020304" pitchFamily="18" charset="0"/>
                <a:cs typeface="Times New Roman" panose="02020603050405020304" pitchFamily="18" charset="0"/>
              </a:rPr>
              <a:t> квиток </a:t>
            </a:r>
            <a:r>
              <a:rPr lang="ru-RU" sz="2800" dirty="0" err="1">
                <a:latin typeface="Times New Roman" panose="02020603050405020304" pitchFamily="18" charset="0"/>
                <a:cs typeface="Times New Roman" panose="02020603050405020304" pitchFamily="18" charset="0"/>
              </a:rPr>
              <a:t>економ-класу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мають</a:t>
            </a:r>
            <a:r>
              <a:rPr lang="ru-RU" sz="2800" dirty="0">
                <a:latin typeface="Times New Roman" panose="02020603050405020304" pitchFamily="18" charset="0"/>
                <a:cs typeface="Times New Roman" panose="02020603050405020304" pitchFamily="18" charset="0"/>
              </a:rPr>
              <a:t> право </a:t>
            </a:r>
            <a:r>
              <a:rPr lang="ru-RU" sz="2800" dirty="0" err="1">
                <a:latin typeface="Times New Roman" panose="02020603050405020304" pitchFamily="18" charset="0"/>
                <a:cs typeface="Times New Roman" panose="02020603050405020304" pitchFamily="18" charset="0"/>
              </a:rPr>
              <a:t>безкоштовно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провозити</a:t>
            </a:r>
            <a:r>
              <a:rPr lang="ru-RU" sz="2800" dirty="0">
                <a:latin typeface="Times New Roman" panose="02020603050405020304" pitchFamily="18" charset="0"/>
                <a:cs typeface="Times New Roman" panose="02020603050405020304" pitchFamily="18" charset="0"/>
              </a:rPr>
              <a:t> з собою </a:t>
            </a:r>
            <a:r>
              <a:rPr lang="ru-RU" sz="2800" i="1" dirty="0">
                <a:latin typeface="Times New Roman" panose="02020603050405020304" pitchFamily="18" charset="0"/>
                <a:cs typeface="Times New Roman" panose="02020603050405020304" pitchFamily="18" charset="0"/>
              </a:rPr>
              <a:t>до 20 кг багажу</a:t>
            </a:r>
            <a:r>
              <a:rPr lang="ru-RU" sz="2800" dirty="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221088"/>
            <a:ext cx="4680520" cy="2465678"/>
          </a:xfrm>
          <a:prstGeom prst="rect">
            <a:avLst/>
          </a:prstGeom>
        </p:spPr>
      </p:pic>
    </p:spTree>
    <p:extLst>
      <p:ext uri="{BB962C8B-B14F-4D97-AF65-F5344CB8AC3E}">
        <p14:creationId xmlns:p14="http://schemas.microsoft.com/office/powerpoint/2010/main" val="208540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uk-UA" sz="2800" b="1" i="1" dirty="0">
                <a:latin typeface="Times New Roman" panose="02020603050405020304" pitchFamily="18" charset="0"/>
                <a:cs typeface="Times New Roman" panose="02020603050405020304" pitchFamily="18" charset="0"/>
              </a:rPr>
              <a:t>6. Характеристика найбільших аеропортів світу</a:t>
            </a: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865" y="1412776"/>
            <a:ext cx="8229600" cy="5184576"/>
          </a:xfrm>
        </p:spPr>
        <p:txBody>
          <a:bodyPr/>
          <a:lstStyle/>
          <a:p>
            <a:pPr algn="just"/>
            <a:r>
              <a:rPr lang="ru-RU" dirty="0" err="1">
                <a:latin typeface="Times New Roman" panose="02020603050405020304" pitchFamily="18" charset="0"/>
                <a:cs typeface="Times New Roman" panose="02020603050405020304" pitchFamily="18" charset="0"/>
              </a:rPr>
              <a:t>Вузловими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елементами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авіатранспортної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інфраструктури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аеропорти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Координація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забезпечується</a:t>
            </a:r>
            <a:r>
              <a:rPr lang="ru-RU"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Міжнародною</a:t>
            </a:r>
            <a:r>
              <a:rPr lang="ru-RU" b="1" i="1" dirty="0">
                <a:latin typeface="Times New Roman" panose="02020603050405020304" pitchFamily="18" charset="0"/>
                <a:cs typeface="Times New Roman" panose="02020603050405020304" pitchFamily="18" charset="0"/>
              </a:rPr>
              <a:t> радою </a:t>
            </a:r>
            <a:r>
              <a:rPr lang="ru-RU" b="1" i="1" dirty="0" err="1">
                <a:latin typeface="Times New Roman" panose="02020603050405020304" pitchFamily="18" charset="0"/>
                <a:cs typeface="Times New Roman" panose="02020603050405020304" pitchFamily="18" charset="0"/>
              </a:rPr>
              <a:t>аеропортів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сприяння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підвищенню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безпеки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технічного</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сервісного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обслуговування</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обсягами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пасажирської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аеропортів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виділяють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провідні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регіональні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міжрегіональні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переміщення</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9989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lgn="just">
              <a:buNone/>
            </a:pPr>
            <a:r>
              <a:rPr lang="ru-RU" dirty="0" err="1">
                <a:latin typeface="Times New Roman" panose="02020603050405020304" pitchFamily="18" charset="0"/>
                <a:cs typeface="Times New Roman" panose="02020603050405020304" pitchFamily="18" charset="0"/>
              </a:rPr>
              <a:t>Державне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авіаційним</a:t>
            </a:r>
            <a:r>
              <a:rPr lang="ru-RU" dirty="0">
                <a:latin typeface="Times New Roman" panose="02020603050405020304" pitchFamily="18" charset="0"/>
                <a:cs typeface="Times New Roman" panose="02020603050405020304" pitchFamily="18" charset="0"/>
              </a:rPr>
              <a:t> транспортом </a:t>
            </a:r>
            <a:r>
              <a:rPr lang="ru-RU" dirty="0" err="1">
                <a:latin typeface="Times New Roman" panose="02020603050405020304" pitchFamily="18" charset="0"/>
                <a:cs typeface="Times New Roman" panose="02020603050405020304" pitchFamily="18" charset="0"/>
              </a:rPr>
              <a:t>здійснює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авіаційна</a:t>
            </a:r>
            <a:r>
              <a:rPr lang="ru-RU" dirty="0">
                <a:latin typeface="Times New Roman" panose="02020603050405020304" pitchFamily="18" charset="0"/>
                <a:cs typeface="Times New Roman" panose="02020603050405020304" pitchFamily="18" charset="0"/>
              </a:rPr>
              <a:t> служба, </a:t>
            </a:r>
            <a:r>
              <a:rPr lang="ru-RU" dirty="0" err="1">
                <a:latin typeface="Times New Roman" panose="02020603050405020304" pitchFamily="18" charset="0"/>
                <a:cs typeface="Times New Roman" panose="02020603050405020304" pitchFamily="18" charset="0"/>
              </a:rPr>
              <a:t>згідно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Положенням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затвердженим</a:t>
            </a:r>
            <a:r>
              <a:rPr lang="ru-RU" dirty="0">
                <a:latin typeface="Times New Roman" panose="02020603050405020304" pitchFamily="18" charset="0"/>
                <a:cs typeface="Times New Roman" panose="02020603050405020304" pitchFamily="18" charset="0"/>
              </a:rPr>
              <a:t> Указом Президента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6 </a:t>
            </a:r>
            <a:r>
              <a:rPr lang="ru-RU" dirty="0" err="1">
                <a:latin typeface="Times New Roman" panose="02020603050405020304" pitchFamily="18" charset="0"/>
                <a:cs typeface="Times New Roman" panose="02020603050405020304" pitchFamily="18" charset="0"/>
              </a:rPr>
              <a:t>квітня</a:t>
            </a:r>
            <a:r>
              <a:rPr lang="ru-RU" dirty="0">
                <a:latin typeface="Times New Roman" panose="02020603050405020304" pitchFamily="18" charset="0"/>
                <a:cs typeface="Times New Roman" panose="02020603050405020304" pitchFamily="18" charset="0"/>
              </a:rPr>
              <a:t> 2011 року. </a:t>
            </a:r>
            <a:r>
              <a:rPr lang="ru-RU" i="1" dirty="0" err="1">
                <a:latin typeface="Times New Roman" panose="02020603050405020304" pitchFamily="18" charset="0"/>
                <a:cs typeface="Times New Roman" panose="02020603050405020304" pitchFamily="18" charset="0"/>
              </a:rPr>
              <a:t>Державна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авіаційна</a:t>
            </a:r>
            <a:r>
              <a:rPr lang="ru-RU" i="1" dirty="0">
                <a:latin typeface="Times New Roman" panose="02020603050405020304" pitchFamily="18" charset="0"/>
                <a:cs typeface="Times New Roman" panose="02020603050405020304" pitchFamily="18" charset="0"/>
              </a:rPr>
              <a:t> служба </a:t>
            </a:r>
            <a:r>
              <a:rPr lang="ru-RU" i="1"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Державіаслужба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центральним</a:t>
            </a:r>
            <a:r>
              <a:rPr lang="ru-RU" dirty="0">
                <a:latin typeface="Times New Roman" panose="02020603050405020304" pitchFamily="18" charset="0"/>
                <a:cs typeface="Times New Roman" panose="02020603050405020304" pitchFamily="18" charset="0"/>
              </a:rPr>
              <a:t> органом </a:t>
            </a:r>
            <a:r>
              <a:rPr lang="ru-RU" dirty="0" err="1">
                <a:latin typeface="Times New Roman" panose="02020603050405020304" pitchFamily="18" charset="0"/>
                <a:cs typeface="Times New Roman" panose="02020603050405020304" pitchFamily="18" charset="0"/>
              </a:rPr>
              <a:t>виконавчої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спрямовується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координується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Кабінетом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Міністрів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Міністром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інфраструктури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136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i="1" dirty="0">
                <a:latin typeface="Times New Roman" panose="02020603050405020304" pitchFamily="18" charset="0"/>
                <a:cs typeface="Times New Roman" panose="02020603050405020304" pitchFamily="18" charset="0"/>
              </a:rPr>
              <a:t>В </a:t>
            </a:r>
            <a:r>
              <a:rPr lang="ru-RU" sz="2400" b="1" i="1" dirty="0" err="1">
                <a:latin typeface="Times New Roman" panose="02020603050405020304" pitchFamily="18" charset="0"/>
                <a:cs typeface="Times New Roman" panose="02020603050405020304" pitchFamily="18" charset="0"/>
              </a:rPr>
              <a:t>Україні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досить</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розгалужена</a:t>
            </a:r>
            <a:r>
              <a:rPr lang="ru-RU" sz="2400" b="1" i="1" dirty="0">
                <a:latin typeface="Times New Roman" panose="02020603050405020304" pitchFamily="18" charset="0"/>
                <a:cs typeface="Times New Roman" panose="02020603050405020304" pitchFamily="18" charset="0"/>
              </a:rPr>
              <a:t> мережа </a:t>
            </a:r>
            <a:r>
              <a:rPr lang="ru-RU" sz="2400" b="1" i="1" dirty="0" err="1">
                <a:latin typeface="Times New Roman" panose="02020603050405020304" pitchFamily="18" charset="0"/>
                <a:cs typeface="Times New Roman" panose="02020603050405020304" pitchFamily="18" charset="0"/>
              </a:rPr>
              <a:t>аеропортів</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Розрізняють</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магістральні</a:t>
            </a:r>
            <a:r>
              <a:rPr lang="ru-RU" sz="2400" b="1" i="1" dirty="0">
                <a:latin typeface="Times New Roman" panose="02020603050405020304" pitchFamily="18" charset="0"/>
                <a:cs typeface="Times New Roman" panose="02020603050405020304" pitchFamily="18" charset="0"/>
              </a:rPr>
              <a:t> та </a:t>
            </a:r>
            <a:r>
              <a:rPr lang="ru-RU" sz="2400" b="1" i="1" dirty="0" err="1">
                <a:latin typeface="Times New Roman" panose="02020603050405020304" pitchFamily="18" charset="0"/>
                <a:cs typeface="Times New Roman" panose="02020603050405020304" pitchFamily="18" charset="0"/>
              </a:rPr>
              <a:t>місцеві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аеропорти</a:t>
            </a:r>
            <a:r>
              <a:rPr lang="ru-RU" sz="2400" b="1" i="1"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sz="half" idx="1"/>
          </p:nvPr>
        </p:nvSpPr>
        <p:spPr>
          <a:xfrm>
            <a:off x="457200" y="1916832"/>
            <a:ext cx="4038600" cy="4525963"/>
          </a:xfrm>
        </p:spPr>
        <p:txBody>
          <a:bodyPr/>
          <a:lstStyle/>
          <a:p>
            <a:pPr algn="just"/>
            <a:r>
              <a:rPr lang="ru-RU" b="1" i="1" dirty="0" err="1">
                <a:latin typeface="Times New Roman" panose="02020603050405020304" pitchFamily="18" charset="0"/>
                <a:cs typeface="Times New Roman" panose="02020603050405020304" pitchFamily="18" charset="0"/>
              </a:rPr>
              <a:t>Магістральні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обслуговують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переважно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обласні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центри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Київ</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великі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промислові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населені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пункти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розташовані</a:t>
            </a:r>
            <a:r>
              <a:rPr lang="ru-RU" dirty="0">
                <a:latin typeface="Times New Roman" panose="02020603050405020304" pitchFamily="18" charset="0"/>
                <a:cs typeface="Times New Roman" panose="02020603050405020304" pitchFamily="18" charset="0"/>
              </a:rPr>
              <a:t> в точках </a:t>
            </a:r>
            <a:r>
              <a:rPr lang="ru-RU" dirty="0" err="1">
                <a:latin typeface="Times New Roman" panose="02020603050405020304" pitchFamily="18" charset="0"/>
                <a:cs typeface="Times New Roman" panose="02020603050405020304" pitchFamily="18" charset="0"/>
              </a:rPr>
              <a:t>перетину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авіаційних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ліній</a:t>
            </a:r>
            <a:r>
              <a:rPr lang="ru-RU" dirty="0">
                <a:latin typeface="Times New Roman" panose="02020603050405020304" pitchFamily="18" charset="0"/>
                <a:cs typeface="Times New Roman" panose="02020603050405020304" pitchFamily="18" charset="0"/>
              </a:rPr>
              <a:t>. </a:t>
            </a:r>
          </a:p>
        </p:txBody>
      </p:sp>
      <p:sp>
        <p:nvSpPr>
          <p:cNvPr id="4" name="Объект 3"/>
          <p:cNvSpPr>
            <a:spLocks noGrp="1"/>
          </p:cNvSpPr>
          <p:nvPr>
            <p:ph sz="half" idx="2"/>
          </p:nvPr>
        </p:nvSpPr>
        <p:spPr>
          <a:xfrm>
            <a:off x="4648325" y="1916831"/>
            <a:ext cx="4038600" cy="4525963"/>
          </a:xfrm>
        </p:spPr>
        <p:txBody>
          <a:bodyPr/>
          <a:lstStyle/>
          <a:p>
            <a:pPr algn="just"/>
            <a:r>
              <a:rPr lang="ru-RU" b="1" i="1" dirty="0" err="1">
                <a:latin typeface="Times New Roman" panose="02020603050405020304" pitchFamily="18" charset="0"/>
                <a:cs typeface="Times New Roman" panose="02020603050405020304" pitchFamily="18" charset="0"/>
              </a:rPr>
              <a:t>Місцеві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повітряний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зв’язок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населеними</a:t>
            </a:r>
            <a:r>
              <a:rPr lang="ru-RU" dirty="0">
                <a:latin typeface="Times New Roman" panose="02020603050405020304" pitchFamily="18" charset="0"/>
                <a:cs typeface="Times New Roman" panose="02020603050405020304" pitchFamily="18" charset="0"/>
              </a:rPr>
              <a:t> пунктами </a:t>
            </a:r>
            <a:r>
              <a:rPr lang="ru-RU" dirty="0" err="1">
                <a:latin typeface="Times New Roman" panose="02020603050405020304" pitchFamily="18" charset="0"/>
                <a:cs typeface="Times New Roman" panose="02020603050405020304" pitchFamily="18" charset="0"/>
              </a:rPr>
              <a:t>обласного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підпорядкування</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обласними</a:t>
            </a:r>
            <a:r>
              <a:rPr lang="ru-RU" dirty="0">
                <a:latin typeface="Times New Roman" panose="02020603050405020304" pitchFamily="18" charset="0"/>
                <a:cs typeface="Times New Roman" panose="02020603050405020304" pitchFamily="18" charset="0"/>
              </a:rPr>
              <a:t> центрами. </a:t>
            </a:r>
          </a:p>
          <a:p>
            <a:endParaRPr lang="ru-RU" dirty="0"/>
          </a:p>
        </p:txBody>
      </p:sp>
    </p:spTree>
    <p:extLst>
      <p:ext uri="{BB962C8B-B14F-4D97-AF65-F5344CB8AC3E}">
        <p14:creationId xmlns:p14="http://schemas.microsoft.com/office/powerpoint/2010/main" val="329486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1556" y="1772816"/>
            <a:ext cx="9132444" cy="508518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indent="425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0" hangingPunct="0">
              <a:lnSpc>
                <a:spcPct val="150000"/>
              </a:lnSpc>
            </a:pPr>
            <a:r>
              <a:rPr lang="uk-UA" altLang="uk-UA" dirty="0">
                <a:latin typeface="Times New Roman" panose="02020603050405020304" pitchFamily="18" charset="0"/>
                <a:cs typeface="Times New Roman" panose="02020603050405020304" pitchFamily="18" charset="0"/>
              </a:rPr>
              <a:t>Міжнародні польоти, що здійснюються на цивільних повітряних суднах України, виконуються за міжнародними трасами, визначеними рішенням відповідних органів іноземних держав. Кожне повітряне судно, що здійснює міжнародні польоти, повинно мати на борту суднові документи, перелік яких встановлюється Повітряним кодексом України. </a:t>
            </a:r>
          </a:p>
          <a:p>
            <a:pPr lvl="0" algn="just" eaLnBrk="0" hangingPunct="0">
              <a:lnSpc>
                <a:spcPct val="150000"/>
              </a:lnSpc>
            </a:pPr>
            <a:r>
              <a:rPr lang="uk-UA" altLang="uk-UA" dirty="0">
                <a:latin typeface="Times New Roman" panose="02020603050405020304" pitchFamily="18" charset="0"/>
                <a:cs typeface="Times New Roman" panose="02020603050405020304" pitchFamily="18" charset="0"/>
              </a:rPr>
              <a:t>При виконанні міжнародних польотів у повітряному просторі іноземних держав також повинні враховуватися вимоги Конвенції про міжнародну цивільну авіацію (Чиказька конвенція, 1994 р.), відповідні міжнародні стандарти, рекомендації, а також правила польотів іноземних держав, у повітряному просторі яких здійснюється політ.</a:t>
            </a:r>
            <a:endParaRPr lang="uk-UA" dirty="0">
              <a:latin typeface="Times New Roman" panose="02020603050405020304" pitchFamily="18" charset="0"/>
              <a:cs typeface="Times New Roman" panose="02020603050405020304" pitchFamily="18" charset="0"/>
            </a:endParaRPr>
          </a:p>
        </p:txBody>
      </p:sp>
      <p:sp>
        <p:nvSpPr>
          <p:cNvPr id="10" name="Rectangle 3"/>
          <p:cNvSpPr txBox="1">
            <a:spLocks noChangeArrowheads="1"/>
          </p:cNvSpPr>
          <p:nvPr/>
        </p:nvSpPr>
        <p:spPr bwMode="auto">
          <a:xfrm>
            <a:off x="275553" y="188640"/>
            <a:ext cx="8352928" cy="1438747"/>
          </a:xfrm>
          <a:prstGeom prst="rect">
            <a:avLst/>
          </a:prstGeom>
          <a:solidFill>
            <a:srgbClr val="CCFFCC"/>
          </a:solidFill>
          <a:ln w="9525">
            <a:noFill/>
            <a:miter lim="800000"/>
            <a:headEnd/>
            <a:tailEnd/>
          </a:ln>
        </p:spPr>
        <p:txBody>
          <a:bodyPr/>
          <a:lstStyle/>
          <a:p>
            <a:pPr marL="414338" indent="-342900" algn="just">
              <a:lnSpc>
                <a:spcPct val="150000"/>
              </a:lnSpc>
              <a:spcBef>
                <a:spcPct val="20000"/>
              </a:spcBef>
            </a:pP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1.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Правове</a:t>
            </a: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забезпечення</a:t>
            </a: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перевезень</a:t>
            </a: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у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міжнародному</a:t>
            </a: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і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внутрішньому</a:t>
            </a:r>
            <a:r>
              <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u-RU" sz="2000" b="1" i="1" dirty="0" err="1">
                <a:effectLst>
                  <a:outerShdw blurRad="38100" dist="38100" dir="2700000" algn="tl">
                    <a:srgbClr val="000000"/>
                  </a:outerShdw>
                </a:effectLst>
                <a:latin typeface="Times New Roman" panose="02020603050405020304" pitchFamily="18" charset="0"/>
                <a:cs typeface="Times New Roman" panose="02020603050405020304" pitchFamily="18" charset="0"/>
              </a:rPr>
              <a:t>сполученні</a:t>
            </a:r>
            <a:endParaRPr lang="ru-RU"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15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29600" cy="4525963"/>
          </a:xfrm>
        </p:spPr>
        <p:txBody>
          <a:bodyPr/>
          <a:lstStyle/>
          <a:p>
            <a:pPr algn="just"/>
            <a:r>
              <a:rPr lang="ru-RU" sz="2800" b="1" i="1" dirty="0" err="1">
                <a:latin typeface="Times New Roman" panose="02020603050405020304" pitchFamily="18" charset="0"/>
                <a:cs typeface="Times New Roman" panose="02020603050405020304" pitchFamily="18" charset="0"/>
              </a:rPr>
              <a:t>Найбільші</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аеропорти</a:t>
            </a:r>
            <a:r>
              <a:rPr lang="ru-RU" sz="2800" b="1" i="1"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Київ</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Бориспіль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Харків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Донецьк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Дніпропетровськ</a:t>
            </a:r>
            <a:r>
              <a:rPr lang="ru-RU" sz="2800" dirty="0">
                <a:latin typeface="Times New Roman" panose="02020603050405020304" pitchFamily="18" charset="0"/>
                <a:cs typeface="Times New Roman" panose="02020603050405020304" pitchFamily="18" charset="0"/>
              </a:rPr>
              <a:t>, Одеса, </a:t>
            </a:r>
            <a:r>
              <a:rPr lang="ru-RU" sz="2800" dirty="0" err="1">
                <a:latin typeface="Times New Roman" panose="02020603050405020304" pitchFamily="18" charset="0"/>
                <a:cs typeface="Times New Roman" panose="02020603050405020304" pitchFamily="18" charset="0"/>
              </a:rPr>
              <a:t>Вінниця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Львів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Луганськ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Запоріжжя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Сімферополь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Чернівці</a:t>
            </a:r>
            <a:r>
              <a:rPr lang="ru-RU" sz="2800" dirty="0">
                <a:latin typeface="Times New Roman" panose="02020603050405020304" pitchFamily="18" charset="0"/>
                <a:cs typeface="Times New Roman" panose="02020603050405020304" pitchFamily="18" charset="0"/>
              </a:rPr>
              <a:t>, Херсон, </a:t>
            </a:r>
            <a:r>
              <a:rPr lang="ru-RU" sz="2800" dirty="0" err="1">
                <a:latin typeface="Times New Roman" panose="02020603050405020304" pitchFamily="18" charset="0"/>
                <a:cs typeface="Times New Roman" panose="02020603050405020304" pitchFamily="18" charset="0"/>
              </a:rPr>
              <a:t>Миколаїв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Івано</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Франківськ</a:t>
            </a:r>
            <a:r>
              <a:rPr lang="ru-RU" sz="28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636912"/>
            <a:ext cx="6552728" cy="3885235"/>
          </a:xfrm>
          <a:prstGeom prst="rect">
            <a:avLst/>
          </a:prstGeom>
        </p:spPr>
      </p:pic>
    </p:spTree>
    <p:extLst>
      <p:ext uri="{BB962C8B-B14F-4D97-AF65-F5344CB8AC3E}">
        <p14:creationId xmlns:p14="http://schemas.microsoft.com/office/powerpoint/2010/main" val="192888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lgn="just">
              <a:buNone/>
            </a:pPr>
            <a:r>
              <a:rPr lang="ru-RU" sz="2000" dirty="0" err="1">
                <a:latin typeface="Times New Roman" panose="02020603050405020304" pitchFamily="18" charset="0"/>
                <a:cs typeface="Times New Roman" panose="02020603050405020304" pitchFamily="18" charset="0"/>
              </a:rPr>
              <a:t>Міжнародний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a:t>
            </a:r>
            <a:r>
              <a:rPr lang="ru-RU" sz="2000" b="1" i="1" dirty="0" err="1">
                <a:latin typeface="Times New Roman" panose="02020603050405020304" pitchFamily="18" charset="0"/>
                <a:cs typeface="Times New Roman" panose="02020603050405020304" pitchFamily="18" charset="0"/>
              </a:rPr>
              <a:t>Бориспіль</a:t>
            </a:r>
            <a:r>
              <a:rPr lang="ru-RU" sz="2000" b="1" i="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розташований</a:t>
            </a:r>
            <a:r>
              <a:rPr lang="ru-RU" sz="2000" dirty="0">
                <a:latin typeface="Times New Roman" panose="02020603050405020304" pitchFamily="18" charset="0"/>
                <a:cs typeface="Times New Roman" panose="02020603050405020304" pitchFamily="18" charset="0"/>
              </a:rPr>
              <a:t> 29 км на </a:t>
            </a:r>
            <a:r>
              <a:rPr lang="ru-RU" sz="2000" dirty="0" err="1">
                <a:latin typeface="Times New Roman" panose="02020603050405020304" pitchFamily="18" charset="0"/>
                <a:cs typeface="Times New Roman" panose="02020603050405020304" pitchFamily="18" charset="0"/>
              </a:rPr>
              <a:t>схід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Києва</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найбільшим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аеропортом</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Україні.Аеропорт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злітно-посадкові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смуги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довжиною</a:t>
            </a:r>
            <a:r>
              <a:rPr lang="ru-RU" sz="2000" dirty="0">
                <a:latin typeface="Times New Roman" panose="02020603050405020304" pitchFamily="18" charset="0"/>
                <a:cs typeface="Times New Roman" panose="02020603050405020304" pitchFamily="18" charset="0"/>
              </a:rPr>
              <a:t> 4000 м і 3500 м та три </a:t>
            </a:r>
            <a:r>
              <a:rPr lang="ru-RU" sz="2000" dirty="0" err="1">
                <a:latin typeface="Times New Roman" panose="02020603050405020304" pitchFamily="18" charset="0"/>
                <a:cs typeface="Times New Roman" panose="02020603050405020304" pitchFamily="18" charset="0"/>
              </a:rPr>
              <a:t>термінали</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ТЕРМІНАЛ “А”, </a:t>
            </a:r>
            <a:r>
              <a:rPr lang="ru-RU" sz="2000" dirty="0" err="1">
                <a:latin typeface="Times New Roman" panose="02020603050405020304" pitchFamily="18" charset="0"/>
                <a:cs typeface="Times New Roman" panose="02020603050405020304" pitchFamily="18" charset="0"/>
              </a:rPr>
              <a:t>орієнтований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обслуговування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подорожують</a:t>
            </a:r>
            <a:r>
              <a:rPr lang="ru-RU" sz="2000" dirty="0">
                <a:latin typeface="Times New Roman" panose="02020603050405020304" pitchFamily="18" charset="0"/>
                <a:cs typeface="Times New Roman" panose="02020603050405020304" pitchFamily="18" charset="0"/>
              </a:rPr>
              <a:t> у межах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p>
          <a:p>
            <a:pPr marL="0" indent="0" algn="just">
              <a:buNone/>
            </a:pPr>
            <a:r>
              <a:rPr lang="ru-RU" sz="2000" b="1" i="1" dirty="0">
                <a:latin typeface="Times New Roman" panose="02020603050405020304" pitchFamily="18" charset="0"/>
                <a:cs typeface="Times New Roman" panose="02020603050405020304" pitchFamily="18" charset="0"/>
              </a:rPr>
              <a:t>ТЕРМІНАЛ “В”,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основним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терміналом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аеропорту</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орієнтований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обслуговування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частини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відправляються</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дальнє</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ближнє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зарубіжжя</a:t>
            </a:r>
            <a:r>
              <a:rPr lang="ru-RU" sz="2000" dirty="0">
                <a:latin typeface="Times New Roman" panose="02020603050405020304" pitchFamily="18" charset="0"/>
                <a:cs typeface="Times New Roman" panose="02020603050405020304" pitchFamily="18" charset="0"/>
              </a:rPr>
              <a:t>; </a:t>
            </a:r>
          </a:p>
          <a:p>
            <a:pPr marL="0" indent="0" algn="just">
              <a:buNone/>
            </a:pPr>
            <a:r>
              <a:rPr lang="ru-RU" sz="2000" b="1" i="1" dirty="0">
                <a:latin typeface="Times New Roman" panose="02020603050405020304" pitchFamily="18" charset="0"/>
                <a:cs typeface="Times New Roman" panose="02020603050405020304" pitchFamily="18" charset="0"/>
              </a:rPr>
              <a:t>ТЕРМІНАЛ “С”, </a:t>
            </a:r>
            <a:r>
              <a:rPr lang="ru-RU" sz="2000" dirty="0" err="1">
                <a:latin typeface="Times New Roman" panose="02020603050405020304" pitchFamily="18" charset="0"/>
                <a:cs typeface="Times New Roman" panose="02020603050405020304" pitchFamily="18" charset="0"/>
              </a:rPr>
              <a:t>призначений</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обслуговування</a:t>
            </a:r>
            <a:r>
              <a:rPr lang="ru-RU" sz="2000" dirty="0">
                <a:latin typeface="Times New Roman" panose="02020603050405020304" pitchFamily="18" charset="0"/>
                <a:cs typeface="Times New Roman" panose="02020603050405020304" pitchFamily="18" charset="0"/>
              </a:rPr>
              <a:t> УІР-</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Бориспіль</a:t>
            </a:r>
            <a:r>
              <a:rPr lang="ru-RU" sz="2000" dirty="0">
                <a:latin typeface="Times New Roman" panose="02020603050405020304" pitchFamily="18" charset="0"/>
                <a:cs typeface="Times New Roman" panose="02020603050405020304" pitchFamily="18" charset="0"/>
              </a:rPr>
              <a:t>” входить в </a:t>
            </a:r>
            <a:r>
              <a:rPr lang="ru-RU" sz="2000" dirty="0" err="1">
                <a:latin typeface="Times New Roman" panose="02020603050405020304" pitchFamily="18" charset="0"/>
                <a:cs typeface="Times New Roman" panose="02020603050405020304" pitchFamily="18" charset="0"/>
              </a:rPr>
              <a:t>Асоціацію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Європи</a:t>
            </a:r>
            <a:r>
              <a:rPr lang="ru-RU" sz="2000" dirty="0">
                <a:latin typeface="Times New Roman" panose="02020603050405020304" pitchFamily="18" charset="0"/>
                <a:cs typeface="Times New Roman" panose="02020603050405020304" pitchFamily="18" charset="0"/>
              </a:rPr>
              <a:t> (АСІ). </a:t>
            </a:r>
          </a:p>
          <a:p>
            <a:pPr marL="0" indent="0" algn="just">
              <a:buNone/>
            </a:pPr>
            <a:r>
              <a:rPr lang="ru-RU" sz="2000" b="1" i="1" dirty="0" err="1">
                <a:latin typeface="Times New Roman" panose="02020603050405020304" pitchFamily="18" charset="0"/>
                <a:cs typeface="Times New Roman" panose="02020603050405020304" pitchFamily="18" charset="0"/>
              </a:rPr>
              <a:t>Основними</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перевізниками</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аеропорту</a:t>
            </a:r>
            <a:r>
              <a:rPr lang="ru-RU" sz="2000" b="1" i="1" dirty="0">
                <a:latin typeface="Times New Roman" panose="02020603050405020304" pitchFamily="18" charset="0"/>
                <a:cs typeface="Times New Roman" panose="02020603050405020304" pitchFamily="18" charset="0"/>
              </a:rPr>
              <a:t> є </a:t>
            </a:r>
            <a:r>
              <a:rPr lang="ru-RU" sz="2000" b="1" i="1" dirty="0" err="1">
                <a:latin typeface="Times New Roman" panose="02020603050405020304" pitchFamily="18" charset="0"/>
                <a:cs typeface="Times New Roman" panose="02020603050405020304" pitchFamily="18" charset="0"/>
              </a:rPr>
              <a:t>українські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авіакомпанії</a:t>
            </a:r>
            <a:r>
              <a:rPr lang="ru-RU" sz="2000" b="1"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АероСвіт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авіалінії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та ІІМ </a:t>
            </a:r>
            <a:r>
              <a:rPr lang="ru-RU" sz="2000" dirty="0" err="1">
                <a:latin typeface="Times New Roman" panose="02020603050405020304" pitchFamily="18" charset="0"/>
                <a:cs typeface="Times New Roman" panose="02020603050405020304" pitchFamily="18" charset="0"/>
              </a:rPr>
              <a:t>Аіг</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авіалінії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ЬийЬапза</a:t>
            </a:r>
            <a:r>
              <a:rPr lang="ru-RU" sz="2000" dirty="0">
                <a:latin typeface="Times New Roman" panose="02020603050405020304" pitchFamily="18" charset="0"/>
                <a:cs typeface="Times New Roman" panose="02020603050405020304" pitchFamily="18" charset="0"/>
              </a:rPr>
              <a:t>, КЬМ, </a:t>
            </a:r>
            <a:r>
              <a:rPr lang="ru-RU" sz="2000" dirty="0" err="1">
                <a:latin typeface="Times New Roman" panose="02020603050405020304" pitchFamily="18" charset="0"/>
                <a:cs typeface="Times New Roman" panose="02020603050405020304" pitchFamily="18" charset="0"/>
              </a:rPr>
              <a:t>иіМАіг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АегоЯоІ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Аизігіап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Аігііпез</a:t>
            </a:r>
            <a:r>
              <a:rPr lang="ru-RU" sz="20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941168"/>
            <a:ext cx="4680520" cy="1784026"/>
          </a:xfrm>
          <a:prstGeom prst="rect">
            <a:avLst/>
          </a:prstGeom>
        </p:spPr>
      </p:pic>
    </p:spTree>
    <p:extLst>
      <p:ext uri="{BB962C8B-B14F-4D97-AF65-F5344CB8AC3E}">
        <p14:creationId xmlns:p14="http://schemas.microsoft.com/office/powerpoint/2010/main" val="1944491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uk-UA" sz="2800" b="1" i="1" dirty="0">
                <a:latin typeface="Times New Roman" panose="02020603050405020304" pitchFamily="18" charset="0"/>
                <a:cs typeface="Times New Roman" panose="02020603050405020304" pitchFamily="18" charset="0"/>
              </a:rPr>
              <a:t>Найбільші аеропорти світу</a:t>
            </a: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18939"/>
            <a:ext cx="8229600" cy="3046165"/>
          </a:xfrm>
        </p:spPr>
        <p:txBody>
          <a:bodyPr/>
          <a:lstStyle/>
          <a:p>
            <a:pPr marL="0" indent="0" algn="just">
              <a:buNone/>
            </a:pPr>
            <a:r>
              <a:rPr lang="ru-RU" sz="2400" b="1" i="1" dirty="0">
                <a:latin typeface="Times New Roman" panose="02020603050405020304" pitchFamily="18" charset="0"/>
                <a:cs typeface="Times New Roman" panose="02020603050405020304" pitchFamily="18" charset="0"/>
              </a:rPr>
              <a:t>1. </a:t>
            </a:r>
            <a:r>
              <a:rPr lang="ru-RU" sz="2400" b="1" i="1" dirty="0" err="1">
                <a:latin typeface="Times New Roman" panose="02020603050405020304" pitchFamily="18" charset="0"/>
                <a:cs typeface="Times New Roman" panose="02020603050405020304" pitchFamily="18" charset="0"/>
              </a:rPr>
              <a:t>Аеропорт</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імені</a:t>
            </a:r>
            <a:r>
              <a:rPr lang="ru-RU" sz="2400" b="1" i="1" dirty="0">
                <a:latin typeface="Times New Roman" panose="02020603050405020304" pitchFamily="18" charset="0"/>
                <a:cs typeface="Times New Roman" panose="02020603050405020304" pitchFamily="18" charset="0"/>
              </a:rPr>
              <a:t> короля </a:t>
            </a:r>
            <a:r>
              <a:rPr lang="ru-RU" sz="2400" b="1" i="1" dirty="0" err="1">
                <a:latin typeface="Times New Roman" panose="02020603050405020304" pitchFamily="18" charset="0"/>
                <a:cs typeface="Times New Roman" panose="02020603050405020304" pitchFamily="18" charset="0"/>
              </a:rPr>
              <a:t>Фахда</a:t>
            </a:r>
            <a:r>
              <a:rPr lang="ru-RU" sz="2400" b="1" i="1" dirty="0">
                <a:latin typeface="Times New Roman" panose="02020603050405020304" pitchFamily="18" charset="0"/>
                <a:cs typeface="Times New Roman" panose="02020603050405020304" pitchFamily="18" charset="0"/>
              </a:rPr>
              <a:t> в </a:t>
            </a:r>
            <a:r>
              <a:rPr lang="ru-RU" sz="2400" b="1" i="1" dirty="0" err="1">
                <a:latin typeface="Times New Roman" panose="02020603050405020304" pitchFamily="18" charset="0"/>
                <a:cs typeface="Times New Roman" panose="02020603050405020304" pitchFamily="18" charset="0"/>
              </a:rPr>
              <a:t>Саудівській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Аравії</a:t>
            </a:r>
            <a:r>
              <a:rPr lang="ru-RU" sz="2400" b="1" i="1" dirty="0">
                <a:latin typeface="Times New Roman" panose="02020603050405020304" pitchFamily="18" charset="0"/>
                <a:cs typeface="Times New Roman" panose="02020603050405020304" pitchFamily="18" charset="0"/>
              </a:rPr>
              <a:t> </a:t>
            </a:r>
          </a:p>
          <a:p>
            <a:pPr marL="0" indent="0" algn="just">
              <a:buNone/>
            </a:pPr>
            <a:r>
              <a:rPr lang="ru-RU" sz="2400" dirty="0" err="1">
                <a:latin typeface="Times New Roman" panose="02020603050405020304" pitchFamily="18" charset="0"/>
                <a:cs typeface="Times New Roman" panose="02020603050405020304" pitchFamily="18" charset="0"/>
              </a:rPr>
              <a:t>Шестирівневі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термінали</a:t>
            </a:r>
            <a:r>
              <a:rPr lang="ru-RU" sz="2400" dirty="0">
                <a:latin typeface="Times New Roman" panose="02020603050405020304" pitchFamily="18" charset="0"/>
                <a:cs typeface="Times New Roman" panose="02020603050405020304" pitchFamily="18" charset="0"/>
              </a:rPr>
              <a:t>, один з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Royal, </a:t>
            </a:r>
            <a:r>
              <a:rPr lang="ru-RU" sz="2400" dirty="0" err="1">
                <a:latin typeface="Times New Roman" panose="02020603050405020304" pitchFamily="18" charset="0"/>
                <a:cs typeface="Times New Roman" panose="02020603050405020304" pitchFamily="18" charset="0"/>
              </a:rPr>
              <a:t>обслуговує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королівську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сім'ю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двокілометрові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злітно-посадкові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смуги</a:t>
            </a:r>
            <a:r>
              <a:rPr lang="ru-RU" sz="2400" dirty="0">
                <a:latin typeface="Times New Roman" panose="02020603050405020304" pitchFamily="18" charset="0"/>
                <a:cs typeface="Times New Roman" panose="02020603050405020304" pitchFamily="18" charset="0"/>
              </a:rPr>
              <a:t>, мечеть, </a:t>
            </a:r>
            <a:r>
              <a:rPr lang="ru-RU" sz="2400" dirty="0" err="1">
                <a:latin typeface="Times New Roman" panose="02020603050405020304" pitchFamily="18" charset="0"/>
                <a:cs typeface="Times New Roman" panose="02020603050405020304" pitchFamily="18" charset="0"/>
              </a:rPr>
              <a:t>розрахована</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дві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тисячі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осіб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гігантські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паркувальні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майданчики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вмістити</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чотирьох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тисяч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автомобілів</a:t>
            </a:r>
            <a:r>
              <a:rPr lang="ru-RU" sz="2400" dirty="0">
                <a:latin typeface="Times New Roman" panose="02020603050405020304" pitchFamily="18" charset="0"/>
                <a:cs typeface="Times New Roman" panose="02020603050405020304" pitchFamily="18" charset="0"/>
              </a:rPr>
              <a:t> — все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дозволяє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аеропорту</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Даммамі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обслуговувати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дійсно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величезну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пасажирів</a:t>
            </a:r>
            <a:r>
              <a:rPr lang="ru-RU" sz="2400" dirty="0">
                <a:latin typeface="Times New Roman" panose="02020603050405020304" pitchFamily="18" charset="0"/>
                <a:cs typeface="Times New Roman" panose="02020603050405020304" pitchFamily="18" charset="0"/>
              </a:rPr>
              <a:t>.</a:t>
            </a: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149080"/>
            <a:ext cx="6480720" cy="2317502"/>
          </a:xfrm>
          <a:prstGeom prst="rect">
            <a:avLst/>
          </a:prstGeom>
        </p:spPr>
      </p:pic>
    </p:spTree>
    <p:extLst>
      <p:ext uri="{BB962C8B-B14F-4D97-AF65-F5344CB8AC3E}">
        <p14:creationId xmlns:p14="http://schemas.microsoft.com/office/powerpoint/2010/main" val="362129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i="1" dirty="0">
                <a:latin typeface="Times New Roman" panose="02020603050405020304" pitchFamily="18" charset="0"/>
                <a:cs typeface="Times New Roman" panose="02020603050405020304" pitchFamily="18" charset="0"/>
              </a:rPr>
              <a:t>2. </a:t>
            </a:r>
            <a:r>
              <a:rPr lang="ru-RU" sz="2800" b="1" i="1" dirty="0" err="1">
                <a:latin typeface="Times New Roman" panose="02020603050405020304" pitchFamily="18" charset="0"/>
                <a:cs typeface="Times New Roman" panose="02020603050405020304" pitchFamily="18" charset="0"/>
              </a:rPr>
              <a:t>Аеропорт</a:t>
            </a:r>
            <a:r>
              <a:rPr lang="ru-RU" sz="2800" b="1" i="1" dirty="0">
                <a:latin typeface="Times New Roman" panose="02020603050405020304" pitchFamily="18" charset="0"/>
                <a:cs typeface="Times New Roman" panose="02020603050405020304" pitchFamily="18" charset="0"/>
              </a:rPr>
              <a:t> Денвера в США</a:t>
            </a:r>
          </a:p>
        </p:txBody>
      </p:sp>
      <p:sp>
        <p:nvSpPr>
          <p:cNvPr id="3" name="Объект 2"/>
          <p:cNvSpPr>
            <a:spLocks noGrp="1"/>
          </p:cNvSpPr>
          <p:nvPr>
            <p:ph idx="1"/>
          </p:nvPr>
        </p:nvSpPr>
        <p:spPr/>
        <p:txBody>
          <a:bodyPr/>
          <a:lstStyle/>
          <a:p>
            <a:pPr algn="just"/>
            <a:r>
              <a:rPr lang="ru-RU" sz="2400" dirty="0" err="1">
                <a:latin typeface="Times New Roman" panose="02020603050405020304" pitchFamily="18" charset="0"/>
                <a:cs typeface="Times New Roman" panose="02020603050405020304" pitchFamily="18" charset="0"/>
              </a:rPr>
              <a:t>Відкритий</a:t>
            </a:r>
            <a:r>
              <a:rPr lang="ru-RU" sz="2400" dirty="0">
                <a:latin typeface="Times New Roman" panose="02020603050405020304" pitchFamily="18" charset="0"/>
                <a:cs typeface="Times New Roman" panose="02020603050405020304" pitchFamily="18" charset="0"/>
              </a:rPr>
              <a:t> в 1995 </a:t>
            </a:r>
            <a:r>
              <a:rPr lang="ru-RU" sz="2400" dirty="0" err="1">
                <a:latin typeface="Times New Roman" panose="02020603050405020304" pitchFamily="18" charset="0"/>
                <a:cs typeface="Times New Roman" panose="02020603050405020304" pitchFamily="18" charset="0"/>
              </a:rPr>
              <a:t>році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аеропорт</a:t>
            </a:r>
            <a:r>
              <a:rPr lang="ru-RU" sz="2400" dirty="0">
                <a:latin typeface="Times New Roman" panose="02020603050405020304" pitchFamily="18" charset="0"/>
                <a:cs typeface="Times New Roman" panose="02020603050405020304" pitchFamily="18" charset="0"/>
              </a:rPr>
              <a:t> Денвер, </a:t>
            </a:r>
            <a:r>
              <a:rPr lang="ru-RU" sz="2400" dirty="0" err="1">
                <a:latin typeface="Times New Roman" panose="02020603050405020304" pitchFamily="18" charset="0"/>
                <a:cs typeface="Times New Roman" panose="02020603050405020304" pitchFamily="18" charset="0"/>
              </a:rPr>
              <a:t>найбільший</a:t>
            </a:r>
            <a:r>
              <a:rPr lang="ru-RU" sz="2400" dirty="0">
                <a:latin typeface="Times New Roman" panose="02020603050405020304" pitchFamily="18" charset="0"/>
                <a:cs typeface="Times New Roman" panose="02020603050405020304" pitchFamily="18" charset="0"/>
              </a:rPr>
              <a:t> в США (140 км²), напевно, </a:t>
            </a:r>
            <a:r>
              <a:rPr lang="ru-RU" sz="2400" dirty="0" err="1">
                <a:latin typeface="Times New Roman" panose="02020603050405020304" pitchFamily="18" charset="0"/>
                <a:cs typeface="Times New Roman" panose="02020603050405020304" pitchFamily="18" charset="0"/>
              </a:rPr>
              <a:t>оповитий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найбільшою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кількістю</a:t>
            </a:r>
            <a:r>
              <a:rPr lang="ru-RU" sz="2400" dirty="0">
                <a:latin typeface="Times New Roman" panose="02020603050405020304" pitchFamily="18" charset="0"/>
                <a:cs typeface="Times New Roman" panose="02020603050405020304" pitchFamily="18" charset="0"/>
              </a:rPr>
              <a:t> чуток і </a:t>
            </a:r>
            <a:r>
              <a:rPr lang="ru-RU" sz="2400" dirty="0" err="1">
                <a:latin typeface="Times New Roman" panose="02020603050405020304" pitchFamily="18" charset="0"/>
                <a:cs typeface="Times New Roman" panose="02020603050405020304" pitchFamily="18" charset="0"/>
              </a:rPr>
              <a:t>таємниць</a:t>
            </a:r>
            <a:r>
              <a:rPr lang="ru-RU" sz="2400" dirty="0">
                <a:latin typeface="Times New Roman" panose="02020603050405020304" pitchFamily="18" charset="0"/>
                <a:cs typeface="Times New Roman" panose="02020603050405020304" pitchFamily="18" charset="0"/>
              </a:rPr>
              <a:t>, велика </a:t>
            </a:r>
            <a:r>
              <a:rPr lang="ru-RU" sz="2400" dirty="0" err="1">
                <a:latin typeface="Times New Roman" panose="02020603050405020304" pitchFamily="18" charset="0"/>
                <a:cs typeface="Times New Roman" panose="02020603050405020304" pitchFamily="18" charset="0"/>
              </a:rPr>
              <a:t>частина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пов'язана</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незвичайними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архітектурними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дизайнерськими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рішеннями</a:t>
            </a:r>
            <a:r>
              <a:rPr lang="ru-RU" sz="24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73016"/>
            <a:ext cx="6071716" cy="2914424"/>
          </a:xfrm>
          <a:prstGeom prst="rect">
            <a:avLst/>
          </a:prstGeom>
        </p:spPr>
      </p:pic>
    </p:spTree>
    <p:extLst>
      <p:ext uri="{BB962C8B-B14F-4D97-AF65-F5344CB8AC3E}">
        <p14:creationId xmlns:p14="http://schemas.microsoft.com/office/powerpoint/2010/main" val="251441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sz="2800" b="1" i="1" dirty="0">
                <a:latin typeface="Times New Roman" panose="02020603050405020304" pitchFamily="18" charset="0"/>
                <a:cs typeface="Times New Roman" panose="02020603050405020304" pitchFamily="18" charset="0"/>
              </a:rPr>
              <a:t>3. </a:t>
            </a:r>
            <a:r>
              <a:rPr lang="ru-RU" sz="2800" b="1" i="1" dirty="0" err="1">
                <a:latin typeface="Times New Roman" panose="02020603050405020304" pitchFamily="18" charset="0"/>
                <a:cs typeface="Times New Roman" panose="02020603050405020304" pitchFamily="18" charset="0"/>
              </a:rPr>
              <a:t>Аеропорт</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Хартсфілд</a:t>
            </a:r>
            <a:r>
              <a:rPr lang="ru-RU" sz="2800" b="1" i="1" dirty="0">
                <a:latin typeface="Times New Roman" panose="02020603050405020304" pitchFamily="18" charset="0"/>
                <a:cs typeface="Times New Roman" panose="02020603050405020304" pitchFamily="18" charset="0"/>
              </a:rPr>
              <a:t>-Джексон в США</a:t>
            </a:r>
          </a:p>
        </p:txBody>
      </p:sp>
      <p:sp>
        <p:nvSpPr>
          <p:cNvPr id="3" name="Объект 2"/>
          <p:cNvSpPr>
            <a:spLocks noGrp="1"/>
          </p:cNvSpPr>
          <p:nvPr>
            <p:ph idx="1"/>
          </p:nvPr>
        </p:nvSpPr>
        <p:spPr>
          <a:xfrm>
            <a:off x="457200" y="1372780"/>
            <a:ext cx="8229600" cy="4525963"/>
          </a:xfrm>
        </p:spPr>
        <p:txBody>
          <a:bodyPr/>
          <a:lstStyle/>
          <a:p>
            <a:pPr algn="just"/>
            <a:r>
              <a:rPr lang="ru-RU" sz="2000" dirty="0" err="1">
                <a:latin typeface="Times New Roman" panose="02020603050405020304" pitchFamily="18" charset="0"/>
                <a:cs typeface="Times New Roman" panose="02020603050405020304" pitchFamily="18" charset="0"/>
              </a:rPr>
              <a:t>Розташований</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Атланті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Хартсфілд</a:t>
            </a:r>
            <a:r>
              <a:rPr lang="ru-RU" sz="2000" dirty="0">
                <a:latin typeface="Times New Roman" panose="02020603050405020304" pitchFamily="18" charset="0"/>
                <a:cs typeface="Times New Roman" panose="02020603050405020304" pitchFamily="18" charset="0"/>
              </a:rPr>
              <a:t>-Джексон нехай не </a:t>
            </a:r>
            <a:r>
              <a:rPr lang="ru-RU" sz="2000" dirty="0" err="1">
                <a:latin typeface="Times New Roman" panose="02020603050405020304" pitchFamily="18" charset="0"/>
                <a:cs typeface="Times New Roman" panose="02020603050405020304" pitchFamily="18" charset="0"/>
              </a:rPr>
              <a:t>самий</a:t>
            </a:r>
            <a:r>
              <a:rPr lang="ru-RU" sz="2000" dirty="0">
                <a:latin typeface="Times New Roman" panose="02020603050405020304" pitchFamily="18" charset="0"/>
                <a:cs typeface="Times New Roman" panose="02020603050405020304" pitchFamily="18" charset="0"/>
              </a:rPr>
              <a:t> великий в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але </a:t>
            </a:r>
            <a:r>
              <a:rPr lang="ru-RU" sz="2000" dirty="0" err="1">
                <a:latin typeface="Times New Roman" panose="02020603050405020304" pitchFamily="18" charset="0"/>
                <a:cs typeface="Times New Roman" panose="02020603050405020304" pitchFamily="18" charset="0"/>
              </a:rPr>
              <a:t>зате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самий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завантажений</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щорічно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пропускає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понад</a:t>
            </a:r>
            <a:r>
              <a:rPr lang="ru-RU" sz="2000" dirty="0">
                <a:latin typeface="Times New Roman" panose="02020603050405020304" pitchFamily="18" charset="0"/>
                <a:cs typeface="Times New Roman" panose="02020603050405020304" pitchFamily="18" charset="0"/>
              </a:rPr>
              <a:t> 90 </a:t>
            </a:r>
            <a:r>
              <a:rPr lang="ru-RU" sz="2000" dirty="0" err="1">
                <a:latin typeface="Times New Roman" panose="02020603050405020304" pitchFamily="18" charset="0"/>
                <a:cs typeface="Times New Roman" panose="02020603050405020304" pitchFamily="18" charset="0"/>
              </a:rPr>
              <a:t>мільйонів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навіть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лондонський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Хітроу</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паризький</a:t>
            </a:r>
            <a:r>
              <a:rPr lang="ru-RU" sz="2000" dirty="0">
                <a:latin typeface="Times New Roman" panose="02020603050405020304" pitchFamily="18" charset="0"/>
                <a:cs typeface="Times New Roman" panose="02020603050405020304" pitchFamily="18" charset="0"/>
              </a:rPr>
              <a:t> Шарль-де-Голль (70 і 60 </a:t>
            </a:r>
            <a:r>
              <a:rPr lang="ru-RU" sz="2000" dirty="0" err="1">
                <a:latin typeface="Times New Roman" panose="02020603050405020304" pitchFamily="18" charset="0"/>
                <a:cs typeface="Times New Roman" panose="02020603050405020304" pitchFamily="18" charset="0"/>
              </a:rPr>
              <a:t>мільйонів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Атланти</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дуже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відомий</a:t>
            </a:r>
            <a:r>
              <a:rPr lang="ru-RU" sz="2000" dirty="0">
                <a:latin typeface="Times New Roman" panose="02020603050405020304" pitchFamily="18" charset="0"/>
                <a:cs typeface="Times New Roman" panose="02020603050405020304" pitchFamily="18" charset="0"/>
              </a:rPr>
              <a:t> за межами </a:t>
            </a:r>
            <a:r>
              <a:rPr lang="ru-RU" sz="2000" dirty="0" err="1">
                <a:latin typeface="Times New Roman" panose="02020603050405020304" pitchFamily="18" charset="0"/>
                <a:cs typeface="Times New Roman" panose="02020603050405020304" pitchFamily="18" charset="0"/>
              </a:rPr>
              <a:t>штатів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обслуговує</a:t>
            </a:r>
            <a:r>
              <a:rPr lang="ru-RU" sz="2000" dirty="0">
                <a:latin typeface="Times New Roman" panose="02020603050405020304" pitchFamily="18" charset="0"/>
                <a:cs typeface="Times New Roman" panose="02020603050405020304" pitchFamily="18" charset="0"/>
              </a:rPr>
              <a:t>, в основному, </a:t>
            </a:r>
            <a:r>
              <a:rPr lang="ru-RU" sz="2000" dirty="0" err="1">
                <a:latin typeface="Times New Roman" panose="02020603050405020304" pitchFamily="18" charset="0"/>
                <a:cs typeface="Times New Roman" panose="02020603050405020304" pitchFamily="18" charset="0"/>
              </a:rPr>
              <a:t>внутрішні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рейси</a:t>
            </a:r>
            <a:r>
              <a:rPr lang="ru-RU" sz="2000" dirty="0">
                <a:latin typeface="Times New Roman" panose="02020603050405020304" pitchFamily="18" charset="0"/>
                <a:cs typeface="Times New Roman" panose="02020603050405020304" pitchFamily="18" charset="0"/>
              </a:rPr>
              <a:t>, але </a:t>
            </a:r>
            <a:r>
              <a:rPr lang="ru-RU" sz="2000" dirty="0" err="1">
                <a:latin typeface="Times New Roman" panose="02020603050405020304" pitchFamily="18" charset="0"/>
                <a:cs typeface="Times New Roman" panose="02020603050405020304" pitchFamily="18" charset="0"/>
              </a:rPr>
              <a:t>рекордні</a:t>
            </a:r>
            <a:r>
              <a:rPr lang="ru-RU" sz="2000" dirty="0">
                <a:latin typeface="Times New Roman" panose="02020603050405020304" pitchFamily="18" charset="0"/>
                <a:cs typeface="Times New Roman" panose="02020603050405020304" pitchFamily="18" charset="0"/>
              </a:rPr>
              <a:t> 250 000 </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проходять</a:t>
            </a:r>
            <a:r>
              <a:rPr lang="ru-RU" sz="2000" dirty="0">
                <a:latin typeface="Times New Roman" panose="02020603050405020304" pitchFamily="18" charset="0"/>
                <a:cs typeface="Times New Roman" panose="02020603050405020304" pitchFamily="18" charset="0"/>
              </a:rPr>
              <a:t> через </a:t>
            </a:r>
            <a:r>
              <a:rPr lang="ru-RU" sz="2000" dirty="0" err="1">
                <a:latin typeface="Times New Roman" panose="02020603050405020304" pitchFamily="18" charset="0"/>
                <a:cs typeface="Times New Roman" panose="02020603050405020304" pitchFamily="18" charset="0"/>
              </a:rPr>
              <a:t>термінали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щодня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роблять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найбільш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завантаженим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аеропортом</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67" y="4005064"/>
            <a:ext cx="6017865" cy="2660326"/>
          </a:xfrm>
          <a:prstGeom prst="rect">
            <a:avLst/>
          </a:prstGeom>
        </p:spPr>
      </p:pic>
    </p:spTree>
    <p:extLst>
      <p:ext uri="{BB962C8B-B14F-4D97-AF65-F5344CB8AC3E}">
        <p14:creationId xmlns:p14="http://schemas.microsoft.com/office/powerpoint/2010/main" val="3542980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sz="2800" b="1" i="1" dirty="0">
                <a:latin typeface="Times New Roman" panose="02020603050405020304" pitchFamily="18" charset="0"/>
                <a:cs typeface="Times New Roman" panose="02020603050405020304" pitchFamily="18" charset="0"/>
              </a:rPr>
              <a:t>4. </a:t>
            </a:r>
            <a:r>
              <a:rPr lang="ru-RU" sz="2800" b="1" i="1" dirty="0" err="1">
                <a:latin typeface="Times New Roman" panose="02020603050405020304" pitchFamily="18" charset="0"/>
                <a:cs typeface="Times New Roman" panose="02020603050405020304" pitchFamily="18" charset="0"/>
              </a:rPr>
              <a:t>Міжнародний</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Аеропорт</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Шоуду</a:t>
            </a:r>
            <a:r>
              <a:rPr lang="ru-RU" sz="2800" b="1" i="1" dirty="0">
                <a:latin typeface="Times New Roman" panose="02020603050405020304" pitchFamily="18" charset="0"/>
                <a:cs typeface="Times New Roman" panose="02020603050405020304" pitchFamily="18" charset="0"/>
              </a:rPr>
              <a:t> в </a:t>
            </a:r>
            <a:r>
              <a:rPr lang="ru-RU" sz="2800" b="1" i="1" dirty="0" err="1">
                <a:latin typeface="Times New Roman" panose="02020603050405020304" pitchFamily="18" charset="0"/>
                <a:cs typeface="Times New Roman" panose="02020603050405020304" pitchFamily="18" charset="0"/>
              </a:rPr>
              <a:t>Китаї</a:t>
            </a:r>
            <a:br>
              <a:rPr lang="ru-RU" sz="2800" b="1" i="1" dirty="0">
                <a:latin typeface="Times New Roman" panose="02020603050405020304" pitchFamily="18" charset="0"/>
                <a:cs typeface="Times New Roman" panose="02020603050405020304" pitchFamily="18" charset="0"/>
              </a:rPr>
            </a:b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4588" y="1269707"/>
            <a:ext cx="8229600" cy="4525963"/>
          </a:xfrm>
        </p:spPr>
        <p:txBody>
          <a:bodyPr/>
          <a:lstStyle/>
          <a:p>
            <a:pPr algn="just"/>
            <a:r>
              <a:rPr lang="ru-RU" sz="2400" dirty="0" err="1">
                <a:latin typeface="Times New Roman" panose="02020603050405020304" pitchFamily="18" charset="0"/>
                <a:cs typeface="Times New Roman" panose="02020603050405020304" pitchFamily="18" charset="0"/>
              </a:rPr>
              <a:t>Найбільший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аеропорт</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Азії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китайський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Аеропорт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Шоуду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четверте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місце</a:t>
            </a:r>
            <a:r>
              <a:rPr lang="ru-RU" sz="2400" dirty="0">
                <a:latin typeface="Times New Roman" panose="02020603050405020304" pitchFamily="18" charset="0"/>
                <a:cs typeface="Times New Roman" panose="02020603050405020304" pitchFamily="18" charset="0"/>
              </a:rPr>
              <a:t> за величиною в </a:t>
            </a:r>
            <a:r>
              <a:rPr lang="ru-RU" sz="2400" dirty="0" err="1">
                <a:latin typeface="Times New Roman" panose="02020603050405020304" pitchFamily="18" charset="0"/>
                <a:cs typeface="Times New Roman" panose="02020603050405020304" pitchFamily="18" charset="0"/>
              </a:rPr>
              <a:t>світі</a:t>
            </a:r>
            <a:r>
              <a:rPr lang="ru-RU" sz="2400" dirty="0">
                <a:latin typeface="Times New Roman" panose="02020603050405020304" pitchFamily="18" charset="0"/>
                <a:cs typeface="Times New Roman" panose="02020603050405020304" pitchFamily="18" charset="0"/>
              </a:rPr>
              <a:t> і друге — по </a:t>
            </a:r>
            <a:r>
              <a:rPr lang="ru-RU" sz="2400" dirty="0" err="1">
                <a:latin typeface="Times New Roman" panose="02020603050405020304" pitchFamily="18" charset="0"/>
                <a:cs typeface="Times New Roman" panose="02020603050405020304" pitchFamily="18" charset="0"/>
              </a:rPr>
              <a:t>завантаженості</a:t>
            </a:r>
            <a:r>
              <a:rPr lang="ru-RU" sz="2400" dirty="0">
                <a:latin typeface="Times New Roman" panose="02020603050405020304" pitchFamily="18" charset="0"/>
                <a:cs typeface="Times New Roman" panose="02020603050405020304" pitchFamily="18" charset="0"/>
              </a:rPr>
              <a:t>. Три </a:t>
            </a:r>
            <a:r>
              <a:rPr lang="ru-RU" sz="2400" dirty="0" err="1">
                <a:latin typeface="Times New Roman" panose="02020603050405020304" pitchFamily="18" charset="0"/>
                <a:cs typeface="Times New Roman" panose="02020603050405020304" pitchFamily="18" charset="0"/>
              </a:rPr>
              <a:t>масштабні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реконструкції</a:t>
            </a:r>
            <a:r>
              <a:rPr lang="ru-RU" sz="2400" dirty="0">
                <a:latin typeface="Times New Roman" panose="02020603050405020304" pitchFamily="18" charset="0"/>
                <a:cs typeface="Times New Roman" panose="02020603050405020304" pitchFamily="18" charset="0"/>
              </a:rPr>
              <a:t>, результатом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стала </a:t>
            </a:r>
            <a:r>
              <a:rPr lang="ru-RU" sz="2400" dirty="0" err="1">
                <a:latin typeface="Times New Roman" panose="02020603050405020304" pitchFamily="18" charset="0"/>
                <a:cs typeface="Times New Roman" panose="02020603050405020304" pitchFamily="18" charset="0"/>
              </a:rPr>
              <a:t>відмінна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сучасна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інфраструктура</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дуже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приємні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розташованих</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території</a:t>
            </a:r>
            <a:r>
              <a:rPr lang="ru-RU" sz="2400" dirty="0">
                <a:latin typeface="Times New Roman" panose="02020603050405020304" pitchFamily="18" charset="0"/>
                <a:cs typeface="Times New Roman" panose="02020603050405020304" pitchFamily="18" charset="0"/>
              </a:rPr>
              <a:t> магазинах,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ж, як і за межами </a:t>
            </a:r>
            <a:r>
              <a:rPr lang="ru-RU" sz="2400" dirty="0" err="1">
                <a:latin typeface="Times New Roman" panose="02020603050405020304" pitchFamily="18" charset="0"/>
                <a:cs typeface="Times New Roman" panose="02020603050405020304" pitchFamily="18" charset="0"/>
              </a:rPr>
              <a:t>аеропорту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роблять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зручним</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мандрівників</a:t>
            </a:r>
            <a:r>
              <a:rPr lang="ru-RU" sz="24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48" y="4005064"/>
            <a:ext cx="6120680" cy="2711280"/>
          </a:xfrm>
          <a:prstGeom prst="rect">
            <a:avLst/>
          </a:prstGeom>
        </p:spPr>
      </p:pic>
    </p:spTree>
    <p:extLst>
      <p:ext uri="{BB962C8B-B14F-4D97-AF65-F5344CB8AC3E}">
        <p14:creationId xmlns:p14="http://schemas.microsoft.com/office/powerpoint/2010/main" val="266252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anose="02020603050405020304" pitchFamily="18" charset="0"/>
                <a:cs typeface="Times New Roman" panose="02020603050405020304" pitchFamily="18" charset="0"/>
              </a:rPr>
              <a:t>5. </a:t>
            </a:r>
            <a:r>
              <a:rPr lang="ru-RU" sz="2800" b="1" i="1" dirty="0" err="1">
                <a:latin typeface="Times New Roman" panose="02020603050405020304" pitchFamily="18" charset="0"/>
                <a:cs typeface="Times New Roman" panose="02020603050405020304" pitchFamily="18" charset="0"/>
              </a:rPr>
              <a:t>Міжнародний</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Аеропорт</a:t>
            </a:r>
            <a:r>
              <a:rPr lang="ru-RU" sz="2800" b="1" i="1" dirty="0">
                <a:latin typeface="Times New Roman" panose="02020603050405020304" pitchFamily="18" charset="0"/>
                <a:cs typeface="Times New Roman" panose="02020603050405020304" pitchFamily="18" charset="0"/>
              </a:rPr>
              <a:t> Дубая в ОАЕ</a:t>
            </a:r>
            <a:br>
              <a:rPr lang="ru-RU" sz="2800" b="1" i="1" dirty="0">
                <a:latin typeface="Times New Roman" panose="02020603050405020304" pitchFamily="18" charset="0"/>
                <a:cs typeface="Times New Roman" panose="02020603050405020304" pitchFamily="18" charset="0"/>
              </a:rPr>
            </a:b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4"/>
            <a:ext cx="8229600" cy="5001419"/>
          </a:xfrm>
        </p:spPr>
        <p:txBody>
          <a:bodyPr/>
          <a:lstStyle/>
          <a:p>
            <a:pPr algn="just"/>
            <a:r>
              <a:rPr lang="ru-RU" sz="2400" dirty="0" err="1">
                <a:latin typeface="Times New Roman" panose="02020603050405020304" pitchFamily="18" charset="0"/>
                <a:cs typeface="Times New Roman" panose="02020603050405020304" pitchFamily="18" charset="0"/>
              </a:rPr>
              <a:t>Об'єднані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Арабські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Емірати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сьогодні</a:t>
            </a:r>
            <a:r>
              <a:rPr lang="ru-RU" sz="2400" dirty="0">
                <a:latin typeface="Times New Roman" panose="02020603050405020304" pitchFamily="18" charset="0"/>
                <a:cs typeface="Times New Roman" panose="02020603050405020304" pitchFamily="18" charset="0"/>
              </a:rPr>
              <a:t> — символ </a:t>
            </a:r>
            <a:r>
              <a:rPr lang="ru-RU" sz="2400" dirty="0" err="1">
                <a:latin typeface="Times New Roman" panose="02020603050405020304" pitchFamily="18" charset="0"/>
                <a:cs typeface="Times New Roman" panose="02020603050405020304" pitchFamily="18" charset="0"/>
              </a:rPr>
              <a:t>розкоші</a:t>
            </a:r>
            <a:r>
              <a:rPr lang="ru-RU" sz="2400" dirty="0">
                <a:latin typeface="Times New Roman" panose="02020603050405020304" pitchFamily="18" charset="0"/>
                <a:cs typeface="Times New Roman" panose="02020603050405020304" pitchFamily="18" charset="0"/>
              </a:rPr>
              <a:t> і комфорту, </a:t>
            </a:r>
            <a:r>
              <a:rPr lang="ru-RU" sz="2400" dirty="0" err="1">
                <a:latin typeface="Times New Roman" panose="02020603050405020304" pitchFamily="18" charset="0"/>
                <a:cs typeface="Times New Roman" panose="02020603050405020304" pitchFamily="18" charset="0"/>
              </a:rPr>
              <a:t>справжня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казка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втілена</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реальність</a:t>
            </a:r>
            <a:r>
              <a:rPr lang="ru-RU" sz="2400" dirty="0">
                <a:latin typeface="Times New Roman" panose="02020603050405020304" pitchFamily="18" charset="0"/>
                <a:cs typeface="Times New Roman" panose="02020603050405020304" pitchFamily="18" charset="0"/>
              </a:rPr>
              <a:t>. Те ж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сказати</a:t>
            </a:r>
            <a:r>
              <a:rPr lang="ru-RU" sz="2400" dirty="0">
                <a:latin typeface="Times New Roman" panose="02020603050405020304" pitchFamily="18" charset="0"/>
                <a:cs typeface="Times New Roman" panose="02020603050405020304" pitchFamily="18" charset="0"/>
              </a:rPr>
              <a:t> і про </a:t>
            </a:r>
            <a:r>
              <a:rPr lang="ru-RU" sz="2400" dirty="0" err="1">
                <a:latin typeface="Times New Roman" panose="02020603050405020304" pitchFamily="18" charset="0"/>
                <a:cs typeface="Times New Roman" panose="02020603050405020304" pitchFamily="18" charset="0"/>
              </a:rPr>
              <a:t>дубайському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аеропорту</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усього</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пів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століття</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крихітного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аеровокзалу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перетворився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мегакомплексів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розкинулось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величезних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територіях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Чотири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готелі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безліч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магазинів</a:t>
            </a:r>
            <a:r>
              <a:rPr lang="ru-RU" sz="2400" dirty="0">
                <a:latin typeface="Times New Roman" panose="02020603050405020304" pitchFamily="18" charset="0"/>
                <a:cs typeface="Times New Roman" panose="02020603050405020304" pitchFamily="18" charset="0"/>
              </a:rPr>
              <a:t>, великий </a:t>
            </a:r>
            <a:r>
              <a:rPr lang="ru-RU" sz="2400" dirty="0" err="1">
                <a:latin typeface="Times New Roman" panose="02020603050405020304" pitchFamily="18" charset="0"/>
                <a:cs typeface="Times New Roman" panose="02020603050405020304" pitchFamily="18" charset="0"/>
              </a:rPr>
              <a:t>спа</a:t>
            </a:r>
            <a:r>
              <a:rPr lang="ru-RU" sz="2400" dirty="0">
                <a:latin typeface="Times New Roman" panose="02020603050405020304" pitchFamily="18" charset="0"/>
                <a:cs typeface="Times New Roman" panose="02020603050405020304" pitchFamily="18" charset="0"/>
              </a:rPr>
              <a:t>-центр, </a:t>
            </a:r>
            <a:r>
              <a:rPr lang="ru-RU" sz="2400" dirty="0" err="1">
                <a:latin typeface="Times New Roman" panose="02020603050405020304" pitchFamily="18" charset="0"/>
                <a:cs typeface="Times New Roman" panose="02020603050405020304" pitchFamily="18" charset="0"/>
              </a:rPr>
              <a:t>кілька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басейнів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безкоштовний</a:t>
            </a:r>
            <a:r>
              <a:rPr lang="ru-RU" sz="2400" dirty="0">
                <a:latin typeface="Times New Roman" panose="02020603050405020304" pitchFamily="18" charset="0"/>
                <a:cs typeface="Times New Roman" panose="02020603050405020304" pitchFamily="18" charset="0"/>
              </a:rPr>
              <a:t> прокат </a:t>
            </a:r>
            <a:r>
              <a:rPr lang="ru-RU" sz="2400" dirty="0" err="1">
                <a:latin typeface="Times New Roman" panose="02020603050405020304" pitchFamily="18" charset="0"/>
                <a:cs typeface="Times New Roman" panose="02020603050405020304" pitchFamily="18" charset="0"/>
              </a:rPr>
              <a:t>дитячих</a:t>
            </a:r>
            <a:r>
              <a:rPr lang="ru-RU" sz="2400" dirty="0">
                <a:latin typeface="Times New Roman" panose="02020603050405020304" pitchFamily="18" charset="0"/>
                <a:cs typeface="Times New Roman" panose="02020603050405020304" pitchFamily="18" charset="0"/>
              </a:rPr>
              <a:t> колясок і </a:t>
            </a:r>
            <a:r>
              <a:rPr lang="ru-RU" sz="2400" dirty="0" err="1">
                <a:latin typeface="Times New Roman" panose="02020603050405020304" pitchFamily="18" charset="0"/>
                <a:cs typeface="Times New Roman" panose="02020603050405020304" pitchFamily="18" charset="0"/>
              </a:rPr>
              <a:t>електрокарів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близько</a:t>
            </a:r>
            <a:r>
              <a:rPr lang="ru-RU" sz="2400" dirty="0">
                <a:latin typeface="Times New Roman" panose="02020603050405020304" pitchFamily="18" charset="0"/>
                <a:cs typeface="Times New Roman" panose="02020603050405020304" pitchFamily="18" charset="0"/>
              </a:rPr>
              <a:t> 30 </a:t>
            </a:r>
            <a:r>
              <a:rPr lang="ru-RU" sz="2400" dirty="0" err="1">
                <a:latin typeface="Times New Roman" panose="02020603050405020304" pitchFamily="18" charset="0"/>
                <a:cs typeface="Times New Roman" panose="02020603050405020304" pitchFamily="18" charset="0"/>
              </a:rPr>
              <a:t>ресторанів</a:t>
            </a:r>
            <a:r>
              <a:rPr lang="ru-RU" sz="24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221088"/>
            <a:ext cx="5760640" cy="2304256"/>
          </a:xfrm>
          <a:prstGeom prst="rect">
            <a:avLst/>
          </a:prstGeom>
        </p:spPr>
      </p:pic>
    </p:spTree>
    <p:extLst>
      <p:ext uri="{BB962C8B-B14F-4D97-AF65-F5344CB8AC3E}">
        <p14:creationId xmlns:p14="http://schemas.microsoft.com/office/powerpoint/2010/main" val="115724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i="1" dirty="0">
                <a:latin typeface="Times New Roman" panose="02020603050405020304" pitchFamily="18" charset="0"/>
                <a:cs typeface="Times New Roman" panose="02020603050405020304" pitchFamily="18" charset="0"/>
              </a:rPr>
              <a:t>7. </a:t>
            </a:r>
            <a:r>
              <a:rPr lang="ru-RU" sz="2800" b="1" i="1" dirty="0" err="1">
                <a:latin typeface="Times New Roman" panose="02020603050405020304" pitchFamily="18" charset="0"/>
                <a:cs typeface="Times New Roman" panose="02020603050405020304" pitchFamily="18" charset="0"/>
              </a:rPr>
              <a:t>Організація</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роботи</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гіда</a:t>
            </a:r>
            <a:r>
              <a:rPr lang="ru-RU" sz="2800" b="1" i="1" dirty="0">
                <a:latin typeface="Times New Roman" panose="02020603050405020304" pitchFamily="18" charset="0"/>
                <a:cs typeface="Times New Roman" panose="02020603050405020304" pitchFamily="18" charset="0"/>
              </a:rPr>
              <a:t> на </a:t>
            </a:r>
            <a:r>
              <a:rPr lang="ru-RU" sz="2800" b="1" i="1" dirty="0" err="1">
                <a:latin typeface="Times New Roman" panose="02020603050405020304" pitchFamily="18" charset="0"/>
                <a:cs typeface="Times New Roman" panose="02020603050405020304" pitchFamily="18" charset="0"/>
              </a:rPr>
              <a:t>маршруті</a:t>
            </a:r>
            <a:endParaRPr lang="ru-RU" sz="28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417638"/>
            <a:ext cx="8229600" cy="4525963"/>
          </a:xfrm>
        </p:spPr>
        <p:txBody>
          <a:bodyPr/>
          <a:lstStyle/>
          <a:p>
            <a:pPr algn="just"/>
            <a:r>
              <a:rPr lang="ru-RU" sz="2800" dirty="0">
                <a:latin typeface="Times New Roman" panose="02020603050405020304" pitchFamily="18" charset="0"/>
                <a:cs typeface="Times New Roman" panose="02020603050405020304" pitchFamily="18" charset="0"/>
              </a:rPr>
              <a:t>На </a:t>
            </a:r>
            <a:r>
              <a:rPr lang="ru-RU" sz="2800" dirty="0" err="1">
                <a:latin typeface="Times New Roman" panose="02020603050405020304" pitchFamily="18" charset="0"/>
                <a:cs typeface="Times New Roman" panose="02020603050405020304" pitchFamily="18" charset="0"/>
              </a:rPr>
              <a:t>маршруті</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групою</a:t>
            </a:r>
            <a:r>
              <a:rPr lang="ru-RU" sz="2800" dirty="0">
                <a:latin typeface="Times New Roman" panose="02020603050405020304" pitchFamily="18" charset="0"/>
                <a:cs typeface="Times New Roman" panose="02020603050405020304" pitchFamily="18" charset="0"/>
              </a:rPr>
              <a:t> туристів </a:t>
            </a:r>
            <a:r>
              <a:rPr lang="ru-RU" sz="2800" dirty="0" err="1">
                <a:latin typeface="Times New Roman" panose="02020603050405020304" pitchFamily="18" charset="0"/>
                <a:cs typeface="Times New Roman" panose="02020603050405020304" pitchFamily="18" charset="0"/>
              </a:rPr>
              <a:t>працює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представник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туристичної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фірми</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гід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надання</a:t>
            </a:r>
            <a:r>
              <a:rPr lang="ru-RU" sz="2800" dirty="0">
                <a:latin typeface="Times New Roman" panose="02020603050405020304" pitchFamily="18" charset="0"/>
                <a:cs typeface="Times New Roman" panose="02020603050405020304" pitchFamily="18" charset="0"/>
              </a:rPr>
              <a:t> туристам </a:t>
            </a:r>
            <a:r>
              <a:rPr lang="ru-RU" sz="2800" dirty="0" err="1">
                <a:latin typeface="Times New Roman" panose="02020603050405020304" pitchFamily="18" charset="0"/>
                <a:cs typeface="Times New Roman" panose="02020603050405020304" pitchFamily="18" charset="0"/>
              </a:rPr>
              <a:t>усього</a:t>
            </a:r>
            <a:r>
              <a:rPr lang="ru-RU" sz="2800" dirty="0">
                <a:latin typeface="Times New Roman" panose="02020603050405020304" pitchFamily="18" charset="0"/>
                <a:cs typeface="Times New Roman" panose="02020603050405020304" pitchFamily="18" charset="0"/>
              </a:rPr>
              <a:t> комплексу </a:t>
            </a:r>
            <a:r>
              <a:rPr lang="ru-RU" sz="2800" dirty="0" err="1">
                <a:latin typeface="Times New Roman" panose="02020603050405020304" pitchFamily="18" charset="0"/>
                <a:cs typeface="Times New Roman" panose="02020603050405020304" pitchFamily="18" charset="0"/>
              </a:rPr>
              <a:t>послуг</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передбачені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туристичною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путівкою</a:t>
            </a:r>
            <a:r>
              <a:rPr lang="ru-RU" sz="2800" dirty="0">
                <a:latin typeface="Times New Roman" panose="02020603050405020304" pitchFamily="18" charset="0"/>
                <a:cs typeface="Times New Roman" panose="02020603050405020304" pitchFamily="18" charset="0"/>
              </a:rPr>
              <a:t> (перевезення, </a:t>
            </a:r>
            <a:r>
              <a:rPr lang="ru-RU" sz="2800" dirty="0" err="1">
                <a:latin typeface="Times New Roman" panose="02020603050405020304" pitchFamily="18" charset="0"/>
                <a:cs typeface="Times New Roman" panose="02020603050405020304" pitchFamily="18" charset="0"/>
              </a:rPr>
              <a:t>харчування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розміщення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екскурсійні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послуги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організацію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дозвілля</a:t>
            </a:r>
            <a:r>
              <a:rPr lang="ru-RU" sz="28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293096"/>
            <a:ext cx="4320480" cy="2286000"/>
          </a:xfrm>
          <a:prstGeom prst="rect">
            <a:avLst/>
          </a:prstGeom>
        </p:spPr>
      </p:pic>
    </p:spTree>
    <p:extLst>
      <p:ext uri="{BB962C8B-B14F-4D97-AF65-F5344CB8AC3E}">
        <p14:creationId xmlns:p14="http://schemas.microsoft.com/office/powerpoint/2010/main" val="2563010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41441848"/>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913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br>
              <a:rPr lang="uk-UA" altLang="uk-UA" sz="4000" b="1"/>
            </a:br>
            <a:br>
              <a:rPr lang="uk-UA" altLang="uk-UA" sz="4000" b="1"/>
            </a:br>
            <a:br>
              <a:rPr lang="uk-UA" altLang="uk-UA" sz="4000" b="1"/>
            </a:br>
            <a:br>
              <a:rPr lang="uk-UA" altLang="uk-UA" sz="4000" b="1"/>
            </a:br>
            <a:r>
              <a:rPr lang="uk-UA" altLang="uk-UA" sz="2800" b="1"/>
              <a:t>Відповіді на запитання</a:t>
            </a:r>
            <a:br>
              <a:rPr lang="ru-RU" altLang="uk-UA" sz="4000" b="1"/>
            </a:br>
            <a:endParaRPr lang="uk-UA" altLang="uk-UA" sz="4000"/>
          </a:p>
        </p:txBody>
      </p:sp>
      <p:sp>
        <p:nvSpPr>
          <p:cNvPr id="68611" name="Rectangle 3"/>
          <p:cNvSpPr>
            <a:spLocks noGrp="1" noChangeArrowheads="1"/>
          </p:cNvSpPr>
          <p:nvPr>
            <p:ph type="body" sz="half" idx="1"/>
          </p:nvPr>
        </p:nvSpPr>
        <p:spPr>
          <a:xfrm>
            <a:off x="990600" y="1828800"/>
            <a:ext cx="3814763" cy="4114800"/>
          </a:xfrm>
        </p:spPr>
        <p:txBody>
          <a:bodyPr/>
          <a:lstStyle/>
          <a:p>
            <a:pPr algn="ctr"/>
            <a:endParaRPr lang="uk-UA" altLang="uk-UA" b="1"/>
          </a:p>
        </p:txBody>
      </p:sp>
      <p:pic>
        <p:nvPicPr>
          <p:cNvPr id="68612" name="Picture 4" descr="22833255_questionmar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125538"/>
            <a:ext cx="8567737" cy="5543550"/>
          </a:xfrm>
        </p:spPr>
      </p:pic>
    </p:spTree>
    <p:extLst>
      <p:ext uri="{BB962C8B-B14F-4D97-AF65-F5344CB8AC3E}">
        <p14:creationId xmlns:p14="http://schemas.microsoft.com/office/powerpoint/2010/main" val="2131470726"/>
      </p:ext>
    </p:extLst>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p:cNvSpPr>
          <p:nvPr/>
        </p:nvSpPr>
        <p:spPr bwMode="auto">
          <a:xfrm>
            <a:off x="352934" y="712787"/>
            <a:ext cx="8570913" cy="1081088"/>
          </a:xfrm>
          <a:prstGeom prst="rect">
            <a:avLst/>
          </a:prstGeom>
          <a:solidFill>
            <a:srgbClr val="CCFFCC"/>
          </a:solidFill>
          <a:ln w="9525">
            <a:solidFill>
              <a:schemeClr val="tx1"/>
            </a:solidFill>
            <a:miter lim="800000"/>
            <a:headEnd/>
            <a:tailEnd/>
          </a:ln>
        </p:spPr>
        <p:txBody>
          <a:bodyPr anchor="ctr"/>
          <a:lstStyle/>
          <a:p>
            <a:pPr eaLnBrk="0" hangingPunct="0"/>
            <a:r>
              <a:rPr lang="ru-RU" sz="2000" b="1" dirty="0" err="1">
                <a:latin typeface="Times New Roman" panose="02020603050405020304" pitchFamily="18" charset="0"/>
                <a:cs typeface="Times New Roman" panose="02020603050405020304" pitchFamily="18" charset="0"/>
              </a:rPr>
              <a:t>Чиказька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конвенція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має</a:t>
            </a:r>
            <a:r>
              <a:rPr lang="ru-RU" sz="2000" b="1" dirty="0">
                <a:latin typeface="Times New Roman" panose="02020603050405020304" pitchFamily="18" charset="0"/>
                <a:cs typeface="Times New Roman" panose="02020603050405020304" pitchFamily="18" charset="0"/>
              </a:rPr>
              <a:t> ряд </a:t>
            </a:r>
            <a:r>
              <a:rPr lang="ru-RU" sz="2000" b="1" dirty="0" err="1">
                <a:latin typeface="Times New Roman" panose="02020603050405020304" pitchFamily="18" charset="0"/>
                <a:cs typeface="Times New Roman" panose="02020603050405020304" pitchFamily="18" charset="0"/>
              </a:rPr>
              <a:t>основних</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принципів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якими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керується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більшість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країн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світу</a:t>
            </a:r>
            <a:r>
              <a:rPr lang="ru-RU" sz="2000" b="1" dirty="0">
                <a:latin typeface="Times New Roman" panose="02020603050405020304" pitchFamily="18" charset="0"/>
                <a:cs typeface="Times New Roman" panose="02020603050405020304" pitchFamily="18" charset="0"/>
              </a:rPr>
              <a:t>:</a:t>
            </a:r>
            <a:endParaRPr lang="ru-RU" sz="20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9397" name="AutoShape 5"/>
          <p:cNvSpPr>
            <a:spLocks noChangeArrowheads="1"/>
          </p:cNvSpPr>
          <p:nvPr/>
        </p:nvSpPr>
        <p:spPr bwMode="auto">
          <a:xfrm>
            <a:off x="3708400" y="1793875"/>
            <a:ext cx="1511300" cy="647700"/>
          </a:xfrm>
          <a:prstGeom prst="downArrow">
            <a:avLst>
              <a:gd name="adj1" fmla="val 50000"/>
              <a:gd name="adj2" fmla="val 25000"/>
            </a:avLst>
          </a:prstGeom>
          <a:solidFill>
            <a:srgbClr val="99CCFF"/>
          </a:solidFill>
          <a:ln w="9525">
            <a:solidFill>
              <a:schemeClr val="tx1"/>
            </a:solidFill>
            <a:miter lim="800000"/>
            <a:headEnd/>
            <a:tailEnd/>
          </a:ln>
          <a:effectLst/>
        </p:spPr>
        <p:txBody>
          <a:bodyPr wrap="none" anchor="ctr"/>
          <a:lstStyle/>
          <a:p>
            <a:endParaRPr lang="en-US"/>
          </a:p>
        </p:txBody>
      </p:sp>
      <p:sp>
        <p:nvSpPr>
          <p:cNvPr id="59398" name="Rectangle 6"/>
          <p:cNvSpPr>
            <a:spLocks noChangeArrowheads="1"/>
          </p:cNvSpPr>
          <p:nvPr/>
        </p:nvSpPr>
        <p:spPr bwMode="auto">
          <a:xfrm>
            <a:off x="539550" y="2564904"/>
            <a:ext cx="8197679" cy="3933384"/>
          </a:xfrm>
          <a:prstGeom prst="rect">
            <a:avLst/>
          </a:prstGeom>
          <a:solidFill>
            <a:srgbClr val="CCFFFF"/>
          </a:solidFill>
          <a:ln w="9525">
            <a:noFill/>
            <a:miter lim="800000"/>
            <a:headEnd/>
            <a:tailEnd/>
          </a:ln>
          <a:effectLst/>
        </p:spPr>
        <p:txBody>
          <a:bodyPr wrap="square" anchor="ctr">
            <a:spAutoFit/>
          </a:bodyPr>
          <a:lstStyle/>
          <a:p>
            <a:pPr algn="just" eaLnBrk="0" hangingPunct="0">
              <a:lnSpc>
                <a:spcPct val="120000"/>
              </a:lnSpc>
            </a:pPr>
            <a:r>
              <a:rPr lang="uk-UA" sz="1600" b="1" dirty="0">
                <a:solidFill>
                  <a:srgbClr val="303030"/>
                </a:solidFill>
                <a:latin typeface="Times New Roman" panose="02020603050405020304" pitchFamily="18" charset="0"/>
                <a:cs typeface="Times New Roman" panose="02020603050405020304" pitchFamily="18" charset="0"/>
              </a:rPr>
              <a:t>Принцип 1. </a:t>
            </a:r>
            <a:r>
              <a:rPr lang="uk-UA" sz="1600" dirty="0">
                <a:solidFill>
                  <a:srgbClr val="303030"/>
                </a:solidFill>
                <a:latin typeface="Times New Roman" panose="02020603050405020304" pitchFamily="18" charset="0"/>
                <a:cs typeface="Times New Roman" panose="02020603050405020304" pitchFamily="18" charset="0"/>
              </a:rPr>
              <a:t>Право однієї країни на політ її літаків через повітряний простір іншої країни без посадки. </a:t>
            </a:r>
          </a:p>
          <a:p>
            <a:pPr algn="just" eaLnBrk="0" hangingPunct="0">
              <a:lnSpc>
                <a:spcPct val="120000"/>
              </a:lnSpc>
            </a:pPr>
            <a:r>
              <a:rPr lang="uk-UA" sz="1600" b="1" dirty="0">
                <a:solidFill>
                  <a:srgbClr val="303030"/>
                </a:solidFill>
                <a:latin typeface="Times New Roman" panose="02020603050405020304" pitchFamily="18" charset="0"/>
                <a:cs typeface="Times New Roman" panose="02020603050405020304" pitchFamily="18" charset="0"/>
              </a:rPr>
              <a:t>Принцип 2. </a:t>
            </a:r>
            <a:r>
              <a:rPr lang="uk-UA" sz="1600" dirty="0">
                <a:solidFill>
                  <a:srgbClr val="303030"/>
                </a:solidFill>
                <a:latin typeface="Times New Roman" panose="02020603050405020304" pitchFamily="18" charset="0"/>
                <a:cs typeface="Times New Roman" panose="02020603050405020304" pitchFamily="18" charset="0"/>
              </a:rPr>
              <a:t>Право літаків однієї країни сідати в аеропортах іншої країни для заправки, заміни екіпажу та з іншою технічною метою. </a:t>
            </a:r>
          </a:p>
          <a:p>
            <a:pPr algn="just" eaLnBrk="0" hangingPunct="0">
              <a:lnSpc>
                <a:spcPct val="120000"/>
              </a:lnSpc>
            </a:pPr>
            <a:r>
              <a:rPr lang="uk-UA" sz="1600" b="1" dirty="0">
                <a:solidFill>
                  <a:srgbClr val="303030"/>
                </a:solidFill>
                <a:latin typeface="Times New Roman" panose="02020603050405020304" pitchFamily="18" charset="0"/>
                <a:cs typeface="Times New Roman" panose="02020603050405020304" pitchFamily="18" charset="0"/>
              </a:rPr>
              <a:t>Принцип 3</a:t>
            </a:r>
            <a:r>
              <a:rPr lang="uk-UA" sz="1600" dirty="0">
                <a:solidFill>
                  <a:srgbClr val="303030"/>
                </a:solidFill>
                <a:latin typeface="Times New Roman" panose="02020603050405020304" pitchFamily="18" charset="0"/>
                <a:cs typeface="Times New Roman" panose="02020603050405020304" pitchFamily="18" charset="0"/>
              </a:rPr>
              <a:t>. Право однієї сторони на посадку її літаків в іншій державі для висадки пасажирів та вивантаження пошти й вантажів, прийнятих на борт у країні відправлення. </a:t>
            </a:r>
          </a:p>
          <a:p>
            <a:pPr algn="just" eaLnBrk="0" hangingPunct="0">
              <a:lnSpc>
                <a:spcPct val="120000"/>
              </a:lnSpc>
            </a:pPr>
            <a:r>
              <a:rPr lang="uk-UA" sz="1600" b="1" dirty="0">
                <a:solidFill>
                  <a:srgbClr val="303030"/>
                </a:solidFill>
                <a:latin typeface="Times New Roman" panose="02020603050405020304" pitchFamily="18" charset="0"/>
                <a:cs typeface="Times New Roman" panose="02020603050405020304" pitchFamily="18" charset="0"/>
              </a:rPr>
              <a:t>Принцип 4. </a:t>
            </a:r>
            <a:r>
              <a:rPr lang="uk-UA" sz="1600" dirty="0">
                <a:solidFill>
                  <a:srgbClr val="303030"/>
                </a:solidFill>
                <a:latin typeface="Times New Roman" panose="02020603050405020304" pitchFamily="18" charset="0"/>
                <a:cs typeface="Times New Roman" panose="02020603050405020304" pitchFamily="18" charset="0"/>
              </a:rPr>
              <a:t>Право однієї країни брати на борт своїх літаків на території іншої країни пасажирів, пошту й вантаж, що направляються в першу країну. </a:t>
            </a:r>
          </a:p>
          <a:p>
            <a:pPr algn="just" eaLnBrk="0" hangingPunct="0">
              <a:lnSpc>
                <a:spcPct val="120000"/>
              </a:lnSpc>
            </a:pPr>
            <a:r>
              <a:rPr lang="uk-UA" sz="1600" b="1" dirty="0">
                <a:solidFill>
                  <a:srgbClr val="303030"/>
                </a:solidFill>
                <a:latin typeface="Times New Roman" panose="02020603050405020304" pitchFamily="18" charset="0"/>
                <a:cs typeface="Times New Roman" panose="02020603050405020304" pitchFamily="18" charset="0"/>
              </a:rPr>
              <a:t>Принцип 5</a:t>
            </a:r>
            <a:r>
              <a:rPr lang="uk-UA" sz="1600" dirty="0">
                <a:solidFill>
                  <a:srgbClr val="303030"/>
                </a:solidFill>
                <a:latin typeface="Times New Roman" panose="02020603050405020304" pitchFamily="18" charset="0"/>
                <a:cs typeface="Times New Roman" panose="02020603050405020304" pitchFamily="18" charset="0"/>
              </a:rPr>
              <a:t>. Право однієї країни брати на борт своїх літаків в іншій країні пасажирів, вантаж, пошту, що спрямовані в іншу країну, або висаджувати пасажирів, вивантажувати вантаж та пошту.</a:t>
            </a:r>
          </a:p>
          <a:p>
            <a:pPr algn="just" eaLnBrk="0" hangingPunct="0">
              <a:lnSpc>
                <a:spcPct val="120000"/>
              </a:lnSpc>
            </a:pPr>
            <a:r>
              <a:rPr lang="uk-UA" sz="1600" b="1" dirty="0">
                <a:solidFill>
                  <a:srgbClr val="000066"/>
                </a:solidFill>
                <a:latin typeface="Times New Roman" panose="02020603050405020304" pitchFamily="18" charset="0"/>
                <a:cs typeface="Times New Roman" panose="02020603050405020304" pitchFamily="18" charset="0"/>
              </a:rPr>
              <a:t>Принцип 6 (додаток до Чиказької конвенції). Право літаків однієї країни здійснювати польоти між іншими країнами з короткими зупинками у рідній країні.</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a:noFill/>
          <a:ln>
            <a:noFill/>
          </a:ln>
        </p:spPr>
      </p:pic>
      <p:sp>
        <p:nvSpPr>
          <p:cNvPr id="19" name="Title 1"/>
          <p:cNvSpPr txBox="1">
            <a:spLocks/>
          </p:cNvSpPr>
          <p:nvPr/>
        </p:nvSpPr>
        <p:spPr>
          <a:xfrm>
            <a:off x="2024109" y="1880246"/>
            <a:ext cx="5319046" cy="3097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uk-UA" sz="11500" b="1" i="0" u="none" strike="noStrike" kern="1200" cap="none" spc="0" normalizeH="0" baseline="0" noProof="0" dirty="0">
                <a:ln/>
                <a:solidFill>
                  <a:srgbClr val="1A356C"/>
                </a:solidFill>
                <a:effectLst>
                  <a:glow rad="127000">
                    <a:prstClr val="white"/>
                  </a:glow>
                </a:effectLst>
                <a:uLnTx/>
                <a:uFillTx/>
                <a:latin typeface="Calibri"/>
                <a:ea typeface="+mj-ea"/>
                <a:cs typeface="+mj-cs"/>
              </a:rPr>
              <a:t>Дякую за увагу</a:t>
            </a:r>
            <a:endParaRPr kumimoji="0" lang="en-US" sz="11500" b="1" i="0" u="none" strike="noStrike" kern="1200" cap="none" spc="0" normalizeH="0" baseline="0" noProof="0" dirty="0">
              <a:ln/>
              <a:solidFill>
                <a:srgbClr val="1A356C"/>
              </a:solidFill>
              <a:effectLst>
                <a:glow rad="127000">
                  <a:prstClr val="white"/>
                </a:glow>
              </a:effectLst>
              <a:uLnTx/>
              <a:uFillTx/>
              <a:latin typeface="Calibri"/>
              <a:ea typeface="+mj-ea"/>
              <a:cs typeface="+mj-cs"/>
            </a:endParaRPr>
          </a:p>
        </p:txBody>
      </p:sp>
    </p:spTree>
    <p:extLst>
      <p:ext uri="{BB962C8B-B14F-4D97-AF65-F5344CB8AC3E}">
        <p14:creationId xmlns:p14="http://schemas.microsoft.com/office/powerpoint/2010/main" val="268915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188" y="0"/>
            <a:ext cx="8229600" cy="5721499"/>
          </a:xfrm>
        </p:spPr>
        <p:txBody>
          <a:bodyPr/>
          <a:lstStyle/>
          <a:p>
            <a:r>
              <a:rPr lang="ru-RU" sz="2000" dirty="0" err="1">
                <a:latin typeface="Times New Roman" panose="02020603050405020304" pitchFamily="18" charset="0"/>
                <a:cs typeface="Times New Roman" panose="02020603050405020304" pitchFamily="18" charset="0"/>
              </a:rPr>
              <a:t>Особливістю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повітряного</a:t>
            </a:r>
            <a:r>
              <a:rPr lang="ru-RU" sz="2000" dirty="0">
                <a:latin typeface="Times New Roman" panose="02020603050405020304" pitchFamily="18" charset="0"/>
                <a:cs typeface="Times New Roman" panose="02020603050405020304" pitchFamily="18" charset="0"/>
              </a:rPr>
              <a:t> транспорту, яка </a:t>
            </a:r>
            <a:r>
              <a:rPr lang="ru-RU" sz="2000" dirty="0" err="1">
                <a:latin typeface="Times New Roman" panose="02020603050405020304" pitchFamily="18" charset="0"/>
                <a:cs typeface="Times New Roman" panose="02020603050405020304" pitchFamily="18" charset="0"/>
              </a:rPr>
              <a:t>відрізняє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наземних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видав</a:t>
            </a:r>
            <a:r>
              <a:rPr lang="ru-RU" sz="2000" dirty="0">
                <a:latin typeface="Times New Roman" panose="02020603050405020304" pitchFamily="18" charset="0"/>
                <a:cs typeface="Times New Roman" panose="02020603050405020304" pitchFamily="18" charset="0"/>
              </a:rPr>
              <a:t> транспорту, є </a:t>
            </a:r>
            <a:r>
              <a:rPr lang="ru-RU" sz="2000" b="1" i="1" dirty="0" err="1">
                <a:latin typeface="Times New Roman" panose="02020603050405020304" pitchFamily="18" charset="0"/>
                <a:cs typeface="Times New Roman" panose="02020603050405020304" pitchFamily="18" charset="0"/>
              </a:rPr>
              <a:t>швидкість</a:t>
            </a:r>
            <a:r>
              <a:rPr lang="ru-RU" sz="2000" b="1" i="1" dirty="0">
                <a:latin typeface="Times New Roman" panose="02020603050405020304" pitchFamily="18" charset="0"/>
                <a:cs typeface="Times New Roman" panose="02020603050405020304" pitchFamily="18" charset="0"/>
              </a:rPr>
              <a:t> перевезення </a:t>
            </a:r>
            <a:r>
              <a:rPr lang="ru-RU" sz="2000" b="1" i="1"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враховуючи</a:t>
            </a:r>
            <a:r>
              <a:rPr lang="ru-RU" sz="2000" dirty="0">
                <a:latin typeface="Times New Roman" panose="02020603050405020304" pitchFamily="18" charset="0"/>
                <a:cs typeface="Times New Roman" panose="02020603050405020304" pitchFamily="18" charset="0"/>
              </a:rPr>
              <a:t> весь час,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потрібно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затратити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пасажирові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моменту </a:t>
            </a:r>
            <a:r>
              <a:rPr lang="ru-RU" sz="2000" dirty="0" err="1">
                <a:latin typeface="Times New Roman" panose="02020603050405020304" pitchFamily="18" charset="0"/>
                <a:cs typeface="Times New Roman" panose="02020603050405020304" pitchFamily="18" charset="0"/>
              </a:rPr>
              <a:t>вильоту</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місця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відправлення</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місця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Повітряне</a:t>
            </a:r>
            <a:r>
              <a:rPr lang="ru-RU" sz="2000" dirty="0">
                <a:latin typeface="Times New Roman" panose="02020603050405020304" pitchFamily="18" charset="0"/>
                <a:cs typeface="Times New Roman" panose="02020603050405020304" pitchFamily="18" charset="0"/>
              </a:rPr>
              <a:t> перевезення </a:t>
            </a:r>
            <a:r>
              <a:rPr lang="ru-RU" sz="2000" dirty="0" err="1">
                <a:latin typeface="Times New Roman" panose="02020603050405020304" pitchFamily="18" charset="0"/>
                <a:cs typeface="Times New Roman" panose="02020603050405020304" pitchFamily="18" charset="0"/>
              </a:rPr>
              <a:t>являє</a:t>
            </a:r>
            <a:r>
              <a:rPr lang="ru-RU" sz="2000" dirty="0">
                <a:latin typeface="Times New Roman" panose="02020603050405020304" pitchFamily="18" charset="0"/>
                <a:cs typeface="Times New Roman" panose="02020603050405020304" pitchFamily="18" charset="0"/>
              </a:rPr>
              <a:t> собою </a:t>
            </a:r>
            <a:r>
              <a:rPr lang="ru-RU" sz="2000" dirty="0" err="1">
                <a:latin typeface="Times New Roman" panose="02020603050405020304" pitchFamily="18" charset="0"/>
                <a:cs typeface="Times New Roman" panose="02020603050405020304" pitchFamily="18" charset="0"/>
              </a:rPr>
              <a:t>транспортування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пасажирів</a:t>
            </a:r>
            <a:r>
              <a:rPr lang="ru-RU" sz="2000" dirty="0">
                <a:latin typeface="Times New Roman" panose="02020603050405020304" pitchFamily="18" charset="0"/>
                <a:cs typeface="Times New Roman" panose="02020603050405020304" pitchFamily="18" charset="0"/>
              </a:rPr>
              <a:t> і багажу, яке </a:t>
            </a:r>
            <a:r>
              <a:rPr lang="ru-RU" sz="2000" dirty="0" err="1">
                <a:latin typeface="Times New Roman" panose="02020603050405020304" pitchFamily="18" charset="0"/>
                <a:cs typeface="Times New Roman" panose="02020603050405020304" pitchFamily="18" charset="0"/>
              </a:rPr>
              <a:t>здійснюється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авіаційними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компаніями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повітряних</a:t>
            </a:r>
            <a:r>
              <a:rPr lang="ru-RU" sz="2000" dirty="0">
                <a:latin typeface="Times New Roman" panose="02020603050405020304" pitchFamily="18" charset="0"/>
                <a:cs typeface="Times New Roman" panose="02020603050405020304" pitchFamily="18" charset="0"/>
              </a:rPr>
              <a:t> суднах за </a:t>
            </a:r>
            <a:r>
              <a:rPr lang="ru-RU" sz="2000" dirty="0" err="1">
                <a:latin typeface="Times New Roman" panose="02020603050405020304" pitchFamily="18" charset="0"/>
                <a:cs typeface="Times New Roman" panose="02020603050405020304" pitchFamily="18" charset="0"/>
              </a:rPr>
              <a:t>встановлену</a:t>
            </a:r>
            <a:r>
              <a:rPr lang="ru-RU" sz="2000" dirty="0">
                <a:latin typeface="Times New Roman" panose="02020603050405020304" pitchFamily="18" charset="0"/>
                <a:cs typeface="Times New Roman" panose="02020603050405020304" pitchFamily="18" charset="0"/>
              </a:rPr>
              <a:t> плату,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наземними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транспортними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засобами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перевізника</a:t>
            </a:r>
            <a:r>
              <a:rPr lang="ru-RU" sz="2000" dirty="0">
                <a:latin typeface="Times New Roman" panose="02020603050405020304" pitchFamily="18" charset="0"/>
                <a:cs typeface="Times New Roman" panose="02020603050405020304" pitchFamily="18" charset="0"/>
              </a:rPr>
              <a:t>. </a:t>
            </a:r>
          </a:p>
          <a:p>
            <a:r>
              <a:rPr lang="ru-RU" sz="2000" b="1" i="1" dirty="0" err="1">
                <a:latin typeface="Times New Roman" panose="02020603050405020304" pitchFamily="18" charset="0"/>
                <a:cs typeface="Times New Roman" panose="02020603050405020304" pitchFamily="18" charset="0"/>
              </a:rPr>
              <a:t>Внутрішнє</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повітряне</a:t>
            </a:r>
            <a:r>
              <a:rPr lang="ru-RU" sz="2000" b="1" i="1" dirty="0">
                <a:latin typeface="Times New Roman" panose="02020603050405020304" pitchFamily="18" charset="0"/>
                <a:cs typeface="Times New Roman" panose="02020603050405020304" pitchFamily="18" charset="0"/>
              </a:rPr>
              <a:t> перевезення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повітряне</a:t>
            </a:r>
            <a:r>
              <a:rPr lang="ru-RU" sz="2000" dirty="0">
                <a:latin typeface="Times New Roman" panose="02020603050405020304" pitchFamily="18" charset="0"/>
                <a:cs typeface="Times New Roman" panose="02020603050405020304" pitchFamily="18" charset="0"/>
              </a:rPr>
              <a:t> перевезення, при </a:t>
            </a:r>
            <a:r>
              <a:rPr lang="ru-RU" sz="2000" dirty="0" err="1">
                <a:latin typeface="Times New Roman" panose="02020603050405020304" pitchFamily="18" charset="0"/>
                <a:cs typeface="Times New Roman" panose="02020603050405020304" pitchFamily="18" charset="0"/>
              </a:rPr>
              <a:t>якому</a:t>
            </a:r>
            <a:r>
              <a:rPr lang="ru-RU" sz="2000" dirty="0">
                <a:latin typeface="Times New Roman" panose="02020603050405020304" pitchFamily="18" charset="0"/>
                <a:cs typeface="Times New Roman" panose="02020603050405020304" pitchFamily="18" charset="0"/>
              </a:rPr>
              <a:t> пункт </a:t>
            </a:r>
            <a:r>
              <a:rPr lang="ru-RU" sz="2000" dirty="0" err="1">
                <a:latin typeface="Times New Roman" panose="02020603050405020304" pitchFamily="18" charset="0"/>
                <a:cs typeface="Times New Roman" panose="02020603050405020304" pitchFamily="18" charset="0"/>
              </a:rPr>
              <a:t>відправлення</a:t>
            </a:r>
            <a:r>
              <a:rPr lang="ru-RU" sz="2000" dirty="0">
                <a:latin typeface="Times New Roman" panose="02020603050405020304" pitchFamily="18" charset="0"/>
                <a:cs typeface="Times New Roman" panose="02020603050405020304" pitchFamily="18" charset="0"/>
              </a:rPr>
              <a:t>, пункт </a:t>
            </a:r>
            <a:r>
              <a:rPr lang="ru-RU" sz="2000" dirty="0" err="1">
                <a:latin typeface="Times New Roman" panose="02020603050405020304" pitchFamily="18" charset="0"/>
                <a:cs typeface="Times New Roman" panose="02020603050405020304" pitchFamily="18" charset="0"/>
              </a:rPr>
              <a:t>призначення</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всі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пункти</a:t>
            </a:r>
            <a:r>
              <a:rPr lang="ru-RU" sz="2000" dirty="0">
                <a:latin typeface="Times New Roman" panose="02020603050405020304" pitchFamily="18" charset="0"/>
                <a:cs typeface="Times New Roman" panose="02020603050405020304" pitchFamily="18" charset="0"/>
              </a:rPr>
              <a:t> посадок </a:t>
            </a:r>
            <a:r>
              <a:rPr lang="ru-RU" sz="2000" dirty="0" err="1">
                <a:latin typeface="Times New Roman" panose="02020603050405020304" pitchFamily="18" charset="0"/>
                <a:cs typeface="Times New Roman" panose="02020603050405020304" pitchFamily="18" charset="0"/>
              </a:rPr>
              <a:t>розміщенні</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території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однієї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a:t>
            </a:r>
          </a:p>
          <a:p>
            <a:r>
              <a:rPr lang="ru-RU" sz="2000" b="1" i="1" dirty="0" err="1">
                <a:latin typeface="Times New Roman" panose="02020603050405020304" pitchFamily="18" charset="0"/>
                <a:cs typeface="Times New Roman" panose="02020603050405020304" pitchFamily="18" charset="0"/>
              </a:rPr>
              <a:t>Міжнародне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повітряне</a:t>
            </a:r>
            <a:r>
              <a:rPr lang="ru-RU" sz="2000" b="1" i="1" dirty="0">
                <a:latin typeface="Times New Roman" panose="02020603050405020304" pitchFamily="18" charset="0"/>
                <a:cs typeface="Times New Roman" panose="02020603050405020304" pitchFamily="18" charset="0"/>
              </a:rPr>
              <a:t> перевезення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повітряне</a:t>
            </a:r>
            <a:r>
              <a:rPr lang="ru-RU" sz="2000" dirty="0">
                <a:latin typeface="Times New Roman" panose="02020603050405020304" pitchFamily="18" charset="0"/>
                <a:cs typeface="Times New Roman" panose="02020603050405020304" pitchFamily="18" charset="0"/>
              </a:rPr>
              <a:t> перевезення, при </a:t>
            </a:r>
            <a:r>
              <a:rPr lang="ru-RU" sz="2000" dirty="0" err="1">
                <a:latin typeface="Times New Roman" panose="02020603050405020304" pitchFamily="18" charset="0"/>
                <a:cs typeface="Times New Roman" panose="02020603050405020304" pitchFamily="18" charset="0"/>
              </a:rPr>
              <a:t>якому</a:t>
            </a:r>
            <a:r>
              <a:rPr lang="ru-RU" sz="2000" dirty="0">
                <a:latin typeface="Times New Roman" panose="02020603050405020304" pitchFamily="18" charset="0"/>
                <a:cs typeface="Times New Roman" panose="02020603050405020304" pitchFamily="18" charset="0"/>
              </a:rPr>
              <a:t> пункт </a:t>
            </a:r>
            <a:r>
              <a:rPr lang="ru-RU" sz="2000" dirty="0" err="1">
                <a:latin typeface="Times New Roman" panose="02020603050405020304" pitchFamily="18" charset="0"/>
                <a:cs typeface="Times New Roman" panose="02020603050405020304" pitchFamily="18" charset="0"/>
              </a:rPr>
              <a:t>відправлення</a:t>
            </a:r>
            <a:r>
              <a:rPr lang="ru-RU" sz="2000" dirty="0">
                <a:latin typeface="Times New Roman" panose="02020603050405020304" pitchFamily="18" charset="0"/>
                <a:cs typeface="Times New Roman" panose="02020603050405020304" pitchFamily="18" charset="0"/>
              </a:rPr>
              <a:t> і пункт </a:t>
            </a:r>
            <a:r>
              <a:rPr lang="ru-RU" sz="2000" dirty="0" err="1">
                <a:latin typeface="Times New Roman" panose="02020603050405020304" pitchFamily="18" charset="0"/>
                <a:cs typeface="Times New Roman" panose="02020603050405020304" pitchFamily="18" charset="0"/>
              </a:rPr>
              <a:t>призначення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розміщенні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відповідно</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території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двох</a:t>
            </a:r>
            <a:r>
              <a:rPr lang="ru-RU" sz="2000" dirty="0">
                <a:latin typeface="Times New Roman" panose="02020603050405020304" pitchFamily="18" charset="0"/>
                <a:cs typeface="Times New Roman" panose="02020603050405020304" pitchFamily="18" charset="0"/>
              </a:rPr>
              <a:t> держав; на </a:t>
            </a:r>
            <a:r>
              <a:rPr lang="ru-RU" sz="2000" dirty="0" err="1">
                <a:latin typeface="Times New Roman" panose="02020603050405020304" pitchFamily="18" charset="0"/>
                <a:cs typeface="Times New Roman" panose="02020603050405020304" pitchFamily="18" charset="0"/>
              </a:rPr>
              <a:t>території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однієї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передбачений</a:t>
            </a:r>
            <a:r>
              <a:rPr lang="ru-RU" sz="2000" dirty="0">
                <a:latin typeface="Times New Roman" panose="02020603050405020304" pitchFamily="18" charset="0"/>
                <a:cs typeface="Times New Roman" panose="02020603050405020304" pitchFamily="18" charset="0"/>
              </a:rPr>
              <a:t> пункт (</a:t>
            </a:r>
            <a:r>
              <a:rPr lang="ru-RU" sz="2000" dirty="0" err="1">
                <a:latin typeface="Times New Roman" panose="02020603050405020304" pitchFamily="18" charset="0"/>
                <a:cs typeface="Times New Roman" panose="02020603050405020304" pitchFamily="18" charset="0"/>
              </a:rPr>
              <a:t>пункти</a:t>
            </a:r>
            <a:r>
              <a:rPr lang="ru-RU" sz="2000" dirty="0">
                <a:latin typeface="Times New Roman" panose="02020603050405020304" pitchFamily="18" charset="0"/>
                <a:cs typeface="Times New Roman" panose="02020603050405020304" pitchFamily="18" charset="0"/>
              </a:rPr>
              <a:t>) посадки на </a:t>
            </a:r>
            <a:r>
              <a:rPr lang="ru-RU" sz="2000" dirty="0" err="1">
                <a:latin typeface="Times New Roman" panose="02020603050405020304" pitchFamily="18" charset="0"/>
                <a:cs typeface="Times New Roman" panose="02020603050405020304" pitchFamily="18" charset="0"/>
              </a:rPr>
              <a:t>території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іншої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держави</a:t>
            </a:r>
            <a:r>
              <a:rPr lang="ru-RU" sz="2000"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56" y="4869160"/>
            <a:ext cx="7505132" cy="1988840"/>
          </a:xfrm>
          <a:prstGeom prst="rect">
            <a:avLst/>
          </a:prstGeom>
        </p:spPr>
      </p:pic>
    </p:spTree>
    <p:extLst>
      <p:ext uri="{BB962C8B-B14F-4D97-AF65-F5344CB8AC3E}">
        <p14:creationId xmlns:p14="http://schemas.microsoft.com/office/powerpoint/2010/main" val="252603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p:cNvSpPr>
          <p:nvPr/>
        </p:nvSpPr>
        <p:spPr bwMode="auto">
          <a:xfrm>
            <a:off x="323850" y="714375"/>
            <a:ext cx="8570913" cy="1081088"/>
          </a:xfrm>
          <a:prstGeom prst="rect">
            <a:avLst/>
          </a:prstGeom>
          <a:solidFill>
            <a:srgbClr val="CCFFCC"/>
          </a:solidFill>
          <a:ln w="9525">
            <a:solidFill>
              <a:schemeClr val="tx1"/>
            </a:solidFill>
            <a:miter lim="800000"/>
            <a:headEnd/>
            <a:tailEnd/>
          </a:ln>
        </p:spPr>
        <p:txBody>
          <a:bodyPr anchor="ctr"/>
          <a:lstStyle/>
          <a:p>
            <a:pPr lvl="0"/>
            <a:r>
              <a:rPr lang="ru-RU" sz="2400" b="1" i="1" dirty="0">
                <a:latin typeface="Times New Roman" panose="02020603050405020304" pitchFamily="18" charset="0"/>
                <a:ea typeface="Verdana" panose="020B0604030504040204" pitchFamily="34" charset="0"/>
                <a:cs typeface="Times New Roman" panose="02020603050405020304" pitchFamily="18" charset="0"/>
              </a:rPr>
              <a:t>У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загальному</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вигляді</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літаки</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поділяють</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за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наступними</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характеристиками:</a:t>
            </a:r>
            <a:endParaRPr kumimoji="0" lang="ru-RU" sz="2400" b="1" i="1" u="none" strike="noStrike" kern="120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59397" name="AutoShape 5"/>
          <p:cNvSpPr>
            <a:spLocks noChangeArrowheads="1"/>
          </p:cNvSpPr>
          <p:nvPr/>
        </p:nvSpPr>
        <p:spPr bwMode="auto">
          <a:xfrm>
            <a:off x="3708400" y="1793875"/>
            <a:ext cx="1511300" cy="647700"/>
          </a:xfrm>
          <a:prstGeom prst="downArrow">
            <a:avLst>
              <a:gd name="adj1" fmla="val 50000"/>
              <a:gd name="adj2" fmla="val 25000"/>
            </a:avLst>
          </a:prstGeom>
          <a:solidFill>
            <a:srgbClr val="99CCFF"/>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8" name="Rectangle 6"/>
          <p:cNvSpPr>
            <a:spLocks noChangeArrowheads="1"/>
          </p:cNvSpPr>
          <p:nvPr/>
        </p:nvSpPr>
        <p:spPr bwMode="auto">
          <a:xfrm>
            <a:off x="513556" y="2663174"/>
            <a:ext cx="8191500" cy="3194721"/>
          </a:xfrm>
          <a:prstGeom prst="rect">
            <a:avLst/>
          </a:prstGeom>
          <a:solidFill>
            <a:srgbClr val="CCFFFF"/>
          </a:solidFill>
          <a:ln w="9525">
            <a:noFill/>
            <a:miter lim="800000"/>
            <a:headEnd/>
            <a:tailEnd/>
          </a:ln>
          <a:effectLst/>
        </p:spPr>
        <p:txBody>
          <a:bodyPr anchor="ctr">
            <a:spAutoFit/>
          </a:bodyPr>
          <a:lstStyle/>
          <a:p>
            <a:pPr lvl="0" algn="just" eaLnBrk="0" hangingPunct="0">
              <a:lnSpc>
                <a:spcPct val="120000"/>
              </a:lnSpc>
            </a:pPr>
            <a:r>
              <a:rPr lang="uk-UA" sz="2400" b="1" i="1" dirty="0">
                <a:latin typeface="Times New Roman" panose="02020603050405020304" pitchFamily="18" charset="0"/>
                <a:cs typeface="Times New Roman" panose="02020603050405020304" pitchFamily="18" charset="0"/>
              </a:rPr>
              <a:t>Враховуючи силу тяги, мотор, висоту польоту, швидкість:</a:t>
            </a:r>
          </a:p>
          <a:p>
            <a:pPr lvl="0" algn="just" eaLnBrk="0" hangingPunct="0">
              <a:lnSpc>
                <a:spcPct val="120000"/>
              </a:lnSpc>
            </a:pP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гвинтові, швидкість 400-650 км/год., висота 9 тис. м; </a:t>
            </a:r>
          </a:p>
          <a:p>
            <a:pPr marL="342900" lvl="0" indent="-342900" algn="just" eaLnBrk="0" hangingPunct="0">
              <a:lnSpc>
                <a:spcPct val="120000"/>
              </a:lnSpc>
              <a:buFontTx/>
              <a:buChar char="-"/>
            </a:pPr>
            <a:r>
              <a:rPr lang="uk-UA" sz="2400" dirty="0">
                <a:latin typeface="Times New Roman" panose="02020603050405020304" pitchFamily="18" charset="0"/>
                <a:cs typeface="Times New Roman" panose="02020603050405020304" pitchFamily="18" charset="0"/>
              </a:rPr>
              <a:t>турбогвинтові, швидкість 800 км/год., висота 7-14 тис. м; </a:t>
            </a:r>
          </a:p>
          <a:p>
            <a:pPr marL="342900" lvl="0" indent="-342900" algn="just" eaLnBrk="0" hangingPunct="0">
              <a:lnSpc>
                <a:spcPct val="120000"/>
              </a:lnSpc>
              <a:buFontTx/>
              <a:buChar char="-"/>
            </a:pPr>
            <a:r>
              <a:rPr lang="uk-UA" sz="2400" dirty="0">
                <a:latin typeface="Times New Roman" panose="02020603050405020304" pitchFamily="18" charset="0"/>
                <a:cs typeface="Times New Roman" panose="02020603050405020304" pitchFamily="18" charset="0"/>
              </a:rPr>
              <a:t>реактиві, швидкість 800-1000 км/год., висота 7-8 тис. м;</a:t>
            </a:r>
          </a:p>
          <a:p>
            <a:pPr lvl="0" algn="just" eaLnBrk="0" hangingPunct="0">
              <a:lnSpc>
                <a:spcPct val="120000"/>
              </a:lnSpc>
            </a:pPr>
            <a:r>
              <a:rPr lang="uk-UA" sz="2400" dirty="0">
                <a:latin typeface="Times New Roman" panose="02020603050405020304" pitchFamily="18" charset="0"/>
                <a:cs typeface="Times New Roman" panose="02020603050405020304" pitchFamily="18" charset="0"/>
              </a:rPr>
              <a:t> - літаки, швидкість яких перевищує швидкість звуку (300 м/</a:t>
            </a:r>
            <a:r>
              <a:rPr lang="uk-UA" sz="2400" dirty="0" err="1">
                <a:latin typeface="Times New Roman" panose="02020603050405020304" pitchFamily="18" charset="0"/>
                <a:cs typeface="Times New Roman" panose="02020603050405020304" pitchFamily="18" charset="0"/>
              </a:rPr>
              <a:t>сек</a:t>
            </a:r>
            <a:r>
              <a:rPr lang="uk-UA" sz="2400" dirty="0">
                <a:latin typeface="Times New Roman" panose="02020603050405020304" pitchFamily="18" charset="0"/>
                <a:cs typeface="Times New Roman" panose="02020603050405020304" pitchFamily="18" charset="0"/>
              </a:rPr>
              <a:t>.) - це так звані надзвукові (</a:t>
            </a:r>
            <a:r>
              <a:rPr lang="uk-UA" sz="2400" dirty="0" err="1">
                <a:latin typeface="Times New Roman" panose="02020603050405020304" pitchFamily="18" charset="0"/>
                <a:cs typeface="Times New Roman" panose="02020603050405020304" pitchFamily="18" charset="0"/>
              </a:rPr>
              <a:t>суперсоніки</a:t>
            </a:r>
            <a:r>
              <a:rPr lang="uk-UA" sz="2400" dirty="0">
                <a:latin typeface="Times New Roman" panose="02020603050405020304" pitchFamily="18" charset="0"/>
                <a:cs typeface="Times New Roman" panose="02020603050405020304" pitchFamily="18" charset="0"/>
              </a:rPr>
              <a:t>).</a:t>
            </a:r>
            <a:endParaRPr kumimoji="0" lang="uk-UA" sz="2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32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p:cNvSpPr>
          <p:nvPr/>
        </p:nvSpPr>
        <p:spPr bwMode="auto">
          <a:xfrm>
            <a:off x="323850" y="714375"/>
            <a:ext cx="8570913" cy="1081088"/>
          </a:xfrm>
          <a:prstGeom prst="rect">
            <a:avLst/>
          </a:prstGeom>
          <a:solidFill>
            <a:srgbClr val="CCFFCC"/>
          </a:solidFill>
          <a:ln w="9525">
            <a:solidFill>
              <a:schemeClr val="tx1"/>
            </a:solidFill>
            <a:miter lim="800000"/>
            <a:headEnd/>
            <a:tailEnd/>
          </a:ln>
        </p:spPr>
        <p:txBody>
          <a:bodyPr anchor="ctr"/>
          <a:lstStyle/>
          <a:p>
            <a:pPr lvl="0"/>
            <a:r>
              <a:rPr lang="ru-RU" sz="2400" b="1" i="1" dirty="0">
                <a:latin typeface="Times New Roman" panose="02020603050405020304" pitchFamily="18" charset="0"/>
                <a:ea typeface="Verdana" panose="020B0604030504040204" pitchFamily="34" charset="0"/>
                <a:cs typeface="Times New Roman" panose="02020603050405020304" pitchFamily="18" charset="0"/>
              </a:rPr>
              <a:t>За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розмірами</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та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кількістю</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пасажирів</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endParaRPr kumimoji="0" lang="ru-RU" sz="2400" b="1" i="1" u="none" strike="noStrike" kern="120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59397" name="AutoShape 5"/>
          <p:cNvSpPr>
            <a:spLocks noChangeArrowheads="1"/>
          </p:cNvSpPr>
          <p:nvPr/>
        </p:nvSpPr>
        <p:spPr bwMode="auto">
          <a:xfrm>
            <a:off x="3708400" y="1793875"/>
            <a:ext cx="1511300" cy="647700"/>
          </a:xfrm>
          <a:prstGeom prst="downArrow">
            <a:avLst>
              <a:gd name="adj1" fmla="val 50000"/>
              <a:gd name="adj2" fmla="val 25000"/>
            </a:avLst>
          </a:prstGeom>
          <a:solidFill>
            <a:srgbClr val="99CCFF"/>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8" name="Rectangle 6"/>
          <p:cNvSpPr>
            <a:spLocks noChangeArrowheads="1"/>
          </p:cNvSpPr>
          <p:nvPr/>
        </p:nvSpPr>
        <p:spPr bwMode="auto">
          <a:xfrm>
            <a:off x="513556" y="2884773"/>
            <a:ext cx="8191500" cy="2751522"/>
          </a:xfrm>
          <a:prstGeom prst="rect">
            <a:avLst/>
          </a:prstGeom>
          <a:solidFill>
            <a:srgbClr val="CCFFFF"/>
          </a:solidFill>
          <a:ln w="9525">
            <a:noFill/>
            <a:miter lim="800000"/>
            <a:headEnd/>
            <a:tailEnd/>
          </a:ln>
          <a:effectLst/>
        </p:spPr>
        <p:txBody>
          <a:bodyPr anchor="ctr">
            <a:spAutoFit/>
          </a:bodyPr>
          <a:lstStyle/>
          <a:p>
            <a:pPr marL="342900" lvl="0" indent="-342900" algn="just" eaLnBrk="0" hangingPunct="0">
              <a:lnSpc>
                <a:spcPct val="120000"/>
              </a:lnSpc>
              <a:buFontTx/>
              <a:buChar char="-"/>
            </a:pPr>
            <a:r>
              <a:rPr lang="uk-UA" sz="2400" dirty="0">
                <a:latin typeface="Times New Roman" panose="02020603050405020304" pitchFamily="18" charset="0"/>
                <a:cs typeface="Times New Roman" panose="02020603050405020304" pitchFamily="18" charset="0"/>
              </a:rPr>
              <a:t>малі, від 90 до 130 пасажирів (Фоккер-28, Бак-111, ДК-9, Боїнг-737); </a:t>
            </a:r>
          </a:p>
          <a:p>
            <a:pPr lvl="0" algn="just" eaLnBrk="0" hangingPunct="0">
              <a:lnSpc>
                <a:spcPct val="120000"/>
              </a:lnSpc>
            </a:pPr>
            <a:r>
              <a:rPr lang="uk-UA" sz="2400" dirty="0">
                <a:latin typeface="Times New Roman" panose="02020603050405020304" pitchFamily="18" charset="0"/>
                <a:cs typeface="Times New Roman" panose="02020603050405020304" pitchFamily="18" charset="0"/>
              </a:rPr>
              <a:t>-  середні, від 150 до 190 пасажирів (Боїнг-727, 707, 757, ДК-8, Іл-62, Ту-154);</a:t>
            </a:r>
          </a:p>
          <a:p>
            <a:pPr lvl="0" algn="just" eaLnBrk="0" hangingPunct="0">
              <a:lnSpc>
                <a:spcPct val="120000"/>
              </a:lnSpc>
            </a:pPr>
            <a:r>
              <a:rPr lang="uk-UA" sz="2400" dirty="0">
                <a:latin typeface="Times New Roman" panose="02020603050405020304" pitchFamily="18" charset="0"/>
                <a:cs typeface="Times New Roman" panose="02020603050405020304" pitchFamily="18" charset="0"/>
              </a:rPr>
              <a:t>- великі, від 250 до 500 (Боїнг-747, ДС-10, Л-1011, А-300 (Аеробус). </a:t>
            </a:r>
            <a:endParaRPr kumimoji="0" lang="uk-UA" sz="2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9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p:cNvSpPr>
          <p:nvPr/>
        </p:nvSpPr>
        <p:spPr bwMode="auto">
          <a:xfrm>
            <a:off x="362743" y="85714"/>
            <a:ext cx="8570913" cy="1081088"/>
          </a:xfrm>
          <a:prstGeom prst="rect">
            <a:avLst/>
          </a:prstGeom>
          <a:solidFill>
            <a:srgbClr val="CCFFCC"/>
          </a:solidFill>
          <a:ln w="9525">
            <a:solidFill>
              <a:schemeClr val="tx1"/>
            </a:solidFill>
            <a:miter lim="800000"/>
            <a:headEnd/>
            <a:tailEnd/>
          </a:ln>
        </p:spPr>
        <p:txBody>
          <a:bodyPr anchor="ctr"/>
          <a:lstStyle/>
          <a:p>
            <a:pPr lvl="0"/>
            <a:r>
              <a:rPr lang="ru-RU" sz="2400" b="1" i="1" dirty="0">
                <a:latin typeface="Times New Roman" panose="02020603050405020304" pitchFamily="18" charset="0"/>
                <a:ea typeface="Verdana" panose="020B0604030504040204" pitchFamily="34" charset="0"/>
                <a:cs typeface="Times New Roman" panose="02020603050405020304" pitchFamily="18" charset="0"/>
              </a:rPr>
              <a:t>За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призначенням</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endParaRPr kumimoji="0" lang="ru-RU" sz="2400" b="1" i="1" u="none" strike="noStrike" kern="120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59397" name="AutoShape 5"/>
          <p:cNvSpPr>
            <a:spLocks noChangeArrowheads="1"/>
          </p:cNvSpPr>
          <p:nvPr/>
        </p:nvSpPr>
        <p:spPr bwMode="auto">
          <a:xfrm>
            <a:off x="3660025" y="1235070"/>
            <a:ext cx="1511300" cy="647700"/>
          </a:xfrm>
          <a:prstGeom prst="downArrow">
            <a:avLst>
              <a:gd name="adj1" fmla="val 50000"/>
              <a:gd name="adj2" fmla="val 25000"/>
            </a:avLst>
          </a:prstGeom>
          <a:solidFill>
            <a:srgbClr val="99CCFF"/>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Объект 2"/>
          <p:cNvSpPr>
            <a:spLocks noGrp="1"/>
          </p:cNvSpPr>
          <p:nvPr>
            <p:ph sz="half" idx="1"/>
          </p:nvPr>
        </p:nvSpPr>
        <p:spPr>
          <a:xfrm>
            <a:off x="377075" y="2020888"/>
            <a:ext cx="4038600" cy="4525963"/>
          </a:xfrm>
        </p:spPr>
        <p:txBody>
          <a:bodyPr>
            <a:normAutofit/>
          </a:bodyPr>
          <a:lstStyle/>
          <a:p>
            <a:r>
              <a:rPr lang="ru-RU" sz="2000" b="1" dirty="0" err="1">
                <a:latin typeface="Times New Roman" panose="02020603050405020304" pitchFamily="18" charset="0"/>
                <a:cs typeface="Times New Roman" panose="02020603050405020304" pitchFamily="18" charset="0"/>
              </a:rPr>
              <a:t>Військові</a:t>
            </a:r>
            <a:r>
              <a:rPr lang="ru-RU" sz="2000" b="1" dirty="0">
                <a:latin typeface="Times New Roman" panose="02020603050405020304" pitchFamily="18" charset="0"/>
                <a:cs typeface="Times New Roman" panose="02020603050405020304" pitchFamily="18" charset="0"/>
              </a:rPr>
              <a:t>: </a:t>
            </a:r>
          </a:p>
          <a:p>
            <a:pPr>
              <a:buFontTx/>
              <a:buChar char="-"/>
            </a:pPr>
            <a:r>
              <a:rPr lang="uk-UA" sz="2000" dirty="0">
                <a:latin typeface="Times New Roman" panose="02020603050405020304" pitchFamily="18" charset="0"/>
                <a:cs typeface="Times New Roman" panose="02020603050405020304" pitchFamily="18" charset="0"/>
              </a:rPr>
              <a:t>винищувачі </a:t>
            </a:r>
          </a:p>
          <a:p>
            <a:pPr>
              <a:buFontTx/>
              <a:buChar char="-"/>
            </a:pPr>
            <a:r>
              <a:rPr lang="uk-UA" sz="2000" dirty="0">
                <a:latin typeface="Times New Roman" panose="02020603050405020304" pitchFamily="18" charset="0"/>
                <a:cs typeface="Times New Roman" panose="02020603050405020304" pitchFamily="18" charset="0"/>
              </a:rPr>
              <a:t>винищувачі-бомбардувальники</a:t>
            </a:r>
          </a:p>
          <a:p>
            <a:pPr>
              <a:buFontTx/>
              <a:buChar char="-"/>
            </a:pPr>
            <a:r>
              <a:rPr lang="uk-UA" sz="2000" dirty="0">
                <a:latin typeface="Times New Roman" panose="02020603050405020304" pitchFamily="18" charset="0"/>
                <a:cs typeface="Times New Roman" panose="02020603050405020304" pitchFamily="18" charset="0"/>
              </a:rPr>
              <a:t>фронтові бомбардувальники</a:t>
            </a:r>
          </a:p>
          <a:p>
            <a:pPr>
              <a:buFontTx/>
              <a:buChar char="-"/>
            </a:pPr>
            <a:r>
              <a:rPr lang="uk-UA" sz="2000" dirty="0">
                <a:latin typeface="Times New Roman" panose="02020603050405020304" pitchFamily="18" charset="0"/>
                <a:cs typeface="Times New Roman" panose="02020603050405020304" pitchFamily="18" charset="0"/>
              </a:rPr>
              <a:t>ракетоносії </a:t>
            </a:r>
          </a:p>
          <a:p>
            <a:pPr>
              <a:buFontTx/>
              <a:buChar char="-"/>
            </a:pPr>
            <a:r>
              <a:rPr lang="uk-UA" sz="2000" dirty="0">
                <a:latin typeface="Times New Roman" panose="02020603050405020304" pitchFamily="18" charset="0"/>
                <a:cs typeface="Times New Roman" panose="02020603050405020304" pitchFamily="18" charset="0"/>
              </a:rPr>
              <a:t>штурмовики </a:t>
            </a:r>
          </a:p>
          <a:p>
            <a:pPr>
              <a:buFontTx/>
              <a:buChar char="-"/>
            </a:pPr>
            <a:r>
              <a:rPr lang="uk-UA" sz="2000" dirty="0">
                <a:latin typeface="Times New Roman" panose="02020603050405020304" pitchFamily="18" charset="0"/>
                <a:cs typeface="Times New Roman" panose="02020603050405020304" pitchFamily="18" charset="0"/>
              </a:rPr>
              <a:t>розвідники </a:t>
            </a:r>
          </a:p>
          <a:p>
            <a:pPr>
              <a:buFontTx/>
              <a:buChar char="-"/>
            </a:pPr>
            <a:r>
              <a:rPr lang="uk-UA" sz="2000" dirty="0">
                <a:latin typeface="Times New Roman" panose="02020603050405020304" pitchFamily="18" charset="0"/>
                <a:cs typeface="Times New Roman" panose="02020603050405020304" pitchFamily="18" charset="0"/>
              </a:rPr>
              <a:t>коректувальники </a:t>
            </a:r>
          </a:p>
          <a:p>
            <a:pPr>
              <a:buFontTx/>
              <a:buChar char="-"/>
            </a:pPr>
            <a:r>
              <a:rPr lang="uk-UA" sz="2000" dirty="0">
                <a:latin typeface="Times New Roman" panose="02020603050405020304" pitchFamily="18" charset="0"/>
                <a:cs typeface="Times New Roman" panose="02020603050405020304" pitchFamily="18" charset="0"/>
              </a:rPr>
              <a:t>багатоцільові і спеціальні</a:t>
            </a:r>
          </a:p>
          <a:p>
            <a:pPr>
              <a:buFontTx/>
              <a:buChar char="-"/>
            </a:pPr>
            <a:r>
              <a:rPr lang="uk-UA" sz="2000" dirty="0">
                <a:latin typeface="Times New Roman" panose="02020603050405020304" pitchFamily="18" charset="0"/>
                <a:cs typeface="Times New Roman" panose="02020603050405020304" pitchFamily="18" charset="0"/>
              </a:rPr>
              <a:t>транспортні </a:t>
            </a:r>
          </a:p>
          <a:p>
            <a:pPr>
              <a:buFontTx/>
              <a:buChar char="-"/>
            </a:pPr>
            <a:r>
              <a:rPr lang="uk-UA" sz="2000" dirty="0">
                <a:latin typeface="Times New Roman" panose="02020603050405020304" pitchFamily="18" charset="0"/>
                <a:cs typeface="Times New Roman" panose="02020603050405020304" pitchFamily="18" charset="0"/>
              </a:rPr>
              <a:t>десантні </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648199" y="2020888"/>
            <a:ext cx="4038600" cy="4525963"/>
          </a:xfrm>
        </p:spPr>
        <p:txBody>
          <a:bodyPr>
            <a:normAutofit/>
          </a:bodyPr>
          <a:lstStyle/>
          <a:p>
            <a:r>
              <a:rPr lang="ru-RU" sz="2000" b="1" dirty="0" err="1">
                <a:latin typeface="Times New Roman" panose="02020603050405020304" pitchFamily="18" charset="0"/>
                <a:cs typeface="Times New Roman" panose="02020603050405020304" pitchFamily="18" charset="0"/>
              </a:rPr>
              <a:t>Цивільні</a:t>
            </a:r>
            <a:r>
              <a:rPr lang="ru-RU" sz="2000" b="1" dirty="0">
                <a:latin typeface="Times New Roman" panose="02020603050405020304" pitchFamily="18" charset="0"/>
                <a:cs typeface="Times New Roman" panose="02020603050405020304" pitchFamily="18" charset="0"/>
              </a:rPr>
              <a:t>:</a:t>
            </a:r>
          </a:p>
          <a:p>
            <a:pPr>
              <a:buFontTx/>
              <a:buChar char="-"/>
            </a:pPr>
            <a:r>
              <a:rPr lang="ru-RU" sz="2000" dirty="0" err="1">
                <a:latin typeface="Times New Roman" panose="02020603050405020304" pitchFamily="18" charset="0"/>
                <a:cs typeface="Times New Roman" panose="02020603050405020304" pitchFamily="18" charset="0"/>
              </a:rPr>
              <a:t>пасажирські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транспортні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поштові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сільськогосподарські</a:t>
            </a:r>
            <a:endParaRPr lang="ru-RU" sz="2000" dirty="0">
              <a:latin typeface="Times New Roman" panose="02020603050405020304" pitchFamily="18" charset="0"/>
              <a:cs typeface="Times New Roman" panose="02020603050405020304" pitchFamily="18" charset="0"/>
            </a:endParaRPr>
          </a:p>
          <a:p>
            <a:pPr>
              <a:buFontTx/>
              <a:buChar char="-"/>
            </a:pPr>
            <a:r>
              <a:rPr lang="ru-RU" sz="2000" dirty="0" err="1">
                <a:latin typeface="Times New Roman" panose="02020603050405020304" pitchFamily="18" charset="0"/>
                <a:cs typeface="Times New Roman" panose="02020603050405020304" pitchFamily="18" charset="0"/>
              </a:rPr>
              <a:t>учбові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спортивні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спеціальні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експериментальні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санітарні</a:t>
            </a:r>
            <a:r>
              <a:rPr lang="ru-RU" sz="2000" dirty="0">
                <a:latin typeface="Times New Roman" panose="02020603050405020304" pitchFamily="18" charset="0"/>
                <a:cs typeface="Times New Roman" panose="02020603050405020304" pitchFamily="18" charset="0"/>
              </a:rPr>
              <a:t> </a:t>
            </a:r>
          </a:p>
          <a:p>
            <a:pPr>
              <a:buFontTx/>
              <a:buChar char="-"/>
            </a:pPr>
            <a:r>
              <a:rPr lang="ru-RU" sz="2000" dirty="0" err="1">
                <a:latin typeface="Times New Roman" panose="02020603050405020304" pitchFamily="18" charset="0"/>
                <a:cs typeface="Times New Roman" panose="02020603050405020304" pitchFamily="18" charset="0"/>
              </a:rPr>
              <a:t>геологорозвідувальні</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5198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p:cNvSpPr>
          <p:nvPr/>
        </p:nvSpPr>
        <p:spPr bwMode="auto">
          <a:xfrm>
            <a:off x="323849" y="712786"/>
            <a:ext cx="8570913" cy="1204045"/>
          </a:xfrm>
          <a:prstGeom prst="rect">
            <a:avLst/>
          </a:prstGeom>
          <a:solidFill>
            <a:srgbClr val="CCFFCC"/>
          </a:solidFill>
          <a:ln w="9525">
            <a:solidFill>
              <a:schemeClr val="tx1"/>
            </a:solidFill>
            <a:miter lim="800000"/>
            <a:headEnd/>
            <a:tailEnd/>
          </a:ln>
        </p:spPr>
        <p:txBody>
          <a:bodyPr anchor="ctr"/>
          <a:lstStyle/>
          <a:p>
            <a:pPr lvl="0"/>
            <a:r>
              <a:rPr lang="ru-RU" sz="2400" b="1" i="1" dirty="0">
                <a:latin typeface="Times New Roman" panose="02020603050405020304" pitchFamily="18" charset="0"/>
                <a:ea typeface="Verdana" panose="020B0604030504040204" pitchFamily="34" charset="0"/>
                <a:cs typeface="Times New Roman" panose="02020603050405020304" pitchFamily="18" charset="0"/>
              </a:rPr>
              <a:t>За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злітною</a:t>
            </a:r>
            <a:r>
              <a:rPr lang="ru-RU" sz="2400" b="1" i="1" dirty="0">
                <a:latin typeface="Times New Roman" panose="02020603050405020304" pitchFamily="18" charset="0"/>
                <a:ea typeface="Verdana" panose="020B0604030504040204" pitchFamily="34" charset="0"/>
                <a:cs typeface="Times New Roman" panose="02020603050405020304" pitchFamily="18" charset="0"/>
              </a:rPr>
              <a:t> </a:t>
            </a:r>
            <a:r>
              <a:rPr lang="ru-RU" sz="2400" b="1" i="1" dirty="0" err="1">
                <a:latin typeface="Times New Roman" panose="02020603050405020304" pitchFamily="18" charset="0"/>
                <a:ea typeface="Verdana" panose="020B0604030504040204" pitchFamily="34" charset="0"/>
                <a:cs typeface="Times New Roman" panose="02020603050405020304" pitchFamily="18" charset="0"/>
              </a:rPr>
              <a:t>масою</a:t>
            </a:r>
            <a:r>
              <a:rPr lang="ru-RU" sz="2400" b="1" i="1" dirty="0">
                <a:latin typeface="Times New Roman" panose="02020603050405020304" pitchFamily="18" charset="0"/>
                <a:ea typeface="Verdana" panose="020B0604030504040204" pitchFamily="34" charset="0"/>
                <a:cs typeface="Times New Roman" panose="02020603050405020304" pitchFamily="18" charset="0"/>
              </a:rPr>
              <a:t>:</a:t>
            </a:r>
            <a:endParaRPr kumimoji="0" lang="ru-RU" sz="2400" b="1" i="1" u="none" strike="noStrike" kern="120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59397" name="AutoShape 5"/>
          <p:cNvSpPr>
            <a:spLocks noChangeArrowheads="1"/>
          </p:cNvSpPr>
          <p:nvPr/>
        </p:nvSpPr>
        <p:spPr bwMode="auto">
          <a:xfrm>
            <a:off x="3707904" y="1916831"/>
            <a:ext cx="1511300" cy="647700"/>
          </a:xfrm>
          <a:prstGeom prst="downArrow">
            <a:avLst>
              <a:gd name="adj1" fmla="val 50000"/>
              <a:gd name="adj2" fmla="val 25000"/>
            </a:avLst>
          </a:prstGeom>
          <a:solidFill>
            <a:srgbClr val="99CCFF"/>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8" name="Rectangle 6"/>
          <p:cNvSpPr>
            <a:spLocks noChangeArrowheads="1"/>
          </p:cNvSpPr>
          <p:nvPr/>
        </p:nvSpPr>
        <p:spPr bwMode="auto">
          <a:xfrm>
            <a:off x="513555" y="2708920"/>
            <a:ext cx="8191500" cy="2404504"/>
          </a:xfrm>
          <a:prstGeom prst="rect">
            <a:avLst/>
          </a:prstGeom>
          <a:solidFill>
            <a:srgbClr val="CCFFFF"/>
          </a:solidFill>
          <a:ln w="9525">
            <a:noFill/>
            <a:miter lim="800000"/>
            <a:headEnd/>
            <a:tailEnd/>
          </a:ln>
          <a:effectLst/>
        </p:spPr>
        <p:txBody>
          <a:bodyPr anchor="ctr">
            <a:spAutoFit/>
          </a:bodyPr>
          <a:lstStyle/>
          <a:p>
            <a:pPr marL="342900" lvl="0" indent="-342900" algn="just" eaLnBrk="0" hangingPunct="0">
              <a:lnSpc>
                <a:spcPct val="120000"/>
              </a:lnSpc>
              <a:buFontTx/>
              <a:buChar char="-"/>
            </a:pPr>
            <a:r>
              <a:rPr lang="ru-RU" sz="3200" dirty="0">
                <a:latin typeface="Times New Roman" panose="02020603050405020304" pitchFamily="18" charset="0"/>
                <a:cs typeface="Times New Roman" panose="02020603050405020304" pitchFamily="18" charset="0"/>
              </a:rPr>
              <a:t> 1-го </a:t>
            </a:r>
            <a:r>
              <a:rPr lang="ru-RU" sz="3200" dirty="0" err="1">
                <a:latin typeface="Times New Roman" panose="02020603050405020304" pitchFamily="18" charset="0"/>
                <a:cs typeface="Times New Roman" panose="02020603050405020304" pitchFamily="18" charset="0"/>
              </a:rPr>
              <a:t>класу</a:t>
            </a:r>
            <a:r>
              <a:rPr lang="ru-RU" sz="3200" dirty="0">
                <a:latin typeface="Times New Roman" panose="02020603050405020304" pitchFamily="18" charset="0"/>
                <a:cs typeface="Times New Roman" panose="02020603050405020304" pitchFamily="18" charset="0"/>
              </a:rPr>
              <a:t> (75 т і </a:t>
            </a:r>
            <a:r>
              <a:rPr lang="ru-RU" sz="3200" dirty="0" err="1">
                <a:latin typeface="Times New Roman" panose="02020603050405020304" pitchFamily="18" charset="0"/>
                <a:cs typeface="Times New Roman" panose="02020603050405020304" pitchFamily="18" charset="0"/>
              </a:rPr>
              <a:t>більше</a:t>
            </a:r>
            <a:r>
              <a:rPr lang="ru-RU" sz="3200" dirty="0">
                <a:latin typeface="Times New Roman" panose="02020603050405020304" pitchFamily="18" charset="0"/>
                <a:cs typeface="Times New Roman" panose="02020603050405020304" pitchFamily="18" charset="0"/>
              </a:rPr>
              <a:t>) </a:t>
            </a:r>
          </a:p>
          <a:p>
            <a:pPr marL="342900" lvl="0" indent="-342900" algn="just" eaLnBrk="0" hangingPunct="0">
              <a:lnSpc>
                <a:spcPct val="120000"/>
              </a:lnSpc>
              <a:buFontTx/>
              <a:buChar char="-"/>
            </a:pPr>
            <a:r>
              <a:rPr lang="ru-RU" sz="3200" dirty="0">
                <a:latin typeface="Times New Roman" panose="02020603050405020304" pitchFamily="18" charset="0"/>
                <a:cs typeface="Times New Roman" panose="02020603050405020304" pitchFamily="18" charset="0"/>
              </a:rPr>
              <a:t> 2-го </a:t>
            </a:r>
            <a:r>
              <a:rPr lang="ru-RU" sz="3200" dirty="0" err="1">
                <a:latin typeface="Times New Roman" panose="02020603050405020304" pitchFamily="18" charset="0"/>
                <a:cs typeface="Times New Roman" panose="02020603050405020304" pitchFamily="18" charset="0"/>
              </a:rPr>
              <a:t>класу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30 до 75 т) </a:t>
            </a:r>
          </a:p>
          <a:p>
            <a:pPr marL="342900" lvl="0" indent="-342900" algn="just" eaLnBrk="0" hangingPunct="0">
              <a:lnSpc>
                <a:spcPct val="120000"/>
              </a:lnSpc>
              <a:buFontTx/>
              <a:buChar char="-"/>
            </a:pPr>
            <a:r>
              <a:rPr lang="ru-RU" sz="3200" dirty="0">
                <a:latin typeface="Times New Roman" panose="02020603050405020304" pitchFamily="18" charset="0"/>
                <a:cs typeface="Times New Roman" panose="02020603050405020304" pitchFamily="18" charset="0"/>
              </a:rPr>
              <a:t> 3-го </a:t>
            </a:r>
            <a:r>
              <a:rPr lang="ru-RU" sz="3200" dirty="0" err="1">
                <a:latin typeface="Times New Roman" panose="02020603050405020304" pitchFamily="18" charset="0"/>
                <a:cs typeface="Times New Roman" panose="02020603050405020304" pitchFamily="18" charset="0"/>
              </a:rPr>
              <a:t>класу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10 до 30 т)</a:t>
            </a:r>
          </a:p>
          <a:p>
            <a:pPr marL="342900" lvl="0" indent="-342900" algn="just" eaLnBrk="0" hangingPunct="0">
              <a:lnSpc>
                <a:spcPct val="120000"/>
              </a:lnSpc>
              <a:buFontTx/>
              <a:buChar char="-"/>
            </a:pPr>
            <a:r>
              <a:rPr lang="ru-RU" sz="3200" dirty="0">
                <a:latin typeface="Times New Roman" panose="02020603050405020304" pitchFamily="18" charset="0"/>
                <a:cs typeface="Times New Roman" panose="02020603050405020304" pitchFamily="18" charset="0"/>
              </a:rPr>
              <a:t> 4-го </a:t>
            </a:r>
            <a:r>
              <a:rPr lang="ru-RU" sz="3200" dirty="0" err="1">
                <a:latin typeface="Times New Roman" panose="02020603050405020304" pitchFamily="18" charset="0"/>
                <a:cs typeface="Times New Roman" panose="02020603050405020304" pitchFamily="18" charset="0"/>
              </a:rPr>
              <a:t>класу</a:t>
            </a:r>
            <a:r>
              <a:rPr lang="ru-RU" sz="3200" dirty="0">
                <a:latin typeface="Times New Roman" panose="02020603050405020304" pitchFamily="18" charset="0"/>
                <a:cs typeface="Times New Roman" panose="02020603050405020304" pitchFamily="18" charset="0"/>
              </a:rPr>
              <a:t> (до 10 т).</a:t>
            </a:r>
          </a:p>
        </p:txBody>
      </p:sp>
    </p:spTree>
    <p:extLst>
      <p:ext uri="{BB962C8B-B14F-4D97-AF65-F5344CB8AC3E}">
        <p14:creationId xmlns:p14="http://schemas.microsoft.com/office/powerpoint/2010/main" val="12302929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lnSpc>
            <a:spcPct val="150000"/>
          </a:lnSpc>
          <a:spcAft>
            <a:spcPts val="0"/>
          </a:spcAft>
          <a:defRPr sz="1800" dirty="0" smtClean="0">
            <a:effectLst/>
            <a:latin typeface="Times New Roman" panose="02020603050405020304" pitchFamily="18" charset="0"/>
            <a:ea typeface="Times New Roman" panose="02020603050405020304" pitchFamily="18" charset="0"/>
          </a:defRPr>
        </a:defPPr>
      </a:lst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3537</TotalTime>
  <Words>2817</Words>
  <Application>Microsoft Office PowerPoint</Application>
  <PresentationFormat>Экран (4:3)</PresentationFormat>
  <Paragraphs>173</Paragraphs>
  <Slides>40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40</vt:i4>
      </vt:variant>
    </vt:vector>
  </HeadingPairs>
  <TitlesOfParts>
    <vt:vector size="49" baseType="lpstr">
      <vt:lpstr>Arial</vt:lpstr>
      <vt:lpstr>Calibri</vt:lpstr>
      <vt:lpstr>Constantia</vt:lpstr>
      <vt:lpstr>Times New Roman</vt:lpstr>
      <vt:lpstr>Verdana</vt:lpstr>
      <vt:lpstr>Wingdings 2</vt:lpstr>
      <vt:lpstr>1_Оформление по умолчанию</vt:lpstr>
      <vt:lpstr>Поток</vt:lpstr>
      <vt:lpstr>1_Office Theme</vt:lpstr>
      <vt:lpstr> Туристичні перевезення на авіатранспорті </vt:lpstr>
      <vt:lpstr>План лекції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 Договірні взаємовідносини між туристичною фірмою та авіакомпанією </vt:lpstr>
      <vt:lpstr>Агентська угода з авіакомпанією визначає:</vt:lpstr>
      <vt:lpstr>Презентация PowerPoint</vt:lpstr>
      <vt:lpstr>Договір з авіакомпанією на квоту місць на регулярних авіарейсах включає: </vt:lpstr>
      <vt:lpstr>Презентация PowerPoint</vt:lpstr>
      <vt:lpstr>Презентация PowerPoint</vt:lpstr>
      <vt:lpstr> 3. Особливості бронювання авіаквитків</vt:lpstr>
      <vt:lpstr>Продовження терміну дії квитка здійснюється у наступних випадках:</vt:lpstr>
      <vt:lpstr> </vt:lpstr>
      <vt:lpstr> 4. Система тарифів, знижок та пільг</vt:lpstr>
      <vt:lpstr>Презентация PowerPoint</vt:lpstr>
      <vt:lpstr>Презентация PowerPoint</vt:lpstr>
      <vt:lpstr> 5. Технологія обслуговування туристів при перевезенні регулярними авіалініями</vt:lpstr>
      <vt:lpstr>Бізнес-клас </vt:lpstr>
      <vt:lpstr>Економ-клас </vt:lpstr>
      <vt:lpstr>6. Характеристика найбільших аеропортів світу</vt:lpstr>
      <vt:lpstr>Презентация PowerPoint</vt:lpstr>
      <vt:lpstr>В Україні досить розгалужена мережа аеропортів. Розрізняють магістральні та місцеві аеропорти:</vt:lpstr>
      <vt:lpstr>Презентация PowerPoint</vt:lpstr>
      <vt:lpstr>Презентация PowerPoint</vt:lpstr>
      <vt:lpstr>Найбільші аеропорти світу</vt:lpstr>
      <vt:lpstr>2. Аеропорт Денвера в США</vt:lpstr>
      <vt:lpstr>3. Аеропорт Хартсфілд-Джексон в США</vt:lpstr>
      <vt:lpstr>4. Міжнародний Аеропорт Шоуду в Китаї </vt:lpstr>
      <vt:lpstr>5. Міжнародний Аеропорт Дубая в ОАЕ </vt:lpstr>
      <vt:lpstr>7. Організація роботи гіда на маршруті</vt:lpstr>
      <vt:lpstr>Презентация PowerPoint</vt:lpstr>
      <vt:lpstr>    Відповіді на запитання </vt:lpstr>
      <vt:lpstr>Презентация PowerPoint</vt:lpstr>
    </vt:vector>
  </TitlesOfParts>
  <Company>nauu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Маркетингова товарна політика</dc:title>
  <dc:creator>натали</dc:creator>
  <cp:lastModifiedBy>Владелец</cp:lastModifiedBy>
  <cp:revision>208</cp:revision>
  <dcterms:created xsi:type="dcterms:W3CDTF">2007-01-23T15:41:40Z</dcterms:created>
  <dcterms:modified xsi:type="dcterms:W3CDTF">2022-10-12T20:06:58Z</dcterms:modified>
</cp:coreProperties>
</file>