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sldIdLst>
    <p:sldId id="364" r:id="rId2"/>
    <p:sldId id="269" r:id="rId3"/>
    <p:sldId id="322" r:id="rId4"/>
    <p:sldId id="969" r:id="rId5"/>
    <p:sldId id="329" r:id="rId6"/>
    <p:sldId id="366" r:id="rId7"/>
    <p:sldId id="367" r:id="rId8"/>
    <p:sldId id="970" r:id="rId9"/>
    <p:sldId id="368" r:id="rId10"/>
    <p:sldId id="971" r:id="rId11"/>
    <p:sldId id="369" r:id="rId12"/>
    <p:sldId id="972" r:id="rId13"/>
    <p:sldId id="973" r:id="rId14"/>
    <p:sldId id="974" r:id="rId15"/>
    <p:sldId id="373" r:id="rId16"/>
    <p:sldId id="375" r:id="rId17"/>
    <p:sldId id="376" r:id="rId18"/>
    <p:sldId id="377" r:id="rId19"/>
    <p:sldId id="372" r:id="rId20"/>
    <p:sldId id="384" r:id="rId21"/>
    <p:sldId id="304" r:id="rId22"/>
    <p:sldId id="257" r:id="rId23"/>
    <p:sldId id="258" r:id="rId24"/>
    <p:sldId id="259" r:id="rId25"/>
    <p:sldId id="386" r:id="rId26"/>
    <p:sldId id="975" r:id="rId27"/>
    <p:sldId id="976" r:id="rId28"/>
    <p:sldId id="977" r:id="rId29"/>
    <p:sldId id="385" r:id="rId30"/>
    <p:sldId id="968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tolii Dibrova" initials="AD" lastIdx="2" clrIdx="0">
    <p:extLst>
      <p:ext uri="{19B8F6BF-5375-455C-9EA6-DF929625EA0E}">
        <p15:presenceInfo xmlns:p15="http://schemas.microsoft.com/office/powerpoint/2012/main" userId="3a573ba86deaa65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096" autoAdjust="0"/>
  </p:normalViewPr>
  <p:slideViewPr>
    <p:cSldViewPr snapToGrid="0">
      <p:cViewPr varScale="1">
        <p:scale>
          <a:sx n="61" d="100"/>
          <a:sy n="61" d="100"/>
        </p:scale>
        <p:origin x="8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23F02C-D52E-4BA7-B91B-7A8389344912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3078F-C854-4BB8-B32D-C25F05906B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0766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986BE98-21AC-4414-B478-B3D51BD412E4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830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6BE98-21AC-4414-B478-B3D51BD412E4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480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986BE98-21AC-4414-B478-B3D51BD412E4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483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711BEC-0463-41F5-A8D9-620ED5A888BA}" type="slidenum">
              <a:rPr lang="ru-RU" alt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ru-RU" altLang="ru-RU">
              <a:cs typeface="Arial" charset="0"/>
            </a:endParaRPr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GB" altLang="ru-RU" sz="1400">
                <a:sym typeface="Symbol" pitchFamily="18" charset="2"/>
              </a:rPr>
              <a:t>RHS: Incentive system, calibration/scenario shifters</a:t>
            </a:r>
          </a:p>
        </p:txBody>
      </p:sp>
    </p:spTree>
    <p:extLst>
      <p:ext uri="{BB962C8B-B14F-4D97-AF65-F5344CB8AC3E}">
        <p14:creationId xmlns:p14="http://schemas.microsoft.com/office/powerpoint/2010/main" val="3788144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711BEC-0463-41F5-A8D9-620ED5A888BA}" type="slidenum">
              <a:rPr lang="ru-RU" alt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ru-RU" altLang="ru-RU">
              <a:cs typeface="Arial" charset="0"/>
            </a:endParaRPr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GB" altLang="ru-RU" sz="1400">
                <a:sym typeface="Symbol" pitchFamily="18" charset="2"/>
              </a:rPr>
              <a:t>RHS: Incentive system, calibration/scenario shifters</a:t>
            </a:r>
          </a:p>
        </p:txBody>
      </p:sp>
    </p:spTree>
    <p:extLst>
      <p:ext uri="{BB962C8B-B14F-4D97-AF65-F5344CB8AC3E}">
        <p14:creationId xmlns:p14="http://schemas.microsoft.com/office/powerpoint/2010/main" val="2336423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0525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8082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8743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9087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08786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8144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9273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4371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8112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79013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330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3230B-5F17-4513-B0E6-E1AF9905BFAC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7493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ctrTitle"/>
          </p:nvPr>
        </p:nvSpPr>
        <p:spPr>
          <a:xfrm>
            <a:off x="461963" y="550863"/>
            <a:ext cx="11545887" cy="3449637"/>
          </a:xfrm>
        </p:spPr>
        <p:txBody>
          <a:bodyPr/>
          <a:lstStyle/>
          <a:p>
            <a:pPr eaLnBrk="1" hangingPunct="1"/>
            <a:br>
              <a:rPr lang="uk-UA" sz="4000" b="1" dirty="0">
                <a:solidFill>
                  <a:srgbClr val="0033CC"/>
                </a:solidFill>
                <a:latin typeface="Arial" charset="0"/>
                <a:cs typeface="Arial" charset="0"/>
              </a:rPr>
            </a:br>
            <a:r>
              <a:rPr lang="uk-UA" sz="44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Аграрна політика США</a:t>
            </a:r>
            <a:endParaRPr lang="ru-RU" sz="4400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143500"/>
            <a:ext cx="9144000" cy="1239838"/>
          </a:xfrm>
        </p:spPr>
        <p:txBody>
          <a:bodyPr/>
          <a:lstStyle/>
          <a:p>
            <a:pPr eaLnBrk="1" hangingPunct="1"/>
            <a:r>
              <a:rPr lang="uk-UA" sz="3600" dirty="0">
                <a:latin typeface="Arial" charset="0"/>
                <a:cs typeface="Arial" charset="0"/>
              </a:rPr>
              <a:t>Лектор – професор Діброва А.Д.</a:t>
            </a:r>
          </a:p>
          <a:p>
            <a:pPr eaLnBrk="1" hangingPunct="1"/>
            <a:endParaRPr lang="ru-RU" dirty="0"/>
          </a:p>
        </p:txBody>
      </p:sp>
      <p:pic>
        <p:nvPicPr>
          <p:cNvPr id="16387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Подзаголовок 2"/>
          <p:cNvSpPr txBox="1">
            <a:spLocks/>
          </p:cNvSpPr>
          <p:nvPr/>
        </p:nvSpPr>
        <p:spPr bwMode="auto">
          <a:xfrm>
            <a:off x="1524000" y="152400"/>
            <a:ext cx="10353675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r>
              <a:rPr lang="uk-UA" sz="3600" dirty="0"/>
              <a:t>Національний університет біоресурсів і природокористування України</a:t>
            </a:r>
          </a:p>
          <a:p>
            <a:pPr algn="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uk-UA" sz="2800" dirty="0"/>
          </a:p>
          <a:p>
            <a:pPr algn="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uk-UA" sz="3600" dirty="0"/>
          </a:p>
          <a:p>
            <a:pPr algn="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ru-RU" sz="3600" dirty="0"/>
          </a:p>
          <a:p>
            <a:pPr algn="ct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ru-RU" sz="24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0051AB-AED7-6861-AA4D-0C0FBB4B4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6703"/>
            <a:ext cx="10515600" cy="948668"/>
          </a:xfrm>
        </p:spPr>
        <p:txBody>
          <a:bodyPr>
            <a:normAutofit/>
          </a:bodyPr>
          <a:lstStyle/>
          <a:p>
            <a:r>
              <a:rPr lang="uk-UA" sz="32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Аграрна політика США: 1930–1940 рр.: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D44EB7-E60F-20C3-C7BC-4CDF805D7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7" y="1253330"/>
            <a:ext cx="11771586" cy="514746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sz="3800" b="1" noProof="0" dirty="0">
                <a:latin typeface="Arial" panose="020B0604020202020204" pitchFamily="34" charset="0"/>
                <a:cs typeface="Arial" panose="020B0604020202020204" pitchFamily="34" charset="0"/>
              </a:rPr>
              <a:t>🎯 Цілі:</a:t>
            </a:r>
          </a:p>
          <a:p>
            <a:r>
              <a:rPr lang="uk-UA" sz="3800" noProof="0" dirty="0">
                <a:latin typeface="Arial" panose="020B0604020202020204" pitchFamily="34" charset="0"/>
                <a:cs typeface="Arial" panose="020B0604020202020204" pitchFamily="34" charset="0"/>
              </a:rPr>
              <a:t>стримати падіння цін</a:t>
            </a:r>
          </a:p>
          <a:p>
            <a:r>
              <a:rPr lang="uk-UA" sz="3800" noProof="0" dirty="0">
                <a:latin typeface="Arial" panose="020B0604020202020204" pitchFamily="34" charset="0"/>
                <a:cs typeface="Arial" panose="020B0604020202020204" pitchFamily="34" charset="0"/>
              </a:rPr>
              <a:t>зменшити пропозицію </a:t>
            </a:r>
            <a:r>
              <a:rPr lang="uk-UA" sz="3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агропродукції</a:t>
            </a:r>
            <a:endParaRPr lang="uk-UA" sz="38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uk-UA" sz="3800" b="1" noProof="0" dirty="0">
                <a:latin typeface="Arial" panose="020B0604020202020204" pitchFamily="34" charset="0"/>
                <a:cs typeface="Arial" panose="020B0604020202020204" pitchFamily="34" charset="0"/>
              </a:rPr>
              <a:t>🛑 Радикальні заходи:</a:t>
            </a:r>
          </a:p>
          <a:p>
            <a:r>
              <a:rPr lang="uk-UA" sz="38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переорано</a:t>
            </a:r>
            <a:r>
              <a:rPr lang="uk-UA" sz="3800" noProof="0" dirty="0">
                <a:latin typeface="Arial" panose="020B0604020202020204" pitchFamily="34" charset="0"/>
                <a:cs typeface="Arial" panose="020B0604020202020204" pitchFamily="34" charset="0"/>
              </a:rPr>
              <a:t> 25% зернових посівів,</a:t>
            </a:r>
          </a:p>
          <a:p>
            <a:r>
              <a:rPr lang="uk-UA" sz="3800" noProof="0" dirty="0">
                <a:latin typeface="Arial" panose="020B0604020202020204" pitchFamily="34" charset="0"/>
                <a:cs typeface="Arial" panose="020B0604020202020204" pitchFamily="34" charset="0"/>
              </a:rPr>
              <a:t>знищено 4,3 млн га бавовни</a:t>
            </a:r>
          </a:p>
          <a:p>
            <a:r>
              <a:rPr lang="uk-UA" sz="3800" noProof="0" dirty="0">
                <a:latin typeface="Arial" panose="020B0604020202020204" pitchFamily="34" charset="0"/>
                <a:cs typeface="Arial" panose="020B0604020202020204" pitchFamily="34" charset="0"/>
              </a:rPr>
              <a:t>закуплено і утилізовано 6,5 млн свиней</a:t>
            </a:r>
          </a:p>
          <a:p>
            <a:r>
              <a:rPr lang="uk-UA" sz="3800" noProof="0" dirty="0">
                <a:latin typeface="Arial" panose="020B0604020202020204" pitchFamily="34" charset="0"/>
                <a:cs typeface="Arial" panose="020B0604020202020204" pitchFamily="34" charset="0"/>
              </a:rPr>
              <a:t>$977 млн - компенсації за скорочення виробництва</a:t>
            </a:r>
          </a:p>
          <a:p>
            <a:pPr marL="0" indent="0">
              <a:buNone/>
            </a:pPr>
            <a:r>
              <a:rPr lang="uk-UA" sz="3800" b="1" noProof="0" dirty="0">
                <a:latin typeface="Arial" panose="020B0604020202020204" pitchFamily="34" charset="0"/>
                <a:cs typeface="Arial" panose="020B0604020202020204" pitchFamily="34" charset="0"/>
              </a:rPr>
              <a:t>📈 Результати:</a:t>
            </a:r>
          </a:p>
          <a:p>
            <a:r>
              <a:rPr lang="uk-UA" sz="3800" noProof="0" dirty="0">
                <a:latin typeface="Arial" panose="020B0604020202020204" pitchFamily="34" charset="0"/>
                <a:cs typeface="Arial" panose="020B0604020202020204" pitchFamily="34" charset="0"/>
              </a:rPr>
              <a:t>до 1936–1937 рр. доходи фермерів суттєво зросли</a:t>
            </a:r>
          </a:p>
          <a:p>
            <a:r>
              <a:rPr lang="uk-UA" sz="3800" noProof="0" dirty="0">
                <a:latin typeface="Arial" panose="020B0604020202020204" pitchFamily="34" charset="0"/>
                <a:cs typeface="Arial" panose="020B0604020202020204" pitchFamily="34" charset="0"/>
              </a:rPr>
              <a:t>на 1940 р.:</a:t>
            </a:r>
          </a:p>
          <a:p>
            <a:pPr lvl="1"/>
            <a:r>
              <a:rPr lang="uk-UA" sz="3800" noProof="0" dirty="0">
                <a:latin typeface="Arial" panose="020B0604020202020204" pitchFamily="34" charset="0"/>
                <a:cs typeface="Arial" panose="020B0604020202020204" pitchFamily="34" charset="0"/>
              </a:rPr>
              <a:t>1,6% ферм володіли 34% с.-г. земель</a:t>
            </a:r>
          </a:p>
          <a:p>
            <a:pPr lvl="1"/>
            <a:r>
              <a:rPr lang="uk-UA" sz="3800" noProof="0" dirty="0">
                <a:latin typeface="Arial" panose="020B0604020202020204" pitchFamily="34" charset="0"/>
                <a:cs typeface="Arial" panose="020B0604020202020204" pitchFamily="34" charset="0"/>
              </a:rPr>
              <a:t>38% ферм використовували лише 5% площ</a:t>
            </a:r>
          </a:p>
          <a:p>
            <a:pPr lvl="1"/>
            <a:r>
              <a:rPr lang="uk-UA" sz="3800" noProof="0" dirty="0">
                <a:latin typeface="Arial" panose="020B0604020202020204" pitchFamily="34" charset="0"/>
                <a:cs typeface="Arial" panose="020B0604020202020204" pitchFamily="34" charset="0"/>
              </a:rPr>
              <a:t>ці дрібні ферми не отримували субсидій</a:t>
            </a:r>
          </a:p>
          <a:p>
            <a:endParaRPr lang="uk-UA" dirty="0"/>
          </a:p>
        </p:txBody>
      </p:sp>
      <p:pic>
        <p:nvPicPr>
          <p:cNvPr id="4" name="Picture 15" descr="logo - EF">
            <a:extLst>
              <a:ext uri="{FF2B5EF4-FFF2-40B4-BE49-F238E27FC236}">
                <a16:creationId xmlns:a16="http://schemas.microsoft.com/office/drawing/2014/main" id="{772D4CC8-A9D8-0E05-B687-56C2FD338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30812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7582" y="193675"/>
            <a:ext cx="11182332" cy="63928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dirty="0"/>
              <a:t>	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Ефект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«Нового курсу» (1933–1937)</a:t>
            </a:r>
          </a:p>
          <a:p>
            <a:pPr marL="0" indent="0">
              <a:buNone/>
            </a:pPr>
            <a:r>
              <a:rPr lang="uk-UA" b="1" noProof="0" dirty="0">
                <a:latin typeface="Arial" panose="020B0604020202020204" pitchFamily="34" charset="0"/>
                <a:cs typeface="Arial" panose="020B0604020202020204" pitchFamily="34" charset="0"/>
              </a:rPr>
              <a:t>До 1937 р. економіка США відновилася до рівня 1929 р.</a:t>
            </a:r>
          </a:p>
          <a:p>
            <a:pPr marL="0" indent="0">
              <a:buNone/>
            </a:pPr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📈 Бюджетні витрати зросли суттєво:</a:t>
            </a:r>
          </a:p>
          <a:p>
            <a:pPr lvl="1"/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на сільське господарство - у 5 разів</a:t>
            </a:r>
          </a:p>
          <a:p>
            <a:pPr lvl="1"/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на підтримку зайнятості - у 7 разів</a:t>
            </a:r>
          </a:p>
          <a:p>
            <a:pPr lvl="1"/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загальні витрати федерального бюджету - у 2,2 р</a:t>
            </a:r>
          </a:p>
          <a:p>
            <a:pPr marL="0" indent="0">
              <a:buFont typeface="Arial" charset="0"/>
              <a:buNone/>
            </a:pPr>
            <a:endParaRPr lang="uk-UA" sz="2500" dirty="0">
              <a:latin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uk-UA" sz="2500" dirty="0">
                <a:latin typeface="Arial" charset="0"/>
              </a:rPr>
              <a:t>	Найважливішим результатом антикризових заходів, можна вважати набуття досвіду державного регулювання ринкових механізмів. </a:t>
            </a:r>
          </a:p>
          <a:p>
            <a:pPr marL="0" indent="0">
              <a:buFont typeface="Arial" charset="0"/>
              <a:buNone/>
            </a:pPr>
            <a:r>
              <a:rPr lang="uk-UA" dirty="0">
                <a:latin typeface="Arial" charset="0"/>
              </a:rPr>
              <a:t>Ф. Рузвельт відзначав: </a:t>
            </a:r>
            <a:r>
              <a:rPr lang="uk-UA" dirty="0">
                <a:solidFill>
                  <a:srgbClr val="FF0000"/>
                </a:solidFill>
                <a:latin typeface="Arial" charset="0"/>
              </a:rPr>
              <a:t>«Абсолютно неправильно називати прийняті нами заходи урядовим контролем над фермерським господарством, промисловістю або транспортом. Це, скоріше, - партнерство між урядом і фермерами, між урядом і промисловістю, між урядом і транспортом. Партнерство не в сенсі участі в прибутках, оскільки прибутки будуть як і раніше діставатися приватним громадянам, а в сенсі спільного планування та проведення планів у життя»</a:t>
            </a:r>
          </a:p>
        </p:txBody>
      </p:sp>
      <p:pic>
        <p:nvPicPr>
          <p:cNvPr id="25602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6E0DCE-B278-0C33-09D1-D156F5F6F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4919"/>
            <a:ext cx="10515600" cy="833054"/>
          </a:xfrm>
        </p:spPr>
        <p:txBody>
          <a:bodyPr>
            <a:normAutofit fontScale="90000"/>
          </a:bodyPr>
          <a:lstStyle/>
          <a:p>
            <a:r>
              <a:rPr lang="ru-RU" dirty="0"/>
              <a:t>🌾 </a:t>
            </a:r>
            <a:r>
              <a:rPr lang="uk-UA" sz="36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Сільське господарство США після Другої світової війни</a:t>
            </a:r>
            <a:endParaRPr lang="uk-UA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370496E-278F-9582-2DA6-0BB9AE60D0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15310" y="1110219"/>
            <a:ext cx="11740056" cy="390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Відбулись глибокі зміни завдяки </a:t>
            </a:r>
            <a:r>
              <a:rPr kumimoji="0" lang="uk-UA" sz="2400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держпідтримці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цін та кредитам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📈 Доходи фермерів зросли і стали стабільнішими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🚜 Зросла технічна оснащеність, фермери обробляли більше землі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⏱️ Скоротились витрати праці, зросла врожайність</a:t>
            </a:r>
            <a:b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завдяки гібридам, добривам і хімікатам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📉 Надвиробництво призвело до зниження цін, що посилило роль </a:t>
            </a:r>
            <a:r>
              <a:rPr kumimoji="0" lang="uk-UA" sz="2400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держпідтримки</a:t>
            </a:r>
            <a:endParaRPr kumimoji="0" lang="uk-UA" sz="240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641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D920B4-F7CB-31C5-090E-CD98BC4CD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898"/>
            <a:ext cx="10515600" cy="685909"/>
          </a:xfrm>
        </p:spPr>
        <p:txBody>
          <a:bodyPr>
            <a:normAutofit/>
          </a:bodyPr>
          <a:lstStyle/>
          <a:p>
            <a:r>
              <a:rPr lang="uk-UA" sz="36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🍽 Продовольчі програми США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CFAC028-E9A6-0A5F-09D5-EAEE4968F3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93128" y="872360"/>
            <a:ext cx="11805744" cy="5281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У 1960-х рр. уряд США спрямовував лишки продовольства на підтримку вразливих верств населення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Стартувала федеральна програма "Продовольчі талони"</a:t>
            </a:r>
            <a:br>
              <a:rPr kumimoji="0" lang="uk-UA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Мета: стимулювати попит і підтримати нужденних</a:t>
            </a:r>
          </a:p>
          <a:p>
            <a:pPr marL="0" indent="0">
              <a:buNone/>
            </a:pPr>
            <a:r>
              <a:rPr lang="uk-UA" b="1" noProof="0" dirty="0">
                <a:latin typeface="Arial" panose="020B0604020202020204" pitchFamily="34" charset="0"/>
                <a:cs typeface="Arial" panose="020B0604020202020204" pitchFamily="34" charset="0"/>
              </a:rPr>
              <a:t>🔹 Сьогодні діють понад 15 програм, зокрема:</a:t>
            </a:r>
          </a:p>
          <a:p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Продовольчі талони (</a:t>
            </a:r>
            <a:r>
              <a:rPr lang="uk-UA" noProof="0" dirty="0" err="1">
                <a:latin typeface="Arial" panose="020B0604020202020204" pitchFamily="34" charset="0"/>
                <a:cs typeface="Arial" panose="020B0604020202020204" pitchFamily="34" charset="0"/>
              </a:rPr>
              <a:t>SNAP</a:t>
            </a:r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Шкільні обіди та сніданки</a:t>
            </a:r>
          </a:p>
          <a:p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Програма </a:t>
            </a:r>
            <a:r>
              <a:rPr lang="uk-UA" noProof="0" dirty="0" err="1">
                <a:latin typeface="Arial" panose="020B0604020202020204" pitchFamily="34" charset="0"/>
                <a:cs typeface="Arial" panose="020B0604020202020204" pitchFamily="34" charset="0"/>
              </a:rPr>
              <a:t>WIC</a:t>
            </a:r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 (жінки, немовлята, діти)</a:t>
            </a:r>
          </a:p>
          <a:p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Допомога літнім людям і дітям</a:t>
            </a:r>
          </a:p>
          <a:p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Харчування влітку для дітей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sz="2400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094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4551DE-FF52-3548-54BB-BF2C94EBE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4918"/>
            <a:ext cx="10515600" cy="1106323"/>
          </a:xfrm>
        </p:spPr>
        <p:txBody>
          <a:bodyPr>
            <a:normAutofit/>
          </a:bodyPr>
          <a:lstStyle/>
          <a:p>
            <a:r>
              <a:rPr lang="uk-UA" sz="36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Основні причини зміни пріоритетів аграрної політики США з 1970-х років дотепер</a:t>
            </a:r>
            <a:endParaRPr lang="uk-UA" sz="36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CF8DBFE-07BD-7B62-4E6A-91D910582C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88579" y="1554471"/>
            <a:ext cx="11267089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Структурні зміни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Перехід від дрібних ферм до великих агропідприємств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Технологічна революція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Впровадження </a:t>
            </a:r>
            <a:r>
              <a:rPr kumimoji="0" lang="uk-UA" sz="2400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ГМО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механізації, автоматизації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Зростання продуктивності та ефективності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Глобалізація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Активна участь США в міжнародній торгівлі </a:t>
            </a:r>
            <a:r>
              <a:rPr kumimoji="0" lang="uk-UA" sz="2400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агропродукцією</a:t>
            </a:r>
            <a:endParaRPr kumimoji="0" lang="uk-UA" sz="240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Зміна споживчих запитів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Попит на якість, безпеку та </a:t>
            </a:r>
            <a:r>
              <a:rPr kumimoji="0" lang="uk-UA" sz="2400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простежуваність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походження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Екологічні виклики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Пошук рішень для сталого розвитку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Роль у регіональному розвитку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Сільське господарство як фактор підтримки сільських територій</a:t>
            </a:r>
          </a:p>
        </p:txBody>
      </p:sp>
    </p:spTree>
    <p:extLst>
      <p:ext uri="{BB962C8B-B14F-4D97-AF65-F5344CB8AC3E}">
        <p14:creationId xmlns:p14="http://schemas.microsoft.com/office/powerpoint/2010/main" val="27772942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15" descr="logo - E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9638" name="AutoShape 6"/>
          <p:cNvCxnSpPr>
            <a:cxnSpLocks noChangeShapeType="1"/>
          </p:cNvCxnSpPr>
          <p:nvPr/>
        </p:nvCxnSpPr>
        <p:spPr bwMode="auto">
          <a:xfrm flipV="1">
            <a:off x="3236913" y="874713"/>
            <a:ext cx="83121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69637" name="AutoShape 5"/>
          <p:cNvCxnSpPr>
            <a:cxnSpLocks noChangeShapeType="1"/>
          </p:cNvCxnSpPr>
          <p:nvPr/>
        </p:nvCxnSpPr>
        <p:spPr bwMode="auto">
          <a:xfrm flipV="1">
            <a:off x="6148388" y="1098550"/>
            <a:ext cx="54006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69636" name="AutoShape 4"/>
          <p:cNvCxnSpPr>
            <a:cxnSpLocks noChangeShapeType="1"/>
          </p:cNvCxnSpPr>
          <p:nvPr/>
        </p:nvCxnSpPr>
        <p:spPr bwMode="auto">
          <a:xfrm flipV="1">
            <a:off x="8202613" y="1360488"/>
            <a:ext cx="33464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0" y="27432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uk-UA"/>
          </a:p>
        </p:txBody>
      </p:sp>
      <p:sp>
        <p:nvSpPr>
          <p:cNvPr id="69640" name="Rectangle 8"/>
          <p:cNvSpPr>
            <a:spLocks noChangeArrowheads="1"/>
          </p:cNvSpPr>
          <p:nvPr/>
        </p:nvSpPr>
        <p:spPr bwMode="auto">
          <a:xfrm>
            <a:off x="1133475" y="603250"/>
            <a:ext cx="2047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uk-UA" sz="2000" b="1">
                <a:solidFill>
                  <a:srgbClr val="A50021"/>
                </a:solidFill>
                <a:cs typeface="Times New Roman" pitchFamily="18" charset="0"/>
              </a:rPr>
              <a:t>Продуктивність</a:t>
            </a:r>
            <a:endParaRPr lang="uk-UA" sz="2000" b="1">
              <a:solidFill>
                <a:srgbClr val="A50021"/>
              </a:solidFill>
            </a:endParaRPr>
          </a:p>
        </p:txBody>
      </p:sp>
      <p:sp>
        <p:nvSpPr>
          <p:cNvPr id="69641" name="Rectangle 9"/>
          <p:cNvSpPr>
            <a:spLocks noChangeArrowheads="1"/>
          </p:cNvSpPr>
          <p:nvPr/>
        </p:nvSpPr>
        <p:spPr bwMode="auto">
          <a:xfrm>
            <a:off x="3035300" y="882650"/>
            <a:ext cx="3252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uk-UA" b="1">
                <a:solidFill>
                  <a:srgbClr val="A50021"/>
                </a:solidFill>
                <a:cs typeface="Times New Roman" pitchFamily="18" charset="0"/>
              </a:rPr>
              <a:t>Конкурентоспроможність</a:t>
            </a:r>
            <a:r>
              <a:rPr lang="uk-UA" b="1">
                <a:cs typeface="Times New Roman" pitchFamily="18" charset="0"/>
              </a:rPr>
              <a:t> </a:t>
            </a:r>
            <a:endParaRPr lang="uk-UA" b="1"/>
          </a:p>
        </p:txBody>
      </p:sp>
      <p:sp>
        <p:nvSpPr>
          <p:cNvPr id="69642" name="Rectangle 10"/>
          <p:cNvSpPr>
            <a:spLocks noChangeArrowheads="1"/>
          </p:cNvSpPr>
          <p:nvPr/>
        </p:nvSpPr>
        <p:spPr bwMode="auto">
          <a:xfrm>
            <a:off x="6096000" y="1169986"/>
            <a:ext cx="2381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uk-UA" b="1" dirty="0">
                <a:solidFill>
                  <a:srgbClr val="A50021"/>
                </a:solidFill>
                <a:cs typeface="Times New Roman" pitchFamily="18" charset="0"/>
              </a:rPr>
              <a:t>Сталий розвиток</a:t>
            </a:r>
            <a:r>
              <a:rPr lang="uk-UA" sz="1200" dirty="0">
                <a:cs typeface="Times New Roman" pitchFamily="18" charset="0"/>
              </a:rPr>
              <a:t> </a:t>
            </a:r>
            <a:endParaRPr lang="uk-UA" dirty="0"/>
          </a:p>
        </p:txBody>
      </p:sp>
      <p:graphicFrame>
        <p:nvGraphicFramePr>
          <p:cNvPr id="70010" name="Group 378"/>
          <p:cNvGraphicFramePr>
            <a:graphicFrameLocks noGrp="1"/>
          </p:cNvGraphicFramePr>
          <p:nvPr/>
        </p:nvGraphicFramePr>
        <p:xfrm>
          <a:off x="73890" y="1536699"/>
          <a:ext cx="12118110" cy="5189665"/>
        </p:xfrm>
        <a:graphic>
          <a:graphicData uri="http://schemas.openxmlformats.org/drawingml/2006/table">
            <a:tbl>
              <a:tblPr/>
              <a:tblGrid>
                <a:gridCol w="12324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0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98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23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21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00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125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73564">
                  <a:extLst>
                    <a:ext uri="{9D8B030D-6E8A-4147-A177-3AD203B41FA5}">
                      <a16:colId xmlns:a16="http://schemas.microsoft.com/office/drawing/2014/main" val="3350688405"/>
                    </a:ext>
                  </a:extLst>
                </a:gridCol>
                <a:gridCol w="1381155">
                  <a:extLst>
                    <a:ext uri="{9D8B030D-6E8A-4147-A177-3AD203B41FA5}">
                      <a16:colId xmlns:a16="http://schemas.microsoft.com/office/drawing/2014/main" val="1964898714"/>
                    </a:ext>
                  </a:extLst>
                </a:gridCol>
              </a:tblGrid>
              <a:tr h="8550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1973-1981 рр.</a:t>
                      </a: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1981-1985 рр.</a:t>
                      </a: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1985-1990 рр.</a:t>
                      </a: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1990-1996 рр.</a:t>
                      </a: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1996-2002рр.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2002-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2007рр.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2008-2014 рр.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2014-2018 рр. </a:t>
                      </a: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52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виробництва с.-г. продукції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Продовольча безпека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Сприяння торгівлі та експорту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збереження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Сільський розвиток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цін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Зменшення виробництва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експорту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молочної промисловості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цін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Продовольча безпека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збереження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експорту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Кредитування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i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Цінові гарантії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Органічне землеробство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Консервація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Зовнішня торгівля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Біопаливо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Боротьба з Інвазіями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Продовольчі програми</a:t>
                      </a:r>
                      <a:endParaRPr kumimoji="0" lang="uk-UA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Прямі платежі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Ринкова орієнтація ферм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Екологія та консервація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експорту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Продовольчі програми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фермерів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Сільські території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Екологія та консервація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експорту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Продовольчі програми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фермерів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Сталий розвиток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Сільські території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Екологія та консервація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Органічне землеробство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Енергетичні програми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експорту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Продовольчі програми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фермерів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Забезпечення продовольчої безпеки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Розвиток сільських територій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Екологічні програми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Сталий розвиток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фермерів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управління ризиками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консервації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uk-UA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Продовольчі програми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Сільські території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Сталий розвиток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експорту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Дослідження, інновації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Органічне землеробство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uk-UA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Ліс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0011" name="Rectangle 379"/>
          <p:cNvSpPr>
            <a:spLocks noChangeArrowheads="1"/>
          </p:cNvSpPr>
          <p:nvPr/>
        </p:nvSpPr>
        <p:spPr bwMode="auto">
          <a:xfrm>
            <a:off x="1206500" y="0"/>
            <a:ext cx="1061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uk-UA" sz="3200" b="1" dirty="0">
                <a:solidFill>
                  <a:srgbClr val="0000FF"/>
                </a:solidFill>
              </a:rPr>
              <a:t>Основні етапи розвитку аграрної політики</a:t>
            </a:r>
            <a:r>
              <a:rPr lang="uk-UA" sz="3200" dirty="0">
                <a:solidFill>
                  <a:srgbClr val="0000FF"/>
                </a:solidFill>
              </a:rPr>
              <a:t> </a:t>
            </a:r>
            <a:r>
              <a:rPr lang="uk-UA" sz="3200" b="1" dirty="0">
                <a:solidFill>
                  <a:srgbClr val="0000FF"/>
                </a:solidFill>
              </a:rPr>
              <a:t>США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15762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3AE5E0-7F25-BB02-2A85-4CDBD110D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10910777" cy="68749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Основні характеристики законів США про сільське господарство за 1965-1981 рр.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35AD275-AB30-6DE3-8A5F-DD89405DEA3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6958" y="1307805"/>
          <a:ext cx="11632019" cy="5094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835">
                  <a:extLst>
                    <a:ext uri="{9D8B030D-6E8A-4147-A177-3AD203B41FA5}">
                      <a16:colId xmlns:a16="http://schemas.microsoft.com/office/drawing/2014/main" val="2740788840"/>
                    </a:ext>
                  </a:extLst>
                </a:gridCol>
                <a:gridCol w="3078867">
                  <a:extLst>
                    <a:ext uri="{9D8B030D-6E8A-4147-A177-3AD203B41FA5}">
                      <a16:colId xmlns:a16="http://schemas.microsoft.com/office/drawing/2014/main" val="2004642383"/>
                    </a:ext>
                  </a:extLst>
                </a:gridCol>
                <a:gridCol w="3434317">
                  <a:extLst>
                    <a:ext uri="{9D8B030D-6E8A-4147-A177-3AD203B41FA5}">
                      <a16:colId xmlns:a16="http://schemas.microsoft.com/office/drawing/2014/main" val="3927205513"/>
                    </a:ext>
                  </a:extLst>
                </a:gridCol>
              </a:tblGrid>
              <a:tr h="340127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1965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1973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1981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572759"/>
                  </a:ext>
                </a:extLst>
              </a:tr>
              <a:tr h="64766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цін та Програма платежів фермерам (компенсація можливих збитків внаслідок низьких ціни на продукцію, погодні умови чи економічні труднощі)</a:t>
                      </a:r>
                      <a:endParaRPr lang="uk-UA" sz="24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531894"/>
                  </a:ext>
                </a:extLst>
              </a:tr>
              <a:tr h="1125035">
                <a:tc>
                  <a:txBody>
                    <a:bodyPr/>
                    <a:lstStyle/>
                    <a:p>
                      <a:r>
                        <a:rPr lang="uk-UA" sz="2400" b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Заохочення досліджень та розвитку з метою поліпшення методів виробництва та продуктивності</a:t>
                      </a:r>
                      <a:endParaRPr lang="uk-UA" sz="24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Заохочення екологічного та ресурсозберігаючого виробництва</a:t>
                      </a:r>
                      <a:endParaRPr lang="uk-UA" sz="20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Субсидії на експорт</a:t>
                      </a:r>
                    </a:p>
                    <a:p>
                      <a:r>
                        <a:rPr lang="uk-UA" sz="18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Стратегії землекористування та екологічна підтримка</a:t>
                      </a:r>
                      <a:endParaRPr lang="uk-UA" sz="18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866924"/>
                  </a:ext>
                </a:extLst>
              </a:tr>
              <a:tr h="591552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b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страхування врожаю</a:t>
                      </a:r>
                      <a:endParaRPr lang="uk-UA" sz="24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800" b="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827750"/>
                  </a:ext>
                </a:extLst>
              </a:tr>
              <a:tr h="591552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b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підтримки молодих фермерів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uk-UA" sz="18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підтримки нових та молодих фермерів</a:t>
                      </a:r>
                      <a:endParaRPr lang="uk-UA" sz="18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uk-UA" sz="18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підтримки для молодих фермерів</a:t>
                      </a:r>
                      <a:endParaRPr lang="uk-UA" sz="18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835179"/>
                  </a:ext>
                </a:extLst>
              </a:tr>
              <a:tr h="1137841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Регулювання виробництва для збалансування пропозиції та попиту на ринку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Регулювання виробництва для збалансування пропозиції та попиту на ринку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uk-UA" sz="18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регулювання виробництва</a:t>
                      </a:r>
                      <a:endParaRPr lang="uk-UA" sz="18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795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44950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3AE5E0-7F25-BB02-2A85-4CDBD110D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5693"/>
            <a:ext cx="10910777" cy="861237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Основні характеристики законів США про сільське господарство за 1985-1996 рр.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94737416-E891-557B-01D5-01481125C52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5693" y="956931"/>
          <a:ext cx="12096307" cy="5962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0738">
                  <a:extLst>
                    <a:ext uri="{9D8B030D-6E8A-4147-A177-3AD203B41FA5}">
                      <a16:colId xmlns:a16="http://schemas.microsoft.com/office/drawing/2014/main" val="253073005"/>
                    </a:ext>
                  </a:extLst>
                </a:gridCol>
                <a:gridCol w="4113467">
                  <a:extLst>
                    <a:ext uri="{9D8B030D-6E8A-4147-A177-3AD203B41FA5}">
                      <a16:colId xmlns:a16="http://schemas.microsoft.com/office/drawing/2014/main" val="3389608070"/>
                    </a:ext>
                  </a:extLst>
                </a:gridCol>
                <a:gridCol w="4032102">
                  <a:extLst>
                    <a:ext uri="{9D8B030D-6E8A-4147-A177-3AD203B41FA5}">
                      <a16:colId xmlns:a16="http://schemas.microsoft.com/office/drawing/2014/main" val="3684711355"/>
                    </a:ext>
                  </a:extLst>
                </a:gridCol>
              </a:tblGrid>
              <a:tr h="390012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1985 р.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1990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1996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439051"/>
                  </a:ext>
                </a:extLst>
              </a:tr>
              <a:tr h="10500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цін та платежі фермерам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страхування врожаю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для молодих фермерів</a:t>
                      </a:r>
                      <a:endParaRPr lang="uk-UA" sz="16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цін та платежі фермерам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страхування врожаю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для молодих фермерів</a:t>
                      </a:r>
                      <a:endParaRPr lang="uk-UA" sz="16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uk-UA" sz="16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Зміни в системі підтримки цін:</a:t>
                      </a:r>
                      <a:endParaRPr lang="uk-UA" sz="1600" b="0" i="0" kern="1200" noProof="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відмова від цінових гарантій на користь запровадження (</a:t>
                      </a:r>
                      <a:r>
                        <a:rPr lang="uk-UA" sz="1600" b="0" i="0" kern="1200" noProof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direct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b="0" i="0" kern="1200" noProof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payments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незалежно від ринкових умов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664394"/>
                  </a:ext>
                </a:extLst>
              </a:tr>
              <a:tr h="1050032"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протидії ерозії ґрунтів, забезпечення якості води та захисту середовища існування дикої природи</a:t>
                      </a:r>
                      <a:endParaRPr lang="uk-UA" sz="160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органічного сільського господарства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Зміни в програмах страхування врожаю: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більш ефективний захист від природних катастроф та ринкових коливань.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38241"/>
                  </a:ext>
                </a:extLst>
              </a:tr>
              <a:tr h="810024">
                <a:tc>
                  <a:txBody>
                    <a:bodyPr/>
                    <a:lstStyle/>
                    <a:p>
                      <a:r>
                        <a:rPr lang="uk-UA" sz="16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Програми забезпечення продовольчої безпеки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Екологічні платежі за землекористування: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Запровадження </a:t>
                      </a:r>
                      <a:r>
                        <a:rPr lang="uk-UA" sz="1600" b="1" i="0" kern="1200" noProof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Freedom</a:t>
                      </a:r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b="1" i="0" kern="1200" noProof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</a:t>
                      </a:r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b="1" i="0" kern="1200" noProof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Far</a:t>
                      </a:r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більш ринкова орієнтація і зменшення втручання уряду в регулювання цін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473765"/>
                  </a:ext>
                </a:extLst>
              </a:tr>
              <a:tr h="360011">
                <a:tc>
                  <a:txBody>
                    <a:bodyPr/>
                    <a:lstStyle/>
                    <a:p>
                      <a:r>
                        <a:rPr lang="uk-UA" sz="16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Програми розширення експорту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Програма зменшення виробництва: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Екологічні та консерваційні заходи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653052"/>
                  </a:ext>
                </a:extLst>
              </a:tr>
              <a:tr h="900027"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Програма оплати в натуральній формі </a:t>
                      </a:r>
                      <a:endParaRPr lang="uk-UA" sz="160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для молочної та м'ясної промисловості: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Спрощення програм: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більша автономія для фермерів у прийнятті рішень.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7972600"/>
                  </a:ext>
                </a:extLst>
              </a:tr>
              <a:tr h="570017"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сільськогосподарського кредитування</a:t>
                      </a:r>
                      <a:endParaRPr lang="uk-UA" sz="160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Розширення програм харчування та харчової допомоги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експорту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52519"/>
                  </a:ext>
                </a:extLst>
              </a:tr>
              <a:tr h="770914"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Вимоги до фермерів щодо дотримання природоохоронної практики</a:t>
                      </a:r>
                      <a:endParaRPr lang="uk-UA" sz="160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6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Продовольчі програми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679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91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3AE5E0-7F25-BB02-2A85-4CDBD110D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5693"/>
            <a:ext cx="10910777" cy="861237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Основні характеристики законів США про сільське господарство за 2002-2014 рр.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94737416-E891-557B-01D5-01481125C52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7846" y="956931"/>
          <a:ext cx="12096307" cy="597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0738">
                  <a:extLst>
                    <a:ext uri="{9D8B030D-6E8A-4147-A177-3AD203B41FA5}">
                      <a16:colId xmlns:a16="http://schemas.microsoft.com/office/drawing/2014/main" val="253073005"/>
                    </a:ext>
                  </a:extLst>
                </a:gridCol>
                <a:gridCol w="4113467">
                  <a:extLst>
                    <a:ext uri="{9D8B030D-6E8A-4147-A177-3AD203B41FA5}">
                      <a16:colId xmlns:a16="http://schemas.microsoft.com/office/drawing/2014/main" val="3389608070"/>
                    </a:ext>
                  </a:extLst>
                </a:gridCol>
                <a:gridCol w="4032102">
                  <a:extLst>
                    <a:ext uri="{9D8B030D-6E8A-4147-A177-3AD203B41FA5}">
                      <a16:colId xmlns:a16="http://schemas.microsoft.com/office/drawing/2014/main" val="3684711355"/>
                    </a:ext>
                  </a:extLst>
                </a:gridCol>
              </a:tblGrid>
              <a:tr h="356809">
                <a:tc>
                  <a:txBody>
                    <a:bodyPr/>
                    <a:lstStyle/>
                    <a:p>
                      <a:pPr algn="ctr"/>
                      <a:r>
                        <a:rPr lang="uk-UA" sz="20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2002 р.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2008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439051"/>
                  </a:ext>
                </a:extLst>
              </a:tr>
              <a:tr h="1180214"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фермерів:</a:t>
                      </a:r>
                      <a:endParaRPr lang="uk-UA" sz="1600" b="0" i="0" kern="1200" noProof="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різноманітні програми підтримки для фермерів, включаючи цінові гарантії та прямі платежі для забезпечення стабільного доходу</a:t>
                      </a:r>
                      <a:endParaRPr lang="uk-UA" sz="16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фермерів: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цінові гарантії, прямі платежі та інші заходи для забезпечення стабільного доходу.</a:t>
                      </a:r>
                      <a:endParaRPr lang="uk-UA" sz="16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Підтримки Фермерів</a:t>
                      </a:r>
                    </a:p>
                    <a:p>
                      <a:r>
                        <a:rPr lang="uk-UA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Страхування Врожаю</a:t>
                      </a:r>
                    </a:p>
                    <a:p>
                      <a:r>
                        <a:rPr lang="uk-UA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Консервації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664394"/>
                  </a:ext>
                </a:extLst>
              </a:tr>
              <a:tr h="960639"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страхування врожаю: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для захисту виробників від ризиків, пов'язаних з погодою та ринковими умовами</a:t>
                      </a:r>
                      <a:endParaRPr lang="uk-UA" sz="160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страхування врожаю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Програма «Продовольча безпека </a:t>
                      </a:r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для найменш забезпечених шарів населення»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38241"/>
                  </a:ext>
                </a:extLst>
              </a:tr>
              <a:tr h="1180214"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розвитку сільських регіонів</a:t>
                      </a:r>
                      <a:endParaRPr lang="uk-UA" sz="160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розвитку сільських регіонів: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інфраструктурного розвитку та підтримки сільських громад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Розвитку Сільських Регіонів</a:t>
                      </a:r>
                    </a:p>
                    <a:p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використання відновлювальних джерел енергії.</a:t>
                      </a:r>
                    </a:p>
                    <a:p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473765"/>
                  </a:ext>
                </a:extLst>
              </a:tr>
              <a:tr h="9606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Екологічні та консерваційні програми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Торговельні програми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та експортних стимулів для американських сільгосппродуктів</a:t>
                      </a:r>
                      <a:endParaRPr lang="uk-UA" sz="160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Енергетичні програми: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виробництва </a:t>
                      </a:r>
                      <a:r>
                        <a:rPr lang="uk-UA" sz="1600" b="0" i="0" kern="1200" noProof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біоенергії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та альтернативних видів енергії на сільських територіях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Торговельні та Експортні Програми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Споживання Органічних Продуктів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Лісові Програми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653052"/>
                  </a:ext>
                </a:extLst>
              </a:tr>
              <a:tr h="521490">
                <a:tc>
                  <a:txBody>
                    <a:bodyPr/>
                    <a:lstStyle/>
                    <a:p>
                      <a:r>
                        <a:rPr lang="uk-UA" sz="16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Продовольча безпека: </a:t>
                      </a:r>
                      <a:r>
                        <a:rPr lang="uk-UA" sz="16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найбільш вразливих верств населення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Консерваційні заходи: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консервації ґрунтів і водних ресурсів.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Положення щодо Кормів та Зоотехнії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7972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59033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2BC142-B22B-8661-9522-F4A3E1A22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280" y="18255"/>
            <a:ext cx="10515600" cy="1325563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Основні характеристики закону США про сільське господарство за 2018 р.</a:t>
            </a:r>
            <a:endParaRPr lang="uk-UA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D823D6-B13E-6A11-E73F-2B96BFD74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872" y="1343818"/>
            <a:ext cx="11338560" cy="5252054"/>
          </a:xfrm>
        </p:spPr>
        <p:txBody>
          <a:bodyPr/>
          <a:lstStyle/>
          <a:p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Програми підтримки фермерів </a:t>
            </a:r>
            <a:r>
              <a:rPr lang="uk-UA" sz="2000" b="0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 метою стабілізації їх доходів</a:t>
            </a:r>
            <a:r>
              <a:rPr lang="uk-UA" sz="20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000" b="0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підтримка цін та інші інструменти управління ризиками)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Програми страхування врожаю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Програми консервації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Програми харчування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Розвиток сільських територій</a:t>
            </a:r>
          </a:p>
          <a:p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Програми Дослідження </a:t>
            </a:r>
            <a:r>
              <a:rPr lang="uk-UA" sz="2000" b="0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для сприяння інноваціям, технологічному розвитку та розповсюдженню знань в галузі сільського господарства</a:t>
            </a:r>
          </a:p>
          <a:p>
            <a:r>
              <a:rPr lang="uk-UA" sz="2000" b="0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Легалізація вирощування промислових конопель</a:t>
            </a:r>
          </a:p>
          <a:p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Підтримка скотарства та молочної промисловості:</a:t>
            </a:r>
          </a:p>
          <a:p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Торгівельні та експортні програми</a:t>
            </a:r>
          </a:p>
          <a:p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Органічне сільське господарство</a:t>
            </a:r>
          </a:p>
          <a:p>
            <a:r>
              <a:rPr lang="uk-UA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Генетично модифіковані організми (</a:t>
            </a:r>
            <a:r>
              <a:rPr lang="uk-UA" sz="20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ГМО</a:t>
            </a:r>
            <a:r>
              <a:rPr lang="uk-UA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):</a:t>
            </a:r>
            <a:endParaRPr lang="ru-UA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Лісові програми</a:t>
            </a:r>
            <a:endParaRPr lang="uk-UA" sz="2000" b="0" i="0" kern="1200" dirty="0">
              <a:solidFill>
                <a:schemeClr val="dk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b="0" i="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2800" b="0" i="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2800" b="1" i="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2800" b="0" i="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2800" b="0" i="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endParaRPr lang="uk-UA" sz="2400" b="0" noProof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436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b="1" dirty="0">
                <a:solidFill>
                  <a:srgbClr val="003399"/>
                </a:solidFill>
                <a:latin typeface="Arial" charset="0"/>
                <a:cs typeface="Arial" charset="0"/>
              </a:rPr>
              <a:t>ЗМІСТ</a:t>
            </a:r>
            <a:endParaRPr lang="ru-RU" b="1" dirty="0">
              <a:solidFill>
                <a:srgbClr val="003399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2704" y="1690688"/>
            <a:ext cx="11618913" cy="5075237"/>
          </a:xfrm>
        </p:spPr>
        <p:txBody>
          <a:bodyPr>
            <a:normAutofit/>
          </a:bodyPr>
          <a:lstStyle/>
          <a:p>
            <a:pPr marL="533400" indent="-533400">
              <a:lnSpc>
                <a:spcPct val="80000"/>
              </a:lnSpc>
              <a:buFont typeface="Calibri Light"/>
              <a:buAutoNum type="arabicPeriod"/>
            </a:pPr>
            <a:r>
              <a:rPr lang="uk-UA" sz="3600" noProof="0" dirty="0">
                <a:latin typeface="Arial" panose="020B0604020202020204" pitchFamily="34" charset="0"/>
                <a:cs typeface="Arial" panose="020B0604020202020204" pitchFamily="34" charset="0"/>
              </a:rPr>
              <a:t>Основні етапи формування та розвитку аграрної політики США</a:t>
            </a:r>
          </a:p>
          <a:p>
            <a:pPr marL="533400" indent="-533400" eaLnBrk="1" hangingPunct="1">
              <a:lnSpc>
                <a:spcPct val="80000"/>
              </a:lnSpc>
              <a:buFont typeface="Calibri Light"/>
              <a:buAutoNum type="arabicPeriod"/>
            </a:pPr>
            <a:r>
              <a:rPr lang="uk-UA" sz="3600" noProof="0" dirty="0">
                <a:latin typeface="Arial" panose="020B0604020202020204" pitchFamily="34" charset="0"/>
                <a:cs typeface="Arial" panose="020B0604020202020204" pitchFamily="34" charset="0"/>
              </a:rPr>
              <a:t>Зміст, напрями та механізми реалізації аграрної політики США</a:t>
            </a:r>
          </a:p>
          <a:p>
            <a:pPr marL="533400" indent="-533400">
              <a:lnSpc>
                <a:spcPct val="80000"/>
              </a:lnSpc>
              <a:buFont typeface="Calibri Light"/>
              <a:buAutoNum type="arabicPeriod"/>
            </a:pPr>
            <a:r>
              <a:rPr lang="uk-UA" sz="3600" noProof="0" dirty="0">
                <a:latin typeface="Arial" panose="020B0604020202020204" pitchFamily="34" charset="0"/>
                <a:cs typeface="Arial" panose="020B0604020202020204" pitchFamily="34" charset="0"/>
              </a:rPr>
              <a:t>Значення аграрної політики для національної та глобальної продовольчої безпеки</a:t>
            </a:r>
          </a:p>
          <a:p>
            <a:pPr marL="533400" indent="-533400">
              <a:lnSpc>
                <a:spcPct val="80000"/>
              </a:lnSpc>
              <a:buFont typeface="Calibri Light"/>
              <a:buAutoNum type="arabicPeriod"/>
            </a:pPr>
            <a:r>
              <a:rPr lang="uk-UA" sz="3600" noProof="0" dirty="0">
                <a:latin typeface="Arial" panose="020B0604020202020204" pitchFamily="34" charset="0"/>
                <a:cs typeface="Arial" panose="020B0604020202020204" pitchFamily="34" charset="0"/>
              </a:rPr>
              <a:t>Виклики та перспективи аграрної політики США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 eaLnBrk="1" hangingPunct="1">
              <a:lnSpc>
                <a:spcPct val="80000"/>
              </a:lnSpc>
              <a:buFont typeface="Arial" charset="0"/>
              <a:buNone/>
            </a:pPr>
            <a:endParaRPr lang="ru-RU" dirty="0">
              <a:latin typeface="Arial" charset="0"/>
              <a:cs typeface="Arial" charset="0"/>
            </a:endParaRPr>
          </a:p>
        </p:txBody>
      </p:sp>
      <p:pic>
        <p:nvPicPr>
          <p:cNvPr id="17411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88913"/>
            <a:ext cx="10763250" cy="830262"/>
          </a:xfrm>
        </p:spPr>
        <p:txBody>
          <a:bodyPr/>
          <a:lstStyle/>
          <a:p>
            <a:pPr algn="ctr" eaLnBrk="1" hangingPunct="1"/>
            <a:r>
              <a:rPr lang="uk-UA" altLang="ru-RU" b="1">
                <a:solidFill>
                  <a:srgbClr val="0033CC"/>
                </a:solidFill>
                <a:latin typeface="Arial" charset="0"/>
                <a:cs typeface="Arial" charset="0"/>
              </a:rPr>
              <a:t>Сільське господарство США</a:t>
            </a:r>
            <a:endParaRPr lang="en-GB" altLang="ru-RU" b="1">
              <a:solidFill>
                <a:srgbClr val="0033CC"/>
              </a:solidFill>
              <a:latin typeface="Times New Roman" pitchFamily="18" charset="0"/>
            </a:endParaRPr>
          </a:p>
        </p:txBody>
      </p:sp>
      <p:sp>
        <p:nvSpPr>
          <p:cNvPr id="9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2250" y="989013"/>
            <a:ext cx="11752263" cy="5729421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uk-UA" altLang="ru-RU" sz="3200" dirty="0">
                <a:latin typeface="Arial" charset="0"/>
                <a:sym typeface="Symbol" pitchFamily="18" charset="2"/>
              </a:rPr>
              <a:t>		</a:t>
            </a:r>
            <a:r>
              <a:rPr lang="uk-UA" altLang="ru-RU" sz="32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Кількість фермерських господарств</a:t>
            </a:r>
            <a:r>
              <a:rPr lang="uk-UA" altLang="ru-RU" sz="3200" dirty="0">
                <a:latin typeface="Arial" charset="0"/>
                <a:sym typeface="Symbol" pitchFamily="18" charset="2"/>
              </a:rPr>
              <a:t>:</a:t>
            </a:r>
          </a:p>
          <a:p>
            <a:pPr eaLnBrk="1" hangingPunct="1"/>
            <a:r>
              <a:rPr lang="uk-UA" altLang="ru-RU" sz="3200" dirty="0">
                <a:latin typeface="Arial" charset="0"/>
                <a:sym typeface="Symbol" pitchFamily="18" charset="2"/>
              </a:rPr>
              <a:t> 1935 р. – 6,8 млн </a:t>
            </a:r>
          </a:p>
          <a:p>
            <a:pPr eaLnBrk="1" hangingPunct="1"/>
            <a:r>
              <a:rPr lang="uk-UA" altLang="ru-RU" sz="3200" dirty="0">
                <a:latin typeface="Arial" charset="0"/>
                <a:sym typeface="Symbol" pitchFamily="18" charset="2"/>
              </a:rPr>
              <a:t> 2021 р. – 2,01 млн</a:t>
            </a:r>
          </a:p>
          <a:p>
            <a:pPr eaLnBrk="1" hangingPunct="1"/>
            <a:r>
              <a:rPr lang="uk-UA" altLang="ru-RU" sz="3200" dirty="0">
                <a:latin typeface="Arial" charset="0"/>
                <a:sym typeface="Symbol" pitchFamily="18" charset="2"/>
              </a:rPr>
              <a:t>2024 р. – 1,880 млн</a:t>
            </a:r>
          </a:p>
          <a:p>
            <a:pPr eaLnBrk="1" hangingPunct="1">
              <a:buNone/>
            </a:pPr>
            <a:r>
              <a:rPr lang="uk-UA" altLang="ru-RU" sz="32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Середній розмір ферми:</a:t>
            </a:r>
          </a:p>
          <a:p>
            <a:pPr eaLnBrk="1" hangingPunct="1"/>
            <a:r>
              <a:rPr lang="uk-UA" altLang="ru-RU" sz="3200" dirty="0">
                <a:latin typeface="Arial" charset="0"/>
                <a:sym typeface="Symbol" pitchFamily="18" charset="2"/>
              </a:rPr>
              <a:t> 1973 р. –178 га</a:t>
            </a:r>
          </a:p>
          <a:p>
            <a:pPr eaLnBrk="1" hangingPunct="1"/>
            <a:r>
              <a:rPr lang="uk-UA" altLang="ru-RU" sz="3200" dirty="0">
                <a:latin typeface="Arial" charset="0"/>
                <a:sym typeface="Symbol" pitchFamily="18" charset="2"/>
              </a:rPr>
              <a:t> 2021 р. – 180 га </a:t>
            </a:r>
          </a:p>
          <a:p>
            <a:pPr eaLnBrk="1" hangingPunct="1"/>
            <a:r>
              <a:rPr lang="uk-UA" altLang="ru-RU" sz="3200" dirty="0">
                <a:latin typeface="Arial" charset="0"/>
                <a:sym typeface="Symbol" pitchFamily="18" charset="2"/>
              </a:rPr>
              <a:t>2024 р. – 188,6 га</a:t>
            </a:r>
          </a:p>
          <a:p>
            <a:pPr eaLnBrk="1" hangingPunct="1">
              <a:buNone/>
            </a:pPr>
            <a:r>
              <a:rPr lang="uk-UA" altLang="ru-RU" sz="32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Площа с.-г. угідь – 354,6 млн га (2024 р.)</a:t>
            </a:r>
          </a:p>
          <a:p>
            <a:pPr eaLnBrk="1" hangingPunct="1">
              <a:buFont typeface="Wingdings" pitchFamily="2" charset="2"/>
              <a:buNone/>
            </a:pPr>
            <a:endParaRPr lang="uk-UA" altLang="ru-RU" sz="3200" dirty="0">
              <a:latin typeface="Arial" charset="0"/>
              <a:sym typeface="Symbol" pitchFamily="18" charset="2"/>
            </a:endParaRPr>
          </a:p>
          <a:p>
            <a:pPr eaLnBrk="1" hangingPunct="1">
              <a:buFont typeface="Wingdings" pitchFamily="2" charset="2"/>
              <a:buNone/>
            </a:pPr>
            <a:endParaRPr lang="en-GB" altLang="ru-RU" dirty="0">
              <a:latin typeface="Arial" charset="0"/>
              <a:sym typeface="Symbol" pitchFamily="18" charset="2"/>
            </a:endParaRPr>
          </a:p>
        </p:txBody>
      </p:sp>
      <p:sp>
        <p:nvSpPr>
          <p:cNvPr id="9284" name="Text Box 5"/>
          <p:cNvSpPr txBox="1">
            <a:spLocks noChangeArrowheads="1"/>
          </p:cNvSpPr>
          <p:nvPr/>
        </p:nvSpPr>
        <p:spPr bwMode="auto">
          <a:xfrm>
            <a:off x="2574925" y="4376738"/>
            <a:ext cx="323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Tx/>
              <a:buChar char="–"/>
            </a:pPr>
            <a:endParaRPr lang="de-DE" altLang="ru-RU" sz="2800">
              <a:solidFill>
                <a:srgbClr val="FFFF99"/>
              </a:solidFill>
              <a:latin typeface="Haettenschweiler" pitchFamily="34" charset="0"/>
            </a:endParaRPr>
          </a:p>
        </p:txBody>
      </p:sp>
      <p:sp>
        <p:nvSpPr>
          <p:cNvPr id="9285" name="Line 6"/>
          <p:cNvSpPr>
            <a:spLocks noChangeShapeType="1"/>
          </p:cNvSpPr>
          <p:nvPr/>
        </p:nvSpPr>
        <p:spPr bwMode="auto">
          <a:xfrm flipV="1">
            <a:off x="3048000" y="3581400"/>
            <a:ext cx="381000" cy="6858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9287" name="Line 12"/>
          <p:cNvSpPr>
            <a:spLocks noChangeShapeType="1"/>
          </p:cNvSpPr>
          <p:nvPr/>
        </p:nvSpPr>
        <p:spPr bwMode="auto">
          <a:xfrm flipH="1" flipV="1">
            <a:off x="9231313" y="4508500"/>
            <a:ext cx="244475" cy="76993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9292" name="Line 21"/>
          <p:cNvSpPr>
            <a:spLocks noChangeShapeType="1"/>
          </p:cNvSpPr>
          <p:nvPr/>
        </p:nvSpPr>
        <p:spPr bwMode="auto">
          <a:xfrm flipV="1">
            <a:off x="7391400" y="3357563"/>
            <a:ext cx="504825" cy="1150937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pic>
        <p:nvPicPr>
          <p:cNvPr id="9295" name="Picture 15" descr="logo - E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17913228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2" name="Rectangle 2"/>
          <p:cNvSpPr>
            <a:spLocks noGrp="1" noChangeArrowheads="1"/>
          </p:cNvSpPr>
          <p:nvPr>
            <p:ph type="title"/>
          </p:nvPr>
        </p:nvSpPr>
        <p:spPr>
          <a:xfrm>
            <a:off x="962025" y="75406"/>
            <a:ext cx="10763250" cy="830262"/>
          </a:xfrm>
        </p:spPr>
        <p:txBody>
          <a:bodyPr/>
          <a:lstStyle/>
          <a:p>
            <a:pPr algn="ctr" eaLnBrk="1" hangingPunct="1"/>
            <a:r>
              <a:rPr lang="uk-UA" altLang="ru-RU" b="1" dirty="0">
                <a:solidFill>
                  <a:srgbClr val="0033CC"/>
                </a:solidFill>
                <a:latin typeface="Arial" charset="0"/>
                <a:cs typeface="Arial" charset="0"/>
              </a:rPr>
              <a:t>Сільське господарство США</a:t>
            </a:r>
            <a:endParaRPr lang="en-GB" altLang="ru-RU" b="1" dirty="0">
              <a:solidFill>
                <a:srgbClr val="0033CC"/>
              </a:solidFill>
              <a:latin typeface="Times New Roman" pitchFamily="18" charset="0"/>
            </a:endParaRPr>
          </a:p>
        </p:txBody>
      </p:sp>
      <p:sp>
        <p:nvSpPr>
          <p:cNvPr id="9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868" y="800100"/>
            <a:ext cx="11752263" cy="5868987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uk-UA" altLang="ru-RU" sz="3200" dirty="0">
                <a:latin typeface="Arial" charset="0"/>
                <a:sym typeface="Symbol" pitchFamily="18" charset="2"/>
              </a:rPr>
              <a:t>	</a:t>
            </a:r>
            <a:r>
              <a:rPr lang="uk-UA" altLang="ru-RU" sz="2400" dirty="0">
                <a:latin typeface="Arial" charset="0"/>
                <a:sym typeface="Symbol" pitchFamily="18" charset="2"/>
              </a:rPr>
              <a:t>Станом на 2024 р. безпосередньо з</a:t>
            </a:r>
            <a:r>
              <a:rPr lang="uk-UA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айнято в </a:t>
            </a:r>
            <a:r>
              <a:rPr lang="uk-UA" altLang="ru-RU" sz="2400" dirty="0" err="1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с.г</a:t>
            </a:r>
            <a:r>
              <a:rPr lang="uk-UA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. 1,2% населення, або 2,6 млн осіб. Один працівник у сільському господарстві, може прогодувати в середньому 166 осіб. Забезпечено роботою понад 22,1 млн американців або 10,4% загальної зайнятості</a:t>
            </a:r>
            <a:r>
              <a:rPr lang="uk-UA" alt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.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	</a:t>
            </a:r>
            <a:r>
              <a:rPr lang="uk-UA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На США припадає 25% світового експорту кукурудзи, 11% – пшениці, 26% – бавовни. </a:t>
            </a:r>
            <a:endParaRPr lang="en-US" altLang="ru-RU" sz="2400" dirty="0">
              <a:latin typeface="Arial" panose="020B0604020202020204" pitchFamily="34" charset="0"/>
              <a:cs typeface="Arial" panose="020B0604020202020204" pitchFamily="34" charset="0"/>
              <a:sym typeface="Symbol" pitchFamily="18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uk-UA" alt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		</a:t>
            </a:r>
            <a:r>
              <a:rPr lang="uk-UA" alt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Експорт агропродовольства:</a:t>
            </a:r>
          </a:p>
          <a:p>
            <a:pPr eaLnBrk="1" hangingPunct="1">
              <a:buFont typeface="Wingdings" pitchFamily="2" charset="2"/>
              <a:buNone/>
            </a:pPr>
            <a:r>
              <a:rPr lang="uk-UA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2008 р. – 115,5 млрд. </a:t>
            </a:r>
            <a:r>
              <a:rPr lang="uk-UA" altLang="ru-RU" sz="2400" dirty="0" err="1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дол</a:t>
            </a:r>
            <a:r>
              <a:rPr lang="uk-UA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. США </a:t>
            </a:r>
          </a:p>
          <a:p>
            <a:pPr eaLnBrk="1" hangingPunct="1">
              <a:buFont typeface="Wingdings" pitchFamily="2" charset="2"/>
              <a:buNone/>
            </a:pPr>
            <a:r>
              <a:rPr lang="uk-UA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2024 р. – 176,0 млрд. </a:t>
            </a:r>
            <a:r>
              <a:rPr lang="uk-UA" altLang="ru-RU" sz="2400" dirty="0" err="1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дол</a:t>
            </a:r>
            <a:r>
              <a:rPr lang="uk-UA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. США</a:t>
            </a:r>
          </a:p>
          <a:p>
            <a:pPr eaLnBrk="1" hangingPunct="1">
              <a:buFont typeface="Wingdings" pitchFamily="2" charset="2"/>
              <a:buNone/>
            </a:pPr>
            <a:r>
              <a:rPr lang="uk-UA" sz="24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Найбільші імпортери агропродовольства зі США (2024р.):</a:t>
            </a:r>
          </a:p>
          <a:p>
            <a:pPr eaLnBrk="1" hangingPunct="1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Мексика - 30,3 млрд дол </a:t>
            </a:r>
          </a:p>
          <a:p>
            <a:pPr eaLnBrk="1" hangingPunct="1"/>
            <a:r>
              <a:rPr lang="ru-RU" altLang="ru-RU" sz="2400" b="1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Канада – 28,4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млрд дол </a:t>
            </a:r>
            <a:endParaRPr lang="en-US" altLang="ru-RU" sz="2400" b="1" dirty="0">
              <a:latin typeface="Arial" panose="020B0604020202020204" pitchFamily="34" charset="0"/>
              <a:cs typeface="Arial" panose="020B0604020202020204" pitchFamily="34" charset="0"/>
              <a:sym typeface="Symbol" pitchFamily="18" charset="2"/>
            </a:endParaRPr>
          </a:p>
          <a:p>
            <a:pPr eaLnBrk="1" hangingPunct="1"/>
            <a:r>
              <a:rPr lang="ru-RU" sz="24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Китай –   24,7 млрд дол США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Імпорт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alt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агропродовольства: 263 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млрд дол (2024 р.)</a:t>
            </a:r>
            <a:endParaRPr lang="ru-RU" sz="2400" b="1" i="0" dirty="0"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84" name="Text Box 5"/>
          <p:cNvSpPr txBox="1">
            <a:spLocks noChangeArrowheads="1"/>
          </p:cNvSpPr>
          <p:nvPr/>
        </p:nvSpPr>
        <p:spPr bwMode="auto">
          <a:xfrm>
            <a:off x="2574925" y="4376738"/>
            <a:ext cx="323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Tx/>
              <a:buChar char="–"/>
            </a:pPr>
            <a:endParaRPr lang="de-DE" altLang="ru-RU" sz="2800">
              <a:solidFill>
                <a:srgbClr val="FFFF99"/>
              </a:solidFill>
              <a:latin typeface="Haettenschweiler" pitchFamily="34" charset="0"/>
            </a:endParaRPr>
          </a:p>
        </p:txBody>
      </p:sp>
      <p:sp>
        <p:nvSpPr>
          <p:cNvPr id="9285" name="Line 6"/>
          <p:cNvSpPr>
            <a:spLocks noChangeShapeType="1"/>
          </p:cNvSpPr>
          <p:nvPr/>
        </p:nvSpPr>
        <p:spPr bwMode="auto">
          <a:xfrm flipV="1">
            <a:off x="3048000" y="3581400"/>
            <a:ext cx="381000" cy="6858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9287" name="Line 12"/>
          <p:cNvSpPr>
            <a:spLocks noChangeShapeType="1"/>
          </p:cNvSpPr>
          <p:nvPr/>
        </p:nvSpPr>
        <p:spPr bwMode="auto">
          <a:xfrm flipH="1" flipV="1">
            <a:off x="9231313" y="4508500"/>
            <a:ext cx="244475" cy="76993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9292" name="Line 21"/>
          <p:cNvSpPr>
            <a:spLocks noChangeShapeType="1"/>
          </p:cNvSpPr>
          <p:nvPr/>
        </p:nvSpPr>
        <p:spPr bwMode="auto">
          <a:xfrm flipV="1">
            <a:off x="7391400" y="3357563"/>
            <a:ext cx="504825" cy="1150937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pic>
        <p:nvPicPr>
          <p:cNvPr id="9295" name="Picture 15" descr="logo - E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814141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29602135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AE0033-89B0-A123-9FE7-D8D6BF090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97" y="204281"/>
            <a:ext cx="11595169" cy="856035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Внесок сільського господарства США у </a:t>
            </a:r>
            <a:r>
              <a:rPr lang="uk-UA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ВВП</a:t>
            </a:r>
            <a:r>
              <a:rPr lang="uk-UA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зайнятість населення</a:t>
            </a:r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8D1B32CF-EB75-3F34-30D7-5D373E7E4AB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30" name="Picture 6" descr="What is agriculture's share of the overall U.S. economy?">
            <a:extLst>
              <a:ext uri="{FF2B5EF4-FFF2-40B4-BE49-F238E27FC236}">
                <a16:creationId xmlns:a16="http://schemas.microsoft.com/office/drawing/2014/main" id="{F890B2BC-5CBF-9163-2FD6-4CBDCB1722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97" y="1381152"/>
            <a:ext cx="5898003" cy="4705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Agriculture and its related industries provide 10.4 percent of U.S. employment">
            <a:extLst>
              <a:ext uri="{FF2B5EF4-FFF2-40B4-BE49-F238E27FC236}">
                <a16:creationId xmlns:a16="http://schemas.microsoft.com/office/drawing/2014/main" id="{DC999567-8C76-A5AB-66C0-828400DB77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5626" y="1381153"/>
            <a:ext cx="5476672" cy="4494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70137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DB09E6-D212-014E-34AF-961EB3D18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3872" y="64877"/>
            <a:ext cx="5972782" cy="836579"/>
          </a:xfrm>
        </p:spPr>
        <p:txBody>
          <a:bodyPr>
            <a:normAutofit/>
          </a:bodyPr>
          <a:lstStyle/>
          <a:p>
            <a:pPr algn="ctr"/>
            <a:r>
              <a:rPr lang="uk-UA" sz="2000" b="1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Частка споживчих витрат домогосподарств США за основними категоріями, 2022 р</a:t>
            </a:r>
            <a:endParaRPr lang="uk-UA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Food rose to 12.8 percent of U.S. households’ expenditures in 2022">
            <a:extLst>
              <a:ext uri="{FF2B5EF4-FFF2-40B4-BE49-F238E27FC236}">
                <a16:creationId xmlns:a16="http://schemas.microsoft.com/office/drawing/2014/main" id="{E232AD3A-C3A3-A8BB-7859-1E61866E5C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3872" y="1035997"/>
            <a:ext cx="6185153" cy="4948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 descr="Meat and poultry plants employed about a third of U.S. food and beverage manufacturing employees in 2021">
            <a:extLst>
              <a:ext uri="{FF2B5EF4-FFF2-40B4-BE49-F238E27FC236}">
                <a16:creationId xmlns:a16="http://schemas.microsoft.com/office/drawing/2014/main" id="{FE084BF5-7186-0479-8597-1682CEE876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35997"/>
            <a:ext cx="5812558" cy="494812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B7A181AA-64D5-FD8A-8B84-348EFB1AB5A2}"/>
              </a:ext>
            </a:extLst>
          </p:cNvPr>
          <p:cNvSpPr txBox="1">
            <a:spLocks/>
          </p:cNvSpPr>
          <p:nvPr/>
        </p:nvSpPr>
        <p:spPr>
          <a:xfrm>
            <a:off x="-80112" y="64877"/>
            <a:ext cx="5972782" cy="8365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Частка працівників виробництва харчових продуктів і напоїв у США за галузями, 2022 р</a:t>
            </a:r>
          </a:p>
        </p:txBody>
      </p:sp>
    </p:spTree>
    <p:extLst>
      <p:ext uri="{BB962C8B-B14F-4D97-AF65-F5344CB8AC3E}">
        <p14:creationId xmlns:p14="http://schemas.microsoft.com/office/powerpoint/2010/main" val="9587834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7A8F26-5FF1-5296-25EC-0C1DD4703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496111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Державна підтримка сільського господарства США, млрд. </a:t>
            </a:r>
            <a:r>
              <a:rPr lang="uk-UA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</a:t>
            </a:r>
            <a:r>
              <a:rPr lang="uk-UA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США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354FCE8-AA1C-0EFD-A5A9-C1D2B8894D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3913823"/>
              </p:ext>
            </p:extLst>
          </p:nvPr>
        </p:nvGraphicFramePr>
        <p:xfrm>
          <a:off x="223736" y="408562"/>
          <a:ext cx="11559703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4909">
                  <a:extLst>
                    <a:ext uri="{9D8B030D-6E8A-4147-A177-3AD203B41FA5}">
                      <a16:colId xmlns:a16="http://schemas.microsoft.com/office/drawing/2014/main" val="2082450159"/>
                    </a:ext>
                  </a:extLst>
                </a:gridCol>
                <a:gridCol w="1422240">
                  <a:extLst>
                    <a:ext uri="{9D8B030D-6E8A-4147-A177-3AD203B41FA5}">
                      <a16:colId xmlns:a16="http://schemas.microsoft.com/office/drawing/2014/main" val="3819001311"/>
                    </a:ext>
                  </a:extLst>
                </a:gridCol>
                <a:gridCol w="1999690">
                  <a:extLst>
                    <a:ext uri="{9D8B030D-6E8A-4147-A177-3AD203B41FA5}">
                      <a16:colId xmlns:a16="http://schemas.microsoft.com/office/drawing/2014/main" val="2500080501"/>
                    </a:ext>
                  </a:extLst>
                </a:gridCol>
                <a:gridCol w="1848706">
                  <a:extLst>
                    <a:ext uri="{9D8B030D-6E8A-4147-A177-3AD203B41FA5}">
                      <a16:colId xmlns:a16="http://schemas.microsoft.com/office/drawing/2014/main" val="1382901349"/>
                    </a:ext>
                  </a:extLst>
                </a:gridCol>
                <a:gridCol w="2256353">
                  <a:extLst>
                    <a:ext uri="{9D8B030D-6E8A-4147-A177-3AD203B41FA5}">
                      <a16:colId xmlns:a16="http://schemas.microsoft.com/office/drawing/2014/main" val="735380147"/>
                    </a:ext>
                  </a:extLst>
                </a:gridCol>
                <a:gridCol w="1575881">
                  <a:extLst>
                    <a:ext uri="{9D8B030D-6E8A-4147-A177-3AD203B41FA5}">
                      <a16:colId xmlns:a16="http://schemas.microsoft.com/office/drawing/2014/main" val="3126755254"/>
                    </a:ext>
                  </a:extLst>
                </a:gridCol>
                <a:gridCol w="1121924">
                  <a:extLst>
                    <a:ext uri="{9D8B030D-6E8A-4147-A177-3AD203B41FA5}">
                      <a16:colId xmlns:a16="http://schemas.microsoft.com/office/drawing/2014/main" val="18069995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Рік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Прямі виплати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Субсидії на страхування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Програми збереження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Допомога при стихійних лихах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Інші програми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Всього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778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940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1256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6916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2862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18,55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43,45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7513"/>
                  </a:ext>
                </a:extLst>
              </a:tr>
            </a:tbl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24C178A2-1390-3394-9993-05A7387611A4}"/>
              </a:ext>
            </a:extLst>
          </p:cNvPr>
          <p:cNvSpPr txBox="1">
            <a:spLocks/>
          </p:cNvSpPr>
          <p:nvPr/>
        </p:nvSpPr>
        <p:spPr>
          <a:xfrm>
            <a:off x="0" y="3178352"/>
            <a:ext cx="12191999" cy="321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Програми прямих виплат на підтримку сільського господарства США, млрд. </a:t>
            </a:r>
            <a:r>
              <a:rPr lang="uk-UA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</a:t>
            </a:r>
            <a:r>
              <a:rPr lang="uk-UA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США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EDEC02D3-5973-9043-0130-CEE4F5BB89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552656"/>
              </p:ext>
            </p:extLst>
          </p:nvPr>
        </p:nvGraphicFramePr>
        <p:xfrm>
          <a:off x="107005" y="3586914"/>
          <a:ext cx="11676434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5489">
                  <a:extLst>
                    <a:ext uri="{9D8B030D-6E8A-4147-A177-3AD203B41FA5}">
                      <a16:colId xmlns:a16="http://schemas.microsoft.com/office/drawing/2014/main" val="1038697368"/>
                    </a:ext>
                  </a:extLst>
                </a:gridCol>
                <a:gridCol w="2577829">
                  <a:extLst>
                    <a:ext uri="{9D8B030D-6E8A-4147-A177-3AD203B41FA5}">
                      <a16:colId xmlns:a16="http://schemas.microsoft.com/office/drawing/2014/main" val="3409884267"/>
                    </a:ext>
                  </a:extLst>
                </a:gridCol>
                <a:gridCol w="3374232">
                  <a:extLst>
                    <a:ext uri="{9D8B030D-6E8A-4147-A177-3AD203B41FA5}">
                      <a16:colId xmlns:a16="http://schemas.microsoft.com/office/drawing/2014/main" val="2706907873"/>
                    </a:ext>
                  </a:extLst>
                </a:gridCol>
                <a:gridCol w="3238572">
                  <a:extLst>
                    <a:ext uri="{9D8B030D-6E8A-4147-A177-3AD203B41FA5}">
                      <a16:colId xmlns:a16="http://schemas.microsoft.com/office/drawing/2014/main" val="480896931"/>
                    </a:ext>
                  </a:extLst>
                </a:gridCol>
                <a:gridCol w="1610312">
                  <a:extLst>
                    <a:ext uri="{9D8B030D-6E8A-4147-A177-3AD203B41FA5}">
                      <a16:colId xmlns:a16="http://schemas.microsoft.com/office/drawing/2014/main" val="37225994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Рік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Прямі компенсаційні виплати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Підтримка в рамках 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Farm Bill (PLC</a:t>
                      </a:r>
                      <a:r>
                        <a:rPr lang="uk-UA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та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ARS)</a:t>
                      </a:r>
                      <a:endParaRPr lang="uk-UA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Програми реагування на пандемію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Всього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031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9017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9927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1489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41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9199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45579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67460A-7F46-E9C0-E737-23940652D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607" y="154918"/>
            <a:ext cx="11049000" cy="780503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Зміст, напрями та механізми реалізації </a:t>
            </a:r>
            <a:r>
              <a:rPr lang="uk-UA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</a:t>
            </a:r>
            <a:r>
              <a:rPr lang="uk-UA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США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CD8814D-3101-11D3-532B-76E82E9FFF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9605933"/>
              </p:ext>
            </p:extLst>
          </p:nvPr>
        </p:nvGraphicFramePr>
        <p:xfrm>
          <a:off x="131379" y="935421"/>
          <a:ext cx="11929241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9592">
                  <a:extLst>
                    <a:ext uri="{9D8B030D-6E8A-4147-A177-3AD203B41FA5}">
                      <a16:colId xmlns:a16="http://schemas.microsoft.com/office/drawing/2014/main" val="2590448842"/>
                    </a:ext>
                  </a:extLst>
                </a:gridCol>
                <a:gridCol w="279582">
                  <a:extLst>
                    <a:ext uri="{9D8B030D-6E8A-4147-A177-3AD203B41FA5}">
                      <a16:colId xmlns:a16="http://schemas.microsoft.com/office/drawing/2014/main" val="315571873"/>
                    </a:ext>
                  </a:extLst>
                </a:gridCol>
                <a:gridCol w="3786256">
                  <a:extLst>
                    <a:ext uri="{9D8B030D-6E8A-4147-A177-3AD203B41FA5}">
                      <a16:colId xmlns:a16="http://schemas.microsoft.com/office/drawing/2014/main" val="2744113602"/>
                    </a:ext>
                  </a:extLst>
                </a:gridCol>
                <a:gridCol w="429239">
                  <a:extLst>
                    <a:ext uri="{9D8B030D-6E8A-4147-A177-3AD203B41FA5}">
                      <a16:colId xmlns:a16="http://schemas.microsoft.com/office/drawing/2014/main" val="1351555300"/>
                    </a:ext>
                  </a:extLst>
                </a:gridCol>
                <a:gridCol w="3174572">
                  <a:extLst>
                    <a:ext uri="{9D8B030D-6E8A-4147-A177-3AD203B41FA5}">
                      <a16:colId xmlns:a16="http://schemas.microsoft.com/office/drawing/2014/main" val="1038443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ЗМІСТ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uk-UA" sz="2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НАПРЯМИ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uk-UA" sz="2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МЕХАНІЗМИ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1503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Підтримка доходів фермерів.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Страхування врожаю та управління ризиками.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Розвиток сільських територій.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Продовольчі програми для населення (</a:t>
                      </a:r>
                      <a:r>
                        <a:rPr lang="uk-UA" sz="2400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SNAP</a:t>
                      </a: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Екологічні та природоохоронні заходи</a:t>
                      </a:r>
                      <a:endParaRPr lang="uk-UA" sz="2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Прямі платежі та субсидії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Кредитування та програми підтримки фермерів.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Державні закупівлі та продовольчі резерви.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Стимулювання експорту аграрної продукції.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Інновації та </a:t>
                      </a:r>
                      <a:r>
                        <a:rPr lang="uk-UA" sz="2400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цифровізація</a:t>
                      </a: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аграрного виробництва</a:t>
                      </a:r>
                      <a:endParaRPr lang="uk-UA" sz="2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Інтервенційні та стабілізаційні програми.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Системи квот і митного регулювання.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Програми сталого розвитку (</a:t>
                      </a:r>
                      <a:r>
                        <a:rPr lang="uk-UA" sz="2400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conservation</a:t>
                      </a: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2400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programs</a:t>
                      </a: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Фінансово-кредитні інструменти та гарантії</a:t>
                      </a:r>
                      <a:endParaRPr lang="uk-UA" sz="2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0085750"/>
                  </a:ext>
                </a:extLst>
              </a:tr>
            </a:tbl>
          </a:graphicData>
        </a:graphic>
      </p:graphicFrame>
      <p:pic>
        <p:nvPicPr>
          <p:cNvPr id="5" name="Picture 15" descr="logo - EF">
            <a:extLst>
              <a:ext uri="{FF2B5EF4-FFF2-40B4-BE49-F238E27FC236}">
                <a16:creationId xmlns:a16="http://schemas.microsoft.com/office/drawing/2014/main" id="{C46E6F7D-3AE5-7681-658B-D80ECD4782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14141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753831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71FA07-6CF4-734C-B4F6-4BCCAFADE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9002"/>
            <a:ext cx="10515600" cy="885606"/>
          </a:xfrm>
        </p:spPr>
        <p:txBody>
          <a:bodyPr>
            <a:normAutofit/>
          </a:bodyPr>
          <a:lstStyle/>
          <a:p>
            <a:r>
              <a:rPr lang="uk-UA" sz="36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🌽 Програми підтримки фермерів у США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BDCDCF9-7365-56B4-CA25-6905C5C6FC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72966" y="1030225"/>
            <a:ext cx="11445765" cy="5563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sz="2400" b="1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ARC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uk-UA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Agriculture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Risk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Coverage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" -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«Покриття аграрних ризиків»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Компенсація фермерам за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втрати доходів</a:t>
            </a: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через падіння цін або неврожай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sz="2400" b="1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PLC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uk-UA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Price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Loss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Coverage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 «Компенсація при падінні цін»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Виплати, якщо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ринкова ціна культури </a:t>
            </a: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нижча за встановлену державою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Прямі виплати від CCC 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Корпорації Кредитування Сільськогосподарської Продукції: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Субсидії та кредити під заставу продукції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Можливість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пільгового погашення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Програми екстреної допомоги (</a:t>
            </a:r>
            <a:r>
              <a:rPr kumimoji="0" lang="uk-UA" sz="2400" b="1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ERP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Підтримка у 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випадку стихійних лих чи неврожаю</a:t>
            </a:r>
          </a:p>
        </p:txBody>
      </p:sp>
    </p:spTree>
    <p:extLst>
      <p:ext uri="{BB962C8B-B14F-4D97-AF65-F5344CB8AC3E}">
        <p14:creationId xmlns:p14="http://schemas.microsoft.com/office/powerpoint/2010/main" val="16037202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B25D6-9E2E-CAAE-82B5-F8D9E842F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31" y="18255"/>
            <a:ext cx="11855669" cy="1074821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⚙️ Інструменти цінового регулювання в агросекторі США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FAFD221-38D5-648D-C9D9-80A5C3A6F1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30924" y="819220"/>
            <a:ext cx="11529848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Мінімальні та цільові ціни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Для окремих продуктів (наприклад, молочних) встановлюються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мінімальні ціни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У межах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програми </a:t>
            </a:r>
            <a:r>
              <a:rPr kumimoji="0" lang="uk-UA" sz="2400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PLC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цільові ціни </a:t>
            </a: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для ключових культур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У разі падіння цін держава 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компенсує різницю</a:t>
            </a:r>
            <a:endParaRPr kumimoji="0" lang="uk-UA" sz="2400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Страхування доходів від врожаю (</a:t>
            </a:r>
            <a:r>
              <a:rPr kumimoji="0" lang="uk-UA" sz="2400" b="1" i="0" u="none" strike="noStrike" cap="none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CRC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)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Захист від втрат через 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низькі ціни або врожайність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Виплати при зниженні фактичного доходу фермера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Субсидоване страхування врожаю (</a:t>
            </a:r>
            <a:r>
              <a:rPr kumimoji="0" lang="uk-UA" sz="2400" b="1" i="0" u="none" strike="noStrike" cap="none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FCIC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)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Держава 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оплачує частину страхових премій</a:t>
            </a: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Це знижує ризики, пов’язані з погодою та ринком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Програми зберігання зернових (</a:t>
            </a:r>
            <a:r>
              <a:rPr kumimoji="0" lang="uk-UA" sz="2400" b="1" i="0" u="none" strike="noStrike" cap="none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LDP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)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Позики під заставу продукції з можливістю 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відстрочки продажу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Якщо ціни не зростають — держава викуповує зерно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➤ Це дозволяє 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стабілізувати ринок</a:t>
            </a:r>
            <a:endParaRPr kumimoji="0" lang="uk-UA" sz="2400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3734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BA51F8-EE92-8607-A296-BC384B7CE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310" y="68700"/>
            <a:ext cx="11634952" cy="612337"/>
          </a:xfrm>
        </p:spPr>
        <p:txBody>
          <a:bodyPr>
            <a:normAutofit fontScale="90000"/>
          </a:bodyPr>
          <a:lstStyle/>
          <a:p>
            <a:r>
              <a:rPr lang="uk-UA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Інші програми підтримки сільськогосподарських виробників США:</a:t>
            </a:r>
            <a:endParaRPr lang="uk-UA" sz="3200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3145EAA-4D21-3BEB-BA0F-2ED2B9444C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46100" y="637293"/>
            <a:ext cx="11109872" cy="612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Програми зниження пропозиції (</a:t>
            </a:r>
            <a:r>
              <a:rPr kumimoji="0" lang="uk-UA" b="1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CRP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➤ Держава стимулює фермерів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 засівати частину земель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➤ Зменшення надвиробництва та підтримка екосистем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Антимонопольне регулювання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➤ Контроль </a:t>
            </a:r>
            <a:r>
              <a:rPr kumimoji="0" lang="uk-UA" b="0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FTC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Федеральна торгова комісія)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та Мін'юсту за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ринковою конкуренцією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➤ Протидія монополіям і змовам у секторі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Експортні субсидії та підтримка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➤ Програма </a:t>
            </a:r>
            <a:r>
              <a:rPr kumimoji="0" lang="uk-UA" b="1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MAP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(Програма доступу до ринків)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допомагає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збільшити експорт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➤ Сприяє зниженню надлишку продукції всередині країни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Імпортне регулювання та мита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➤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Тарифна політика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захищає національного виробника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➤ Сприяє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стабільності внутрішніх цін</a:t>
            </a:r>
            <a:endParaRPr kumimoji="0" lang="uk-UA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332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1F6E14-A4BD-B461-47DA-EB482C025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1296"/>
            <a:ext cx="11175124" cy="1054538"/>
          </a:xfrm>
        </p:spPr>
        <p:txBody>
          <a:bodyPr>
            <a:noAutofit/>
          </a:bodyPr>
          <a:lstStyle/>
          <a:p>
            <a:pPr algn="ctr"/>
            <a:r>
              <a:rPr lang="uk-UA" sz="40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Виклики та перспективи </a:t>
            </a:r>
            <a:br>
              <a:rPr lang="uk-UA" sz="40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0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аграрної політики США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1E0198C-EB1B-508A-EEF1-50C224A43B6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49318" y="1775077"/>
            <a:ext cx="1137482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36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Глобалізація та міжнародна конкуренція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36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Кліматичні зміни та екологічні ризики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36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Зростання ролі аграрного експорту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36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Перспективи співпраці з Україною в аграрній сфері</a:t>
            </a:r>
          </a:p>
        </p:txBody>
      </p:sp>
      <p:pic>
        <p:nvPicPr>
          <p:cNvPr id="5" name="Picture 15" descr="logo - EF">
            <a:extLst>
              <a:ext uri="{FF2B5EF4-FFF2-40B4-BE49-F238E27FC236}">
                <a16:creationId xmlns:a16="http://schemas.microsoft.com/office/drawing/2014/main" id="{5B2002DF-A50D-B314-0232-5AA2F3C70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14141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75064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4225"/>
          </a:xfrm>
        </p:spPr>
        <p:txBody>
          <a:bodyPr/>
          <a:lstStyle/>
          <a:p>
            <a:pPr algn="ctr" eaLnBrk="1" hangingPunct="1"/>
            <a:r>
              <a:rPr lang="uk-UA" b="1" dirty="0">
                <a:solidFill>
                  <a:srgbClr val="003399"/>
                </a:solidFill>
                <a:latin typeface="Arial" charset="0"/>
                <a:cs typeface="Arial" charset="0"/>
              </a:rPr>
              <a:t>Рекомендована література:</a:t>
            </a:r>
            <a:endParaRPr lang="ru-RU" b="1" dirty="0">
              <a:solidFill>
                <a:srgbClr val="003399"/>
              </a:solidFill>
              <a:latin typeface="Arial" charset="0"/>
              <a:cs typeface="Arial" charset="0"/>
            </a:endParaRPr>
          </a:p>
        </p:txBody>
      </p:sp>
      <p:sp>
        <p:nvSpPr>
          <p:cNvPr id="18434" name="Объект 2"/>
          <p:cNvSpPr>
            <a:spLocks noGrp="1"/>
          </p:cNvSpPr>
          <p:nvPr>
            <p:ph idx="1"/>
          </p:nvPr>
        </p:nvSpPr>
        <p:spPr>
          <a:xfrm>
            <a:off x="280988" y="1346200"/>
            <a:ext cx="11657012" cy="5511800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Кваша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С.М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., Діброва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А.Д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Нівєвський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О.В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Мартишев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П.А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 Аграрна політика. К.: НУБіП, 2022 р., 316 с.</a:t>
            </a:r>
          </a:p>
          <a:p>
            <a:pPr marL="533400" indent="-533400" eaLnBrk="1" hangingPunct="1">
              <a:lnSpc>
                <a:spcPct val="70000"/>
              </a:lnSpc>
              <a:buFont typeface="Arial" charset="0"/>
              <a:buAutoNum type="arabicPeriod"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Розвиток аграрної політики України в умовах євроінтеграції / за ред. Діброви А.Д.,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Андрієвського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В.Є.; НУБіП України; Інститут розвитку аграрних ринків. – К., 2014. – 568 с.</a:t>
            </a:r>
          </a:p>
          <a:p>
            <a:pPr marL="533400" lvl="0" indent="-533400" eaLnBrk="1" hangingPunct="1">
              <a:lnSpc>
                <a:spcPct val="70000"/>
              </a:lnSpc>
              <a:buFont typeface="Arial" charset="0"/>
              <a:buAutoNum type="arabicPeriod"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Діброва А.Д. Аграрна політика США: тенденції розвитку та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уроки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для України //Економіка АПК. – 2007. - №6. – с.127–132.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70000"/>
              </a:lnSpc>
              <a:buNone/>
            </a:pPr>
            <a:endParaRPr lang="uk-UA" sz="2600" dirty="0">
              <a:latin typeface="Arial" charset="0"/>
              <a:cs typeface="Arial" charset="0"/>
            </a:endParaRPr>
          </a:p>
          <a:p>
            <a:pPr marL="533400" indent="-533400" eaLnBrk="1" hangingPunct="1">
              <a:lnSpc>
                <a:spcPct val="70000"/>
              </a:lnSpc>
              <a:buFont typeface="Arial" charset="0"/>
              <a:buAutoNum type="arabicPeriod"/>
            </a:pPr>
            <a:endParaRPr lang="ru-RU" sz="2600" dirty="0">
              <a:latin typeface="Arial" charset="0"/>
            </a:endParaRPr>
          </a:p>
          <a:p>
            <a:pPr marL="533400" indent="-533400" eaLnBrk="1" hangingPunct="1">
              <a:lnSpc>
                <a:spcPct val="70000"/>
              </a:lnSpc>
              <a:buFont typeface="Arial" charset="0"/>
              <a:buNone/>
            </a:pPr>
            <a:endParaRPr lang="uk-UA" sz="2200" dirty="0"/>
          </a:p>
          <a:p>
            <a:pPr marL="533400" indent="-533400" eaLnBrk="1" hangingPunct="1">
              <a:lnSpc>
                <a:spcPct val="70000"/>
              </a:lnSpc>
            </a:pPr>
            <a:endParaRPr lang="ru-RU" sz="2200" dirty="0"/>
          </a:p>
          <a:p>
            <a:pPr marL="533400" indent="-533400" eaLnBrk="1" hangingPunct="1">
              <a:lnSpc>
                <a:spcPct val="70000"/>
              </a:lnSpc>
              <a:buFont typeface="Arial" charset="0"/>
              <a:buAutoNum type="arabicPeriod"/>
            </a:pPr>
            <a:endParaRPr lang="ru-RU" sz="2200" dirty="0">
              <a:latin typeface="Arial" charset="0"/>
              <a:cs typeface="Arial" charset="0"/>
            </a:endParaRPr>
          </a:p>
        </p:txBody>
      </p:sp>
      <p:pic>
        <p:nvPicPr>
          <p:cNvPr id="18435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2175993" y="2887541"/>
            <a:ext cx="7834312" cy="754808"/>
          </a:xfrm>
        </p:spPr>
        <p:txBody>
          <a:bodyPr/>
          <a:lstStyle/>
          <a:p>
            <a:pPr algn="ctr" eaLnBrk="1" hangingPunct="1"/>
            <a:r>
              <a:rPr lang="uk-UA" alt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Дякую за увагу!</a:t>
            </a:r>
          </a:p>
        </p:txBody>
      </p:sp>
      <p:sp>
        <p:nvSpPr>
          <p:cNvPr id="2" name="AutoShape 2" descr="Ð ÐµÐ·ÑÐ»ÑÑÐ°Ñ Ð¿Ð¾ÑÑÐºÑ Ð·Ð¾Ð±ÑÐ°Ð¶ÐµÐ½Ñ Ð·Ð° Ð·Ð°Ð¿Ð¸ÑÐ¾Ð¼ &quot;e-mail&quot;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5600" y="5136462"/>
            <a:ext cx="1584176" cy="1577135"/>
          </a:xfrm>
          <a:prstGeom prst="rect">
            <a:avLst/>
          </a:prstGeom>
        </p:spPr>
      </p:pic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655840" y="5473299"/>
            <a:ext cx="5040560" cy="754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dibrova@nubip.edu.ua</a:t>
            </a:r>
            <a:endParaRPr lang="uk-UA" alt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60B2B7-B510-0856-8BBD-0DF8E9222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24" y="1"/>
            <a:ext cx="11939752" cy="914400"/>
          </a:xfrm>
        </p:spPr>
        <p:txBody>
          <a:bodyPr>
            <a:normAutofit/>
          </a:bodyPr>
          <a:lstStyle/>
          <a:p>
            <a:r>
              <a:rPr lang="uk-UA" sz="36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Сільське господарство США до "Великої депресії"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4F5CD5C-E503-0481-3C19-1574035943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62607" y="718053"/>
            <a:ext cx="11466786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1862 р.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 створено Міністерство сільського господарства США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1889 р.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 міністр увійшов до складу уряду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З цього часу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федеральний уряд активно формує аграрну політику</a:t>
            </a:r>
            <a:endParaRPr kumimoji="0" lang="uk-UA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1860 р.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- 2 млн фермерів забезпечили внутрішній ринок,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 </a:t>
            </a:r>
            <a:r>
              <a:rPr lang="uk-UA" b="1" dirty="0">
                <a:latin typeface="Arial" panose="020B0604020202020204" pitchFamily="34" charset="0"/>
              </a:rPr>
              <a:t>аграрний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експорт склав 82%</a:t>
            </a:r>
            <a:endParaRPr kumimoji="0" lang="uk-UA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F4FA9364-A18A-A9C0-B1AA-9ED721358F22}"/>
              </a:ext>
            </a:extLst>
          </p:cNvPr>
          <p:cNvSpPr txBox="1">
            <a:spLocks/>
          </p:cNvSpPr>
          <p:nvPr/>
        </p:nvSpPr>
        <p:spPr>
          <a:xfrm>
            <a:off x="126124" y="3903554"/>
            <a:ext cx="11939752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3600" b="1" noProof="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Причини бурхливого розвитку: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AFF135AB-EBE5-0579-5594-941D5AC1E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952" y="4631842"/>
            <a:ext cx="1090973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8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високий попит з Європи та </a:t>
            </a:r>
            <a:r>
              <a:rPr kumimoji="0" lang="uk-UA" sz="28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високі ціни на продовольство</a:t>
            </a:r>
            <a:endParaRPr kumimoji="0" lang="uk-UA" sz="2800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8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зростання продуктивності праці</a:t>
            </a:r>
            <a:r>
              <a:rPr kumimoji="0" lang="uk-UA" sz="28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(техніка, селекція, насінництво)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8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доступність земельних ресурсів</a:t>
            </a:r>
            <a:endParaRPr kumimoji="0" lang="uk-UA" sz="2800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329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Объект 2"/>
          <p:cNvSpPr>
            <a:spLocks noGrp="1"/>
          </p:cNvSpPr>
          <p:nvPr>
            <p:ph idx="4294967295"/>
          </p:nvPr>
        </p:nvSpPr>
        <p:spPr>
          <a:xfrm>
            <a:off x="283780" y="160338"/>
            <a:ext cx="11774870" cy="63960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uk-UA" dirty="0"/>
              <a:t>		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Національний доход США виріс з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32 млрд. в 1913 р. до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89,7 млрд. в 1927 р.</a:t>
            </a:r>
          </a:p>
          <a:p>
            <a:pPr marL="0" indent="0">
              <a:buNone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Криза аграрного ринку США (1932)</a:t>
            </a:r>
          </a:p>
          <a:p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У 1932 р. ціни на сільгосппродукцію знизились до 1/3 рівня 1920 р.</a:t>
            </a:r>
          </a:p>
          <a:p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Це призвело до руйнування аграрного ринку США на початку 30-х років</a:t>
            </a:r>
          </a:p>
          <a:p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Події спростували економічні теорії того часу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uk-UA" dirty="0"/>
              <a:t>		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uk-UA" dirty="0"/>
              <a:t>		</a:t>
            </a:r>
            <a:endParaRPr lang="ru-RU" sz="3000" dirty="0">
              <a:latin typeface="Arial" charset="0"/>
              <a:cs typeface="Arial" charset="0"/>
            </a:endParaRPr>
          </a:p>
        </p:txBody>
      </p:sp>
      <p:pic>
        <p:nvPicPr>
          <p:cNvPr id="79876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"/>
            <a:ext cx="546232" cy="557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utoShape 2" descr="Результат пошуку зображень за запитом &quot;велика депресія фото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375" y="3943900"/>
            <a:ext cx="3597282" cy="26124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4816" y="3943899"/>
            <a:ext cx="3738063" cy="261247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10038" y="3943898"/>
            <a:ext cx="3425541" cy="26124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962025" y="143361"/>
            <a:ext cx="10820400" cy="1325563"/>
          </a:xfrm>
        </p:spPr>
        <p:txBody>
          <a:bodyPr/>
          <a:lstStyle/>
          <a:p>
            <a:pPr algn="ctr" eaLnBrk="1" hangingPunct="1"/>
            <a:r>
              <a:rPr lang="uk-UA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Масштаб кризи 1929</a:t>
            </a:r>
            <a:r>
              <a:rPr lang="ru-RU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-1933 </a:t>
            </a:r>
            <a:r>
              <a:rPr lang="ru-RU" altLang="ru-RU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рр</a:t>
            </a:r>
            <a:r>
              <a:rPr lang="ru-RU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економі</a:t>
            </a:r>
            <a:r>
              <a:rPr lang="ru-RU" altLang="ru-RU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</a:t>
            </a:r>
            <a:r>
              <a:rPr lang="ru-RU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США</a:t>
            </a:r>
            <a:r>
              <a:rPr lang="uk-UA" altLang="ru-RU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1138" y="1366838"/>
            <a:ext cx="11571287" cy="5491162"/>
          </a:xfrm>
        </p:spPr>
        <p:txBody>
          <a:bodyPr>
            <a:normAutofit/>
          </a:bodyPr>
          <a:lstStyle/>
          <a:p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📉 </a:t>
            </a:r>
            <a:r>
              <a:rPr lang="uk-UA" sz="2400" b="1" noProof="0" dirty="0">
                <a:latin typeface="Arial" panose="020B0604020202020204" pitchFamily="34" charset="0"/>
                <a:cs typeface="Arial" panose="020B0604020202020204" pitchFamily="34" charset="0"/>
              </a:rPr>
              <a:t>Промислове виробництво знизилось на 46%</a:t>
            </a:r>
            <a:endParaRPr lang="uk-UA" sz="24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👥 </a:t>
            </a:r>
            <a:r>
              <a:rPr lang="uk-UA" sz="2400" b="1" noProof="0" dirty="0">
                <a:latin typeface="Arial" panose="020B0604020202020204" pitchFamily="34" charset="0"/>
                <a:cs typeface="Arial" panose="020B0604020202020204" pitchFamily="34" charset="0"/>
              </a:rPr>
              <a:t>Безробіття - 17 млн осіб</a:t>
            </a:r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 (25% працездатного населення)</a:t>
            </a:r>
          </a:p>
          <a:p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💸 </a:t>
            </a:r>
            <a:r>
              <a:rPr lang="uk-UA" sz="2400" b="1" noProof="0" dirty="0">
                <a:latin typeface="Arial" panose="020B0604020202020204" pitchFamily="34" charset="0"/>
                <a:cs typeface="Arial" panose="020B0604020202020204" pitchFamily="34" charset="0"/>
              </a:rPr>
              <a:t>Половина населення</a:t>
            </a:r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 - без засобів до існування</a:t>
            </a:r>
          </a:p>
          <a:p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🏚 </a:t>
            </a:r>
            <a:r>
              <a:rPr lang="uk-UA" sz="2400" b="1" noProof="0" dirty="0">
                <a:latin typeface="Arial" panose="020B0604020202020204" pitchFamily="34" charset="0"/>
                <a:cs typeface="Arial" panose="020B0604020202020204" pitchFamily="34" charset="0"/>
              </a:rPr>
              <a:t>2,5 млн людей</a:t>
            </a:r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 втратили житло</a:t>
            </a:r>
          </a:p>
          <a:p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🏦 </a:t>
            </a:r>
            <a:r>
              <a:rPr lang="uk-UA" sz="2400" b="1" noProof="0" dirty="0">
                <a:latin typeface="Arial" panose="020B0604020202020204" pitchFamily="34" charset="0"/>
                <a:cs typeface="Arial" panose="020B0604020202020204" pitchFamily="34" charset="0"/>
              </a:rPr>
              <a:t>Банкрутства:</a:t>
            </a:r>
            <a:endParaRPr lang="uk-UA" sz="24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140 000 компаній</a:t>
            </a:r>
          </a:p>
          <a:p>
            <a:pPr lvl="1"/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5 770 банків</a:t>
            </a:r>
          </a:p>
          <a:p>
            <a:pPr lvl="1"/>
            <a:r>
              <a:rPr lang="uk-UA" noProof="0" dirty="0">
                <a:latin typeface="Arial" panose="020B0604020202020204" pitchFamily="34" charset="0"/>
                <a:cs typeface="Arial" panose="020B0604020202020204" pitchFamily="34" charset="0"/>
              </a:rPr>
              <a:t>Доходи корпорацій зменшились на 60%</a:t>
            </a:r>
          </a:p>
          <a:p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🧨 Криза охопила банківську систему (ефект доміно)</a:t>
            </a:r>
          </a:p>
          <a:p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🚗 </a:t>
            </a:r>
            <a:r>
              <a:rPr lang="uk-UA" sz="2400" b="1" noProof="0" dirty="0" err="1">
                <a:latin typeface="Arial" panose="020B0604020202020204" pitchFamily="34" charset="0"/>
                <a:cs typeface="Arial" panose="020B0604020202020204" pitchFamily="34" charset="0"/>
              </a:rPr>
              <a:t>Автовиробництво</a:t>
            </a:r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 знизилось на </a:t>
            </a:r>
            <a:r>
              <a:rPr lang="uk-UA" sz="2400" b="1" noProof="0" dirty="0">
                <a:latin typeface="Arial" panose="020B0604020202020204" pitchFamily="34" charset="0"/>
                <a:cs typeface="Arial" panose="020B0604020202020204" pitchFamily="34" charset="0"/>
              </a:rPr>
              <a:t>74,4%</a:t>
            </a:r>
            <a:endParaRPr lang="uk-UA" sz="24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🚂 </a:t>
            </a:r>
            <a:r>
              <a:rPr lang="uk-UA" sz="2400" b="1" noProof="0" dirty="0">
                <a:latin typeface="Arial" panose="020B0604020202020204" pitchFamily="34" charset="0"/>
                <a:cs typeface="Arial" panose="020B0604020202020204" pitchFamily="34" charset="0"/>
              </a:rPr>
              <a:t>Виробництво залізничного транспорту</a:t>
            </a:r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uk-UA" sz="2400" noProof="0" dirty="0" err="1">
                <a:latin typeface="Arial" panose="020B0604020202020204" pitchFamily="34" charset="0"/>
                <a:cs typeface="Arial" panose="020B0604020202020204" pitchFamily="34" charset="0"/>
              </a:rPr>
              <a:t>зупинено</a:t>
            </a:r>
            <a:r>
              <a:rPr lang="uk-UA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 повністю (–100%)</a:t>
            </a:r>
          </a:p>
        </p:txBody>
      </p:sp>
      <p:pic>
        <p:nvPicPr>
          <p:cNvPr id="21507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62013" y="0"/>
            <a:ext cx="11053762" cy="1325563"/>
          </a:xfrm>
        </p:spPr>
        <p:txBody>
          <a:bodyPr/>
          <a:lstStyle/>
          <a:p>
            <a:pPr algn="ctr" eaLnBrk="1" hangingPunct="1"/>
            <a:r>
              <a:rPr lang="uk-UA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Наслідки кризи 1929-1933 рр. для сільського господарства США</a:t>
            </a:r>
            <a:r>
              <a:rPr lang="uk-UA" altLang="ru-RU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1138" y="1126206"/>
            <a:ext cx="11867448" cy="5592228"/>
          </a:xfrm>
        </p:spPr>
        <p:txBody>
          <a:bodyPr/>
          <a:lstStyle/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Зниження цін на продукцію</a:t>
            </a:r>
            <a:endParaRPr lang="ru-UA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tabLst>
                <a:tab pos="457200" algn="l"/>
              </a:tabLst>
            </a:pPr>
            <a:r>
              <a:rPr lang="uk-UA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Значні втрати доходів</a:t>
            </a:r>
            <a:endParaRPr lang="ru-UA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uk-UA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Банкрутство та втрати власності</a:t>
            </a:r>
            <a:endParaRPr lang="ru-UA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tabLst>
                <a:tab pos="457200" algn="l"/>
              </a:tabLst>
            </a:pPr>
            <a:r>
              <a:rPr lang="uk-UA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Соціальні проблеми:</a:t>
            </a:r>
            <a:endParaRPr lang="ru-UA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значне погіршення умов життя для сільського населення. Збільшилися безробіття, бідність та випадки голоду.</a:t>
            </a:r>
            <a:endParaRPr lang="ru-UA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  <a:tabLst>
                <a:tab pos="457200" algn="l"/>
              </a:tabLst>
            </a:pPr>
            <a:r>
              <a:rPr lang="uk-UA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Спад інвестицій у сільське господарство:</a:t>
            </a:r>
            <a:endParaRPr lang="ru-UA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Економічна нестабільність призвела до спаду інвестицій у сільське господарство. Фермери мали обмежені можливості отримання кредитів для покриття витрат та розвитку своїх господарств.</a:t>
            </a:r>
            <a:endParaRPr lang="ru-UA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6"/>
              <a:tabLst>
                <a:tab pos="457200" algn="l"/>
              </a:tabLst>
            </a:pPr>
            <a:r>
              <a:rPr lang="uk-UA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Ерозія ґрунтів та занепад інфраструктури:</a:t>
            </a:r>
            <a:endParaRPr lang="ru-UA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багатьох регіонах спостерігався занепад інфраструктури та проблеми із збереженням ґрунтів через неефективне використання ресурсів та втрату доступу до сучасних методів обробітку</a:t>
            </a:r>
            <a:endParaRPr lang="uk-UA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0900" name="Picture 15" descr="logo - E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53653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7DE4B7-A937-D37C-5137-C04E3948A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282" y="234320"/>
            <a:ext cx="10515600" cy="843565"/>
          </a:xfrm>
        </p:spPr>
        <p:txBody>
          <a:bodyPr/>
          <a:lstStyle/>
          <a:p>
            <a:r>
              <a:rPr lang="uk-UA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Аграрна криза у США (1929–1933)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B8B5A8D-E242-6CFC-4CB6-6637E3024D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6124" y="1695645"/>
            <a:ext cx="11771586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🏚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Ціни на фермерську нерухомість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впали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 10 разів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ферма за $100 тис. у 1929 р. продана за $5 тис. у 1933 р.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🌾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Ціни на с/г продукцію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у 1932 р. -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менше 33%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від рівня 1920 р.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пшениця/кукурудза - у 2,7 рази нижчі, бавовна – у 3 рази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🌽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Валові збори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→ кукурудза - ↓ 45%, пшениця – ↓ 36%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💰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Доходи фермерів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впали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вдвічі</a:t>
            </a:r>
            <a:endParaRPr kumimoji="0" lang="uk-UA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🔻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Банкрутства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до кінця 1933 р. -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898 000 господарств (15%)</a:t>
            </a:r>
            <a:endParaRPr kumimoji="0" lang="uk-UA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🌍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Зовнішня торгівля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скоротилась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у 3 рази</a:t>
            </a:r>
            <a:endParaRPr kumimoji="0" lang="uk-UA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❌ </a:t>
            </a:r>
            <a:r>
              <a:rPr kumimoji="0" lang="uk-UA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Експорт капіталу</a:t>
            </a:r>
            <a:r>
              <a:rPr kumimoji="0" lang="uk-UA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 майже повністю припинений</a:t>
            </a:r>
          </a:p>
        </p:txBody>
      </p:sp>
    </p:spTree>
    <p:extLst>
      <p:ext uri="{BB962C8B-B14F-4D97-AF65-F5344CB8AC3E}">
        <p14:creationId xmlns:p14="http://schemas.microsoft.com/office/powerpoint/2010/main" val="809539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17581" cy="833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00711" y="79718"/>
            <a:ext cx="1153832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ctr"/>
            <a:r>
              <a:rPr lang="uk-UA" sz="2800" dirty="0"/>
              <a:t>	</a:t>
            </a:r>
            <a:r>
              <a:rPr lang="uk-UA" sz="32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Ключові заходи з відновлення сільського господарства (30-ті рр.):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9604DF-C79F-1BA6-FB43-DC6F727308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423" y="1236654"/>
            <a:ext cx="11538326" cy="390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Закон про відновлення сільського господарства (</a:t>
            </a:r>
            <a:r>
              <a:rPr kumimoji="0" lang="uk-UA" sz="2400" b="1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AAA</a:t>
            </a: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Державні виплати фермерам за скорочення надвиробництва</a:t>
            </a:r>
            <a:b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→ Підтримка цін через </a:t>
            </a:r>
            <a:r>
              <a:rPr kumimoji="0" lang="uk-UA" sz="2400" i="0" u="none" strike="noStrike" cap="none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антициклічні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дотації у періоди цінових спадів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Закон про рефінансування фермерської заборгованості:</a:t>
            </a:r>
            <a:b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sz="24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Зниження ставок і подовження строків погашення кредитів</a:t>
            </a:r>
            <a:b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→ Додаткові кредити на пільгових умовах</a:t>
            </a:r>
            <a:b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uk-UA" sz="240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→ Скорочення іпотечної заборгованості фермерів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1493</TotalTime>
  <Words>2587</Words>
  <Application>Microsoft Office PowerPoint</Application>
  <PresentationFormat>Широкоэкранный</PresentationFormat>
  <Paragraphs>411</Paragraphs>
  <Slides>30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8" baseType="lpstr">
      <vt:lpstr>Arial</vt:lpstr>
      <vt:lpstr>Calibri</vt:lpstr>
      <vt:lpstr>Calibri Light</vt:lpstr>
      <vt:lpstr>Haettenschweiler</vt:lpstr>
      <vt:lpstr>Symbol</vt:lpstr>
      <vt:lpstr>Times New Roman</vt:lpstr>
      <vt:lpstr>Wingdings</vt:lpstr>
      <vt:lpstr>Тема Office</vt:lpstr>
      <vt:lpstr> Аграрна політика США</vt:lpstr>
      <vt:lpstr>ЗМІСТ</vt:lpstr>
      <vt:lpstr>Рекомендована література:</vt:lpstr>
      <vt:lpstr>Сільське господарство США до "Великої депресії"</vt:lpstr>
      <vt:lpstr>Презентация PowerPoint</vt:lpstr>
      <vt:lpstr>Масштаб кризи 1929-1933 рр. для економіки США </vt:lpstr>
      <vt:lpstr>Наслідки кризи 1929-1933 рр. для сільського господарства США </vt:lpstr>
      <vt:lpstr>Аграрна криза у США (1929–1933)</vt:lpstr>
      <vt:lpstr>Презентация PowerPoint</vt:lpstr>
      <vt:lpstr>Аграрна політика США: 1930–1940 рр.:</vt:lpstr>
      <vt:lpstr>Презентация PowerPoint</vt:lpstr>
      <vt:lpstr>🌾 Сільське господарство США після Другої світової війни</vt:lpstr>
      <vt:lpstr>🍽 Продовольчі програми США</vt:lpstr>
      <vt:lpstr>Основні причини зміни пріоритетів аграрної політики США з 1970-х років дотепер</vt:lpstr>
      <vt:lpstr>Презентация PowerPoint</vt:lpstr>
      <vt:lpstr>Основні характеристики законів США про сільське господарство за 1965-1981 рр.</vt:lpstr>
      <vt:lpstr>Основні характеристики законів США про сільське господарство за 1985-1996 рр.</vt:lpstr>
      <vt:lpstr>Основні характеристики законів США про сільське господарство за 2002-2014 рр.</vt:lpstr>
      <vt:lpstr>Основні характеристики закону США про сільське господарство за 2018 р.</vt:lpstr>
      <vt:lpstr>Сільське господарство США</vt:lpstr>
      <vt:lpstr>Сільське господарство США</vt:lpstr>
      <vt:lpstr>Внесок сільського господарства США у ВВП та зайнятість населення</vt:lpstr>
      <vt:lpstr>Частка споживчих витрат домогосподарств США за основними категоріями, 2022 р</vt:lpstr>
      <vt:lpstr>Державна підтримка сільського господарства США, млрд. дол. США</vt:lpstr>
      <vt:lpstr>Зміст, напрями та механізми реалізації АП США</vt:lpstr>
      <vt:lpstr>🌽 Програми підтримки фермерів у США</vt:lpstr>
      <vt:lpstr>⚙️ Інструменти цінового регулювання в агросекторі США</vt:lpstr>
      <vt:lpstr>Інші програми підтримки сільськогосподарських виробників США:</vt:lpstr>
      <vt:lpstr>Виклики та перспективи  аграрної політики США</vt:lpstr>
      <vt:lpstr>Дякую за увагу!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Anatolii Dibrova</dc:creator>
  <cp:lastModifiedBy>Anatolii Dibrova</cp:lastModifiedBy>
  <cp:revision>74</cp:revision>
  <dcterms:created xsi:type="dcterms:W3CDTF">2024-10-12T16:06:09Z</dcterms:created>
  <dcterms:modified xsi:type="dcterms:W3CDTF">2025-11-27T06:19:14Z</dcterms:modified>
</cp:coreProperties>
</file>