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9FF0BB-0FBB-4A32-80F4-73D0C5D10913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C8C86DAC-3D97-4F65-B92B-8DE3C555563B}">
      <dgm:prSet phldrT="[Текст]"/>
      <dgm:spPr/>
      <dgm:t>
        <a:bodyPr/>
        <a:lstStyle/>
        <a:p>
          <a:r>
            <a:rPr lang="uk-UA" dirty="0"/>
            <a:t>Визначення суб'єктів аналізу</a:t>
          </a:r>
          <a:endParaRPr lang="ru-UA" dirty="0"/>
        </a:p>
      </dgm:t>
    </dgm:pt>
    <dgm:pt modelId="{676C9D1C-84B1-4711-8D13-4E92EF42127C}" type="parTrans" cxnId="{2B2E1C40-31B4-4E46-876F-4379C300585F}">
      <dgm:prSet/>
      <dgm:spPr/>
      <dgm:t>
        <a:bodyPr/>
        <a:lstStyle/>
        <a:p>
          <a:endParaRPr lang="ru-UA"/>
        </a:p>
      </dgm:t>
    </dgm:pt>
    <dgm:pt modelId="{A0EFB423-6D38-4F9A-9807-24C7E104B4E8}" type="sibTrans" cxnId="{2B2E1C40-31B4-4E46-876F-4379C300585F}">
      <dgm:prSet/>
      <dgm:spPr/>
      <dgm:t>
        <a:bodyPr/>
        <a:lstStyle/>
        <a:p>
          <a:endParaRPr lang="ru-UA"/>
        </a:p>
      </dgm:t>
    </dgm:pt>
    <dgm:pt modelId="{36D67252-10A2-439A-A0EB-FB63F0EB948E}">
      <dgm:prSet phldrT="[Текст]"/>
      <dgm:spPr/>
      <dgm:t>
        <a:bodyPr/>
        <a:lstStyle/>
        <a:p>
          <a:r>
            <a:rPr lang="uk-UA" dirty="0"/>
            <a:t>Визначення мети і задач аналізу</a:t>
          </a:r>
          <a:endParaRPr lang="ru-UA" dirty="0"/>
        </a:p>
      </dgm:t>
    </dgm:pt>
    <dgm:pt modelId="{48F19CD8-6B02-4FD0-9163-81EA7A5D729C}" type="parTrans" cxnId="{E2D34F17-DE3B-4AA6-B96A-0EDC6B33052D}">
      <dgm:prSet/>
      <dgm:spPr/>
      <dgm:t>
        <a:bodyPr/>
        <a:lstStyle/>
        <a:p>
          <a:endParaRPr lang="ru-UA"/>
        </a:p>
      </dgm:t>
    </dgm:pt>
    <dgm:pt modelId="{33461F79-3BB2-4635-AEC1-D4A6249E6879}" type="sibTrans" cxnId="{E2D34F17-DE3B-4AA6-B96A-0EDC6B33052D}">
      <dgm:prSet/>
      <dgm:spPr/>
      <dgm:t>
        <a:bodyPr/>
        <a:lstStyle/>
        <a:p>
          <a:endParaRPr lang="ru-UA"/>
        </a:p>
      </dgm:t>
    </dgm:pt>
    <dgm:pt modelId="{C85CED05-9C7E-436F-9CBE-E2C208C435B7}">
      <dgm:prSet phldrT="[Текст]"/>
      <dgm:spPr/>
      <dgm:t>
        <a:bodyPr/>
        <a:lstStyle/>
        <a:p>
          <a:r>
            <a:rPr lang="uk-UA" dirty="0"/>
            <a:t>Визначення об'єктів аналізу</a:t>
          </a:r>
          <a:endParaRPr lang="ru-UA" dirty="0"/>
        </a:p>
      </dgm:t>
    </dgm:pt>
    <dgm:pt modelId="{4152AD09-1BED-48C2-ACC5-847605BEFCFC}" type="parTrans" cxnId="{84B8BF5A-BEF2-4F0C-B895-4A93BE2B3AD6}">
      <dgm:prSet/>
      <dgm:spPr/>
      <dgm:t>
        <a:bodyPr/>
        <a:lstStyle/>
        <a:p>
          <a:endParaRPr lang="ru-UA"/>
        </a:p>
      </dgm:t>
    </dgm:pt>
    <dgm:pt modelId="{9E736719-5325-4490-BE43-9C2737627E0F}" type="sibTrans" cxnId="{84B8BF5A-BEF2-4F0C-B895-4A93BE2B3AD6}">
      <dgm:prSet/>
      <dgm:spPr/>
      <dgm:t>
        <a:bodyPr/>
        <a:lstStyle/>
        <a:p>
          <a:endParaRPr lang="ru-UA"/>
        </a:p>
      </dgm:t>
    </dgm:pt>
    <dgm:pt modelId="{A69A704C-E69F-412A-A888-8F7F11315FDB}" type="pres">
      <dgm:prSet presAssocID="{FE9FF0BB-0FBB-4A32-80F4-73D0C5D10913}" presName="Name0" presStyleCnt="0">
        <dgm:presLayoutVars>
          <dgm:chMax val="7"/>
          <dgm:chPref val="7"/>
          <dgm:dir/>
        </dgm:presLayoutVars>
      </dgm:prSet>
      <dgm:spPr/>
    </dgm:pt>
    <dgm:pt modelId="{B7CC8FB3-60F2-48CC-ADA4-7350B5E897F2}" type="pres">
      <dgm:prSet presAssocID="{FE9FF0BB-0FBB-4A32-80F4-73D0C5D10913}" presName="Name1" presStyleCnt="0"/>
      <dgm:spPr/>
    </dgm:pt>
    <dgm:pt modelId="{6E03CA59-9F25-4DCB-A8C1-6E27DB5A34AC}" type="pres">
      <dgm:prSet presAssocID="{FE9FF0BB-0FBB-4A32-80F4-73D0C5D10913}" presName="cycle" presStyleCnt="0"/>
      <dgm:spPr/>
    </dgm:pt>
    <dgm:pt modelId="{796BCD2E-7B85-44E3-8146-841ACB4C14AC}" type="pres">
      <dgm:prSet presAssocID="{FE9FF0BB-0FBB-4A32-80F4-73D0C5D10913}" presName="srcNode" presStyleLbl="node1" presStyleIdx="0" presStyleCnt="3"/>
      <dgm:spPr/>
    </dgm:pt>
    <dgm:pt modelId="{114ADC25-C60B-47E9-91A0-4B248B3152AB}" type="pres">
      <dgm:prSet presAssocID="{FE9FF0BB-0FBB-4A32-80F4-73D0C5D10913}" presName="conn" presStyleLbl="parChTrans1D2" presStyleIdx="0" presStyleCnt="1"/>
      <dgm:spPr/>
    </dgm:pt>
    <dgm:pt modelId="{98798DFB-12F1-4AE3-9D37-47B98651A591}" type="pres">
      <dgm:prSet presAssocID="{FE9FF0BB-0FBB-4A32-80F4-73D0C5D10913}" presName="extraNode" presStyleLbl="node1" presStyleIdx="0" presStyleCnt="3"/>
      <dgm:spPr/>
    </dgm:pt>
    <dgm:pt modelId="{6B28A04D-2BA8-4C80-8215-3026AC0AE35C}" type="pres">
      <dgm:prSet presAssocID="{FE9FF0BB-0FBB-4A32-80F4-73D0C5D10913}" presName="dstNode" presStyleLbl="node1" presStyleIdx="0" presStyleCnt="3"/>
      <dgm:spPr/>
    </dgm:pt>
    <dgm:pt modelId="{824D97C4-DD58-40EA-A8EA-B208D7B60D67}" type="pres">
      <dgm:prSet presAssocID="{C8C86DAC-3D97-4F65-B92B-8DE3C555563B}" presName="text_1" presStyleLbl="node1" presStyleIdx="0" presStyleCnt="3">
        <dgm:presLayoutVars>
          <dgm:bulletEnabled val="1"/>
        </dgm:presLayoutVars>
      </dgm:prSet>
      <dgm:spPr/>
    </dgm:pt>
    <dgm:pt modelId="{FC4E3BB6-B527-4416-BF51-1433410DC1DB}" type="pres">
      <dgm:prSet presAssocID="{C8C86DAC-3D97-4F65-B92B-8DE3C555563B}" presName="accent_1" presStyleCnt="0"/>
      <dgm:spPr/>
    </dgm:pt>
    <dgm:pt modelId="{5B393D17-FF2F-40AB-B986-6D4AF2E67B25}" type="pres">
      <dgm:prSet presAssocID="{C8C86DAC-3D97-4F65-B92B-8DE3C555563B}" presName="accentRepeatNode" presStyleLbl="solidFgAcc1" presStyleIdx="0" presStyleCnt="3"/>
      <dgm:spPr/>
    </dgm:pt>
    <dgm:pt modelId="{71E12490-ABCF-442B-BC28-A6060B351E34}" type="pres">
      <dgm:prSet presAssocID="{36D67252-10A2-439A-A0EB-FB63F0EB948E}" presName="text_2" presStyleLbl="node1" presStyleIdx="1" presStyleCnt="3">
        <dgm:presLayoutVars>
          <dgm:bulletEnabled val="1"/>
        </dgm:presLayoutVars>
      </dgm:prSet>
      <dgm:spPr/>
    </dgm:pt>
    <dgm:pt modelId="{3396DA48-1DDB-44D3-BEC2-5124B662229D}" type="pres">
      <dgm:prSet presAssocID="{36D67252-10A2-439A-A0EB-FB63F0EB948E}" presName="accent_2" presStyleCnt="0"/>
      <dgm:spPr/>
    </dgm:pt>
    <dgm:pt modelId="{F20D117C-082A-40E7-BCA1-E929AB5C8A69}" type="pres">
      <dgm:prSet presAssocID="{36D67252-10A2-439A-A0EB-FB63F0EB948E}" presName="accentRepeatNode" presStyleLbl="solidFgAcc1" presStyleIdx="1" presStyleCnt="3"/>
      <dgm:spPr/>
    </dgm:pt>
    <dgm:pt modelId="{B1934D3A-0021-40C7-9060-5AC81BE154D4}" type="pres">
      <dgm:prSet presAssocID="{C85CED05-9C7E-436F-9CBE-E2C208C435B7}" presName="text_3" presStyleLbl="node1" presStyleIdx="2" presStyleCnt="3">
        <dgm:presLayoutVars>
          <dgm:bulletEnabled val="1"/>
        </dgm:presLayoutVars>
      </dgm:prSet>
      <dgm:spPr/>
    </dgm:pt>
    <dgm:pt modelId="{24F5CAAC-F18C-4FF2-A1DD-2845825B59EB}" type="pres">
      <dgm:prSet presAssocID="{C85CED05-9C7E-436F-9CBE-E2C208C435B7}" presName="accent_3" presStyleCnt="0"/>
      <dgm:spPr/>
    </dgm:pt>
    <dgm:pt modelId="{E3D70000-D894-4D27-9234-D09FC5D510F6}" type="pres">
      <dgm:prSet presAssocID="{C85CED05-9C7E-436F-9CBE-E2C208C435B7}" presName="accentRepeatNode" presStyleLbl="solidFgAcc1" presStyleIdx="2" presStyleCnt="3"/>
      <dgm:spPr/>
    </dgm:pt>
  </dgm:ptLst>
  <dgm:cxnLst>
    <dgm:cxn modelId="{90F8E508-A799-439D-9DD4-71E1566E3E8E}" type="presOf" srcId="{C8C86DAC-3D97-4F65-B92B-8DE3C555563B}" destId="{824D97C4-DD58-40EA-A8EA-B208D7B60D67}" srcOrd="0" destOrd="0" presId="urn:microsoft.com/office/officeart/2008/layout/VerticalCurvedList"/>
    <dgm:cxn modelId="{E2D34F17-DE3B-4AA6-B96A-0EDC6B33052D}" srcId="{FE9FF0BB-0FBB-4A32-80F4-73D0C5D10913}" destId="{36D67252-10A2-439A-A0EB-FB63F0EB948E}" srcOrd="1" destOrd="0" parTransId="{48F19CD8-6B02-4FD0-9163-81EA7A5D729C}" sibTransId="{33461F79-3BB2-4635-AEC1-D4A6249E6879}"/>
    <dgm:cxn modelId="{2B2E1C40-31B4-4E46-876F-4379C300585F}" srcId="{FE9FF0BB-0FBB-4A32-80F4-73D0C5D10913}" destId="{C8C86DAC-3D97-4F65-B92B-8DE3C555563B}" srcOrd="0" destOrd="0" parTransId="{676C9D1C-84B1-4711-8D13-4E92EF42127C}" sibTransId="{A0EFB423-6D38-4F9A-9807-24C7E104B4E8}"/>
    <dgm:cxn modelId="{C39A7A60-8299-4610-8FC7-57F5CD955E25}" type="presOf" srcId="{FE9FF0BB-0FBB-4A32-80F4-73D0C5D10913}" destId="{A69A704C-E69F-412A-A888-8F7F11315FDB}" srcOrd="0" destOrd="0" presId="urn:microsoft.com/office/officeart/2008/layout/VerticalCurvedList"/>
    <dgm:cxn modelId="{0DB63946-BB1C-4994-9903-CFC97BE7673F}" type="presOf" srcId="{C85CED05-9C7E-436F-9CBE-E2C208C435B7}" destId="{B1934D3A-0021-40C7-9060-5AC81BE154D4}" srcOrd="0" destOrd="0" presId="urn:microsoft.com/office/officeart/2008/layout/VerticalCurvedList"/>
    <dgm:cxn modelId="{A0295873-21D9-4541-844C-D7FCB898CCCB}" type="presOf" srcId="{36D67252-10A2-439A-A0EB-FB63F0EB948E}" destId="{71E12490-ABCF-442B-BC28-A6060B351E34}" srcOrd="0" destOrd="0" presId="urn:microsoft.com/office/officeart/2008/layout/VerticalCurvedList"/>
    <dgm:cxn modelId="{84B8BF5A-BEF2-4F0C-B895-4A93BE2B3AD6}" srcId="{FE9FF0BB-0FBB-4A32-80F4-73D0C5D10913}" destId="{C85CED05-9C7E-436F-9CBE-E2C208C435B7}" srcOrd="2" destOrd="0" parTransId="{4152AD09-1BED-48C2-ACC5-847605BEFCFC}" sibTransId="{9E736719-5325-4490-BE43-9C2737627E0F}"/>
    <dgm:cxn modelId="{536E04AE-398B-4F52-A01F-4FDC262A8429}" type="presOf" srcId="{A0EFB423-6D38-4F9A-9807-24C7E104B4E8}" destId="{114ADC25-C60B-47E9-91A0-4B248B3152AB}" srcOrd="0" destOrd="0" presId="urn:microsoft.com/office/officeart/2008/layout/VerticalCurvedList"/>
    <dgm:cxn modelId="{C07BEDD5-BD7C-43CF-A618-8C92E41FB163}" type="presParOf" srcId="{A69A704C-E69F-412A-A888-8F7F11315FDB}" destId="{B7CC8FB3-60F2-48CC-ADA4-7350B5E897F2}" srcOrd="0" destOrd="0" presId="urn:microsoft.com/office/officeart/2008/layout/VerticalCurvedList"/>
    <dgm:cxn modelId="{42EEAA25-CBBC-4D17-9D2D-0FEA30BB93A9}" type="presParOf" srcId="{B7CC8FB3-60F2-48CC-ADA4-7350B5E897F2}" destId="{6E03CA59-9F25-4DCB-A8C1-6E27DB5A34AC}" srcOrd="0" destOrd="0" presId="urn:microsoft.com/office/officeart/2008/layout/VerticalCurvedList"/>
    <dgm:cxn modelId="{A1A12C78-AAFA-4B69-9326-02B53B8C0EBB}" type="presParOf" srcId="{6E03CA59-9F25-4DCB-A8C1-6E27DB5A34AC}" destId="{796BCD2E-7B85-44E3-8146-841ACB4C14AC}" srcOrd="0" destOrd="0" presId="urn:microsoft.com/office/officeart/2008/layout/VerticalCurvedList"/>
    <dgm:cxn modelId="{8C76EBAF-68AE-4373-8F34-7F09ABCB2D6F}" type="presParOf" srcId="{6E03CA59-9F25-4DCB-A8C1-6E27DB5A34AC}" destId="{114ADC25-C60B-47E9-91A0-4B248B3152AB}" srcOrd="1" destOrd="0" presId="urn:microsoft.com/office/officeart/2008/layout/VerticalCurvedList"/>
    <dgm:cxn modelId="{89FA8767-2F40-4CAB-ADBF-55F3AC344184}" type="presParOf" srcId="{6E03CA59-9F25-4DCB-A8C1-6E27DB5A34AC}" destId="{98798DFB-12F1-4AE3-9D37-47B98651A591}" srcOrd="2" destOrd="0" presId="urn:microsoft.com/office/officeart/2008/layout/VerticalCurvedList"/>
    <dgm:cxn modelId="{A97C4E8D-76E2-4CBA-A6FF-3D32F97B07DC}" type="presParOf" srcId="{6E03CA59-9F25-4DCB-A8C1-6E27DB5A34AC}" destId="{6B28A04D-2BA8-4C80-8215-3026AC0AE35C}" srcOrd="3" destOrd="0" presId="urn:microsoft.com/office/officeart/2008/layout/VerticalCurvedList"/>
    <dgm:cxn modelId="{0B9C49B4-541B-46A8-A8D2-106A65A22CB9}" type="presParOf" srcId="{B7CC8FB3-60F2-48CC-ADA4-7350B5E897F2}" destId="{824D97C4-DD58-40EA-A8EA-B208D7B60D67}" srcOrd="1" destOrd="0" presId="urn:microsoft.com/office/officeart/2008/layout/VerticalCurvedList"/>
    <dgm:cxn modelId="{52502B45-4CC4-4CBF-A429-37C0131665AC}" type="presParOf" srcId="{B7CC8FB3-60F2-48CC-ADA4-7350B5E897F2}" destId="{FC4E3BB6-B527-4416-BF51-1433410DC1DB}" srcOrd="2" destOrd="0" presId="urn:microsoft.com/office/officeart/2008/layout/VerticalCurvedList"/>
    <dgm:cxn modelId="{D08353D2-05E5-4592-AE1E-D93F7876037D}" type="presParOf" srcId="{FC4E3BB6-B527-4416-BF51-1433410DC1DB}" destId="{5B393D17-FF2F-40AB-B986-6D4AF2E67B25}" srcOrd="0" destOrd="0" presId="urn:microsoft.com/office/officeart/2008/layout/VerticalCurvedList"/>
    <dgm:cxn modelId="{82A81748-BF71-471D-89C3-4616673102EB}" type="presParOf" srcId="{B7CC8FB3-60F2-48CC-ADA4-7350B5E897F2}" destId="{71E12490-ABCF-442B-BC28-A6060B351E34}" srcOrd="3" destOrd="0" presId="urn:microsoft.com/office/officeart/2008/layout/VerticalCurvedList"/>
    <dgm:cxn modelId="{91914A99-0891-41C9-BEF6-D19FCEDA467B}" type="presParOf" srcId="{B7CC8FB3-60F2-48CC-ADA4-7350B5E897F2}" destId="{3396DA48-1DDB-44D3-BEC2-5124B662229D}" srcOrd="4" destOrd="0" presId="urn:microsoft.com/office/officeart/2008/layout/VerticalCurvedList"/>
    <dgm:cxn modelId="{8985FB53-011C-4A8B-B09D-2CFFE7A4A7F0}" type="presParOf" srcId="{3396DA48-1DDB-44D3-BEC2-5124B662229D}" destId="{F20D117C-082A-40E7-BCA1-E929AB5C8A69}" srcOrd="0" destOrd="0" presId="urn:microsoft.com/office/officeart/2008/layout/VerticalCurvedList"/>
    <dgm:cxn modelId="{9054F480-C6F2-4D1E-8848-C8474CDA27CB}" type="presParOf" srcId="{B7CC8FB3-60F2-48CC-ADA4-7350B5E897F2}" destId="{B1934D3A-0021-40C7-9060-5AC81BE154D4}" srcOrd="5" destOrd="0" presId="urn:microsoft.com/office/officeart/2008/layout/VerticalCurvedList"/>
    <dgm:cxn modelId="{D93993D8-E797-43CD-909B-F00D33B861A5}" type="presParOf" srcId="{B7CC8FB3-60F2-48CC-ADA4-7350B5E897F2}" destId="{24F5CAAC-F18C-4FF2-A1DD-2845825B59EB}" srcOrd="6" destOrd="0" presId="urn:microsoft.com/office/officeart/2008/layout/VerticalCurvedList"/>
    <dgm:cxn modelId="{513E31BD-AA72-4943-B0C1-995D199322A2}" type="presParOf" srcId="{24F5CAAC-F18C-4FF2-A1DD-2845825B59EB}" destId="{E3D70000-D894-4D27-9234-D09FC5D51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9FF0BB-0FBB-4A32-80F4-73D0C5D10913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C8C86DAC-3D97-4F65-B92B-8DE3C555563B}">
      <dgm:prSet phldrT="[Текст]"/>
      <dgm:spPr/>
      <dgm:t>
        <a:bodyPr/>
        <a:lstStyle/>
        <a:p>
          <a:r>
            <a:rPr lang="uk-UA" dirty="0"/>
            <a:t>Вибір системи показників</a:t>
          </a:r>
          <a:endParaRPr lang="ru-UA" dirty="0"/>
        </a:p>
      </dgm:t>
    </dgm:pt>
    <dgm:pt modelId="{676C9D1C-84B1-4711-8D13-4E92EF42127C}" type="parTrans" cxnId="{2B2E1C40-31B4-4E46-876F-4379C300585F}">
      <dgm:prSet/>
      <dgm:spPr/>
      <dgm:t>
        <a:bodyPr/>
        <a:lstStyle/>
        <a:p>
          <a:endParaRPr lang="ru-UA"/>
        </a:p>
      </dgm:t>
    </dgm:pt>
    <dgm:pt modelId="{A0EFB423-6D38-4F9A-9807-24C7E104B4E8}" type="sibTrans" cxnId="{2B2E1C40-31B4-4E46-876F-4379C300585F}">
      <dgm:prSet/>
      <dgm:spPr/>
      <dgm:t>
        <a:bodyPr/>
        <a:lstStyle/>
        <a:p>
          <a:endParaRPr lang="ru-UA"/>
        </a:p>
      </dgm:t>
    </dgm:pt>
    <dgm:pt modelId="{36D67252-10A2-439A-A0EB-FB63F0EB948E}">
      <dgm:prSet phldrT="[Текст]"/>
      <dgm:spPr/>
      <dgm:t>
        <a:bodyPr/>
        <a:lstStyle/>
        <a:p>
          <a:r>
            <a:rPr lang="uk-UA" dirty="0"/>
            <a:t>Визначення послідовності та періодичності аналізу</a:t>
          </a:r>
          <a:endParaRPr lang="ru-UA" dirty="0"/>
        </a:p>
      </dgm:t>
    </dgm:pt>
    <dgm:pt modelId="{48F19CD8-6B02-4FD0-9163-81EA7A5D729C}" type="parTrans" cxnId="{E2D34F17-DE3B-4AA6-B96A-0EDC6B33052D}">
      <dgm:prSet/>
      <dgm:spPr/>
      <dgm:t>
        <a:bodyPr/>
        <a:lstStyle/>
        <a:p>
          <a:endParaRPr lang="ru-UA"/>
        </a:p>
      </dgm:t>
    </dgm:pt>
    <dgm:pt modelId="{33461F79-3BB2-4635-AEC1-D4A6249E6879}" type="sibTrans" cxnId="{E2D34F17-DE3B-4AA6-B96A-0EDC6B33052D}">
      <dgm:prSet/>
      <dgm:spPr/>
      <dgm:t>
        <a:bodyPr/>
        <a:lstStyle/>
        <a:p>
          <a:endParaRPr lang="ru-UA"/>
        </a:p>
      </dgm:t>
    </dgm:pt>
    <dgm:pt modelId="{C85CED05-9C7E-436F-9CBE-E2C208C435B7}">
      <dgm:prSet phldrT="[Текст]"/>
      <dgm:spPr/>
      <dgm:t>
        <a:bodyPr/>
        <a:lstStyle/>
        <a:p>
          <a:r>
            <a:rPr lang="uk-UA" dirty="0"/>
            <a:t>Підбір методів і прийомів дослідження</a:t>
          </a:r>
          <a:endParaRPr lang="ru-UA" dirty="0"/>
        </a:p>
      </dgm:t>
    </dgm:pt>
    <dgm:pt modelId="{4152AD09-1BED-48C2-ACC5-847605BEFCFC}" type="parTrans" cxnId="{84B8BF5A-BEF2-4F0C-B895-4A93BE2B3AD6}">
      <dgm:prSet/>
      <dgm:spPr/>
      <dgm:t>
        <a:bodyPr/>
        <a:lstStyle/>
        <a:p>
          <a:endParaRPr lang="ru-UA"/>
        </a:p>
      </dgm:t>
    </dgm:pt>
    <dgm:pt modelId="{9E736719-5325-4490-BE43-9C2737627E0F}" type="sibTrans" cxnId="{84B8BF5A-BEF2-4F0C-B895-4A93BE2B3AD6}">
      <dgm:prSet/>
      <dgm:spPr/>
      <dgm:t>
        <a:bodyPr/>
        <a:lstStyle/>
        <a:p>
          <a:endParaRPr lang="ru-UA"/>
        </a:p>
      </dgm:t>
    </dgm:pt>
    <dgm:pt modelId="{A69A704C-E69F-412A-A888-8F7F11315FDB}" type="pres">
      <dgm:prSet presAssocID="{FE9FF0BB-0FBB-4A32-80F4-73D0C5D10913}" presName="Name0" presStyleCnt="0">
        <dgm:presLayoutVars>
          <dgm:chMax val="7"/>
          <dgm:chPref val="7"/>
          <dgm:dir/>
        </dgm:presLayoutVars>
      </dgm:prSet>
      <dgm:spPr/>
    </dgm:pt>
    <dgm:pt modelId="{B7CC8FB3-60F2-48CC-ADA4-7350B5E897F2}" type="pres">
      <dgm:prSet presAssocID="{FE9FF0BB-0FBB-4A32-80F4-73D0C5D10913}" presName="Name1" presStyleCnt="0"/>
      <dgm:spPr/>
    </dgm:pt>
    <dgm:pt modelId="{6E03CA59-9F25-4DCB-A8C1-6E27DB5A34AC}" type="pres">
      <dgm:prSet presAssocID="{FE9FF0BB-0FBB-4A32-80F4-73D0C5D10913}" presName="cycle" presStyleCnt="0"/>
      <dgm:spPr/>
    </dgm:pt>
    <dgm:pt modelId="{796BCD2E-7B85-44E3-8146-841ACB4C14AC}" type="pres">
      <dgm:prSet presAssocID="{FE9FF0BB-0FBB-4A32-80F4-73D0C5D10913}" presName="srcNode" presStyleLbl="node1" presStyleIdx="0" presStyleCnt="3"/>
      <dgm:spPr/>
    </dgm:pt>
    <dgm:pt modelId="{114ADC25-C60B-47E9-91A0-4B248B3152AB}" type="pres">
      <dgm:prSet presAssocID="{FE9FF0BB-0FBB-4A32-80F4-73D0C5D10913}" presName="conn" presStyleLbl="parChTrans1D2" presStyleIdx="0" presStyleCnt="1"/>
      <dgm:spPr/>
    </dgm:pt>
    <dgm:pt modelId="{98798DFB-12F1-4AE3-9D37-47B98651A591}" type="pres">
      <dgm:prSet presAssocID="{FE9FF0BB-0FBB-4A32-80F4-73D0C5D10913}" presName="extraNode" presStyleLbl="node1" presStyleIdx="0" presStyleCnt="3"/>
      <dgm:spPr/>
    </dgm:pt>
    <dgm:pt modelId="{6B28A04D-2BA8-4C80-8215-3026AC0AE35C}" type="pres">
      <dgm:prSet presAssocID="{FE9FF0BB-0FBB-4A32-80F4-73D0C5D10913}" presName="dstNode" presStyleLbl="node1" presStyleIdx="0" presStyleCnt="3"/>
      <dgm:spPr/>
    </dgm:pt>
    <dgm:pt modelId="{824D97C4-DD58-40EA-A8EA-B208D7B60D67}" type="pres">
      <dgm:prSet presAssocID="{C8C86DAC-3D97-4F65-B92B-8DE3C555563B}" presName="text_1" presStyleLbl="node1" presStyleIdx="0" presStyleCnt="3">
        <dgm:presLayoutVars>
          <dgm:bulletEnabled val="1"/>
        </dgm:presLayoutVars>
      </dgm:prSet>
      <dgm:spPr/>
    </dgm:pt>
    <dgm:pt modelId="{FC4E3BB6-B527-4416-BF51-1433410DC1DB}" type="pres">
      <dgm:prSet presAssocID="{C8C86DAC-3D97-4F65-B92B-8DE3C555563B}" presName="accent_1" presStyleCnt="0"/>
      <dgm:spPr/>
    </dgm:pt>
    <dgm:pt modelId="{5B393D17-FF2F-40AB-B986-6D4AF2E67B25}" type="pres">
      <dgm:prSet presAssocID="{C8C86DAC-3D97-4F65-B92B-8DE3C555563B}" presName="accentRepeatNode" presStyleLbl="solidFgAcc1" presStyleIdx="0" presStyleCnt="3"/>
      <dgm:spPr/>
    </dgm:pt>
    <dgm:pt modelId="{71E12490-ABCF-442B-BC28-A6060B351E34}" type="pres">
      <dgm:prSet presAssocID="{36D67252-10A2-439A-A0EB-FB63F0EB948E}" presName="text_2" presStyleLbl="node1" presStyleIdx="1" presStyleCnt="3">
        <dgm:presLayoutVars>
          <dgm:bulletEnabled val="1"/>
        </dgm:presLayoutVars>
      </dgm:prSet>
      <dgm:spPr/>
    </dgm:pt>
    <dgm:pt modelId="{3396DA48-1DDB-44D3-BEC2-5124B662229D}" type="pres">
      <dgm:prSet presAssocID="{36D67252-10A2-439A-A0EB-FB63F0EB948E}" presName="accent_2" presStyleCnt="0"/>
      <dgm:spPr/>
    </dgm:pt>
    <dgm:pt modelId="{F20D117C-082A-40E7-BCA1-E929AB5C8A69}" type="pres">
      <dgm:prSet presAssocID="{36D67252-10A2-439A-A0EB-FB63F0EB948E}" presName="accentRepeatNode" presStyleLbl="solidFgAcc1" presStyleIdx="1" presStyleCnt="3"/>
      <dgm:spPr/>
    </dgm:pt>
    <dgm:pt modelId="{B1934D3A-0021-40C7-9060-5AC81BE154D4}" type="pres">
      <dgm:prSet presAssocID="{C85CED05-9C7E-436F-9CBE-E2C208C435B7}" presName="text_3" presStyleLbl="node1" presStyleIdx="2" presStyleCnt="3">
        <dgm:presLayoutVars>
          <dgm:bulletEnabled val="1"/>
        </dgm:presLayoutVars>
      </dgm:prSet>
      <dgm:spPr/>
    </dgm:pt>
    <dgm:pt modelId="{24F5CAAC-F18C-4FF2-A1DD-2845825B59EB}" type="pres">
      <dgm:prSet presAssocID="{C85CED05-9C7E-436F-9CBE-E2C208C435B7}" presName="accent_3" presStyleCnt="0"/>
      <dgm:spPr/>
    </dgm:pt>
    <dgm:pt modelId="{E3D70000-D894-4D27-9234-D09FC5D510F6}" type="pres">
      <dgm:prSet presAssocID="{C85CED05-9C7E-436F-9CBE-E2C208C435B7}" presName="accentRepeatNode" presStyleLbl="solidFgAcc1" presStyleIdx="2" presStyleCnt="3"/>
      <dgm:spPr/>
    </dgm:pt>
  </dgm:ptLst>
  <dgm:cxnLst>
    <dgm:cxn modelId="{90F8E508-A799-439D-9DD4-71E1566E3E8E}" type="presOf" srcId="{C8C86DAC-3D97-4F65-B92B-8DE3C555563B}" destId="{824D97C4-DD58-40EA-A8EA-B208D7B60D67}" srcOrd="0" destOrd="0" presId="urn:microsoft.com/office/officeart/2008/layout/VerticalCurvedList"/>
    <dgm:cxn modelId="{E2D34F17-DE3B-4AA6-B96A-0EDC6B33052D}" srcId="{FE9FF0BB-0FBB-4A32-80F4-73D0C5D10913}" destId="{36D67252-10A2-439A-A0EB-FB63F0EB948E}" srcOrd="1" destOrd="0" parTransId="{48F19CD8-6B02-4FD0-9163-81EA7A5D729C}" sibTransId="{33461F79-3BB2-4635-AEC1-D4A6249E6879}"/>
    <dgm:cxn modelId="{2B2E1C40-31B4-4E46-876F-4379C300585F}" srcId="{FE9FF0BB-0FBB-4A32-80F4-73D0C5D10913}" destId="{C8C86DAC-3D97-4F65-B92B-8DE3C555563B}" srcOrd="0" destOrd="0" parTransId="{676C9D1C-84B1-4711-8D13-4E92EF42127C}" sibTransId="{A0EFB423-6D38-4F9A-9807-24C7E104B4E8}"/>
    <dgm:cxn modelId="{C39A7A60-8299-4610-8FC7-57F5CD955E25}" type="presOf" srcId="{FE9FF0BB-0FBB-4A32-80F4-73D0C5D10913}" destId="{A69A704C-E69F-412A-A888-8F7F11315FDB}" srcOrd="0" destOrd="0" presId="urn:microsoft.com/office/officeart/2008/layout/VerticalCurvedList"/>
    <dgm:cxn modelId="{0DB63946-BB1C-4994-9903-CFC97BE7673F}" type="presOf" srcId="{C85CED05-9C7E-436F-9CBE-E2C208C435B7}" destId="{B1934D3A-0021-40C7-9060-5AC81BE154D4}" srcOrd="0" destOrd="0" presId="urn:microsoft.com/office/officeart/2008/layout/VerticalCurvedList"/>
    <dgm:cxn modelId="{A0295873-21D9-4541-844C-D7FCB898CCCB}" type="presOf" srcId="{36D67252-10A2-439A-A0EB-FB63F0EB948E}" destId="{71E12490-ABCF-442B-BC28-A6060B351E34}" srcOrd="0" destOrd="0" presId="urn:microsoft.com/office/officeart/2008/layout/VerticalCurvedList"/>
    <dgm:cxn modelId="{84B8BF5A-BEF2-4F0C-B895-4A93BE2B3AD6}" srcId="{FE9FF0BB-0FBB-4A32-80F4-73D0C5D10913}" destId="{C85CED05-9C7E-436F-9CBE-E2C208C435B7}" srcOrd="2" destOrd="0" parTransId="{4152AD09-1BED-48C2-ACC5-847605BEFCFC}" sibTransId="{9E736719-5325-4490-BE43-9C2737627E0F}"/>
    <dgm:cxn modelId="{536E04AE-398B-4F52-A01F-4FDC262A8429}" type="presOf" srcId="{A0EFB423-6D38-4F9A-9807-24C7E104B4E8}" destId="{114ADC25-C60B-47E9-91A0-4B248B3152AB}" srcOrd="0" destOrd="0" presId="urn:microsoft.com/office/officeart/2008/layout/VerticalCurvedList"/>
    <dgm:cxn modelId="{C07BEDD5-BD7C-43CF-A618-8C92E41FB163}" type="presParOf" srcId="{A69A704C-E69F-412A-A888-8F7F11315FDB}" destId="{B7CC8FB3-60F2-48CC-ADA4-7350B5E897F2}" srcOrd="0" destOrd="0" presId="urn:microsoft.com/office/officeart/2008/layout/VerticalCurvedList"/>
    <dgm:cxn modelId="{42EEAA25-CBBC-4D17-9D2D-0FEA30BB93A9}" type="presParOf" srcId="{B7CC8FB3-60F2-48CC-ADA4-7350B5E897F2}" destId="{6E03CA59-9F25-4DCB-A8C1-6E27DB5A34AC}" srcOrd="0" destOrd="0" presId="urn:microsoft.com/office/officeart/2008/layout/VerticalCurvedList"/>
    <dgm:cxn modelId="{A1A12C78-AAFA-4B69-9326-02B53B8C0EBB}" type="presParOf" srcId="{6E03CA59-9F25-4DCB-A8C1-6E27DB5A34AC}" destId="{796BCD2E-7B85-44E3-8146-841ACB4C14AC}" srcOrd="0" destOrd="0" presId="urn:microsoft.com/office/officeart/2008/layout/VerticalCurvedList"/>
    <dgm:cxn modelId="{8C76EBAF-68AE-4373-8F34-7F09ABCB2D6F}" type="presParOf" srcId="{6E03CA59-9F25-4DCB-A8C1-6E27DB5A34AC}" destId="{114ADC25-C60B-47E9-91A0-4B248B3152AB}" srcOrd="1" destOrd="0" presId="urn:microsoft.com/office/officeart/2008/layout/VerticalCurvedList"/>
    <dgm:cxn modelId="{89FA8767-2F40-4CAB-ADBF-55F3AC344184}" type="presParOf" srcId="{6E03CA59-9F25-4DCB-A8C1-6E27DB5A34AC}" destId="{98798DFB-12F1-4AE3-9D37-47B98651A591}" srcOrd="2" destOrd="0" presId="urn:microsoft.com/office/officeart/2008/layout/VerticalCurvedList"/>
    <dgm:cxn modelId="{A97C4E8D-76E2-4CBA-A6FF-3D32F97B07DC}" type="presParOf" srcId="{6E03CA59-9F25-4DCB-A8C1-6E27DB5A34AC}" destId="{6B28A04D-2BA8-4C80-8215-3026AC0AE35C}" srcOrd="3" destOrd="0" presId="urn:microsoft.com/office/officeart/2008/layout/VerticalCurvedList"/>
    <dgm:cxn modelId="{0B9C49B4-541B-46A8-A8D2-106A65A22CB9}" type="presParOf" srcId="{B7CC8FB3-60F2-48CC-ADA4-7350B5E897F2}" destId="{824D97C4-DD58-40EA-A8EA-B208D7B60D67}" srcOrd="1" destOrd="0" presId="urn:microsoft.com/office/officeart/2008/layout/VerticalCurvedList"/>
    <dgm:cxn modelId="{52502B45-4CC4-4CBF-A429-37C0131665AC}" type="presParOf" srcId="{B7CC8FB3-60F2-48CC-ADA4-7350B5E897F2}" destId="{FC4E3BB6-B527-4416-BF51-1433410DC1DB}" srcOrd="2" destOrd="0" presId="urn:microsoft.com/office/officeart/2008/layout/VerticalCurvedList"/>
    <dgm:cxn modelId="{D08353D2-05E5-4592-AE1E-D93F7876037D}" type="presParOf" srcId="{FC4E3BB6-B527-4416-BF51-1433410DC1DB}" destId="{5B393D17-FF2F-40AB-B986-6D4AF2E67B25}" srcOrd="0" destOrd="0" presId="urn:microsoft.com/office/officeart/2008/layout/VerticalCurvedList"/>
    <dgm:cxn modelId="{82A81748-BF71-471D-89C3-4616673102EB}" type="presParOf" srcId="{B7CC8FB3-60F2-48CC-ADA4-7350B5E897F2}" destId="{71E12490-ABCF-442B-BC28-A6060B351E34}" srcOrd="3" destOrd="0" presId="urn:microsoft.com/office/officeart/2008/layout/VerticalCurvedList"/>
    <dgm:cxn modelId="{91914A99-0891-41C9-BEF6-D19FCEDA467B}" type="presParOf" srcId="{B7CC8FB3-60F2-48CC-ADA4-7350B5E897F2}" destId="{3396DA48-1DDB-44D3-BEC2-5124B662229D}" srcOrd="4" destOrd="0" presId="urn:microsoft.com/office/officeart/2008/layout/VerticalCurvedList"/>
    <dgm:cxn modelId="{8985FB53-011C-4A8B-B09D-2CFFE7A4A7F0}" type="presParOf" srcId="{3396DA48-1DDB-44D3-BEC2-5124B662229D}" destId="{F20D117C-082A-40E7-BCA1-E929AB5C8A69}" srcOrd="0" destOrd="0" presId="urn:microsoft.com/office/officeart/2008/layout/VerticalCurvedList"/>
    <dgm:cxn modelId="{9054F480-C6F2-4D1E-8848-C8474CDA27CB}" type="presParOf" srcId="{B7CC8FB3-60F2-48CC-ADA4-7350B5E897F2}" destId="{B1934D3A-0021-40C7-9060-5AC81BE154D4}" srcOrd="5" destOrd="0" presId="urn:microsoft.com/office/officeart/2008/layout/VerticalCurvedList"/>
    <dgm:cxn modelId="{D93993D8-E797-43CD-909B-F00D33B861A5}" type="presParOf" srcId="{B7CC8FB3-60F2-48CC-ADA4-7350B5E897F2}" destId="{24F5CAAC-F18C-4FF2-A1DD-2845825B59EB}" srcOrd="6" destOrd="0" presId="urn:microsoft.com/office/officeart/2008/layout/VerticalCurvedList"/>
    <dgm:cxn modelId="{513E31BD-AA72-4943-B0C1-995D199322A2}" type="presParOf" srcId="{24F5CAAC-F18C-4FF2-A1DD-2845825B59EB}" destId="{E3D70000-D894-4D27-9234-D09FC5D51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E9FF0BB-0FBB-4A32-80F4-73D0C5D10913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C8C86DAC-3D97-4F65-B92B-8DE3C555563B}">
      <dgm:prSet phldrT="[Текст]"/>
      <dgm:spPr/>
      <dgm:t>
        <a:bodyPr/>
        <a:lstStyle/>
        <a:p>
          <a:r>
            <a:rPr lang="uk-UA" dirty="0"/>
            <a:t>Підбір джерел даних</a:t>
          </a:r>
          <a:endParaRPr lang="ru-UA" dirty="0"/>
        </a:p>
      </dgm:t>
    </dgm:pt>
    <dgm:pt modelId="{676C9D1C-84B1-4711-8D13-4E92EF42127C}" type="parTrans" cxnId="{2B2E1C40-31B4-4E46-876F-4379C300585F}">
      <dgm:prSet/>
      <dgm:spPr/>
      <dgm:t>
        <a:bodyPr/>
        <a:lstStyle/>
        <a:p>
          <a:endParaRPr lang="ru-UA"/>
        </a:p>
      </dgm:t>
    </dgm:pt>
    <dgm:pt modelId="{A0EFB423-6D38-4F9A-9807-24C7E104B4E8}" type="sibTrans" cxnId="{2B2E1C40-31B4-4E46-876F-4379C300585F}">
      <dgm:prSet/>
      <dgm:spPr/>
      <dgm:t>
        <a:bodyPr/>
        <a:lstStyle/>
        <a:p>
          <a:endParaRPr lang="ru-UA"/>
        </a:p>
      </dgm:t>
    </dgm:pt>
    <dgm:pt modelId="{36D67252-10A2-439A-A0EB-FB63F0EB948E}">
      <dgm:prSet phldrT="[Текст]"/>
      <dgm:spPr/>
      <dgm:t>
        <a:bodyPr/>
        <a:lstStyle/>
        <a:p>
          <a:r>
            <a:rPr lang="uk-UA" dirty="0"/>
            <a:t>Організація аналітичної роботи</a:t>
          </a:r>
          <a:endParaRPr lang="ru-UA" dirty="0"/>
        </a:p>
      </dgm:t>
    </dgm:pt>
    <dgm:pt modelId="{48F19CD8-6B02-4FD0-9163-81EA7A5D729C}" type="parTrans" cxnId="{E2D34F17-DE3B-4AA6-B96A-0EDC6B33052D}">
      <dgm:prSet/>
      <dgm:spPr/>
      <dgm:t>
        <a:bodyPr/>
        <a:lstStyle/>
        <a:p>
          <a:endParaRPr lang="ru-UA"/>
        </a:p>
      </dgm:t>
    </dgm:pt>
    <dgm:pt modelId="{33461F79-3BB2-4635-AEC1-D4A6249E6879}" type="sibTrans" cxnId="{E2D34F17-DE3B-4AA6-B96A-0EDC6B33052D}">
      <dgm:prSet/>
      <dgm:spPr/>
      <dgm:t>
        <a:bodyPr/>
        <a:lstStyle/>
        <a:p>
          <a:endParaRPr lang="ru-UA"/>
        </a:p>
      </dgm:t>
    </dgm:pt>
    <dgm:pt modelId="{A69A704C-E69F-412A-A888-8F7F11315FDB}" type="pres">
      <dgm:prSet presAssocID="{FE9FF0BB-0FBB-4A32-80F4-73D0C5D10913}" presName="Name0" presStyleCnt="0">
        <dgm:presLayoutVars>
          <dgm:chMax val="7"/>
          <dgm:chPref val="7"/>
          <dgm:dir/>
        </dgm:presLayoutVars>
      </dgm:prSet>
      <dgm:spPr/>
    </dgm:pt>
    <dgm:pt modelId="{B7CC8FB3-60F2-48CC-ADA4-7350B5E897F2}" type="pres">
      <dgm:prSet presAssocID="{FE9FF0BB-0FBB-4A32-80F4-73D0C5D10913}" presName="Name1" presStyleCnt="0"/>
      <dgm:spPr/>
    </dgm:pt>
    <dgm:pt modelId="{6E03CA59-9F25-4DCB-A8C1-6E27DB5A34AC}" type="pres">
      <dgm:prSet presAssocID="{FE9FF0BB-0FBB-4A32-80F4-73D0C5D10913}" presName="cycle" presStyleCnt="0"/>
      <dgm:spPr/>
    </dgm:pt>
    <dgm:pt modelId="{796BCD2E-7B85-44E3-8146-841ACB4C14AC}" type="pres">
      <dgm:prSet presAssocID="{FE9FF0BB-0FBB-4A32-80F4-73D0C5D10913}" presName="srcNode" presStyleLbl="node1" presStyleIdx="0" presStyleCnt="2"/>
      <dgm:spPr/>
    </dgm:pt>
    <dgm:pt modelId="{114ADC25-C60B-47E9-91A0-4B248B3152AB}" type="pres">
      <dgm:prSet presAssocID="{FE9FF0BB-0FBB-4A32-80F4-73D0C5D10913}" presName="conn" presStyleLbl="parChTrans1D2" presStyleIdx="0" presStyleCnt="1"/>
      <dgm:spPr/>
    </dgm:pt>
    <dgm:pt modelId="{98798DFB-12F1-4AE3-9D37-47B98651A591}" type="pres">
      <dgm:prSet presAssocID="{FE9FF0BB-0FBB-4A32-80F4-73D0C5D10913}" presName="extraNode" presStyleLbl="node1" presStyleIdx="0" presStyleCnt="2"/>
      <dgm:spPr/>
    </dgm:pt>
    <dgm:pt modelId="{6B28A04D-2BA8-4C80-8215-3026AC0AE35C}" type="pres">
      <dgm:prSet presAssocID="{FE9FF0BB-0FBB-4A32-80F4-73D0C5D10913}" presName="dstNode" presStyleLbl="node1" presStyleIdx="0" presStyleCnt="2"/>
      <dgm:spPr/>
    </dgm:pt>
    <dgm:pt modelId="{824D97C4-DD58-40EA-A8EA-B208D7B60D67}" type="pres">
      <dgm:prSet presAssocID="{C8C86DAC-3D97-4F65-B92B-8DE3C555563B}" presName="text_1" presStyleLbl="node1" presStyleIdx="0" presStyleCnt="2">
        <dgm:presLayoutVars>
          <dgm:bulletEnabled val="1"/>
        </dgm:presLayoutVars>
      </dgm:prSet>
      <dgm:spPr/>
    </dgm:pt>
    <dgm:pt modelId="{FC4E3BB6-B527-4416-BF51-1433410DC1DB}" type="pres">
      <dgm:prSet presAssocID="{C8C86DAC-3D97-4F65-B92B-8DE3C555563B}" presName="accent_1" presStyleCnt="0"/>
      <dgm:spPr/>
    </dgm:pt>
    <dgm:pt modelId="{5B393D17-FF2F-40AB-B986-6D4AF2E67B25}" type="pres">
      <dgm:prSet presAssocID="{C8C86DAC-3D97-4F65-B92B-8DE3C555563B}" presName="accentRepeatNode" presStyleLbl="solidFgAcc1" presStyleIdx="0" presStyleCnt="2"/>
      <dgm:spPr/>
    </dgm:pt>
    <dgm:pt modelId="{71E12490-ABCF-442B-BC28-A6060B351E34}" type="pres">
      <dgm:prSet presAssocID="{36D67252-10A2-439A-A0EB-FB63F0EB948E}" presName="text_2" presStyleLbl="node1" presStyleIdx="1" presStyleCnt="2">
        <dgm:presLayoutVars>
          <dgm:bulletEnabled val="1"/>
        </dgm:presLayoutVars>
      </dgm:prSet>
      <dgm:spPr/>
    </dgm:pt>
    <dgm:pt modelId="{3396DA48-1DDB-44D3-BEC2-5124B662229D}" type="pres">
      <dgm:prSet presAssocID="{36D67252-10A2-439A-A0EB-FB63F0EB948E}" presName="accent_2" presStyleCnt="0"/>
      <dgm:spPr/>
    </dgm:pt>
    <dgm:pt modelId="{F20D117C-082A-40E7-BCA1-E929AB5C8A69}" type="pres">
      <dgm:prSet presAssocID="{36D67252-10A2-439A-A0EB-FB63F0EB948E}" presName="accentRepeatNode" presStyleLbl="solidFgAcc1" presStyleIdx="1" presStyleCnt="2"/>
      <dgm:spPr/>
    </dgm:pt>
  </dgm:ptLst>
  <dgm:cxnLst>
    <dgm:cxn modelId="{90F8E508-A799-439D-9DD4-71E1566E3E8E}" type="presOf" srcId="{C8C86DAC-3D97-4F65-B92B-8DE3C555563B}" destId="{824D97C4-DD58-40EA-A8EA-B208D7B60D67}" srcOrd="0" destOrd="0" presId="urn:microsoft.com/office/officeart/2008/layout/VerticalCurvedList"/>
    <dgm:cxn modelId="{E2D34F17-DE3B-4AA6-B96A-0EDC6B33052D}" srcId="{FE9FF0BB-0FBB-4A32-80F4-73D0C5D10913}" destId="{36D67252-10A2-439A-A0EB-FB63F0EB948E}" srcOrd="1" destOrd="0" parTransId="{48F19CD8-6B02-4FD0-9163-81EA7A5D729C}" sibTransId="{33461F79-3BB2-4635-AEC1-D4A6249E6879}"/>
    <dgm:cxn modelId="{2B2E1C40-31B4-4E46-876F-4379C300585F}" srcId="{FE9FF0BB-0FBB-4A32-80F4-73D0C5D10913}" destId="{C8C86DAC-3D97-4F65-B92B-8DE3C555563B}" srcOrd="0" destOrd="0" parTransId="{676C9D1C-84B1-4711-8D13-4E92EF42127C}" sibTransId="{A0EFB423-6D38-4F9A-9807-24C7E104B4E8}"/>
    <dgm:cxn modelId="{C39A7A60-8299-4610-8FC7-57F5CD955E25}" type="presOf" srcId="{FE9FF0BB-0FBB-4A32-80F4-73D0C5D10913}" destId="{A69A704C-E69F-412A-A888-8F7F11315FDB}" srcOrd="0" destOrd="0" presId="urn:microsoft.com/office/officeart/2008/layout/VerticalCurvedList"/>
    <dgm:cxn modelId="{A0295873-21D9-4541-844C-D7FCB898CCCB}" type="presOf" srcId="{36D67252-10A2-439A-A0EB-FB63F0EB948E}" destId="{71E12490-ABCF-442B-BC28-A6060B351E34}" srcOrd="0" destOrd="0" presId="urn:microsoft.com/office/officeart/2008/layout/VerticalCurvedList"/>
    <dgm:cxn modelId="{536E04AE-398B-4F52-A01F-4FDC262A8429}" type="presOf" srcId="{A0EFB423-6D38-4F9A-9807-24C7E104B4E8}" destId="{114ADC25-C60B-47E9-91A0-4B248B3152AB}" srcOrd="0" destOrd="0" presId="urn:microsoft.com/office/officeart/2008/layout/VerticalCurvedList"/>
    <dgm:cxn modelId="{C07BEDD5-BD7C-43CF-A618-8C92E41FB163}" type="presParOf" srcId="{A69A704C-E69F-412A-A888-8F7F11315FDB}" destId="{B7CC8FB3-60F2-48CC-ADA4-7350B5E897F2}" srcOrd="0" destOrd="0" presId="urn:microsoft.com/office/officeart/2008/layout/VerticalCurvedList"/>
    <dgm:cxn modelId="{42EEAA25-CBBC-4D17-9D2D-0FEA30BB93A9}" type="presParOf" srcId="{B7CC8FB3-60F2-48CC-ADA4-7350B5E897F2}" destId="{6E03CA59-9F25-4DCB-A8C1-6E27DB5A34AC}" srcOrd="0" destOrd="0" presId="urn:microsoft.com/office/officeart/2008/layout/VerticalCurvedList"/>
    <dgm:cxn modelId="{A1A12C78-AAFA-4B69-9326-02B53B8C0EBB}" type="presParOf" srcId="{6E03CA59-9F25-4DCB-A8C1-6E27DB5A34AC}" destId="{796BCD2E-7B85-44E3-8146-841ACB4C14AC}" srcOrd="0" destOrd="0" presId="urn:microsoft.com/office/officeart/2008/layout/VerticalCurvedList"/>
    <dgm:cxn modelId="{8C76EBAF-68AE-4373-8F34-7F09ABCB2D6F}" type="presParOf" srcId="{6E03CA59-9F25-4DCB-A8C1-6E27DB5A34AC}" destId="{114ADC25-C60B-47E9-91A0-4B248B3152AB}" srcOrd="1" destOrd="0" presId="urn:microsoft.com/office/officeart/2008/layout/VerticalCurvedList"/>
    <dgm:cxn modelId="{89FA8767-2F40-4CAB-ADBF-55F3AC344184}" type="presParOf" srcId="{6E03CA59-9F25-4DCB-A8C1-6E27DB5A34AC}" destId="{98798DFB-12F1-4AE3-9D37-47B98651A591}" srcOrd="2" destOrd="0" presId="urn:microsoft.com/office/officeart/2008/layout/VerticalCurvedList"/>
    <dgm:cxn modelId="{A97C4E8D-76E2-4CBA-A6FF-3D32F97B07DC}" type="presParOf" srcId="{6E03CA59-9F25-4DCB-A8C1-6E27DB5A34AC}" destId="{6B28A04D-2BA8-4C80-8215-3026AC0AE35C}" srcOrd="3" destOrd="0" presId="urn:microsoft.com/office/officeart/2008/layout/VerticalCurvedList"/>
    <dgm:cxn modelId="{0B9C49B4-541B-46A8-A8D2-106A65A22CB9}" type="presParOf" srcId="{B7CC8FB3-60F2-48CC-ADA4-7350B5E897F2}" destId="{824D97C4-DD58-40EA-A8EA-B208D7B60D67}" srcOrd="1" destOrd="0" presId="urn:microsoft.com/office/officeart/2008/layout/VerticalCurvedList"/>
    <dgm:cxn modelId="{52502B45-4CC4-4CBF-A429-37C0131665AC}" type="presParOf" srcId="{B7CC8FB3-60F2-48CC-ADA4-7350B5E897F2}" destId="{FC4E3BB6-B527-4416-BF51-1433410DC1DB}" srcOrd="2" destOrd="0" presId="urn:microsoft.com/office/officeart/2008/layout/VerticalCurvedList"/>
    <dgm:cxn modelId="{D08353D2-05E5-4592-AE1E-D93F7876037D}" type="presParOf" srcId="{FC4E3BB6-B527-4416-BF51-1433410DC1DB}" destId="{5B393D17-FF2F-40AB-B986-6D4AF2E67B25}" srcOrd="0" destOrd="0" presId="urn:microsoft.com/office/officeart/2008/layout/VerticalCurvedList"/>
    <dgm:cxn modelId="{82A81748-BF71-471D-89C3-4616673102EB}" type="presParOf" srcId="{B7CC8FB3-60F2-48CC-ADA4-7350B5E897F2}" destId="{71E12490-ABCF-442B-BC28-A6060B351E34}" srcOrd="3" destOrd="0" presId="urn:microsoft.com/office/officeart/2008/layout/VerticalCurvedList"/>
    <dgm:cxn modelId="{91914A99-0891-41C9-BEF6-D19FCEDA467B}" type="presParOf" srcId="{B7CC8FB3-60F2-48CC-ADA4-7350B5E897F2}" destId="{3396DA48-1DDB-44D3-BEC2-5124B662229D}" srcOrd="4" destOrd="0" presId="urn:microsoft.com/office/officeart/2008/layout/VerticalCurvedList"/>
    <dgm:cxn modelId="{8985FB53-011C-4A8B-B09D-2CFFE7A4A7F0}" type="presParOf" srcId="{3396DA48-1DDB-44D3-BEC2-5124B662229D}" destId="{F20D117C-082A-40E7-BCA1-E929AB5C8A6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E9FF0BB-0FBB-4A32-80F4-73D0C5D10913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C85CED05-9C7E-436F-9CBE-E2C208C435B7}">
      <dgm:prSet phldrT="[Текст]"/>
      <dgm:spPr/>
      <dgm:t>
        <a:bodyPr/>
        <a:lstStyle/>
        <a:p>
          <a:r>
            <a:rPr lang="uk-UA" dirty="0"/>
            <a:t>Характеристика документів щодо оформлення результатів</a:t>
          </a:r>
          <a:endParaRPr lang="ru-UA" dirty="0"/>
        </a:p>
      </dgm:t>
    </dgm:pt>
    <dgm:pt modelId="{4152AD09-1BED-48C2-ACC5-847605BEFCFC}" type="parTrans" cxnId="{84B8BF5A-BEF2-4F0C-B895-4A93BE2B3AD6}">
      <dgm:prSet/>
      <dgm:spPr/>
      <dgm:t>
        <a:bodyPr/>
        <a:lstStyle/>
        <a:p>
          <a:endParaRPr lang="ru-UA"/>
        </a:p>
      </dgm:t>
    </dgm:pt>
    <dgm:pt modelId="{9E736719-5325-4490-BE43-9C2737627E0F}" type="sibTrans" cxnId="{84B8BF5A-BEF2-4F0C-B895-4A93BE2B3AD6}">
      <dgm:prSet/>
      <dgm:spPr/>
      <dgm:t>
        <a:bodyPr/>
        <a:lstStyle/>
        <a:p>
          <a:endParaRPr lang="ru-UA"/>
        </a:p>
      </dgm:t>
    </dgm:pt>
    <dgm:pt modelId="{1EEA5426-E113-4FC8-ADD5-320D5828C827}">
      <dgm:prSet/>
      <dgm:spPr/>
      <dgm:t>
        <a:bodyPr/>
        <a:lstStyle/>
        <a:p>
          <a:r>
            <a:rPr lang="uk-UA"/>
            <a:t>Підбір технічних засобів аналізу</a:t>
          </a:r>
          <a:endParaRPr lang="ru-UA"/>
        </a:p>
      </dgm:t>
    </dgm:pt>
    <dgm:pt modelId="{B093E65B-9012-4AC8-8FBE-E8EC51F9BCC6}" type="parTrans" cxnId="{DD194692-8945-4682-8DE8-13116AC67508}">
      <dgm:prSet/>
      <dgm:spPr/>
      <dgm:t>
        <a:bodyPr/>
        <a:lstStyle/>
        <a:p>
          <a:endParaRPr lang="ru-UA"/>
        </a:p>
      </dgm:t>
    </dgm:pt>
    <dgm:pt modelId="{3ED246F9-9BA6-453D-B36B-639DC7ED2F2E}" type="sibTrans" cxnId="{DD194692-8945-4682-8DE8-13116AC67508}">
      <dgm:prSet/>
      <dgm:spPr/>
      <dgm:t>
        <a:bodyPr/>
        <a:lstStyle/>
        <a:p>
          <a:endParaRPr lang="ru-UA"/>
        </a:p>
      </dgm:t>
    </dgm:pt>
    <dgm:pt modelId="{A69A704C-E69F-412A-A888-8F7F11315FDB}" type="pres">
      <dgm:prSet presAssocID="{FE9FF0BB-0FBB-4A32-80F4-73D0C5D10913}" presName="Name0" presStyleCnt="0">
        <dgm:presLayoutVars>
          <dgm:chMax val="7"/>
          <dgm:chPref val="7"/>
          <dgm:dir/>
        </dgm:presLayoutVars>
      </dgm:prSet>
      <dgm:spPr/>
    </dgm:pt>
    <dgm:pt modelId="{B7CC8FB3-60F2-48CC-ADA4-7350B5E897F2}" type="pres">
      <dgm:prSet presAssocID="{FE9FF0BB-0FBB-4A32-80F4-73D0C5D10913}" presName="Name1" presStyleCnt="0"/>
      <dgm:spPr/>
    </dgm:pt>
    <dgm:pt modelId="{6E03CA59-9F25-4DCB-A8C1-6E27DB5A34AC}" type="pres">
      <dgm:prSet presAssocID="{FE9FF0BB-0FBB-4A32-80F4-73D0C5D10913}" presName="cycle" presStyleCnt="0"/>
      <dgm:spPr/>
    </dgm:pt>
    <dgm:pt modelId="{796BCD2E-7B85-44E3-8146-841ACB4C14AC}" type="pres">
      <dgm:prSet presAssocID="{FE9FF0BB-0FBB-4A32-80F4-73D0C5D10913}" presName="srcNode" presStyleLbl="node1" presStyleIdx="0" presStyleCnt="2"/>
      <dgm:spPr/>
    </dgm:pt>
    <dgm:pt modelId="{114ADC25-C60B-47E9-91A0-4B248B3152AB}" type="pres">
      <dgm:prSet presAssocID="{FE9FF0BB-0FBB-4A32-80F4-73D0C5D10913}" presName="conn" presStyleLbl="parChTrans1D2" presStyleIdx="0" presStyleCnt="1"/>
      <dgm:spPr/>
    </dgm:pt>
    <dgm:pt modelId="{98798DFB-12F1-4AE3-9D37-47B98651A591}" type="pres">
      <dgm:prSet presAssocID="{FE9FF0BB-0FBB-4A32-80F4-73D0C5D10913}" presName="extraNode" presStyleLbl="node1" presStyleIdx="0" presStyleCnt="2"/>
      <dgm:spPr/>
    </dgm:pt>
    <dgm:pt modelId="{6B28A04D-2BA8-4C80-8215-3026AC0AE35C}" type="pres">
      <dgm:prSet presAssocID="{FE9FF0BB-0FBB-4A32-80F4-73D0C5D10913}" presName="dstNode" presStyleLbl="node1" presStyleIdx="0" presStyleCnt="2"/>
      <dgm:spPr/>
    </dgm:pt>
    <dgm:pt modelId="{6C4AE694-5B9E-42EB-82F5-80984DF0BF84}" type="pres">
      <dgm:prSet presAssocID="{1EEA5426-E113-4FC8-ADD5-320D5828C827}" presName="text_1" presStyleLbl="node1" presStyleIdx="0" presStyleCnt="2">
        <dgm:presLayoutVars>
          <dgm:bulletEnabled val="1"/>
        </dgm:presLayoutVars>
      </dgm:prSet>
      <dgm:spPr/>
    </dgm:pt>
    <dgm:pt modelId="{7FFCDB4B-9990-42E9-88A9-F269B39EB8BB}" type="pres">
      <dgm:prSet presAssocID="{1EEA5426-E113-4FC8-ADD5-320D5828C827}" presName="accent_1" presStyleCnt="0"/>
      <dgm:spPr/>
    </dgm:pt>
    <dgm:pt modelId="{C72977CD-5949-4A90-86F4-C53BF3CFF555}" type="pres">
      <dgm:prSet presAssocID="{1EEA5426-E113-4FC8-ADD5-320D5828C827}" presName="accentRepeatNode" presStyleLbl="solidFgAcc1" presStyleIdx="0" presStyleCnt="2"/>
      <dgm:spPr/>
    </dgm:pt>
    <dgm:pt modelId="{DE6035B9-43E5-4D3E-939A-C0CF42556DEB}" type="pres">
      <dgm:prSet presAssocID="{C85CED05-9C7E-436F-9CBE-E2C208C435B7}" presName="text_2" presStyleLbl="node1" presStyleIdx="1" presStyleCnt="2">
        <dgm:presLayoutVars>
          <dgm:bulletEnabled val="1"/>
        </dgm:presLayoutVars>
      </dgm:prSet>
      <dgm:spPr/>
    </dgm:pt>
    <dgm:pt modelId="{AC1FA494-4D34-4823-B82B-761CBC072864}" type="pres">
      <dgm:prSet presAssocID="{C85CED05-9C7E-436F-9CBE-E2C208C435B7}" presName="accent_2" presStyleCnt="0"/>
      <dgm:spPr/>
    </dgm:pt>
    <dgm:pt modelId="{E3D70000-D894-4D27-9234-D09FC5D510F6}" type="pres">
      <dgm:prSet presAssocID="{C85CED05-9C7E-436F-9CBE-E2C208C435B7}" presName="accentRepeatNode" presStyleLbl="solidFgAcc1" presStyleIdx="1" presStyleCnt="2"/>
      <dgm:spPr/>
    </dgm:pt>
  </dgm:ptLst>
  <dgm:cxnLst>
    <dgm:cxn modelId="{3913020D-35BC-43F8-B8ED-24A4027CD292}" type="presOf" srcId="{1EEA5426-E113-4FC8-ADD5-320D5828C827}" destId="{6C4AE694-5B9E-42EB-82F5-80984DF0BF84}" srcOrd="0" destOrd="0" presId="urn:microsoft.com/office/officeart/2008/layout/VerticalCurvedList"/>
    <dgm:cxn modelId="{1AF8001A-A520-4251-95D1-A459F37C26A2}" type="presOf" srcId="{3ED246F9-9BA6-453D-B36B-639DC7ED2F2E}" destId="{114ADC25-C60B-47E9-91A0-4B248B3152AB}" srcOrd="0" destOrd="0" presId="urn:microsoft.com/office/officeart/2008/layout/VerticalCurvedList"/>
    <dgm:cxn modelId="{8DE2E92F-F94E-4308-BDD0-3EE26BEBF473}" type="presOf" srcId="{C85CED05-9C7E-436F-9CBE-E2C208C435B7}" destId="{DE6035B9-43E5-4D3E-939A-C0CF42556DEB}" srcOrd="0" destOrd="0" presId="urn:microsoft.com/office/officeart/2008/layout/VerticalCurvedList"/>
    <dgm:cxn modelId="{C39A7A60-8299-4610-8FC7-57F5CD955E25}" type="presOf" srcId="{FE9FF0BB-0FBB-4A32-80F4-73D0C5D10913}" destId="{A69A704C-E69F-412A-A888-8F7F11315FDB}" srcOrd="0" destOrd="0" presId="urn:microsoft.com/office/officeart/2008/layout/VerticalCurvedList"/>
    <dgm:cxn modelId="{84B8BF5A-BEF2-4F0C-B895-4A93BE2B3AD6}" srcId="{FE9FF0BB-0FBB-4A32-80F4-73D0C5D10913}" destId="{C85CED05-9C7E-436F-9CBE-E2C208C435B7}" srcOrd="1" destOrd="0" parTransId="{4152AD09-1BED-48C2-ACC5-847605BEFCFC}" sibTransId="{9E736719-5325-4490-BE43-9C2737627E0F}"/>
    <dgm:cxn modelId="{DD194692-8945-4682-8DE8-13116AC67508}" srcId="{FE9FF0BB-0FBB-4A32-80F4-73D0C5D10913}" destId="{1EEA5426-E113-4FC8-ADD5-320D5828C827}" srcOrd="0" destOrd="0" parTransId="{B093E65B-9012-4AC8-8FBE-E8EC51F9BCC6}" sibTransId="{3ED246F9-9BA6-453D-B36B-639DC7ED2F2E}"/>
    <dgm:cxn modelId="{C07BEDD5-BD7C-43CF-A618-8C92E41FB163}" type="presParOf" srcId="{A69A704C-E69F-412A-A888-8F7F11315FDB}" destId="{B7CC8FB3-60F2-48CC-ADA4-7350B5E897F2}" srcOrd="0" destOrd="0" presId="urn:microsoft.com/office/officeart/2008/layout/VerticalCurvedList"/>
    <dgm:cxn modelId="{42EEAA25-CBBC-4D17-9D2D-0FEA30BB93A9}" type="presParOf" srcId="{B7CC8FB3-60F2-48CC-ADA4-7350B5E897F2}" destId="{6E03CA59-9F25-4DCB-A8C1-6E27DB5A34AC}" srcOrd="0" destOrd="0" presId="urn:microsoft.com/office/officeart/2008/layout/VerticalCurvedList"/>
    <dgm:cxn modelId="{A1A12C78-AAFA-4B69-9326-02B53B8C0EBB}" type="presParOf" srcId="{6E03CA59-9F25-4DCB-A8C1-6E27DB5A34AC}" destId="{796BCD2E-7B85-44E3-8146-841ACB4C14AC}" srcOrd="0" destOrd="0" presId="urn:microsoft.com/office/officeart/2008/layout/VerticalCurvedList"/>
    <dgm:cxn modelId="{8C76EBAF-68AE-4373-8F34-7F09ABCB2D6F}" type="presParOf" srcId="{6E03CA59-9F25-4DCB-A8C1-6E27DB5A34AC}" destId="{114ADC25-C60B-47E9-91A0-4B248B3152AB}" srcOrd="1" destOrd="0" presId="urn:microsoft.com/office/officeart/2008/layout/VerticalCurvedList"/>
    <dgm:cxn modelId="{89FA8767-2F40-4CAB-ADBF-55F3AC344184}" type="presParOf" srcId="{6E03CA59-9F25-4DCB-A8C1-6E27DB5A34AC}" destId="{98798DFB-12F1-4AE3-9D37-47B98651A591}" srcOrd="2" destOrd="0" presId="urn:microsoft.com/office/officeart/2008/layout/VerticalCurvedList"/>
    <dgm:cxn modelId="{A97C4E8D-76E2-4CBA-A6FF-3D32F97B07DC}" type="presParOf" srcId="{6E03CA59-9F25-4DCB-A8C1-6E27DB5A34AC}" destId="{6B28A04D-2BA8-4C80-8215-3026AC0AE35C}" srcOrd="3" destOrd="0" presId="urn:microsoft.com/office/officeart/2008/layout/VerticalCurvedList"/>
    <dgm:cxn modelId="{7A3AC2AF-CF9D-45DC-A3F2-C40AA879808D}" type="presParOf" srcId="{B7CC8FB3-60F2-48CC-ADA4-7350B5E897F2}" destId="{6C4AE694-5B9E-42EB-82F5-80984DF0BF84}" srcOrd="1" destOrd="0" presId="urn:microsoft.com/office/officeart/2008/layout/VerticalCurvedList"/>
    <dgm:cxn modelId="{1529F9FE-07C0-4D40-8AE1-A218067752B8}" type="presParOf" srcId="{B7CC8FB3-60F2-48CC-ADA4-7350B5E897F2}" destId="{7FFCDB4B-9990-42E9-88A9-F269B39EB8BB}" srcOrd="2" destOrd="0" presId="urn:microsoft.com/office/officeart/2008/layout/VerticalCurvedList"/>
    <dgm:cxn modelId="{E7AA87FE-38F0-41B1-A695-9C0AAEF2226F}" type="presParOf" srcId="{7FFCDB4B-9990-42E9-88A9-F269B39EB8BB}" destId="{C72977CD-5949-4A90-86F4-C53BF3CFF555}" srcOrd="0" destOrd="0" presId="urn:microsoft.com/office/officeart/2008/layout/VerticalCurvedList"/>
    <dgm:cxn modelId="{DA5C57EF-1587-4B26-93C5-0911A098BBD3}" type="presParOf" srcId="{B7CC8FB3-60F2-48CC-ADA4-7350B5E897F2}" destId="{DE6035B9-43E5-4D3E-939A-C0CF42556DEB}" srcOrd="3" destOrd="0" presId="urn:microsoft.com/office/officeart/2008/layout/VerticalCurvedList"/>
    <dgm:cxn modelId="{CF38DAC3-236F-42AC-A49D-A7D7C6C18BE9}" type="presParOf" srcId="{B7CC8FB3-60F2-48CC-ADA4-7350B5E897F2}" destId="{AC1FA494-4D34-4823-B82B-761CBC072864}" srcOrd="4" destOrd="0" presId="urn:microsoft.com/office/officeart/2008/layout/VerticalCurvedList"/>
    <dgm:cxn modelId="{B26BA231-8663-45FA-84A2-FAB7F12A1239}" type="presParOf" srcId="{AC1FA494-4D34-4823-B82B-761CBC072864}" destId="{E3D70000-D894-4D27-9234-D09FC5D51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4ADC25-C60B-47E9-91A0-4B248B3152AB}">
      <dsp:nvSpPr>
        <dsp:cNvPr id="0" name=""/>
        <dsp:cNvSpPr/>
      </dsp:nvSpPr>
      <dsp:spPr>
        <a:xfrm>
          <a:off x="-4549434" y="-697581"/>
          <a:ext cx="5419476" cy="5419476"/>
        </a:xfrm>
        <a:prstGeom prst="blockArc">
          <a:avLst>
            <a:gd name="adj1" fmla="val 18900000"/>
            <a:gd name="adj2" fmla="val 2700000"/>
            <a:gd name="adj3" fmla="val 399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4D97C4-DD58-40EA-A8EA-B208D7B60D67}">
      <dsp:nvSpPr>
        <dsp:cNvPr id="0" name=""/>
        <dsp:cNvSpPr/>
      </dsp:nvSpPr>
      <dsp:spPr>
        <a:xfrm>
          <a:off x="559550" y="402431"/>
          <a:ext cx="10206289" cy="8048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9000"/>
                <a:alpha val="100000"/>
                <a:satMod val="109000"/>
                <a:lumMod val="110000"/>
              </a:schemeClr>
            </a:gs>
            <a:gs pos="52000">
              <a:schemeClr val="accent1">
                <a:hueOff val="0"/>
                <a:satOff val="0"/>
                <a:lumOff val="0"/>
                <a:alphaOff val="0"/>
                <a:tint val="74000"/>
                <a:satMod val="10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8860" tIns="106680" rIns="106680" bIns="10668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200" kern="1200" dirty="0"/>
            <a:t>Визначення суб'єктів аналізу</a:t>
          </a:r>
          <a:endParaRPr lang="ru-UA" sz="4200" kern="1200" dirty="0"/>
        </a:p>
      </dsp:txBody>
      <dsp:txXfrm>
        <a:off x="559550" y="402431"/>
        <a:ext cx="10206289" cy="804862"/>
      </dsp:txXfrm>
    </dsp:sp>
    <dsp:sp modelId="{5B393D17-FF2F-40AB-B986-6D4AF2E67B25}">
      <dsp:nvSpPr>
        <dsp:cNvPr id="0" name=""/>
        <dsp:cNvSpPr/>
      </dsp:nvSpPr>
      <dsp:spPr>
        <a:xfrm>
          <a:off x="56511" y="301823"/>
          <a:ext cx="1006078" cy="100607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9000"/>
                <a:alpha val="100000"/>
                <a:satMod val="109000"/>
                <a:lumMod val="110000"/>
              </a:schemeClr>
            </a:gs>
            <a:gs pos="52000">
              <a:schemeClr val="lt1">
                <a:hueOff val="0"/>
                <a:satOff val="0"/>
                <a:lumOff val="0"/>
                <a:alphaOff val="0"/>
                <a:tint val="74000"/>
                <a:satMod val="100000"/>
                <a:lumMod val="104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8000"/>
                <a:satMod val="100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1E12490-ABCF-442B-BC28-A6060B351E34}">
      <dsp:nvSpPr>
        <dsp:cNvPr id="0" name=""/>
        <dsp:cNvSpPr/>
      </dsp:nvSpPr>
      <dsp:spPr>
        <a:xfrm>
          <a:off x="852117" y="1609725"/>
          <a:ext cx="9913722" cy="8048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9000"/>
                <a:alpha val="100000"/>
                <a:satMod val="109000"/>
                <a:lumMod val="110000"/>
              </a:schemeClr>
            </a:gs>
            <a:gs pos="52000">
              <a:schemeClr val="accent1">
                <a:hueOff val="0"/>
                <a:satOff val="0"/>
                <a:lumOff val="0"/>
                <a:alphaOff val="0"/>
                <a:tint val="74000"/>
                <a:satMod val="10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8860" tIns="106680" rIns="106680" bIns="10668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200" kern="1200" dirty="0"/>
            <a:t>Визначення мети і задач аналізу</a:t>
          </a:r>
          <a:endParaRPr lang="ru-UA" sz="4200" kern="1200" dirty="0"/>
        </a:p>
      </dsp:txBody>
      <dsp:txXfrm>
        <a:off x="852117" y="1609725"/>
        <a:ext cx="9913722" cy="804862"/>
      </dsp:txXfrm>
    </dsp:sp>
    <dsp:sp modelId="{F20D117C-082A-40E7-BCA1-E929AB5C8A69}">
      <dsp:nvSpPr>
        <dsp:cNvPr id="0" name=""/>
        <dsp:cNvSpPr/>
      </dsp:nvSpPr>
      <dsp:spPr>
        <a:xfrm>
          <a:off x="349078" y="1509117"/>
          <a:ext cx="1006078" cy="100607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9000"/>
                <a:alpha val="100000"/>
                <a:satMod val="109000"/>
                <a:lumMod val="110000"/>
              </a:schemeClr>
            </a:gs>
            <a:gs pos="52000">
              <a:schemeClr val="lt1">
                <a:hueOff val="0"/>
                <a:satOff val="0"/>
                <a:lumOff val="0"/>
                <a:alphaOff val="0"/>
                <a:tint val="74000"/>
                <a:satMod val="100000"/>
                <a:lumMod val="104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8000"/>
                <a:satMod val="100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B1934D3A-0021-40C7-9060-5AC81BE154D4}">
      <dsp:nvSpPr>
        <dsp:cNvPr id="0" name=""/>
        <dsp:cNvSpPr/>
      </dsp:nvSpPr>
      <dsp:spPr>
        <a:xfrm>
          <a:off x="559550" y="2817019"/>
          <a:ext cx="10206289" cy="8048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9000"/>
                <a:alpha val="100000"/>
                <a:satMod val="109000"/>
                <a:lumMod val="110000"/>
              </a:schemeClr>
            </a:gs>
            <a:gs pos="52000">
              <a:schemeClr val="accent1">
                <a:hueOff val="0"/>
                <a:satOff val="0"/>
                <a:lumOff val="0"/>
                <a:alphaOff val="0"/>
                <a:tint val="74000"/>
                <a:satMod val="10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8860" tIns="106680" rIns="106680" bIns="10668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200" kern="1200" dirty="0"/>
            <a:t>Визначення об'єктів аналізу</a:t>
          </a:r>
          <a:endParaRPr lang="ru-UA" sz="4200" kern="1200" dirty="0"/>
        </a:p>
      </dsp:txBody>
      <dsp:txXfrm>
        <a:off x="559550" y="2817019"/>
        <a:ext cx="10206289" cy="804862"/>
      </dsp:txXfrm>
    </dsp:sp>
    <dsp:sp modelId="{E3D70000-D894-4D27-9234-D09FC5D510F6}">
      <dsp:nvSpPr>
        <dsp:cNvPr id="0" name=""/>
        <dsp:cNvSpPr/>
      </dsp:nvSpPr>
      <dsp:spPr>
        <a:xfrm>
          <a:off x="56511" y="2716411"/>
          <a:ext cx="1006078" cy="100607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9000"/>
                <a:alpha val="100000"/>
                <a:satMod val="109000"/>
                <a:lumMod val="110000"/>
              </a:schemeClr>
            </a:gs>
            <a:gs pos="52000">
              <a:schemeClr val="lt1">
                <a:hueOff val="0"/>
                <a:satOff val="0"/>
                <a:lumOff val="0"/>
                <a:alphaOff val="0"/>
                <a:tint val="74000"/>
                <a:satMod val="100000"/>
                <a:lumMod val="104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8000"/>
                <a:satMod val="100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4ADC25-C60B-47E9-91A0-4B248B3152AB}">
      <dsp:nvSpPr>
        <dsp:cNvPr id="0" name=""/>
        <dsp:cNvSpPr/>
      </dsp:nvSpPr>
      <dsp:spPr>
        <a:xfrm>
          <a:off x="-4549434" y="-697581"/>
          <a:ext cx="5419476" cy="5419476"/>
        </a:xfrm>
        <a:prstGeom prst="blockArc">
          <a:avLst>
            <a:gd name="adj1" fmla="val 18900000"/>
            <a:gd name="adj2" fmla="val 2700000"/>
            <a:gd name="adj3" fmla="val 399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4D97C4-DD58-40EA-A8EA-B208D7B60D67}">
      <dsp:nvSpPr>
        <dsp:cNvPr id="0" name=""/>
        <dsp:cNvSpPr/>
      </dsp:nvSpPr>
      <dsp:spPr>
        <a:xfrm>
          <a:off x="559550" y="402431"/>
          <a:ext cx="10206289" cy="8048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9000"/>
                <a:alpha val="100000"/>
                <a:satMod val="109000"/>
                <a:lumMod val="110000"/>
              </a:schemeClr>
            </a:gs>
            <a:gs pos="52000">
              <a:schemeClr val="accent1">
                <a:hueOff val="0"/>
                <a:satOff val="0"/>
                <a:lumOff val="0"/>
                <a:alphaOff val="0"/>
                <a:tint val="74000"/>
                <a:satMod val="10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8860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/>
            <a:t>Вибір системи показників</a:t>
          </a:r>
          <a:endParaRPr lang="ru-UA" sz="2800" kern="1200" dirty="0"/>
        </a:p>
      </dsp:txBody>
      <dsp:txXfrm>
        <a:off x="559550" y="402431"/>
        <a:ext cx="10206289" cy="804862"/>
      </dsp:txXfrm>
    </dsp:sp>
    <dsp:sp modelId="{5B393D17-FF2F-40AB-B986-6D4AF2E67B25}">
      <dsp:nvSpPr>
        <dsp:cNvPr id="0" name=""/>
        <dsp:cNvSpPr/>
      </dsp:nvSpPr>
      <dsp:spPr>
        <a:xfrm>
          <a:off x="56511" y="301823"/>
          <a:ext cx="1006078" cy="100607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9000"/>
                <a:alpha val="100000"/>
                <a:satMod val="109000"/>
                <a:lumMod val="110000"/>
              </a:schemeClr>
            </a:gs>
            <a:gs pos="52000">
              <a:schemeClr val="lt1">
                <a:hueOff val="0"/>
                <a:satOff val="0"/>
                <a:lumOff val="0"/>
                <a:alphaOff val="0"/>
                <a:tint val="74000"/>
                <a:satMod val="100000"/>
                <a:lumMod val="104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8000"/>
                <a:satMod val="100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1E12490-ABCF-442B-BC28-A6060B351E34}">
      <dsp:nvSpPr>
        <dsp:cNvPr id="0" name=""/>
        <dsp:cNvSpPr/>
      </dsp:nvSpPr>
      <dsp:spPr>
        <a:xfrm>
          <a:off x="852117" y="1609725"/>
          <a:ext cx="9913722" cy="8048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9000"/>
                <a:alpha val="100000"/>
                <a:satMod val="109000"/>
                <a:lumMod val="110000"/>
              </a:schemeClr>
            </a:gs>
            <a:gs pos="52000">
              <a:schemeClr val="accent1">
                <a:hueOff val="0"/>
                <a:satOff val="0"/>
                <a:lumOff val="0"/>
                <a:alphaOff val="0"/>
                <a:tint val="74000"/>
                <a:satMod val="10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8860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/>
            <a:t>Визначення послідовності та періодичності аналізу</a:t>
          </a:r>
          <a:endParaRPr lang="ru-UA" sz="2800" kern="1200" dirty="0"/>
        </a:p>
      </dsp:txBody>
      <dsp:txXfrm>
        <a:off x="852117" y="1609725"/>
        <a:ext cx="9913722" cy="804862"/>
      </dsp:txXfrm>
    </dsp:sp>
    <dsp:sp modelId="{F20D117C-082A-40E7-BCA1-E929AB5C8A69}">
      <dsp:nvSpPr>
        <dsp:cNvPr id="0" name=""/>
        <dsp:cNvSpPr/>
      </dsp:nvSpPr>
      <dsp:spPr>
        <a:xfrm>
          <a:off x="349078" y="1509117"/>
          <a:ext cx="1006078" cy="100607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9000"/>
                <a:alpha val="100000"/>
                <a:satMod val="109000"/>
                <a:lumMod val="110000"/>
              </a:schemeClr>
            </a:gs>
            <a:gs pos="52000">
              <a:schemeClr val="lt1">
                <a:hueOff val="0"/>
                <a:satOff val="0"/>
                <a:lumOff val="0"/>
                <a:alphaOff val="0"/>
                <a:tint val="74000"/>
                <a:satMod val="100000"/>
                <a:lumMod val="104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8000"/>
                <a:satMod val="100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B1934D3A-0021-40C7-9060-5AC81BE154D4}">
      <dsp:nvSpPr>
        <dsp:cNvPr id="0" name=""/>
        <dsp:cNvSpPr/>
      </dsp:nvSpPr>
      <dsp:spPr>
        <a:xfrm>
          <a:off x="559550" y="2817019"/>
          <a:ext cx="10206289" cy="8048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9000"/>
                <a:alpha val="100000"/>
                <a:satMod val="109000"/>
                <a:lumMod val="110000"/>
              </a:schemeClr>
            </a:gs>
            <a:gs pos="52000">
              <a:schemeClr val="accent1">
                <a:hueOff val="0"/>
                <a:satOff val="0"/>
                <a:lumOff val="0"/>
                <a:alphaOff val="0"/>
                <a:tint val="74000"/>
                <a:satMod val="10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8860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/>
            <a:t>Підбір методів і прийомів дослідження</a:t>
          </a:r>
          <a:endParaRPr lang="ru-UA" sz="2800" kern="1200" dirty="0"/>
        </a:p>
      </dsp:txBody>
      <dsp:txXfrm>
        <a:off x="559550" y="2817019"/>
        <a:ext cx="10206289" cy="804862"/>
      </dsp:txXfrm>
    </dsp:sp>
    <dsp:sp modelId="{E3D70000-D894-4D27-9234-D09FC5D510F6}">
      <dsp:nvSpPr>
        <dsp:cNvPr id="0" name=""/>
        <dsp:cNvSpPr/>
      </dsp:nvSpPr>
      <dsp:spPr>
        <a:xfrm>
          <a:off x="56511" y="2716411"/>
          <a:ext cx="1006078" cy="100607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9000"/>
                <a:alpha val="100000"/>
                <a:satMod val="109000"/>
                <a:lumMod val="110000"/>
              </a:schemeClr>
            </a:gs>
            <a:gs pos="52000">
              <a:schemeClr val="lt1">
                <a:hueOff val="0"/>
                <a:satOff val="0"/>
                <a:lumOff val="0"/>
                <a:alphaOff val="0"/>
                <a:tint val="74000"/>
                <a:satMod val="100000"/>
                <a:lumMod val="104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8000"/>
                <a:satMod val="100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4ADC25-C60B-47E9-91A0-4B248B3152AB}">
      <dsp:nvSpPr>
        <dsp:cNvPr id="0" name=""/>
        <dsp:cNvSpPr/>
      </dsp:nvSpPr>
      <dsp:spPr>
        <a:xfrm>
          <a:off x="-4516103" y="-697581"/>
          <a:ext cx="5419476" cy="5419476"/>
        </a:xfrm>
        <a:prstGeom prst="blockArc">
          <a:avLst>
            <a:gd name="adj1" fmla="val 18900000"/>
            <a:gd name="adj2" fmla="val 2700000"/>
            <a:gd name="adj3" fmla="val 399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4D97C4-DD58-40EA-A8EA-B208D7B60D67}">
      <dsp:nvSpPr>
        <dsp:cNvPr id="0" name=""/>
        <dsp:cNvSpPr/>
      </dsp:nvSpPr>
      <dsp:spPr>
        <a:xfrm>
          <a:off x="739769" y="574913"/>
          <a:ext cx="10059402" cy="114966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9000"/>
                <a:alpha val="100000"/>
                <a:satMod val="109000"/>
                <a:lumMod val="110000"/>
              </a:schemeClr>
            </a:gs>
            <a:gs pos="52000">
              <a:schemeClr val="accent1">
                <a:hueOff val="0"/>
                <a:satOff val="0"/>
                <a:lumOff val="0"/>
                <a:alphaOff val="0"/>
                <a:tint val="74000"/>
                <a:satMod val="10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2547" tIns="114300" rIns="114300" bIns="11430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500" kern="1200" dirty="0"/>
            <a:t>Підбір джерел даних</a:t>
          </a:r>
          <a:endParaRPr lang="ru-UA" sz="4500" kern="1200" dirty="0"/>
        </a:p>
      </dsp:txBody>
      <dsp:txXfrm>
        <a:off x="739769" y="574913"/>
        <a:ext cx="10059402" cy="1149665"/>
      </dsp:txXfrm>
    </dsp:sp>
    <dsp:sp modelId="{5B393D17-FF2F-40AB-B986-6D4AF2E67B25}">
      <dsp:nvSpPr>
        <dsp:cNvPr id="0" name=""/>
        <dsp:cNvSpPr/>
      </dsp:nvSpPr>
      <dsp:spPr>
        <a:xfrm>
          <a:off x="21228" y="431205"/>
          <a:ext cx="1437082" cy="143708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9000"/>
                <a:alpha val="100000"/>
                <a:satMod val="109000"/>
                <a:lumMod val="110000"/>
              </a:schemeClr>
            </a:gs>
            <a:gs pos="52000">
              <a:schemeClr val="lt1">
                <a:hueOff val="0"/>
                <a:satOff val="0"/>
                <a:lumOff val="0"/>
                <a:alphaOff val="0"/>
                <a:tint val="74000"/>
                <a:satMod val="100000"/>
                <a:lumMod val="104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8000"/>
                <a:satMod val="100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1E12490-ABCF-442B-BC28-A6060B351E34}">
      <dsp:nvSpPr>
        <dsp:cNvPr id="0" name=""/>
        <dsp:cNvSpPr/>
      </dsp:nvSpPr>
      <dsp:spPr>
        <a:xfrm>
          <a:off x="739769" y="2299733"/>
          <a:ext cx="10059402" cy="114966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9000"/>
                <a:alpha val="100000"/>
                <a:satMod val="109000"/>
                <a:lumMod val="110000"/>
              </a:schemeClr>
            </a:gs>
            <a:gs pos="52000">
              <a:schemeClr val="accent1">
                <a:hueOff val="0"/>
                <a:satOff val="0"/>
                <a:lumOff val="0"/>
                <a:alphaOff val="0"/>
                <a:tint val="74000"/>
                <a:satMod val="10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2547" tIns="114300" rIns="114300" bIns="11430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500" kern="1200" dirty="0"/>
            <a:t>Організація аналітичної роботи</a:t>
          </a:r>
          <a:endParaRPr lang="ru-UA" sz="4500" kern="1200" dirty="0"/>
        </a:p>
      </dsp:txBody>
      <dsp:txXfrm>
        <a:off x="739769" y="2299733"/>
        <a:ext cx="10059402" cy="1149665"/>
      </dsp:txXfrm>
    </dsp:sp>
    <dsp:sp modelId="{F20D117C-082A-40E7-BCA1-E929AB5C8A69}">
      <dsp:nvSpPr>
        <dsp:cNvPr id="0" name=""/>
        <dsp:cNvSpPr/>
      </dsp:nvSpPr>
      <dsp:spPr>
        <a:xfrm>
          <a:off x="21228" y="2156025"/>
          <a:ext cx="1437082" cy="143708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9000"/>
                <a:alpha val="100000"/>
                <a:satMod val="109000"/>
                <a:lumMod val="110000"/>
              </a:schemeClr>
            </a:gs>
            <a:gs pos="52000">
              <a:schemeClr val="lt1">
                <a:hueOff val="0"/>
                <a:satOff val="0"/>
                <a:lumOff val="0"/>
                <a:alphaOff val="0"/>
                <a:tint val="74000"/>
                <a:satMod val="100000"/>
                <a:lumMod val="104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8000"/>
                <a:satMod val="100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4ADC25-C60B-47E9-91A0-4B248B3152AB}">
      <dsp:nvSpPr>
        <dsp:cNvPr id="0" name=""/>
        <dsp:cNvSpPr/>
      </dsp:nvSpPr>
      <dsp:spPr>
        <a:xfrm>
          <a:off x="-4516103" y="-697581"/>
          <a:ext cx="5419476" cy="5419476"/>
        </a:xfrm>
        <a:prstGeom prst="blockArc">
          <a:avLst>
            <a:gd name="adj1" fmla="val 18900000"/>
            <a:gd name="adj2" fmla="val 2700000"/>
            <a:gd name="adj3" fmla="val 399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4AE694-5B9E-42EB-82F5-80984DF0BF84}">
      <dsp:nvSpPr>
        <dsp:cNvPr id="0" name=""/>
        <dsp:cNvSpPr/>
      </dsp:nvSpPr>
      <dsp:spPr>
        <a:xfrm>
          <a:off x="739769" y="574913"/>
          <a:ext cx="10059402" cy="114966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9000"/>
                <a:alpha val="100000"/>
                <a:satMod val="109000"/>
                <a:lumMod val="110000"/>
              </a:schemeClr>
            </a:gs>
            <a:gs pos="52000">
              <a:schemeClr val="accent1">
                <a:hueOff val="0"/>
                <a:satOff val="0"/>
                <a:lumOff val="0"/>
                <a:alphaOff val="0"/>
                <a:tint val="74000"/>
                <a:satMod val="10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2547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400" kern="1200"/>
            <a:t>Підбір технічних засобів аналізу</a:t>
          </a:r>
          <a:endParaRPr lang="ru-UA" sz="3400" kern="1200"/>
        </a:p>
      </dsp:txBody>
      <dsp:txXfrm>
        <a:off x="739769" y="574913"/>
        <a:ext cx="10059402" cy="1149665"/>
      </dsp:txXfrm>
    </dsp:sp>
    <dsp:sp modelId="{C72977CD-5949-4A90-86F4-C53BF3CFF555}">
      <dsp:nvSpPr>
        <dsp:cNvPr id="0" name=""/>
        <dsp:cNvSpPr/>
      </dsp:nvSpPr>
      <dsp:spPr>
        <a:xfrm>
          <a:off x="21228" y="431205"/>
          <a:ext cx="1437082" cy="143708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9000"/>
                <a:alpha val="100000"/>
                <a:satMod val="109000"/>
                <a:lumMod val="110000"/>
              </a:schemeClr>
            </a:gs>
            <a:gs pos="52000">
              <a:schemeClr val="lt1">
                <a:hueOff val="0"/>
                <a:satOff val="0"/>
                <a:lumOff val="0"/>
                <a:alphaOff val="0"/>
                <a:tint val="74000"/>
                <a:satMod val="100000"/>
                <a:lumMod val="104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8000"/>
                <a:satMod val="100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DE6035B9-43E5-4D3E-939A-C0CF42556DEB}">
      <dsp:nvSpPr>
        <dsp:cNvPr id="0" name=""/>
        <dsp:cNvSpPr/>
      </dsp:nvSpPr>
      <dsp:spPr>
        <a:xfrm>
          <a:off x="739769" y="2299733"/>
          <a:ext cx="10059402" cy="114966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9000"/>
                <a:alpha val="100000"/>
                <a:satMod val="109000"/>
                <a:lumMod val="110000"/>
              </a:schemeClr>
            </a:gs>
            <a:gs pos="52000">
              <a:schemeClr val="accent1">
                <a:hueOff val="0"/>
                <a:satOff val="0"/>
                <a:lumOff val="0"/>
                <a:alphaOff val="0"/>
                <a:tint val="74000"/>
                <a:satMod val="10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2547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400" kern="1200" dirty="0"/>
            <a:t>Характеристика документів щодо оформлення результатів</a:t>
          </a:r>
          <a:endParaRPr lang="ru-UA" sz="3400" kern="1200" dirty="0"/>
        </a:p>
      </dsp:txBody>
      <dsp:txXfrm>
        <a:off x="739769" y="2299733"/>
        <a:ext cx="10059402" cy="1149665"/>
      </dsp:txXfrm>
    </dsp:sp>
    <dsp:sp modelId="{E3D70000-D894-4D27-9234-D09FC5D510F6}">
      <dsp:nvSpPr>
        <dsp:cNvPr id="0" name=""/>
        <dsp:cNvSpPr/>
      </dsp:nvSpPr>
      <dsp:spPr>
        <a:xfrm>
          <a:off x="21228" y="2156025"/>
          <a:ext cx="1437082" cy="143708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9000"/>
                <a:alpha val="100000"/>
                <a:satMod val="109000"/>
                <a:lumMod val="110000"/>
              </a:schemeClr>
            </a:gs>
            <a:gs pos="52000">
              <a:schemeClr val="lt1">
                <a:hueOff val="0"/>
                <a:satOff val="0"/>
                <a:lumOff val="0"/>
                <a:alphaOff val="0"/>
                <a:tint val="74000"/>
                <a:satMod val="100000"/>
                <a:lumMod val="104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8000"/>
                <a:satMod val="100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0088FD37-55F2-4FE3-82F2-17610ECE3B71}" type="datetimeFigureOut">
              <a:rPr lang="ru-UA" smtClean="0"/>
              <a:t>18.10.2021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E6E8779F-763F-4483-A17D-A57710C64CB6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82887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8FD37-55F2-4FE3-82F2-17610ECE3B71}" type="datetimeFigureOut">
              <a:rPr lang="ru-UA" smtClean="0"/>
              <a:t>18.10.2021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8779F-763F-4483-A17D-A57710C64CB6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9599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088FD37-55F2-4FE3-82F2-17610ECE3B71}" type="datetimeFigureOut">
              <a:rPr lang="ru-UA" smtClean="0"/>
              <a:t>18.10.2021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6E8779F-763F-4483-A17D-A57710C64CB6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32774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088FD37-55F2-4FE3-82F2-17610ECE3B71}" type="datetimeFigureOut">
              <a:rPr lang="ru-UA" smtClean="0"/>
              <a:t>18.10.2021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6E8779F-763F-4483-A17D-A57710C64CB6}" type="slidenum">
              <a:rPr lang="ru-UA" smtClean="0"/>
              <a:t>‹№›</a:t>
            </a:fld>
            <a:endParaRPr lang="ru-UA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54299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088FD37-55F2-4FE3-82F2-17610ECE3B71}" type="datetimeFigureOut">
              <a:rPr lang="ru-UA" smtClean="0"/>
              <a:t>18.10.2021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6E8779F-763F-4483-A17D-A57710C64CB6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484274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8FD37-55F2-4FE3-82F2-17610ECE3B71}" type="datetimeFigureOut">
              <a:rPr lang="ru-UA" smtClean="0"/>
              <a:t>18.10.2021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8779F-763F-4483-A17D-A57710C64CB6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193980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8FD37-55F2-4FE3-82F2-17610ECE3B71}" type="datetimeFigureOut">
              <a:rPr lang="ru-UA" smtClean="0"/>
              <a:t>18.10.2021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8779F-763F-4483-A17D-A57710C64CB6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74579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8FD37-55F2-4FE3-82F2-17610ECE3B71}" type="datetimeFigureOut">
              <a:rPr lang="ru-UA" smtClean="0"/>
              <a:t>18.10.2021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8779F-763F-4483-A17D-A57710C64CB6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379201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088FD37-55F2-4FE3-82F2-17610ECE3B71}" type="datetimeFigureOut">
              <a:rPr lang="ru-UA" smtClean="0"/>
              <a:t>18.10.2021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6E8779F-763F-4483-A17D-A57710C64CB6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67076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8FD37-55F2-4FE3-82F2-17610ECE3B71}" type="datetimeFigureOut">
              <a:rPr lang="ru-UA" smtClean="0"/>
              <a:t>18.10.2021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8779F-763F-4483-A17D-A57710C64CB6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63882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088FD37-55F2-4FE3-82F2-17610ECE3B71}" type="datetimeFigureOut">
              <a:rPr lang="ru-UA" smtClean="0"/>
              <a:t>18.10.2021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6E8779F-763F-4483-A17D-A57710C64CB6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28869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8FD37-55F2-4FE3-82F2-17610ECE3B71}" type="datetimeFigureOut">
              <a:rPr lang="ru-UA" smtClean="0"/>
              <a:t>18.10.2021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8779F-763F-4483-A17D-A57710C64CB6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19078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8FD37-55F2-4FE3-82F2-17610ECE3B71}" type="datetimeFigureOut">
              <a:rPr lang="ru-UA" smtClean="0"/>
              <a:t>18.10.2021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8779F-763F-4483-A17D-A57710C64CB6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74301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8FD37-55F2-4FE3-82F2-17610ECE3B71}" type="datetimeFigureOut">
              <a:rPr lang="ru-UA" smtClean="0"/>
              <a:t>18.10.2021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8779F-763F-4483-A17D-A57710C64CB6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39546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8FD37-55F2-4FE3-82F2-17610ECE3B71}" type="datetimeFigureOut">
              <a:rPr lang="ru-UA" smtClean="0"/>
              <a:t>18.10.2021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8779F-763F-4483-A17D-A57710C64CB6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64772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8FD37-55F2-4FE3-82F2-17610ECE3B71}" type="datetimeFigureOut">
              <a:rPr lang="ru-UA" smtClean="0"/>
              <a:t>18.10.2021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8779F-763F-4483-A17D-A57710C64CB6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04013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8FD37-55F2-4FE3-82F2-17610ECE3B71}" type="datetimeFigureOut">
              <a:rPr lang="ru-UA" smtClean="0"/>
              <a:t>18.10.2021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8779F-763F-4483-A17D-A57710C64CB6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05470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8FD37-55F2-4FE3-82F2-17610ECE3B71}" type="datetimeFigureOut">
              <a:rPr lang="ru-UA" smtClean="0"/>
              <a:t>18.10.2021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8779F-763F-4483-A17D-A57710C64CB6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16996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8D07B-DB70-4EA1-9644-A00938261A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596" y="1803404"/>
            <a:ext cx="11541967" cy="3104497"/>
          </a:xfrm>
        </p:spPr>
        <p:txBody>
          <a:bodyPr>
            <a:normAutofit/>
          </a:bodyPr>
          <a:lstStyle/>
          <a:p>
            <a:r>
              <a:rPr lang="uk-UA" dirty="0"/>
              <a:t>Тема 3. </a:t>
            </a:r>
            <a:r>
              <a:rPr lang="ru-RU" dirty="0"/>
              <a:t>Методичні </a:t>
            </a:r>
            <a:r>
              <a:rPr lang="ru-RU" dirty="0" err="1"/>
              <a:t>основи</a:t>
            </a:r>
            <a:r>
              <a:rPr lang="ru-RU" dirty="0"/>
              <a:t> </a:t>
            </a:r>
            <a:r>
              <a:rPr lang="ru-RU" dirty="0" err="1"/>
              <a:t>Еа</a:t>
            </a:r>
            <a:r>
              <a:rPr lang="ru-RU" dirty="0"/>
              <a:t> та його інформаційне забезпечення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6402573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55A8C1-846D-4004-8637-AB19513D0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Етапи методик</a:t>
            </a:r>
            <a:endParaRPr lang="ru-UA" dirty="0"/>
          </a:p>
        </p:txBody>
      </p:sp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id="{81116E4E-03BA-4364-901C-5BABF8D930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6059819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0962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55A8C1-846D-4004-8637-AB19513D0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Етапи методик</a:t>
            </a:r>
            <a:endParaRPr lang="ru-UA" dirty="0"/>
          </a:p>
        </p:txBody>
      </p:sp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id="{81116E4E-03BA-4364-901C-5BABF8D930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4815225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4344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55A8C1-846D-4004-8637-AB19513D0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Етапи методик</a:t>
            </a:r>
            <a:endParaRPr lang="ru-UA" dirty="0"/>
          </a:p>
        </p:txBody>
      </p:sp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id="{81116E4E-03BA-4364-901C-5BABF8D930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3624617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38914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55A8C1-846D-4004-8637-AB19513D0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Етапи методик</a:t>
            </a:r>
            <a:endParaRPr lang="ru-UA" dirty="0"/>
          </a:p>
        </p:txBody>
      </p:sp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id="{81116E4E-03BA-4364-901C-5BABF8D930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356169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2101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D04A3C-5DC1-479C-B79A-62321423A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Методи і прийоми аналізу відповідно до його стадій</a:t>
            </a:r>
            <a:endParaRPr lang="ru-UA" dirty="0"/>
          </a:p>
        </p:txBody>
      </p:sp>
      <p:graphicFrame>
        <p:nvGraphicFramePr>
          <p:cNvPr id="4" name="Таблиця 4">
            <a:extLst>
              <a:ext uri="{FF2B5EF4-FFF2-40B4-BE49-F238E27FC236}">
                <a16:creationId xmlns:a16="http://schemas.microsoft.com/office/drawing/2014/main" id="{BCDA711E-7B70-479D-83ED-30B1F7BBDE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9532982"/>
              </p:ext>
            </p:extLst>
          </p:nvPr>
        </p:nvGraphicFramePr>
        <p:xfrm>
          <a:off x="756138" y="2193924"/>
          <a:ext cx="10972443" cy="4206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9266">
                  <a:extLst>
                    <a:ext uri="{9D8B030D-6E8A-4147-A177-3AD203B41FA5}">
                      <a16:colId xmlns:a16="http://schemas.microsoft.com/office/drawing/2014/main" val="3759311580"/>
                    </a:ext>
                  </a:extLst>
                </a:gridCol>
                <a:gridCol w="2761059">
                  <a:extLst>
                    <a:ext uri="{9D8B030D-6E8A-4147-A177-3AD203B41FA5}">
                      <a16:colId xmlns:a16="http://schemas.microsoft.com/office/drawing/2014/main" val="3456440784"/>
                    </a:ext>
                  </a:extLst>
                </a:gridCol>
                <a:gridCol w="2761059">
                  <a:extLst>
                    <a:ext uri="{9D8B030D-6E8A-4147-A177-3AD203B41FA5}">
                      <a16:colId xmlns:a16="http://schemas.microsoft.com/office/drawing/2014/main" val="562941561"/>
                    </a:ext>
                  </a:extLst>
                </a:gridCol>
                <a:gridCol w="2761059">
                  <a:extLst>
                    <a:ext uri="{9D8B030D-6E8A-4147-A177-3AD203B41FA5}">
                      <a16:colId xmlns:a16="http://schemas.microsoft.com/office/drawing/2014/main" val="2633515753"/>
                    </a:ext>
                  </a:extLst>
                </a:gridCol>
              </a:tblGrid>
              <a:tr h="565997">
                <a:tc gridSpan="4">
                  <a:txBody>
                    <a:bodyPr/>
                    <a:lstStyle/>
                    <a:p>
                      <a:pPr algn="ctr"/>
                      <a:r>
                        <a:rPr lang="uk-UA" dirty="0"/>
                        <a:t>Стадії аналізу</a:t>
                      </a:r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2979328"/>
                  </a:ext>
                </a:extLst>
              </a:tr>
              <a:tr h="408271">
                <a:tc rowSpan="2">
                  <a:txBody>
                    <a:bodyPr/>
                    <a:lstStyle/>
                    <a:p>
                      <a:pPr algn="ctr"/>
                      <a:r>
                        <a:rPr lang="uk-UA" dirty="0"/>
                        <a:t>Розпізнавання </a:t>
                      </a:r>
                      <a:endParaRPr lang="ru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dirty="0"/>
                        <a:t>Діагноз </a:t>
                      </a:r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dirty="0"/>
                        <a:t>Прогноз 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295462"/>
                  </a:ext>
                </a:extLst>
              </a:tr>
              <a:tr h="408271">
                <a:tc v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Детерміновані зв'язки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Стохастичні зв'язки </a:t>
                      </a:r>
                      <a:endParaRPr lang="ru-U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3915912"/>
                  </a:ext>
                </a:extLst>
              </a:tr>
              <a:tr h="1006694">
                <a:tc>
                  <a:txBody>
                    <a:bodyPr/>
                    <a:lstStyle/>
                    <a:p>
                      <a:r>
                        <a:rPr lang="uk-UA" dirty="0"/>
                        <a:t>Порівняння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Прийом ланцюгової підстановки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Кореляційний аналіз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Економіко-математичні способи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564255"/>
                  </a:ext>
                </a:extLst>
              </a:tr>
              <a:tr h="704686">
                <a:tc>
                  <a:txBody>
                    <a:bodyPr/>
                    <a:lstStyle/>
                    <a:p>
                      <a:r>
                        <a:rPr lang="uk-UA" dirty="0"/>
                        <a:t>Середні і відносні величини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Прийом абсолютних і відносних різниць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Дисперсійний аналіз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Програмування</a:t>
                      </a:r>
                    </a:p>
                    <a:p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538715"/>
                  </a:ext>
                </a:extLst>
              </a:tr>
              <a:tr h="408271">
                <a:tc>
                  <a:txBody>
                    <a:bodyPr/>
                    <a:lstStyle/>
                    <a:p>
                      <a:r>
                        <a:rPr lang="uk-UA" dirty="0"/>
                        <a:t>Групування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Інтегральний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Кластерний аналіз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Теорія ігор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6737321"/>
                  </a:ext>
                </a:extLst>
              </a:tr>
              <a:tr h="704686">
                <a:tc>
                  <a:txBody>
                    <a:bodyPr/>
                    <a:lstStyle/>
                    <a:p>
                      <a:r>
                        <a:rPr lang="uk-UA" dirty="0"/>
                        <a:t>Балансовий метод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Індексний 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-</a:t>
                      </a:r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Теорія масового обслуговування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765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5507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4F8EF6-6ACB-4F8F-86FD-6810182A7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/>
              <a:t>4. Джерела інформації та організація ЕА </a:t>
            </a:r>
            <a:endParaRPr lang="ru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E8317D4-3E13-4AB6-A23F-5416EA2EE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Інформація</a:t>
            </a:r>
            <a:r>
              <a:rPr lang="ru-RU" dirty="0"/>
              <a:t> - сукупність </a:t>
            </a:r>
            <a:r>
              <a:rPr lang="ru-RU" dirty="0" err="1"/>
              <a:t>корисних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які </a:t>
            </a:r>
            <a:r>
              <a:rPr lang="ru-RU" dirty="0" err="1"/>
              <a:t>несуть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знання, легко </a:t>
            </a:r>
            <a:r>
              <a:rPr lang="ru-RU" dirty="0" err="1"/>
              <a:t>сприймаються</a:t>
            </a:r>
            <a:r>
              <a:rPr lang="ru-RU" dirty="0"/>
              <a:t>, </a:t>
            </a:r>
            <a:r>
              <a:rPr lang="ru-RU" dirty="0" err="1"/>
              <a:t>зрозумілі</a:t>
            </a:r>
            <a:r>
              <a:rPr lang="ru-RU" dirty="0"/>
              <a:t> і </a:t>
            </a:r>
            <a:r>
              <a:rPr lang="ru-RU" dirty="0" err="1"/>
              <a:t>оцінені</a:t>
            </a:r>
            <a:r>
              <a:rPr lang="ru-RU" dirty="0"/>
              <a:t> </a:t>
            </a:r>
            <a:r>
              <a:rPr lang="ru-RU" dirty="0" err="1"/>
              <a:t>аналітиком</a:t>
            </a:r>
            <a:r>
              <a:rPr lang="ru-RU" dirty="0"/>
              <a:t> як </a:t>
            </a:r>
            <a:r>
              <a:rPr lang="ru-RU" dirty="0" err="1"/>
              <a:t>корисні</a:t>
            </a:r>
            <a:r>
              <a:rPr lang="ru-RU" dirty="0"/>
              <a:t> для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задач. </a:t>
            </a:r>
          </a:p>
          <a:p>
            <a:r>
              <a:rPr lang="ru-RU" b="1" dirty="0" err="1"/>
              <a:t>Дані</a:t>
            </a:r>
            <a:r>
              <a:rPr lang="ru-RU" b="1" dirty="0"/>
              <a:t> </a:t>
            </a:r>
            <a:r>
              <a:rPr lang="ru-RU" dirty="0"/>
              <a:t>– це </a:t>
            </a:r>
            <a:r>
              <a:rPr lang="ru-RU" dirty="0" err="1"/>
              <a:t>різноманітні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, які </a:t>
            </a:r>
            <a:r>
              <a:rPr lang="ru-RU" dirty="0" err="1"/>
              <a:t>надходять</a:t>
            </a:r>
            <a:r>
              <a:rPr lang="ru-RU" dirty="0"/>
              <a:t> у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аналітика</a:t>
            </a:r>
            <a:r>
              <a:rPr lang="ru-RU" dirty="0"/>
              <a:t> і </a:t>
            </a:r>
            <a:r>
              <a:rPr lang="ru-RU" dirty="0" err="1"/>
              <a:t>виражені</a:t>
            </a:r>
            <a:r>
              <a:rPr lang="ru-RU" dirty="0"/>
              <a:t> в </a:t>
            </a:r>
            <a:r>
              <a:rPr lang="ru-RU" dirty="0" err="1"/>
              <a:t>цифровій</a:t>
            </a:r>
            <a:r>
              <a:rPr lang="ru-RU" dirty="0"/>
              <a:t>, </a:t>
            </a:r>
            <a:r>
              <a:rPr lang="ru-RU" dirty="0" err="1"/>
              <a:t>письмовій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змішаній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та </a:t>
            </a:r>
            <a:r>
              <a:rPr lang="ru-RU" dirty="0" err="1"/>
              <a:t>зафіксовані</a:t>
            </a:r>
            <a:r>
              <a:rPr lang="ru-RU" dirty="0"/>
              <a:t> на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носіях</a:t>
            </a:r>
            <a:r>
              <a:rPr lang="ru-RU" dirty="0"/>
              <a:t>. </a:t>
            </a:r>
          </a:p>
          <a:p>
            <a:r>
              <a:rPr lang="ru-RU" dirty="0" err="1"/>
              <a:t>Інформація</a:t>
            </a:r>
            <a:r>
              <a:rPr lang="ru-RU" dirty="0"/>
              <a:t> – це ресурс,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накопичуватися</a:t>
            </a:r>
            <a:r>
              <a:rPr lang="ru-RU" dirty="0"/>
              <a:t>, </a:t>
            </a:r>
            <a:r>
              <a:rPr lang="ru-RU" dirty="0" err="1"/>
              <a:t>реалізовуватися</a:t>
            </a:r>
            <a:r>
              <a:rPr lang="ru-RU" dirty="0"/>
              <a:t>, </a:t>
            </a:r>
            <a:r>
              <a:rPr lang="ru-RU" dirty="0" err="1"/>
              <a:t>поновлюватися</a:t>
            </a:r>
            <a:r>
              <a:rPr lang="ru-RU" dirty="0"/>
              <a:t> і на </a:t>
            </a:r>
            <a:r>
              <a:rPr lang="ru-RU" dirty="0" err="1"/>
              <a:t>відміну</a:t>
            </a:r>
            <a:r>
              <a:rPr lang="ru-RU" dirty="0"/>
              <a:t> від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є </a:t>
            </a:r>
            <a:r>
              <a:rPr lang="ru-RU" dirty="0" err="1"/>
              <a:t>придатним</a:t>
            </a:r>
            <a:r>
              <a:rPr lang="ru-RU" dirty="0"/>
              <a:t> для </a:t>
            </a:r>
            <a:r>
              <a:rPr lang="ru-RU" dirty="0" err="1"/>
              <a:t>колективного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та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не </a:t>
            </a:r>
            <a:r>
              <a:rPr lang="ru-RU" dirty="0" err="1"/>
              <a:t>втрачає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. </a:t>
            </a:r>
          </a:p>
          <a:p>
            <a:r>
              <a:rPr lang="ru-RU" b="1" dirty="0" err="1"/>
              <a:t>Інформація</a:t>
            </a:r>
            <a:r>
              <a:rPr lang="ru-RU" b="1" dirty="0"/>
              <a:t> – це </a:t>
            </a:r>
            <a:r>
              <a:rPr lang="ru-RU" b="1" dirty="0" err="1"/>
              <a:t>головний</a:t>
            </a:r>
            <a:r>
              <a:rPr lang="ru-RU" b="1" dirty="0"/>
              <a:t> </a:t>
            </a:r>
            <a:r>
              <a:rPr lang="ru-RU" b="1" dirty="0" err="1"/>
              <a:t>елемент</a:t>
            </a:r>
            <a:r>
              <a:rPr lang="ru-RU" b="1" dirty="0"/>
              <a:t> будь-</a:t>
            </a:r>
            <a:r>
              <a:rPr lang="ru-RU" b="1" dirty="0" err="1"/>
              <a:t>якої</a:t>
            </a:r>
            <a:r>
              <a:rPr lang="ru-RU" b="1" dirty="0"/>
              <a:t> з </a:t>
            </a:r>
            <a:r>
              <a:rPr lang="ru-RU" b="1" dirty="0" err="1"/>
              <a:t>функцій</a:t>
            </a:r>
            <a:r>
              <a:rPr lang="ru-RU" b="1" dirty="0"/>
              <a:t> </a:t>
            </a:r>
            <a:r>
              <a:rPr lang="ru-RU" b="1" dirty="0" err="1"/>
              <a:t>управління</a:t>
            </a:r>
            <a:r>
              <a:rPr lang="ru-RU" b="1" dirty="0"/>
              <a:t>. </a:t>
            </a:r>
            <a:r>
              <a:rPr lang="ru-RU" dirty="0" err="1"/>
              <a:t>Оперування</a:t>
            </a:r>
            <a:r>
              <a:rPr lang="ru-RU" dirty="0"/>
              <a:t> </a:t>
            </a:r>
            <a:r>
              <a:rPr lang="ru-RU" dirty="0" err="1"/>
              <a:t>повною</a:t>
            </a:r>
            <a:r>
              <a:rPr lang="ru-RU" dirty="0"/>
              <a:t>, </a:t>
            </a:r>
            <a:r>
              <a:rPr lang="ru-RU" dirty="0" err="1"/>
              <a:t>достовірною</a:t>
            </a:r>
            <a:r>
              <a:rPr lang="ru-RU" dirty="0"/>
              <a:t> актуальною та оперативною </a:t>
            </a:r>
            <a:r>
              <a:rPr lang="ru-RU" dirty="0" err="1"/>
              <a:t>інформацією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ринкові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, </a:t>
            </a:r>
            <a:r>
              <a:rPr lang="ru-RU" dirty="0" err="1"/>
              <a:t>знижує</a:t>
            </a:r>
            <a:r>
              <a:rPr lang="ru-RU" dirty="0"/>
              <a:t> </a:t>
            </a:r>
            <a:r>
              <a:rPr lang="ru-RU" dirty="0" err="1"/>
              <a:t>фінансовий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,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. </a:t>
            </a:r>
            <a:r>
              <a:rPr lang="ru-RU" dirty="0" err="1"/>
              <a:t>Сьогодні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</a:t>
            </a:r>
            <a:r>
              <a:rPr lang="ru-RU" dirty="0" err="1"/>
              <a:t>неможливо</a:t>
            </a:r>
            <a:r>
              <a:rPr lang="ru-RU" dirty="0"/>
              <a:t> </a:t>
            </a:r>
            <a:r>
              <a:rPr lang="ru-RU" dirty="0" err="1"/>
              <a:t>розглядати</a:t>
            </a:r>
            <a:r>
              <a:rPr lang="ru-RU" dirty="0"/>
              <a:t> без </a:t>
            </a:r>
            <a:r>
              <a:rPr lang="ru-RU" dirty="0" err="1"/>
              <a:t>єдності</a:t>
            </a:r>
            <a:r>
              <a:rPr lang="ru-RU" dirty="0"/>
              <a:t> з </a:t>
            </a:r>
            <a:r>
              <a:rPr lang="ru-RU" dirty="0" err="1"/>
              <a:t>комп’ютерними</a:t>
            </a:r>
            <a:r>
              <a:rPr lang="ru-RU" dirty="0"/>
              <a:t> системами та </a:t>
            </a:r>
            <a:r>
              <a:rPr lang="ru-RU" dirty="0" err="1"/>
              <a:t>інформаційними</a:t>
            </a:r>
            <a:r>
              <a:rPr lang="ru-RU" dirty="0"/>
              <a:t> </a:t>
            </a:r>
            <a:r>
              <a:rPr lang="ru-RU" dirty="0" err="1"/>
              <a:t>технологіями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5314804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A07D30-0969-4935-90FC-D419D039A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Економічна інформація</a:t>
            </a:r>
            <a:endParaRPr lang="ru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FF4E5C9-5812-4E3C-8C12-07F2FC1BC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94560"/>
            <a:ext cx="10820400" cy="437419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це </a:t>
            </a:r>
            <a:r>
              <a:rPr lang="ru-RU" dirty="0" err="1"/>
              <a:t>різновид</a:t>
            </a:r>
            <a:r>
              <a:rPr lang="ru-RU" dirty="0"/>
              <a:t> </a:t>
            </a:r>
            <a:r>
              <a:rPr lang="ru-RU" dirty="0" err="1"/>
              <a:t>управлінської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</a:p>
          <a:p>
            <a:pPr marL="0" indent="0">
              <a:buNone/>
            </a:pPr>
            <a:r>
              <a:rPr lang="ru-RU" dirty="0"/>
              <a:t>а </a:t>
            </a:r>
            <a:r>
              <a:rPr lang="ru-RU" dirty="0" err="1"/>
              <a:t>саме</a:t>
            </a:r>
            <a:r>
              <a:rPr lang="ru-RU" dirty="0"/>
              <a:t>, </a:t>
            </a:r>
            <a:r>
              <a:rPr lang="ru-RU" dirty="0" err="1"/>
              <a:t>економічні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, що </a:t>
            </a:r>
            <a:r>
              <a:rPr lang="ru-RU" dirty="0" err="1"/>
              <a:t>відображають</a:t>
            </a:r>
            <a:r>
              <a:rPr lang="ru-RU" dirty="0"/>
              <a:t> через систему </a:t>
            </a:r>
            <a:r>
              <a:rPr lang="ru-RU" dirty="0" err="1"/>
              <a:t>натуральних</a:t>
            </a:r>
            <a:r>
              <a:rPr lang="ru-RU" dirty="0"/>
              <a:t>, </a:t>
            </a:r>
            <a:r>
              <a:rPr lang="ru-RU" dirty="0" err="1"/>
              <a:t>трудових</a:t>
            </a:r>
            <a:r>
              <a:rPr lang="ru-RU" dirty="0"/>
              <a:t> і </a:t>
            </a:r>
            <a:r>
              <a:rPr lang="ru-RU" dirty="0" err="1"/>
              <a:t>вартісних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, характер </a:t>
            </a:r>
            <a:r>
              <a:rPr lang="ru-RU" dirty="0" err="1"/>
              <a:t>планової</a:t>
            </a:r>
            <a:r>
              <a:rPr lang="ru-RU" dirty="0"/>
              <a:t> та </a:t>
            </a:r>
            <a:r>
              <a:rPr lang="ru-RU" dirty="0" err="1"/>
              <a:t>фактичної</a:t>
            </a:r>
            <a:r>
              <a:rPr lang="ru-RU" dirty="0"/>
              <a:t> </a:t>
            </a:r>
            <a:r>
              <a:rPr lang="ru-RU" dirty="0" err="1"/>
              <a:t>виробничогосподарської</a:t>
            </a:r>
            <a:r>
              <a:rPr lang="ru-RU" dirty="0"/>
              <a:t> діяльності, </a:t>
            </a:r>
            <a:r>
              <a:rPr lang="ru-RU" dirty="0" err="1"/>
              <a:t>причинні</a:t>
            </a:r>
            <a:r>
              <a:rPr lang="ru-RU" dirty="0"/>
              <a:t> </a:t>
            </a:r>
            <a:r>
              <a:rPr lang="ru-RU" dirty="0" err="1"/>
              <a:t>взаємозв’язки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системою </a:t>
            </a:r>
            <a:r>
              <a:rPr lang="ru-RU" dirty="0" err="1"/>
              <a:t>правління</a:t>
            </a:r>
            <a:r>
              <a:rPr lang="ru-RU" dirty="0"/>
              <a:t> та </a:t>
            </a:r>
            <a:r>
              <a:rPr lang="ru-RU" dirty="0" err="1"/>
              <a:t>об’єктами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Якісні</a:t>
            </a:r>
            <a:r>
              <a:rPr lang="ru-RU" dirty="0"/>
              <a:t> характеристики </a:t>
            </a:r>
            <a:r>
              <a:rPr lang="ru-RU" dirty="0" err="1"/>
              <a:t>інформації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цілеспрямованою</a:t>
            </a:r>
            <a:r>
              <a:rPr lang="ru-RU" dirty="0"/>
              <a:t>, тобто </a:t>
            </a:r>
            <a:r>
              <a:rPr lang="ru-RU" dirty="0" err="1"/>
              <a:t>найбільшою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виходити</a:t>
            </a:r>
            <a:r>
              <a:rPr lang="ru-RU" dirty="0"/>
              <a:t> з </a:t>
            </a:r>
            <a:r>
              <a:rPr lang="ru-RU" dirty="0" err="1"/>
              <a:t>вимог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розв’язання</a:t>
            </a:r>
            <a:r>
              <a:rPr lang="ru-RU" dirty="0"/>
              <a:t> </a:t>
            </a:r>
            <a:r>
              <a:rPr lang="ru-RU" dirty="0" err="1"/>
              <a:t>конкретної</a:t>
            </a:r>
            <a:r>
              <a:rPr lang="ru-RU" dirty="0"/>
              <a:t> </a:t>
            </a:r>
            <a:r>
              <a:rPr lang="ru-RU" dirty="0" err="1"/>
              <a:t>аналітичної</a:t>
            </a:r>
            <a:r>
              <a:rPr lang="ru-RU" dirty="0"/>
              <a:t> </a:t>
            </a:r>
            <a:r>
              <a:rPr lang="ru-RU" dirty="0" err="1"/>
              <a:t>задачі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err="1"/>
              <a:t>повною</a:t>
            </a:r>
            <a:r>
              <a:rPr lang="ru-RU" dirty="0"/>
              <a:t> – </a:t>
            </a:r>
            <a:r>
              <a:rPr lang="ru-RU" dirty="0" err="1"/>
              <a:t>достатньою</a:t>
            </a:r>
            <a:r>
              <a:rPr lang="ru-RU" dirty="0"/>
              <a:t> для </a:t>
            </a:r>
            <a:r>
              <a:rPr lang="ru-RU" dirty="0" err="1"/>
              <a:t>розв’язання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аналітичних</a:t>
            </a:r>
            <a:r>
              <a:rPr lang="ru-RU" dirty="0"/>
              <a:t> задач;</a:t>
            </a:r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err="1"/>
              <a:t>достовірною</a:t>
            </a:r>
            <a:r>
              <a:rPr lang="ru-RU" dirty="0"/>
              <a:t> – </a:t>
            </a:r>
            <a:r>
              <a:rPr lang="ru-RU" dirty="0" err="1"/>
              <a:t>передумова</a:t>
            </a:r>
            <a:r>
              <a:rPr lang="ru-RU" dirty="0"/>
              <a:t> для </a:t>
            </a:r>
            <a:r>
              <a:rPr lang="ru-RU" dirty="0" err="1"/>
              <a:t>об’єктивної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- конкретною – </a:t>
            </a:r>
            <a:r>
              <a:rPr lang="ru-RU" dirty="0" err="1"/>
              <a:t>вибір</a:t>
            </a:r>
            <a:r>
              <a:rPr lang="ru-RU" dirty="0"/>
              <a:t> з </a:t>
            </a:r>
            <a:r>
              <a:rPr lang="ru-RU" dirty="0" err="1"/>
              <a:t>масиву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найнеобхідніших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- оперативною –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своєчасність</a:t>
            </a:r>
            <a:r>
              <a:rPr lang="ru-RU" dirty="0"/>
              <a:t> і </a:t>
            </a:r>
            <a:r>
              <a:rPr lang="ru-RU" dirty="0" err="1"/>
              <a:t>мінімальні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збір</a:t>
            </a:r>
            <a:r>
              <a:rPr lang="ru-RU" dirty="0"/>
              <a:t>, </a:t>
            </a:r>
            <a:r>
              <a:rPr lang="ru-RU" dirty="0" err="1"/>
              <a:t>підготовку</a:t>
            </a:r>
            <a:r>
              <a:rPr lang="ru-RU" dirty="0"/>
              <a:t> і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655085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04E8DD-BD08-4348-8B16-AE4B18805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Джерела інформації</a:t>
            </a:r>
            <a:endParaRPr lang="ru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810059A-8392-4B42-A782-399CB6F78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94560"/>
            <a:ext cx="10820400" cy="4336869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ru-RU" dirty="0" err="1"/>
              <a:t>Закони</a:t>
            </a:r>
            <a:r>
              <a:rPr lang="ru-RU" dirty="0"/>
              <a:t> і </a:t>
            </a:r>
            <a:r>
              <a:rPr lang="ru-RU" dirty="0" err="1"/>
              <a:t>законодавчі</a:t>
            </a:r>
            <a:r>
              <a:rPr lang="ru-RU" dirty="0"/>
              <a:t> </a:t>
            </a:r>
            <a:r>
              <a:rPr lang="ru-RU" dirty="0" err="1"/>
              <a:t>акти</a:t>
            </a:r>
            <a:r>
              <a:rPr lang="ru-RU" dirty="0"/>
              <a:t>. </a:t>
            </a:r>
          </a:p>
          <a:p>
            <a:pPr marL="457200" indent="-457200">
              <a:buAutoNum type="arabicPeriod"/>
            </a:pPr>
            <a:r>
              <a:rPr lang="ru-RU" dirty="0" err="1"/>
              <a:t>Різні</a:t>
            </a:r>
            <a:r>
              <a:rPr lang="ru-RU" dirty="0"/>
              <a:t> нормативно-</a:t>
            </a:r>
            <a:r>
              <a:rPr lang="ru-RU" dirty="0" err="1"/>
              <a:t>довідкові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. </a:t>
            </a:r>
          </a:p>
          <a:p>
            <a:pPr marL="457200" indent="-457200">
              <a:buAutoNum type="arabicPeriod"/>
            </a:pPr>
            <a:r>
              <a:rPr lang="ru-RU" dirty="0"/>
              <a:t>Прогнозно-</a:t>
            </a:r>
            <a:r>
              <a:rPr lang="ru-RU" dirty="0" err="1"/>
              <a:t>планові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. </a:t>
            </a:r>
          </a:p>
          <a:p>
            <a:pPr marL="457200" indent="-457200">
              <a:buAutoNum type="arabicPeriod"/>
            </a:pP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, </a:t>
            </a:r>
            <a:r>
              <a:rPr lang="ru-RU" dirty="0" err="1"/>
              <a:t>угод</a:t>
            </a:r>
            <a:r>
              <a:rPr lang="ru-RU" dirty="0"/>
              <a:t>, </a:t>
            </a:r>
            <a:r>
              <a:rPr lang="ru-RU" dirty="0" err="1"/>
              <a:t>контрактів</a:t>
            </a:r>
            <a:r>
              <a:rPr lang="ru-RU" dirty="0"/>
              <a:t>. </a:t>
            </a:r>
          </a:p>
          <a:p>
            <a:pPr marL="457200" indent="-457200">
              <a:buAutoNum type="arabicPeriod"/>
            </a:pPr>
            <a:r>
              <a:rPr lang="ru-RU" dirty="0" err="1"/>
              <a:t>Дані</a:t>
            </a:r>
            <a:r>
              <a:rPr lang="ru-RU" dirty="0"/>
              <a:t> оперативно-</a:t>
            </a:r>
            <a:r>
              <a:rPr lang="ru-RU" dirty="0" err="1"/>
              <a:t>технічного</a:t>
            </a:r>
            <a:r>
              <a:rPr lang="ru-RU" dirty="0"/>
              <a:t>, </a:t>
            </a:r>
            <a:r>
              <a:rPr lang="ru-RU" dirty="0" err="1"/>
              <a:t>аналітичного</a:t>
            </a:r>
            <a:r>
              <a:rPr lang="ru-RU" dirty="0"/>
              <a:t> і синтетичного </a:t>
            </a:r>
            <a:r>
              <a:rPr lang="ru-RU" dirty="0" err="1"/>
              <a:t>обліку</a:t>
            </a:r>
            <a:r>
              <a:rPr lang="ru-RU" dirty="0"/>
              <a:t>. </a:t>
            </a:r>
          </a:p>
          <a:p>
            <a:pPr marL="457200" indent="-457200">
              <a:buAutoNum type="arabicPeriod"/>
            </a:pPr>
            <a:r>
              <a:rPr lang="ru-RU" dirty="0" err="1"/>
              <a:t>Статистична</a:t>
            </a:r>
            <a:r>
              <a:rPr lang="ru-RU" dirty="0"/>
              <a:t>, </a:t>
            </a:r>
            <a:r>
              <a:rPr lang="ru-RU" dirty="0" err="1"/>
              <a:t>бухгалтерська</a:t>
            </a:r>
            <a:r>
              <a:rPr lang="ru-RU" dirty="0"/>
              <a:t> і </a:t>
            </a:r>
            <a:r>
              <a:rPr lang="ru-RU" dirty="0" err="1"/>
              <a:t>фінансова</a:t>
            </a:r>
            <a:r>
              <a:rPr lang="ru-RU" dirty="0"/>
              <a:t> </a:t>
            </a:r>
            <a:r>
              <a:rPr lang="ru-RU" dirty="0" err="1"/>
              <a:t>звітність</a:t>
            </a:r>
            <a:r>
              <a:rPr lang="ru-RU" dirty="0"/>
              <a:t>. </a:t>
            </a:r>
          </a:p>
          <a:p>
            <a:pPr marL="457200" indent="-457200">
              <a:buAutoNum type="arabicPeriod"/>
            </a:pP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позаоблікові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: </a:t>
            </a:r>
            <a:r>
              <a:rPr lang="ru-RU" dirty="0" err="1"/>
              <a:t>пояснювальні</a:t>
            </a:r>
            <a:r>
              <a:rPr lang="ru-RU" dirty="0"/>
              <a:t> записки, </a:t>
            </a:r>
            <a:r>
              <a:rPr lang="ru-RU" dirty="0" err="1"/>
              <a:t>акти</a:t>
            </a:r>
            <a:r>
              <a:rPr lang="ru-RU" dirty="0"/>
              <a:t> </a:t>
            </a:r>
            <a:r>
              <a:rPr lang="ru-RU" dirty="0" err="1"/>
              <a:t>ревізій</a:t>
            </a:r>
            <a:r>
              <a:rPr lang="ru-RU" dirty="0"/>
              <a:t>, </a:t>
            </a:r>
            <a:r>
              <a:rPr lang="ru-RU" dirty="0" err="1"/>
              <a:t>висновки</a:t>
            </a:r>
            <a:r>
              <a:rPr lang="ru-RU" dirty="0"/>
              <a:t> </a:t>
            </a:r>
            <a:r>
              <a:rPr lang="ru-RU" dirty="0" err="1"/>
              <a:t>аудиторів</a:t>
            </a:r>
            <a:r>
              <a:rPr lang="ru-RU" dirty="0"/>
              <a:t>,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/>
              <a:t>нарад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</a:p>
          <a:p>
            <a:pPr marL="457200" indent="-457200">
              <a:buAutoNum type="arabicPeriod"/>
            </a:pP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3055500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29111D-3B89-4AA3-9009-E26F8C885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Дякую за увагу!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878941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FCFAF7-5033-437D-98C8-69445FDD1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Зміст теми 3</a:t>
            </a:r>
            <a:endParaRPr lang="ru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62E12BA-558C-440E-A073-49195AEA3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/>
              <a:t>1. Метод ЕА</a:t>
            </a:r>
          </a:p>
          <a:p>
            <a:pPr marL="0" indent="0">
              <a:buNone/>
            </a:pPr>
            <a:r>
              <a:rPr lang="uk-UA" sz="2800" dirty="0"/>
              <a:t>2. Класифікація методів і прийомів ЕА</a:t>
            </a:r>
          </a:p>
          <a:p>
            <a:pPr marL="0" indent="0">
              <a:buNone/>
            </a:pPr>
            <a:r>
              <a:rPr lang="uk-UA" sz="2800" dirty="0"/>
              <a:t>3. Методика ЕА</a:t>
            </a:r>
          </a:p>
          <a:p>
            <a:pPr marL="0" indent="0">
              <a:buNone/>
            </a:pPr>
            <a:r>
              <a:rPr lang="uk-UA" sz="2800" dirty="0"/>
              <a:t>4. Джерела інформації та організація ЕА </a:t>
            </a:r>
            <a:endParaRPr lang="ru-UA" sz="2800" dirty="0"/>
          </a:p>
        </p:txBody>
      </p:sp>
    </p:spTree>
    <p:extLst>
      <p:ext uri="{BB962C8B-B14F-4D97-AF65-F5344CB8AC3E}">
        <p14:creationId xmlns:p14="http://schemas.microsoft.com/office/powerpoint/2010/main" val="2168739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816BEA-18D0-4953-8125-8F5DD688F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000" dirty="0"/>
              <a:t>1. Метод ЕА</a:t>
            </a:r>
            <a:br>
              <a:rPr lang="uk-UA" sz="4000" dirty="0"/>
            </a:br>
            <a:endParaRPr lang="ru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BC812B0-D413-4E3B-8BF2-20AC332E4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Термін «метод» походить від грецького «</a:t>
            </a:r>
            <a:r>
              <a:rPr lang="en-US" sz="2800" dirty="0"/>
              <a:t>methodos», </a:t>
            </a:r>
            <a:r>
              <a:rPr lang="ru-RU" sz="2800" dirty="0"/>
              <a:t>що в перекладі означає «шлях до чогось», тобто знання про те, яким способом, в якій послідовності потрібно розв'язувати завдання. </a:t>
            </a:r>
          </a:p>
          <a:p>
            <a:r>
              <a:rPr lang="ru-RU" sz="2800" dirty="0"/>
              <a:t>Під </a:t>
            </a:r>
            <a:r>
              <a:rPr lang="ru-RU" sz="2800" b="1" dirty="0"/>
              <a:t>методом у широкому розумінні слова </a:t>
            </a:r>
            <a:r>
              <a:rPr lang="ru-RU" sz="2800" dirty="0"/>
              <a:t>слід розуміти шляхи, способи та засоби пізнання дійсності, сукупність органічно пов'язаних принципів та прийомів дослідження різноманітних явищ.</a:t>
            </a:r>
            <a:endParaRPr lang="ru-UA" sz="2800" dirty="0"/>
          </a:p>
        </p:txBody>
      </p:sp>
    </p:spTree>
    <p:extLst>
      <p:ext uri="{BB962C8B-B14F-4D97-AF65-F5344CB8AC3E}">
        <p14:creationId xmlns:p14="http://schemas.microsoft.com/office/powerpoint/2010/main" val="89858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BAF73A-7125-4B79-969E-EA19BE238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Визначення методу ЕА</a:t>
            </a:r>
            <a:endParaRPr lang="ru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332410-D39A-455C-BB6B-A122B1106C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Метод </a:t>
            </a:r>
            <a:r>
              <a:rPr lang="ru-RU" b="1" dirty="0" err="1"/>
              <a:t>економічного</a:t>
            </a:r>
            <a:r>
              <a:rPr lang="ru-RU" b="1" dirty="0"/>
              <a:t> </a:t>
            </a:r>
            <a:r>
              <a:rPr lang="ru-RU" b="1" dirty="0" err="1"/>
              <a:t>аналізу</a:t>
            </a:r>
            <a:r>
              <a:rPr lang="ru-RU" b="1" dirty="0"/>
              <a:t> </a:t>
            </a:r>
            <a:r>
              <a:rPr lang="ru-RU" dirty="0"/>
              <a:t>– це система теоретико-</a:t>
            </a:r>
            <a:r>
              <a:rPr lang="ru-RU" dirty="0" err="1"/>
              <a:t>пізнавальних</a:t>
            </a:r>
            <a:r>
              <a:rPr lang="ru-RU" dirty="0"/>
              <a:t> категорій, наукового інструментарію і регулятивних принципів, які допомагають дослідити діяльність підприємства. </a:t>
            </a:r>
          </a:p>
          <a:p>
            <a:pPr marL="0" indent="0">
              <a:buNone/>
            </a:pPr>
            <a:r>
              <a:rPr lang="uk-UA" dirty="0"/>
              <a:t>   </a:t>
            </a:r>
          </a:p>
          <a:p>
            <a:pPr marL="0" indent="0">
              <a:buNone/>
            </a:pPr>
            <a:r>
              <a:rPr lang="uk-UA" dirty="0"/>
              <a:t>   </a:t>
            </a:r>
            <a:r>
              <a:rPr lang="en-US" dirty="0"/>
              <a:t>M=  </a:t>
            </a:r>
            <a:r>
              <a:rPr lang="uk-UA" dirty="0"/>
              <a:t>К, І, Р </a:t>
            </a:r>
            <a:r>
              <a:rPr lang="en-US" dirty="0"/>
              <a:t>, </a:t>
            </a:r>
            <a:endParaRPr lang="uk-UA" dirty="0"/>
          </a:p>
          <a:p>
            <a:endParaRPr lang="uk-UA" dirty="0"/>
          </a:p>
          <a:p>
            <a:r>
              <a:rPr lang="ru-RU" dirty="0"/>
              <a:t>де М – метод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; </a:t>
            </a:r>
          </a:p>
          <a:p>
            <a:r>
              <a:rPr lang="ru-RU" dirty="0"/>
              <a:t>К – система категорій; </a:t>
            </a:r>
          </a:p>
          <a:p>
            <a:r>
              <a:rPr lang="ru-RU" dirty="0"/>
              <a:t>І – науковий інструментарій; </a:t>
            </a:r>
          </a:p>
          <a:p>
            <a:r>
              <a:rPr lang="ru-RU" dirty="0"/>
              <a:t>Р – система регулятивних принципів.</a:t>
            </a:r>
            <a:r>
              <a:rPr lang="en-US" dirty="0"/>
              <a:t> </a:t>
            </a:r>
            <a:endParaRPr lang="ru-UA" dirty="0"/>
          </a:p>
        </p:txBody>
      </p:sp>
      <p:sp>
        <p:nvSpPr>
          <p:cNvPr id="4" name="Ліва фігурна дужка 3">
            <a:extLst>
              <a:ext uri="{FF2B5EF4-FFF2-40B4-BE49-F238E27FC236}">
                <a16:creationId xmlns:a16="http://schemas.microsoft.com/office/drawing/2014/main" id="{E58B941D-AD09-430C-A3CA-3B4399E9A64C}"/>
              </a:ext>
            </a:extLst>
          </p:cNvPr>
          <p:cNvSpPr/>
          <p:nvPr/>
        </p:nvSpPr>
        <p:spPr>
          <a:xfrm>
            <a:off x="1504377" y="3648269"/>
            <a:ext cx="45719" cy="32097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6" name="Права фігурна дужка 5">
            <a:extLst>
              <a:ext uri="{FF2B5EF4-FFF2-40B4-BE49-F238E27FC236}">
                <a16:creationId xmlns:a16="http://schemas.microsoft.com/office/drawing/2014/main" id="{D338BD5B-27B8-4D95-BD22-F10794E9D637}"/>
              </a:ext>
            </a:extLst>
          </p:cNvPr>
          <p:cNvSpPr/>
          <p:nvPr/>
        </p:nvSpPr>
        <p:spPr>
          <a:xfrm>
            <a:off x="2368673" y="3648269"/>
            <a:ext cx="45719" cy="32097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55918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8932BF-452A-4272-8BFB-C8B6D1A95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Особливості методу ЕА</a:t>
            </a:r>
            <a:endParaRPr lang="ru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DE9C84-09DE-4953-833A-DC9D7ED6A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, які </a:t>
            </a:r>
            <a:r>
              <a:rPr lang="ru-RU" dirty="0" err="1"/>
              <a:t>всебічно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</a:t>
            </a:r>
            <a:r>
              <a:rPr lang="ru-RU" dirty="0" err="1"/>
              <a:t>господарську</a:t>
            </a:r>
            <a:r>
              <a:rPr lang="ru-RU" dirty="0"/>
              <a:t> діяльність;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err="1"/>
              <a:t>вивчення</a:t>
            </a:r>
            <a:r>
              <a:rPr lang="ru-RU" dirty="0"/>
              <a:t> причин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;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err="1"/>
              <a:t>виявлення</a:t>
            </a:r>
            <a:r>
              <a:rPr lang="ru-RU" dirty="0"/>
              <a:t> і </a:t>
            </a:r>
            <a:r>
              <a:rPr lang="ru-RU" dirty="0" err="1"/>
              <a:t>вимірювання</a:t>
            </a:r>
            <a:r>
              <a:rPr lang="ru-RU" dirty="0"/>
              <a:t> </a:t>
            </a:r>
            <a:r>
              <a:rPr lang="ru-RU" dirty="0" err="1"/>
              <a:t>взаємозв’язку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ними з метою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соціально-економічної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. </a:t>
            </a:r>
          </a:p>
          <a:p>
            <a:pPr marL="457200" indent="-457200">
              <a:buFont typeface="+mj-lt"/>
              <a:buAutoNum type="arabicPeriod"/>
            </a:pPr>
            <a:endParaRPr lang="ru-RU" dirty="0"/>
          </a:p>
          <a:p>
            <a:pPr marL="0" indent="0">
              <a:buNone/>
            </a:pPr>
            <a:r>
              <a:rPr lang="ru-RU" dirty="0"/>
              <a:t>	Таким чином, </a:t>
            </a:r>
            <a:r>
              <a:rPr lang="ru-RU" dirty="0" err="1"/>
              <a:t>господарські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розглядаються</a:t>
            </a:r>
            <a:r>
              <a:rPr lang="ru-RU" dirty="0"/>
              <a:t> в </a:t>
            </a:r>
            <a:r>
              <a:rPr lang="ru-RU" dirty="0" err="1"/>
              <a:t>становленні</a:t>
            </a:r>
            <a:r>
              <a:rPr lang="ru-RU" dirty="0"/>
              <a:t> і </a:t>
            </a:r>
            <a:r>
              <a:rPr lang="ru-RU" dirty="0" err="1"/>
              <a:t>розвитку</a:t>
            </a:r>
            <a:r>
              <a:rPr lang="ru-RU" dirty="0"/>
              <a:t>.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властиві</a:t>
            </a:r>
            <a:r>
              <a:rPr lang="ru-RU" dirty="0"/>
              <a:t> переходи </a:t>
            </a:r>
            <a:r>
              <a:rPr lang="ru-RU" dirty="0" err="1"/>
              <a:t>кількості</a:t>
            </a:r>
            <a:r>
              <a:rPr lang="ru-RU" dirty="0"/>
              <a:t> в </a:t>
            </a:r>
            <a:r>
              <a:rPr lang="ru-RU" dirty="0" err="1"/>
              <a:t>якість</a:t>
            </a:r>
            <a:r>
              <a:rPr lang="ru-RU" dirty="0"/>
              <a:t>, </a:t>
            </a:r>
            <a:r>
              <a:rPr lang="ru-RU" dirty="0" err="1"/>
              <a:t>появу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, </a:t>
            </a:r>
            <a:r>
              <a:rPr lang="ru-RU" dirty="0" err="1"/>
              <a:t>боротьба</a:t>
            </a:r>
            <a:r>
              <a:rPr lang="ru-RU" dirty="0"/>
              <a:t> </a:t>
            </a:r>
            <a:r>
              <a:rPr lang="ru-RU" dirty="0" err="1"/>
              <a:t>протилежностей</a:t>
            </a:r>
            <a:r>
              <a:rPr lang="ru-RU" dirty="0"/>
              <a:t>, </a:t>
            </a:r>
            <a:r>
              <a:rPr lang="ru-RU" dirty="0" err="1"/>
              <a:t>відмирання</a:t>
            </a:r>
            <a:r>
              <a:rPr lang="ru-RU" dirty="0"/>
              <a:t> старого і </a:t>
            </a:r>
            <a:r>
              <a:rPr lang="ru-RU" dirty="0" err="1"/>
              <a:t>поява</a:t>
            </a:r>
            <a:r>
              <a:rPr lang="ru-RU" dirty="0"/>
              <a:t> нового,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прогресивного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117230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F6EEB3-D0EF-4ACC-BB92-2D8029BE8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ЯКИЙ МЕТОД ОБРАТИ?</a:t>
            </a:r>
            <a:endParaRPr lang="ru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4B8B61-D7C3-42DE-872F-B83E20B43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Вибір</a:t>
            </a:r>
            <a:r>
              <a:rPr lang="ru-RU" dirty="0"/>
              <a:t> методу дослідження </a:t>
            </a:r>
            <a:r>
              <a:rPr lang="ru-RU" dirty="0" err="1"/>
              <a:t>економічних</a:t>
            </a:r>
            <a:r>
              <a:rPr lang="ru-RU" dirty="0"/>
              <a:t> явищ та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обумовлюється</a:t>
            </a:r>
            <a:r>
              <a:rPr lang="ru-RU" dirty="0"/>
              <a:t> характером </a:t>
            </a:r>
            <a:r>
              <a:rPr lang="ru-RU" b="1" dirty="0" err="1"/>
              <a:t>функціональної</a:t>
            </a:r>
            <a:r>
              <a:rPr lang="ru-RU" b="1" dirty="0"/>
              <a:t> </a:t>
            </a:r>
            <a:r>
              <a:rPr lang="ru-RU" b="1" dirty="0" err="1"/>
              <a:t>залежності</a:t>
            </a:r>
            <a:r>
              <a:rPr lang="ru-RU" b="1" dirty="0"/>
              <a:t> </a:t>
            </a:r>
            <a:r>
              <a:rPr lang="ru-RU" b="1" dirty="0" err="1"/>
              <a:t>між</a:t>
            </a:r>
            <a:r>
              <a:rPr lang="ru-RU" b="1" dirty="0"/>
              <a:t> параметрами </a:t>
            </a:r>
            <a:r>
              <a:rPr lang="ru-RU" b="1" dirty="0" err="1"/>
              <a:t>економічної</a:t>
            </a:r>
            <a:r>
              <a:rPr lang="ru-RU" b="1" dirty="0"/>
              <a:t> </a:t>
            </a:r>
            <a:r>
              <a:rPr lang="ru-RU" b="1" dirty="0" err="1"/>
              <a:t>системи</a:t>
            </a:r>
            <a:r>
              <a:rPr lang="ru-RU" dirty="0"/>
              <a:t>, а </a:t>
            </a:r>
            <a:r>
              <a:rPr lang="ru-RU" dirty="0" err="1"/>
              <a:t>об'єктивність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аналізу - </a:t>
            </a:r>
            <a:r>
              <a:rPr lang="ru-RU" dirty="0" err="1"/>
              <a:t>достовірністю</a:t>
            </a:r>
            <a:r>
              <a:rPr lang="ru-RU" dirty="0"/>
              <a:t> та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економікоматематичного</a:t>
            </a:r>
            <a:r>
              <a:rPr lang="ru-RU" dirty="0"/>
              <a:t> </a:t>
            </a:r>
            <a:r>
              <a:rPr lang="ru-RU" dirty="0" err="1"/>
              <a:t>моделювання</a:t>
            </a:r>
            <a:r>
              <a:rPr lang="ru-RU" dirty="0"/>
              <a:t> </a:t>
            </a:r>
            <a:r>
              <a:rPr lang="ru-RU" dirty="0" err="1"/>
              <a:t>функціональних</a:t>
            </a:r>
            <a:r>
              <a:rPr lang="ru-RU" dirty="0"/>
              <a:t> </a:t>
            </a:r>
            <a:r>
              <a:rPr lang="ru-RU" dirty="0" err="1"/>
              <a:t>зв'язків</a:t>
            </a:r>
            <a:r>
              <a:rPr lang="ru-RU" dirty="0"/>
              <a:t> та </a:t>
            </a:r>
            <a:r>
              <a:rPr lang="ru-RU" dirty="0" err="1"/>
              <a:t>коректністю</a:t>
            </a:r>
            <a:r>
              <a:rPr lang="ru-RU" dirty="0"/>
              <a:t> </a:t>
            </a:r>
            <a:r>
              <a:rPr lang="ru-RU" dirty="0" err="1"/>
              <a:t>обчислень</a:t>
            </a:r>
            <a:r>
              <a:rPr lang="ru-RU" dirty="0"/>
              <a:t>. </a:t>
            </a:r>
          </a:p>
          <a:p>
            <a:r>
              <a:rPr lang="ru-RU" dirty="0"/>
              <a:t>Всю сукупність </a:t>
            </a:r>
            <a:r>
              <a:rPr lang="ru-RU" dirty="0" err="1"/>
              <a:t>функціональних</a:t>
            </a:r>
            <a:r>
              <a:rPr lang="ru-RU" dirty="0"/>
              <a:t> </a:t>
            </a:r>
            <a:r>
              <a:rPr lang="ru-RU" dirty="0" err="1"/>
              <a:t>зв'язків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поділити</a:t>
            </a:r>
            <a:r>
              <a:rPr lang="ru-RU" dirty="0"/>
              <a:t> на </a:t>
            </a:r>
            <a:r>
              <a:rPr lang="ru-RU" i="1" dirty="0" err="1"/>
              <a:t>детерміновані</a:t>
            </a:r>
            <a:r>
              <a:rPr lang="ru-RU" i="1" dirty="0"/>
              <a:t> та </a:t>
            </a:r>
            <a:r>
              <a:rPr lang="ru-RU" i="1" dirty="0" err="1"/>
              <a:t>стохастичні</a:t>
            </a:r>
            <a:r>
              <a:rPr lang="ru-RU" i="1" dirty="0"/>
              <a:t>. 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b="1" dirty="0" err="1"/>
              <a:t>Детерміновані</a:t>
            </a:r>
            <a:r>
              <a:rPr lang="ru-RU" b="1" dirty="0"/>
              <a:t> </a:t>
            </a:r>
            <a:r>
              <a:rPr lang="ru-RU" b="1" dirty="0" err="1"/>
              <a:t>зв'язки</a:t>
            </a:r>
            <a:r>
              <a:rPr lang="ru-RU" b="1" dirty="0"/>
              <a:t> </a:t>
            </a:r>
            <a:r>
              <a:rPr lang="ru-RU" dirty="0"/>
              <a:t>- це </a:t>
            </a:r>
            <a:r>
              <a:rPr lang="ru-RU" dirty="0" err="1"/>
              <a:t>пропорційні</a:t>
            </a:r>
            <a:r>
              <a:rPr lang="ru-RU" dirty="0"/>
              <a:t>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чи </a:t>
            </a:r>
            <a:r>
              <a:rPr lang="ru-RU" dirty="0" err="1"/>
              <a:t>більше</a:t>
            </a:r>
            <a:r>
              <a:rPr lang="ru-RU" dirty="0"/>
              <a:t> параметрами </a:t>
            </a:r>
            <a:r>
              <a:rPr lang="ru-RU" dirty="0" err="1"/>
              <a:t>аналітичної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, коли </a:t>
            </a:r>
            <a:r>
              <a:rPr lang="ru-RU" dirty="0" err="1"/>
              <a:t>певно</a:t>
            </a:r>
            <a:r>
              <a:rPr lang="ru-RU" dirty="0"/>
              <a:t> </a:t>
            </a:r>
            <a:r>
              <a:rPr lang="ru-RU" dirty="0" err="1"/>
              <a:t>му</a:t>
            </a:r>
            <a:r>
              <a:rPr lang="ru-RU" dirty="0"/>
              <a:t> </a:t>
            </a:r>
            <a:r>
              <a:rPr lang="ru-RU" dirty="0" err="1"/>
              <a:t>значенню</a:t>
            </a:r>
            <a:r>
              <a:rPr lang="ru-RU" dirty="0"/>
              <a:t> фактора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адекватне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аналізованого</a:t>
            </a:r>
            <a:r>
              <a:rPr lang="ru-RU" dirty="0"/>
              <a:t> параметра. </a:t>
            </a:r>
          </a:p>
          <a:p>
            <a:pPr marL="0" indent="0">
              <a:buNone/>
            </a:pPr>
            <a:r>
              <a:rPr lang="ru-RU" b="1" dirty="0" err="1"/>
              <a:t>Стохастичні</a:t>
            </a:r>
            <a:r>
              <a:rPr lang="ru-RU" b="1" dirty="0"/>
              <a:t> </a:t>
            </a:r>
            <a:r>
              <a:rPr lang="ru-RU" b="1" dirty="0" err="1"/>
              <a:t>зв'язки</a:t>
            </a:r>
            <a:r>
              <a:rPr lang="ru-RU" b="1" dirty="0"/>
              <a:t> </a:t>
            </a:r>
            <a:r>
              <a:rPr lang="ru-RU" dirty="0"/>
              <a:t>- це </a:t>
            </a:r>
            <a:r>
              <a:rPr lang="ru-RU" dirty="0" err="1"/>
              <a:t>складні</a:t>
            </a:r>
            <a:r>
              <a:rPr lang="ru-RU" dirty="0"/>
              <a:t>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параметрами </a:t>
            </a:r>
            <a:r>
              <a:rPr lang="ru-RU" dirty="0" err="1"/>
              <a:t>аналітичної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, коли тому самому </a:t>
            </a:r>
            <a:r>
              <a:rPr lang="ru-RU" dirty="0" err="1"/>
              <a:t>значенню</a:t>
            </a:r>
            <a:r>
              <a:rPr lang="ru-RU" dirty="0"/>
              <a:t> фактора </a:t>
            </a:r>
            <a:r>
              <a:rPr lang="ru-RU" dirty="0" err="1"/>
              <a:t>можне</a:t>
            </a:r>
            <a:r>
              <a:rPr lang="ru-RU" dirty="0"/>
              <a:t> </a:t>
            </a:r>
            <a:r>
              <a:rPr lang="ru-RU" dirty="0" err="1"/>
              <a:t>відповідати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 результативного параметра.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887981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91AA80-BC7E-4E2B-B7EE-F579DC103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/>
              <a:t>2. Класифікація методів і прийомів ЕА</a:t>
            </a:r>
            <a:endParaRPr lang="ru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203F34B-B97C-4DF7-8A02-2230EA21E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Загальнотеоретичні (загальнонаукові) способи:</a:t>
            </a:r>
          </a:p>
          <a:p>
            <a:pPr marL="914400" lvl="1" indent="-457200">
              <a:buAutoNum type="arabicPeriod"/>
            </a:pPr>
            <a:r>
              <a:rPr lang="ru-RU" dirty="0" err="1"/>
              <a:t>Спостереження</a:t>
            </a:r>
            <a:r>
              <a:rPr lang="ru-RU" dirty="0"/>
              <a:t> - контроль </a:t>
            </a:r>
          </a:p>
          <a:p>
            <a:pPr marL="914400" lvl="1" indent="-457200">
              <a:buAutoNum type="arabicPeriod"/>
            </a:pPr>
            <a:r>
              <a:rPr lang="ru-RU" dirty="0" err="1"/>
              <a:t>Аналіз</a:t>
            </a:r>
            <a:r>
              <a:rPr lang="ru-RU" dirty="0"/>
              <a:t> – синтез</a:t>
            </a:r>
          </a:p>
          <a:p>
            <a:pPr marL="914400" lvl="1" indent="-457200">
              <a:buAutoNum type="arabicPeriod"/>
            </a:pPr>
            <a:r>
              <a:rPr lang="ru-RU" dirty="0" err="1"/>
              <a:t>Індукція</a:t>
            </a:r>
            <a:r>
              <a:rPr lang="ru-RU" dirty="0"/>
              <a:t> – </a:t>
            </a:r>
            <a:r>
              <a:rPr lang="ru-RU" dirty="0" err="1"/>
              <a:t>дедукція</a:t>
            </a:r>
            <a:endParaRPr lang="ru-RU" dirty="0"/>
          </a:p>
          <a:p>
            <a:pPr marL="914400" lvl="1" indent="-457200">
              <a:buAutoNum type="arabicPeriod"/>
            </a:pPr>
            <a:r>
              <a:rPr lang="ru-RU" dirty="0" err="1"/>
              <a:t>Аналогія</a:t>
            </a:r>
            <a:r>
              <a:rPr lang="ru-RU" dirty="0"/>
              <a:t> – </a:t>
            </a:r>
            <a:r>
              <a:rPr lang="ru-RU" dirty="0" err="1"/>
              <a:t>порівняння</a:t>
            </a:r>
            <a:endParaRPr lang="ru-RU" dirty="0"/>
          </a:p>
          <a:p>
            <a:pPr marL="914400" lvl="1" indent="-457200">
              <a:buAutoNum type="arabicPeriod"/>
            </a:pPr>
            <a:r>
              <a:rPr lang="ru-RU" dirty="0" err="1"/>
              <a:t>Теорія-експеримент</a:t>
            </a:r>
            <a:endParaRPr lang="ru-RU" dirty="0"/>
          </a:p>
          <a:p>
            <a:pPr marL="914400" lvl="1" indent="-457200">
              <a:buAutoNum type="arabicPeriod"/>
            </a:pPr>
            <a:r>
              <a:rPr lang="ru-RU" dirty="0" err="1"/>
              <a:t>Моделювання</a:t>
            </a:r>
            <a:r>
              <a:rPr lang="ru-RU" dirty="0"/>
              <a:t> – </a:t>
            </a:r>
            <a:r>
              <a:rPr lang="ru-RU" dirty="0" err="1"/>
              <a:t>абстрагування</a:t>
            </a:r>
            <a:endParaRPr lang="ru-RU" dirty="0"/>
          </a:p>
          <a:p>
            <a:pPr marL="914400" lvl="1" indent="-457200">
              <a:buAutoNum type="arabicPeriod"/>
            </a:pPr>
            <a:r>
              <a:rPr lang="ru-RU" dirty="0" err="1"/>
              <a:t>Формалізація</a:t>
            </a:r>
            <a:r>
              <a:rPr lang="ru-RU" dirty="0"/>
              <a:t> – </a:t>
            </a:r>
            <a:r>
              <a:rPr lang="ru-RU" dirty="0" err="1"/>
              <a:t>конкретизація</a:t>
            </a:r>
            <a:endParaRPr lang="ru-RU" dirty="0"/>
          </a:p>
          <a:p>
            <a:pPr marL="914400" lvl="1" indent="-457200">
              <a:buAutoNum type="arabicPeriod"/>
            </a:pPr>
            <a:r>
              <a:rPr lang="ru-RU" dirty="0" err="1"/>
              <a:t>Гіпотетичний</a:t>
            </a:r>
            <a:r>
              <a:rPr lang="ru-RU" dirty="0"/>
              <a:t> – </a:t>
            </a:r>
            <a:r>
              <a:rPr lang="ru-RU" dirty="0" err="1"/>
              <a:t>аксіоматичний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249990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602993-DFA9-41A6-9CBA-1E3A9DB13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Прикладні методи</a:t>
            </a:r>
            <a:endParaRPr lang="ru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7CDF838-B0E7-4AA9-9EB2-9D069D0D5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94560"/>
            <a:ext cx="10820400" cy="4252893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/>
              <a:t>Системний</a:t>
            </a:r>
            <a:r>
              <a:rPr lang="ru-RU" b="1" dirty="0"/>
              <a:t> </a:t>
            </a:r>
            <a:r>
              <a:rPr lang="ru-RU" b="1" dirty="0" err="1"/>
              <a:t>аналіз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аналізу як </a:t>
            </a:r>
            <a:r>
              <a:rPr lang="ru-RU" dirty="0" err="1"/>
              <a:t>сукупності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, що </a:t>
            </a:r>
            <a:r>
              <a:rPr lang="ru-RU" dirty="0" err="1"/>
              <a:t>утворюють</a:t>
            </a:r>
            <a:r>
              <a:rPr lang="ru-RU" dirty="0"/>
              <a:t> систему. </a:t>
            </a:r>
          </a:p>
          <a:p>
            <a:r>
              <a:rPr lang="ru-RU" b="1" dirty="0" err="1"/>
              <a:t>Економіко</a:t>
            </a:r>
            <a:r>
              <a:rPr lang="ru-RU" b="1" dirty="0"/>
              <a:t> – </a:t>
            </a:r>
            <a:r>
              <a:rPr lang="ru-RU" b="1" dirty="0" err="1"/>
              <a:t>статистичні</a:t>
            </a:r>
            <a:r>
              <a:rPr lang="ru-RU" b="1" dirty="0"/>
              <a:t> </a:t>
            </a:r>
            <a:r>
              <a:rPr lang="ru-RU" b="1" dirty="0" err="1"/>
              <a:t>прийоми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групування</a:t>
            </a:r>
            <a:r>
              <a:rPr lang="ru-RU" dirty="0"/>
              <a:t>, </a:t>
            </a:r>
            <a:r>
              <a:rPr lang="ru-RU" dirty="0" err="1"/>
              <a:t>кореляційно</a:t>
            </a:r>
            <a:r>
              <a:rPr lang="ru-RU" dirty="0"/>
              <a:t> – </a:t>
            </a:r>
            <a:r>
              <a:rPr lang="ru-RU" dirty="0" err="1"/>
              <a:t>регресійний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, </a:t>
            </a:r>
            <a:r>
              <a:rPr lang="ru-RU" dirty="0" err="1"/>
              <a:t>дисперсійний</a:t>
            </a:r>
            <a:r>
              <a:rPr lang="ru-RU" dirty="0"/>
              <a:t>, </a:t>
            </a:r>
            <a:r>
              <a:rPr lang="ru-RU" dirty="0" err="1"/>
              <a:t>факторний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 – </a:t>
            </a:r>
            <a:r>
              <a:rPr lang="ru-RU" dirty="0" err="1"/>
              <a:t>базується</a:t>
            </a:r>
            <a:r>
              <a:rPr lang="ru-RU" dirty="0"/>
              <a:t> на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апарату</a:t>
            </a:r>
            <a:r>
              <a:rPr lang="ru-RU" dirty="0"/>
              <a:t> </a:t>
            </a:r>
            <a:r>
              <a:rPr lang="ru-RU" dirty="0" err="1"/>
              <a:t>теорії</a:t>
            </a:r>
            <a:r>
              <a:rPr lang="ru-RU" dirty="0"/>
              <a:t> </a:t>
            </a:r>
            <a:r>
              <a:rPr lang="ru-RU" dirty="0" err="1"/>
              <a:t>ймовірності</a:t>
            </a:r>
            <a:r>
              <a:rPr lang="ru-RU" dirty="0"/>
              <a:t> й </a:t>
            </a:r>
            <a:r>
              <a:rPr lang="ru-RU" dirty="0" err="1"/>
              <a:t>математичної</a:t>
            </a:r>
            <a:r>
              <a:rPr lang="ru-RU" dirty="0"/>
              <a:t> статистики і </a:t>
            </a:r>
            <a:r>
              <a:rPr lang="ru-RU" dirty="0" err="1"/>
              <a:t>застосовуються</a:t>
            </a:r>
            <a:r>
              <a:rPr lang="ru-RU" dirty="0"/>
              <a:t> для </a:t>
            </a:r>
            <a:r>
              <a:rPr lang="ru-RU" dirty="0" err="1"/>
              <a:t>впорядкування</a:t>
            </a:r>
            <a:r>
              <a:rPr lang="ru-RU" dirty="0"/>
              <a:t> </a:t>
            </a:r>
            <a:r>
              <a:rPr lang="ru-RU" dirty="0" err="1"/>
              <a:t>значних</a:t>
            </a:r>
            <a:r>
              <a:rPr lang="ru-RU" dirty="0"/>
              <a:t> </a:t>
            </a:r>
            <a:r>
              <a:rPr lang="ru-RU" dirty="0" err="1"/>
              <a:t>масивів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а </a:t>
            </a:r>
            <a:r>
              <a:rPr lang="ru-RU" dirty="0" err="1"/>
              <a:t>саме</a:t>
            </a:r>
            <a:r>
              <a:rPr lang="ru-RU" dirty="0"/>
              <a:t> –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встановити</a:t>
            </a:r>
            <a:r>
              <a:rPr lang="ru-RU" dirty="0"/>
              <a:t> і </a:t>
            </a:r>
            <a:r>
              <a:rPr lang="ru-RU" dirty="0" err="1"/>
              <a:t>виміряти</a:t>
            </a:r>
            <a:r>
              <a:rPr lang="ru-RU" dirty="0"/>
              <a:t> </a:t>
            </a:r>
            <a:r>
              <a:rPr lang="ru-RU" dirty="0" err="1"/>
              <a:t>взаємозв’язки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факторами і </a:t>
            </a:r>
            <a:r>
              <a:rPr lang="ru-RU" dirty="0" err="1"/>
              <a:t>результативними</a:t>
            </a:r>
            <a:r>
              <a:rPr lang="ru-RU" dirty="0"/>
              <a:t> </a:t>
            </a:r>
            <a:r>
              <a:rPr lang="ru-RU" dirty="0" err="1"/>
              <a:t>показниками</a:t>
            </a:r>
            <a:r>
              <a:rPr lang="ru-RU" dirty="0"/>
              <a:t>. </a:t>
            </a:r>
          </a:p>
          <a:p>
            <a:r>
              <a:rPr lang="ru-RU" b="1" dirty="0"/>
              <a:t>Способи </a:t>
            </a:r>
            <a:r>
              <a:rPr lang="ru-RU" b="1" dirty="0" err="1"/>
              <a:t>прикладної</a:t>
            </a:r>
            <a:r>
              <a:rPr lang="ru-RU" b="1" dirty="0"/>
              <a:t> математики</a:t>
            </a:r>
            <a:r>
              <a:rPr lang="ru-RU" dirty="0"/>
              <a:t>: </a:t>
            </a:r>
            <a:r>
              <a:rPr lang="ru-RU" dirty="0" err="1"/>
              <a:t>математичне</a:t>
            </a:r>
            <a:r>
              <a:rPr lang="ru-RU" dirty="0"/>
              <a:t> </a:t>
            </a:r>
            <a:r>
              <a:rPr lang="ru-RU" dirty="0" err="1"/>
              <a:t>програмування</a:t>
            </a:r>
            <a:r>
              <a:rPr lang="ru-RU" dirty="0"/>
              <a:t>, </a:t>
            </a:r>
            <a:r>
              <a:rPr lang="ru-RU" dirty="0" err="1"/>
              <a:t>теорія</a:t>
            </a:r>
            <a:r>
              <a:rPr lang="ru-RU" dirty="0"/>
              <a:t> </a:t>
            </a:r>
            <a:r>
              <a:rPr lang="ru-RU" dirty="0" err="1"/>
              <a:t>масового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, та </a:t>
            </a:r>
            <a:r>
              <a:rPr lang="ru-RU" dirty="0" err="1"/>
              <a:t>ін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способи </a:t>
            </a:r>
            <a:r>
              <a:rPr lang="ru-RU" dirty="0" err="1"/>
              <a:t>застосовують</a:t>
            </a:r>
            <a:r>
              <a:rPr lang="ru-RU" dirty="0"/>
              <a:t> для </a:t>
            </a:r>
            <a:r>
              <a:rPr lang="ru-RU" dirty="0" err="1"/>
              <a:t>імітаційного</a:t>
            </a:r>
            <a:r>
              <a:rPr lang="ru-RU" dirty="0"/>
              <a:t> </a:t>
            </a:r>
            <a:r>
              <a:rPr lang="ru-RU" dirty="0" err="1"/>
              <a:t>моделювання</a:t>
            </a:r>
            <a:r>
              <a:rPr lang="ru-RU" dirty="0"/>
              <a:t> </a:t>
            </a:r>
            <a:r>
              <a:rPr lang="ru-RU" dirty="0" err="1"/>
              <a:t>складних</a:t>
            </a:r>
            <a:r>
              <a:rPr lang="ru-RU" dirty="0"/>
              <a:t> систем і </a:t>
            </a:r>
            <a:r>
              <a:rPr lang="ru-RU" dirty="0" err="1"/>
              <a:t>процесів</a:t>
            </a:r>
            <a:r>
              <a:rPr lang="ru-RU" dirty="0"/>
              <a:t> та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. </a:t>
            </a:r>
          </a:p>
          <a:p>
            <a:r>
              <a:rPr lang="ru-RU" b="1" dirty="0" err="1"/>
              <a:t>Експертні</a:t>
            </a:r>
            <a:r>
              <a:rPr lang="ru-RU" b="1" dirty="0"/>
              <a:t> способи </a:t>
            </a:r>
            <a:r>
              <a:rPr lang="ru-RU" dirty="0" err="1"/>
              <a:t>включають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процедури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об’єктів</a:t>
            </a:r>
            <a:r>
              <a:rPr lang="ru-RU" dirty="0"/>
              <a:t> аналізу за </a:t>
            </a:r>
            <a:r>
              <a:rPr lang="ru-RU" dirty="0" err="1"/>
              <a:t>участю</a:t>
            </a:r>
            <a:r>
              <a:rPr lang="ru-RU" dirty="0"/>
              <a:t> </a:t>
            </a:r>
            <a:r>
              <a:rPr lang="ru-RU" dirty="0" err="1"/>
              <a:t>експертів</a:t>
            </a:r>
            <a:r>
              <a:rPr lang="ru-RU" dirty="0"/>
              <a:t>. </a:t>
            </a:r>
          </a:p>
          <a:p>
            <a:r>
              <a:rPr lang="ru-RU" dirty="0" err="1"/>
              <a:t>Аналітичні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/>
              <a:t>найдоцільніше</a:t>
            </a:r>
            <a:r>
              <a:rPr lang="ru-RU" dirty="0"/>
              <a:t> </a:t>
            </a:r>
            <a:r>
              <a:rPr lang="ru-RU" dirty="0" err="1"/>
              <a:t>подавати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b="1" dirty="0" err="1"/>
              <a:t>таблиць</a:t>
            </a:r>
            <a:r>
              <a:rPr lang="ru-RU" b="1" dirty="0"/>
              <a:t>, </a:t>
            </a:r>
            <a:r>
              <a:rPr lang="ru-RU" b="1" dirty="0" err="1"/>
              <a:t>діаграм</a:t>
            </a:r>
            <a:r>
              <a:rPr lang="ru-RU" b="1" dirty="0"/>
              <a:t>, </a:t>
            </a:r>
            <a:r>
              <a:rPr lang="ru-RU" b="1" dirty="0" err="1"/>
              <a:t>графіків</a:t>
            </a:r>
            <a:r>
              <a:rPr lang="ru-RU" b="1" dirty="0"/>
              <a:t>, схем тому </a:t>
            </a:r>
            <a:r>
              <a:rPr lang="ru-RU" b="1" dirty="0" err="1"/>
              <a:t>їх</a:t>
            </a:r>
            <a:r>
              <a:rPr lang="ru-RU" b="1" dirty="0"/>
              <a:t> </a:t>
            </a:r>
            <a:r>
              <a:rPr lang="ru-RU" b="1" dirty="0" err="1"/>
              <a:t>побудову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 </a:t>
            </a:r>
            <a:r>
              <a:rPr lang="ru-RU" dirty="0" err="1"/>
              <a:t>прийоми</a:t>
            </a:r>
            <a:r>
              <a:rPr lang="ru-RU" dirty="0"/>
              <a:t> аналізу господарської діяльності. Вони </a:t>
            </a:r>
            <a:r>
              <a:rPr lang="ru-RU" dirty="0" err="1"/>
              <a:t>унаочнюють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та </a:t>
            </a:r>
            <a:r>
              <a:rPr lang="ru-RU" dirty="0" err="1"/>
              <a:t>явища</a:t>
            </a:r>
            <a:r>
              <a:rPr lang="ru-RU" dirty="0"/>
              <a:t> і </a:t>
            </a:r>
            <a:r>
              <a:rPr lang="ru-RU" dirty="0" err="1"/>
              <a:t>полегшують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пізнання. </a:t>
            </a:r>
          </a:p>
          <a:p>
            <a:r>
              <a:rPr lang="ru-RU" dirty="0"/>
              <a:t>В </a:t>
            </a:r>
            <a:r>
              <a:rPr lang="ru-RU" dirty="0" err="1"/>
              <a:t>практиці</a:t>
            </a:r>
            <a:r>
              <a:rPr lang="ru-RU" dirty="0"/>
              <a:t> </a:t>
            </a:r>
            <a:r>
              <a:rPr lang="ru-RU" dirty="0" err="1"/>
              <a:t>аналітичної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способів</a:t>
            </a:r>
            <a:r>
              <a:rPr lang="ru-RU" dirty="0"/>
              <a:t>, що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найповніше</a:t>
            </a:r>
            <a:r>
              <a:rPr lang="ru-RU" dirty="0"/>
              <a:t> і </a:t>
            </a:r>
            <a:r>
              <a:rPr lang="ru-RU" dirty="0" err="1"/>
              <a:t>глибше</a:t>
            </a:r>
            <a:r>
              <a:rPr lang="ru-RU" dirty="0"/>
              <a:t> дослідження явищ, </a:t>
            </a:r>
            <a:r>
              <a:rPr lang="ru-RU" dirty="0" err="1"/>
              <a:t>процесів</a:t>
            </a:r>
            <a:r>
              <a:rPr lang="ru-RU" dirty="0"/>
              <a:t>, </a:t>
            </a:r>
            <a:r>
              <a:rPr lang="ru-RU" dirty="0" err="1"/>
              <a:t>показників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505257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D1A27D-4318-433E-983C-D6E0D3D14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3. Методика ЕА</a:t>
            </a:r>
            <a:endParaRPr lang="ru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0598C20-37C8-46F8-8C22-2F6FD5E51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Методика аналізу господарської діяльності </a:t>
            </a:r>
            <a:r>
              <a:rPr lang="ru-RU" dirty="0" err="1"/>
              <a:t>являє</a:t>
            </a:r>
            <a:r>
              <a:rPr lang="ru-RU" dirty="0"/>
              <a:t> собою сукупність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/>
              <a:t>методів</a:t>
            </a:r>
            <a:r>
              <a:rPr lang="ru-RU" dirty="0"/>
              <a:t>, прийомів, правил і </a:t>
            </a:r>
            <a:r>
              <a:rPr lang="ru-RU" dirty="0" err="1"/>
              <a:t>аналітичних</a:t>
            </a:r>
            <a:r>
              <a:rPr lang="ru-RU" dirty="0"/>
              <a:t> процедур дослідження </a:t>
            </a:r>
            <a:r>
              <a:rPr lang="ru-RU" dirty="0" err="1"/>
              <a:t>економіки</a:t>
            </a:r>
            <a:endParaRPr lang="ru-RU" dirty="0"/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підприємства </a:t>
            </a:r>
            <a:r>
              <a:rPr lang="ru-RU" dirty="0" err="1"/>
              <a:t>певним</a:t>
            </a:r>
            <a:r>
              <a:rPr lang="ru-RU" dirty="0"/>
              <a:t> чином </a:t>
            </a:r>
            <a:r>
              <a:rPr lang="ru-RU" dirty="0" err="1"/>
              <a:t>підпорядкованого</a:t>
            </a:r>
            <a:r>
              <a:rPr lang="ru-RU" dirty="0"/>
              <a:t> </a:t>
            </a:r>
            <a:r>
              <a:rPr lang="ru-RU" dirty="0" err="1"/>
              <a:t>досягненню</a:t>
            </a:r>
            <a:r>
              <a:rPr lang="ru-RU" dirty="0"/>
              <a:t> мети аналізу.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Методика аналізу </a:t>
            </a:r>
            <a:r>
              <a:rPr lang="ru-RU" dirty="0" err="1"/>
              <a:t>розробляється</a:t>
            </a:r>
            <a:r>
              <a:rPr lang="ru-RU" dirty="0"/>
              <a:t> по </a:t>
            </a:r>
            <a:r>
              <a:rPr lang="ru-RU" dirty="0" err="1"/>
              <a:t>об’єктах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/>
              <a:t>поставленої</a:t>
            </a:r>
            <a:r>
              <a:rPr lang="ru-RU" dirty="0"/>
              <a:t> мети.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/>
              <a:t>Загальна</a:t>
            </a:r>
            <a:r>
              <a:rPr lang="ru-RU" b="1" dirty="0"/>
              <a:t> методика </a:t>
            </a:r>
            <a:r>
              <a:rPr lang="ru-RU" dirty="0"/>
              <a:t>– це система </a:t>
            </a:r>
            <a:r>
              <a:rPr lang="ru-RU" dirty="0" err="1"/>
              <a:t>досліджень</a:t>
            </a:r>
            <a:r>
              <a:rPr lang="ru-RU" dirty="0"/>
              <a:t>, яка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використовуватись</a:t>
            </a:r>
            <a:r>
              <a:rPr lang="ru-RU" dirty="0"/>
              <a:t> для аналізу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об’єктів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галузях</a:t>
            </a:r>
            <a:r>
              <a:rPr lang="ru-RU" dirty="0"/>
              <a:t> </a:t>
            </a:r>
            <a:r>
              <a:rPr lang="ru-RU" dirty="0" err="1"/>
              <a:t>економічної</a:t>
            </a:r>
            <a:r>
              <a:rPr lang="ru-RU" dirty="0"/>
              <a:t> діяльності.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/>
              <a:t>Специфічні</a:t>
            </a:r>
            <a:r>
              <a:rPr lang="ru-RU" b="1" dirty="0"/>
              <a:t> методики </a:t>
            </a:r>
            <a:r>
              <a:rPr lang="ru-RU" dirty="0" err="1"/>
              <a:t>конкретизують</a:t>
            </a:r>
            <a:r>
              <a:rPr lang="ru-RU" dirty="0"/>
              <a:t> 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специфіки</a:t>
            </a:r>
            <a:endParaRPr lang="ru-RU" dirty="0"/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діяльності, характеру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об’єкта</a:t>
            </a:r>
            <a:r>
              <a:rPr lang="ru-RU" dirty="0"/>
              <a:t> дослідження </a:t>
            </a:r>
            <a:r>
              <a:rPr lang="ru-RU" dirty="0" err="1"/>
              <a:t>тощо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42404519"/>
      </p:ext>
    </p:extLst>
  </p:cSld>
  <p:clrMapOvr>
    <a:masterClrMapping/>
  </p:clrMapOvr>
</p:sld>
</file>

<file path=ppt/theme/theme1.xml><?xml version="1.0" encoding="utf-8"?>
<a:theme xmlns:a="http://schemas.openxmlformats.org/drawingml/2006/main" name="Туман">
  <a:themeElements>
    <a:clrScheme name="Туман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Туман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уман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Туман</Template>
  <TotalTime>61</TotalTime>
  <Words>992</Words>
  <Application>Microsoft Office PowerPoint</Application>
  <PresentationFormat>Широкий екран</PresentationFormat>
  <Paragraphs>119</Paragraphs>
  <Slides>18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18</vt:i4>
      </vt:variant>
    </vt:vector>
  </HeadingPairs>
  <TitlesOfParts>
    <vt:vector size="21" baseType="lpstr">
      <vt:lpstr>Arial</vt:lpstr>
      <vt:lpstr>Century Gothic</vt:lpstr>
      <vt:lpstr>Туман</vt:lpstr>
      <vt:lpstr>Тема 3. Методичні основи Еа та його інформаційне забезпечення</vt:lpstr>
      <vt:lpstr>Зміст теми 3</vt:lpstr>
      <vt:lpstr>1. Метод ЕА </vt:lpstr>
      <vt:lpstr>Визначення методу ЕА</vt:lpstr>
      <vt:lpstr>Особливості методу ЕА</vt:lpstr>
      <vt:lpstr>ЯКИЙ МЕТОД ОБРАТИ?</vt:lpstr>
      <vt:lpstr>2. Класифікація методів і прийомів ЕА</vt:lpstr>
      <vt:lpstr>Прикладні методи</vt:lpstr>
      <vt:lpstr>3. Методика ЕА</vt:lpstr>
      <vt:lpstr>Етапи методик</vt:lpstr>
      <vt:lpstr>Етапи методик</vt:lpstr>
      <vt:lpstr>Етапи методик</vt:lpstr>
      <vt:lpstr>Етапи методик</vt:lpstr>
      <vt:lpstr>Методи і прийоми аналізу відповідно до його стадій</vt:lpstr>
      <vt:lpstr>4. Джерела інформації та організація ЕА </vt:lpstr>
      <vt:lpstr>Економічна інформація</vt:lpstr>
      <vt:lpstr>Джерела інформації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Методичні основи аГД та його інформаційне забезпечення</dc:title>
  <dc:creator>Oleksandr Kuts</dc:creator>
  <cp:lastModifiedBy>Oleksandr Kuts</cp:lastModifiedBy>
  <cp:revision>8</cp:revision>
  <dcterms:created xsi:type="dcterms:W3CDTF">2021-02-16T21:48:55Z</dcterms:created>
  <dcterms:modified xsi:type="dcterms:W3CDTF">2021-10-18T11:09:20Z</dcterms:modified>
</cp:coreProperties>
</file>