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1938" r:id="rId2"/>
    <p:sldId id="1968" r:id="rId3"/>
    <p:sldId id="1969" r:id="rId4"/>
    <p:sldId id="1976" r:id="rId5"/>
    <p:sldId id="1971" r:id="rId6"/>
    <p:sldId id="1970" r:id="rId7"/>
    <p:sldId id="1978" r:id="rId8"/>
    <p:sldId id="2002" r:id="rId9"/>
    <p:sldId id="1981" r:id="rId10"/>
    <p:sldId id="2005" r:id="rId11"/>
    <p:sldId id="2006" r:id="rId12"/>
    <p:sldId id="1982" r:id="rId13"/>
    <p:sldId id="1983" r:id="rId14"/>
    <p:sldId id="1984" r:id="rId15"/>
    <p:sldId id="1985" r:id="rId16"/>
    <p:sldId id="1986" r:id="rId17"/>
    <p:sldId id="1987" r:id="rId18"/>
    <p:sldId id="1988" r:id="rId19"/>
    <p:sldId id="1989" r:id="rId20"/>
    <p:sldId id="1990" r:id="rId21"/>
    <p:sldId id="2003" r:id="rId22"/>
    <p:sldId id="2004" r:id="rId23"/>
    <p:sldId id="1991" r:id="rId24"/>
    <p:sldId id="1993" r:id="rId25"/>
    <p:sldId id="1994" r:id="rId26"/>
    <p:sldId id="1996" r:id="rId27"/>
    <p:sldId id="2007" r:id="rId28"/>
    <p:sldId id="1997" r:id="rId29"/>
    <p:sldId id="1999" r:id="rId30"/>
    <p:sldId id="2000" r:id="rId31"/>
    <p:sldId id="2001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100"/>
    <a:srgbClr val="0091D0"/>
    <a:srgbClr val="CE9A00"/>
    <a:srgbClr val="084F7F"/>
    <a:srgbClr val="7AFF04"/>
    <a:srgbClr val="97E025"/>
    <a:srgbClr val="1792CD"/>
    <a:srgbClr val="FF483A"/>
    <a:srgbClr val="595959"/>
    <a:srgbClr val="C0A5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07"/>
    <p:restoredTop sz="94683"/>
  </p:normalViewPr>
  <p:slideViewPr>
    <p:cSldViewPr snapToGrid="0" snapToObjects="1">
      <p:cViewPr>
        <p:scale>
          <a:sx n="66" d="100"/>
          <a:sy n="66" d="100"/>
        </p:scale>
        <p:origin x="-600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50781-EA0A-6840-A031-618FEA039853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AD9F9-5A30-7E41-993B-CA73F8DD2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84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8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66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40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26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50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95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997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95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921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78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02AE-5C23-7742-8686-009C6A3B4FEE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98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002AE-5C23-7742-8686-009C6A3B4FEE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68E0B-1315-534E-81D8-698168CF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3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93%D1%83%D0%B4%D0%B7%D0%BE%D0%BD&amp;action=edit&amp;redlink=1" TargetMode="External"/><Relationship Id="rId3" Type="http://schemas.openxmlformats.org/officeDocument/2006/relationships/hyperlink" Target="http://uk.wikipedia.org/wiki/1787" TargetMode="External"/><Relationship Id="rId7" Type="http://schemas.openxmlformats.org/officeDocument/2006/relationships/hyperlink" Target="http://uk.wikipedia.org/w/index.php?title=%D0%9A%D0%BB%D0%B5%D1%80%D0%BC%D0%BE%D0%BD%D1%82&amp;action=edit&amp;redlink=1" TargetMode="External"/><Relationship Id="rId12" Type="http://schemas.openxmlformats.org/officeDocument/2006/relationships/image" Target="../media/image3.jpg"/><Relationship Id="rId2" Type="http://schemas.openxmlformats.org/officeDocument/2006/relationships/hyperlink" Target="http://uk.wikipedia.org/w/index.php?title=%D0%94%D0%B6%D0%BE%D0%BD_%D0%A4%D1%96%D1%82%D1%87&amp;action=edit&amp;redlink=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k.wikipedia.org/wiki/1807" TargetMode="External"/><Relationship Id="rId11" Type="http://schemas.openxmlformats.org/officeDocument/2006/relationships/image" Target="../media/image9.jpeg"/><Relationship Id="rId5" Type="http://schemas.openxmlformats.org/officeDocument/2006/relationships/hyperlink" Target="http://uk.wikipedia.org/wiki/%D0%A0%D0%BE%D0%B1%D0%B5%D1%80%D1%82_%D0%A4%D1%83%D0%BB%D1%82%D0%BE%D0%BD" TargetMode="External"/><Relationship Id="rId10" Type="http://schemas.openxmlformats.org/officeDocument/2006/relationships/hyperlink" Target="http://uk.wikipedia.org/wiki/%D0%9E%D0%BB%D0%B1%D0%B0%D0%BD%D1%96_(%D0%9D%D1%8C%D1%8E-%D0%99%D0%BE%D1%80%D0%BA)" TargetMode="External"/><Relationship Id="rId4" Type="http://schemas.openxmlformats.org/officeDocument/2006/relationships/hyperlink" Target="http://uk.wikipedia.org/wiki/%D0%A1%D0%A8%D0%90" TargetMode="External"/><Relationship Id="rId9" Type="http://schemas.openxmlformats.org/officeDocument/2006/relationships/hyperlink" Target="http://uk.wikipedia.org/wiki/%D0%9D%D1%8C%D1%8E-%D0%99%D0%BE%D1%80%D0%B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0%BE%D0%B7%D0%BA%D0%BB%D0%B0%D0%B4" TargetMode="External"/><Relationship Id="rId2" Type="http://schemas.openxmlformats.org/officeDocument/2006/relationships/hyperlink" Target="http://uk.wikipedia.org/wiki/%D0%97%D0%B0%D0%BB%D1%96%D0%B7%D0%BD%D0%B8%D1%86%D1%8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1%D1%96%D0%BA%D0%BE%D1%80%D1%81%D1%8C%D0%BA%D0%B8%D0%B9_%D0%86%D0%B3%D0%BE%D1%80_%D0%86%D0%B2%D0%B0%D0%BD%D0%BE%D0%B2%D0%B8%D1%87" TargetMode="External"/><Relationship Id="rId3" Type="http://schemas.openxmlformats.org/officeDocument/2006/relationships/hyperlink" Target="http://uk.wikipedia.org/wiki/1910" TargetMode="External"/><Relationship Id="rId7" Type="http://schemas.openxmlformats.org/officeDocument/2006/relationships/hyperlink" Target="http://uk.wikipedia.org/wiki/16_%D1%87%D0%B5%D1%80%D0%B2%D0%BD%D1%8F" TargetMode="External"/><Relationship Id="rId2" Type="http://schemas.openxmlformats.org/officeDocument/2006/relationships/hyperlink" Target="http://uk.wikipedia.org/w/index.php?title=%D0%9C%D0%BE%D0%B6%D0%B0%D0%B9%D1%81%D0%BA%D0%B8%D0%B9_%D0%9E%D0%BB%D0%B5%D0%BA%D1%81%D0%B0%D0%BD%D0%B4%D1%80_%D0%A4%D0%B5%D0%B4%D0%BE%D1%80%D0%BE%D0%B2%D0%B8%D1%87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1%83%D0%B4%D0%B0%D1%88%D0%B5%D0%B2_%D0%9E%D0%BB%D0%B5%D0%BA%D1%81%D0%B0%D0%BD%D0%B4%D1%80_%D0%A1%D0%B5%D1%80%D0%B3%D1%96%D0%B9%D0%BE%D0%B2%D0%B8%D1%87" TargetMode="External"/><Relationship Id="rId11" Type="http://schemas.openxmlformats.org/officeDocument/2006/relationships/image" Target="../media/image3.jpg"/><Relationship Id="rId5" Type="http://schemas.openxmlformats.org/officeDocument/2006/relationships/hyperlink" Target="http://uk.wikipedia.org/wiki/%D0%9D%D0%B0%D1%86%D1%96%D0%BE%D0%BD%D0%B0%D0%BB%D1%8C%D0%BD%D0%B8%D0%B9_%D1%82%D0%B5%D1%85%D0%BD%D1%96%D1%87%D0%BD%D0%B8%D0%B9_%D1%83%D0%BD%D1%96%D0%B2%D0%B5%D1%80%D1%81%D0%B8%D1%82%D0%B5%D1%82_%D0%A3%D0%BA%D1%80%D0%B0%D1%97%D0%BD%D0%B8_%C2%AB%D0%9A%D0%B8%D1%97%D0%B2%D1%81%D1%8C%D0%BA%D0%B8%D0%B9_%D0%BF%D0%BE%D0%BB%D1%96%D1%82%D0%B5%D1%85%D0%BD%D1%96%D1%87%D0%BD%D0%B8%D0%B9_%D1%96%D0%BD%D1%81%D1%82%D0%B8%D1%82%D1%83%D1%82%C2%BB" TargetMode="External"/><Relationship Id="rId10" Type="http://schemas.openxmlformats.org/officeDocument/2006/relationships/hyperlink" Target="http://uk.wikipedia.org/wiki/%D0%A4%D1%8E%D0%B7%D0%B5%D0%BB%D1%8F%D0%B6" TargetMode="External"/><Relationship Id="rId4" Type="http://schemas.openxmlformats.org/officeDocument/2006/relationships/hyperlink" Target="http://uk.wikipedia.org/wiki/4_%D1%87%D0%B5%D1%80%D0%B2%D0%BD%D1%8F" TargetMode="External"/><Relationship Id="rId9" Type="http://schemas.openxmlformats.org/officeDocument/2006/relationships/hyperlink" Target="http://uk.wikipedia.org/w/index.php?title=%D0%93%D0%B0%D0%BA%D0%BA%D0%B5%D0%BB%D1%8C_%D0%AF%D0%BA%D1%96%D0%B2_%D0%9C%D0%BE%D0%B4%D0%B5%D1%81%D1%82%D0%BE%D0%B2%D0%B8%D1%87&amp;action=edit&amp;redlink=1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uk.wikipedia.org/wiki/%D0%A0%D0%B0%D0%B9%D1%82_%D0%92%D1%96%D0%BB%D0%B1%D0%B5%D1%80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://uk.wikipedia.org/wiki/%D0%A0%D0%B0%D0%B9%D1%82_%D0%9E%D1%80%D0%B2%D1%96%D0%BB%D0%BB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k.wikipedia.org/wiki/1903" TargetMode="External"/><Relationship Id="rId5" Type="http://schemas.openxmlformats.org/officeDocument/2006/relationships/hyperlink" Target="http://uk.wikipedia.org/wiki/17_%D0%B3%D1%80%D1%83%D0%B4%D0%BD%D1%8F" TargetMode="External"/><Relationship Id="rId4" Type="http://schemas.openxmlformats.org/officeDocument/2006/relationships/hyperlink" Target="http://uk.wikipedia.org/wiki/%D0%A1%D0%A8%D0%9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krugsveta.ru/encyclopedia/index.php?title=%D0%9B%D0%B0%D1%82%D0%B8%D0%BD%D1%81%D0%BA%D0%B8%D0%B9_%D1%8F%D0%B7%D1%8B%D0%BA" TargetMode="External"/><Relationship Id="rId2" Type="http://schemas.openxmlformats.org/officeDocument/2006/relationships/hyperlink" Target="http://www.vokrugsveta.ru/encyclopedia/index.php?title=%D0%93%D1%80%D0%B5%D1%87%D0%B5%D1%81%D0%BA%D0%B8%D0%B9_%D1%8F%D0%B7%D1%8B%D0%BA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86%D0%BD%D0%B4%D1%96%D1%8F" TargetMode="External"/><Relationship Id="rId2" Type="http://schemas.openxmlformats.org/officeDocument/2006/relationships/hyperlink" Target="http://uk.wikipedia.org/wiki/%D0%92%D0%B0%D1%81%D0%BA%D0%BE_%D0%B4%D0%B0_%D0%93%D0%B0%D0%BC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://uk.wikipedia.org/wiki/%D0%A4%D0%B5%D1%80%D0%BD%D0%B0%D0%BD_%D0%9C%D0%B0%D0%B3%D0%B5%D0%BB%D0%BB%D0%B0%D0%B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2A29722E-4409-6D40-B8D4-4A9DC40E9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542" y="2750792"/>
            <a:ext cx="11330943" cy="1599827"/>
          </a:xfrm>
        </p:spPr>
        <p:txBody>
          <a:bodyPr>
            <a:noAutofit/>
          </a:bodyPr>
          <a:lstStyle/>
          <a:p>
            <a:pPr lvl="0"/>
            <a:r>
              <a:rPr lang="uk-UA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S Sector Regular" pitchFamily="50" charset="0"/>
                <a:ea typeface="ALS Sector Stencil" charset="0"/>
                <a:cs typeface="ALS Sector Regular" pitchFamily="50" charset="0"/>
              </a:rPr>
              <a:t>Тема 4. Історія туризму.</a:t>
            </a:r>
            <a:endParaRPr lang="uk-UA" sz="5400" b="1" i="1" dirty="0">
              <a:solidFill>
                <a:schemeClr val="tx1">
                  <a:lumMod val="75000"/>
                  <a:lumOff val="25000"/>
                </a:schemeClr>
              </a:solidFill>
              <a:latin typeface="ALS Sector Regular" pitchFamily="50" charset="0"/>
              <a:ea typeface="ALS Sector Stencil" charset="0"/>
              <a:cs typeface="ALS Sector Regular" pitchFamily="50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4B65106-34A6-D64F-8852-F7261486B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975" y="592391"/>
            <a:ext cx="6740525" cy="1117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207448F-3FBC-DE4F-9F74-FCE1325FD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0"/>
            <a:ext cx="3069844" cy="230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3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633614" y="1814396"/>
            <a:ext cx="37737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  <p:sp>
        <p:nvSpPr>
          <p:cNvPr id="7" name="AutoShape 2" descr="Картинки по запросу знак бесконечности | Letters, Symbols, Ampers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40" y="463503"/>
            <a:ext cx="895350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8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633614" y="1814396"/>
            <a:ext cx="37737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LS Sector Regular" pitchFamily="50" charset="0"/>
              <a:cs typeface="ALS Sector Regular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  <p:sp>
        <p:nvSpPr>
          <p:cNvPr id="7" name="AutoShape 2" descr="Картинки по запросу знак бесконечности | Letters, Symbols, Ampers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03" y="612659"/>
            <a:ext cx="878205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6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ru-RU" dirty="0" smtClean="0"/>
              <a:t>Розвиток </a:t>
            </a:r>
            <a:r>
              <a:rPr lang="uk-UA" altLang="ru-RU" dirty="0"/>
              <a:t>туризму у 19 столітті</a:t>
            </a:r>
            <a:endParaRPr lang="ru-RU" altLang="ru-RU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ru-RU" dirty="0"/>
              <a:t>З точки зору розвитку туризму ХІХ століття є визначальним. </a:t>
            </a:r>
          </a:p>
          <a:p>
            <a:r>
              <a:rPr lang="uk-UA" altLang="ru-RU" dirty="0"/>
              <a:t>Навіть формально поняття „турист” і „туризм” були введені до літературного обігу у 1800 p., коли в книзі </a:t>
            </a:r>
            <a:r>
              <a:rPr lang="uk-UA" altLang="ru-RU" dirty="0" err="1"/>
              <a:t>Педжа</a:t>
            </a:r>
            <a:r>
              <a:rPr lang="uk-UA" altLang="ru-RU" dirty="0"/>
              <a:t> „</a:t>
            </a:r>
            <a:r>
              <a:rPr lang="uk-UA" altLang="ru-RU" dirty="0" err="1"/>
              <a:t>Anecdotes</a:t>
            </a:r>
            <a:r>
              <a:rPr lang="uk-UA" altLang="ru-RU" dirty="0"/>
              <a:t> </a:t>
            </a:r>
            <a:r>
              <a:rPr lang="uk-UA" altLang="ru-RU" dirty="0" err="1"/>
              <a:t>of</a:t>
            </a:r>
            <a:r>
              <a:rPr lang="uk-UA" altLang="ru-RU" dirty="0"/>
              <a:t> </a:t>
            </a:r>
            <a:r>
              <a:rPr lang="uk-UA" altLang="ru-RU" dirty="0" err="1"/>
              <a:t>English</a:t>
            </a:r>
            <a:r>
              <a:rPr lang="uk-UA" altLang="ru-RU" dirty="0"/>
              <a:t> </a:t>
            </a:r>
            <a:r>
              <a:rPr lang="uk-UA" altLang="ru-RU" dirty="0" err="1"/>
              <a:t>language</a:t>
            </a:r>
            <a:r>
              <a:rPr lang="uk-UA" altLang="ru-RU" dirty="0"/>
              <a:t>” було відзначено: „Мандрівника в наші дні називають туристом” </a:t>
            </a:r>
            <a:endParaRPr lang="ru-RU" alt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08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ru-RU"/>
              <a:t>Перший пароплав - 1807</a:t>
            </a:r>
            <a:endParaRPr lang="ru-RU" altLang="ru-RU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4105" y="1458227"/>
            <a:ext cx="6174071" cy="4419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b="1" dirty="0">
                <a:hlinkClick r:id="rId2" tooltip="Джон Фітч (ще не написана)"/>
              </a:rPr>
              <a:t>Джон </a:t>
            </a:r>
            <a:r>
              <a:rPr lang="ru-RU" altLang="ru-RU" sz="2400" b="1" dirty="0" err="1">
                <a:hlinkClick r:id="rId2" tooltip="Джон Фітч (ще не написана)"/>
              </a:rPr>
              <a:t>Фітч</a:t>
            </a:r>
            <a:r>
              <a:rPr lang="ru-RU" altLang="ru-RU" sz="2400" b="1" dirty="0"/>
              <a:t> в </a:t>
            </a:r>
            <a:r>
              <a:rPr lang="ru-RU" altLang="ru-RU" sz="2400" b="1" dirty="0">
                <a:hlinkClick r:id="rId3" tooltip="1787"/>
              </a:rPr>
              <a:t>1787</a:t>
            </a:r>
            <a:r>
              <a:rPr lang="ru-RU" altLang="ru-RU" sz="2400" b="1" dirty="0"/>
              <a:t> </a:t>
            </a:r>
            <a:r>
              <a:rPr lang="ru-RU" altLang="ru-RU" sz="2400" b="1" dirty="0" err="1"/>
              <a:t>році</a:t>
            </a:r>
            <a:r>
              <a:rPr lang="ru-RU" altLang="ru-RU" sz="2400" b="1" dirty="0"/>
              <a:t> створив перший </a:t>
            </a:r>
            <a:r>
              <a:rPr lang="ru-RU" altLang="ru-RU" sz="2400" b="1" dirty="0" err="1"/>
              <a:t>пароплав</a:t>
            </a:r>
            <a:r>
              <a:rPr lang="ru-RU" altLang="ru-RU" sz="2400" b="1" dirty="0"/>
              <a:t> в </a:t>
            </a:r>
            <a:r>
              <a:rPr lang="ru-RU" altLang="ru-RU" sz="2400" b="1" dirty="0">
                <a:hlinkClick r:id="rId4" tooltip="США"/>
              </a:rPr>
              <a:t>США</a:t>
            </a:r>
            <a:r>
              <a:rPr lang="ru-RU" altLang="ru-RU" sz="2400" b="1" dirty="0"/>
              <a:t>. </a:t>
            </a:r>
          </a:p>
          <a:p>
            <a:pPr>
              <a:lnSpc>
                <a:spcPct val="90000"/>
              </a:lnSpc>
            </a:pPr>
            <a:r>
              <a:rPr lang="ru-RU" altLang="ru-RU" sz="2400" b="1" dirty="0"/>
              <a:t>Через 30 </a:t>
            </a:r>
            <a:r>
              <a:rPr lang="ru-RU" altLang="ru-RU" sz="2400" b="1" dirty="0" err="1"/>
              <a:t>років</a:t>
            </a:r>
            <a:r>
              <a:rPr lang="ru-RU" altLang="ru-RU" sz="2400" b="1" dirty="0"/>
              <a:t> </a:t>
            </a:r>
            <a:r>
              <a:rPr lang="ru-RU" altLang="ru-RU" sz="2400" b="1" dirty="0">
                <a:hlinkClick r:id="rId5" tooltip="Роберт Фултон"/>
              </a:rPr>
              <a:t>Роберт Фултон</a:t>
            </a:r>
            <a:r>
              <a:rPr lang="ru-RU" altLang="ru-RU" sz="2400" b="1" dirty="0"/>
              <a:t> - у </a:t>
            </a:r>
            <a:r>
              <a:rPr lang="ru-RU" altLang="ru-RU" sz="2400" b="1" dirty="0">
                <a:hlinkClick r:id="rId6" tooltip="1807"/>
              </a:rPr>
              <a:t>1807</a:t>
            </a:r>
            <a:r>
              <a:rPr lang="ru-RU" altLang="ru-RU" sz="2400" b="1" dirty="0"/>
              <a:t> </a:t>
            </a:r>
            <a:r>
              <a:rPr lang="ru-RU" altLang="ru-RU" sz="2400" b="1" dirty="0" err="1"/>
              <a:t>році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побудував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корабель</a:t>
            </a:r>
            <a:r>
              <a:rPr lang="ru-RU" altLang="ru-RU" sz="2400" b="1" dirty="0"/>
              <a:t> з </a:t>
            </a:r>
            <a:r>
              <a:rPr lang="ru-RU" altLang="ru-RU" sz="2400" b="1" dirty="0" err="1"/>
              <a:t>гребним</a:t>
            </a:r>
            <a:r>
              <a:rPr lang="ru-RU" altLang="ru-RU" sz="2400" b="1" dirty="0"/>
              <a:t> колесом </a:t>
            </a:r>
            <a:r>
              <a:rPr lang="ru-RU" altLang="ru-RU" sz="2400" b="1" dirty="0">
                <a:hlinkClick r:id="rId7" tooltip="Клермонт (ще не написана)"/>
              </a:rPr>
              <a:t>«</a:t>
            </a:r>
            <a:r>
              <a:rPr lang="ru-RU" altLang="ru-RU" sz="2400" b="1" dirty="0" err="1">
                <a:hlinkClick r:id="rId7" tooltip="Клермонт (ще не написана)"/>
              </a:rPr>
              <a:t>Клермонт</a:t>
            </a:r>
            <a:r>
              <a:rPr lang="ru-RU" altLang="ru-RU" sz="2400" b="1" dirty="0">
                <a:hlinkClick r:id="rId7" tooltip="Клермонт (ще не написана)"/>
              </a:rPr>
              <a:t>»</a:t>
            </a:r>
            <a:r>
              <a:rPr lang="ru-RU" altLang="ru-RU" sz="2400" b="1" dirty="0"/>
              <a:t>, </a:t>
            </a:r>
            <a:r>
              <a:rPr lang="ru-RU" altLang="ru-RU" sz="2400" b="1" dirty="0" err="1"/>
              <a:t>який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здійснював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рейси</a:t>
            </a:r>
            <a:r>
              <a:rPr lang="ru-RU" altLang="ru-RU" sz="2400" b="1" dirty="0"/>
              <a:t> по </a:t>
            </a:r>
            <a:r>
              <a:rPr lang="ru-RU" altLang="ru-RU" sz="2400" b="1" dirty="0" err="1"/>
              <a:t>річці</a:t>
            </a:r>
            <a:r>
              <a:rPr lang="ru-RU" altLang="ru-RU" sz="2400" b="1" dirty="0"/>
              <a:t> </a:t>
            </a:r>
            <a:r>
              <a:rPr lang="ru-RU" altLang="ru-RU" sz="2400" b="1" dirty="0">
                <a:hlinkClick r:id="rId8" tooltip="Гудзон (ще не написана)"/>
              </a:rPr>
              <a:t>Гудзон</a:t>
            </a:r>
            <a:r>
              <a:rPr lang="ru-RU" altLang="ru-RU" sz="2400" b="1" dirty="0"/>
              <a:t> </a:t>
            </a:r>
            <a:r>
              <a:rPr lang="ru-RU" altLang="ru-RU" sz="2400" b="1" dirty="0" err="1"/>
              <a:t>від</a:t>
            </a:r>
            <a:r>
              <a:rPr lang="ru-RU" altLang="ru-RU" sz="2400" b="1" dirty="0"/>
              <a:t> </a:t>
            </a:r>
            <a:r>
              <a:rPr lang="ru-RU" altLang="ru-RU" sz="2400" b="1" dirty="0">
                <a:hlinkClick r:id="rId9" tooltip="Нью-Йорк"/>
              </a:rPr>
              <a:t>Нью-Йорка</a:t>
            </a:r>
            <a:r>
              <a:rPr lang="ru-RU" altLang="ru-RU" sz="2400" b="1" dirty="0"/>
              <a:t> до </a:t>
            </a:r>
            <a:r>
              <a:rPr lang="ru-RU" altLang="ru-RU" sz="2400" b="1" dirty="0" err="1">
                <a:hlinkClick r:id="rId10" tooltip="Олбані (Нью-Йорк)"/>
              </a:rPr>
              <a:t>Олбані</a:t>
            </a:r>
            <a:r>
              <a:rPr lang="ru-RU" altLang="ru-RU" sz="2400" b="1" dirty="0"/>
              <a:t> з </a:t>
            </a:r>
            <a:r>
              <a:rPr lang="ru-RU" altLang="ru-RU" sz="2400" b="1" dirty="0" err="1"/>
              <a:t>швидкістю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близько</a:t>
            </a:r>
            <a:r>
              <a:rPr lang="ru-RU" altLang="ru-RU" sz="2400" b="1" dirty="0"/>
              <a:t> 5 </a:t>
            </a:r>
            <a:r>
              <a:rPr lang="ru-RU" altLang="ru-RU" sz="2400" b="1" dirty="0" err="1"/>
              <a:t>вузлів</a:t>
            </a:r>
            <a:r>
              <a:rPr lang="ru-RU" altLang="ru-RU" sz="2400" b="1" dirty="0"/>
              <a:t> (9 км/год). </a:t>
            </a:r>
            <a:r>
              <a:rPr lang="ru-RU" altLang="ru-RU" sz="2400" b="1" dirty="0" err="1"/>
              <a:t>Цей</a:t>
            </a:r>
            <a:r>
              <a:rPr lang="ru-RU" altLang="ru-RU" sz="2400" b="1" dirty="0"/>
              <a:t> проект </a:t>
            </a:r>
            <a:r>
              <a:rPr lang="ru-RU" altLang="ru-RU" sz="2400" b="1" dirty="0" err="1"/>
              <a:t>був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успішним</a:t>
            </a:r>
            <a:r>
              <a:rPr lang="ru-RU" altLang="ru-RU" sz="2400" b="1" dirty="0"/>
              <a:t>, з самого початку </a:t>
            </a:r>
            <a:r>
              <a:rPr lang="ru-RU" altLang="ru-RU" sz="2400" b="1" dirty="0" err="1"/>
              <a:t>він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привертав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значну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увагу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преси</a:t>
            </a:r>
            <a:r>
              <a:rPr lang="ru-RU" altLang="ru-RU" sz="2400" b="1" dirty="0"/>
              <a:t>, тому часто </a:t>
            </a:r>
            <a:r>
              <a:rPr lang="ru-RU" altLang="ru-RU" sz="2400" b="1" dirty="0" err="1"/>
              <a:t>йому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приписують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створення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першого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пароплаву</a:t>
            </a:r>
            <a:r>
              <a:rPr lang="ru-RU" altLang="ru-RU" sz="2400" b="1" dirty="0"/>
              <a:t>. </a:t>
            </a:r>
          </a:p>
        </p:txBody>
      </p:sp>
      <p:pic>
        <p:nvPicPr>
          <p:cNvPr id="146437" name="Picture 5" descr="300px-Clermont_illustration_-_Robert_Fulton_-_Project_Gutenberg_eText_1516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770" y="1817570"/>
            <a:ext cx="4876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20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ru-RU" dirty="0"/>
              <a:t>Перший паровоз  - 1814</a:t>
            </a:r>
            <a:endParaRPr lang="ru-RU" altLang="ru-RU" dirty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7601" y="2362201"/>
            <a:ext cx="5033433" cy="372427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altLang="ru-RU" sz="2000"/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341534" y="2362201"/>
            <a:ext cx="5033433" cy="37242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dirty="0"/>
              <a:t>    Джордж Стефенсон  в 1814 </a:t>
            </a:r>
            <a:r>
              <a:rPr lang="ru-RU" altLang="ru-RU" sz="2400" dirty="0" err="1"/>
              <a:t>році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побудував</a:t>
            </a:r>
            <a:r>
              <a:rPr lang="ru-RU" altLang="ru-RU" sz="2400" dirty="0"/>
              <a:t>  перший паровоз.</a:t>
            </a:r>
            <a:br>
              <a:rPr lang="ru-RU" altLang="ru-RU" sz="2400" dirty="0"/>
            </a:br>
            <a:endParaRPr lang="ru-RU" altLang="ru-RU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dirty="0"/>
              <a:t>     27 вересня1825 </a:t>
            </a:r>
            <a:r>
              <a:rPr lang="ru-RU" altLang="ru-RU" sz="2400" dirty="0" err="1" smtClean="0"/>
              <a:t>відкривається</a:t>
            </a:r>
            <a:r>
              <a:rPr lang="ru-RU" altLang="ru-RU" sz="2400" dirty="0"/>
              <a:t> перша в </a:t>
            </a:r>
            <a:r>
              <a:rPr lang="ru-RU" altLang="ru-RU" sz="2400" dirty="0" err="1"/>
              <a:t>світі</a:t>
            </a:r>
            <a:r>
              <a:rPr lang="ru-RU" altLang="ru-RU" sz="2400" dirty="0"/>
              <a:t> </a:t>
            </a:r>
            <a:r>
              <a:rPr lang="ru-RU" altLang="ru-RU" sz="2400" dirty="0" err="1" smtClean="0"/>
              <a:t>громадська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залізниця</a:t>
            </a:r>
            <a:r>
              <a:rPr lang="ru-RU" altLang="ru-RU" sz="2400" dirty="0"/>
              <a:t> </a:t>
            </a:r>
            <a:r>
              <a:rPr lang="ru-RU" altLang="ru-RU" sz="2400" dirty="0" err="1"/>
              <a:t>Стоктон-Дарлінгтон</a:t>
            </a:r>
            <a:r>
              <a:rPr lang="ru-RU" altLang="ru-RU" sz="2400" dirty="0"/>
              <a:t>. Рух по </a:t>
            </a:r>
            <a:r>
              <a:rPr lang="ru-RU" altLang="ru-RU" sz="2400" dirty="0" err="1"/>
              <a:t>ній</a:t>
            </a:r>
            <a:r>
              <a:rPr lang="ru-RU" altLang="ru-RU" sz="2400" dirty="0"/>
              <a:t> </a:t>
            </a:r>
            <a:r>
              <a:rPr lang="ru-RU" altLang="ru-RU" sz="2400" dirty="0" err="1"/>
              <a:t>відкрив</a:t>
            </a:r>
            <a:r>
              <a:rPr lang="ru-RU" altLang="ru-RU" sz="2400" dirty="0"/>
              <a:t> паровоз «</a:t>
            </a:r>
            <a:r>
              <a:rPr lang="ru-RU" altLang="ru-RU" sz="2400" dirty="0" err="1"/>
              <a:t>Locomotion</a:t>
            </a:r>
            <a:r>
              <a:rPr lang="ru-RU" altLang="ru-RU" sz="2400" dirty="0"/>
              <a:t>» (англ. «Рух»), </a:t>
            </a:r>
          </a:p>
        </p:txBody>
      </p:sp>
      <p:pic>
        <p:nvPicPr>
          <p:cNvPr id="147461" name="Picture 5" descr="Паровоз Challenger 3985 дороги Union Pacif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3657600"/>
            <a:ext cx="3175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62" name="Picture 6" descr="150px-George_Stephenson_-_Project_Gutenberg_etext_131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2616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92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ru-RU"/>
              <a:t>Перша залізниця</a:t>
            </a:r>
            <a:endParaRPr lang="ru-RU" altLang="ru-RU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7601" y="2362201"/>
            <a:ext cx="5033433" cy="3724275"/>
          </a:xfrm>
        </p:spPr>
        <p:txBody>
          <a:bodyPr/>
          <a:lstStyle/>
          <a:p>
            <a:endParaRPr lang="ru-RU" altLang="ru-RU" sz="2400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341534" y="2362201"/>
            <a:ext cx="5033433" cy="3724275"/>
          </a:xfrm>
        </p:spPr>
        <p:txBody>
          <a:bodyPr/>
          <a:lstStyle/>
          <a:p>
            <a:r>
              <a:rPr lang="ru-RU" altLang="ru-RU" sz="2400" b="1"/>
              <a:t>Залізниця Ліверпуль — Манчестер</a:t>
            </a:r>
            <a:r>
              <a:rPr lang="ru-RU" altLang="ru-RU" sz="2400"/>
              <a:t> — перша </a:t>
            </a:r>
            <a:r>
              <a:rPr lang="ru-RU" altLang="ru-RU" sz="2400">
                <a:hlinkClick r:id="rId2" tooltip="Залізниця"/>
              </a:rPr>
              <a:t>залізниця</a:t>
            </a:r>
            <a:r>
              <a:rPr lang="ru-RU" altLang="ru-RU" sz="2400"/>
              <a:t> в світі, де курсування потягів здійснювався виключно за </a:t>
            </a:r>
            <a:r>
              <a:rPr lang="ru-RU" altLang="ru-RU" sz="2400">
                <a:hlinkClick r:id="rId3" tooltip="Розклад"/>
              </a:rPr>
              <a:t>розкладом</a:t>
            </a:r>
            <a:r>
              <a:rPr lang="ru-RU" altLang="ru-RU" sz="2400"/>
              <a:t>  56 км була відкрита у 1830 році</a:t>
            </a:r>
          </a:p>
        </p:txBody>
      </p:sp>
      <p:pic>
        <p:nvPicPr>
          <p:cNvPr id="149509" name="Picture 5" descr="150px-First_passenger_railway_18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2362200"/>
            <a:ext cx="4978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15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ru-RU"/>
              <a:t>Перші літаки</a:t>
            </a:r>
            <a:endParaRPr lang="ru-RU" altLang="ru-RU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b="1" dirty="0" err="1"/>
              <a:t>Перші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спроби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побудувати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літак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робилися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ще</a:t>
            </a:r>
            <a:r>
              <a:rPr lang="ru-RU" altLang="ru-RU" sz="2400" b="1" dirty="0"/>
              <a:t> в </a:t>
            </a:r>
            <a:r>
              <a:rPr lang="ru-RU" altLang="ru-RU" sz="2400" b="1" dirty="0" err="1"/>
              <a:t>дев’ятнадцятому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столітті</a:t>
            </a:r>
            <a:r>
              <a:rPr lang="ru-RU" altLang="ru-RU" sz="2400" b="1" dirty="0"/>
              <a:t>, </a:t>
            </a:r>
            <a:r>
              <a:rPr lang="ru-RU" altLang="ru-RU" sz="2400" b="1" dirty="0" err="1"/>
              <a:t>зокрема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літак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був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побудований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російським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інженером</a:t>
            </a:r>
            <a:r>
              <a:rPr lang="ru-RU" altLang="ru-RU" sz="2400" b="1" dirty="0"/>
              <a:t> </a:t>
            </a:r>
            <a:r>
              <a:rPr lang="ru-RU" altLang="ru-RU" sz="2400" b="1" dirty="0" err="1">
                <a:hlinkClick r:id="rId2" tooltip="Можайский Олександр Федорович (ще не написана)"/>
              </a:rPr>
              <a:t>Можайським</a:t>
            </a:r>
            <a:r>
              <a:rPr lang="ru-RU" altLang="ru-RU" sz="2400" b="1" dirty="0"/>
              <a:t>. </a:t>
            </a:r>
          </a:p>
          <a:p>
            <a:pPr>
              <a:lnSpc>
                <a:spcPct val="90000"/>
              </a:lnSpc>
            </a:pPr>
            <a:r>
              <a:rPr lang="ru-RU" altLang="ru-RU" sz="2400" dirty="0" err="1"/>
              <a:t>Перші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успіхи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російської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авіації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датуються</a:t>
            </a:r>
            <a:r>
              <a:rPr lang="ru-RU" altLang="ru-RU" sz="2400" dirty="0"/>
              <a:t> </a:t>
            </a:r>
            <a:r>
              <a:rPr lang="ru-RU" altLang="ru-RU" sz="2400" dirty="0">
                <a:hlinkClick r:id="rId3" tooltip="1910"/>
              </a:rPr>
              <a:t>1910</a:t>
            </a:r>
            <a:r>
              <a:rPr lang="ru-RU" altLang="ru-RU" sz="2400" dirty="0"/>
              <a:t> р. 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dirty="0"/>
              <a:t>     </a:t>
            </a:r>
            <a:r>
              <a:rPr lang="ru-RU" altLang="ru-RU" sz="2400" dirty="0">
                <a:hlinkClick r:id="rId4" tooltip="4 червня"/>
              </a:rPr>
              <a:t>4 </a:t>
            </a:r>
            <a:r>
              <a:rPr lang="ru-RU" altLang="ru-RU" sz="2400" dirty="0" err="1">
                <a:hlinkClick r:id="rId4" tooltip="4 червня"/>
              </a:rPr>
              <a:t>червня</a:t>
            </a:r>
            <a:r>
              <a:rPr lang="ru-RU" altLang="ru-RU" sz="2400" dirty="0"/>
              <a:t> </a:t>
            </a:r>
            <a:r>
              <a:rPr lang="ru-RU" altLang="ru-RU" sz="2400" dirty="0" err="1"/>
              <a:t>професор</a:t>
            </a:r>
            <a:r>
              <a:rPr lang="ru-RU" altLang="ru-RU" sz="2400" dirty="0"/>
              <a:t> </a:t>
            </a:r>
            <a:r>
              <a:rPr lang="ru-RU" altLang="ru-RU" sz="2400" dirty="0" err="1">
                <a:hlinkClick r:id="rId5" tooltip="Національний технічний університет України «Київський політехнічний інститут»"/>
              </a:rPr>
              <a:t>Київського</a:t>
            </a:r>
            <a:r>
              <a:rPr lang="ru-RU" altLang="ru-RU" sz="2400" dirty="0">
                <a:hlinkClick r:id="rId5" tooltip="Національний технічний університет України «Київський політехнічний інститут»"/>
              </a:rPr>
              <a:t> </a:t>
            </a:r>
            <a:r>
              <a:rPr lang="ru-RU" altLang="ru-RU" sz="2400" dirty="0" err="1">
                <a:hlinkClick r:id="rId5" tooltip="Національний технічний університет України «Київський політехнічний інститут»"/>
              </a:rPr>
              <a:t>політехнічного</a:t>
            </a:r>
            <a:r>
              <a:rPr lang="ru-RU" altLang="ru-RU" sz="2400" dirty="0">
                <a:hlinkClick r:id="rId5" tooltip="Національний технічний університет України «Київський політехнічний інститут»"/>
              </a:rPr>
              <a:t> </a:t>
            </a:r>
            <a:r>
              <a:rPr lang="ru-RU" altLang="ru-RU" sz="2400" dirty="0" err="1">
                <a:hlinkClick r:id="rId5" tooltip="Національний технічний університет України «Київський політехнічний інститут»"/>
              </a:rPr>
              <a:t>інституту</a:t>
            </a:r>
            <a:r>
              <a:rPr lang="ru-RU" altLang="ru-RU" sz="2400" dirty="0"/>
              <a:t> князь </a:t>
            </a:r>
            <a:r>
              <a:rPr lang="ru-RU" altLang="ru-RU" sz="2400" dirty="0" err="1">
                <a:hlinkClick r:id="rId6" tooltip="Кудашев Олександр Сергійович"/>
              </a:rPr>
              <a:t>Олександр</a:t>
            </a:r>
            <a:r>
              <a:rPr lang="ru-RU" altLang="ru-RU" sz="2400" dirty="0">
                <a:hlinkClick r:id="rId6" tooltip="Кудашев Олександр Сергійович"/>
              </a:rPr>
              <a:t> Кудашев</a:t>
            </a:r>
            <a:r>
              <a:rPr lang="ru-RU" altLang="ru-RU" sz="2400" dirty="0"/>
              <a:t> </a:t>
            </a:r>
            <a:r>
              <a:rPr lang="ru-RU" altLang="ru-RU" sz="2400" dirty="0" err="1"/>
              <a:t>пролетів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декілька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десятків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метрів</a:t>
            </a:r>
            <a:r>
              <a:rPr lang="ru-RU" altLang="ru-RU" sz="2400" dirty="0"/>
              <a:t> на </a:t>
            </a:r>
            <a:r>
              <a:rPr lang="ru-RU" altLang="ru-RU" sz="2400" dirty="0" err="1"/>
              <a:t>літаку-біплані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власної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конструкції</a:t>
            </a:r>
            <a:r>
              <a:rPr lang="ru-RU" altLang="ru-RU" sz="2400" dirty="0"/>
              <a:t>.</a:t>
            </a:r>
            <a:endParaRPr lang="ru-RU" altLang="ru-RU" sz="2400" dirty="0">
              <a:hlinkClick r:id="rId7" tooltip="16 червня"/>
            </a:endParaRPr>
          </a:p>
          <a:p>
            <a:pPr>
              <a:lnSpc>
                <a:spcPct val="90000"/>
              </a:lnSpc>
            </a:pPr>
            <a:r>
              <a:rPr lang="ru-RU" altLang="ru-RU" sz="2400" dirty="0">
                <a:hlinkClick r:id="rId7" tooltip="16 червня"/>
              </a:rPr>
              <a:t>16 </a:t>
            </a:r>
            <a:r>
              <a:rPr lang="ru-RU" altLang="ru-RU" sz="2400" dirty="0" err="1">
                <a:hlinkClick r:id="rId7" tooltip="16 червня"/>
              </a:rPr>
              <a:t>червня</a:t>
            </a:r>
            <a:r>
              <a:rPr lang="ru-RU" altLang="ru-RU" sz="2400" dirty="0"/>
              <a:t> </a:t>
            </a:r>
            <a:r>
              <a:rPr lang="ru-RU" altLang="ru-RU" sz="2400" dirty="0" err="1"/>
              <a:t>молодий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київський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авіаконструктор</a:t>
            </a:r>
            <a:r>
              <a:rPr lang="ru-RU" altLang="ru-RU" sz="2400" dirty="0"/>
              <a:t> </a:t>
            </a:r>
            <a:r>
              <a:rPr lang="ru-RU" altLang="ru-RU" sz="2400" dirty="0" err="1">
                <a:hlinkClick r:id="rId8" tooltip="Сікорський Ігор Іванович"/>
              </a:rPr>
              <a:t>Ігор</a:t>
            </a:r>
            <a:r>
              <a:rPr lang="ru-RU" altLang="ru-RU" sz="2400" dirty="0">
                <a:hlinkClick r:id="rId8" tooltip="Сікорський Ігор Іванович"/>
              </a:rPr>
              <a:t> </a:t>
            </a:r>
            <a:r>
              <a:rPr lang="ru-RU" altLang="ru-RU" sz="2400" dirty="0" err="1">
                <a:hlinkClick r:id="rId8" tooltip="Сікорський Ігор Іванович"/>
              </a:rPr>
              <a:t>Сікорській</a:t>
            </a:r>
            <a:r>
              <a:rPr lang="ru-RU" altLang="ru-RU" sz="2400" dirty="0"/>
              <a:t> </a:t>
            </a:r>
            <a:r>
              <a:rPr lang="ru-RU" altLang="ru-RU" sz="2400" dirty="0" err="1"/>
              <a:t>вперше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підняв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свій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літак</a:t>
            </a:r>
            <a:r>
              <a:rPr lang="ru-RU" altLang="ru-RU" sz="2400" dirty="0"/>
              <a:t> в </a:t>
            </a:r>
            <a:r>
              <a:rPr lang="ru-RU" altLang="ru-RU" sz="2400" dirty="0" err="1"/>
              <a:t>повітря</a:t>
            </a:r>
            <a:r>
              <a:rPr lang="ru-RU" altLang="ru-RU" sz="2400" dirty="0"/>
              <a:t>, а </a:t>
            </a:r>
            <a:r>
              <a:rPr lang="ru-RU" altLang="ru-RU" sz="2400" dirty="0" err="1"/>
              <a:t>ще</a:t>
            </a:r>
            <a:r>
              <a:rPr lang="ru-RU" altLang="ru-RU" sz="2400" dirty="0"/>
              <a:t> через три </a:t>
            </a:r>
            <a:r>
              <a:rPr lang="ru-RU" altLang="ru-RU" sz="2400" dirty="0" err="1"/>
              <a:t>дні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відбувся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політ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літака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інженера</a:t>
            </a:r>
            <a:r>
              <a:rPr lang="ru-RU" altLang="ru-RU" sz="2400" dirty="0"/>
              <a:t> </a:t>
            </a:r>
            <a:r>
              <a:rPr lang="ru-RU" altLang="ru-RU" sz="2400" dirty="0">
                <a:hlinkClick r:id="rId9" tooltip="Гаккель Яків Модестович (ще не написана)"/>
              </a:rPr>
              <a:t>Якова Гаккеля</a:t>
            </a:r>
            <a:r>
              <a:rPr lang="ru-RU" altLang="ru-RU" sz="2400" dirty="0"/>
              <a:t>  на </a:t>
            </a:r>
            <a:r>
              <a:rPr lang="ru-RU" altLang="ru-RU" sz="2400" dirty="0" err="1"/>
              <a:t>біплані</a:t>
            </a:r>
            <a:r>
              <a:rPr lang="ru-RU" altLang="ru-RU" sz="2400" dirty="0"/>
              <a:t> з </a:t>
            </a:r>
            <a:r>
              <a:rPr lang="ru-RU" altLang="ru-RU" sz="2400" dirty="0">
                <a:hlinkClick r:id="rId10" tooltip="Фюзеляж"/>
              </a:rPr>
              <a:t>фюзеляжем</a:t>
            </a:r>
            <a:r>
              <a:rPr lang="ru-RU" altLang="ru-RU" sz="2400" dirty="0"/>
              <a:t> (</a:t>
            </a:r>
            <a:r>
              <a:rPr lang="ru-RU" altLang="ru-RU" sz="2400" dirty="0" err="1"/>
              <a:t>бімоноплан</a:t>
            </a:r>
            <a:r>
              <a:rPr lang="ru-RU" altLang="ru-RU" sz="2400" dirty="0"/>
              <a:t>).</a:t>
            </a:r>
            <a:endParaRPr lang="ru-RU" altLang="ru-RU" sz="2400" b="1" dirty="0"/>
          </a:p>
          <a:p>
            <a:pPr>
              <a:lnSpc>
                <a:spcPct val="90000"/>
              </a:lnSpc>
            </a:pPr>
            <a:endParaRPr lang="ru-RU" alt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78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AutoShape 2"/>
          <p:cNvSpPr>
            <a:spLocks noGrp="1" noChangeArrowheads="1"/>
          </p:cNvSpPr>
          <p:nvPr>
            <p:ph type="title"/>
          </p:nvPr>
        </p:nvSpPr>
        <p:spPr>
          <a:xfrm>
            <a:off x="1117600" y="533400"/>
            <a:ext cx="10566400" cy="1143000"/>
          </a:xfrm>
        </p:spPr>
        <p:txBody>
          <a:bodyPr/>
          <a:lstStyle/>
          <a:p>
            <a:r>
              <a:rPr lang="uk-UA" altLang="ru-RU"/>
              <a:t>Перші літаки</a:t>
            </a:r>
            <a:endParaRPr lang="ru-RU" altLang="ru-RU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7600" y="1852062"/>
            <a:ext cx="5033433" cy="372427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altLang="ru-RU" sz="2000" b="1" dirty="0"/>
              <a:t>Першим </a:t>
            </a:r>
            <a:r>
              <a:rPr lang="ru-RU" altLang="ru-RU" sz="2000" b="1" dirty="0" err="1"/>
              <a:t>літаком</a:t>
            </a:r>
            <a:r>
              <a:rPr lang="ru-RU" altLang="ru-RU" sz="2000" b="1" dirty="0"/>
              <a:t>, </a:t>
            </a:r>
            <a:r>
              <a:rPr lang="ru-RU" altLang="ru-RU" sz="2000" b="1" dirty="0" err="1"/>
              <a:t>що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зміг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самостійно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відірватися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від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землі</a:t>
            </a:r>
            <a:r>
              <a:rPr lang="ru-RU" altLang="ru-RU" sz="2000" b="1" dirty="0"/>
              <a:t>, і </a:t>
            </a:r>
            <a:r>
              <a:rPr lang="ru-RU" altLang="ru-RU" sz="2000" b="1" dirty="0" err="1"/>
              <a:t>зробити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горизонтальний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політ</a:t>
            </a:r>
            <a:r>
              <a:rPr lang="ru-RU" altLang="ru-RU" sz="2000" b="1" dirty="0"/>
              <a:t>, став «Флайер», </a:t>
            </a:r>
            <a:r>
              <a:rPr lang="ru-RU" altLang="ru-RU" sz="2000" b="1" dirty="0" err="1"/>
              <a:t>побудований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братами</a:t>
            </a:r>
            <a:r>
              <a:rPr lang="ru-RU" altLang="ru-RU" sz="2000" b="1" dirty="0" err="1">
                <a:hlinkClick r:id="rId2" tooltip="Райт Орвілл"/>
              </a:rPr>
              <a:t>Орвіллом</a:t>
            </a:r>
            <a:r>
              <a:rPr lang="ru-RU" altLang="ru-RU" sz="2000" b="1" dirty="0"/>
              <a:t> і </a:t>
            </a:r>
            <a:r>
              <a:rPr lang="ru-RU" altLang="ru-RU" sz="2000" b="1" dirty="0" err="1">
                <a:hlinkClick r:id="rId3" tooltip="Райт Вілбер"/>
              </a:rPr>
              <a:t>Вілбером</a:t>
            </a:r>
            <a:r>
              <a:rPr lang="ru-RU" altLang="ru-RU" sz="2000" b="1" dirty="0">
                <a:hlinkClick r:id="rId3" tooltip="Райт Вілбер"/>
              </a:rPr>
              <a:t> Райт</a:t>
            </a:r>
            <a:r>
              <a:rPr lang="ru-RU" altLang="ru-RU" sz="2000" b="1" dirty="0"/>
              <a:t> в </a:t>
            </a:r>
            <a:r>
              <a:rPr lang="ru-RU" altLang="ru-RU" sz="2000" b="1" dirty="0">
                <a:hlinkClick r:id="rId4" tooltip="США"/>
              </a:rPr>
              <a:t>США</a:t>
            </a:r>
            <a:r>
              <a:rPr lang="ru-RU" altLang="ru-RU" sz="2000" b="1" dirty="0"/>
              <a:t>. </a:t>
            </a:r>
            <a:endParaRPr lang="en-US" altLang="ru-RU" sz="2000" b="1" dirty="0"/>
          </a:p>
          <a:p>
            <a:pPr>
              <a:lnSpc>
                <a:spcPct val="80000"/>
              </a:lnSpc>
            </a:pPr>
            <a:endParaRPr lang="en-US" altLang="ru-RU" sz="2000" b="1" dirty="0"/>
          </a:p>
          <a:p>
            <a:pPr>
              <a:lnSpc>
                <a:spcPct val="80000"/>
              </a:lnSpc>
            </a:pPr>
            <a:r>
              <a:rPr lang="ru-RU" altLang="ru-RU" sz="2000" b="1" dirty="0"/>
              <a:t>Перший </a:t>
            </a:r>
            <a:r>
              <a:rPr lang="ru-RU" altLang="ru-RU" sz="2000" b="1" dirty="0" err="1"/>
              <a:t>політ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літака</a:t>
            </a:r>
            <a:r>
              <a:rPr lang="ru-RU" altLang="ru-RU" sz="2000" b="1" dirty="0"/>
              <a:t> в </a:t>
            </a:r>
            <a:r>
              <a:rPr lang="ru-RU" altLang="ru-RU" sz="2000" b="1" dirty="0" err="1"/>
              <a:t>історії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був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здійснений</a:t>
            </a:r>
            <a:r>
              <a:rPr lang="ru-RU" altLang="ru-RU" sz="2000" b="1" dirty="0"/>
              <a:t> </a:t>
            </a:r>
            <a:r>
              <a:rPr lang="ru-RU" altLang="ru-RU" sz="2000" b="1" dirty="0">
                <a:hlinkClick r:id="rId5" tooltip="17 грудня"/>
              </a:rPr>
              <a:t>17 </a:t>
            </a:r>
            <a:r>
              <a:rPr lang="ru-RU" altLang="ru-RU" sz="2000" b="1" dirty="0" err="1">
                <a:hlinkClick r:id="rId5" tooltip="17 грудня"/>
              </a:rPr>
              <a:t>грудня</a:t>
            </a:r>
            <a:r>
              <a:rPr lang="ru-RU" altLang="ru-RU" sz="2000" b="1" dirty="0"/>
              <a:t> </a:t>
            </a:r>
            <a:r>
              <a:rPr lang="ru-RU" altLang="ru-RU" sz="2000" b="1" dirty="0">
                <a:hlinkClick r:id="rId6" tooltip="1903"/>
              </a:rPr>
              <a:t>1903</a:t>
            </a:r>
            <a:r>
              <a:rPr lang="ru-RU" altLang="ru-RU" sz="2000" b="1" dirty="0"/>
              <a:t>-го року. «Флайер» </a:t>
            </a:r>
            <a:r>
              <a:rPr lang="ru-RU" altLang="ru-RU" sz="2000" b="1" dirty="0" err="1"/>
              <a:t>протримався</a:t>
            </a:r>
            <a:r>
              <a:rPr lang="ru-RU" altLang="ru-RU" sz="2000" b="1" dirty="0"/>
              <a:t> в </a:t>
            </a:r>
            <a:r>
              <a:rPr lang="ru-RU" altLang="ru-RU" sz="2000" b="1" dirty="0" err="1"/>
              <a:t>повітрі</a:t>
            </a:r>
            <a:r>
              <a:rPr lang="ru-RU" altLang="ru-RU" sz="2000" b="1" dirty="0"/>
              <a:t> 59 секунд і </a:t>
            </a:r>
            <a:r>
              <a:rPr lang="ru-RU" altLang="ru-RU" sz="2000" b="1" dirty="0" err="1"/>
              <a:t>пролетів</a:t>
            </a:r>
            <a:r>
              <a:rPr lang="ru-RU" altLang="ru-RU" sz="2000" b="1" dirty="0"/>
              <a:t> 260 </a:t>
            </a:r>
            <a:r>
              <a:rPr lang="ru-RU" altLang="ru-RU" sz="2000" b="1" dirty="0" err="1"/>
              <a:t>метрів</a:t>
            </a:r>
            <a:r>
              <a:rPr lang="ru-RU" altLang="ru-RU" sz="2000" b="1" dirty="0"/>
              <a:t>. </a:t>
            </a:r>
            <a:r>
              <a:rPr lang="ru-RU" altLang="ru-RU" sz="2000" b="1" dirty="0" err="1"/>
              <a:t>Дітище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Райтів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було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офіційно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визнано</a:t>
            </a:r>
            <a:r>
              <a:rPr lang="ru-RU" altLang="ru-RU" sz="2000" b="1" dirty="0"/>
              <a:t> першим в </a:t>
            </a:r>
            <a:r>
              <a:rPr lang="ru-RU" altLang="ru-RU" sz="2000" b="1" dirty="0" err="1"/>
              <a:t>світі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апаратом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важче</a:t>
            </a:r>
            <a:r>
              <a:rPr lang="ru-RU" altLang="ru-RU" sz="2000" b="1" dirty="0"/>
              <a:t> за </a:t>
            </a:r>
            <a:r>
              <a:rPr lang="ru-RU" altLang="ru-RU" sz="2000" b="1" dirty="0" err="1"/>
              <a:t>повітря</a:t>
            </a:r>
            <a:r>
              <a:rPr lang="ru-RU" altLang="ru-RU" sz="2000" b="1" dirty="0"/>
              <a:t>, яке </a:t>
            </a:r>
            <a:r>
              <a:rPr lang="ru-RU" altLang="ru-RU" sz="2000" b="1" dirty="0" err="1"/>
              <a:t>зробило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пілотований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політ</a:t>
            </a:r>
            <a:r>
              <a:rPr lang="ru-RU" altLang="ru-RU" sz="2000" b="1" dirty="0"/>
              <a:t> з </a:t>
            </a:r>
            <a:r>
              <a:rPr lang="ru-RU" altLang="ru-RU" sz="2000" b="1" dirty="0" err="1"/>
              <a:t>використанням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двигуна</a:t>
            </a:r>
            <a:endParaRPr lang="ru-RU" altLang="ru-RU" sz="2000" b="1" dirty="0"/>
          </a:p>
        </p:txBody>
      </p:sp>
      <p:pic>
        <p:nvPicPr>
          <p:cNvPr id="148485" name="Picture 5" descr="250px-F-4_Phantom_in_flight_Apr_198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038600"/>
            <a:ext cx="4368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486" name="Picture 6" descr="300px-Sikorsky_Russky_Vityaz_%28Le_Grand%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1219200"/>
            <a:ext cx="4572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602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AutoShape 2"/>
          <p:cNvSpPr>
            <a:spLocks noGrp="1" noChangeArrowheads="1"/>
          </p:cNvSpPr>
          <p:nvPr>
            <p:ph type="title"/>
          </p:nvPr>
        </p:nvSpPr>
        <p:spPr>
          <a:xfrm>
            <a:off x="1016000" y="609600"/>
            <a:ext cx="10566400" cy="914400"/>
          </a:xfrm>
        </p:spPr>
        <p:txBody>
          <a:bodyPr/>
          <a:lstStyle/>
          <a:p>
            <a:r>
              <a:rPr lang="uk-UA" altLang="ru-RU"/>
              <a:t>         Діяльність Томаса Кука</a:t>
            </a:r>
            <a:endParaRPr lang="ru-RU" altLang="ru-RU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7601" y="4800601"/>
            <a:ext cx="5033433" cy="128587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</a:pPr>
            <a:endParaRPr lang="ru-RU" altLang="ru-RU" sz="800" i="1"/>
          </a:p>
          <a:p>
            <a:pPr>
              <a:lnSpc>
                <a:spcPct val="80000"/>
              </a:lnSpc>
            </a:pPr>
            <a:endParaRPr lang="ru-RU" altLang="ru-RU" sz="800" i="1"/>
          </a:p>
          <a:p>
            <a:pPr>
              <a:lnSpc>
                <a:spcPct val="80000"/>
              </a:lnSpc>
            </a:pPr>
            <a:endParaRPr lang="ru-RU" altLang="ru-RU" sz="800" i="1"/>
          </a:p>
          <a:p>
            <a:pPr>
              <a:lnSpc>
                <a:spcPct val="80000"/>
              </a:lnSpc>
            </a:pPr>
            <a:endParaRPr lang="ru-RU" altLang="ru-RU" sz="800" i="1"/>
          </a:p>
          <a:p>
            <a:pPr>
              <a:lnSpc>
                <a:spcPct val="80000"/>
              </a:lnSpc>
            </a:pPr>
            <a:endParaRPr lang="ru-RU" altLang="ru-RU" sz="800" i="1"/>
          </a:p>
          <a:p>
            <a:pPr>
              <a:lnSpc>
                <a:spcPct val="80000"/>
              </a:lnSpc>
            </a:pPr>
            <a:endParaRPr lang="ru-RU" altLang="ru-RU" sz="800" i="1"/>
          </a:p>
          <a:p>
            <a:pPr>
              <a:lnSpc>
                <a:spcPct val="80000"/>
              </a:lnSpc>
            </a:pPr>
            <a:endParaRPr lang="ru-RU" altLang="ru-RU" sz="800" i="1"/>
          </a:p>
          <a:p>
            <a:pPr>
              <a:lnSpc>
                <a:spcPct val="80000"/>
              </a:lnSpc>
            </a:pPr>
            <a:endParaRPr lang="ru-RU" altLang="ru-RU" sz="800" i="1"/>
          </a:p>
          <a:p>
            <a:pPr>
              <a:lnSpc>
                <a:spcPct val="80000"/>
              </a:lnSpc>
            </a:pPr>
            <a:endParaRPr lang="ru-RU" altLang="ru-RU" sz="800" i="1"/>
          </a:p>
          <a:p>
            <a:pPr>
              <a:lnSpc>
                <a:spcPct val="80000"/>
              </a:lnSpc>
            </a:pPr>
            <a:endParaRPr lang="ru-RU" altLang="ru-RU" sz="800" i="1"/>
          </a:p>
          <a:p>
            <a:pPr>
              <a:lnSpc>
                <a:spcPct val="80000"/>
              </a:lnSpc>
            </a:pPr>
            <a:endParaRPr lang="ru-RU" altLang="ru-RU" sz="800" i="1"/>
          </a:p>
          <a:p>
            <a:pPr>
              <a:lnSpc>
                <a:spcPct val="80000"/>
              </a:lnSpc>
            </a:pPr>
            <a:endParaRPr lang="ru-RU" altLang="ru-RU" sz="800" i="1"/>
          </a:p>
          <a:p>
            <a:pPr>
              <a:lnSpc>
                <a:spcPct val="80000"/>
              </a:lnSpc>
            </a:pPr>
            <a:endParaRPr lang="ru-RU" altLang="ru-RU" sz="800" i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i="1"/>
              <a:t>22.11.1808</a:t>
            </a:r>
            <a:r>
              <a:rPr lang="ru-RU" altLang="ru-RU" sz="2400"/>
              <a:t> - </a:t>
            </a:r>
            <a:r>
              <a:rPr lang="ru-RU" altLang="ru-RU" sz="2400" i="1"/>
              <a:t> </a:t>
            </a:r>
            <a:r>
              <a:rPr lang="ru-RU" altLang="ru-RU" sz="2400" b="1" i="1"/>
              <a:t>18.07.1885</a:t>
            </a:r>
            <a:r>
              <a:rPr lang="ru-RU" altLang="ru-RU" sz="800"/>
              <a:t/>
            </a:r>
            <a:br>
              <a:rPr lang="ru-RU" altLang="ru-RU" sz="800"/>
            </a:br>
            <a:endParaRPr lang="ru-RU" altLang="ru-RU" sz="800"/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341534" y="2362201"/>
            <a:ext cx="5033433" cy="372427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2400" dirty="0"/>
              <a:t>5 </a:t>
            </a:r>
            <a:r>
              <a:rPr lang="uk-UA" altLang="ru-RU" sz="2400" dirty="0"/>
              <a:t>липня</a:t>
            </a:r>
            <a:r>
              <a:rPr lang="en-US" altLang="ru-RU" sz="2400" dirty="0"/>
              <a:t> 1841 </a:t>
            </a:r>
            <a:r>
              <a:rPr lang="uk-UA" altLang="ru-RU" sz="2400" dirty="0"/>
              <a:t>року</a:t>
            </a:r>
            <a:r>
              <a:rPr lang="ru-RU" altLang="ru-RU" sz="2400" dirty="0"/>
              <a:t> 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/>
              <a:t>33-ічний </a:t>
            </a:r>
            <a:r>
              <a:rPr lang="ru-RU" altLang="ru-RU" sz="2400" dirty="0" err="1"/>
              <a:t>баптистський</a:t>
            </a:r>
            <a:r>
              <a:rPr lang="ru-RU" altLang="ru-RU" sz="2400" dirty="0"/>
              <a:t> 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 err="1"/>
              <a:t>проповідник</a:t>
            </a:r>
            <a:r>
              <a:rPr lang="ru-RU" altLang="ru-RU" sz="2400" dirty="0"/>
              <a:t> і </a:t>
            </a:r>
            <a:r>
              <a:rPr lang="ru-RU" altLang="ru-RU" sz="2400" dirty="0" err="1"/>
              <a:t>активний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борець</a:t>
            </a:r>
            <a:r>
              <a:rPr lang="ru-RU" altLang="ru-RU" sz="2400" dirty="0"/>
              <a:t> з  </a:t>
            </a:r>
            <a:r>
              <a:rPr lang="ru-RU" altLang="ru-RU" sz="2400" dirty="0" err="1"/>
              <a:t>пияцтвом</a:t>
            </a:r>
            <a:r>
              <a:rPr lang="ru-RU" altLang="ru-RU" sz="2400" dirty="0"/>
              <a:t> 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/>
              <a:t>    Томас Кук  </a:t>
            </a:r>
            <a:r>
              <a:rPr lang="ru-RU" altLang="ru-RU" sz="2400" dirty="0" err="1"/>
              <a:t>організував</a:t>
            </a:r>
            <a:endParaRPr lang="ru-RU" altLang="ru-RU" sz="24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/>
              <a:t>    першу в </a:t>
            </a:r>
            <a:r>
              <a:rPr lang="ru-RU" altLang="ru-RU" sz="2400" dirty="0" err="1"/>
              <a:t>світі</a:t>
            </a:r>
            <a:r>
              <a:rPr lang="ru-RU" altLang="ru-RU" sz="2400" dirty="0"/>
              <a:t> </a:t>
            </a:r>
            <a:r>
              <a:rPr lang="ru-RU" altLang="ru-RU" sz="2400" dirty="0" err="1"/>
              <a:t>групову</a:t>
            </a:r>
            <a:r>
              <a:rPr lang="ru-RU" altLang="ru-RU" sz="2400" dirty="0"/>
              <a:t> 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 err="1"/>
              <a:t>туристичну</a:t>
            </a:r>
            <a:r>
              <a:rPr lang="ru-RU" altLang="ru-RU" sz="2400" dirty="0"/>
              <a:t> </a:t>
            </a:r>
            <a:r>
              <a:rPr lang="ru-RU" altLang="ru-RU" sz="2400" dirty="0" err="1"/>
              <a:t>поїздку</a:t>
            </a:r>
            <a:r>
              <a:rPr lang="ru-RU" altLang="ru-RU" sz="2400" dirty="0"/>
              <a:t>.</a:t>
            </a:r>
            <a:br>
              <a:rPr lang="ru-RU" altLang="ru-RU" sz="2400" dirty="0"/>
            </a:br>
            <a:r>
              <a:rPr lang="ru-RU" altLang="ru-RU" sz="2400" dirty="0"/>
              <a:t/>
            </a:r>
            <a:br>
              <a:rPr lang="ru-RU" altLang="ru-RU" sz="2400" dirty="0"/>
            </a:br>
            <a:endParaRPr lang="ru-RU" altLang="ru-RU" sz="2400" dirty="0"/>
          </a:p>
        </p:txBody>
      </p:sp>
      <p:pic>
        <p:nvPicPr>
          <p:cNvPr id="152581" name="Picture 5" descr="Томас Кук открыл первое в мире туристическое агент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5080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29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ru-RU"/>
              <a:t>Діяльність Томаса Кука</a:t>
            </a:r>
            <a:endParaRPr lang="ru-RU" altLang="ru-RU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3200"/>
              <a:t>    </a:t>
            </a:r>
            <a:r>
              <a:rPr lang="ru-RU" altLang="ru-RU" sz="3200"/>
              <a:t>За </a:t>
            </a:r>
            <a:r>
              <a:rPr lang="uk-UA" altLang="ru-RU" sz="3200"/>
              <a:t>й</a:t>
            </a:r>
            <a:r>
              <a:rPr lang="ru-RU" altLang="ru-RU" sz="3200"/>
              <a:t>ого ініціативою  залізнична 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3200"/>
              <a:t>компанія Midland Counties Railway надала спеціальний потяг для «безалкогольної» поїздки 570 робочих по мальовничому маршруту між містами Лейстер і Лафборо 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3200"/>
              <a:t>в графстві Лестершир </a:t>
            </a:r>
          </a:p>
          <a:p>
            <a:pPr>
              <a:lnSpc>
                <a:spcPct val="80000"/>
              </a:lnSpc>
            </a:pPr>
            <a:endParaRPr lang="ru-RU" altLang="ru-RU" sz="10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9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824981" y="1118059"/>
            <a:ext cx="5029200" cy="1028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/>
              <a:t>стадія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започаткування</a:t>
            </a:r>
            <a:endParaRPr lang="ru-RU" sz="2000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i="1" dirty="0"/>
              <a:t>Prehistory tourism</a:t>
            </a:r>
            <a:r>
              <a:rPr lang="fr-FR" sz="2000" dirty="0"/>
              <a:t> </a:t>
            </a:r>
            <a:br>
              <a:rPr lang="fr-FR" sz="2000" dirty="0"/>
            </a:br>
            <a:r>
              <a:rPr lang="ru-RU" sz="2000" dirty="0" smtClean="0"/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824981" y="2375359"/>
            <a:ext cx="5029200" cy="1028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Формування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галузі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туризму (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елітарний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туризм)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824981" y="3632659"/>
            <a:ext cx="5029200" cy="1028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Формування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індустрії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туризму (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соціальний</a:t>
            </a:r>
            <a:r>
              <a:rPr kumimoji="0" lang="ru-RU" alt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туризм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824981" y="4889959"/>
            <a:ext cx="5029200" cy="1028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Монополизація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туристичної</a:t>
            </a:r>
            <a:r>
              <a:rPr kumimoji="0" lang="ru-RU" alt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індустрії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масовий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туризм)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776981" y="1118059"/>
            <a:ext cx="1828800" cy="1028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 этап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6000 р. до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н.е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– 1841 г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776981" y="2375359"/>
            <a:ext cx="1828800" cy="1028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 </a:t>
            </a:r>
            <a:r>
              <a:rPr lang="ru-RU" altLang="ru-RU" sz="20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е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тап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1841 – 1913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776981" y="3632659"/>
            <a:ext cx="1828800" cy="1028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III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етап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1919 – 1939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776981" y="4889959"/>
            <a:ext cx="1828800" cy="1028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IV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етап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1944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3605781" y="1491121"/>
            <a:ext cx="1219200" cy="2286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"/>
          <p:cNvSpPr>
            <a:spLocks noChangeArrowheads="1"/>
          </p:cNvSpPr>
          <p:nvPr/>
        </p:nvSpPr>
        <p:spPr bwMode="auto">
          <a:xfrm>
            <a:off x="3605781" y="2718259"/>
            <a:ext cx="1219200" cy="2286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3605781" y="3950159"/>
            <a:ext cx="1219200" cy="2286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3605781" y="5069346"/>
            <a:ext cx="1219200" cy="2286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0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72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/>
              <a:t>Діяльність Томаса Кука</a:t>
            </a:r>
            <a:endParaRPr lang="ru-RU" altLang="ru-RU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7601" y="2362201"/>
            <a:ext cx="5033433" cy="3724275"/>
          </a:xfrm>
        </p:spPr>
        <p:txBody>
          <a:bodyPr/>
          <a:lstStyle/>
          <a:p>
            <a:r>
              <a:rPr lang="ru-RU" altLang="ru-RU" sz="1600" b="1"/>
              <a:t>У 1846 р. він оголошує про початок тематичних подорожей -подорожей до Шотландії, на батьківщину Вальтера Скотта іРоберта Бернса</a:t>
            </a:r>
            <a:br>
              <a:rPr lang="ru-RU" altLang="ru-RU" sz="1600" b="1"/>
            </a:br>
            <a:endParaRPr lang="ru-RU" altLang="ru-RU" sz="1600" b="1"/>
          </a:p>
          <a:p>
            <a:r>
              <a:rPr lang="ru-RU" altLang="ru-RU" sz="1600" b="1"/>
              <a:t>1851р. -  завдяки  Куку відвідати Лондон і торгово-промислову виставку   змогли відвідати 165 тис. чоловік.</a:t>
            </a:r>
          </a:p>
          <a:p>
            <a:r>
              <a:rPr lang="ru-RU" altLang="ru-RU" sz="1600" b="1"/>
              <a:t/>
            </a:r>
            <a:br>
              <a:rPr lang="ru-RU" altLang="ru-RU" sz="1600" b="1"/>
            </a:br>
            <a:r>
              <a:rPr lang="ru-RU" altLang="ru-RU" sz="1600" b="1"/>
              <a:t>У 1855 р. Кук відкриває перший закордонний маршрут до Парижа, на Всесвітню виставку.</a:t>
            </a:r>
            <a:r>
              <a:rPr lang="ru-RU" altLang="ru-RU" sz="1000"/>
              <a:t> </a:t>
            </a: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341534" y="2362201"/>
            <a:ext cx="5033433" cy="37242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800"/>
          </a:p>
        </p:txBody>
      </p:sp>
      <p:pic>
        <p:nvPicPr>
          <p:cNvPr id="153605" name="Picture 5" descr="Американские ту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1752600"/>
            <a:ext cx="43688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95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97" y="208147"/>
            <a:ext cx="401002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996" y="323756"/>
            <a:ext cx="5048049" cy="594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41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82" y="125128"/>
            <a:ext cx="4814737" cy="632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659" y="274019"/>
            <a:ext cx="4928135" cy="620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556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/>
              <a:t>Діяльність Томаса Кука</a:t>
            </a:r>
            <a:endParaRPr lang="ru-RU" altLang="ru-RU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dirty="0"/>
              <a:t>У1868 </a:t>
            </a:r>
            <a:r>
              <a:rPr lang="ru-RU" altLang="ru-RU" sz="2400" dirty="0" err="1"/>
              <a:t>р.Томас</a:t>
            </a:r>
            <a:r>
              <a:rPr lang="ru-RU" altLang="ru-RU" sz="2400" dirty="0"/>
              <a:t> Кук </a:t>
            </a:r>
            <a:r>
              <a:rPr lang="ru-RU" altLang="ru-RU" sz="2400" dirty="0" err="1"/>
              <a:t>ввів</a:t>
            </a:r>
            <a:r>
              <a:rPr lang="ru-RU" altLang="ru-RU" sz="2400" dirty="0"/>
              <a:t> систему </a:t>
            </a:r>
            <a:r>
              <a:rPr lang="ru-RU" altLang="ru-RU" sz="2400" dirty="0" err="1"/>
              <a:t>готельних</a:t>
            </a:r>
            <a:r>
              <a:rPr lang="ru-RU" altLang="ru-RU" sz="2400" dirty="0"/>
              <a:t> </a:t>
            </a:r>
            <a:r>
              <a:rPr lang="ru-RU" altLang="ru-RU" sz="2400" dirty="0" err="1"/>
              <a:t>купонів</a:t>
            </a:r>
            <a:r>
              <a:rPr lang="ru-RU" altLang="ru-RU" sz="2400" dirty="0"/>
              <a:t>, за </a:t>
            </a:r>
            <a:r>
              <a:rPr lang="ru-RU" altLang="ru-RU" sz="2400" dirty="0" err="1"/>
              <a:t>якими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можна</a:t>
            </a:r>
            <a:r>
              <a:rPr lang="ru-RU" altLang="ru-RU" sz="2400" dirty="0"/>
              <a:t> </a:t>
            </a:r>
            <a:r>
              <a:rPr lang="ru-RU" altLang="ru-RU" sz="2400" dirty="0" err="1"/>
              <a:t>було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отримати</a:t>
            </a:r>
            <a:r>
              <a:rPr lang="ru-RU" altLang="ru-RU" sz="2400" dirty="0"/>
              <a:t> за </a:t>
            </a:r>
            <a:r>
              <a:rPr lang="ru-RU" altLang="ru-RU" sz="2400" dirty="0" err="1"/>
              <a:t>фіксованою</a:t>
            </a:r>
            <a:r>
              <a:rPr lang="ru-RU" altLang="ru-RU" sz="2400" dirty="0"/>
              <a:t> </a:t>
            </a:r>
            <a:r>
              <a:rPr lang="ru-RU" altLang="ru-RU" sz="2400" dirty="0" err="1"/>
              <a:t>ціною</a:t>
            </a:r>
            <a:r>
              <a:rPr lang="ru-RU" altLang="ru-RU" sz="2400" dirty="0"/>
              <a:t> номер в </a:t>
            </a:r>
            <a:r>
              <a:rPr lang="ru-RU" altLang="ru-RU" sz="2400" dirty="0" err="1"/>
              <a:t>готелі</a:t>
            </a:r>
            <a:r>
              <a:rPr lang="ru-RU" altLang="ru-RU" sz="2400" dirty="0"/>
              <a:t> у </a:t>
            </a:r>
            <a:r>
              <a:rPr lang="ru-RU" altLang="ru-RU" sz="2400" dirty="0" err="1"/>
              <a:t>всіх</a:t>
            </a:r>
            <a:r>
              <a:rPr lang="ru-RU" altLang="ru-RU" sz="2400" dirty="0"/>
              <a:t> великих </a:t>
            </a:r>
            <a:r>
              <a:rPr lang="ru-RU" altLang="ru-RU" sz="2400" dirty="0" err="1"/>
              <a:t>містах</a:t>
            </a:r>
            <a:r>
              <a:rPr lang="ru-RU" altLang="ru-RU" sz="2400" dirty="0"/>
              <a:t> </a:t>
            </a:r>
            <a:r>
              <a:rPr lang="ru-RU" altLang="ru-RU" sz="2400" dirty="0" err="1"/>
              <a:t>Британії</a:t>
            </a:r>
            <a:r>
              <a:rPr lang="ru-RU" altLang="ru-RU" sz="2400" dirty="0"/>
              <a:t> </a:t>
            </a:r>
          </a:p>
          <a:p>
            <a:pPr>
              <a:lnSpc>
                <a:spcPct val="90000"/>
              </a:lnSpc>
            </a:pPr>
            <a:r>
              <a:rPr lang="ru-RU" altLang="ru-RU" sz="2400" dirty="0"/>
              <a:t>Перший </a:t>
            </a:r>
            <a:r>
              <a:rPr lang="ru-RU" altLang="ru-RU" sz="2400" dirty="0" err="1"/>
              <a:t>кругосвітній</a:t>
            </a:r>
            <a:r>
              <a:rPr lang="ru-RU" altLang="ru-RU" sz="2400" dirty="0"/>
              <a:t> тур, </a:t>
            </a:r>
            <a:r>
              <a:rPr lang="ru-RU" altLang="ru-RU" sz="2400" dirty="0" err="1"/>
              <a:t>який</a:t>
            </a:r>
            <a:r>
              <a:rPr lang="ru-RU" altLang="ru-RU" sz="2400" dirty="0"/>
              <a:t> </a:t>
            </a:r>
            <a:r>
              <a:rPr lang="ru-RU" altLang="ru-RU" sz="2400" dirty="0" err="1"/>
              <a:t>був</a:t>
            </a:r>
            <a:r>
              <a:rPr lang="ru-RU" altLang="ru-RU" sz="2400" dirty="0"/>
              <a:t> </a:t>
            </a:r>
            <a:r>
              <a:rPr lang="ru-RU" altLang="ru-RU" sz="2400" dirty="0" err="1"/>
              <a:t>організований</a:t>
            </a:r>
            <a:r>
              <a:rPr lang="ru-RU" altLang="ru-RU" sz="2400" dirty="0"/>
              <a:t> Томасом Куком в 1872-1873 </a:t>
            </a:r>
            <a:r>
              <a:rPr lang="ru-RU" altLang="ru-RU" sz="2400" dirty="0" err="1"/>
              <a:t>рр</a:t>
            </a:r>
            <a:r>
              <a:rPr lang="ru-RU" altLang="ru-RU" sz="2400" dirty="0"/>
              <a:t>. </a:t>
            </a:r>
            <a:r>
              <a:rPr lang="ru-RU" altLang="ru-RU" sz="2400" dirty="0" err="1"/>
              <a:t>тривав</a:t>
            </a:r>
            <a:r>
              <a:rPr lang="ru-RU" altLang="ru-RU" sz="2400" dirty="0"/>
              <a:t> 222 </a:t>
            </a:r>
            <a:r>
              <a:rPr lang="ru-RU" altLang="ru-RU" sz="2400" dirty="0" err="1"/>
              <a:t>дні</a:t>
            </a:r>
            <a:r>
              <a:rPr lang="ru-RU" altLang="ru-RU" sz="2400" dirty="0"/>
              <a:t>. За </a:t>
            </a:r>
            <a:r>
              <a:rPr lang="ru-RU" altLang="ru-RU" sz="2400" dirty="0" err="1"/>
              <a:t>цей</a:t>
            </a:r>
            <a:r>
              <a:rPr lang="ru-RU" altLang="ru-RU" sz="2400" dirty="0"/>
              <a:t> час </a:t>
            </a:r>
            <a:r>
              <a:rPr lang="ru-RU" altLang="ru-RU" sz="2400" dirty="0" err="1"/>
              <a:t>мандрівники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подолали</a:t>
            </a:r>
            <a:r>
              <a:rPr lang="ru-RU" altLang="ru-RU" sz="2400" dirty="0"/>
              <a:t> 25 тис. миль. </a:t>
            </a:r>
          </a:p>
          <a:p>
            <a:pPr>
              <a:lnSpc>
                <a:spcPct val="90000"/>
              </a:lnSpc>
            </a:pPr>
            <a:r>
              <a:rPr lang="ru-RU" altLang="ru-RU" sz="2400" dirty="0"/>
              <a:t>У 1991 </a:t>
            </a:r>
            <a:r>
              <a:rPr lang="ru-RU" altLang="ru-RU" sz="2400" dirty="0" err="1"/>
              <a:t>році</a:t>
            </a:r>
            <a:r>
              <a:rPr lang="ru-RU" altLang="ru-RU" sz="2400" dirty="0"/>
              <a:t>, в </a:t>
            </a:r>
            <a:r>
              <a:rPr lang="ru-RU" altLang="ru-RU" sz="2400" dirty="0" err="1"/>
              <a:t>ознаменування</a:t>
            </a:r>
            <a:r>
              <a:rPr lang="ru-RU" altLang="ru-RU" sz="2400" dirty="0"/>
              <a:t> </a:t>
            </a:r>
            <a:r>
              <a:rPr lang="ru-RU" altLang="ru-RU" sz="2400" dirty="0" err="1"/>
              <a:t>чергової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круглої</a:t>
            </a:r>
            <a:r>
              <a:rPr lang="ru-RU" altLang="ru-RU" sz="2400" dirty="0"/>
              <a:t> </a:t>
            </a:r>
            <a:r>
              <a:rPr lang="ru-RU" altLang="ru-RU" sz="2400" dirty="0" err="1"/>
              <a:t>дати</a:t>
            </a:r>
            <a:r>
              <a:rPr lang="ru-RU" altLang="ru-RU" sz="2400" dirty="0"/>
              <a:t>, </a:t>
            </a:r>
            <a:r>
              <a:rPr lang="ru-RU" altLang="ru-RU" sz="2400" dirty="0" err="1"/>
              <a:t>компанія</a:t>
            </a:r>
            <a:r>
              <a:rPr lang="ru-RU" altLang="ru-RU" sz="2400" dirty="0"/>
              <a:t> Кука </a:t>
            </a:r>
            <a:r>
              <a:rPr lang="ru-RU" altLang="ru-RU" sz="2400" dirty="0" err="1"/>
              <a:t>організувала</a:t>
            </a:r>
            <a:r>
              <a:rPr lang="ru-RU" altLang="ru-RU" sz="2400" dirty="0"/>
              <a:t> </a:t>
            </a:r>
            <a:r>
              <a:rPr lang="ru-RU" altLang="ru-RU" sz="2400" dirty="0" err="1"/>
              <a:t>кругосвітню</a:t>
            </a:r>
            <a:r>
              <a:rPr lang="ru-RU" altLang="ru-RU" sz="2400" dirty="0"/>
              <a:t> </a:t>
            </a:r>
            <a:r>
              <a:rPr lang="ru-RU" altLang="ru-RU" sz="2400" dirty="0" err="1" smtClean="0"/>
              <a:t>подорож</a:t>
            </a:r>
            <a:r>
              <a:rPr lang="ru-RU" altLang="ru-RU" sz="2400" dirty="0" smtClean="0"/>
              <a:t>. На</a:t>
            </a:r>
            <a:r>
              <a:rPr lang="ru-RU" altLang="ru-RU" sz="2400" dirty="0"/>
              <a:t> </a:t>
            </a:r>
            <a:r>
              <a:rPr lang="ru-RU" altLang="ru-RU" sz="2400" dirty="0" err="1"/>
              <a:t>цей</a:t>
            </a:r>
            <a:r>
              <a:rPr lang="ru-RU" altLang="ru-RU" sz="2400" dirty="0"/>
              <a:t> раз для </a:t>
            </a:r>
            <a:r>
              <a:rPr lang="ru-RU" altLang="ru-RU" sz="2400" dirty="0" err="1" smtClean="0"/>
              <a:t>неї</a:t>
            </a:r>
            <a:r>
              <a:rPr lang="ru-RU" altLang="ru-RU" sz="2400" dirty="0" smtClean="0"/>
              <a:t> </a:t>
            </a:r>
            <a:r>
              <a:rPr lang="ru-RU" altLang="ru-RU" sz="2400" dirty="0" err="1"/>
              <a:t>було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потрібно</a:t>
            </a:r>
            <a:r>
              <a:rPr lang="ru-RU" altLang="ru-RU" sz="2400" dirty="0"/>
              <a:t> </a:t>
            </a:r>
            <a:r>
              <a:rPr lang="ru-RU" altLang="ru-RU" sz="2400" dirty="0" err="1"/>
              <a:t>всього</a:t>
            </a:r>
            <a:r>
              <a:rPr lang="ru-RU" altLang="ru-RU" sz="2400" dirty="0"/>
              <a:t> 34 </a:t>
            </a:r>
            <a:r>
              <a:rPr lang="ru-RU" altLang="ru-RU" sz="2400" dirty="0" err="1"/>
              <a:t>дні</a:t>
            </a:r>
            <a:r>
              <a:rPr lang="ru-RU" altLang="ru-RU" sz="2400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88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3200" b="0"/>
              <a:t>            </a:t>
            </a:r>
            <a:r>
              <a:rPr lang="ru-RU" altLang="ru-RU" sz="3200" b="0"/>
              <a:t>Thomas Cook Group plc</a:t>
            </a:r>
            <a:r>
              <a:rPr lang="ru-RU" altLang="ru-RU" sz="3200"/>
              <a:t> 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/>
              <a:t>Власне Thomas Cook AG веде історію з 1841 року, є першою туристичною компанією в світі, заснована і названа на честьТомаса Кука, винахідника організованого туризму.</a:t>
            </a:r>
            <a:br>
              <a:rPr lang="ru-RU" altLang="ru-RU" sz="2000"/>
            </a:br>
            <a:endParaRPr lang="ru-RU" altLang="ru-RU" sz="2000"/>
          </a:p>
          <a:p>
            <a:pPr>
              <a:lnSpc>
                <a:spcPct val="80000"/>
              </a:lnSpc>
            </a:pPr>
            <a:r>
              <a:rPr lang="ru-RU" altLang="ru-RU" sz="2000"/>
              <a:t>Thomas Cook Group володіє авіакомпанією Thomas Cook Airlines (більше 100 літаків), у компанії відкрито 3000 туристичних офісів, частина з яких працює по франчайзингу.Надає послуги під марками Airtours, Direct Holidays, Going Places, Manos, Panorama, Sunset і Thomas Cook.</a:t>
            </a:r>
            <a:br>
              <a:rPr lang="ru-RU" altLang="ru-RU" sz="2000"/>
            </a:br>
            <a:endParaRPr lang="ru-RU" altLang="ru-RU" sz="2000"/>
          </a:p>
          <a:p>
            <a:pPr>
              <a:lnSpc>
                <a:spcPct val="80000"/>
              </a:lnSpc>
            </a:pPr>
            <a:r>
              <a:rPr lang="ru-RU" altLang="ru-RU" sz="2000"/>
              <a:t>Консолідована виручка в 2006 році склала $ 9,9 млрд, чистий прибуток - $ 229 500 000 </a:t>
            </a:r>
          </a:p>
        </p:txBody>
      </p:sp>
      <p:pic>
        <p:nvPicPr>
          <p:cNvPr id="158724" name="Picture 4" descr="Thomas Cook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304800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66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ru-RU" dirty="0"/>
              <a:t>Діяльність Цезаря </a:t>
            </a:r>
            <a:r>
              <a:rPr lang="uk-UA" altLang="ru-RU" dirty="0" err="1"/>
              <a:t>Рітца</a:t>
            </a:r>
            <a:endParaRPr lang="ru-RU" altLang="ru-RU" dirty="0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283200" y="2362201"/>
            <a:ext cx="6091767" cy="3724275"/>
          </a:xfrm>
        </p:spPr>
        <p:txBody>
          <a:bodyPr/>
          <a:lstStyle/>
          <a:p>
            <a:pPr algn="ctr"/>
            <a:r>
              <a:rPr lang="ru-RU" altLang="ru-RU" sz="2000" dirty="0" err="1"/>
              <a:t>Цей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геній</a:t>
            </a:r>
            <a:r>
              <a:rPr lang="ru-RU" altLang="ru-RU" sz="2000" dirty="0"/>
              <a:t> </a:t>
            </a:r>
            <a:r>
              <a:rPr lang="ru-RU" altLang="ru-RU" sz="2000" dirty="0" err="1"/>
              <a:t>готельного</a:t>
            </a:r>
            <a:r>
              <a:rPr lang="ru-RU" altLang="ru-RU" sz="2000" dirty="0"/>
              <a:t> </a:t>
            </a:r>
            <a:r>
              <a:rPr lang="ru-RU" altLang="ru-RU" sz="2000" dirty="0" smtClean="0"/>
              <a:t>менеджменту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що</a:t>
            </a:r>
            <a:r>
              <a:rPr lang="ru-RU" altLang="ru-RU" sz="2000" dirty="0"/>
              <a:t> дав </a:t>
            </a:r>
            <a:r>
              <a:rPr lang="ru-RU" altLang="ru-RU" sz="2000" dirty="0" err="1"/>
              <a:t>зразок</a:t>
            </a:r>
            <a:r>
              <a:rPr lang="ru-RU" altLang="ru-RU" sz="2000" dirty="0"/>
              <a:t> </a:t>
            </a:r>
            <a:r>
              <a:rPr lang="ru-RU" altLang="ru-RU" sz="2000" dirty="0" err="1"/>
              <a:t>блискучої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кар'єри</a:t>
            </a:r>
            <a:r>
              <a:rPr lang="ru-RU" altLang="ru-RU" sz="2000" dirty="0"/>
              <a:t>, романтичного </a:t>
            </a:r>
            <a:r>
              <a:rPr lang="ru-RU" altLang="ru-RU" sz="2000" dirty="0" err="1"/>
              <a:t>висунення</a:t>
            </a:r>
            <a:r>
              <a:rPr lang="ru-RU" altLang="ru-RU" sz="2000" dirty="0"/>
              <a:t> з </a:t>
            </a:r>
            <a:r>
              <a:rPr lang="ru-RU" altLang="ru-RU" sz="2000" dirty="0" err="1"/>
              <a:t>низів</a:t>
            </a:r>
            <a:r>
              <a:rPr lang="ru-RU" altLang="ru-RU" sz="2000" dirty="0"/>
              <a:t> в </a:t>
            </a:r>
            <a:r>
              <a:rPr lang="ru-RU" altLang="ru-RU" sz="2000" dirty="0" err="1"/>
              <a:t>європейський</a:t>
            </a:r>
            <a:endParaRPr lang="ru-RU" altLang="ru-RU" sz="2000" dirty="0"/>
          </a:p>
          <a:p>
            <a:pPr algn="ctr">
              <a:buFont typeface="Wingdings" pitchFamily="2" charset="2"/>
              <a:buNone/>
            </a:pPr>
            <a:r>
              <a:rPr lang="ru-RU" altLang="ru-RU" sz="2000" dirty="0"/>
              <a:t>    </a:t>
            </a:r>
            <a:r>
              <a:rPr lang="ru-RU" altLang="ru-RU" sz="2000" dirty="0" err="1"/>
              <a:t>вищий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світ</a:t>
            </a:r>
            <a:r>
              <a:rPr lang="ru-RU" altLang="ru-RU" sz="2000" dirty="0"/>
              <a:t>, </a:t>
            </a:r>
            <a:r>
              <a:rPr lang="ru-RU" altLang="ru-RU" sz="2000" dirty="0" err="1" smtClean="0"/>
              <a:t>його</a:t>
            </a:r>
            <a:r>
              <a:rPr lang="ru-RU" altLang="ru-RU" sz="2000" dirty="0"/>
              <a:t> </a:t>
            </a:r>
            <a:r>
              <a:rPr lang="ru-RU" altLang="ru-RU" sz="2000" dirty="0" err="1"/>
              <a:t>знаменитий</a:t>
            </a:r>
            <a:r>
              <a:rPr lang="ru-RU" altLang="ru-RU" sz="2000" dirty="0"/>
              <a:t> афоризм "</a:t>
            </a:r>
            <a:r>
              <a:rPr lang="ru-RU" altLang="ru-RU" sz="2000" dirty="0" err="1"/>
              <a:t>Клієнт</a:t>
            </a:r>
            <a:r>
              <a:rPr lang="ru-RU" altLang="ru-RU" sz="2000" dirty="0"/>
              <a:t> </a:t>
            </a:r>
            <a:r>
              <a:rPr lang="ru-RU" altLang="ru-RU" sz="2000" dirty="0" err="1"/>
              <a:t>завжди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правий</a:t>
            </a:r>
            <a:r>
              <a:rPr lang="ru-RU" altLang="ru-RU" sz="2000" dirty="0"/>
              <a:t>" </a:t>
            </a:r>
            <a:r>
              <a:rPr lang="ru-RU" altLang="ru-RU" sz="2000" dirty="0" err="1"/>
              <a:t>знає</a:t>
            </a:r>
            <a:r>
              <a:rPr lang="ru-RU" altLang="ru-RU" sz="2000" dirty="0"/>
              <a:t>   </a:t>
            </a:r>
            <a:r>
              <a:rPr lang="ru-RU" altLang="ru-RU" sz="2000" dirty="0" err="1"/>
              <a:t>кожен</a:t>
            </a:r>
            <a:r>
              <a:rPr lang="ru-RU" altLang="ru-RU" sz="2000" dirty="0"/>
              <a:t>. </a:t>
            </a:r>
          </a:p>
        </p:txBody>
      </p:sp>
      <p:pic>
        <p:nvPicPr>
          <p:cNvPr id="155654" name="Picture 6" descr="s320x240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1" y="2133600"/>
            <a:ext cx="2876551" cy="2667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AutoShap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3200" dirty="0"/>
              <a:t>Готель “</a:t>
            </a:r>
            <a:r>
              <a:rPr lang="uk-UA" altLang="ru-RU" sz="3200" dirty="0" err="1"/>
              <a:t>Савой</a:t>
            </a:r>
            <a:r>
              <a:rPr lang="uk-UA" altLang="ru-RU" sz="3200" dirty="0"/>
              <a:t>”,  Лондон, </a:t>
            </a:r>
            <a:br>
              <a:rPr lang="uk-UA" altLang="ru-RU" sz="3200" dirty="0"/>
            </a:br>
            <a:r>
              <a:rPr lang="uk-UA" altLang="ru-RU" sz="3200" dirty="0"/>
              <a:t>готель “</a:t>
            </a:r>
            <a:r>
              <a:rPr lang="uk-UA" altLang="ru-RU" sz="3200" dirty="0" err="1"/>
              <a:t>Рітц</a:t>
            </a:r>
            <a:r>
              <a:rPr lang="uk-UA" altLang="ru-RU" sz="3200" dirty="0"/>
              <a:t>”, Барселона</a:t>
            </a:r>
            <a:endParaRPr lang="ru-RU" altLang="ru-RU" sz="3200" dirty="0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117601" y="2362201"/>
            <a:ext cx="5033433" cy="372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800"/>
              <a:t/>
            </a:r>
            <a:br>
              <a:rPr lang="ru-RU" altLang="ru-RU" sz="1800"/>
            </a:br>
            <a:endParaRPr lang="ru-RU" altLang="ru-RU" sz="1800"/>
          </a:p>
        </p:txBody>
      </p:sp>
      <p:sp>
        <p:nvSpPr>
          <p:cNvPr id="57352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6341534" y="2362201"/>
            <a:ext cx="5033433" cy="372427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altLang="ru-RU" sz="1800"/>
          </a:p>
        </p:txBody>
      </p:sp>
      <p:pic>
        <p:nvPicPr>
          <p:cNvPr id="57354" name="Picture 10" descr="s320x2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2895600"/>
            <a:ext cx="3352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6" name="Picture 12" descr="s320x2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14601"/>
            <a:ext cx="4064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7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i="1" dirty="0"/>
              <a:t>Conrad Nicholson Hilton</a:t>
            </a:r>
            <a:endParaRPr lang="ru-RU" dirty="0"/>
          </a:p>
        </p:txBody>
      </p:sp>
      <p:pic>
        <p:nvPicPr>
          <p:cNvPr id="1026" name="Picture 2" descr="Конрад Хилтон в июле 19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525" y="1766236"/>
            <a:ext cx="3357647" cy="441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7/7f/Conrad_Hilton%27s_Mobley_Hotel%2C_Cisco%2C_TX_IMG_6403.JPG/220px-Conrad_Hilton%27s_Mobley_Hotel%2C_Cisco%2C_TX_IMG_64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548" y="4294400"/>
            <a:ext cx="4010391" cy="226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iltonHotelsLogo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12" y="1593149"/>
            <a:ext cx="3118480" cy="237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076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ru-RU"/>
              <a:t>Огюст Ескоф”є</a:t>
            </a:r>
            <a:endParaRPr lang="ru-RU" altLang="ru-RU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17601" y="2362201"/>
            <a:ext cx="5033433" cy="3724275"/>
          </a:xfrm>
        </p:spPr>
        <p:txBody>
          <a:bodyPr/>
          <a:lstStyle/>
          <a:p>
            <a:endParaRPr lang="ru-RU" altLang="ru-RU" sz="2400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341534" y="2362201"/>
            <a:ext cx="5585798" cy="3724275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altLang="ru-RU" sz="2400" dirty="0"/>
              <a:t>    </a:t>
            </a:r>
            <a:r>
              <a:rPr lang="ru-RU" altLang="ru-RU" sz="2400" dirty="0" err="1"/>
              <a:t>французький</a:t>
            </a:r>
            <a:r>
              <a:rPr lang="ru-RU" altLang="ru-RU" sz="2400" dirty="0"/>
              <a:t> </a:t>
            </a:r>
            <a:r>
              <a:rPr lang="ru-RU" altLang="ru-RU" sz="2400" dirty="0" err="1"/>
              <a:t>кулінар</a:t>
            </a:r>
            <a:r>
              <a:rPr lang="ru-RU" altLang="ru-RU" sz="2400" dirty="0" smtClean="0"/>
              <a:t>, критик, </a:t>
            </a:r>
            <a:r>
              <a:rPr lang="ru-RU" altLang="ru-RU" sz="2400" dirty="0" err="1" smtClean="0"/>
              <a:t>кулінарний</a:t>
            </a:r>
            <a:r>
              <a:rPr lang="ru-RU" altLang="ru-RU" sz="2400" dirty="0"/>
              <a:t> </a:t>
            </a:r>
            <a:r>
              <a:rPr lang="ru-RU" altLang="ru-RU" sz="2400" dirty="0" err="1"/>
              <a:t>письменник</a:t>
            </a:r>
            <a:r>
              <a:rPr lang="ru-RU" altLang="ru-RU" sz="2400" dirty="0" smtClean="0"/>
              <a:t>,    популяризатор</a:t>
            </a:r>
            <a:r>
              <a:rPr lang="ru-RU" altLang="ru-RU" sz="2400" dirty="0"/>
              <a:t> і  </a:t>
            </a:r>
            <a:r>
              <a:rPr lang="ru-RU" altLang="ru-RU" sz="2400" dirty="0" smtClean="0"/>
              <a:t> </a:t>
            </a:r>
            <a:r>
              <a:rPr lang="ru-RU" altLang="ru-RU" sz="2400" dirty="0"/>
              <a:t>новатор </a:t>
            </a:r>
            <a:r>
              <a:rPr lang="ru-RU" altLang="ru-RU" sz="2400" dirty="0" err="1"/>
              <a:t>французької</a:t>
            </a:r>
            <a:r>
              <a:rPr lang="ru-RU" altLang="ru-RU" sz="2400" dirty="0"/>
              <a:t> </a:t>
            </a:r>
            <a:r>
              <a:rPr lang="ru-RU" altLang="ru-RU" sz="2400" dirty="0" err="1" smtClean="0"/>
              <a:t>кухні</a:t>
            </a:r>
            <a:r>
              <a:rPr lang="ru-RU" altLang="ru-RU" sz="2400" dirty="0" smtClean="0"/>
              <a:t>. </a:t>
            </a:r>
            <a:r>
              <a:rPr lang="ru-RU" altLang="ru-RU" sz="2400" dirty="0" err="1" smtClean="0"/>
              <a:t>Серед</a:t>
            </a:r>
            <a:r>
              <a:rPr lang="ru-RU" altLang="ru-RU" sz="2400" dirty="0"/>
              <a:t> </a:t>
            </a:r>
            <a:r>
              <a:rPr lang="ru-RU" altLang="ru-RU" sz="2400" dirty="0" err="1"/>
              <a:t>кухарів</a:t>
            </a:r>
            <a:r>
              <a:rPr lang="ru-RU" altLang="ru-RU" sz="2400" dirty="0"/>
              <a:t> </a:t>
            </a:r>
            <a:r>
              <a:rPr lang="ru-RU" altLang="ru-RU" sz="2400" dirty="0" err="1"/>
              <a:t>його</a:t>
            </a:r>
            <a:r>
              <a:rPr lang="ru-RU" altLang="ru-RU" sz="2400" dirty="0"/>
              <a:t> по праву </a:t>
            </a:r>
            <a:r>
              <a:rPr lang="ru-RU" altLang="ru-RU" sz="2400" dirty="0" smtClean="0"/>
              <a:t>назвали «</a:t>
            </a:r>
            <a:r>
              <a:rPr lang="ru-RU" altLang="ru-RU" sz="2400" dirty="0"/>
              <a:t>королем </a:t>
            </a:r>
            <a:r>
              <a:rPr lang="ru-RU" altLang="ru-RU" sz="2400" dirty="0" err="1"/>
              <a:t>кухарів</a:t>
            </a:r>
            <a:r>
              <a:rPr lang="ru-RU" altLang="ru-RU" sz="2400" dirty="0"/>
              <a:t> і кухарем </a:t>
            </a:r>
            <a:r>
              <a:rPr lang="ru-RU" altLang="ru-RU" sz="2400" dirty="0" err="1"/>
              <a:t>королів</a:t>
            </a:r>
            <a:r>
              <a:rPr lang="ru-RU" altLang="ru-RU" sz="2400" dirty="0"/>
              <a:t>». </a:t>
            </a:r>
          </a:p>
        </p:txBody>
      </p:sp>
      <p:pic>
        <p:nvPicPr>
          <p:cNvPr id="59400" name="Picture 8" descr="220px-Auguste_Escoffier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438400"/>
            <a:ext cx="32004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82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/>
              <a:t>Розвиток туризму в ХХ столітті</a:t>
            </a:r>
            <a:endParaRPr lang="ru-RU" altLang="ru-RU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/>
              <a:t>Найважливішим показником завершення процесу формування масового туризму вважається інтенсивність туризму в тій або іншій країні. 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Інтенсивність туризму показує, яка частина населення країни (у відсотках) щорічно здійснює хоча б одну туристичну поїздку (нетто-інтенсивність). 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Коли інтенсивність туризму перевищує 50 %, то можна стверджувати, що масовий туризм сформувався ( тобто 50% населення країни 1 раз на рік подорожує).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15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/>
              <a:t>Спонукальні мотиви подорожей перших подорожей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339" y="1484784"/>
            <a:ext cx="11439061" cy="5112568"/>
          </a:xfrm>
        </p:spPr>
        <p:txBody>
          <a:bodyPr>
            <a:noAutofit/>
          </a:bodyPr>
          <a:lstStyle/>
          <a:p>
            <a:pPr algn="just"/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Первісна людина змушена була переходити з однієї місцевості в іншу в пошуках їжі (полювання, рибальство і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т.п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 Незважаючи на те, що такі переходи роблять і тварини (наприклад, стада антилоп долають до тисячі кілометрів за сезон), все-таки подібні переміщення в просторі характерні для людини, так як носять осмислений і цілеспрямований характер.</a:t>
            </a:r>
          </a:p>
          <a:p>
            <a:pPr algn="just"/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З виникненням скотарства первісна людина став здійснювати тривалі переходи в пошуках пасовищ, прокладаючи стежки і запам'ятовуючи їх. Нерідко пастухи відзначали свій шлях спеціальними знаками на місцевості. </a:t>
            </a:r>
          </a:p>
          <a:p>
            <a:pPr algn="just"/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З розвитком примітивного землеробства значно розширився інтерес людини до територіального розміщення рослинного світу. Людина переміщався в пошуках більш кращих і родючих земель і навіть прагнув змінити ландшафт земель, непридатних для посівів.</a:t>
            </a:r>
          </a:p>
          <a:p>
            <a:pPr algn="just"/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Розвиток ремесла і торгівлі поставили перед необхідністю створювати схеми маршрутів. Орієнтирами служили найбільш помітні риси рельєфу (гора, скеля, високе дерево і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т.п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 Революційним етапом переміщення людей стало виготовлення та використання плавзасобів для подолання відстані по воді. Спочатку використовувалося протягом води, а потім і сила вітру. Орієнтирами на море служили сонце і зірки.</a:t>
            </a:r>
          </a:p>
          <a:p>
            <a:pPr algn="just"/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З розвитком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міжгрупового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спілкування створюються звичні шляхи між селищами. Розвивається міжплемінне спілкування.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110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/>
              <a:t>Розвиток туризму в ХХ столітті</a:t>
            </a:r>
            <a:endParaRPr lang="ru-RU" altLang="ru-RU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137" y="1825625"/>
            <a:ext cx="10920663" cy="43513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ru-RU" sz="1800" b="1" dirty="0"/>
              <a:t>У 1898 г, в </a:t>
            </a:r>
            <a:r>
              <a:rPr lang="ru-RU" altLang="ru-RU" sz="1800" b="1" dirty="0" err="1"/>
              <a:t>Люксембурзі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було</a:t>
            </a:r>
            <a:r>
              <a:rPr lang="ru-RU" altLang="ru-RU" sz="1800" b="1" dirty="0"/>
              <a:t> створено перше </a:t>
            </a:r>
            <a:r>
              <a:rPr lang="ru-RU" altLang="ru-RU" sz="1800" b="1" dirty="0" err="1"/>
              <a:t>таке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об'єднання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назване</a:t>
            </a:r>
            <a:r>
              <a:rPr lang="ru-RU" altLang="ru-RU" sz="1800" b="1" dirty="0"/>
              <a:t> "</a:t>
            </a:r>
            <a:r>
              <a:rPr lang="ru-RU" altLang="ru-RU" sz="1800" b="1" dirty="0" err="1"/>
              <a:t>Міжнародною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лігою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туристських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організацій</a:t>
            </a:r>
            <a:r>
              <a:rPr lang="ru-RU" altLang="ru-RU" sz="1800" b="1" dirty="0"/>
              <a:t>".</a:t>
            </a:r>
            <a:br>
              <a:rPr lang="ru-RU" altLang="ru-RU" sz="1800" b="1" dirty="0"/>
            </a:br>
            <a:endParaRPr lang="ru-RU" altLang="ru-RU" sz="1800" b="1" dirty="0"/>
          </a:p>
          <a:p>
            <a:pPr>
              <a:lnSpc>
                <a:spcPct val="80000"/>
              </a:lnSpc>
            </a:pPr>
            <a:r>
              <a:rPr lang="ru-RU" altLang="ru-RU" sz="1800" b="1" dirty="0"/>
              <a:t>У 1925 р. У </a:t>
            </a:r>
            <a:r>
              <a:rPr lang="ru-RU" altLang="ru-RU" sz="1800" b="1" dirty="0" err="1"/>
              <a:t>Гаазі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відбувся</a:t>
            </a:r>
            <a:r>
              <a:rPr lang="ru-RU" altLang="ru-RU" sz="1800" b="1" dirty="0"/>
              <a:t> перший </a:t>
            </a:r>
            <a:r>
              <a:rPr lang="ru-RU" altLang="ru-RU" sz="1800" b="1" dirty="0" err="1"/>
              <a:t>конгрес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Міжнародного</a:t>
            </a:r>
            <a:r>
              <a:rPr lang="ru-RU" altLang="ru-RU" sz="1800" b="1" dirty="0"/>
              <a:t> союзу </a:t>
            </a:r>
            <a:r>
              <a:rPr lang="ru-RU" altLang="ru-RU" sz="1800" b="1" dirty="0" err="1"/>
              <a:t>офіційних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організацій</a:t>
            </a:r>
            <a:r>
              <a:rPr lang="ru-RU" altLang="ru-RU" sz="1800" b="1" dirty="0"/>
              <a:t> з </a:t>
            </a:r>
            <a:r>
              <a:rPr lang="ru-RU" altLang="ru-RU" sz="1800" b="1" dirty="0" err="1"/>
              <a:t>пропаганди</a:t>
            </a:r>
            <a:r>
              <a:rPr lang="ru-RU" altLang="ru-RU" sz="1800" b="1" dirty="0"/>
              <a:t> туризму, в </a:t>
            </a:r>
            <a:r>
              <a:rPr lang="ru-RU" altLang="ru-RU" sz="1800" b="1" dirty="0" err="1"/>
              <a:t>якому</a:t>
            </a:r>
            <a:r>
              <a:rPr lang="ru-RU" altLang="ru-RU" sz="1800" b="1" dirty="0"/>
              <a:t> взяли </a:t>
            </a:r>
            <a:r>
              <a:rPr lang="ru-RU" altLang="ru-RU" sz="1800" b="1" dirty="0" err="1"/>
              <a:t>активну</a:t>
            </a:r>
            <a:r>
              <a:rPr lang="ru-RU" altLang="ru-RU" sz="1800" b="1" dirty="0"/>
              <a:t> участь </a:t>
            </a:r>
            <a:r>
              <a:rPr lang="ru-RU" altLang="ru-RU" sz="1800" b="1" dirty="0" err="1"/>
              <a:t>представники</a:t>
            </a:r>
            <a:r>
              <a:rPr lang="ru-RU" altLang="ru-RU" sz="1800" b="1" dirty="0"/>
              <a:t> 14 </a:t>
            </a:r>
            <a:r>
              <a:rPr lang="ru-RU" altLang="ru-RU" sz="1800" b="1" dirty="0" err="1"/>
              <a:t>європейських</a:t>
            </a:r>
            <a:r>
              <a:rPr lang="ru-RU" altLang="ru-RU" sz="1800" b="1" dirty="0"/>
              <a:t> держав. </a:t>
            </a:r>
          </a:p>
          <a:p>
            <a:pPr>
              <a:lnSpc>
                <a:spcPct val="80000"/>
              </a:lnSpc>
            </a:pPr>
            <a:r>
              <a:rPr lang="ru-RU" altLang="ru-RU" sz="1800" b="1" dirty="0"/>
              <a:t>У 1947 р. на </a:t>
            </a:r>
            <a:r>
              <a:rPr lang="ru-RU" altLang="ru-RU" sz="1800" b="1" dirty="0" err="1"/>
              <a:t>їх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базі</a:t>
            </a:r>
            <a:r>
              <a:rPr lang="ru-RU" altLang="ru-RU" sz="1800" b="1" dirty="0"/>
              <a:t> в </a:t>
            </a:r>
            <a:r>
              <a:rPr lang="ru-RU" altLang="ru-RU" sz="1800" b="1" dirty="0" err="1"/>
              <a:t>Парижі</a:t>
            </a:r>
            <a:r>
              <a:rPr lang="ru-RU" altLang="ru-RU" sz="1800" b="1" dirty="0"/>
              <a:t> засновано </a:t>
            </a:r>
            <a:r>
              <a:rPr lang="ru-RU" altLang="ru-RU" sz="1800" b="1" dirty="0" err="1"/>
              <a:t>Міжнародний</a:t>
            </a:r>
            <a:r>
              <a:rPr lang="ru-RU" altLang="ru-RU" sz="1800" b="1" dirty="0"/>
              <a:t> союз </a:t>
            </a:r>
            <a:r>
              <a:rPr lang="ru-RU" altLang="ru-RU" sz="1800" b="1" dirty="0" err="1"/>
              <a:t>офіційних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туристичних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організацій</a:t>
            </a:r>
            <a:r>
              <a:rPr lang="ru-RU" altLang="ru-RU" sz="1800" b="1" dirty="0"/>
              <a:t> (МСОТО). </a:t>
            </a:r>
            <a:r>
              <a:rPr lang="ru-RU" altLang="ru-RU" sz="1800" b="1" dirty="0" err="1"/>
              <a:t>Дійсними</a:t>
            </a:r>
            <a:r>
              <a:rPr lang="ru-RU" altLang="ru-RU" sz="1800" b="1" dirty="0"/>
              <a:t> членами </a:t>
            </a:r>
            <a:r>
              <a:rPr lang="ru-RU" altLang="ru-RU" sz="1800" b="1" dirty="0" err="1"/>
              <a:t>цієї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організації</a:t>
            </a:r>
            <a:r>
              <a:rPr lang="ru-RU" altLang="ru-RU" sz="1800" b="1" dirty="0"/>
              <a:t> стали </a:t>
            </a:r>
            <a:r>
              <a:rPr lang="ru-RU" altLang="ru-RU" sz="1800" b="1" dirty="0" err="1"/>
              <a:t>представники</a:t>
            </a:r>
            <a:r>
              <a:rPr lang="ru-RU" altLang="ru-RU" sz="1800" b="1" dirty="0"/>
              <a:t> 116 держав </a:t>
            </a:r>
            <a:br>
              <a:rPr lang="ru-RU" altLang="ru-RU" sz="1800" b="1" dirty="0"/>
            </a:br>
            <a:endParaRPr lang="ru-RU" altLang="ru-RU" sz="1800" b="1" dirty="0"/>
          </a:p>
          <a:p>
            <a:pPr>
              <a:lnSpc>
                <a:spcPct val="80000"/>
              </a:lnSpc>
            </a:pPr>
            <a:r>
              <a:rPr lang="ru-RU" altLang="ru-RU" sz="1800" b="1" dirty="0"/>
              <a:t>У 1969 р.  </a:t>
            </a:r>
            <a:r>
              <a:rPr lang="ru-RU" altLang="ru-RU" sz="1800" b="1" dirty="0" err="1"/>
              <a:t>під</a:t>
            </a:r>
            <a:r>
              <a:rPr lang="ru-RU" altLang="ru-RU" sz="1800" b="1" dirty="0"/>
              <a:t> патронажем ООН </a:t>
            </a:r>
            <a:r>
              <a:rPr lang="ru-RU" altLang="ru-RU" sz="1800" b="1" dirty="0" err="1"/>
              <a:t>була</a:t>
            </a:r>
            <a:r>
              <a:rPr lang="ru-RU" altLang="ru-RU" sz="1800" b="1" dirty="0"/>
              <a:t> створена </a:t>
            </a:r>
            <a:r>
              <a:rPr lang="ru-RU" altLang="ru-RU" sz="1800" b="1" dirty="0" err="1"/>
              <a:t>Всесвітня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Туристська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Організація</a:t>
            </a:r>
            <a:r>
              <a:rPr lang="ru-RU" altLang="ru-RU" sz="1800" b="1" dirty="0"/>
              <a:t> (СОТ) - </a:t>
            </a:r>
            <a:r>
              <a:rPr lang="ru-RU" altLang="ru-RU" sz="1800" b="1" dirty="0" err="1"/>
              <a:t>єдина</a:t>
            </a:r>
            <a:r>
              <a:rPr lang="ru-RU" altLang="ru-RU" sz="1800" b="1" dirty="0"/>
              <a:t> в </a:t>
            </a:r>
            <a:r>
              <a:rPr lang="ru-RU" altLang="ru-RU" sz="1800" b="1" dirty="0" err="1"/>
              <a:t>світі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спеціалізована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організація</a:t>
            </a:r>
            <a:r>
              <a:rPr lang="ru-RU" altLang="ru-RU" sz="1800" b="1" dirty="0"/>
              <a:t> з </a:t>
            </a:r>
            <a:r>
              <a:rPr lang="ru-RU" altLang="ru-RU" sz="1800" b="1" dirty="0" err="1"/>
              <a:t>іноземного</a:t>
            </a:r>
            <a:r>
              <a:rPr lang="ru-RU" altLang="ru-RU" sz="1800" b="1" dirty="0"/>
              <a:t> туризму. . Штаб-квартира </a:t>
            </a:r>
            <a:r>
              <a:rPr lang="ru-RU" altLang="ru-RU" sz="1800" b="1" dirty="0" err="1"/>
              <a:t>знаходиться</a:t>
            </a:r>
            <a:r>
              <a:rPr lang="ru-RU" altLang="ru-RU" sz="1800" b="1" dirty="0"/>
              <a:t> в </a:t>
            </a:r>
            <a:r>
              <a:rPr lang="ru-RU" altLang="ru-RU" sz="1800" b="1" dirty="0" err="1"/>
              <a:t>Іспанії</a:t>
            </a:r>
            <a:r>
              <a:rPr lang="ru-RU" altLang="ru-RU" sz="1800" b="1" dirty="0"/>
              <a:t>, </a:t>
            </a:r>
            <a:r>
              <a:rPr lang="ru-RU" altLang="ru-RU" sz="1800" b="1" dirty="0" smtClean="0"/>
              <a:t>(</a:t>
            </a:r>
            <a:r>
              <a:rPr lang="ru-RU" altLang="ru-RU" sz="1800" b="1" dirty="0" err="1"/>
              <a:t>м</a:t>
            </a:r>
            <a:r>
              <a:rPr lang="ru-RU" altLang="ru-RU" sz="1800" b="1" dirty="0" err="1" smtClean="0"/>
              <a:t>.Мадрід</a:t>
            </a:r>
            <a:r>
              <a:rPr lang="ru-RU" altLang="ru-RU" sz="1800" b="1" dirty="0"/>
              <a:t>, 28020, </a:t>
            </a:r>
            <a:r>
              <a:rPr lang="ru-RU" altLang="ru-RU" sz="1800" b="1" dirty="0" err="1"/>
              <a:t>Capitan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Naua</a:t>
            </a:r>
            <a:r>
              <a:rPr lang="ru-RU" altLang="ru-RU" sz="1800" b="1" dirty="0"/>
              <a:t> 42).</a:t>
            </a:r>
          </a:p>
          <a:p>
            <a:pPr>
              <a:lnSpc>
                <a:spcPct val="80000"/>
              </a:lnSpc>
            </a:pPr>
            <a:r>
              <a:rPr lang="ru-RU" altLang="ru-RU" sz="1800" b="1" dirty="0"/>
              <a:t>Статут ВТО </a:t>
            </a:r>
            <a:r>
              <a:rPr lang="ru-RU" altLang="ru-RU" sz="1800" b="1" dirty="0" err="1"/>
              <a:t>прийнято</a:t>
            </a:r>
            <a:r>
              <a:rPr lang="ru-RU" altLang="ru-RU" sz="1800" b="1" dirty="0"/>
              <a:t> 27 </a:t>
            </a:r>
            <a:r>
              <a:rPr lang="ru-RU" altLang="ru-RU" sz="1800" b="1" dirty="0" err="1"/>
              <a:t>вересня</a:t>
            </a:r>
            <a:r>
              <a:rPr lang="ru-RU" altLang="ru-RU" sz="1800" b="1" dirty="0"/>
              <a:t> 1975 року. </a:t>
            </a:r>
            <a:r>
              <a:rPr lang="ru-RU" altLang="ru-RU" sz="1800" b="1" dirty="0" err="1"/>
              <a:t>Починаючи</a:t>
            </a:r>
            <a:r>
              <a:rPr lang="ru-RU" altLang="ru-RU" sz="1800" b="1" dirty="0"/>
              <a:t> з 1980 року, </a:t>
            </a:r>
            <a:r>
              <a:rPr lang="ru-RU" altLang="ru-RU" sz="1800" b="1" dirty="0" err="1"/>
              <a:t>цей</a:t>
            </a:r>
            <a:r>
              <a:rPr lang="ru-RU" altLang="ru-RU" sz="1800" b="1" dirty="0"/>
              <a:t> день </a:t>
            </a:r>
            <a:r>
              <a:rPr lang="ru-RU" altLang="ru-RU" sz="1800" b="1" dirty="0" err="1"/>
              <a:t>відзначається</a:t>
            </a:r>
            <a:r>
              <a:rPr lang="ru-RU" altLang="ru-RU" sz="1800" b="1" dirty="0"/>
              <a:t> як </a:t>
            </a:r>
            <a:r>
              <a:rPr lang="ru-RU" altLang="ru-RU" sz="1800" b="1" dirty="0" err="1"/>
              <a:t>Всесвітній</a:t>
            </a:r>
            <a:r>
              <a:rPr lang="ru-RU" altLang="ru-RU" sz="1800" b="1" dirty="0"/>
              <a:t> день туризму, </a:t>
            </a:r>
            <a:r>
              <a:rPr lang="ru-RU" altLang="ru-RU" sz="1800" b="1" dirty="0" err="1"/>
              <a:t>який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щорічно</a:t>
            </a:r>
            <a:r>
              <a:rPr lang="ru-RU" altLang="ru-RU" sz="1800" b="1" dirty="0"/>
              <a:t> проводиться </a:t>
            </a:r>
            <a:r>
              <a:rPr lang="ru-RU" altLang="ru-RU" sz="1800" b="1" dirty="0" err="1"/>
              <a:t>під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певним</a:t>
            </a:r>
            <a:r>
              <a:rPr lang="ru-RU" altLang="ru-RU" sz="1800" b="1" dirty="0"/>
              <a:t> </a:t>
            </a:r>
            <a:r>
              <a:rPr lang="ru-RU" altLang="ru-RU" sz="1800" b="1" dirty="0" err="1"/>
              <a:t>девізом</a:t>
            </a:r>
            <a:r>
              <a:rPr lang="ru-RU" altLang="ru-RU" sz="1600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72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/>
              <a:t>Розвиток туризму в ХХ столітті</a:t>
            </a:r>
            <a:endParaRPr lang="ru-RU" altLang="ru-RU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/>
              <a:t>    Як </a:t>
            </a:r>
            <a:r>
              <a:rPr lang="ru-RU" altLang="ru-RU" sz="2400" dirty="0" err="1"/>
              <a:t>свідчать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результати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соціологічного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опитування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проведеного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Німецьким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Інститутом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Вивчення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Вільного</a:t>
            </a:r>
            <a:r>
              <a:rPr lang="ru-RU" altLang="ru-RU" sz="2400" dirty="0"/>
              <a:t> Часу в державах </a:t>
            </a:r>
            <a:r>
              <a:rPr lang="ru-RU" altLang="ru-RU" sz="2400" dirty="0" err="1"/>
              <a:t>Європейського</a:t>
            </a:r>
            <a:r>
              <a:rPr lang="ru-RU" altLang="ru-RU" sz="2400" dirty="0"/>
              <a:t> Союзу, </a:t>
            </a:r>
            <a:r>
              <a:rPr lang="ru-RU" altLang="ru-RU" sz="2400" dirty="0" err="1"/>
              <a:t>найбільше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подорожуючих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хвилюють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наступні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проблеми</a:t>
            </a:r>
            <a:r>
              <a:rPr lang="ru-RU" altLang="ru-RU" sz="2400" dirty="0"/>
              <a:t>: 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/>
              <a:t>1. </a:t>
            </a:r>
            <a:r>
              <a:rPr lang="ru-RU" altLang="ru-RU" sz="2400" b="1" dirty="0" err="1"/>
              <a:t>Війна</a:t>
            </a:r>
            <a:r>
              <a:rPr lang="ru-RU" altLang="ru-RU" sz="2400" b="1" dirty="0"/>
              <a:t>, </a:t>
            </a:r>
            <a:r>
              <a:rPr lang="ru-RU" altLang="ru-RU" sz="2400" b="1" dirty="0" err="1"/>
              <a:t>неспокій</a:t>
            </a:r>
            <a:r>
              <a:rPr lang="ru-RU" altLang="ru-RU" sz="2400" b="1" dirty="0"/>
              <a:t>, </a:t>
            </a:r>
            <a:r>
              <a:rPr lang="ru-RU" altLang="ru-RU" sz="2400" b="1" dirty="0" err="1"/>
              <a:t>політична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нестабільність</a:t>
            </a:r>
            <a:r>
              <a:rPr lang="ru-RU" altLang="ru-RU" sz="2400" b="1" dirty="0"/>
              <a:t> (74 %).</a:t>
            </a:r>
            <a:r>
              <a:rPr lang="ru-RU" altLang="ru-RU" sz="2400" dirty="0"/>
              <a:t> 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/>
              <a:t>2. </a:t>
            </a:r>
            <a:r>
              <a:rPr lang="ru-RU" altLang="ru-RU" sz="2400" b="1" dirty="0" err="1"/>
              <a:t>Екологічні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проблеми</a:t>
            </a:r>
            <a:r>
              <a:rPr lang="ru-RU" altLang="ru-RU" sz="2400" b="1" dirty="0"/>
              <a:t> (57 %).</a:t>
            </a:r>
            <a:r>
              <a:rPr lang="ru-RU" altLang="ru-RU" sz="2400" dirty="0"/>
              <a:t> 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/>
              <a:t>3. </a:t>
            </a:r>
            <a:r>
              <a:rPr lang="ru-RU" altLang="ru-RU" sz="2400" b="1" dirty="0" err="1"/>
              <a:t>Хвороби</a:t>
            </a:r>
            <a:r>
              <a:rPr lang="ru-RU" altLang="ru-RU" sz="2400" b="1" dirty="0"/>
              <a:t> та </a:t>
            </a:r>
            <a:r>
              <a:rPr lang="ru-RU" altLang="ru-RU" sz="2400" b="1" dirty="0" err="1"/>
              <a:t>епідемії</a:t>
            </a:r>
            <a:r>
              <a:rPr lang="ru-RU" altLang="ru-RU" sz="2400" b="1" dirty="0"/>
              <a:t> (55 %)</a:t>
            </a:r>
            <a:r>
              <a:rPr lang="ru-RU" altLang="ru-RU" sz="2400" dirty="0"/>
              <a:t> 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/>
              <a:t>4. </a:t>
            </a:r>
            <a:r>
              <a:rPr lang="ru-RU" altLang="ru-RU" sz="2400" b="1" dirty="0" err="1"/>
              <a:t>Природні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катаклізми</a:t>
            </a:r>
            <a:r>
              <a:rPr lang="ru-RU" altLang="ru-RU" sz="2400" b="1" dirty="0"/>
              <a:t> та </a:t>
            </a:r>
            <a:r>
              <a:rPr lang="ru-RU" altLang="ru-RU" sz="2400" b="1" dirty="0" err="1"/>
              <a:t>катастрофи</a:t>
            </a:r>
            <a:r>
              <a:rPr lang="ru-RU" altLang="ru-RU" sz="2400" b="1" dirty="0"/>
              <a:t> (49 %).</a:t>
            </a:r>
            <a:r>
              <a:rPr lang="ru-RU" altLang="ru-RU" sz="2400" dirty="0"/>
              <a:t> 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/>
              <a:t>5. </a:t>
            </a:r>
            <a:r>
              <a:rPr lang="ru-RU" altLang="ru-RU" sz="2400" b="1" dirty="0" err="1"/>
              <a:t>Злочинність</a:t>
            </a:r>
            <a:r>
              <a:rPr lang="ru-RU" altLang="ru-RU" sz="2400" b="1" dirty="0"/>
              <a:t> (44 %).</a:t>
            </a:r>
            <a:r>
              <a:rPr lang="ru-RU" alt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6534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3200"/>
              <a:t>Подорож аргонавтів (13 ст. до н.е)</a:t>
            </a:r>
            <a:br>
              <a:rPr lang="uk-UA" altLang="ru-RU" sz="3200"/>
            </a:br>
            <a:r>
              <a:rPr lang="uk-UA" altLang="ru-RU" sz="3200"/>
              <a:t>Подорож Одіссея  (12 ст. до н.е.)</a:t>
            </a:r>
            <a:endParaRPr lang="ru-RU" altLang="ru-RU" sz="3200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341533" y="2362201"/>
            <a:ext cx="5342467" cy="37242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400" b="1"/>
              <a:t>Геродот - </a:t>
            </a:r>
            <a:r>
              <a:rPr lang="ru-RU" altLang="ru-RU" sz="2400"/>
              <a:t> Ἡρόδοτος (</a:t>
            </a:r>
            <a:r>
              <a:rPr lang="ru-RU" altLang="ru-RU" sz="2400">
                <a:hlinkClick r:id="rId2" tooltip="Греческий язык"/>
              </a:rPr>
              <a:t>грец.</a:t>
            </a:r>
            <a:r>
              <a:rPr lang="ru-RU" altLang="ru-RU" sz="2400"/>
              <a:t>) -  народився  в 484 до н.е. в Галікарнасе, поиер в 425 до н.е. в Фуріях </a:t>
            </a:r>
          </a:p>
          <a:p>
            <a:pPr>
              <a:buFont typeface="Wingdings" pitchFamily="2" charset="2"/>
              <a:buNone/>
            </a:pPr>
            <a:r>
              <a:rPr lang="ru-RU" altLang="ru-RU" sz="2400" b="1"/>
              <a:t>«Батько історії»</a:t>
            </a:r>
            <a:r>
              <a:rPr lang="ru-RU" altLang="ru-RU" sz="2400"/>
              <a:t> (</a:t>
            </a:r>
            <a:r>
              <a:rPr lang="ru-RU" altLang="ru-RU" sz="2400" i="1"/>
              <a:t>pater historiae</a:t>
            </a:r>
            <a:r>
              <a:rPr lang="ru-RU" altLang="ru-RU" sz="2400"/>
              <a:t> </a:t>
            </a:r>
            <a:r>
              <a:rPr lang="ru-RU" altLang="ru-RU" sz="2400">
                <a:hlinkClick r:id="rId3" tooltip="Латинский язык"/>
              </a:rPr>
              <a:t>лат.</a:t>
            </a:r>
            <a:r>
              <a:rPr lang="ru-RU" altLang="ru-RU" sz="2400"/>
              <a:t>), автор </a:t>
            </a:r>
          </a:p>
          <a:p>
            <a:pPr>
              <a:buFont typeface="Wingdings" pitchFamily="2" charset="2"/>
              <a:buNone/>
            </a:pPr>
            <a:r>
              <a:rPr lang="ru-RU" altLang="ru-RU" sz="2400"/>
              <a:t>9-ти томної праці «Історія»</a:t>
            </a:r>
            <a:r>
              <a:rPr lang="uk-UA" altLang="ru-RU" sz="2400"/>
              <a:t> </a:t>
            </a:r>
            <a:endParaRPr lang="ru-RU" altLang="ru-RU" sz="2400"/>
          </a:p>
        </p:txBody>
      </p:sp>
      <p:pic>
        <p:nvPicPr>
          <p:cNvPr id="97285" name="Picture 5" descr="Бюст Геродота из коллекции Фарнезе. Археологический музей Неаполя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38401"/>
            <a:ext cx="345440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18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0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13241" y="88428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000" b="1" dirty="0"/>
              <a:t>Roman Empire Period</a:t>
            </a:r>
            <a:r>
              <a:rPr lang="fr-FR" sz="2000" dirty="0"/>
              <a:t>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75892" y="1409058"/>
            <a:ext cx="104337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During the Roman Empire period (from about 27 BC to AD 476), travel developed for military, trade </a:t>
            </a:r>
            <a:r>
              <a:rPr lang="en-US" sz="2000" dirty="0" smtClean="0"/>
              <a:t>and</a:t>
            </a:r>
            <a:r>
              <a:rPr lang="uk-UA" sz="2000" dirty="0" smtClean="0"/>
              <a:t> </a:t>
            </a:r>
            <a:r>
              <a:rPr lang="en-US" sz="2000" dirty="0" smtClean="0"/>
              <a:t>political </a:t>
            </a:r>
            <a:r>
              <a:rPr lang="en-US" sz="2000" dirty="0"/>
              <a:t>reasons, as well as for communication of messages from the central government to its </a:t>
            </a:r>
            <a:r>
              <a:rPr lang="en-US" sz="2000" dirty="0" smtClean="0"/>
              <a:t>distant</a:t>
            </a:r>
            <a:r>
              <a:rPr lang="uk-UA" sz="2000" dirty="0" smtClean="0"/>
              <a:t> </a:t>
            </a:r>
            <a:r>
              <a:rPr lang="en-US" sz="2000" dirty="0" smtClean="0"/>
              <a:t>territories</a:t>
            </a:r>
            <a:r>
              <a:rPr lang="en-US" sz="2000" dirty="0"/>
              <a:t>. Travel was also necessary for the artisans and architects “imported” to design and </a:t>
            </a:r>
            <a:r>
              <a:rPr lang="en-US" sz="2000" dirty="0" smtClean="0"/>
              <a:t>construct</a:t>
            </a:r>
            <a:r>
              <a:rPr lang="uk-UA" sz="2000" dirty="0" smtClean="0"/>
              <a:t> </a:t>
            </a:r>
            <a:r>
              <a:rPr lang="en-US" sz="2000" dirty="0" smtClean="0"/>
              <a:t>the </a:t>
            </a:r>
            <a:r>
              <a:rPr lang="en-US" sz="2000" dirty="0"/>
              <a:t>great palaces and tombs. In ancient Greece, people traveled to Olympic Games. Both </a:t>
            </a:r>
            <a:r>
              <a:rPr lang="en-US" sz="2000" dirty="0" smtClean="0"/>
              <a:t>the</a:t>
            </a:r>
            <a:r>
              <a:rPr lang="uk-UA" sz="2000" dirty="0" smtClean="0"/>
              <a:t> </a:t>
            </a:r>
            <a:r>
              <a:rPr lang="en-US" sz="2000" dirty="0" smtClean="0"/>
              <a:t>participants </a:t>
            </a:r>
            <a:r>
              <a:rPr lang="en-US" sz="2000" dirty="0"/>
              <a:t>and spectators required accommodations and food services. Wealthy Romans, in </a:t>
            </a:r>
            <a:r>
              <a:rPr lang="en-US" sz="2000" dirty="0" smtClean="0"/>
              <a:t>ancient</a:t>
            </a:r>
            <a:r>
              <a:rPr lang="uk-UA" sz="2000" dirty="0" smtClean="0"/>
              <a:t> </a:t>
            </a:r>
            <a:r>
              <a:rPr lang="en-US" sz="2000" dirty="0" smtClean="0"/>
              <a:t>times</a:t>
            </a:r>
            <a:r>
              <a:rPr lang="en-US" sz="2000" dirty="0"/>
              <a:t>, traveled to seaside resorts in Greece and Egypt for sightseeing purpose. </a:t>
            </a:r>
            <a:endParaRPr lang="ru-RU" sz="2000" dirty="0"/>
          </a:p>
        </p:txBody>
      </p:sp>
      <p:sp>
        <p:nvSpPr>
          <p:cNvPr id="9" name="Rectangle 766"/>
          <p:cNvSpPr txBox="1">
            <a:spLocks noChangeArrowheads="1"/>
          </p:cNvSpPr>
          <p:nvPr/>
        </p:nvSpPr>
        <p:spPr>
          <a:xfrm>
            <a:off x="871881" y="3654425"/>
            <a:ext cx="10515600" cy="1976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ru-RU" dirty="0" smtClean="0"/>
              <a:t>У 4 ст. до н.е. – 3 ст. н.е.  у Стародавньому Римі  будується мережа доріг (близько 100 тис. км) для поштового зв’язку і подорожей, на яких з’являються готелі для патриціїв (</a:t>
            </a:r>
            <a:r>
              <a:rPr lang="uk-UA" altLang="ru-RU" dirty="0" err="1" smtClean="0"/>
              <a:t>мансіонес</a:t>
            </a:r>
            <a:r>
              <a:rPr lang="uk-UA" altLang="ru-RU" dirty="0" smtClean="0"/>
              <a:t>) та плебеїв (</a:t>
            </a:r>
            <a:r>
              <a:rPr lang="uk-UA" altLang="ru-RU" dirty="0" err="1" smtClean="0"/>
              <a:t>стабулярії</a:t>
            </a:r>
            <a:r>
              <a:rPr lang="uk-UA" altLang="ru-RU" dirty="0" smtClean="0"/>
              <a:t>), заклади харчування  - таверни та </a:t>
            </a:r>
            <a:r>
              <a:rPr lang="uk-UA" altLang="ru-RU" dirty="0" err="1" smtClean="0"/>
              <a:t>термополії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0033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600" dirty="0"/>
              <a:t>TRAVEL FOR TRADING 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798292" y="1199348"/>
            <a:ext cx="3319914" cy="4351338"/>
          </a:xfrm>
        </p:spPr>
        <p:txBody>
          <a:bodyPr/>
          <a:lstStyle/>
          <a:p>
            <a:r>
              <a:rPr lang="en-US" dirty="0"/>
              <a:t>• China–India–Arabia</a:t>
            </a:r>
            <a:br>
              <a:rPr lang="en-US" dirty="0"/>
            </a:br>
            <a:r>
              <a:rPr lang="en-US" dirty="0"/>
              <a:t>• India–South East Asia</a:t>
            </a:r>
            <a:br>
              <a:rPr lang="en-US" dirty="0"/>
            </a:br>
            <a:r>
              <a:rPr lang="en-US" dirty="0"/>
              <a:t>• India–Tibet</a:t>
            </a:r>
            <a:br>
              <a:rPr lang="en-US" dirty="0"/>
            </a:br>
            <a:r>
              <a:rPr lang="en-US" dirty="0"/>
              <a:t>• Silk </a:t>
            </a:r>
            <a:r>
              <a:rPr lang="en-US" dirty="0" smtClean="0"/>
              <a:t>Rout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6" y="1474404"/>
            <a:ext cx="8149486" cy="450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736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AutoShape 4"/>
          <p:cNvSpPr>
            <a:spLocks noGrp="1" noChangeArrowheads="1"/>
          </p:cNvSpPr>
          <p:nvPr>
            <p:ph type="title"/>
          </p:nvPr>
        </p:nvSpPr>
        <p:spPr>
          <a:xfrm>
            <a:off x="838200" y="191871"/>
            <a:ext cx="10515600" cy="1088290"/>
          </a:xfrm>
        </p:spPr>
        <p:txBody>
          <a:bodyPr/>
          <a:lstStyle/>
          <a:p>
            <a:pPr algn="ctr"/>
            <a:r>
              <a:rPr lang="uk-UA" altLang="ru-RU" sz="3200" dirty="0"/>
              <a:t>На території Азії були поширені караван- сараї</a:t>
            </a:r>
            <a:endParaRPr lang="ru-RU" altLang="ru-RU" sz="3200" dirty="0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802519" y="1082041"/>
            <a:ext cx="6055805" cy="4798995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sz="2400" dirty="0" err="1"/>
              <a:t>Функції</a:t>
            </a:r>
            <a:r>
              <a:rPr lang="ru-RU" altLang="ru-RU" sz="2400" dirty="0"/>
              <a:t> караван- сараю </a:t>
            </a:r>
            <a:r>
              <a:rPr lang="ru-RU" altLang="ru-RU" sz="2400" dirty="0" err="1"/>
              <a:t>були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різноманітними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основна</a:t>
            </a:r>
            <a:r>
              <a:rPr lang="ru-RU" altLang="ru-RU" sz="2400" dirty="0"/>
              <a:t> – </a:t>
            </a:r>
            <a:r>
              <a:rPr lang="ru-RU" altLang="ru-RU" sz="2400" dirty="0" err="1"/>
              <a:t>дати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можливість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відпочинку</a:t>
            </a:r>
            <a:r>
              <a:rPr lang="ru-RU" altLang="ru-RU" sz="2400" dirty="0"/>
              <a:t> для </a:t>
            </a:r>
            <a:r>
              <a:rPr lang="ru-RU" altLang="ru-RU" sz="2400" dirty="0" err="1"/>
              <a:t>мандрівників</a:t>
            </a:r>
            <a:r>
              <a:rPr lang="ru-RU" altLang="ru-RU" sz="2400" dirty="0" smtClean="0"/>
              <a:t>.</a:t>
            </a:r>
          </a:p>
          <a:p>
            <a:r>
              <a:rPr lang="ru-RU" altLang="ru-RU" sz="2400" dirty="0" err="1"/>
              <a:t>Основні</a:t>
            </a:r>
            <a:r>
              <a:rPr lang="ru-RU" altLang="ru-RU" sz="2400" dirty="0"/>
              <a:t> караван - </a:t>
            </a:r>
            <a:r>
              <a:rPr lang="ru-RU" altLang="ru-RU" sz="2400" dirty="0" err="1"/>
              <a:t>сараї</a:t>
            </a:r>
            <a:r>
              <a:rPr lang="ru-RU" altLang="ru-RU" sz="2400" dirty="0"/>
              <a:t> </a:t>
            </a:r>
            <a:r>
              <a:rPr lang="ru-RU" altLang="ru-RU" sz="2400" dirty="0" err="1"/>
              <a:t>будувалися</a:t>
            </a:r>
            <a:r>
              <a:rPr lang="ru-RU" altLang="ru-RU" sz="2400" dirty="0"/>
              <a:t> на </a:t>
            </a:r>
            <a:r>
              <a:rPr lang="ru-RU" altLang="ru-RU" sz="2400" dirty="0" err="1"/>
              <a:t>відстані</a:t>
            </a:r>
            <a:r>
              <a:rPr lang="ru-RU" altLang="ru-RU" sz="2400" dirty="0"/>
              <a:t> денного переходу, </a:t>
            </a:r>
            <a:r>
              <a:rPr lang="ru-RU" altLang="ru-RU" sz="2400" dirty="0" err="1"/>
              <a:t>що</a:t>
            </a:r>
            <a:r>
              <a:rPr lang="ru-RU" altLang="ru-RU" sz="2400" dirty="0"/>
              <a:t> становило </a:t>
            </a:r>
            <a:r>
              <a:rPr lang="ru-RU" altLang="ru-RU" sz="2400" dirty="0" err="1"/>
              <a:t>віддаленість</a:t>
            </a:r>
            <a:r>
              <a:rPr lang="ru-RU" altLang="ru-RU" sz="2400" dirty="0"/>
              <a:t> одного </a:t>
            </a:r>
            <a:r>
              <a:rPr lang="ru-RU" altLang="ru-RU" sz="2400" dirty="0" err="1"/>
              <a:t>від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іншого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приблизно</a:t>
            </a:r>
            <a:r>
              <a:rPr lang="ru-RU" altLang="ru-RU" sz="2400" dirty="0"/>
              <a:t> 150 км. У </a:t>
            </a:r>
            <a:r>
              <a:rPr lang="ru-RU" altLang="ru-RU" sz="2400" dirty="0" err="1"/>
              <a:t>складі</a:t>
            </a:r>
            <a:r>
              <a:rPr lang="ru-RU" altLang="ru-RU" sz="2400" dirty="0"/>
              <a:t> каравану, </a:t>
            </a:r>
            <a:r>
              <a:rPr lang="ru-RU" altLang="ru-RU" sz="2400" dirty="0" err="1"/>
              <a:t>крім</a:t>
            </a:r>
            <a:r>
              <a:rPr lang="ru-RU" altLang="ru-RU" sz="2400" dirty="0"/>
              <a:t> </a:t>
            </a:r>
            <a:r>
              <a:rPr lang="ru-RU" altLang="ru-RU" sz="2400" dirty="0" err="1"/>
              <a:t>верблюдів</a:t>
            </a:r>
            <a:r>
              <a:rPr lang="ru-RU" altLang="ru-RU" sz="2400" dirty="0"/>
              <a:t>, могли </a:t>
            </a:r>
            <a:r>
              <a:rPr lang="ru-RU" altLang="ru-RU" sz="2400" dirty="0" err="1"/>
              <a:t>знаходитися</a:t>
            </a:r>
            <a:r>
              <a:rPr lang="ru-RU" altLang="ru-RU" sz="2400" dirty="0"/>
              <a:t> і </a:t>
            </a:r>
            <a:r>
              <a:rPr lang="ru-RU" altLang="ru-RU" sz="2400" dirty="0" err="1"/>
              <a:t>інші</a:t>
            </a:r>
            <a:r>
              <a:rPr lang="ru-RU" altLang="ru-RU" sz="2400" dirty="0"/>
              <a:t> </a:t>
            </a:r>
            <a:r>
              <a:rPr lang="ru-RU" altLang="ru-RU" sz="2400" dirty="0" err="1"/>
              <a:t>в'ючні</a:t>
            </a:r>
            <a:r>
              <a:rPr lang="ru-RU" altLang="ru-RU" sz="2400" dirty="0"/>
              <a:t> </a:t>
            </a:r>
            <a:r>
              <a:rPr lang="ru-RU" altLang="ru-RU" sz="2400" dirty="0" err="1"/>
              <a:t>тварини</a:t>
            </a:r>
            <a:r>
              <a:rPr lang="ru-RU" altLang="ru-RU" sz="2400" dirty="0"/>
              <a:t> - </a:t>
            </a:r>
            <a:r>
              <a:rPr lang="ru-RU" altLang="ru-RU" sz="2400" dirty="0" err="1"/>
              <a:t>мули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осли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коні</a:t>
            </a:r>
            <a:r>
              <a:rPr lang="ru-RU" altLang="ru-RU" sz="2400" dirty="0"/>
              <a:t>. </a:t>
            </a:r>
          </a:p>
          <a:p>
            <a:r>
              <a:rPr lang="ru-RU" altLang="ru-RU" sz="2400" dirty="0" err="1"/>
              <a:t>Якщокараван</a:t>
            </a:r>
            <a:r>
              <a:rPr lang="ru-RU" altLang="ru-RU" sz="2400" dirty="0"/>
              <a:t> </a:t>
            </a:r>
            <a:r>
              <a:rPr lang="ru-RU" altLang="ru-RU" sz="2400" dirty="0" err="1"/>
              <a:t>складався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переважно</a:t>
            </a:r>
            <a:r>
              <a:rPr lang="ru-RU" altLang="ru-RU" sz="2400" dirty="0"/>
              <a:t> з </a:t>
            </a:r>
            <a:r>
              <a:rPr lang="ru-RU" altLang="ru-RU" sz="2400" dirty="0" err="1"/>
              <a:t>верблюдів</a:t>
            </a:r>
            <a:r>
              <a:rPr lang="ru-RU" altLang="ru-RU" sz="2400" dirty="0"/>
              <a:t>, </a:t>
            </a:r>
            <a:r>
              <a:rPr lang="ru-RU" altLang="ru-RU" sz="2400" dirty="0" smtClean="0"/>
              <a:t>то </a:t>
            </a:r>
            <a:r>
              <a:rPr lang="ru-RU" altLang="ru-RU" sz="2400" dirty="0" err="1" smtClean="0"/>
              <a:t>такий</a:t>
            </a:r>
            <a:r>
              <a:rPr lang="ru-RU" altLang="ru-RU" sz="2400" dirty="0" smtClean="0"/>
              <a:t> караван </a:t>
            </a:r>
            <a:r>
              <a:rPr lang="ru-RU" altLang="ru-RU" sz="2400" dirty="0" err="1" smtClean="0"/>
              <a:t>іменувався</a:t>
            </a:r>
            <a:r>
              <a:rPr lang="ru-RU" altLang="ru-RU" sz="2400" dirty="0"/>
              <a:t> </a:t>
            </a:r>
            <a:r>
              <a:rPr lang="ru-RU" altLang="ru-RU" sz="2400" dirty="0" err="1" smtClean="0"/>
              <a:t>верблюжим</a:t>
            </a:r>
            <a:r>
              <a:rPr lang="ru-RU" altLang="ru-RU" sz="2400" dirty="0" smtClean="0"/>
              <a:t>.</a:t>
            </a:r>
            <a:r>
              <a:rPr lang="ru-RU" altLang="ru-RU" sz="2400" dirty="0"/>
              <a:t> </a:t>
            </a:r>
            <a:r>
              <a:rPr lang="ru-RU" altLang="ru-RU" sz="2400" dirty="0" err="1"/>
              <a:t>Звідси</a:t>
            </a:r>
            <a:r>
              <a:rPr lang="ru-RU" altLang="ru-RU" sz="2400" dirty="0"/>
              <a:t> і </a:t>
            </a:r>
            <a:r>
              <a:rPr lang="ru-RU" altLang="ru-RU" sz="2400" dirty="0" err="1"/>
              <a:t>дві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назви</a:t>
            </a:r>
            <a:r>
              <a:rPr lang="ru-RU" altLang="ru-RU" sz="2400" dirty="0"/>
              <a:t>: для </a:t>
            </a:r>
            <a:r>
              <a:rPr lang="ru-RU" altLang="ru-RU" sz="2400" dirty="0" err="1"/>
              <a:t>змішаних</a:t>
            </a:r>
            <a:r>
              <a:rPr lang="ru-RU" altLang="ru-RU" sz="2400" dirty="0"/>
              <a:t> - «</a:t>
            </a:r>
            <a:r>
              <a:rPr lang="ru-RU" altLang="ru-RU" sz="2400" dirty="0" err="1"/>
              <a:t>Карван</a:t>
            </a:r>
            <a:r>
              <a:rPr lang="ru-RU" altLang="ru-RU" sz="2400" dirty="0"/>
              <a:t>» і для </a:t>
            </a:r>
            <a:r>
              <a:rPr lang="ru-RU" altLang="ru-RU" sz="2400" dirty="0" err="1"/>
              <a:t>верблюжих</a:t>
            </a:r>
            <a:r>
              <a:rPr lang="ru-RU" altLang="ru-RU" sz="2400" dirty="0"/>
              <a:t> «</a:t>
            </a:r>
            <a:r>
              <a:rPr lang="ru-RU" altLang="ru-RU" sz="2400" dirty="0" err="1"/>
              <a:t>діві</a:t>
            </a:r>
            <a:r>
              <a:rPr lang="ru-RU" altLang="ru-RU" sz="2400" dirty="0"/>
              <a:t> - </a:t>
            </a:r>
            <a:r>
              <a:rPr lang="ru-RU" altLang="ru-RU" sz="2400" dirty="0" err="1"/>
              <a:t>Карван</a:t>
            </a:r>
            <a:r>
              <a:rPr lang="ru-RU" altLang="ru-RU" sz="2400" dirty="0" smtClean="0"/>
              <a:t>». </a:t>
            </a:r>
            <a:r>
              <a:rPr lang="ru-RU" altLang="ru-RU" sz="2400" dirty="0" err="1" smtClean="0"/>
              <a:t>Здебільшого</a:t>
            </a:r>
            <a:r>
              <a:rPr lang="ru-RU" altLang="ru-RU" sz="2400" dirty="0"/>
              <a:t> </a:t>
            </a:r>
            <a:r>
              <a:rPr lang="ru-RU" altLang="ru-RU" sz="2400" dirty="0" err="1"/>
              <a:t>каравани</a:t>
            </a:r>
            <a:r>
              <a:rPr lang="ru-RU" altLang="ru-RU" sz="2400" dirty="0"/>
              <a:t> </a:t>
            </a:r>
            <a:r>
              <a:rPr lang="ru-RU" altLang="ru-RU" sz="2400" dirty="0" err="1"/>
              <a:t>охоронялися</a:t>
            </a:r>
            <a:r>
              <a:rPr lang="ru-RU" altLang="ru-RU" sz="2400" dirty="0"/>
              <a:t>. </a:t>
            </a:r>
          </a:p>
        </p:txBody>
      </p:sp>
      <p:pic>
        <p:nvPicPr>
          <p:cNvPr id="43016" name="Picture 8" descr="Караван-сарай в Ичери-шех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57" y="1794309"/>
            <a:ext cx="5080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43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5869" y="29358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800" b="1" dirty="0"/>
              <a:t>Middle Age Period</a:t>
            </a:r>
            <a:r>
              <a:rPr lang="fr-FR" sz="2800" dirty="0"/>
              <a:t>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03695" y="1185049"/>
            <a:ext cx="101289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During the Middle Age (from about AD 500 to 1400), there was a growth of travel for religious reasons</a:t>
            </a:r>
            <a:r>
              <a:rPr lang="en-US" sz="2800" dirty="0" smtClean="0"/>
              <a:t>.</a:t>
            </a:r>
            <a:r>
              <a:rPr lang="uk-UA" sz="2800" dirty="0" smtClean="0"/>
              <a:t> </a:t>
            </a:r>
            <a:r>
              <a:rPr lang="en-US" sz="2800" dirty="0" smtClean="0"/>
              <a:t>It </a:t>
            </a:r>
            <a:r>
              <a:rPr lang="en-US" sz="2800" dirty="0"/>
              <a:t>had become an organized phenomenon for pilgrims to visit their “holy land”, such as Muslims </a:t>
            </a:r>
            <a:r>
              <a:rPr lang="en-US" sz="2800" dirty="0" smtClean="0"/>
              <a:t>to</a:t>
            </a:r>
            <a:r>
              <a:rPr lang="uk-UA" sz="2800" dirty="0" smtClean="0"/>
              <a:t> </a:t>
            </a:r>
            <a:r>
              <a:rPr lang="en-US" sz="2800" dirty="0" smtClean="0"/>
              <a:t>Mecca</a:t>
            </a:r>
            <a:r>
              <a:rPr lang="en-US" sz="2800" dirty="0"/>
              <a:t>, and Christians to Jerusalem and Rome. </a:t>
            </a:r>
            <a:endParaRPr lang="ru-RU" sz="2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17080" y="3108960"/>
            <a:ext cx="10515600" cy="3635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ru-RU" sz="3200" dirty="0" smtClean="0"/>
              <a:t>Основними причинами для відвідування інших країн були:</a:t>
            </a:r>
          </a:p>
          <a:p>
            <a:pPr lvl="1"/>
            <a:r>
              <a:rPr lang="uk-UA" altLang="ru-RU" sz="2800" dirty="0" smtClean="0"/>
              <a:t>торгівля;</a:t>
            </a:r>
          </a:p>
          <a:p>
            <a:pPr lvl="1"/>
            <a:r>
              <a:rPr lang="uk-UA" altLang="ru-RU" sz="2800" dirty="0" smtClean="0"/>
              <a:t>місіонерство і паломництво до релігійних святинь;</a:t>
            </a:r>
          </a:p>
          <a:p>
            <a:pPr lvl="1"/>
            <a:r>
              <a:rPr lang="uk-UA" altLang="ru-RU" sz="2800" dirty="0" smtClean="0"/>
              <a:t>освіта;</a:t>
            </a:r>
          </a:p>
          <a:p>
            <a:pPr lvl="1"/>
            <a:r>
              <a:rPr lang="uk-UA" altLang="ru-RU" sz="2800" dirty="0" smtClean="0"/>
              <a:t>відпочинок, розваги, оздоровлення.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8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/>
              <a:t>Епоха великих географічних відкриттів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400"/>
              <a:t>У 1498 році португальська експедиція під керівництвом </a:t>
            </a:r>
            <a:r>
              <a:rPr lang="ru-RU" altLang="ru-RU" sz="2400">
                <a:hlinkClick r:id="rId2" tooltip="Васко да Гама"/>
              </a:rPr>
              <a:t>Васко да Гами</a:t>
            </a:r>
            <a:r>
              <a:rPr lang="ru-RU" altLang="ru-RU" sz="2400"/>
              <a:t> змогла досягти </a:t>
            </a:r>
            <a:r>
              <a:rPr lang="ru-RU" altLang="ru-RU" sz="2400">
                <a:hlinkClick r:id="rId3" tooltip="Індія"/>
              </a:rPr>
              <a:t>Індії</a:t>
            </a:r>
            <a:r>
              <a:rPr lang="ru-RU" altLang="ru-RU" sz="2400"/>
              <a:t>, обігнувши Африку і відкривши прямий торговий шлях до Азії. </a:t>
            </a:r>
            <a:endParaRPr lang="en-US" altLang="ru-RU" sz="2400"/>
          </a:p>
          <a:p>
            <a:r>
              <a:rPr lang="ru-RU" altLang="ru-RU" sz="2400"/>
              <a:t>У 1522 році експедиція </a:t>
            </a:r>
            <a:r>
              <a:rPr lang="ru-RU" altLang="ru-RU" sz="2400">
                <a:hlinkClick r:id="rId4" tooltip="Фернан Магеллан"/>
              </a:rPr>
              <a:t>Фернана Магеллана</a:t>
            </a:r>
            <a:r>
              <a:rPr lang="ru-RU" altLang="ru-RU" sz="2400"/>
              <a:t>, португальця, який перебував на іспанській службі, вирушила на захід, зробивши першу в світі кругосвітню подорож. 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40" y="5978478"/>
            <a:ext cx="1858192" cy="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217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6137</TotalTime>
  <Words>886</Words>
  <Application>Microsoft Office PowerPoint</Application>
  <PresentationFormat>Произвольный</PresentationFormat>
  <Paragraphs>125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Тема 4. Історія туризму.</vt:lpstr>
      <vt:lpstr>Презентация PowerPoint</vt:lpstr>
      <vt:lpstr>Спонукальні мотиви подорожей перших подорожей:</vt:lpstr>
      <vt:lpstr>Подорож аргонавтів (13 ст. до н.е) Подорож Одіссея  (12 ст. до н.е.)</vt:lpstr>
      <vt:lpstr>Презентация PowerPoint</vt:lpstr>
      <vt:lpstr>TRAVEL FOR TRADING </vt:lpstr>
      <vt:lpstr>На території Азії були поширені караван- сараї</vt:lpstr>
      <vt:lpstr>Презентация PowerPoint</vt:lpstr>
      <vt:lpstr>Епоха великих географічних відкриттів</vt:lpstr>
      <vt:lpstr>Презентация PowerPoint</vt:lpstr>
      <vt:lpstr>Презентация PowerPoint</vt:lpstr>
      <vt:lpstr>Розвиток туризму у 19 столітті</vt:lpstr>
      <vt:lpstr>Перший пароплав - 1807</vt:lpstr>
      <vt:lpstr>Перший паровоз  - 1814</vt:lpstr>
      <vt:lpstr>Перша залізниця</vt:lpstr>
      <vt:lpstr>Перші літаки</vt:lpstr>
      <vt:lpstr>Перші літаки</vt:lpstr>
      <vt:lpstr>         Діяльність Томаса Кука</vt:lpstr>
      <vt:lpstr>Діяльність Томаса Кука</vt:lpstr>
      <vt:lpstr>Діяльність Томаса Кука</vt:lpstr>
      <vt:lpstr>Презентация PowerPoint</vt:lpstr>
      <vt:lpstr>Презентация PowerPoint</vt:lpstr>
      <vt:lpstr>Діяльність Томаса Кука</vt:lpstr>
      <vt:lpstr>            Thomas Cook Group plc </vt:lpstr>
      <vt:lpstr>Діяльність Цезаря Рітца</vt:lpstr>
      <vt:lpstr>Готель “Савой”,  Лондон,  готель “Рітц”, Барселона</vt:lpstr>
      <vt:lpstr>Conrad Nicholson Hilton</vt:lpstr>
      <vt:lpstr>Огюст Ескоф”є</vt:lpstr>
      <vt:lpstr>Розвиток туризму в ХХ столітті</vt:lpstr>
      <vt:lpstr>Розвиток туризму в ХХ столітті</vt:lpstr>
      <vt:lpstr>Розвиток туризму в ХХ столітті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Потужні регіональні  та локальні DMO</dc:title>
  <dc:creator>Ivan Liptuga</dc:creator>
  <cp:lastModifiedBy>Kravtsov Sergiy</cp:lastModifiedBy>
  <cp:revision>421</cp:revision>
  <dcterms:created xsi:type="dcterms:W3CDTF">2020-10-13T05:16:08Z</dcterms:created>
  <dcterms:modified xsi:type="dcterms:W3CDTF">2021-09-16T19:53:23Z</dcterms:modified>
</cp:coreProperties>
</file>