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333" r:id="rId5"/>
    <p:sldId id="334" r:id="rId6"/>
    <p:sldId id="335" r:id="rId7"/>
    <p:sldId id="295" r:id="rId8"/>
    <p:sldId id="267" r:id="rId9"/>
    <p:sldId id="296" r:id="rId10"/>
    <p:sldId id="337" r:id="rId11"/>
    <p:sldId id="297" r:id="rId12"/>
    <p:sldId id="298" r:id="rId13"/>
    <p:sldId id="299" r:id="rId14"/>
    <p:sldId id="300" r:id="rId15"/>
    <p:sldId id="301" r:id="rId16"/>
    <p:sldId id="302" r:id="rId17"/>
    <p:sldId id="268" r:id="rId18"/>
    <p:sldId id="271" r:id="rId19"/>
    <p:sldId id="272" r:id="rId20"/>
    <p:sldId id="273" r:id="rId21"/>
    <p:sldId id="274" r:id="rId22"/>
    <p:sldId id="275" r:id="rId23"/>
    <p:sldId id="283" r:id="rId24"/>
    <p:sldId id="284" r:id="rId25"/>
    <p:sldId id="286" r:id="rId26"/>
    <p:sldId id="287" r:id="rId27"/>
    <p:sldId id="288" r:id="rId28"/>
    <p:sldId id="289" r:id="rId29"/>
    <p:sldId id="290" r:id="rId30"/>
    <p:sldId id="291" r:id="rId31"/>
    <p:sldId id="292" r:id="rId32"/>
    <p:sldId id="293" r:id="rId33"/>
    <p:sldId id="294" r:id="rId34"/>
    <p:sldId id="304" r:id="rId35"/>
    <p:sldId id="305" r:id="rId36"/>
    <p:sldId id="306" r:id="rId37"/>
    <p:sldId id="307" r:id="rId38"/>
    <p:sldId id="308" r:id="rId39"/>
    <p:sldId id="309" r:id="rId40"/>
    <p:sldId id="310" r:id="rId41"/>
    <p:sldId id="311" r:id="rId42"/>
    <p:sldId id="312" r:id="rId43"/>
    <p:sldId id="313" r:id="rId44"/>
    <p:sldId id="314" r:id="rId45"/>
    <p:sldId id="315" r:id="rId46"/>
    <p:sldId id="316" r:id="rId47"/>
    <p:sldId id="317" r:id="rId48"/>
    <p:sldId id="318" r:id="rId49"/>
    <p:sldId id="319" r:id="rId50"/>
    <p:sldId id="320" r:id="rId51"/>
    <p:sldId id="321" r:id="rId52"/>
    <p:sldId id="322" r:id="rId53"/>
    <p:sldId id="323" r:id="rId54"/>
    <p:sldId id="324" r:id="rId55"/>
    <p:sldId id="325" r:id="rId56"/>
    <p:sldId id="326" r:id="rId57"/>
    <p:sldId id="327" r:id="rId58"/>
    <p:sldId id="328" r:id="rId59"/>
    <p:sldId id="329" r:id="rId60"/>
    <p:sldId id="330" r:id="rId6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1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E781B793-E1FC-491E-A53A-A36474C4076D}" type="datetimeFigureOut">
              <a:rPr lang="ru-RU"/>
              <a:pPr>
                <a:defRPr/>
              </a:pPr>
              <a:t>19.12.2021</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B651357F-8847-4D09-A090-E700A860D0D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35F1D5F3-AE43-4265-83A5-D982735F105E}" type="datetimeFigureOut">
              <a:rPr lang="ru-RU"/>
              <a:pPr>
                <a:defRPr/>
              </a:pPr>
              <a:t>19.12.2021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7BC3CBCE-14F0-4CDD-A5F9-67E4B552EED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8A3880C1-BCC3-46DC-B0A1-16C255FA1A29}" type="datetimeFigureOut">
              <a:rPr lang="ru-RU"/>
              <a:pPr>
                <a:defRPr/>
              </a:pPr>
              <a:t>19.12.2021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84277826-BDB1-4CD8-9B98-0B9E8F18F8D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14D3D879-81D9-4545-A103-4C89A5D6EFDB}" type="datetimeFigureOut">
              <a:rPr lang="ru-RU"/>
              <a:pPr>
                <a:defRPr/>
              </a:pPr>
              <a:t>19.12.2021</a:t>
            </a:fld>
            <a:endParaRPr lang="ru-RU"/>
          </a:p>
        </p:txBody>
      </p:sp>
      <p:sp>
        <p:nvSpPr>
          <p:cNvPr id="5" name="Footer Placeholder 4"/>
          <p:cNvSpPr>
            <a:spLocks noGrp="1"/>
          </p:cNvSpPr>
          <p:nvPr>
            <p:ph type="ftr" sz="quarter" idx="15"/>
          </p:nvPr>
        </p:nvSpPr>
        <p:spPr/>
        <p:txBody>
          <a:bodyPr/>
          <a:lstStyle>
            <a:lvl1pPr>
              <a:defRPr/>
            </a:lvl1pPr>
          </a:lstStyle>
          <a:p>
            <a:pPr>
              <a:defRPr/>
            </a:pPr>
            <a:endParaRPr lang="ru-RU"/>
          </a:p>
        </p:txBody>
      </p:sp>
      <p:sp>
        <p:nvSpPr>
          <p:cNvPr id="6" name="Slide Number Placeholder 5"/>
          <p:cNvSpPr>
            <a:spLocks noGrp="1"/>
          </p:cNvSpPr>
          <p:nvPr>
            <p:ph type="sldNum" sz="quarter" idx="16"/>
          </p:nvPr>
        </p:nvSpPr>
        <p:spPr/>
        <p:txBody>
          <a:bodyPr/>
          <a:lstStyle>
            <a:lvl1pPr>
              <a:defRPr/>
            </a:lvl1pPr>
          </a:lstStyle>
          <a:p>
            <a:pPr>
              <a:defRPr/>
            </a:pPr>
            <a:fld id="{50A5E78B-CBDC-485E-8C16-805DC4A8CBA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fld id="{03284591-0E3D-4901-BA9B-20BD53431AB6}" type="datetimeFigureOut">
              <a:rPr lang="ru-RU"/>
              <a:pPr>
                <a:defRPr/>
              </a:pPr>
              <a:t>19.12.2021</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3EBF580A-2468-46E2-892B-331F252FEA0D}"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97F1648C-83D9-4128-96CD-2148ED1407F7}" type="datetimeFigureOut">
              <a:rPr lang="ru-RU"/>
              <a:pPr>
                <a:defRPr/>
              </a:pPr>
              <a:t>19.12.2021</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6B7FBB1D-DB31-43E0-9718-115BBD1ABBD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98248B71-1982-4DF7-9EBE-62D6217C6EE3}" type="datetimeFigureOut">
              <a:rPr lang="ru-RU"/>
              <a:pPr>
                <a:defRPr/>
              </a:pPr>
              <a:t>19.12.2021</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4A4876D1-0BCA-4829-B273-F5FE6F58658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CD5592CF-F229-40FB-B65B-FEE3BD4CD639}" type="datetimeFigureOut">
              <a:rPr lang="ru-RU"/>
              <a:pPr>
                <a:defRPr/>
              </a:pPr>
              <a:t>19.12.2021</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50F6D213-2427-4D02-809D-48108465238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9C5153-D71E-4539-A894-FA293EFC76FD}" type="datetimeFigureOut">
              <a:rPr lang="ru-RU"/>
              <a:pPr>
                <a:defRPr/>
              </a:pPr>
              <a:t>19.12.2021</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080E31C9-4954-4D0C-9ED7-7C8C79EEDCF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55D91DCB-2254-4B06-8C4C-AD01A4DA46BF}" type="datetimeFigureOut">
              <a:rPr lang="ru-RU"/>
              <a:pPr>
                <a:defRPr/>
              </a:pPr>
              <a:t>19.12.2021</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BF4A8B58-9484-4DA1-92F8-0A6CAE62CE8C}"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7BD42DCB-290E-4AC0-BAFB-020D333A1945}" type="datetimeFigureOut">
              <a:rPr lang="ru-RU"/>
              <a:pPr>
                <a:defRPr/>
              </a:pPr>
              <a:t>19.12.2021</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pPr>
              <a:defRPr/>
            </a:pPr>
            <a:fld id="{8981D385-E925-4CC9-AF38-C65BF4E00C1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defRPr>
            </a:lvl1pPr>
          </a:lstStyle>
          <a:p>
            <a:pPr>
              <a:defRPr/>
            </a:pPr>
            <a:fld id="{4109C31B-9F87-4DCE-9DB9-AC29E98FDF54}" type="datetimeFigureOut">
              <a:rPr lang="ru-RU"/>
              <a:pPr>
                <a:defRPr/>
              </a:pPr>
              <a:t>19.12.2021</a:t>
            </a:fld>
            <a:endParaRPr lang="ru-RU"/>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defRPr>
            </a:lvl1pPr>
          </a:lstStyle>
          <a:p>
            <a:pPr>
              <a:defRPr/>
            </a:pPr>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lumMod val="50000"/>
                    <a:lumOff val="50000"/>
                  </a:schemeClr>
                </a:solidFill>
                <a:latin typeface="+mn-lt"/>
              </a:defRPr>
            </a:lvl1pPr>
          </a:lstStyle>
          <a:p>
            <a:pPr>
              <a:defRPr/>
            </a:pPr>
            <a:fld id="{DD9FF1A8-618D-4B09-97C9-7EBBD2E93AA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Прямоугольник 3"/>
          <p:cNvSpPr>
            <a:spLocks noChangeArrowheads="1"/>
          </p:cNvSpPr>
          <p:nvPr/>
        </p:nvSpPr>
        <p:spPr bwMode="auto">
          <a:xfrm>
            <a:off x="250825" y="476250"/>
            <a:ext cx="8424863" cy="5693866"/>
          </a:xfrm>
          <a:prstGeom prst="rect">
            <a:avLst/>
          </a:prstGeom>
          <a:noFill/>
          <a:ln w="9525">
            <a:noFill/>
            <a:miter lim="800000"/>
            <a:headEnd/>
            <a:tailEnd/>
          </a:ln>
        </p:spPr>
        <p:txBody>
          <a:bodyPr>
            <a:spAutoFit/>
          </a:bodyPr>
          <a:lstStyle/>
          <a:p>
            <a:pPr algn="ctr"/>
            <a:r>
              <a:rPr lang="uk-UA" b="1" dirty="0">
                <a:latin typeface="Times New Roman" pitchFamily="18" charset="0"/>
                <a:cs typeface="Times New Roman" pitchFamily="18" charset="0"/>
              </a:rPr>
              <a:t>НАЦІОНАЛЬНИЙ УНІВЕРСИТЕТ БІОРЕСУРСІВ І ПРИРОДОКОРИСТУВАННЯ УКРАЇНИ</a:t>
            </a:r>
            <a:endParaRPr lang="ru-RU" dirty="0">
              <a:latin typeface="Times New Roman" pitchFamily="18" charset="0"/>
              <a:cs typeface="Times New Roman" pitchFamily="18" charset="0"/>
            </a:endParaRPr>
          </a:p>
          <a:p>
            <a:pPr algn="ctr"/>
            <a:r>
              <a:rPr lang="uk-UA" b="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algn="ctr"/>
            <a:r>
              <a:rPr lang="uk-UA" b="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algn="ctr"/>
            <a:r>
              <a:rPr lang="uk-UA" b="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algn="ctr"/>
            <a:r>
              <a:rPr lang="uk-UA" b="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algn="ctr"/>
            <a:r>
              <a:rPr lang="uk-UA" b="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lvl="0" algn="ctr">
              <a:lnSpc>
                <a:spcPct val="80000"/>
              </a:lnSpc>
              <a:spcBef>
                <a:spcPct val="20000"/>
              </a:spcBef>
              <a:buClr>
                <a:srgbClr val="006666"/>
              </a:buClr>
              <a:buSzPct val="70000"/>
            </a:pPr>
            <a:r>
              <a:rPr lang="uk-UA" altLang="ru-RU" sz="2400" b="1" dirty="0">
                <a:solidFill>
                  <a:srgbClr val="000000"/>
                </a:solidFill>
                <a:latin typeface="Times New Roman" pitchFamily="18" charset="0"/>
                <a:cs typeface="Times New Roman" pitchFamily="18" charset="0"/>
              </a:rPr>
              <a:t>Дисципліна </a:t>
            </a:r>
            <a:r>
              <a:rPr lang="uk-UA" altLang="uk-UA" sz="2400" b="1" dirty="0">
                <a:solidFill>
                  <a:srgbClr val="000000"/>
                </a:solidFill>
                <a:latin typeface="Times New Roman" pitchFamily="18" charset="0"/>
                <a:cs typeface="Times New Roman" pitchFamily="18" charset="0"/>
              </a:rPr>
              <a:t>«Методологія наукового дослідження та організація підготовки дисертаційної роботи»</a:t>
            </a:r>
          </a:p>
          <a:p>
            <a:pPr algn="ctr"/>
            <a:r>
              <a:rPr lang="uk-UA" b="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algn="ctr"/>
            <a:endParaRPr lang="uk-UA" b="1" dirty="0">
              <a:latin typeface="Times New Roman" pitchFamily="18" charset="0"/>
              <a:cs typeface="Times New Roman" pitchFamily="18" charset="0"/>
            </a:endParaRPr>
          </a:p>
          <a:p>
            <a:pPr algn="ctr"/>
            <a:endParaRPr lang="uk-UA" sz="2000" b="1" dirty="0">
              <a:latin typeface="Times New Roman" pitchFamily="18" charset="0"/>
              <a:cs typeface="Times New Roman" pitchFamily="18" charset="0"/>
            </a:endParaRPr>
          </a:p>
          <a:p>
            <a:pPr algn="ctr"/>
            <a:endParaRPr lang="uk-UA" sz="2000" b="1" dirty="0">
              <a:latin typeface="Times New Roman" pitchFamily="18" charset="0"/>
              <a:cs typeface="Times New Roman" pitchFamily="18" charset="0"/>
            </a:endParaRPr>
          </a:p>
          <a:p>
            <a:pPr algn="ctr"/>
            <a:endParaRPr lang="uk-UA" sz="2000" b="1" dirty="0">
              <a:latin typeface="Times New Roman" pitchFamily="18" charset="0"/>
              <a:cs typeface="Times New Roman" pitchFamily="18" charset="0"/>
            </a:endParaRPr>
          </a:p>
          <a:p>
            <a:pPr algn="ctr"/>
            <a:r>
              <a:rPr lang="uk-UA" sz="2000" b="1" dirty="0">
                <a:latin typeface="Times New Roman" pitchFamily="18" charset="0"/>
                <a:cs typeface="Times New Roman" pitchFamily="18" charset="0"/>
              </a:rPr>
              <a:t>Лектор, </a:t>
            </a:r>
            <a:endParaRPr lang="ru-RU" sz="2000" dirty="0">
              <a:latin typeface="Times New Roman" pitchFamily="18" charset="0"/>
              <a:cs typeface="Times New Roman" pitchFamily="18" charset="0"/>
            </a:endParaRPr>
          </a:p>
          <a:p>
            <a:pPr algn="ct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професор</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Єрмаков</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Олександр</a:t>
            </a:r>
            <a:r>
              <a:rPr lang="ru-RU" sz="2000" b="1" dirty="0">
                <a:latin typeface="Times New Roman" pitchFamily="18" charset="0"/>
                <a:cs typeface="Times New Roman" pitchFamily="18" charset="0"/>
              </a:rPr>
              <a:t> Юхимович</a:t>
            </a:r>
          </a:p>
          <a:p>
            <a:pPr algn="ctr"/>
            <a:endParaRPr lang="uk-UA" b="1" dirty="0">
              <a:latin typeface="Times New Roman" pitchFamily="18" charset="0"/>
              <a:cs typeface="Times New Roman" pitchFamily="18" charset="0"/>
            </a:endParaRPr>
          </a:p>
          <a:p>
            <a:pPr algn="ctr"/>
            <a:endParaRPr lang="uk-UA" b="1" dirty="0">
              <a:latin typeface="Times New Roman" pitchFamily="18" charset="0"/>
              <a:cs typeface="Times New Roman" pitchFamily="18" charset="0"/>
            </a:endParaRPr>
          </a:p>
          <a:p>
            <a:pPr algn="ctr"/>
            <a:endParaRPr lang="ru-RU"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87624" y="1196752"/>
            <a:ext cx="6400800" cy="3474720"/>
          </a:xfrm>
        </p:spPr>
        <p:txBody>
          <a:bodyPr/>
          <a:lstStyle/>
          <a:p>
            <a:pPr marL="46037" indent="0" algn="ctr">
              <a:buNone/>
            </a:pPr>
            <a:r>
              <a:rPr lang="uk-UA" sz="2800" b="1" dirty="0">
                <a:solidFill>
                  <a:prstClr val="black"/>
                </a:solidFill>
                <a:latin typeface="Times New Roman" pitchFamily="18" charset="0"/>
                <a:ea typeface="+mj-ea"/>
                <a:cs typeface="Times New Roman" pitchFamily="18" charset="0"/>
              </a:rPr>
              <a:t>2. Особливості написання дисертаційної </a:t>
            </a:r>
            <a:r>
              <a:rPr lang="uk-UA" sz="2800" b="1" dirty="0" smtClean="0">
                <a:solidFill>
                  <a:prstClr val="black"/>
                </a:solidFill>
                <a:latin typeface="Times New Roman" pitchFamily="18" charset="0"/>
                <a:ea typeface="+mj-ea"/>
                <a:cs typeface="Times New Roman" pitchFamily="18" charset="0"/>
              </a:rPr>
              <a:t>роботи</a:t>
            </a:r>
            <a:endParaRPr lang="ru-RU" dirty="0"/>
          </a:p>
        </p:txBody>
      </p:sp>
    </p:spTree>
    <p:extLst>
      <p:ext uri="{BB962C8B-B14F-4D97-AF65-F5344CB8AC3E}">
        <p14:creationId xmlns:p14="http://schemas.microsoft.com/office/powerpoint/2010/main" val="2718720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marL="46037" indent="0" algn="just">
              <a:buNone/>
            </a:pPr>
            <a:r>
              <a:rPr lang="uk-UA" dirty="0" smtClean="0"/>
              <a:t>	</a:t>
            </a:r>
            <a:r>
              <a:rPr lang="uk-UA" sz="2800" dirty="0">
                <a:solidFill>
                  <a:srgbClr val="333333"/>
                </a:solidFill>
                <a:latin typeface="Times New Roman"/>
                <a:ea typeface="Times New Roman"/>
              </a:rPr>
              <a:t>Дисертація на здобуття наукового ступеня доктора наук, доктора філософії (кандидата наук) готується державною мовою у вигляді спеціально підготовленої наукової праці на правах рукопису в твердій або м’якій палітурці та в електронній формі. За бажанням здобувача дисертація може бути перекладена англійською мовою або іншою мовою, пов’язаною з предметом дослідження, з поданням перекладу до спеціалізованої вченої ради.</a:t>
            </a:r>
            <a:endParaRPr lang="ru-RU" sz="2800" dirty="0"/>
          </a:p>
        </p:txBody>
      </p:sp>
    </p:spTree>
    <p:extLst>
      <p:ext uri="{BB962C8B-B14F-4D97-AF65-F5344CB8AC3E}">
        <p14:creationId xmlns:p14="http://schemas.microsoft.com/office/powerpoint/2010/main" val="305255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marL="46037" indent="0" algn="just">
              <a:buNone/>
            </a:pPr>
            <a:r>
              <a:rPr lang="uk-UA" sz="2800" dirty="0" smtClean="0">
                <a:solidFill>
                  <a:srgbClr val="333333"/>
                </a:solidFill>
                <a:latin typeface="Times New Roman"/>
                <a:ea typeface="Times New Roman"/>
              </a:rPr>
              <a:t>	</a:t>
            </a:r>
            <a:r>
              <a:rPr lang="uk-UA" sz="2800" dirty="0">
                <a:solidFill>
                  <a:srgbClr val="333333"/>
                </a:solidFill>
                <a:latin typeface="Times New Roman"/>
                <a:ea typeface="Times New Roman"/>
              </a:rPr>
              <a:t>Дисертація повинна мати такі основні структурні елементи, як: титульний аркуш; анотація; зміст; перелік умовних позначень (за необхідності); основна частина; список використаних джерел; додатки.</a:t>
            </a:r>
          </a:p>
          <a:p>
            <a:pPr marL="46037" indent="0" algn="just">
              <a:buNone/>
            </a:pPr>
            <a:r>
              <a:rPr lang="uk-UA" sz="2800" dirty="0" smtClean="0">
                <a:solidFill>
                  <a:srgbClr val="333333"/>
                </a:solidFill>
                <a:latin typeface="Times New Roman"/>
                <a:ea typeface="Times New Roman"/>
              </a:rPr>
              <a:t>	Кожен </a:t>
            </a:r>
            <a:r>
              <a:rPr lang="uk-UA" sz="2800" dirty="0">
                <a:solidFill>
                  <a:srgbClr val="333333"/>
                </a:solidFill>
                <a:latin typeface="Times New Roman"/>
                <a:ea typeface="Times New Roman"/>
              </a:rPr>
              <a:t>з цих елементів, а також розділи основної частини та додатки мають починатися з нової сторінки.</a:t>
            </a:r>
          </a:p>
          <a:p>
            <a:pPr marL="46037" indent="0" algn="just">
              <a:buNone/>
            </a:pPr>
            <a:r>
              <a:rPr lang="uk-UA" sz="2800" dirty="0" smtClean="0">
                <a:solidFill>
                  <a:srgbClr val="333333"/>
                </a:solidFill>
                <a:latin typeface="Times New Roman"/>
                <a:ea typeface="Times New Roman"/>
              </a:rPr>
              <a:t>	Титульний </a:t>
            </a:r>
            <a:r>
              <a:rPr lang="uk-UA" sz="2800" dirty="0">
                <a:solidFill>
                  <a:srgbClr val="333333"/>
                </a:solidFill>
                <a:latin typeface="Times New Roman"/>
                <a:ea typeface="Times New Roman"/>
              </a:rPr>
              <a:t>аркуш дисертації оформляється за </a:t>
            </a:r>
            <a:r>
              <a:rPr lang="uk-UA" sz="2800" dirty="0" smtClean="0">
                <a:solidFill>
                  <a:srgbClr val="333333"/>
                </a:solidFill>
                <a:latin typeface="Times New Roman"/>
                <a:ea typeface="Times New Roman"/>
              </a:rPr>
              <a:t>встановленою формою.</a:t>
            </a:r>
            <a:endParaRPr lang="ru-RU" sz="2800" dirty="0"/>
          </a:p>
        </p:txBody>
      </p:sp>
    </p:spTree>
    <p:extLst>
      <p:ext uri="{BB962C8B-B14F-4D97-AF65-F5344CB8AC3E}">
        <p14:creationId xmlns:p14="http://schemas.microsoft.com/office/powerpoint/2010/main" val="3533066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marL="46037" indent="0" algn="just">
              <a:buNone/>
            </a:pPr>
            <a:r>
              <a:rPr lang="uk-UA" sz="2400" dirty="0" smtClean="0">
                <a:solidFill>
                  <a:srgbClr val="333333"/>
                </a:solidFill>
                <a:latin typeface="Times New Roman" panose="02020603050405020304" pitchFamily="18" charset="0"/>
                <a:ea typeface="Times New Roman"/>
                <a:cs typeface="Times New Roman" panose="02020603050405020304" pitchFamily="18" charset="0"/>
              </a:rPr>
              <a:t>	</a:t>
            </a:r>
            <a:r>
              <a:rPr lang="uk-UA" sz="2400" dirty="0">
                <a:solidFill>
                  <a:srgbClr val="333333"/>
                </a:solidFill>
                <a:latin typeface="Times New Roman" panose="02020603050405020304" pitchFamily="18" charset="0"/>
                <a:ea typeface="Times New Roman"/>
                <a:cs typeface="Times New Roman" panose="02020603050405020304" pitchFamily="18" charset="0"/>
              </a:rPr>
              <a:t>Для ознайомлення зі змістом та результатами дисертації подається державною та англійською мовами анотація - узагальнений короткий виклад її основного змісту відповідно до встановленого зразка. В анотації дисертації мають бути стисло представлені основні результати дослідження із зазначенням наукової новизни та за наявності практичного значення. 	</a:t>
            </a:r>
            <a:endParaRPr lang="ru-RU" dirty="0"/>
          </a:p>
        </p:txBody>
      </p:sp>
    </p:spTree>
    <p:extLst>
      <p:ext uri="{BB962C8B-B14F-4D97-AF65-F5344CB8AC3E}">
        <p14:creationId xmlns:p14="http://schemas.microsoft.com/office/powerpoint/2010/main" val="3323225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marL="46037" lvl="0" indent="0" algn="just">
              <a:buNone/>
            </a:pPr>
            <a:r>
              <a:rPr lang="ru-RU" sz="2800" dirty="0" smtClean="0">
                <a:latin typeface="Times New Roman" panose="02020603050405020304" pitchFamily="18" charset="0"/>
                <a:cs typeface="Times New Roman" panose="02020603050405020304" pitchFamily="18" charset="0"/>
              </a:rPr>
              <a:t>	В </a:t>
            </a:r>
            <a:r>
              <a:rPr lang="ru-RU" sz="2800" dirty="0" err="1">
                <a:latin typeface="Times New Roman" panose="02020603050405020304" pitchFamily="18" charset="0"/>
                <a:cs typeface="Times New Roman" panose="02020603050405020304" pitchFamily="18" charset="0"/>
              </a:rPr>
              <a:t>анотації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також</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вказуються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прізвище</a:t>
            </a:r>
            <a:r>
              <a:rPr lang="ru-RU" sz="2800" dirty="0">
                <a:latin typeface="Times New Roman" panose="02020603050405020304" pitchFamily="18" charset="0"/>
                <a:cs typeface="Times New Roman" panose="02020603050405020304" pitchFamily="18" charset="0"/>
              </a:rPr>
              <a:t> та </a:t>
            </a:r>
            <a:r>
              <a:rPr lang="ru-RU" sz="2800" dirty="0" err="1">
                <a:latin typeface="Times New Roman" panose="02020603050405020304" pitchFamily="18" charset="0"/>
                <a:cs typeface="Times New Roman" panose="02020603050405020304" pitchFamily="18" charset="0"/>
              </a:rPr>
              <a:t>ініціали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здобувача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назва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дисертації</a:t>
            </a:r>
            <a:r>
              <a:rPr lang="ru-RU" sz="2800" dirty="0">
                <a:latin typeface="Times New Roman" panose="02020603050405020304" pitchFamily="18" charset="0"/>
                <a:cs typeface="Times New Roman" panose="02020603050405020304" pitchFamily="18" charset="0"/>
              </a:rPr>
              <a:t>; вид </a:t>
            </a:r>
            <a:r>
              <a:rPr lang="ru-RU" sz="2800" dirty="0" err="1">
                <a:latin typeface="Times New Roman" panose="02020603050405020304" pitchFamily="18" charset="0"/>
                <a:cs typeface="Times New Roman" panose="02020603050405020304" pitchFamily="18" charset="0"/>
              </a:rPr>
              <a:t>дисертації</a:t>
            </a:r>
            <a:r>
              <a:rPr lang="ru-RU" sz="2800" dirty="0">
                <a:latin typeface="Times New Roman" panose="02020603050405020304" pitchFamily="18" charset="0"/>
                <a:cs typeface="Times New Roman" panose="02020603050405020304" pitchFamily="18" charset="0"/>
              </a:rPr>
              <a:t> та </a:t>
            </a:r>
            <a:r>
              <a:rPr lang="ru-RU" sz="2800" dirty="0" err="1">
                <a:latin typeface="Times New Roman" panose="02020603050405020304" pitchFamily="18" charset="0"/>
                <a:cs typeface="Times New Roman" panose="02020603050405020304" pitchFamily="18" charset="0"/>
              </a:rPr>
              <a:t>науковий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ступінь</a:t>
            </a:r>
            <a:r>
              <a:rPr lang="ru-RU" sz="2800" dirty="0">
                <a:latin typeface="Times New Roman" panose="02020603050405020304" pitchFamily="18" charset="0"/>
                <a:cs typeface="Times New Roman" panose="02020603050405020304" pitchFamily="18" charset="0"/>
              </a:rPr>
              <a:t>, на </a:t>
            </a:r>
            <a:r>
              <a:rPr lang="ru-RU" sz="2800" dirty="0" err="1">
                <a:latin typeface="Times New Roman" panose="02020603050405020304" pitchFamily="18" charset="0"/>
                <a:cs typeface="Times New Roman" panose="02020603050405020304" pitchFamily="18" charset="0"/>
              </a:rPr>
              <a:t>який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претендує</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здобувач</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спеціальність</a:t>
            </a:r>
            <a:r>
              <a:rPr lang="ru-RU" sz="2800" dirty="0">
                <a:latin typeface="Times New Roman" panose="02020603050405020304" pitchFamily="18" charset="0"/>
                <a:cs typeface="Times New Roman" panose="02020603050405020304" pitchFamily="18" charset="0"/>
              </a:rPr>
              <a:t> (шифр і </a:t>
            </a:r>
            <a:r>
              <a:rPr lang="ru-RU" sz="2800" dirty="0" err="1">
                <a:latin typeface="Times New Roman" panose="02020603050405020304" pitchFamily="18" charset="0"/>
                <a:cs typeface="Times New Roman" panose="02020603050405020304" pitchFamily="18" charset="0"/>
              </a:rPr>
              <a:t>назва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найменування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вищого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навчального</a:t>
            </a:r>
            <a:r>
              <a:rPr lang="ru-RU" sz="2800" dirty="0">
                <a:latin typeface="Times New Roman" panose="02020603050405020304" pitchFamily="18" charset="0"/>
                <a:cs typeface="Times New Roman" panose="02020603050405020304" pitchFamily="18" charset="0"/>
              </a:rPr>
              <a:t> закладу </a:t>
            </a:r>
            <a:r>
              <a:rPr lang="ru-RU" sz="2800" dirty="0" err="1">
                <a:latin typeface="Times New Roman" panose="02020603050405020304" pitchFamily="18" charset="0"/>
                <a:cs typeface="Times New Roman" panose="02020603050405020304" pitchFamily="18" charset="0"/>
              </a:rPr>
              <a:t>або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найменування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наукової</a:t>
            </a:r>
            <a:r>
              <a:rPr lang="ru-RU" sz="2800" dirty="0">
                <a:latin typeface="Times New Roman" panose="02020603050405020304" pitchFamily="18" charset="0"/>
                <a:cs typeface="Times New Roman" panose="02020603050405020304" pitchFamily="18" charset="0"/>
              </a:rPr>
              <a:t> установи, у </a:t>
            </a:r>
            <a:r>
              <a:rPr lang="ru-RU" sz="2800" dirty="0" err="1">
                <a:latin typeface="Times New Roman" panose="02020603050405020304" pitchFamily="18" charset="0"/>
                <a:cs typeface="Times New Roman" panose="02020603050405020304" pitchFamily="18" charset="0"/>
              </a:rPr>
              <a:t>якому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якій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здійснювалася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підготовка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найменування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наукової</a:t>
            </a:r>
            <a:r>
              <a:rPr lang="ru-RU" sz="2800" dirty="0">
                <a:latin typeface="Times New Roman" panose="02020603050405020304" pitchFamily="18" charset="0"/>
                <a:cs typeface="Times New Roman" panose="02020603050405020304" pitchFamily="18" charset="0"/>
              </a:rPr>
              <a:t> установи </a:t>
            </a:r>
            <a:r>
              <a:rPr lang="ru-RU" sz="2800" dirty="0" err="1">
                <a:latin typeface="Times New Roman" panose="02020603050405020304" pitchFamily="18" charset="0"/>
                <a:cs typeface="Times New Roman" panose="02020603050405020304" pitchFamily="18" charset="0"/>
              </a:rPr>
              <a:t>або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найменування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вищого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навчального</a:t>
            </a:r>
            <a:r>
              <a:rPr lang="ru-RU" sz="2800" dirty="0">
                <a:latin typeface="Times New Roman" panose="02020603050405020304" pitchFamily="18" charset="0"/>
                <a:cs typeface="Times New Roman" panose="02020603050405020304" pitchFamily="18" charset="0"/>
              </a:rPr>
              <a:t> закладу, у </a:t>
            </a:r>
            <a:r>
              <a:rPr lang="ru-RU" sz="2800" dirty="0" err="1">
                <a:latin typeface="Times New Roman" panose="02020603050405020304" pitchFamily="18" charset="0"/>
                <a:cs typeface="Times New Roman" panose="02020603050405020304" pitchFamily="18" charset="0"/>
              </a:rPr>
              <a:t>спеціалізованій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вченій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раді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якої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якого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відбудеться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захист</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місто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рік</a:t>
            </a:r>
            <a:r>
              <a:rPr lang="ru-RU" sz="2800" dirty="0" smtClean="0">
                <a:latin typeface="Times New Roman" panose="02020603050405020304" pitchFamily="18" charset="0"/>
                <a:cs typeface="Times New Roman" panose="02020603050405020304" pitchFamily="18" charset="0"/>
              </a:rPr>
              <a:t>.</a:t>
            </a:r>
          </a:p>
          <a:p>
            <a:pPr marL="46037" lvl="0" indent="0" algn="just">
              <a:buNone/>
            </a:pP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a:p>
            <a:pPr marL="46037" indent="0">
              <a:buNone/>
            </a:pPr>
            <a:endParaRPr lang="ru-RU" dirty="0"/>
          </a:p>
        </p:txBody>
      </p:sp>
    </p:spTree>
    <p:extLst>
      <p:ext uri="{BB962C8B-B14F-4D97-AF65-F5344CB8AC3E}">
        <p14:creationId xmlns:p14="http://schemas.microsoft.com/office/powerpoint/2010/main" val="1967884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marL="46037" indent="0" algn="just">
              <a:buNone/>
            </a:pPr>
            <a:r>
              <a:rPr lang="uk-UA" sz="2400" dirty="0" smtClean="0">
                <a:solidFill>
                  <a:srgbClr val="333333"/>
                </a:solidFill>
                <a:latin typeface="Times New Roman"/>
                <a:ea typeface="Times New Roman"/>
              </a:rPr>
              <a:t>	</a:t>
            </a:r>
            <a:r>
              <a:rPr lang="uk-UA" sz="2400" dirty="0">
                <a:solidFill>
                  <a:srgbClr val="333333"/>
                </a:solidFill>
                <a:latin typeface="Times New Roman"/>
                <a:ea typeface="Times New Roman"/>
              </a:rPr>
              <a:t>Наприкінці анотації наводяться ключові слова відповідною мовою. Сукупність ключових слів повинна відповідати основному змісту наукової праці, відображати тематику дослідження і забезпечувати тематичний пошук роботи. Кількість ключових слів становить від п’яти до п’ятнадцяти. Ключові слова подають у називному відмінку, друкують в рядок через кому.</a:t>
            </a:r>
            <a:endParaRPr lang="ru-RU" dirty="0"/>
          </a:p>
        </p:txBody>
      </p:sp>
    </p:spTree>
    <p:extLst>
      <p:ext uri="{BB962C8B-B14F-4D97-AF65-F5344CB8AC3E}">
        <p14:creationId xmlns:p14="http://schemas.microsoft.com/office/powerpoint/2010/main" val="727958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87624" y="1196752"/>
            <a:ext cx="6400800" cy="3474720"/>
          </a:xfrm>
        </p:spPr>
        <p:txBody>
          <a:bodyPr/>
          <a:lstStyle/>
          <a:p>
            <a:pPr marL="0" indent="0" algn="just">
              <a:spcBef>
                <a:spcPts val="0"/>
              </a:spcBef>
              <a:spcAft>
                <a:spcPts val="0"/>
              </a:spcAft>
              <a:buNone/>
            </a:pPr>
            <a:r>
              <a:rPr lang="uk-UA" sz="2800" dirty="0" smtClean="0">
                <a:solidFill>
                  <a:srgbClr val="333333"/>
                </a:solidFill>
                <a:latin typeface="Times New Roman" panose="02020603050405020304" pitchFamily="18" charset="0"/>
                <a:ea typeface="Times New Roman"/>
                <a:cs typeface="Times New Roman" panose="02020603050405020304" pitchFamily="18" charset="0"/>
              </a:rPr>
              <a:t>	</a:t>
            </a:r>
            <a:r>
              <a:rPr lang="uk-UA" sz="2800" dirty="0">
                <a:solidFill>
                  <a:srgbClr val="333333"/>
                </a:solidFill>
                <a:latin typeface="Times New Roman" panose="02020603050405020304" pitchFamily="18" charset="0"/>
                <a:ea typeface="Times New Roman"/>
                <a:cs typeface="Times New Roman" panose="02020603050405020304" pitchFamily="18" charset="0"/>
              </a:rPr>
              <a:t>Після ключових слів наводиться список публікацій здобувача за темою дисертації. Вказуються наукові праці: в яких опубліковані основні наукові результати дисертації; які засвідчують апробацію матеріалів дисертації; які додатково відображають наукові результати дисертації.</a:t>
            </a:r>
          </a:p>
          <a:p>
            <a:pPr marL="0" indent="0" algn="just">
              <a:spcBef>
                <a:spcPts val="0"/>
              </a:spcBef>
              <a:spcAft>
                <a:spcPts val="0"/>
              </a:spcAft>
              <a:buNone/>
            </a:pPr>
            <a:r>
              <a:rPr lang="uk-UA" sz="2800" dirty="0" smtClean="0">
                <a:solidFill>
                  <a:srgbClr val="333333"/>
                </a:solidFill>
                <a:latin typeface="Times New Roman" panose="02020603050405020304" pitchFamily="18" charset="0"/>
                <a:ea typeface="Times New Roman"/>
                <a:cs typeface="Times New Roman" panose="02020603050405020304" pitchFamily="18" charset="0"/>
              </a:rPr>
              <a:t>	</a:t>
            </a:r>
            <a:endParaRPr lang="uk-UA" sz="2800" dirty="0">
              <a:solidFill>
                <a:srgbClr val="333333"/>
              </a:solidFill>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2003600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Прямоугольник 3"/>
          <p:cNvSpPr>
            <a:spLocks noChangeArrowheads="1"/>
          </p:cNvSpPr>
          <p:nvPr/>
        </p:nvSpPr>
        <p:spPr bwMode="auto">
          <a:xfrm>
            <a:off x="250825" y="476250"/>
            <a:ext cx="8424863" cy="4770537"/>
          </a:xfrm>
          <a:prstGeom prst="rect">
            <a:avLst/>
          </a:prstGeom>
          <a:noFill/>
          <a:ln w="9525">
            <a:noFill/>
            <a:miter lim="800000"/>
            <a:headEnd/>
            <a:tailEnd/>
          </a:ln>
        </p:spPr>
        <p:txBody>
          <a:bodyPr>
            <a:spAutoFit/>
          </a:bodyPr>
          <a:lstStyle/>
          <a:p>
            <a:pPr indent="457200"/>
            <a:endParaRPr lang="uk-UA" sz="2000" dirty="0">
              <a:latin typeface="Times New Roman" pitchFamily="18" charset="0"/>
              <a:cs typeface="Times New Roman" pitchFamily="18" charset="0"/>
            </a:endParaRPr>
          </a:p>
          <a:p>
            <a:pPr indent="457200"/>
            <a:endParaRPr lang="uk-UA" sz="2000" dirty="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	</a:t>
            </a:r>
            <a:r>
              <a:rPr lang="uk-UA" sz="2400" dirty="0">
                <a:latin typeface="Times New Roman" pitchFamily="18" charset="0"/>
                <a:cs typeface="Times New Roman" pitchFamily="18" charset="0"/>
              </a:rPr>
              <a:t>Зміст дисертаційної роботи повинен містити назви всіх її структурних елементів, заголовки та підзаголовки (за їх наявності) із зазначенням нумерації та номери їх початкових сторінок</a:t>
            </a:r>
            <a:r>
              <a:rPr lang="uk-UA" sz="2400" dirty="0" smtClean="0">
                <a:latin typeface="Times New Roman" pitchFamily="18" charset="0"/>
                <a:cs typeface="Times New Roman" pitchFamily="18" charset="0"/>
              </a:rPr>
              <a:t>.</a:t>
            </a:r>
          </a:p>
          <a:p>
            <a:pPr algn="just"/>
            <a:r>
              <a:rPr lang="uk-UA"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Перелік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умовних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позначень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символів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одиниць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вимірювання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скорочень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подається</a:t>
            </a:r>
            <a:r>
              <a:rPr lang="ru-RU" sz="2400" dirty="0">
                <a:latin typeface="Times New Roman" pitchFamily="18" charset="0"/>
                <a:cs typeface="Times New Roman" pitchFamily="18" charset="0"/>
              </a:rPr>
              <a:t> за </a:t>
            </a:r>
            <a:r>
              <a:rPr lang="ru-RU" sz="2400" dirty="0" err="1">
                <a:latin typeface="Times New Roman" pitchFamily="18" charset="0"/>
                <a:cs typeface="Times New Roman" pitchFamily="18" charset="0"/>
              </a:rPr>
              <a:t>необхідності</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вигляді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окремого</a:t>
            </a:r>
            <a:r>
              <a:rPr lang="ru-RU" sz="2400" dirty="0">
                <a:latin typeface="Times New Roman" pitchFamily="18" charset="0"/>
                <a:cs typeface="Times New Roman" pitchFamily="18" charset="0"/>
              </a:rPr>
              <a:t> списку. </a:t>
            </a:r>
            <a:r>
              <a:rPr lang="ru-RU" sz="2400" dirty="0" err="1">
                <a:latin typeface="Times New Roman" pitchFamily="18" charset="0"/>
                <a:cs typeface="Times New Roman" pitchFamily="18" charset="0"/>
              </a:rPr>
              <a:t>Додатково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їхнє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пояснення</a:t>
            </a:r>
            <a:r>
              <a:rPr lang="ru-RU" sz="2400" dirty="0">
                <a:latin typeface="Times New Roman" pitchFamily="18" charset="0"/>
                <a:cs typeface="Times New Roman" pitchFamily="18" charset="0"/>
              </a:rPr>
              <a:t> наводиться у </a:t>
            </a:r>
            <a:r>
              <a:rPr lang="ru-RU" sz="2400" dirty="0" err="1">
                <a:latin typeface="Times New Roman" pitchFamily="18" charset="0"/>
                <a:cs typeface="Times New Roman" pitchFamily="18" charset="0"/>
              </a:rPr>
              <a:t>тексті</a:t>
            </a:r>
            <a:r>
              <a:rPr lang="ru-RU" sz="2400" dirty="0">
                <a:latin typeface="Times New Roman" pitchFamily="18" charset="0"/>
                <a:cs typeface="Times New Roman" pitchFamily="18" charset="0"/>
              </a:rPr>
              <a:t> при </a:t>
            </a:r>
            <a:r>
              <a:rPr lang="ru-RU" sz="2400" dirty="0" err="1">
                <a:latin typeface="Times New Roman" pitchFamily="18" charset="0"/>
                <a:cs typeface="Times New Roman" pitchFamily="18" charset="0"/>
              </a:rPr>
              <a:t>першому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згадуванні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Скорочення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символи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позначення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повторюються</a:t>
            </a:r>
            <a:r>
              <a:rPr lang="ru-RU" sz="2400" dirty="0">
                <a:latin typeface="Times New Roman" pitchFamily="18" charset="0"/>
                <a:cs typeface="Times New Roman" pitchFamily="18" charset="0"/>
              </a:rPr>
              <a:t> не </a:t>
            </a:r>
            <a:r>
              <a:rPr lang="ru-RU" sz="2400" dirty="0" err="1">
                <a:latin typeface="Times New Roman" pitchFamily="18" charset="0"/>
                <a:cs typeface="Times New Roman" pitchFamily="18" charset="0"/>
              </a:rPr>
              <a:t>більше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двох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разів</a:t>
            </a:r>
            <a:r>
              <a:rPr lang="ru-RU" sz="2400" dirty="0">
                <a:latin typeface="Times New Roman" pitchFamily="18" charset="0"/>
                <a:cs typeface="Times New Roman" pitchFamily="18" charset="0"/>
              </a:rPr>
              <a:t>, до </a:t>
            </a:r>
            <a:r>
              <a:rPr lang="ru-RU" sz="2400" dirty="0" err="1">
                <a:latin typeface="Times New Roman" pitchFamily="18" charset="0"/>
                <a:cs typeface="Times New Roman" pitchFamily="18" charset="0"/>
              </a:rPr>
              <a:t>переліку</a:t>
            </a:r>
            <a:r>
              <a:rPr lang="ru-RU" sz="2400" dirty="0">
                <a:latin typeface="Times New Roman" pitchFamily="18" charset="0"/>
                <a:cs typeface="Times New Roman" pitchFamily="18" charset="0"/>
              </a:rPr>
              <a:t> не </a:t>
            </a:r>
            <a:r>
              <a:rPr lang="ru-RU" sz="2400" dirty="0" err="1">
                <a:latin typeface="Times New Roman" pitchFamily="18" charset="0"/>
                <a:cs typeface="Times New Roman" pitchFamily="18" charset="0"/>
              </a:rPr>
              <a:t>вносяться</a:t>
            </a:r>
            <a:r>
              <a:rPr lang="ru-RU" sz="2400" dirty="0">
                <a:latin typeface="Times New Roman" pitchFamily="18" charset="0"/>
                <a:cs typeface="Times New Roman" pitchFamily="18" charset="0"/>
              </a:rPr>
              <a:t>.</a:t>
            </a:r>
            <a:endParaRPr lang="uk-UA" sz="2400" dirty="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 </a:t>
            </a:r>
            <a:endParaRPr lang="uk-UA"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Прямоугольник 3"/>
          <p:cNvSpPr>
            <a:spLocks noChangeArrowheads="1"/>
          </p:cNvSpPr>
          <p:nvPr/>
        </p:nvSpPr>
        <p:spPr bwMode="auto">
          <a:xfrm>
            <a:off x="250825" y="476250"/>
            <a:ext cx="8424863" cy="4893647"/>
          </a:xfrm>
          <a:prstGeom prst="rect">
            <a:avLst/>
          </a:prstGeom>
          <a:noFill/>
          <a:ln w="9525">
            <a:noFill/>
            <a:miter lim="800000"/>
            <a:headEnd/>
            <a:tailEnd/>
          </a:ln>
        </p:spPr>
        <p:txBody>
          <a:bodyPr>
            <a:spAutoFit/>
          </a:bodyPr>
          <a:lstStyle/>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Основна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частина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дисертації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містити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вступ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розділи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дисертації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висновки</a:t>
            </a:r>
            <a:r>
              <a:rPr lang="ru-RU" sz="2400" dirty="0" smtClean="0">
                <a:latin typeface="Times New Roman" pitchFamily="18" charset="0"/>
                <a:cs typeface="Times New Roman" pitchFamily="18" charset="0"/>
              </a:rPr>
              <a:t>.</a:t>
            </a:r>
          </a:p>
          <a:p>
            <a:pPr algn="just"/>
            <a:r>
              <a:rPr lang="uk-UA" sz="2400" dirty="0">
                <a:latin typeface="Times New Roman" pitchFamily="18" charset="0"/>
                <a:cs typeface="Times New Roman" pitchFamily="18" charset="0"/>
              </a:rPr>
              <a:t>	У вступі подається загальна характеристика дисертації, а саме: обґрунтування вибору теми дослідження (висвітлюється зв’язок теми дисертації із сучасними дослідженнями у відповідній галузі знань шляхом критичного аналізу з визначенням сутності наукової проблеми або завдання); мета і завдання дослідження </a:t>
            </a:r>
            <a:r>
              <a:rPr lang="uk-UA" sz="2400" dirty="0" smtClean="0">
                <a:latin typeface="Times New Roman" pitchFamily="18" charset="0"/>
                <a:cs typeface="Times New Roman" pitchFamily="18" charset="0"/>
              </a:rPr>
              <a:t>відповідно до</a:t>
            </a:r>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Прямоугольник 3"/>
          <p:cNvSpPr>
            <a:spLocks noChangeArrowheads="1"/>
          </p:cNvSpPr>
          <p:nvPr/>
        </p:nvSpPr>
        <p:spPr bwMode="auto">
          <a:xfrm>
            <a:off x="250825" y="476250"/>
            <a:ext cx="8424863" cy="3785652"/>
          </a:xfrm>
          <a:prstGeom prst="rect">
            <a:avLst/>
          </a:prstGeom>
          <a:noFill/>
          <a:ln w="9525">
            <a:noFill/>
            <a:miter lim="800000"/>
            <a:headEnd/>
            <a:tailEnd/>
          </a:ln>
        </p:spPr>
        <p:txBody>
          <a:bodyPr>
            <a:spAutoFit/>
          </a:bodyPr>
          <a:lstStyle/>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smtClean="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предмета та об’єкта дослідження; методи дослідження (перераховуються використані наукові методи дослідження та змістовно відзначається, що саме досліджувалось кожним методом; обґрунтовується вибір методів, що забезпечують достовірність отриманих результатів та висновків); наукова новизна отриманих результатів </a:t>
            </a:r>
            <a:r>
              <a:rPr lang="uk-UA" sz="2400" dirty="0" smtClean="0">
                <a:latin typeface="Times New Roman" pitchFamily="18" charset="0"/>
                <a:cs typeface="Times New Roman" pitchFamily="18" charset="0"/>
              </a:rPr>
              <a:t>дисертаційної роботи</a:t>
            </a:r>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Прямоугольник 3"/>
          <p:cNvSpPr>
            <a:spLocks noChangeArrowheads="1"/>
          </p:cNvSpPr>
          <p:nvPr/>
        </p:nvSpPr>
        <p:spPr bwMode="auto">
          <a:xfrm>
            <a:off x="250825" y="476250"/>
            <a:ext cx="8424863" cy="4462760"/>
          </a:xfrm>
          <a:prstGeom prst="rect">
            <a:avLst/>
          </a:prstGeom>
          <a:noFill/>
          <a:ln w="9525">
            <a:noFill/>
            <a:miter lim="800000"/>
            <a:headEnd/>
            <a:tailEnd/>
          </a:ln>
        </p:spPr>
        <p:txBody>
          <a:bodyPr>
            <a:spAutoFit/>
          </a:bodyPr>
          <a:lstStyle/>
          <a:p>
            <a:pPr algn="ctr"/>
            <a:r>
              <a:rPr lang="uk-UA" sz="2800" b="1" dirty="0" smtClean="0">
                <a:latin typeface="Times New Roman" pitchFamily="18" charset="0"/>
                <a:cs typeface="Times New Roman" pitchFamily="18" charset="0"/>
              </a:rPr>
              <a:t>ЛЕКЦІЯ 8.</a:t>
            </a:r>
            <a:r>
              <a:rPr lang="uk-UA" sz="2000" b="1" dirty="0" smtClean="0">
                <a:latin typeface="Times New Roman" pitchFamily="18" charset="0"/>
                <a:cs typeface="Times New Roman" pitchFamily="18" charset="0"/>
              </a:rPr>
              <a:t> </a:t>
            </a:r>
            <a:r>
              <a:rPr lang="uk-UA" sz="2800" b="1" dirty="0">
                <a:latin typeface="Times New Roman" panose="02020603050405020304" pitchFamily="18" charset="0"/>
                <a:ea typeface="Times New Roman" panose="02020603050405020304" pitchFamily="18" charset="0"/>
              </a:rPr>
              <a:t>Дисертаційна робота як кваліфікаційне дослідження </a:t>
            </a:r>
            <a:endParaRPr lang="ru-RU" sz="2000" dirty="0">
              <a:latin typeface="Times New Roman" pitchFamily="18" charset="0"/>
              <a:cs typeface="Times New Roman" pitchFamily="18" charset="0"/>
            </a:endParaRPr>
          </a:p>
          <a:p>
            <a:r>
              <a:rPr lang="uk-UA" sz="2000" dirty="0">
                <a:latin typeface="Times New Roman" pitchFamily="18" charset="0"/>
                <a:cs typeface="Times New Roman" pitchFamily="18" charset="0"/>
              </a:rPr>
              <a:t> </a:t>
            </a:r>
            <a:endParaRPr lang="ru-RU" sz="2000" dirty="0">
              <a:latin typeface="Times New Roman" pitchFamily="18" charset="0"/>
              <a:cs typeface="Times New Roman" pitchFamily="18" charset="0"/>
            </a:endParaRPr>
          </a:p>
          <a:p>
            <a:pPr algn="ctr"/>
            <a:r>
              <a:rPr lang="ru-RU" sz="2000" b="1" dirty="0">
                <a:latin typeface="Times New Roman" pitchFamily="18" charset="0"/>
                <a:cs typeface="Times New Roman" pitchFamily="18" charset="0"/>
              </a:rPr>
              <a:t>План</a:t>
            </a:r>
          </a:p>
          <a:p>
            <a:pPr lvl="1" algn="ctr"/>
            <a:r>
              <a:rPr lang="uk-UA" sz="2000" b="1" dirty="0">
                <a:latin typeface="Times New Roman" pitchFamily="18" charset="0"/>
                <a:cs typeface="Times New Roman" pitchFamily="18" charset="0"/>
              </a:rPr>
              <a:t> </a:t>
            </a:r>
            <a:endParaRPr lang="ru-RU" sz="2000" dirty="0">
              <a:latin typeface="Times New Roman" pitchFamily="18" charset="0"/>
              <a:cs typeface="Times New Roman" pitchFamily="18" charset="0"/>
            </a:endParaRPr>
          </a:p>
          <a:p>
            <a:r>
              <a:rPr lang="uk-UA" sz="2800" b="1" dirty="0">
                <a:latin typeface="Times New Roman" pitchFamily="18" charset="0"/>
                <a:cs typeface="Times New Roman" pitchFamily="18" charset="0"/>
              </a:rPr>
              <a:t>1. Дисертаційна робота як </a:t>
            </a:r>
            <a:r>
              <a:rPr lang="uk-UA" sz="2800" b="1" dirty="0" smtClean="0">
                <a:latin typeface="Times New Roman" pitchFamily="18" charset="0"/>
                <a:cs typeface="Times New Roman" pitchFamily="18" charset="0"/>
              </a:rPr>
              <a:t>результат дослідницької діяльності.</a:t>
            </a:r>
          </a:p>
          <a:p>
            <a:r>
              <a:rPr lang="uk-UA" sz="2800" b="1" dirty="0" smtClean="0">
                <a:latin typeface="Times New Roman" pitchFamily="18" charset="0"/>
                <a:cs typeface="Times New Roman" pitchFamily="18" charset="0"/>
              </a:rPr>
              <a:t>2. Особливості </a:t>
            </a:r>
            <a:r>
              <a:rPr lang="uk-UA" sz="2800" b="1" dirty="0">
                <a:latin typeface="Times New Roman" pitchFamily="18" charset="0"/>
                <a:cs typeface="Times New Roman" pitchFamily="18" charset="0"/>
              </a:rPr>
              <a:t>написання дисертаційної </a:t>
            </a:r>
            <a:r>
              <a:rPr lang="uk-UA" sz="2800" b="1" dirty="0" smtClean="0">
                <a:latin typeface="Times New Roman" pitchFamily="18" charset="0"/>
                <a:cs typeface="Times New Roman" pitchFamily="18" charset="0"/>
              </a:rPr>
              <a:t>роботи.</a:t>
            </a:r>
          </a:p>
          <a:p>
            <a:r>
              <a:rPr lang="ru-RU" sz="2800" b="1" dirty="0">
                <a:latin typeface="Times New Roman" pitchFamily="18" charset="0"/>
                <a:cs typeface="Times New Roman" pitchFamily="18" charset="0"/>
              </a:rPr>
              <a:t>3. </a:t>
            </a:r>
            <a:r>
              <a:rPr lang="ru-RU" sz="2800" b="1" dirty="0" err="1">
                <a:latin typeface="Times New Roman" pitchFamily="18" charset="0"/>
                <a:cs typeface="Times New Roman" pitchFamily="18" charset="0"/>
              </a:rPr>
              <a:t>Дисертаційна</a:t>
            </a:r>
            <a:r>
              <a:rPr lang="ru-RU" sz="2800" b="1" dirty="0">
                <a:latin typeface="Times New Roman" pitchFamily="18" charset="0"/>
                <a:cs typeface="Times New Roman" pitchFamily="18" charset="0"/>
              </a:rPr>
              <a:t> робота як вид </a:t>
            </a:r>
            <a:r>
              <a:rPr lang="ru-RU" sz="2800" b="1" dirty="0" err="1">
                <a:latin typeface="Times New Roman" pitchFamily="18" charset="0"/>
                <a:cs typeface="Times New Roman" pitchFamily="18" charset="0"/>
              </a:rPr>
              <a:t>наукового</a:t>
            </a:r>
            <a:r>
              <a:rPr lang="ru-RU" sz="2800" b="1" dirty="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твору</a:t>
            </a:r>
            <a:r>
              <a:rPr lang="ru-RU" sz="2800" b="1" dirty="0" smtClean="0">
                <a:latin typeface="Times New Roman" pitchFamily="18" charset="0"/>
                <a:cs typeface="Times New Roman" pitchFamily="18" charset="0"/>
              </a:rPr>
              <a:t>.</a:t>
            </a:r>
            <a:r>
              <a:rPr lang="uk-UA" sz="2800" b="1" dirty="0">
                <a:latin typeface="Times New Roman" pitchFamily="18" charset="0"/>
                <a:cs typeface="Times New Roman" pitchFamily="18" charset="0"/>
              </a:rPr>
              <a:t/>
            </a:r>
            <a:br>
              <a:rPr lang="uk-UA" sz="2800" b="1" dirty="0">
                <a:latin typeface="Times New Roman" pitchFamily="18" charset="0"/>
                <a:cs typeface="Times New Roman" pitchFamily="18" charset="0"/>
              </a:rPr>
            </a:br>
            <a:endParaRPr lang="uk-UA" sz="2800" b="1" dirty="0">
              <a:latin typeface="Times New Roman" pitchFamily="18" charset="0"/>
              <a:cs typeface="Times New Roman" pitchFamily="18" charset="0"/>
            </a:endParaRPr>
          </a:p>
          <a:p>
            <a:pPr algn="ctr"/>
            <a:endParaRPr lang="ru-RU" sz="2800" b="1"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Прямоугольник 3"/>
          <p:cNvSpPr>
            <a:spLocks noChangeArrowheads="1"/>
          </p:cNvSpPr>
          <p:nvPr/>
        </p:nvSpPr>
        <p:spPr bwMode="auto">
          <a:xfrm>
            <a:off x="250825" y="476250"/>
            <a:ext cx="8424863" cy="4524315"/>
          </a:xfrm>
          <a:prstGeom prst="rect">
            <a:avLst/>
          </a:prstGeom>
          <a:noFill/>
          <a:ln w="9525">
            <a:noFill/>
            <a:miter lim="800000"/>
            <a:headEnd/>
            <a:tailEnd/>
          </a:ln>
        </p:spPr>
        <p:txBody>
          <a:bodyPr>
            <a:spAutoFit/>
          </a:bodyPr>
          <a:lstStyle/>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dirty="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a:t>
            </a:r>
            <a:r>
              <a:rPr lang="uk-UA" sz="2400" dirty="0">
                <a:latin typeface="Times New Roman" pitchFamily="18" charset="0"/>
                <a:cs typeface="Times New Roman" pitchFamily="18" charset="0"/>
              </a:rPr>
              <a:t>аргументовано, коротко та чітко представляються основні наукові положення, які виносяться на захист, із зазначенням відмінності одержаних результатів від відомих раніше); особистий внесок здобувача (якщо у дисертації використано ідеї або розробки, що належать співавторам, разом з якими здобувачем опубліковано наукові праці, обов’язково зазначається конкретний особистий внесок здобувача в </a:t>
            </a:r>
            <a:r>
              <a:rPr lang="uk-UA" sz="2400" dirty="0" smtClean="0">
                <a:latin typeface="Times New Roman" pitchFamily="18" charset="0"/>
                <a:cs typeface="Times New Roman" pitchFamily="18" charset="0"/>
              </a:rPr>
              <a:t>такі</a:t>
            </a:r>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Прямоугольник 3"/>
          <p:cNvSpPr>
            <a:spLocks noChangeArrowheads="1"/>
          </p:cNvSpPr>
          <p:nvPr/>
        </p:nvSpPr>
        <p:spPr bwMode="auto">
          <a:xfrm>
            <a:off x="250825" y="476250"/>
            <a:ext cx="8424863" cy="4524315"/>
          </a:xfrm>
          <a:prstGeom prst="rect">
            <a:avLst/>
          </a:prstGeom>
          <a:noFill/>
          <a:ln w="9525">
            <a:noFill/>
            <a:miter lim="800000"/>
            <a:headEnd/>
            <a:tailEnd/>
          </a:ln>
        </p:spPr>
        <p:txBody>
          <a:bodyPr>
            <a:spAutoFit/>
          </a:bodyPr>
          <a:lstStyle/>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dirty="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праці </a:t>
            </a:r>
            <a:r>
              <a:rPr lang="uk-UA" sz="2400" dirty="0">
                <a:latin typeface="Times New Roman" pitchFamily="18" charset="0"/>
                <a:cs typeface="Times New Roman" pitchFamily="18" charset="0"/>
              </a:rPr>
              <a:t>або розробки; здобувач має також додати посилання на дисертації співавторів, у яких було використано результати спільних робіт); апробація матеріалів дисертації (зазначаються назви конференції, конгресу, симпозіуму, семінару, школи, місце та дата проведення); структура та обсяг дисертації (анонсується структура дисертації, зазначається її загальний обсяг).</a:t>
            </a:r>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Прямоугольник 3"/>
          <p:cNvSpPr>
            <a:spLocks noChangeArrowheads="1"/>
          </p:cNvSpPr>
          <p:nvPr/>
        </p:nvSpPr>
        <p:spPr bwMode="auto">
          <a:xfrm>
            <a:off x="250825" y="476250"/>
            <a:ext cx="8424863" cy="5632311"/>
          </a:xfrm>
          <a:prstGeom prst="rect">
            <a:avLst/>
          </a:prstGeom>
          <a:noFill/>
          <a:ln w="9525">
            <a:noFill/>
            <a:miter lim="800000"/>
            <a:headEnd/>
            <a:tailEnd/>
          </a:ln>
        </p:spPr>
        <p:txBody>
          <a:bodyPr>
            <a:spAutoFit/>
          </a:bodyPr>
          <a:lstStyle/>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dirty="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За </a:t>
            </a:r>
            <a:r>
              <a:rPr lang="ru-RU" sz="2400" dirty="0" err="1">
                <a:latin typeface="Times New Roman" pitchFamily="18" charset="0"/>
                <a:cs typeface="Times New Roman" pitchFamily="18" charset="0"/>
              </a:rPr>
              <a:t>наявності</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вступі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можуть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також</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вказуватися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зв’язок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роботи</a:t>
            </a:r>
            <a:r>
              <a:rPr lang="ru-RU" sz="2400" dirty="0">
                <a:latin typeface="Times New Roman" pitchFamily="18" charset="0"/>
                <a:cs typeface="Times New Roman" pitchFamily="18" charset="0"/>
              </a:rPr>
              <a:t> з </a:t>
            </a:r>
            <a:r>
              <a:rPr lang="ru-RU" sz="2400" dirty="0" err="1">
                <a:latin typeface="Times New Roman" pitchFamily="18" charset="0"/>
                <a:cs typeface="Times New Roman" pitchFamily="18" charset="0"/>
              </a:rPr>
              <a:t>науковими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програмами</a:t>
            </a:r>
            <a:r>
              <a:rPr lang="ru-RU" sz="2400" dirty="0">
                <a:latin typeface="Times New Roman" pitchFamily="18" charset="0"/>
                <a:cs typeface="Times New Roman" pitchFamily="18" charset="0"/>
              </a:rPr>
              <a:t>, планами, темами, грантами - </a:t>
            </a:r>
            <a:r>
              <a:rPr lang="ru-RU" sz="2400" dirty="0" err="1">
                <a:latin typeface="Times New Roman" pitchFamily="18" charset="0"/>
                <a:cs typeface="Times New Roman" pitchFamily="18" charset="0"/>
              </a:rPr>
              <a:t>вказується</a:t>
            </a:r>
            <a:r>
              <a:rPr lang="ru-RU" sz="2400" dirty="0">
                <a:latin typeface="Times New Roman" pitchFamily="18" charset="0"/>
                <a:cs typeface="Times New Roman" pitchFamily="18" charset="0"/>
              </a:rPr>
              <a:t>, в рамках </a:t>
            </a:r>
            <a:r>
              <a:rPr lang="ru-RU" sz="2400" dirty="0" err="1">
                <a:latin typeface="Times New Roman" pitchFamily="18" charset="0"/>
                <a:cs typeface="Times New Roman" pitchFamily="18" charset="0"/>
              </a:rPr>
              <a:t>яких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програм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тематичних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планів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наукових</a:t>
            </a:r>
            <a:r>
              <a:rPr lang="ru-RU" sz="2400" dirty="0">
                <a:latin typeface="Times New Roman" pitchFamily="18" charset="0"/>
                <a:cs typeface="Times New Roman" pitchFamily="18" charset="0"/>
              </a:rPr>
              <a:t> тематик і </a:t>
            </a:r>
            <a:r>
              <a:rPr lang="ru-RU" sz="2400" dirty="0" err="1">
                <a:latin typeface="Times New Roman" pitchFamily="18" charset="0"/>
                <a:cs typeface="Times New Roman" pitchFamily="18" charset="0"/>
              </a:rPr>
              <a:t>грантів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зокрема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галузевих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державних</a:t>
            </a:r>
            <a:r>
              <a:rPr lang="ru-RU" sz="2400" dirty="0">
                <a:latin typeface="Times New Roman" pitchFamily="18" charset="0"/>
                <a:cs typeface="Times New Roman" pitchFamily="18" charset="0"/>
              </a:rPr>
              <a:t> та/</a:t>
            </a:r>
            <a:r>
              <a:rPr lang="ru-RU" sz="2400" dirty="0" err="1">
                <a:latin typeface="Times New Roman" pitchFamily="18" charset="0"/>
                <a:cs typeface="Times New Roman" pitchFamily="18" charset="0"/>
              </a:rPr>
              <a:t>або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міжнародних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виконувалося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дисертаційне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дослідження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зазначенням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номерів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державної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реєстрації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науково-дослідних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робіт</a:t>
            </a:r>
            <a:r>
              <a:rPr lang="ru-RU" sz="2400" dirty="0">
                <a:latin typeface="Times New Roman" pitchFamily="18" charset="0"/>
                <a:cs typeface="Times New Roman" pitchFamily="18" charset="0"/>
              </a:rPr>
              <a:t> і </a:t>
            </a:r>
            <a:r>
              <a:rPr lang="ru-RU" sz="2400" dirty="0" err="1">
                <a:latin typeface="Times New Roman" pitchFamily="18" charset="0"/>
                <a:cs typeface="Times New Roman" pitchFamily="18" charset="0"/>
              </a:rPr>
              <a:t>найменуванням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організації</a:t>
            </a:r>
            <a:r>
              <a:rPr lang="ru-RU" sz="2400" dirty="0">
                <a:latin typeface="Times New Roman" pitchFamily="18" charset="0"/>
                <a:cs typeface="Times New Roman" pitchFamily="18" charset="0"/>
              </a:rPr>
              <a:t>, де </a:t>
            </a:r>
            <a:r>
              <a:rPr lang="ru-RU" sz="2400" dirty="0" err="1">
                <a:latin typeface="Times New Roman" pitchFamily="18" charset="0"/>
                <a:cs typeface="Times New Roman" pitchFamily="18" charset="0"/>
              </a:rPr>
              <a:t>виконувалася</a:t>
            </a:r>
            <a:r>
              <a:rPr lang="ru-RU" sz="2400" dirty="0">
                <a:latin typeface="Times New Roman" pitchFamily="18" charset="0"/>
                <a:cs typeface="Times New Roman" pitchFamily="18" charset="0"/>
              </a:rPr>
              <a:t> робота; 	</a:t>
            </a:r>
            <a:r>
              <a:rPr lang="ru-RU" sz="2400" dirty="0" err="1">
                <a:latin typeface="Times New Roman" pitchFamily="18" charset="0"/>
                <a:cs typeface="Times New Roman" pitchFamily="18" charset="0"/>
              </a:rPr>
              <a:t>практичне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значення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отриманих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результатів</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надаються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відомості</a:t>
            </a:r>
            <a:r>
              <a:rPr lang="ru-RU" sz="2400" dirty="0">
                <a:latin typeface="Times New Roman" pitchFamily="18" charset="0"/>
                <a:cs typeface="Times New Roman" pitchFamily="18" charset="0"/>
              </a:rPr>
              <a:t> про </a:t>
            </a:r>
            <a:r>
              <a:rPr lang="ru-RU" sz="2400" dirty="0" err="1">
                <a:latin typeface="Times New Roman" pitchFamily="18" charset="0"/>
                <a:cs typeface="Times New Roman" pitchFamily="18" charset="0"/>
              </a:rPr>
              <a:t>використання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результатів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досліджень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або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рекомендації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щодо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їх</a:t>
            </a:r>
            <a:r>
              <a:rPr lang="ru-RU" sz="2400" dirty="0">
                <a:latin typeface="Times New Roman" pitchFamily="18" charset="0"/>
                <a:cs typeface="Times New Roman" pitchFamily="18" charset="0"/>
              </a:rPr>
              <a:t> практичного </a:t>
            </a:r>
            <a:r>
              <a:rPr lang="ru-RU" sz="2400" dirty="0" err="1">
                <a:latin typeface="Times New Roman" pitchFamily="18" charset="0"/>
                <a:cs typeface="Times New Roman" pitchFamily="18" charset="0"/>
              </a:rPr>
              <a:t>використання</a:t>
            </a:r>
            <a:r>
              <a:rPr lang="ru-RU" sz="2400" dirty="0">
                <a:latin typeface="Times New Roman" pitchFamily="18" charset="0"/>
                <a:cs typeface="Times New Roman" pitchFamily="18" charset="0"/>
              </a:rPr>
              <a:t>.</a:t>
            </a:r>
            <a:endParaRPr lang="uk-UA"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Прямоугольник 3"/>
          <p:cNvSpPr>
            <a:spLocks noChangeArrowheads="1"/>
          </p:cNvSpPr>
          <p:nvPr/>
        </p:nvSpPr>
        <p:spPr bwMode="auto">
          <a:xfrm>
            <a:off x="323528" y="1628800"/>
            <a:ext cx="8424168" cy="2308324"/>
          </a:xfrm>
          <a:prstGeom prst="rect">
            <a:avLst/>
          </a:prstGeom>
          <a:noFill/>
          <a:ln w="9525">
            <a:noFill/>
            <a:miter lim="800000"/>
            <a:headEnd/>
            <a:tailEnd/>
          </a:ln>
        </p:spPr>
        <p:txBody>
          <a:bodyPr wrap="square">
            <a:spAutoFit/>
          </a:bodyPr>
          <a:lstStyle/>
          <a:p>
            <a:pPr indent="457200" algn="just"/>
            <a:endParaRPr lang="uk-UA" sz="2400" b="1" dirty="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	</a:t>
            </a:r>
            <a:r>
              <a:rPr lang="uk-UA" sz="2400" dirty="0">
                <a:latin typeface="Times New Roman" pitchFamily="18" charset="0"/>
                <a:cs typeface="Times New Roman" pitchFamily="18" charset="0"/>
              </a:rPr>
              <a:t>У розділах дисертації має бути </a:t>
            </a:r>
            <a:r>
              <a:rPr lang="uk-UA" sz="2400" dirty="0" err="1">
                <a:latin typeface="Times New Roman" pitchFamily="18" charset="0"/>
                <a:cs typeface="Times New Roman" pitchFamily="18" charset="0"/>
              </a:rPr>
              <a:t>вичерпно</a:t>
            </a:r>
            <a:r>
              <a:rPr lang="uk-UA" sz="2400" dirty="0">
                <a:latin typeface="Times New Roman" pitchFamily="18" charset="0"/>
                <a:cs typeface="Times New Roman" pitchFamily="18" charset="0"/>
              </a:rPr>
              <a:t> і повно викладено зміст власних досліджень здобувача наукового ступеня, зроблено посилання на всі наукові праці здобувача, наведені в анотації. Список цих праць має також міститися у списку використаних джерел.</a:t>
            </a:r>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Прямоугольник 3"/>
          <p:cNvSpPr>
            <a:spLocks noChangeArrowheads="1"/>
          </p:cNvSpPr>
          <p:nvPr/>
        </p:nvSpPr>
        <p:spPr bwMode="auto">
          <a:xfrm>
            <a:off x="250825" y="476250"/>
            <a:ext cx="8424863" cy="4524315"/>
          </a:xfrm>
          <a:prstGeom prst="rect">
            <a:avLst/>
          </a:prstGeom>
          <a:noFill/>
          <a:ln w="9525">
            <a:noFill/>
            <a:miter lim="800000"/>
            <a:headEnd/>
            <a:tailEnd/>
          </a:ln>
        </p:spPr>
        <p:txBody>
          <a:bodyPr>
            <a:spAutoFit/>
          </a:bodyPr>
          <a:lstStyle/>
          <a:p>
            <a:endParaRPr lang="uk-UA" sz="2400" dirty="0">
              <a:latin typeface="Trebuchet MS" pitchFamily="34" charset="0"/>
            </a:endParaRPr>
          </a:p>
          <a:p>
            <a:endParaRPr lang="uk-UA" sz="2400" dirty="0">
              <a:latin typeface="Trebuchet MS" pitchFamily="34" charset="0"/>
            </a:endParaRPr>
          </a:p>
          <a:p>
            <a:endParaRPr lang="uk-UA" sz="2400" dirty="0">
              <a:latin typeface="Trebuchet MS" pitchFamily="34" charset="0"/>
            </a:endParaRPr>
          </a:p>
          <a:p>
            <a:endParaRPr lang="uk-UA" sz="2400" dirty="0">
              <a:latin typeface="Trebuchet MS" pitchFamily="34" charset="0"/>
            </a:endParaRPr>
          </a:p>
          <a:p>
            <a:pPr algn="just"/>
            <a:r>
              <a:rPr lang="uk-UA" sz="2400" b="1" dirty="0">
                <a:latin typeface="Times New Roman" pitchFamily="18" charset="0"/>
                <a:cs typeface="Times New Roman" pitchFamily="18" charset="0"/>
              </a:rPr>
              <a:t>	</a:t>
            </a:r>
            <a:r>
              <a:rPr lang="uk-UA" sz="2400" dirty="0">
                <a:latin typeface="Times New Roman" pitchFamily="18" charset="0"/>
                <a:cs typeface="Times New Roman" pitchFamily="18" charset="0"/>
              </a:rPr>
              <a:t>У разі використання  наукових результатів, ідей, публікацій та інших матеріалів інших авторів у тексті дисертації обов’язково повинні бути посилання на  публікації цих авторів. Фрагменти оприлюднених (опублікованих) текстів інших авторів (цитати) можуть включатися до дисертації виключно із посиланням на джерело (крім фрагментів, які не несуть самостійного змістовного навантаження).</a:t>
            </a:r>
            <a:endParaRPr lang="uk-UA" sz="2400"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Прямоугольник 3"/>
          <p:cNvSpPr>
            <a:spLocks noChangeArrowheads="1"/>
          </p:cNvSpPr>
          <p:nvPr/>
        </p:nvSpPr>
        <p:spPr bwMode="auto">
          <a:xfrm>
            <a:off x="250825" y="476250"/>
            <a:ext cx="8424863" cy="4524315"/>
          </a:xfrm>
          <a:prstGeom prst="rect">
            <a:avLst/>
          </a:prstGeom>
          <a:noFill/>
          <a:ln w="9525">
            <a:noFill/>
            <a:miter lim="800000"/>
            <a:headEnd/>
            <a:tailEnd/>
          </a:ln>
        </p:spPr>
        <p:txBody>
          <a:bodyPr>
            <a:spAutoFit/>
          </a:bodyPr>
          <a:lstStyle/>
          <a:p>
            <a:endParaRPr lang="uk-UA" sz="2400" dirty="0">
              <a:latin typeface="Trebuchet MS" pitchFamily="34"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Розділи дисертації можуть поділятися на підрозділи (нумерація складається з номера розділу і порядкового номера підрозділу, відокремлених крапкою), пункти (нумерація - з номера розділу, порядкового номера підрозділу і порядкового номера пункту, відокремлених крапкою), підпункти (нумерація - з номера розділу, порядкового номера підрозділу, порядкового номера пункту і порядкового номера підпункту, відокремлених крапкою). Розділи, підрозділи, пункти і підпункти нумеруються арабськими цифрами.</a:t>
            </a:r>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Прямоугольник 3"/>
          <p:cNvSpPr>
            <a:spLocks noChangeArrowheads="1"/>
          </p:cNvSpPr>
          <p:nvPr/>
        </p:nvSpPr>
        <p:spPr bwMode="auto">
          <a:xfrm>
            <a:off x="250825" y="476250"/>
            <a:ext cx="8424863" cy="2677656"/>
          </a:xfrm>
          <a:prstGeom prst="rect">
            <a:avLst/>
          </a:prstGeom>
          <a:noFill/>
          <a:ln w="9525">
            <a:noFill/>
            <a:miter lim="800000"/>
            <a:headEnd/>
            <a:tailEnd/>
          </a:ln>
        </p:spPr>
        <p:txBody>
          <a:bodyPr>
            <a:spAutoFit/>
          </a:bodyPr>
          <a:lstStyle/>
          <a:p>
            <a:pPr algn="just"/>
            <a:endParaRPr lang="uk-UA" sz="2400" b="1" dirty="0">
              <a:latin typeface="Times New Roman" pitchFamily="18" charset="0"/>
              <a:cs typeface="Times New Roman" pitchFamily="18" charset="0"/>
            </a:endParaRPr>
          </a:p>
          <a:p>
            <a:pPr algn="just"/>
            <a:r>
              <a:rPr lang="uk-UA" sz="2400" b="1" dirty="0">
                <a:latin typeface="Times New Roman" pitchFamily="18" charset="0"/>
                <a:cs typeface="Times New Roman" pitchFamily="18" charset="0"/>
              </a:rPr>
              <a:t>	</a:t>
            </a:r>
            <a:r>
              <a:rPr lang="ru-RU" sz="2400" dirty="0">
                <a:latin typeface="Times New Roman" pitchFamily="18" charset="0"/>
                <a:cs typeface="Times New Roman" pitchFamily="18" charset="0"/>
              </a:rPr>
              <a:t>При </a:t>
            </a:r>
            <a:r>
              <a:rPr lang="ru-RU" sz="2400" dirty="0" err="1">
                <a:latin typeface="Times New Roman" pitchFamily="18" charset="0"/>
                <a:cs typeface="Times New Roman" pitchFamily="18" charset="0"/>
              </a:rPr>
              <a:t>нумерації</a:t>
            </a:r>
            <a:r>
              <a:rPr lang="ru-RU" sz="2400" dirty="0">
                <a:latin typeface="Times New Roman" pitchFamily="18" charset="0"/>
                <a:cs typeface="Times New Roman" pitchFamily="18" charset="0"/>
              </a:rPr>
              <a:t> формул і </a:t>
            </a:r>
            <a:r>
              <a:rPr lang="ru-RU" sz="2400" dirty="0" err="1">
                <a:latin typeface="Times New Roman" pitchFamily="18" charset="0"/>
                <a:cs typeface="Times New Roman" pitchFamily="18" charset="0"/>
              </a:rPr>
              <a:t>рисунків</a:t>
            </a:r>
            <a:r>
              <a:rPr lang="ru-RU" sz="2400" dirty="0">
                <a:latin typeface="Times New Roman" pitchFamily="18" charset="0"/>
                <a:cs typeface="Times New Roman" pitchFamily="18" charset="0"/>
              </a:rPr>
              <a:t> за </a:t>
            </a:r>
            <a:r>
              <a:rPr lang="ru-RU" sz="2400" dirty="0" err="1">
                <a:latin typeface="Times New Roman" pitchFamily="18" charset="0"/>
                <a:cs typeface="Times New Roman" pitchFamily="18" charset="0"/>
              </a:rPr>
              <a:t>наявності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посилань</a:t>
            </a:r>
            <a:r>
              <a:rPr lang="ru-RU" sz="2400" dirty="0">
                <a:latin typeface="Times New Roman" pitchFamily="18" charset="0"/>
                <a:cs typeface="Times New Roman" pitchFamily="18" charset="0"/>
              </a:rPr>
              <a:t> на них у </a:t>
            </a:r>
            <a:r>
              <a:rPr lang="ru-RU" sz="2400" dirty="0" err="1">
                <a:latin typeface="Times New Roman" pitchFamily="18" charset="0"/>
                <a:cs typeface="Times New Roman" pitchFamily="18" charset="0"/>
              </a:rPr>
              <a:t>тексті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дисертації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проставляються</a:t>
            </a:r>
            <a:r>
              <a:rPr lang="ru-RU" sz="2400" dirty="0">
                <a:latin typeface="Times New Roman" pitchFamily="18" charset="0"/>
                <a:cs typeface="Times New Roman" pitchFamily="18" charset="0"/>
              </a:rPr>
              <a:t> через </a:t>
            </a:r>
            <a:r>
              <a:rPr lang="ru-RU" sz="2400" dirty="0" err="1">
                <a:latin typeface="Times New Roman" pitchFamily="18" charset="0"/>
                <a:cs typeface="Times New Roman" pitchFamily="18" charset="0"/>
              </a:rPr>
              <a:t>крапку</a:t>
            </a:r>
            <a:r>
              <a:rPr lang="ru-RU" sz="2400" dirty="0">
                <a:latin typeface="Times New Roman" pitchFamily="18" charset="0"/>
                <a:cs typeface="Times New Roman" pitchFamily="18" charset="0"/>
              </a:rPr>
              <a:t> номер </a:t>
            </a:r>
            <a:r>
              <a:rPr lang="ru-RU" sz="2400" dirty="0" err="1">
                <a:latin typeface="Times New Roman" pitchFamily="18" charset="0"/>
                <a:cs typeface="Times New Roman" pitchFamily="18" charset="0"/>
              </a:rPr>
              <a:t>розділу</a:t>
            </a:r>
            <a:r>
              <a:rPr lang="ru-RU" sz="2400" dirty="0">
                <a:latin typeface="Times New Roman" pitchFamily="18" charset="0"/>
                <a:cs typeface="Times New Roman" pitchFamily="18" charset="0"/>
              </a:rPr>
              <a:t> та номер </a:t>
            </a:r>
            <a:r>
              <a:rPr lang="ru-RU" sz="2400" dirty="0" err="1">
                <a:latin typeface="Times New Roman" pitchFamily="18" charset="0"/>
                <a:cs typeface="Times New Roman" pitchFamily="18" charset="0"/>
              </a:rPr>
              <a:t>формули</a:t>
            </a:r>
            <a:r>
              <a:rPr lang="ru-RU" sz="2400" dirty="0">
                <a:latin typeface="Times New Roman" pitchFamily="18" charset="0"/>
                <a:cs typeface="Times New Roman" pitchFamily="18" charset="0"/>
              </a:rPr>
              <a:t> (рисунка). Формула, </a:t>
            </a:r>
            <a:r>
              <a:rPr lang="ru-RU" sz="2400" dirty="0" err="1">
                <a:latin typeface="Times New Roman" pitchFamily="18" charset="0"/>
                <a:cs typeface="Times New Roman" pitchFamily="18" charset="0"/>
              </a:rPr>
              <a:t>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нумерується</a:t>
            </a:r>
            <a:r>
              <a:rPr lang="ru-RU" sz="2400" dirty="0">
                <a:latin typeface="Times New Roman" pitchFamily="18" charset="0"/>
                <a:cs typeface="Times New Roman" pitchFamily="18" charset="0"/>
              </a:rPr>
              <a:t>, наводиться </a:t>
            </a:r>
            <a:r>
              <a:rPr lang="ru-RU" sz="2400" dirty="0" err="1">
                <a:latin typeface="Times New Roman" pitchFamily="18" charset="0"/>
                <a:cs typeface="Times New Roman" pitchFamily="18" charset="0"/>
              </a:rPr>
              <a:t>посередині</a:t>
            </a:r>
            <a:r>
              <a:rPr lang="ru-RU" sz="2400" dirty="0">
                <a:latin typeface="Times New Roman" pitchFamily="18" charset="0"/>
                <a:cs typeface="Times New Roman" pitchFamily="18" charset="0"/>
              </a:rPr>
              <a:t> нового рядка (</a:t>
            </a:r>
            <a:r>
              <a:rPr lang="ru-RU" sz="2400" dirty="0" err="1">
                <a:latin typeface="Times New Roman" pitchFamily="18" charset="0"/>
                <a:cs typeface="Times New Roman" pitchFamily="18" charset="0"/>
              </a:rPr>
              <a:t>нумерація</a:t>
            </a:r>
            <a:r>
              <a:rPr lang="ru-RU" sz="2400" dirty="0">
                <a:latin typeface="Times New Roman" pitchFamily="18" charset="0"/>
                <a:cs typeface="Times New Roman" pitchFamily="18" charset="0"/>
              </a:rPr>
              <a:t> - з правого боку в дужках). Номер та </a:t>
            </a:r>
            <a:r>
              <a:rPr lang="ru-RU" sz="2400" dirty="0" err="1">
                <a:latin typeface="Times New Roman" pitchFamily="18" charset="0"/>
                <a:cs typeface="Times New Roman" pitchFamily="18" charset="0"/>
              </a:rPr>
              <a:t>назва</a:t>
            </a:r>
            <a:r>
              <a:rPr lang="ru-RU" sz="2400" dirty="0">
                <a:latin typeface="Times New Roman" pitchFamily="18" charset="0"/>
                <a:cs typeface="Times New Roman" pitchFamily="18" charset="0"/>
              </a:rPr>
              <a:t> рисунка </a:t>
            </a:r>
            <a:r>
              <a:rPr lang="ru-RU" sz="2400" dirty="0" err="1">
                <a:latin typeface="Times New Roman" pitchFamily="18" charset="0"/>
                <a:cs typeface="Times New Roman" pitchFamily="18" charset="0"/>
              </a:rPr>
              <a:t>наводяться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знизу</a:t>
            </a:r>
            <a:r>
              <a:rPr lang="ru-RU" sz="2400" dirty="0">
                <a:latin typeface="Times New Roman" pitchFamily="18" charset="0"/>
                <a:cs typeface="Times New Roman" pitchFamily="18" charset="0"/>
              </a:rPr>
              <a:t>/з правого боку рисунка.</a:t>
            </a:r>
          </a:p>
        </p:txBody>
      </p:sp>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Прямоугольник 3"/>
          <p:cNvSpPr>
            <a:spLocks noChangeArrowheads="1"/>
          </p:cNvSpPr>
          <p:nvPr/>
        </p:nvSpPr>
        <p:spPr bwMode="auto">
          <a:xfrm>
            <a:off x="250825" y="476250"/>
            <a:ext cx="8424863" cy="3046988"/>
          </a:xfrm>
          <a:prstGeom prst="rect">
            <a:avLst/>
          </a:prstGeom>
          <a:noFill/>
          <a:ln w="9525">
            <a:noFill/>
            <a:miter lim="800000"/>
            <a:headEnd/>
            <a:tailEnd/>
          </a:ln>
        </p:spPr>
        <p:txBody>
          <a:bodyPr>
            <a:spAutoFit/>
          </a:bodyPr>
          <a:lstStyle/>
          <a:p>
            <a:pPr algn="just"/>
            <a:endParaRPr lang="uk-UA" sz="2400" b="1"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r>
              <a:rPr lang="ru-RU" sz="2400" dirty="0">
                <a:latin typeface="Times New Roman" pitchFamily="18" charset="0"/>
                <a:cs typeface="Times New Roman" pitchFamily="18" charset="0"/>
              </a:rPr>
              <a:t>У </a:t>
            </a:r>
            <a:r>
              <a:rPr lang="ru-RU" sz="2400" dirty="0" err="1">
                <a:latin typeface="Times New Roman" pitchFamily="18" charset="0"/>
                <a:cs typeface="Times New Roman" pitchFamily="18" charset="0"/>
              </a:rPr>
              <a:t>висновках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викладаються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найбільш</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важливі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наукові</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практичні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результати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дисертації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вказуються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наукові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проблеми</a:t>
            </a:r>
            <a:r>
              <a:rPr lang="ru-RU" sz="2400" dirty="0">
                <a:latin typeface="Times New Roman" pitchFamily="18" charset="0"/>
                <a:cs typeface="Times New Roman" pitchFamily="18" charset="0"/>
              </a:rPr>
              <a:t>, для </a:t>
            </a:r>
            <a:r>
              <a:rPr lang="ru-RU" sz="2400" dirty="0" err="1">
                <a:latin typeface="Times New Roman" pitchFamily="18" charset="0"/>
                <a:cs typeface="Times New Roman" pitchFamily="18" charset="0"/>
              </a:rPr>
              <a:t>розв’язання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можуть</a:t>
            </a:r>
            <a:r>
              <a:rPr lang="ru-RU" sz="2400" dirty="0">
                <a:latin typeface="Times New Roman" pitchFamily="18" charset="0"/>
                <a:cs typeface="Times New Roman" pitchFamily="18" charset="0"/>
              </a:rPr>
              <a:t> бути </a:t>
            </a:r>
            <a:r>
              <a:rPr lang="ru-RU" sz="2400" dirty="0" err="1">
                <a:latin typeface="Times New Roman" pitchFamily="18" charset="0"/>
                <a:cs typeface="Times New Roman" pitchFamily="18" charset="0"/>
              </a:rPr>
              <a:t>застосовані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результати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дослідження</a:t>
            </a:r>
            <a:r>
              <a:rPr lang="ru-RU" sz="2400" dirty="0">
                <a:latin typeface="Times New Roman" pitchFamily="18" charset="0"/>
                <a:cs typeface="Times New Roman" pitchFamily="18" charset="0"/>
              </a:rPr>
              <a:t>, а </a:t>
            </a:r>
            <a:r>
              <a:rPr lang="ru-RU" sz="2400" dirty="0" err="1">
                <a:latin typeface="Times New Roman" pitchFamily="18" charset="0"/>
                <a:cs typeface="Times New Roman" pitchFamily="18" charset="0"/>
              </a:rPr>
              <a:t>також</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можливі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напрями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продовження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досліджень</a:t>
            </a:r>
            <a:r>
              <a:rPr lang="ru-RU" sz="2400" dirty="0">
                <a:latin typeface="Times New Roman" pitchFamily="18" charset="0"/>
                <a:cs typeface="Times New Roman" pitchFamily="18" charset="0"/>
              </a:rPr>
              <a:t> за тематикою </a:t>
            </a:r>
            <a:r>
              <a:rPr lang="ru-RU" sz="2400" dirty="0" err="1">
                <a:latin typeface="Times New Roman" pitchFamily="18" charset="0"/>
                <a:cs typeface="Times New Roman" pitchFamily="18" charset="0"/>
              </a:rPr>
              <a:t>дисертації</a:t>
            </a:r>
            <a:r>
              <a:rPr lang="ru-RU" sz="2400" dirty="0">
                <a:latin typeface="Times New Roman" pitchFamily="18" charset="0"/>
                <a:cs typeface="Times New Roman" pitchFamily="18" charset="0"/>
              </a:rPr>
              <a:t>.</a:t>
            </a:r>
            <a:endParaRPr lang="uk-UA"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Прямоугольник 3"/>
          <p:cNvSpPr>
            <a:spLocks noChangeArrowheads="1"/>
          </p:cNvSpPr>
          <p:nvPr/>
        </p:nvSpPr>
        <p:spPr bwMode="auto">
          <a:xfrm>
            <a:off x="250825" y="476250"/>
            <a:ext cx="8424863" cy="5262979"/>
          </a:xfrm>
          <a:prstGeom prst="rect">
            <a:avLst/>
          </a:prstGeom>
          <a:noFill/>
          <a:ln w="9525">
            <a:noFill/>
            <a:miter lim="800000"/>
            <a:headEnd/>
            <a:tailEnd/>
          </a:ln>
        </p:spPr>
        <p:txBody>
          <a:bodyPr>
            <a:spAutoFit/>
          </a:bodyPr>
          <a:lstStyle/>
          <a:p>
            <a:pPr algn="just"/>
            <a:endParaRPr lang="uk-UA" sz="2400" b="1"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За наявності практичного значення отриманих результатів надаються відомості про використання результатів досліджень або рекомендації щодо їх використання. У разі якщо результати досліджень впроваджено, відомості подаються із зазначенням найменувань організацій, в яких здійснено впровадження. У цьому випадку додатки можуть містити копії відповідних документів.</a:t>
            </a:r>
            <a:endParaRPr lang="uk-UA" sz="2400"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052736"/>
            <a:ext cx="8424863" cy="2677656"/>
          </a:xfrm>
          <a:prstGeom prst="rect">
            <a:avLst/>
          </a:prstGeom>
        </p:spPr>
        <p:txBody>
          <a:bodyPr>
            <a:spAutoFit/>
          </a:bodyPr>
          <a:lstStyle/>
          <a:p>
            <a:pPr algn="just" fontAlgn="auto">
              <a:spcBef>
                <a:spcPts val="0"/>
              </a:spcBef>
              <a:spcAft>
                <a:spcPts val="0"/>
              </a:spcAft>
              <a:defRPr/>
            </a:pPr>
            <a:endParaRPr lang="uk-UA" sz="2400" b="1" dirty="0">
              <a:latin typeface="Times New Roman" panose="02020603050405020304" pitchFamily="18" charset="0"/>
              <a:cs typeface="Times New Roman" panose="02020603050405020304" pitchFamily="18" charset="0"/>
            </a:endParaRPr>
          </a:p>
          <a:p>
            <a:pPr algn="just"/>
            <a:r>
              <a:rPr lang="ru-RU" sz="2400" dirty="0" smtClean="0">
                <a:latin typeface="Times New Roman" pitchFamily="18" charset="0"/>
                <a:cs typeface="Times New Roman" pitchFamily="18" charset="0"/>
              </a:rPr>
              <a:t>	Список </a:t>
            </a:r>
            <a:r>
              <a:rPr lang="ru-RU" sz="2400" dirty="0" err="1">
                <a:latin typeface="Times New Roman" pitchFamily="18" charset="0"/>
                <a:cs typeface="Times New Roman" pitchFamily="18" charset="0"/>
              </a:rPr>
              <a:t>використаних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джерел</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формується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здобувачем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наукового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ступеня</a:t>
            </a:r>
            <a:r>
              <a:rPr lang="ru-RU" sz="2400" dirty="0">
                <a:latin typeface="Times New Roman" pitchFamily="18" charset="0"/>
                <a:cs typeface="Times New Roman" pitchFamily="18" charset="0"/>
              </a:rPr>
              <a:t> за </a:t>
            </a:r>
            <a:r>
              <a:rPr lang="ru-RU" sz="2400" dirty="0" err="1">
                <a:latin typeface="Times New Roman" pitchFamily="18" charset="0"/>
                <a:cs typeface="Times New Roman" pitchFamily="18" charset="0"/>
              </a:rPr>
              <a:t>його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вибором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опціонально</a:t>
            </a:r>
            <a:r>
              <a:rPr lang="ru-RU" sz="2400" dirty="0">
                <a:latin typeface="Times New Roman" pitchFamily="18" charset="0"/>
                <a:cs typeface="Times New Roman" pitchFamily="18" charset="0"/>
              </a:rPr>
              <a:t> - в </a:t>
            </a:r>
            <a:r>
              <a:rPr lang="ru-RU" sz="2400" dirty="0" err="1">
                <a:latin typeface="Times New Roman" pitchFamily="18" charset="0"/>
                <a:cs typeface="Times New Roman" pitchFamily="18" charset="0"/>
              </a:rPr>
              <a:t>кінці</a:t>
            </a:r>
            <a:r>
              <a:rPr lang="ru-RU" sz="2400" dirty="0">
                <a:latin typeface="Times New Roman" pitchFamily="18" charset="0"/>
                <a:cs typeface="Times New Roman" pitchFamily="18" charset="0"/>
              </a:rPr>
              <a:t> кожного </a:t>
            </a:r>
            <a:r>
              <a:rPr lang="ru-RU" sz="2400" dirty="0" err="1">
                <a:latin typeface="Times New Roman" pitchFamily="18" charset="0"/>
                <a:cs typeface="Times New Roman" pitchFamily="18" charset="0"/>
              </a:rPr>
              <a:t>розділу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основної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частини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дисертації</a:t>
            </a:r>
            <a:r>
              <a:rPr lang="ru-RU" sz="2400" dirty="0">
                <a:latin typeface="Times New Roman" pitchFamily="18" charset="0"/>
                <a:cs typeface="Times New Roman" pitchFamily="18" charset="0"/>
              </a:rPr>
              <a:t>) одним </a:t>
            </a:r>
            <a:r>
              <a:rPr lang="ru-RU" sz="2400" dirty="0" err="1">
                <a:latin typeface="Times New Roman" pitchFamily="18" charset="0"/>
                <a:cs typeface="Times New Roman" pitchFamily="18" charset="0"/>
              </a:rPr>
              <a:t>із</a:t>
            </a:r>
            <a:r>
              <a:rPr lang="ru-RU" sz="2400" dirty="0">
                <a:latin typeface="Times New Roman" pitchFamily="18" charset="0"/>
                <a:cs typeface="Times New Roman" pitchFamily="18" charset="0"/>
              </a:rPr>
              <a:t> таких </a:t>
            </a:r>
            <a:r>
              <a:rPr lang="ru-RU" sz="2400" dirty="0" err="1">
                <a:latin typeface="Times New Roman" pitchFamily="18" charset="0"/>
                <a:cs typeface="Times New Roman" pitchFamily="18" charset="0"/>
              </a:rPr>
              <a:t>способів</a:t>
            </a:r>
            <a:r>
              <a:rPr lang="ru-RU" sz="2400" dirty="0">
                <a:latin typeface="Times New Roman" pitchFamily="18" charset="0"/>
                <a:cs typeface="Times New Roman" pitchFamily="18" charset="0"/>
              </a:rPr>
              <a:t>: у порядку </a:t>
            </a:r>
            <a:r>
              <a:rPr lang="ru-RU" sz="2400" dirty="0" err="1">
                <a:latin typeface="Times New Roman" pitchFamily="18" charset="0"/>
                <a:cs typeface="Times New Roman" pitchFamily="18" charset="0"/>
              </a:rPr>
              <a:t>появи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посилань</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тексті</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алфавітному</a:t>
            </a:r>
            <a:r>
              <a:rPr lang="ru-RU" sz="2400" dirty="0">
                <a:latin typeface="Times New Roman" pitchFamily="18" charset="0"/>
                <a:cs typeface="Times New Roman" pitchFamily="18" charset="0"/>
              </a:rPr>
              <a:t> порядку </a:t>
            </a:r>
            <a:r>
              <a:rPr lang="ru-RU" sz="2400" dirty="0" err="1">
                <a:latin typeface="Times New Roman" pitchFamily="18" charset="0"/>
                <a:cs typeface="Times New Roman" pitchFamily="18" charset="0"/>
              </a:rPr>
              <a:t>прізвищ</a:t>
            </a:r>
            <a:r>
              <a:rPr lang="ru-RU" sz="2400" dirty="0">
                <a:latin typeface="Times New Roman" pitchFamily="18" charset="0"/>
                <a:cs typeface="Times New Roman" pitchFamily="18" charset="0"/>
              </a:rPr>
              <a:t> перших </a:t>
            </a:r>
            <a:r>
              <a:rPr lang="ru-RU" sz="2400" dirty="0" err="1">
                <a:latin typeface="Times New Roman" pitchFamily="18" charset="0"/>
                <a:cs typeface="Times New Roman" pitchFamily="18" charset="0"/>
              </a:rPr>
              <a:t>авторів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або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заголовків</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хронологічному</a:t>
            </a:r>
            <a:r>
              <a:rPr lang="ru-RU" sz="2400" dirty="0">
                <a:latin typeface="Times New Roman" pitchFamily="18" charset="0"/>
                <a:cs typeface="Times New Roman" pitchFamily="18" charset="0"/>
              </a:rPr>
              <a:t> порядку.</a:t>
            </a: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Прямоугольник 3"/>
          <p:cNvSpPr>
            <a:spLocks noChangeArrowheads="1"/>
          </p:cNvSpPr>
          <p:nvPr/>
        </p:nvSpPr>
        <p:spPr bwMode="auto">
          <a:xfrm>
            <a:off x="250825" y="476250"/>
            <a:ext cx="8424863" cy="5386090"/>
          </a:xfrm>
          <a:prstGeom prst="rect">
            <a:avLst/>
          </a:prstGeom>
          <a:noFill/>
          <a:ln w="9525">
            <a:noFill/>
            <a:miter lim="800000"/>
            <a:headEnd/>
            <a:tailEnd/>
          </a:ln>
        </p:spPr>
        <p:txBody>
          <a:bodyPr>
            <a:spAutoFit/>
          </a:bodyPr>
          <a:lstStyle/>
          <a:p>
            <a:pPr indent="457200"/>
            <a:endParaRPr lang="uk-UA" sz="2000" dirty="0">
              <a:latin typeface="Times New Roman" pitchFamily="18" charset="0"/>
              <a:cs typeface="Times New Roman" pitchFamily="18" charset="0"/>
            </a:endParaRPr>
          </a:p>
          <a:p>
            <a:pPr indent="457200"/>
            <a:endParaRPr lang="uk-UA" sz="2000" dirty="0">
              <a:latin typeface="Times New Roman" pitchFamily="18" charset="0"/>
              <a:cs typeface="Times New Roman" pitchFamily="18" charset="0"/>
            </a:endParaRPr>
          </a:p>
          <a:p>
            <a:pPr lvl="0" algn="ctr"/>
            <a:r>
              <a:rPr lang="uk-UA" sz="2800" b="1" dirty="0" smtClean="0">
                <a:solidFill>
                  <a:prstClr val="black"/>
                </a:solidFill>
                <a:latin typeface="Times New Roman" pitchFamily="18" charset="0"/>
                <a:cs typeface="Times New Roman" pitchFamily="18" charset="0"/>
              </a:rPr>
              <a:t>Питання 1. </a:t>
            </a:r>
            <a:r>
              <a:rPr lang="uk-UA" sz="2400" b="1" dirty="0">
                <a:solidFill>
                  <a:prstClr val="black"/>
                </a:solidFill>
                <a:latin typeface="Times New Roman" pitchFamily="18" charset="0"/>
                <a:cs typeface="Times New Roman" pitchFamily="18" charset="0"/>
              </a:rPr>
              <a:t>Дисертаційна робота як результат дослідницької </a:t>
            </a:r>
            <a:r>
              <a:rPr lang="uk-UA" sz="2400" b="1" dirty="0" smtClean="0">
                <a:solidFill>
                  <a:prstClr val="black"/>
                </a:solidFill>
                <a:latin typeface="Times New Roman" pitchFamily="18" charset="0"/>
                <a:cs typeface="Times New Roman" pitchFamily="18" charset="0"/>
              </a:rPr>
              <a:t>діяльності</a:t>
            </a:r>
            <a:endParaRPr lang="uk-UA" sz="2400" b="1" dirty="0">
              <a:solidFill>
                <a:prstClr val="black"/>
              </a:solidFill>
              <a:latin typeface="Times New Roman" pitchFamily="18" charset="0"/>
              <a:cs typeface="Times New Roman" pitchFamily="18" charset="0"/>
            </a:endParaRPr>
          </a:p>
          <a:p>
            <a:pPr indent="457200"/>
            <a:endParaRPr lang="uk-UA" sz="2000" dirty="0">
              <a:latin typeface="Times New Roman" pitchFamily="18" charset="0"/>
              <a:cs typeface="Times New Roman" pitchFamily="18" charset="0"/>
            </a:endParaRPr>
          </a:p>
          <a:p>
            <a:pPr indent="457200"/>
            <a:endParaRPr lang="uk-UA" sz="2000" dirty="0">
              <a:latin typeface="Times New Roman" pitchFamily="18" charset="0"/>
              <a:cs typeface="Times New Roman" pitchFamily="18" charset="0"/>
            </a:endParaRPr>
          </a:p>
          <a:p>
            <a:pPr indent="457200"/>
            <a:endParaRPr lang="uk-UA" sz="2000" dirty="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	</a:t>
            </a:r>
            <a:r>
              <a:rPr lang="uk-UA" sz="2400" dirty="0">
                <a:latin typeface="Times New Roman" pitchFamily="18" charset="0"/>
                <a:cs typeface="Times New Roman" pitchFamily="18" charset="0"/>
              </a:rPr>
              <a:t>Дисертація на здобуття </a:t>
            </a:r>
            <a:r>
              <a:rPr lang="uk-UA" sz="2400" dirty="0" smtClean="0">
                <a:latin typeface="Times New Roman" pitchFamily="18" charset="0"/>
                <a:cs typeface="Times New Roman" pitchFamily="18" charset="0"/>
              </a:rPr>
              <a:t>ступеня доктора філософії є </a:t>
            </a:r>
            <a:r>
              <a:rPr lang="uk-UA" sz="2400" dirty="0">
                <a:latin typeface="Times New Roman" pitchFamily="18" charset="0"/>
                <a:cs typeface="Times New Roman" pitchFamily="18" charset="0"/>
              </a:rPr>
              <a:t>кваліфікаційною науковою працею, виконаною особисто здобувачем у вигляді спеціально підготовленого </a:t>
            </a:r>
            <a:r>
              <a:rPr lang="uk-UA" sz="2400" dirty="0" smtClean="0">
                <a:latin typeface="Times New Roman" pitchFamily="18" charset="0"/>
                <a:cs typeface="Times New Roman" pitchFamily="18" charset="0"/>
              </a:rPr>
              <a:t>рукопису.</a:t>
            </a:r>
            <a:endParaRPr lang="uk-UA" sz="2400" dirty="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	Підготовлена </a:t>
            </a:r>
            <a:r>
              <a:rPr lang="uk-UA" sz="2400" dirty="0">
                <a:latin typeface="Times New Roman" pitchFamily="18" charset="0"/>
                <a:cs typeface="Times New Roman" pitchFamily="18" charset="0"/>
              </a:rPr>
              <a:t>до захисту дисертація повинна містити висунуті здобувачем науково обґрунтовані  теоретичні або експериментальні результати, наукові положення, а також характеризуватися єдністю змісту і свідчити про особистий внесок здобувача в науку.</a:t>
            </a:r>
          </a:p>
        </p:txBody>
      </p:sp>
    </p:spTree>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0825" y="476250"/>
            <a:ext cx="8424863" cy="4893647"/>
          </a:xfrm>
          <a:prstGeom prst="rect">
            <a:avLst/>
          </a:prstGeom>
        </p:spPr>
        <p:txBody>
          <a:bodyPr>
            <a:spAutoFit/>
          </a:bodyPr>
          <a:lstStyle/>
          <a:p>
            <a:pPr algn="just" fontAlgn="auto">
              <a:spcBef>
                <a:spcPts val="0"/>
              </a:spcBef>
              <a:spcAft>
                <a:spcPts val="0"/>
              </a:spcAft>
              <a:defRPr/>
            </a:pPr>
            <a:endParaRPr lang="uk-UA" sz="2400" b="1" dirty="0">
              <a:latin typeface="Times New Roman" panose="02020603050405020304" pitchFamily="18" charset="0"/>
              <a:cs typeface="Times New Roman" panose="02020603050405020304" pitchFamily="18" charset="0"/>
            </a:endParaRPr>
          </a:p>
          <a:p>
            <a:pPr indent="457200" algn="just" fontAlgn="auto">
              <a:spcBef>
                <a:spcPts val="0"/>
              </a:spcBef>
              <a:spcAft>
                <a:spcPts val="0"/>
              </a:spcAft>
              <a:defRPr/>
            </a:pPr>
            <a:endParaRPr lang="uk-UA" sz="2400" dirty="0">
              <a:latin typeface="Times New Roman" panose="02020603050405020304" pitchFamily="18" charset="0"/>
              <a:cs typeface="Times New Roman" panose="02020603050405020304" pitchFamily="18" charset="0"/>
            </a:endParaRPr>
          </a:p>
          <a:p>
            <a:pPr indent="457200" algn="just" fontAlgn="auto">
              <a:spcBef>
                <a:spcPts val="0"/>
              </a:spcBef>
              <a:spcAft>
                <a:spcPts val="0"/>
              </a:spcAft>
              <a:defRPr/>
            </a:pPr>
            <a:endParaRPr lang="uk-UA" sz="2400" dirty="0">
              <a:latin typeface="Times New Roman" panose="02020603050405020304" pitchFamily="18" charset="0"/>
              <a:cs typeface="Times New Roman" panose="02020603050405020304" pitchFamily="18" charset="0"/>
            </a:endParaRPr>
          </a:p>
          <a:p>
            <a:pPr algn="just"/>
            <a:r>
              <a:rPr lang="uk-UA" sz="2400" dirty="0" smtClean="0">
                <a:latin typeface="Times New Roman" pitchFamily="18" charset="0"/>
                <a:cs typeface="Times New Roman" pitchFamily="18" charset="0"/>
              </a:rPr>
              <a:t>	</a:t>
            </a:r>
            <a:r>
              <a:rPr lang="uk-UA" sz="2400" dirty="0">
                <a:latin typeface="Times New Roman" pitchFamily="18" charset="0"/>
                <a:cs typeface="Times New Roman" pitchFamily="18" charset="0"/>
              </a:rPr>
              <a:t>Бібліографічний опис списку використаних джерел у дисертації може оформлятися здобувачем наукового ступеня за його вибором з урахуванням Національного стандарту України ДСТУ 8302:2015 «Інформація та документація. Бібліографічне посилання. Загальні  положення та правила складання» або одним зі стилів, віднесених до рекомендованого переліку стилів оформлення списку наукових </a:t>
            </a:r>
            <a:r>
              <a:rPr lang="uk-UA" sz="2400" dirty="0" smtClean="0">
                <a:latin typeface="Times New Roman" pitchFamily="18" charset="0"/>
                <a:cs typeface="Times New Roman" pitchFamily="18" charset="0"/>
              </a:rPr>
              <a:t>публікацій. Бібліографічний </a:t>
            </a:r>
            <a:r>
              <a:rPr lang="uk-UA" sz="2400" dirty="0">
                <a:latin typeface="Times New Roman" pitchFamily="18" charset="0"/>
                <a:cs typeface="Times New Roman" pitchFamily="18" charset="0"/>
              </a:rPr>
              <a:t>опис використаного джерела може обмежуватися обов’язковою інформацією, необхідною для однозначної ідентифікації цього джерела.</a:t>
            </a:r>
          </a:p>
        </p:txBody>
      </p:sp>
    </p:spTree>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Прямоугольник 3"/>
          <p:cNvSpPr>
            <a:spLocks noChangeArrowheads="1"/>
          </p:cNvSpPr>
          <p:nvPr/>
        </p:nvSpPr>
        <p:spPr bwMode="auto">
          <a:xfrm>
            <a:off x="250825" y="476250"/>
            <a:ext cx="8424863" cy="4031873"/>
          </a:xfrm>
          <a:prstGeom prst="rect">
            <a:avLst/>
          </a:prstGeom>
          <a:noFill/>
          <a:ln w="9525">
            <a:noFill/>
            <a:miter lim="800000"/>
            <a:headEnd/>
            <a:tailEnd/>
          </a:ln>
        </p:spPr>
        <p:txBody>
          <a:bodyPr>
            <a:spAutoFit/>
          </a:bodyPr>
          <a:lstStyle/>
          <a:p>
            <a:pPr algn="just"/>
            <a:endParaRPr lang="uk-UA" sz="2400" b="1"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r>
              <a:rPr lang="uk-UA" sz="2400" b="1" dirty="0">
                <a:latin typeface="Times New Roman" pitchFamily="18" charset="0"/>
                <a:cs typeface="Times New Roman" pitchFamily="18" charset="0"/>
              </a:rPr>
              <a:t>	</a:t>
            </a:r>
            <a:r>
              <a:rPr lang="uk-UA" sz="2000" dirty="0">
                <a:latin typeface="Times New Roman" pitchFamily="18" charset="0"/>
                <a:cs typeface="Times New Roman" pitchFamily="18" charset="0"/>
              </a:rPr>
              <a:t>До додатків може включатися допоміжний матеріал, необхідний для повноти сприйняття дисертації: проміжні формули і розрахунки; таблиці допоміжних цифрових даних; протоколи та акти випробувань, впровадження, розрахунки економічного ефекту, листи підтримки результатів дисертаційної роботи; інструкції та методики, опис алгоритмів, які не є основними результатами дисертації, описи і тексти комп’ютерних програм вирішення задач за допомогою електронно-обчислювальних засобів, які розроблені у процесі виконання дисертації; ілюстрації допоміжного характеру; інші дані та матеріали.</a:t>
            </a:r>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Прямоугольник 3"/>
          <p:cNvSpPr>
            <a:spLocks noChangeArrowheads="1"/>
          </p:cNvSpPr>
          <p:nvPr/>
        </p:nvSpPr>
        <p:spPr bwMode="auto">
          <a:xfrm>
            <a:off x="250825" y="476250"/>
            <a:ext cx="8424863" cy="3785652"/>
          </a:xfrm>
          <a:prstGeom prst="rect">
            <a:avLst/>
          </a:prstGeom>
          <a:noFill/>
          <a:ln w="9525">
            <a:noFill/>
            <a:miter lim="800000"/>
            <a:headEnd/>
            <a:tailEnd/>
          </a:ln>
        </p:spPr>
        <p:txBody>
          <a:bodyPr>
            <a:spAutoFit/>
          </a:bodyPr>
          <a:lstStyle/>
          <a:p>
            <a:pPr algn="just"/>
            <a:endParaRPr lang="uk-UA" sz="2400" b="1"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	</a:t>
            </a:r>
            <a:r>
              <a:rPr lang="uk-UA" sz="2400" dirty="0">
                <a:latin typeface="Times New Roman" pitchFamily="18" charset="0"/>
                <a:cs typeface="Times New Roman" pitchFamily="18" charset="0"/>
              </a:rPr>
              <a:t>Обов’язковим додатком до дисертації є список публікацій здобувача за темою дисертації та відомості про апробацію результатів дисертації (зазначаються назви конференції, конгресу, симпозіуму, семінару, школи, місце та дата проведення, форма участі).</a:t>
            </a:r>
          </a:p>
          <a:p>
            <a:pPr algn="just"/>
            <a:r>
              <a:rPr lang="uk-UA" sz="2400" dirty="0" smtClean="0">
                <a:latin typeface="Times New Roman" pitchFamily="18" charset="0"/>
                <a:cs typeface="Times New Roman" pitchFamily="18" charset="0"/>
              </a:rPr>
              <a:t>	Додатки </a:t>
            </a:r>
            <a:r>
              <a:rPr lang="uk-UA" sz="2400" dirty="0">
                <a:latin typeface="Times New Roman" pitchFamily="18" charset="0"/>
                <a:cs typeface="Times New Roman" pitchFamily="18" charset="0"/>
              </a:rPr>
              <a:t>можуть бути надані у вигляді окремої частини (том, книга).</a:t>
            </a:r>
          </a:p>
        </p:txBody>
      </p:sp>
    </p:spTree>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Прямоугольник 3"/>
          <p:cNvSpPr>
            <a:spLocks noChangeArrowheads="1"/>
          </p:cNvSpPr>
          <p:nvPr/>
        </p:nvSpPr>
        <p:spPr bwMode="auto">
          <a:xfrm>
            <a:off x="250825" y="476250"/>
            <a:ext cx="8424863" cy="3046988"/>
          </a:xfrm>
          <a:prstGeom prst="rect">
            <a:avLst/>
          </a:prstGeom>
          <a:noFill/>
          <a:ln w="9525">
            <a:noFill/>
            <a:miter lim="800000"/>
            <a:headEnd/>
            <a:tailEnd/>
          </a:ln>
        </p:spPr>
        <p:txBody>
          <a:bodyPr>
            <a:spAutoFit/>
          </a:bodyPr>
          <a:lstStyle/>
          <a:p>
            <a:pPr indent="457200" algn="just"/>
            <a:endParaRPr lang="uk-UA" sz="2400" b="1" dirty="0">
              <a:latin typeface="Times New Roman" pitchFamily="18" charset="0"/>
              <a:cs typeface="Times New Roman" pitchFamily="18" charset="0"/>
            </a:endParaRPr>
          </a:p>
          <a:p>
            <a:pPr indent="457200" algn="just"/>
            <a:endParaRPr lang="uk-UA" sz="2400" dirty="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	</a:t>
            </a:r>
            <a:r>
              <a:rPr lang="uk-UA" sz="2400" dirty="0">
                <a:latin typeface="Times New Roman" pitchFamily="18" charset="0"/>
                <a:cs typeface="Times New Roman" pitchFamily="18" charset="0"/>
              </a:rPr>
              <a:t>Обсяг основного тексту дисертації визначається пунктами 10, 11 Порядку присудження наукових ступенів, затвердженого постановою Кабінету Міністрів України від 24 липня 2013 року № 567. </a:t>
            </a:r>
          </a:p>
          <a:p>
            <a:pPr algn="just"/>
            <a:r>
              <a:rPr lang="uk-UA" sz="2400" dirty="0" smtClean="0">
                <a:latin typeface="Times New Roman" pitchFamily="18" charset="0"/>
                <a:cs typeface="Times New Roman" pitchFamily="18" charset="0"/>
              </a:rPr>
              <a:t>	До </a:t>
            </a:r>
            <a:r>
              <a:rPr lang="uk-UA" sz="2400" dirty="0">
                <a:latin typeface="Times New Roman" pitchFamily="18" charset="0"/>
                <a:cs typeface="Times New Roman" pitchFamily="18" charset="0"/>
              </a:rPr>
              <a:t>загального обсягу дисертації не включаються таблиці та ілюстрації, які повністю займають площу сторінки. </a:t>
            </a:r>
          </a:p>
        </p:txBody>
      </p:sp>
    </p:spTree>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15616" y="1412776"/>
            <a:ext cx="6400800" cy="3474720"/>
          </a:xfrm>
        </p:spPr>
        <p:txBody>
          <a:bodyPr/>
          <a:lstStyle/>
          <a:p>
            <a:pPr indent="0" algn="just" fontAlgn="t">
              <a:lnSpc>
                <a:spcPct val="115000"/>
              </a:lnSpc>
              <a:spcAft>
                <a:spcPts val="0"/>
              </a:spcAft>
              <a:buNone/>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Дисертацію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друкують на одному або на двох (за бажанням) боках аркуша білого паперу формату А4 (210х297 мм) через 1,5 міжрядкового інтервалу.</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fontAlgn="t">
              <a:lnSpc>
                <a:spcPct val="115000"/>
              </a:lnSpc>
              <a:spcAft>
                <a:spcPts val="0"/>
              </a:spcAft>
              <a:buNone/>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Текст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дисертації необхідно друкувати, залишаючи поля таких розмірів: ліве - не менше 20 - 25 мм, праве - не менше 10 мм, верхнє - не менше 20 мм, нижнє - не менше 20 мм.</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fontAlgn="t">
              <a:lnSpc>
                <a:spcPct val="115000"/>
              </a:lnSpc>
              <a:spcAft>
                <a:spcPts val="0"/>
              </a:spcAft>
              <a:buNone/>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8095236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1988840"/>
            <a:ext cx="6511925" cy="1143000"/>
          </a:xfrm>
        </p:spPr>
        <p:txBody>
          <a:bodyPr/>
          <a:lstStyle/>
          <a:p>
            <a:pPr marL="46037" lvl="0" indent="0" algn="ctr">
              <a:spcBef>
                <a:spcPct val="20000"/>
              </a:spcBef>
              <a:spcAft>
                <a:spcPts val="300"/>
              </a:spcAft>
              <a:buNone/>
            </a:pPr>
            <a:r>
              <a:rPr lang="ru-RU" sz="2800" dirty="0">
                <a:solidFill>
                  <a:srgbClr val="404040"/>
                </a:solidFill>
                <a:effectLst/>
                <a:latin typeface="Times New Roman" panose="02020603050405020304" pitchFamily="18" charset="0"/>
                <a:ea typeface="+mn-ea"/>
                <a:cs typeface="Times New Roman" panose="02020603050405020304" pitchFamily="18" charset="0"/>
              </a:rPr>
              <a:t>3. </a:t>
            </a:r>
            <a:r>
              <a:rPr lang="ru-RU" sz="2800" dirty="0" err="1">
                <a:solidFill>
                  <a:srgbClr val="404040"/>
                </a:solidFill>
                <a:effectLst/>
                <a:latin typeface="Times New Roman" panose="02020603050405020304" pitchFamily="18" charset="0"/>
                <a:ea typeface="+mn-ea"/>
                <a:cs typeface="Times New Roman" panose="02020603050405020304" pitchFamily="18" charset="0"/>
              </a:rPr>
              <a:t>Дисертаційна</a:t>
            </a:r>
            <a:r>
              <a:rPr lang="ru-RU" sz="2800" dirty="0">
                <a:solidFill>
                  <a:srgbClr val="404040"/>
                </a:solidFill>
                <a:effectLst/>
                <a:latin typeface="Times New Roman" panose="02020603050405020304" pitchFamily="18" charset="0"/>
                <a:ea typeface="+mn-ea"/>
                <a:cs typeface="Times New Roman" panose="02020603050405020304" pitchFamily="18" charset="0"/>
              </a:rPr>
              <a:t> робота як вид </a:t>
            </a:r>
            <a:r>
              <a:rPr lang="ru-RU" sz="2800" dirty="0" err="1">
                <a:solidFill>
                  <a:srgbClr val="404040"/>
                </a:solidFill>
                <a:effectLst/>
                <a:latin typeface="Times New Roman" panose="02020603050405020304" pitchFamily="18" charset="0"/>
                <a:ea typeface="+mn-ea"/>
                <a:cs typeface="Times New Roman" panose="02020603050405020304" pitchFamily="18" charset="0"/>
              </a:rPr>
              <a:t>наукового</a:t>
            </a:r>
            <a:r>
              <a:rPr lang="ru-RU" sz="2800" dirty="0">
                <a:solidFill>
                  <a:srgbClr val="404040"/>
                </a:solidFill>
                <a:effectLst/>
                <a:latin typeface="Times New Roman" panose="02020603050405020304" pitchFamily="18" charset="0"/>
                <a:ea typeface="+mn-ea"/>
                <a:cs typeface="Times New Roman" panose="02020603050405020304" pitchFamily="18" charset="0"/>
              </a:rPr>
              <a:t> </a:t>
            </a:r>
            <a:r>
              <a:rPr lang="ru-RU" sz="2800" dirty="0" err="1">
                <a:solidFill>
                  <a:srgbClr val="404040"/>
                </a:solidFill>
                <a:effectLst/>
                <a:latin typeface="Times New Roman" panose="02020603050405020304" pitchFamily="18" charset="0"/>
                <a:ea typeface="+mn-ea"/>
                <a:cs typeface="Times New Roman" panose="02020603050405020304" pitchFamily="18" charset="0"/>
              </a:rPr>
              <a:t>твору</a:t>
            </a:r>
            <a:r>
              <a:rPr lang="ru-RU" sz="2200" dirty="0">
                <a:solidFill>
                  <a:srgbClr val="404040"/>
                </a:solidFill>
                <a:effectLst/>
                <a:latin typeface="Times New Roman" panose="02020603050405020304" pitchFamily="18" charset="0"/>
                <a:ea typeface="+mn-ea"/>
                <a:cs typeface="Times New Roman" panose="02020603050405020304" pitchFamily="18" charset="0"/>
              </a:rPr>
              <a:t/>
            </a:r>
            <a:br>
              <a:rPr lang="ru-RU" sz="2200" dirty="0">
                <a:solidFill>
                  <a:srgbClr val="404040"/>
                </a:solidFill>
                <a:effectLst/>
                <a:latin typeface="Times New Roman" panose="02020603050405020304" pitchFamily="18" charset="0"/>
                <a:ea typeface="+mn-ea"/>
                <a:cs typeface="Times New Roman" panose="02020603050405020304" pitchFamily="18" charset="0"/>
              </a:rPr>
            </a:br>
            <a:endParaRPr lang="ru-RU" dirty="0"/>
          </a:p>
        </p:txBody>
      </p:sp>
    </p:spTree>
    <p:extLst>
      <p:ext uri="{BB962C8B-B14F-4D97-AF65-F5344CB8AC3E}">
        <p14:creationId xmlns:p14="http://schemas.microsoft.com/office/powerpoint/2010/main" val="31779612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indent="0" algn="just" fontAlgn="t">
              <a:lnSpc>
                <a:spcPct val="115000"/>
              </a:lnSpc>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Дисертація</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формі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рукопису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це</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особливий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вид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твору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що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є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віддзеркаленням</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засобами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літератури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дослідження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якому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реалізується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творчість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як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процес</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освоєння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дійсності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як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створення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цінностей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що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збагачують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саму науку.</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4043405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15616" y="1484784"/>
            <a:ext cx="6400800" cy="3474720"/>
          </a:xfrm>
        </p:spPr>
        <p:txBody>
          <a:bodyPr/>
          <a:lstStyle/>
          <a:p>
            <a:pPr indent="0" algn="just" fontAlgn="t">
              <a:lnSpc>
                <a:spcPct val="115000"/>
              </a:lnSpc>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Його</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предметом є система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понять,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що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забезпечують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функціонування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науковій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комунікації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основних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форм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знання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що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можливість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реалізувати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головні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функції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науки,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такі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як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опис</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пояснення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пророкування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узагальнення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систематизація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явищ</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фактів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дійсності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fontAlgn="t">
              <a:lnSpc>
                <a:spcPct val="115000"/>
              </a:lnSpc>
              <a:spcAft>
                <a:spcPts val="0"/>
              </a:spcAft>
              <a:buNone/>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fontAlgn="t">
              <a:lnSpc>
                <a:spcPct val="115000"/>
              </a:lnSpc>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dirty="0"/>
          </a:p>
        </p:txBody>
      </p:sp>
    </p:spTree>
    <p:extLst>
      <p:ext uri="{BB962C8B-B14F-4D97-AF65-F5344CB8AC3E}">
        <p14:creationId xmlns:p14="http://schemas.microsoft.com/office/powerpoint/2010/main" val="41378919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15616" y="1484784"/>
            <a:ext cx="6400800" cy="3474720"/>
          </a:xfrm>
        </p:spPr>
        <p:txBody>
          <a:bodyPr/>
          <a:lstStyle/>
          <a:p>
            <a:pPr lvl="0" indent="0" algn="just" fontAlgn="t">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такому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творі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фіксуються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як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вихідні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передумови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дослідження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так і весь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його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хід</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отримані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при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цьому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результати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Тут не просто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описуються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факти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 проводиться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їх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всебічний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аналіз</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де адекватно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відображаються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як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загальнонаукові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так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спеціальні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методи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пізнання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правомірність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використання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яких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всебічно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обґрунтовується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 кожному конкретному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випадку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їх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застосування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9716541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indent="0" algn="just" fontAlgn="t">
              <a:lnSpc>
                <a:spcPct val="115000"/>
              </a:lnSpc>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відміну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інших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творів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системі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науки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виконує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кваліфікаційну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функцію</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тобто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готується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 метою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публічного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захисту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отримання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вченого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або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академічного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ступеня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Саме</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вона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дозволяє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судити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наскільки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повно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відображені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обґрунтовані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містяться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ній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положення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висновки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рекомендації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їх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новизна і практична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значимість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885402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87624" y="1340768"/>
            <a:ext cx="6400800" cy="3474720"/>
          </a:xfrm>
        </p:spPr>
        <p:txBody>
          <a:bodyPr/>
          <a:lstStyle/>
          <a:p>
            <a:pPr marL="46037" indent="0" algn="just">
              <a:buNone/>
            </a:pPr>
            <a:r>
              <a:rPr lang="ru-RU" sz="2400" dirty="0" smtClean="0">
                <a:solidFill>
                  <a:srgbClr val="000000"/>
                </a:solidFill>
                <a:latin typeface="Times New Roman" panose="02020603050405020304" pitchFamily="18" charset="0"/>
                <a:ea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rPr>
              <a:t>Дисертація</a:t>
            </a:r>
            <a:r>
              <a:rPr lang="ru-RU" sz="2400" dirty="0" smtClean="0">
                <a:solidFill>
                  <a:srgbClr val="000000"/>
                </a:solidFill>
                <a:latin typeface="Times New Roman" panose="02020603050405020304" pitchFamily="18" charset="0"/>
                <a:ea typeface="Times New Roman" panose="02020603050405020304" pitchFamily="18" charset="0"/>
              </a:rPr>
              <a:t> </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це</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наукова</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кваліфікаційна</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праця</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виконана</a:t>
            </a:r>
            <a:r>
              <a:rPr lang="ru-RU" sz="2400" dirty="0">
                <a:solidFill>
                  <a:srgbClr val="000000"/>
                </a:solidFill>
                <a:latin typeface="Times New Roman" panose="02020603050405020304" pitchFamily="18" charset="0"/>
                <a:ea typeface="Times New Roman" panose="02020603050405020304" pitchFamily="18" charset="0"/>
              </a:rPr>
              <a:t> автором </a:t>
            </a:r>
            <a:r>
              <a:rPr lang="ru-RU" sz="2400" dirty="0" err="1">
                <a:solidFill>
                  <a:srgbClr val="000000"/>
                </a:solidFill>
                <a:latin typeface="Times New Roman" panose="02020603050405020304" pitchFamily="18" charset="0"/>
                <a:ea typeface="Times New Roman" panose="02020603050405020304" pitchFamily="18" charset="0"/>
              </a:rPr>
              <a:t>особисто</a:t>
            </a:r>
            <a:r>
              <a:rPr lang="ru-RU" sz="2400" dirty="0">
                <a:solidFill>
                  <a:srgbClr val="000000"/>
                </a:solidFill>
                <a:latin typeface="Times New Roman" panose="02020603050405020304" pitchFamily="18" charset="0"/>
                <a:ea typeface="Times New Roman" panose="02020603050405020304" pitchFamily="18" charset="0"/>
              </a:rPr>
              <a:t>. Роль </a:t>
            </a:r>
            <a:r>
              <a:rPr lang="ru-RU" sz="2400" dirty="0" err="1">
                <a:solidFill>
                  <a:srgbClr val="000000"/>
                </a:solidFill>
                <a:latin typeface="Times New Roman" panose="02020603050405020304" pitchFamily="18" charset="0"/>
                <a:ea typeface="Times New Roman" panose="02020603050405020304" pitchFamily="18" charset="0"/>
              </a:rPr>
              <a:t>наукового</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керівника</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полягає</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насамперед</a:t>
            </a:r>
            <a:r>
              <a:rPr lang="ru-RU" sz="2400" dirty="0">
                <a:solidFill>
                  <a:srgbClr val="000000"/>
                </a:solidFill>
                <a:latin typeface="Times New Roman" panose="02020603050405020304" pitchFamily="18" charset="0"/>
                <a:ea typeface="Times New Roman" panose="02020603050405020304" pitchFamily="18" charset="0"/>
              </a:rPr>
              <a:t> у </a:t>
            </a:r>
            <a:r>
              <a:rPr lang="ru-RU" sz="2400" dirty="0" err="1">
                <a:solidFill>
                  <a:srgbClr val="000000"/>
                </a:solidFill>
                <a:latin typeface="Times New Roman" panose="02020603050405020304" pitchFamily="18" charset="0"/>
                <a:ea typeface="Times New Roman" panose="02020603050405020304" pitchFamily="18" charset="0"/>
              </a:rPr>
              <a:t>допомозі</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авторові</a:t>
            </a:r>
            <a:r>
              <a:rPr lang="ru-RU" sz="2400" dirty="0">
                <a:solidFill>
                  <a:srgbClr val="000000"/>
                </a:solidFill>
                <a:latin typeface="Times New Roman" panose="02020603050405020304" pitchFamily="18" charset="0"/>
                <a:ea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rPr>
              <a:t>процесі</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вибору</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напряму</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дослідження</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визначення</a:t>
            </a:r>
            <a:r>
              <a:rPr lang="ru-RU" sz="2400" dirty="0">
                <a:solidFill>
                  <a:srgbClr val="000000"/>
                </a:solidFill>
                <a:latin typeface="Times New Roman" panose="02020603050405020304" pitchFamily="18" charset="0"/>
                <a:ea typeface="Times New Roman" panose="02020603050405020304" pitchFamily="18" charset="0"/>
              </a:rPr>
              <a:t> теми, при </a:t>
            </a:r>
            <a:r>
              <a:rPr lang="ru-RU" sz="2400" dirty="0" err="1">
                <a:solidFill>
                  <a:srgbClr val="000000"/>
                </a:solidFill>
                <a:latin typeface="Times New Roman" panose="02020603050405020304" pitchFamily="18" charset="0"/>
                <a:ea typeface="Times New Roman" panose="02020603050405020304" pitchFamily="18" charset="0"/>
              </a:rPr>
              <a:t>складанні</a:t>
            </a:r>
            <a:r>
              <a:rPr lang="ru-RU" sz="2400" dirty="0">
                <a:solidFill>
                  <a:srgbClr val="000000"/>
                </a:solidFill>
                <a:latin typeface="Times New Roman" panose="02020603050405020304" pitchFamily="18" charset="0"/>
                <a:ea typeface="Times New Roman" panose="02020603050405020304" pitchFamily="18" charset="0"/>
              </a:rPr>
              <a:t> плану </a:t>
            </a:r>
            <a:r>
              <a:rPr lang="ru-RU" sz="2400" dirty="0" err="1">
                <a:solidFill>
                  <a:srgbClr val="000000"/>
                </a:solidFill>
                <a:latin typeface="Times New Roman" panose="02020603050405020304" pitchFamily="18" charset="0"/>
                <a:ea typeface="Times New Roman" panose="02020603050405020304" pitchFamily="18" charset="0"/>
              </a:rPr>
              <a:t>роботи</a:t>
            </a:r>
            <a:r>
              <a:rPr lang="ru-RU" sz="2400" dirty="0">
                <a:solidFill>
                  <a:srgbClr val="000000"/>
                </a:solidFill>
                <a:latin typeface="Times New Roman" panose="02020603050405020304" pitchFamily="18" charset="0"/>
                <a:ea typeface="Times New Roman" panose="02020603050405020304" pitchFamily="18" charset="0"/>
              </a:rPr>
              <a:t>, у практичному </a:t>
            </a:r>
            <a:r>
              <a:rPr lang="ru-RU" sz="2400" dirty="0" err="1">
                <a:solidFill>
                  <a:srgbClr val="000000"/>
                </a:solidFill>
                <a:latin typeface="Times New Roman" panose="02020603050405020304" pitchFamily="18" charset="0"/>
                <a:ea typeface="Times New Roman" panose="02020603050405020304" pitchFamily="18" charset="0"/>
              </a:rPr>
              <a:t>аналізі</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отриманих</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результатів</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Дисертація</a:t>
            </a:r>
            <a:r>
              <a:rPr lang="ru-RU" sz="2400" dirty="0">
                <a:solidFill>
                  <a:srgbClr val="000000"/>
                </a:solidFill>
                <a:latin typeface="Times New Roman" panose="02020603050405020304" pitchFamily="18" charset="0"/>
                <a:ea typeface="Times New Roman" panose="02020603050405020304" pitchFamily="18" charset="0"/>
              </a:rPr>
              <a:t> - завершена робота, яка </a:t>
            </a:r>
            <a:r>
              <a:rPr lang="ru-RU" sz="2400" dirty="0" err="1">
                <a:solidFill>
                  <a:srgbClr val="000000"/>
                </a:solidFill>
                <a:latin typeface="Times New Roman" panose="02020603050405020304" pitchFamily="18" charset="0"/>
                <a:ea typeface="Times New Roman" panose="02020603050405020304" pitchFamily="18" charset="0"/>
              </a:rPr>
              <a:t>має</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внутрішню</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єдність</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змісту</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містить</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сукупність</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нових</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наукових</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результатів</a:t>
            </a:r>
            <a:r>
              <a:rPr lang="ru-RU" sz="2400" dirty="0">
                <a:solidFill>
                  <a:srgbClr val="000000"/>
                </a:solidFill>
                <a:latin typeface="Times New Roman" panose="02020603050405020304" pitchFamily="18" charset="0"/>
                <a:ea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rPr>
              <a:t>положень</a:t>
            </a:r>
            <a:r>
              <a:rPr lang="ru-RU" sz="2400" dirty="0">
                <a:solidFill>
                  <a:srgbClr val="000000"/>
                </a:solidFill>
                <a:latin typeface="Times New Roman" panose="02020603050405020304" pitchFamily="18" charset="0"/>
                <a:ea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rPr>
              <a:t>висунутих</a:t>
            </a:r>
            <a:r>
              <a:rPr lang="ru-RU" sz="2400" dirty="0">
                <a:solidFill>
                  <a:srgbClr val="000000"/>
                </a:solidFill>
                <a:latin typeface="Times New Roman" panose="02020603050405020304" pitchFamily="18" charset="0"/>
                <a:ea typeface="Times New Roman" panose="02020603050405020304" pitchFamily="18" charset="0"/>
              </a:rPr>
              <a:t> автором для прилюдного </a:t>
            </a:r>
            <a:r>
              <a:rPr lang="ru-RU" sz="2400" dirty="0" err="1">
                <a:solidFill>
                  <a:srgbClr val="000000"/>
                </a:solidFill>
                <a:latin typeface="Times New Roman" panose="02020603050405020304" pitchFamily="18" charset="0"/>
                <a:ea typeface="Times New Roman" panose="02020603050405020304" pitchFamily="18" charset="0"/>
              </a:rPr>
              <a:t>захисту</a:t>
            </a:r>
            <a:r>
              <a:rPr lang="ru-RU" sz="2400" dirty="0">
                <a:solidFill>
                  <a:srgbClr val="000000"/>
                </a:solidFill>
                <a:latin typeface="Times New Roman" panose="02020603050405020304" pitchFamily="18" charset="0"/>
                <a:ea typeface="Times New Roman" panose="02020603050405020304" pitchFamily="18" charset="0"/>
              </a:rPr>
              <a:t>.</a:t>
            </a:r>
            <a:endParaRPr lang="ru-RU" dirty="0"/>
          </a:p>
        </p:txBody>
      </p:sp>
    </p:spTree>
    <p:extLst>
      <p:ext uri="{BB962C8B-B14F-4D97-AF65-F5344CB8AC3E}">
        <p14:creationId xmlns:p14="http://schemas.microsoft.com/office/powerpoint/2010/main" val="41649571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15616" y="1412776"/>
            <a:ext cx="6400800" cy="3474720"/>
          </a:xfrm>
        </p:spPr>
        <p:txBody>
          <a:bodyPr/>
          <a:lstStyle/>
          <a:p>
            <a:pPr indent="0" algn="just" fontAlgn="t">
              <a:lnSpc>
                <a:spcPct val="115000"/>
              </a:lnSpc>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Сукупність</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отриманих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такій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роботі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результатів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свідчить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внесок</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дисертанта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науку, а значить,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демонструє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рівень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його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кваліфікації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насамперед</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уміння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самостійно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вести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науковий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пошук</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вирішувати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конкретні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завдання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fontAlgn="t">
              <a:lnSpc>
                <a:spcPct val="115000"/>
              </a:lnSpc>
              <a:spcAft>
                <a:spcPts val="0"/>
              </a:spcAft>
              <a:buNone/>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fontAlgn="t">
              <a:lnSpc>
                <a:spcPct val="115000"/>
              </a:lnSpc>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3797988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marL="46037" indent="0" algn="jus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Присудження</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вчених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академічних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ступенів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є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найважливішим</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стимулом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розвитку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вітчизняної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науки,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забезпечує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зміцнення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державного статусу та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матеріального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становища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її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діячів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Прийняття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рішення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присудження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або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академічного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ступеня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здобувачеві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це</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свідчення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визнання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його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кваліфікації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державою та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науковою</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громадськістю</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400" dirty="0"/>
          </a:p>
        </p:txBody>
      </p:sp>
    </p:spTree>
    <p:extLst>
      <p:ext uri="{BB962C8B-B14F-4D97-AF65-F5344CB8AC3E}">
        <p14:creationId xmlns:p14="http://schemas.microsoft.com/office/powerpoint/2010/main" val="2093785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indent="0" algn="just" fontAlgn="t">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Інша</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істотна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відмінність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інших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творів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винятком</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науково-технічного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звіту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полягає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тому,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що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укладена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ній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інформація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передається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найбільш</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повному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вигляді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Дійсно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тільки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тут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докладно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розкривають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результати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хід</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пошуків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детально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описують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методику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ведення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досліджень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детально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простежують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історію</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розвитку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досліджуваних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явищ</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9832964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indent="0" algn="just" fontAlgn="t">
              <a:lnSpc>
                <a:spcPct val="115000"/>
              </a:lnSpc>
              <a:spcAft>
                <a:spcPts val="0"/>
              </a:spcAft>
              <a:buNone/>
            </a:pPr>
            <a:r>
              <a:rPr lang="uk-UA" dirty="0"/>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Повнота</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інформації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знаходить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своє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відображення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в тому,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що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тут наводиться особливо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детальний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фактичний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матеріал</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що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включає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докладні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обґрунтування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гіпотези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широкі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історичні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екскурси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паралелі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результати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пошуку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описуються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найбільш</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цілісній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 точки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зору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пізнання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формі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marL="46037" indent="0">
              <a:buNone/>
            </a:pPr>
            <a:endParaRPr lang="ru-RU" dirty="0"/>
          </a:p>
        </p:txBody>
      </p:sp>
    </p:spTree>
    <p:extLst>
      <p:ext uri="{BB962C8B-B14F-4D97-AF65-F5344CB8AC3E}">
        <p14:creationId xmlns:p14="http://schemas.microsoft.com/office/powerpoint/2010/main" val="14851689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indent="0" algn="just" fontAlgn="t">
              <a:lnSpc>
                <a:spcPct val="115000"/>
              </a:lnSpc>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Зміст</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характеризує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оригінальність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неповторність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наведених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відомостей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Основою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ній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є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принципово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новий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матеріал</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що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включає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опис</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нових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фактів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явищ</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закономірностей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природи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суспільства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також</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узагальнення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раніше</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відомих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положень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інших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позицій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або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зовсім</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іншому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аспекті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8164349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indent="0" algn="just" fontAlgn="t">
              <a:lnSpc>
                <a:spcPct val="115000"/>
              </a:lnSpc>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Зміст</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характеризує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оригінальність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неповторність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наведених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відомостей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Основою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ній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є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принципово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новий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матеріал</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що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включає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опис</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нових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фактів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явищ</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закономірностей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природи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суспільства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також</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узагальнення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раніше</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відомих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положень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інших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позицій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або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зовсім</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іншому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аспекті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90796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indent="0" algn="just" fontAlgn="t">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точки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зору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загальної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динаміки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розвитку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науки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вводить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науковий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обіг</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нові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уявлення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концепції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факти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змісті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такої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роботи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відбивається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сутність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явищі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закономірність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випадковості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загальне</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одиничному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внутрішнє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зовнішньому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Авторська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концепція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тут точно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відображає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проблемну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ситуацію</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науці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відповідає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ведучому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напрямку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пізнання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Тільки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такої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умови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концепція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визнається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заможної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науковому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сенсі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тобто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забезпечує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приріст</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знання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6774375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indent="0" algn="just" fontAlgn="t">
              <a:lnSpc>
                <a:spcPct val="115000"/>
              </a:lnSpc>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Об'єктивність</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основна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вимога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опису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проведеного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дослідження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яке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витікає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із</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специфіки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пізнання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прагнучого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встановити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істину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 той же час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будучи продуктом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творчості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являє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собою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єдність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об'єктивних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фактів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суб'єктивної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їх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оцінки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9411902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indent="0" algn="just" fontAlgn="t">
              <a:lnSpc>
                <a:spcPct val="115000"/>
              </a:lnSpc>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Об'єктивність</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основна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вимога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опису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проведеного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дослідження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яке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витікає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із</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специфіки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пізнання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прагнучого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встановити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істину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 той же час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будучи продуктом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творчості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являє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собою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єдність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об'єктивних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фактів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суб'єктивної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їх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оцінки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6715651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indent="0" algn="just" fontAlgn="t">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Іншими</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словами,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своєму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змісті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не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виключає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суб'єктивних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моментів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привнесених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творчою</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індивідуальністю</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самого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дисертанта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тут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завжди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присутні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такі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факти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як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його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знання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особистий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досвід</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погляди й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уподобання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обумовлені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суспільно-історичними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умовами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підготовки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дисертаційної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роботи</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Саме</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цим</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пояснюється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що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науці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одна і та ж проблема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по-різному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осмислюється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дослідниками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007643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87624" y="1268760"/>
            <a:ext cx="6400800" cy="3474720"/>
          </a:xfrm>
        </p:spPr>
        <p:txBody>
          <a:bodyPr/>
          <a:lstStyle/>
          <a:p>
            <a:pPr lvl="0" indent="0" algn="just" fontAlgn="t">
              <a:lnSpc>
                <a:spcPct val="115000"/>
              </a:lnSpc>
              <a:spcAft>
                <a:spcPts val="0"/>
              </a:spcAft>
              <a:buNone/>
            </a:pPr>
            <a:r>
              <a:rPr lang="ru-RU" sz="24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Дисертація</a:t>
            </a:r>
            <a:r>
              <a:rPr lang="ru-RU"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як вид </a:t>
            </a:r>
            <a:r>
              <a:rPr lang="ru-RU"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наукової</a:t>
            </a: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роботи</a:t>
            </a: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ru-RU"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це</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lvl="0" indent="0" algn="just" fontAlgn="t">
              <a:lnSpc>
                <a:spcPct val="115000"/>
              </a:lnSpc>
              <a:spcAft>
                <a:spcPts val="0"/>
              </a:spcAft>
              <a:buNone/>
            </a:pP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кваліфікаційна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праця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праця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що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містить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нове</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вирішення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актуальної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проблеми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результати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дослідження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є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суттєвими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для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розвитку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певної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галузі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науки;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праця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яка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підстави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присудити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її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автору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науковий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ступінь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ній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особливо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важливі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пункти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які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входять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кваліфікаційних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вимог</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lvl="0"/>
            <a:endParaRPr lang="ru-RU" dirty="0"/>
          </a:p>
        </p:txBody>
      </p:sp>
    </p:spTree>
    <p:extLst>
      <p:ext uri="{BB962C8B-B14F-4D97-AF65-F5344CB8AC3E}">
        <p14:creationId xmlns:p14="http://schemas.microsoft.com/office/powerpoint/2010/main" val="22332890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87624" y="1628800"/>
            <a:ext cx="6400800" cy="3474720"/>
          </a:xfrm>
        </p:spPr>
        <p:txBody>
          <a:bodyPr/>
          <a:lstStyle/>
          <a:p>
            <a:pPr indent="0" algn="just" fontAlgn="t">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Своєрідність</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проявляється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також</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в тому,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що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ній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дисертант</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впорядковує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власним</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розсудом</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накопичені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факти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та доводить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цінність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або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практичну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значимість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тих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інших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положень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fontAlgn="t">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dirty="0"/>
          </a:p>
        </p:txBody>
      </p:sp>
    </p:spTree>
    <p:extLst>
      <p:ext uri="{BB962C8B-B14F-4D97-AF65-F5344CB8AC3E}">
        <p14:creationId xmlns:p14="http://schemas.microsoft.com/office/powerpoint/2010/main" val="35786077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15616" y="1268760"/>
            <a:ext cx="6400800" cy="3474720"/>
          </a:xfrm>
        </p:spPr>
        <p:txBody>
          <a:bodyPr/>
          <a:lstStyle/>
          <a:p>
            <a:pPr lvl="0" indent="0" algn="just" fontAlgn="t">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Специфіка</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обумовлює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необхідність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доказу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всіх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положень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зафіксованих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її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змісті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Кожен</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факт,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кожне</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авторське</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припущення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отримує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тут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наукове</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пояснення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або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обґрунтування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Для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цього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дисертант</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якості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аргументів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залучає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практично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всі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форми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обґрунтування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підтвердження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0726843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87624" y="1052736"/>
            <a:ext cx="6400800" cy="3474720"/>
          </a:xfrm>
        </p:spPr>
        <p:txBody>
          <a:bodyPr/>
          <a:lstStyle/>
          <a:p>
            <a:pPr indent="0" algn="just" fontAlgn="t">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Специфічно</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тільки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зміст</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але і форма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як особливого виду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твору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для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якого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характерна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висока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ступінь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абстрагування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активне</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застосування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засобів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логічного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мислення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докладне</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висвітлення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порушених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проблем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точність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фактичних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даних</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Тільки</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умови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вибору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форми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організації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матеріалу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найбільшою</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мірою</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відповідає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особливостям</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предмета,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здатна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ефективно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функціонувати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системі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комунікації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1788324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331640" y="1412776"/>
            <a:ext cx="6400800" cy="3474720"/>
          </a:xfrm>
        </p:spPr>
        <p:txBody>
          <a:bodyPr/>
          <a:lstStyle/>
          <a:p>
            <a:pPr indent="0" algn="just" fontAlgn="t">
              <a:lnSpc>
                <a:spcPct val="115000"/>
              </a:lnSpc>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Структура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є одним з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рівнів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відображення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авторської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концепції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засобом</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реалізації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взаємозв'язку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елементів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змісту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яка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визначається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завданням</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відображення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внутрішньої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логіки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розвитку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дослідження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fontAlgn="t">
              <a:lnSpc>
                <a:spcPct val="115000"/>
              </a:lnSpc>
              <a:spcAft>
                <a:spcPts val="0"/>
              </a:spcAft>
              <a:buNone/>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fontAlgn="t">
              <a:lnSpc>
                <a:spcPct val="115000"/>
              </a:lnSpc>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0651103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87624" y="1196752"/>
            <a:ext cx="6400800" cy="3474720"/>
          </a:xfrm>
        </p:spPr>
        <p:txBody>
          <a:bodyPr/>
          <a:lstStyle/>
          <a:p>
            <a:pPr marL="46037" indent="0" algn="jus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Така</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структура максимально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відображає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значимість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ємність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кожного фрагмента,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кожної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частини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тексту,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акцентує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увагу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найбільш</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важливих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науковому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сенсі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аспектах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проведеного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дослідження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також</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можливість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переконатися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логічній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несуперечності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послідовності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дослідницької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програми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закладеної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процесі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формування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нового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знання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dirty="0"/>
          </a:p>
        </p:txBody>
      </p:sp>
    </p:spTree>
    <p:extLst>
      <p:ext uri="{BB962C8B-B14F-4D97-AF65-F5344CB8AC3E}">
        <p14:creationId xmlns:p14="http://schemas.microsoft.com/office/powerpoint/2010/main" val="35429299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403648" y="1268760"/>
            <a:ext cx="6400800" cy="3474720"/>
          </a:xfrm>
        </p:spPr>
        <p:txBody>
          <a:bodyPr/>
          <a:lstStyle/>
          <a:p>
            <a:pPr indent="0" algn="just" fontAlgn="t">
              <a:lnSpc>
                <a:spcPct val="115000"/>
              </a:lnSpc>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Ефективність</a:t>
            </a:r>
            <a:r>
              <a:rPr lang="ru-RU"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структури</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дисертаційної</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роботи</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найбільшій</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мірі</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залежить</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того, </a:t>
            </a:r>
            <a:r>
              <a:rPr lang="ru-RU"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наскільки</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її</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текст </a:t>
            </a:r>
            <a:r>
              <a:rPr lang="ru-RU"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відповідає</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критеріям</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цілісності</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системності</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та </a:t>
            </a:r>
            <a:r>
              <a:rPr lang="ru-RU"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зв'язності</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 </a:t>
            </a:r>
            <a:r>
              <a:rPr lang="ru-RU"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також</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критерієм</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пропорційності</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його</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частин</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endParaRPr lang="ru-RU" sz="2800" dirty="0"/>
          </a:p>
        </p:txBody>
      </p:sp>
    </p:spTree>
    <p:extLst>
      <p:ext uri="{BB962C8B-B14F-4D97-AF65-F5344CB8AC3E}">
        <p14:creationId xmlns:p14="http://schemas.microsoft.com/office/powerpoint/2010/main" val="42777401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indent="0" algn="just" fontAlgn="t">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Критерій</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цілісності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зобов'язує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розглядати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властивості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цілого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частин</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їх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нерозривній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єдності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 точки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зору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цього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принципу структура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дисертаційної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роботи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представляє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собою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єдність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всіх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її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елементів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кожен</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елемент</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структури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частина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твору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цілому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Порушення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цього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принципу неминуче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спричиняє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за собою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хаотичність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еклектизм</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викладу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матеріалу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7087014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87624" y="1268760"/>
            <a:ext cx="6400800" cy="3474720"/>
          </a:xfrm>
        </p:spPr>
        <p:txBody>
          <a:bodyPr/>
          <a:lstStyle/>
          <a:p>
            <a:pPr indent="0" algn="just" fontAlgn="t">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Критерій</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системності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вимагає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розглядати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елементи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як систему,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утворену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їх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взаємодією</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що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не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допускає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механічне</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формальне</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об'єднання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різнорідних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елементів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fontAlgn="t">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Зв'язність</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критерій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дисертаційної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роботи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який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є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обов'язковою</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умовою</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існування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її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тексту як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певної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структури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Саме</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зв'язність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забезпечує</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взаємозумовленість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співвіднесеність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різних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фрагментів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тексту,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що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свідчить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ефективність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обраної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автором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послідовності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викладу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інформації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7678883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87624" y="1124744"/>
            <a:ext cx="6400800" cy="3474720"/>
          </a:xfrm>
        </p:spPr>
        <p:txBody>
          <a:bodyPr/>
          <a:lstStyle/>
          <a:p>
            <a:pPr indent="0" algn="just" fontAlgn="t">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Традиційним</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елементом</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структури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є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додатки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 них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поміщають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опис</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експериментів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тексти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нормативних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документів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креслення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таблиці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графіки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карти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історичні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пам'ятники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думки.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Додатки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істотно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розширюють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зміст</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дисертаційної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роботи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дають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додаткові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відомості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які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не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увійшли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основний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текст,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формуючи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тим</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самим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більш</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цілісне</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уявлення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розглянутої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ньому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проблеми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384036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indent="0" algn="just" fontAlgn="t">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її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автору не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прийнято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давати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оцінку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висловлюваного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матеріалу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оскільки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стиль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мови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це</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безособовий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монолог.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Норми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комунікації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суворо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регламентують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характер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викладу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інформації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вимагаючи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відмови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висловлення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власної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думки у чистому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вигляді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цьому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зв'язку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автори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дисертаційних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робіт</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використовують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мовні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конструкції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які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виключають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вживання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особових</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займенників</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948951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971600" y="1484784"/>
            <a:ext cx="6400800" cy="3474720"/>
          </a:xfrm>
        </p:spPr>
        <p:txBody>
          <a:bodyPr/>
          <a:lstStyle/>
          <a:p>
            <a:pPr lvl="0" indent="0" algn="just" fontAlgn="t">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Дисертація</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кваліфікаційна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праця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що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пройшла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попередню</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експертизу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подана до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захисту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здобуття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ступеня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спеціалізованій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ученій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раді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lvl="0" indent="0" algn="just" fontAlgn="t">
              <a:spcAft>
                <a:spcPts val="0"/>
              </a:spcAft>
              <a:buNone/>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Вона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містить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висунуті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автором для прилюдного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захисту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обґрунтовані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теоретичні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або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експериментальні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результати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положення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також</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характеризується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єдністю</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змісту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свідчить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особистий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внесок</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здобувача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науку.</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6221590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87624" y="1340768"/>
            <a:ext cx="6400800" cy="3474720"/>
          </a:xfrm>
        </p:spPr>
        <p:txBody>
          <a:bodyPr/>
          <a:lstStyle/>
          <a:p>
            <a:pPr indent="0" algn="just" fontAlgn="t">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Дисертація</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кваліфікаційна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праця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що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пройшла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попередню</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експертизу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подана до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захисту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здобуття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ступеня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спеціалізованій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ученій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раді</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fontAlgn="t">
              <a:spcAft>
                <a:spcPts val="0"/>
              </a:spcAft>
              <a:buNone/>
            </a:pP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Вона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містить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висунуті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автором для прилюдного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захисту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обґрунтовані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теоретичні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або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експериментальні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результати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наукові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положення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також</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характеризується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єдністю</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змісту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свідчить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про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особистий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внесок</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здобувача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науку.</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078514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marL="46037" indent="0" algn="just">
              <a:buNone/>
            </a:pPr>
            <a:r>
              <a:rPr lang="uk-UA" sz="2800" dirty="0" smtClean="0">
                <a:solidFill>
                  <a:srgbClr val="333333"/>
                </a:solidFill>
                <a:latin typeface="Times New Roman"/>
                <a:ea typeface="Times New Roman"/>
              </a:rPr>
              <a:t>	Ступінь </a:t>
            </a:r>
            <a:r>
              <a:rPr lang="uk-UA" sz="2800" dirty="0">
                <a:solidFill>
                  <a:srgbClr val="333333"/>
                </a:solidFill>
                <a:latin typeface="Times New Roman"/>
                <a:ea typeface="Times New Roman"/>
              </a:rPr>
              <a:t>доктора філософії </a:t>
            </a:r>
            <a:r>
              <a:rPr lang="uk-UA" sz="2800" dirty="0" smtClean="0">
                <a:solidFill>
                  <a:srgbClr val="333333"/>
                </a:solidFill>
                <a:latin typeface="Times New Roman"/>
                <a:ea typeface="Times New Roman"/>
              </a:rPr>
              <a:t>присуджується </a:t>
            </a:r>
            <a:r>
              <a:rPr lang="uk-UA" sz="2800" dirty="0">
                <a:solidFill>
                  <a:srgbClr val="333333"/>
                </a:solidFill>
                <a:latin typeface="Times New Roman"/>
                <a:ea typeface="Times New Roman"/>
              </a:rPr>
              <a:t>особам, які мають повну вищу освіту, глибокі фахові знання і значні досягнення в певній галузі науки.</a:t>
            </a:r>
          </a:p>
          <a:p>
            <a:pPr marL="46037" indent="0" algn="just">
              <a:buNone/>
            </a:pPr>
            <a:r>
              <a:rPr lang="uk-UA" sz="2800" dirty="0" smtClean="0">
                <a:solidFill>
                  <a:srgbClr val="333333"/>
                </a:solidFill>
                <a:latin typeface="Times New Roman"/>
                <a:ea typeface="Times New Roman"/>
              </a:rPr>
              <a:t>	Розгляд </a:t>
            </a:r>
            <a:r>
              <a:rPr lang="uk-UA" sz="2800" dirty="0">
                <a:solidFill>
                  <a:srgbClr val="333333"/>
                </a:solidFill>
                <a:latin typeface="Times New Roman"/>
                <a:ea typeface="Times New Roman"/>
              </a:rPr>
              <a:t>і розв’язання питань атестації наукових кадрів здійснюють спеціалізовані вчені ради та Національне агентство із забезпечення якості вищої освіти (далі – Національне агентство).</a:t>
            </a:r>
          </a:p>
          <a:p>
            <a:pPr marL="46037" indent="0" algn="just">
              <a:buNone/>
            </a:pPr>
            <a:r>
              <a:rPr lang="uk-UA" sz="2400" dirty="0">
                <a:solidFill>
                  <a:srgbClr val="333333"/>
                </a:solidFill>
                <a:latin typeface="Times New Roman"/>
                <a:ea typeface="Times New Roman"/>
              </a:rPr>
              <a:t/>
            </a:r>
            <a:br>
              <a:rPr lang="uk-UA" sz="2400" dirty="0">
                <a:solidFill>
                  <a:srgbClr val="333333"/>
                </a:solidFill>
                <a:latin typeface="Times New Roman"/>
                <a:ea typeface="Times New Roman"/>
              </a:rPr>
            </a:br>
            <a:endParaRPr lang="ru-RU" dirty="0"/>
          </a:p>
        </p:txBody>
      </p:sp>
    </p:spTree>
    <p:extLst>
      <p:ext uri="{BB962C8B-B14F-4D97-AF65-F5344CB8AC3E}">
        <p14:creationId xmlns:p14="http://schemas.microsoft.com/office/powerpoint/2010/main" val="3338025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Прямоугольник 3"/>
          <p:cNvSpPr>
            <a:spLocks noChangeArrowheads="1"/>
          </p:cNvSpPr>
          <p:nvPr/>
        </p:nvSpPr>
        <p:spPr bwMode="auto">
          <a:xfrm>
            <a:off x="250825" y="476250"/>
            <a:ext cx="8424863" cy="3785652"/>
          </a:xfrm>
          <a:prstGeom prst="rect">
            <a:avLst/>
          </a:prstGeom>
          <a:noFill/>
          <a:ln w="9525">
            <a:noFill/>
            <a:miter lim="800000"/>
            <a:headEnd/>
            <a:tailEnd/>
          </a:ln>
        </p:spPr>
        <p:txBody>
          <a:bodyPr>
            <a:spAutoFit/>
          </a:bodyPr>
          <a:lstStyle/>
          <a:p>
            <a:pPr indent="457200"/>
            <a:endParaRPr lang="uk-UA" sz="2000" dirty="0">
              <a:latin typeface="Times New Roman" pitchFamily="18" charset="0"/>
              <a:cs typeface="Times New Roman" pitchFamily="18" charset="0"/>
            </a:endParaRPr>
          </a:p>
          <a:p>
            <a:pPr indent="457200"/>
            <a:endParaRPr lang="uk-UA" sz="2000" dirty="0">
              <a:latin typeface="Times New Roman" pitchFamily="18" charset="0"/>
              <a:cs typeface="Times New Roman" pitchFamily="18" charset="0"/>
            </a:endParaRPr>
          </a:p>
          <a:p>
            <a:pPr indent="457200"/>
            <a:endParaRPr lang="uk-UA" sz="2000" dirty="0">
              <a:latin typeface="Times New Roman" pitchFamily="18" charset="0"/>
              <a:cs typeface="Times New Roman" pitchFamily="18" charset="0"/>
            </a:endParaRPr>
          </a:p>
          <a:p>
            <a:pPr indent="457200"/>
            <a:endParaRPr lang="uk-UA" sz="2000" dirty="0">
              <a:latin typeface="Times New Roman" pitchFamily="18" charset="0"/>
              <a:cs typeface="Times New Roman" pitchFamily="18" charset="0"/>
            </a:endParaRPr>
          </a:p>
          <a:p>
            <a:pPr indent="457200"/>
            <a:endParaRPr lang="uk-UA" sz="2000" dirty="0">
              <a:latin typeface="Times New Roman" pitchFamily="18" charset="0"/>
              <a:cs typeface="Times New Roman" pitchFamily="18" charset="0"/>
            </a:endParaRPr>
          </a:p>
          <a:p>
            <a:pPr indent="457200"/>
            <a:endParaRPr lang="uk-UA" sz="2000" dirty="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Документом, </a:t>
            </a:r>
            <a:r>
              <a:rPr lang="ru-RU" sz="2400" dirty="0" err="1">
                <a:latin typeface="Times New Roman" pitchFamily="18" charset="0"/>
                <a:cs typeface="Times New Roman" pitchFamily="18" charset="0"/>
              </a:rPr>
              <a:t>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засвідчує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присудження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наукового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ступеня</a:t>
            </a:r>
            <a:r>
              <a:rPr lang="ru-RU" sz="2400" dirty="0">
                <a:latin typeface="Times New Roman" pitchFamily="18" charset="0"/>
                <a:cs typeface="Times New Roman" pitchFamily="18" charset="0"/>
              </a:rPr>
              <a:t>, є диплом доктора </a:t>
            </a:r>
            <a:r>
              <a:rPr lang="ru-RU" sz="2400" dirty="0" err="1">
                <a:latin typeface="Times New Roman" pitchFamily="18" charset="0"/>
                <a:cs typeface="Times New Roman" pitchFamily="18" charset="0"/>
              </a:rPr>
              <a:t>філософії</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за </a:t>
            </a:r>
            <a:r>
              <a:rPr lang="ru-RU" sz="2400" dirty="0">
                <a:latin typeface="Times New Roman" pitchFamily="18" charset="0"/>
                <a:cs typeface="Times New Roman" pitchFamily="18" charset="0"/>
              </a:rPr>
              <a:t>формою, </a:t>
            </a:r>
            <a:r>
              <a:rPr lang="ru-RU" sz="2400" dirty="0" err="1">
                <a:latin typeface="Times New Roman" pitchFamily="18" charset="0"/>
                <a:cs typeface="Times New Roman" pitchFamily="18" charset="0"/>
              </a:rPr>
              <a:t>затвердженою</a:t>
            </a:r>
            <a:r>
              <a:rPr lang="ru-RU" sz="2400" dirty="0">
                <a:latin typeface="Times New Roman" pitchFamily="18" charset="0"/>
                <a:cs typeface="Times New Roman" pitchFamily="18" charset="0"/>
              </a:rPr>
              <a:t> МОН </a:t>
            </a:r>
            <a:r>
              <a:rPr lang="ru-RU" sz="2400" dirty="0" err="1">
                <a:latin typeface="Times New Roman" pitchFamily="18" charset="0"/>
                <a:cs typeface="Times New Roman" pitchFamily="18" charset="0"/>
              </a:rPr>
              <a:t>України</a:t>
            </a:r>
            <a:r>
              <a:rPr lang="ru-RU" sz="2400" dirty="0" smtClean="0">
                <a:latin typeface="Times New Roman" pitchFamily="18" charset="0"/>
                <a:cs typeface="Times New Roman" pitchFamily="18" charset="0"/>
              </a:rPr>
              <a:t>.</a:t>
            </a:r>
          </a:p>
          <a:p>
            <a:pPr algn="just"/>
            <a:r>
              <a:rPr lang="uk-UA"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Науковий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ступінь</a:t>
            </a:r>
            <a:r>
              <a:rPr lang="ru-RU" sz="2400" dirty="0">
                <a:latin typeface="Times New Roman" pitchFamily="18" charset="0"/>
                <a:cs typeface="Times New Roman" pitchFamily="18" charset="0"/>
              </a:rPr>
              <a:t> доктора </a:t>
            </a:r>
            <a:r>
              <a:rPr lang="ru-RU" sz="2400" dirty="0" err="1">
                <a:latin typeface="Times New Roman" pitchFamily="18" charset="0"/>
                <a:cs typeface="Times New Roman" pitchFamily="18" charset="0"/>
              </a:rPr>
              <a:t>філософії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здобувається</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третьому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рівні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вищої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освіти</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основі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ступеня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магістра</a:t>
            </a:r>
            <a:r>
              <a:rPr lang="ru-RU" sz="2400" dirty="0">
                <a:latin typeface="Times New Roman" pitchFamily="18" charset="0"/>
                <a:cs typeface="Times New Roman" pitchFamily="18" charset="0"/>
              </a:rPr>
              <a:t>. </a:t>
            </a: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marL="46037" indent="0" algn="just">
              <a:buNone/>
            </a:pPr>
            <a:r>
              <a:rPr lang="uk-UA" dirty="0" smtClean="0"/>
              <a:t>	</a:t>
            </a:r>
            <a:r>
              <a:rPr lang="uk-UA" sz="2400" dirty="0">
                <a:solidFill>
                  <a:srgbClr val="333333"/>
                </a:solidFill>
                <a:latin typeface="Times New Roman"/>
                <a:ea typeface="Times New Roman"/>
              </a:rPr>
              <a:t>Науковий ступінь доктора філософії відповідає восьмому кваліфікаційному рівню Національної рамки кваліфікацій і передбачає здобуття особою теоретичних знань, умінь, навичок та інших </a:t>
            </a:r>
            <a:r>
              <a:rPr lang="uk-UA" sz="2400" dirty="0" err="1">
                <a:solidFill>
                  <a:srgbClr val="333333"/>
                </a:solidFill>
                <a:latin typeface="Times New Roman"/>
                <a:ea typeface="Times New Roman"/>
              </a:rPr>
              <a:t>компетентностей</a:t>
            </a:r>
            <a:r>
              <a:rPr lang="uk-UA" sz="2400" dirty="0">
                <a:solidFill>
                  <a:srgbClr val="333333"/>
                </a:solidFill>
                <a:latin typeface="Times New Roman"/>
                <a:ea typeface="Times New Roman"/>
              </a:rPr>
              <a:t>, достатніх для продукування нових ідей, розв’язання комплексних проблем у галузі професійної та/або дослідницько-інноваційної діяльності, оволодіння методологією наукової та педагогічної діяльності, а також проведення власного наукового дослідження, результати якого мають наукову новизну, теоретичне та практичне значення</a:t>
            </a:r>
            <a:r>
              <a:rPr lang="uk-UA" sz="2400" dirty="0" smtClean="0">
                <a:solidFill>
                  <a:srgbClr val="333333"/>
                </a:solidFill>
                <a:latin typeface="Times New Roman"/>
                <a:ea typeface="Times New Roman"/>
              </a:rPr>
              <a:t>.</a:t>
            </a:r>
          </a:p>
          <a:p>
            <a:pPr marL="46037" indent="0" algn="just">
              <a:buNone/>
            </a:pPr>
            <a:r>
              <a:rPr lang="uk-UA" sz="2400" dirty="0">
                <a:solidFill>
                  <a:srgbClr val="333333"/>
                </a:solidFill>
                <a:latin typeface="Times New Roman"/>
                <a:ea typeface="Times New Roman"/>
              </a:rPr>
              <a:t/>
            </a:r>
            <a:br>
              <a:rPr lang="uk-UA" sz="2400" dirty="0">
                <a:solidFill>
                  <a:srgbClr val="333333"/>
                </a:solidFill>
                <a:latin typeface="Times New Roman"/>
                <a:ea typeface="Times New Roman"/>
              </a:rPr>
            </a:br>
            <a:endParaRPr lang="ru-RU" dirty="0"/>
          </a:p>
        </p:txBody>
      </p:sp>
    </p:spTree>
    <p:extLst>
      <p:ext uri="{BB962C8B-B14F-4D97-AF65-F5344CB8AC3E}">
        <p14:creationId xmlns:p14="http://schemas.microsoft.com/office/powerpoint/2010/main" val="396563501"/>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504</TotalTime>
  <Words>3088</Words>
  <Application>Microsoft Office PowerPoint</Application>
  <PresentationFormat>Экран (4:3)</PresentationFormat>
  <Paragraphs>175</Paragraphs>
  <Slides>60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60</vt:i4>
      </vt:variant>
    </vt:vector>
  </HeadingPairs>
  <TitlesOfParts>
    <vt:vector size="66" baseType="lpstr">
      <vt:lpstr>Arial</vt:lpstr>
      <vt:lpstr>Calibri</vt:lpstr>
      <vt:lpstr>Georgia</vt:lpstr>
      <vt:lpstr>Times New Roman</vt:lpstr>
      <vt:lpstr>Trebuchet MS</vt: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3. Дисертаційна робота як вид наукового твору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лаборант</dc:creator>
  <cp:lastModifiedBy>Александр Ефимович</cp:lastModifiedBy>
  <cp:revision>45</cp:revision>
  <dcterms:created xsi:type="dcterms:W3CDTF">2015-03-31T06:38:59Z</dcterms:created>
  <dcterms:modified xsi:type="dcterms:W3CDTF">2021-12-19T10:46:07Z</dcterms:modified>
</cp:coreProperties>
</file>