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4" r:id="rId3"/>
    <p:sldId id="256" r:id="rId4"/>
    <p:sldId id="257" r:id="rId5"/>
    <p:sldId id="259" r:id="rId6"/>
    <p:sldId id="260" r:id="rId7"/>
    <p:sldId id="261" r:id="rId8"/>
    <p:sldId id="262" r:id="rId9"/>
    <p:sldId id="263" r:id="rId10"/>
    <p:sldId id="265" r:id="rId11"/>
    <p:sldId id="267" r:id="rId12"/>
    <p:sldId id="268" r:id="rId13"/>
    <p:sldId id="296" r:id="rId14"/>
    <p:sldId id="266" r:id="rId15"/>
    <p:sldId id="297" r:id="rId16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4660"/>
  </p:normalViewPr>
  <p:slideViewPr>
    <p:cSldViewPr>
      <p:cViewPr varScale="1">
        <p:scale>
          <a:sx n="34" d="100"/>
          <a:sy n="34" d="100"/>
        </p:scale>
        <p:origin x="-1349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A0E7-41D7-4F7E-8638-5526EC289386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6C099-D880-4880-8D01-733E72CAF1F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3066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A0E7-41D7-4F7E-8638-5526EC289386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6C099-D880-4880-8D01-733E72CAF1F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7128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A0E7-41D7-4F7E-8638-5526EC289386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6C099-D880-4880-8D01-733E72CAF1F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80233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A0E7-41D7-4F7E-8638-5526EC289386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6C099-D880-4880-8D01-733E72CAF1F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8981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A0E7-41D7-4F7E-8638-5526EC289386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6C099-D880-4880-8D01-733E72CAF1F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2736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A0E7-41D7-4F7E-8638-5526EC289386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6C099-D880-4880-8D01-733E72CAF1F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54100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A0E7-41D7-4F7E-8638-5526EC289386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6C099-D880-4880-8D01-733E72CAF1F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9049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A0E7-41D7-4F7E-8638-5526EC289386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6C099-D880-4880-8D01-733E72CAF1F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29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A0E7-41D7-4F7E-8638-5526EC289386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6C099-D880-4880-8D01-733E72CAF1F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2498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A0E7-41D7-4F7E-8638-5526EC289386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6C099-D880-4880-8D01-733E72CAF1F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4113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A0E7-41D7-4F7E-8638-5526EC289386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6C099-D880-4880-8D01-733E72CAF1F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1171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4A0E7-41D7-4F7E-8638-5526EC289386}" type="datetimeFigureOut">
              <a:rPr lang="uk-UA" smtClean="0"/>
              <a:t>01.05.2024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6C099-D880-4880-8D01-733E72CAF1F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1027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16293" y="1723920"/>
            <a:ext cx="62464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dirty="0" smtClean="0"/>
              <a:t>1.5 Нелінійні </a:t>
            </a:r>
            <a:r>
              <a:rPr lang="uk-UA" sz="3200" dirty="0"/>
              <a:t>структури </a:t>
            </a:r>
            <a:r>
              <a:rPr lang="uk-UA" sz="3200" dirty="0" smtClean="0"/>
              <a:t>даних. </a:t>
            </a:r>
            <a:r>
              <a:rPr lang="uk-UA" sz="3200" dirty="0"/>
              <a:t>Г</a:t>
            </a:r>
            <a:r>
              <a:rPr lang="uk-UA" sz="3200" dirty="0" smtClean="0"/>
              <a:t>рафи</a:t>
            </a:r>
            <a:endParaRPr lang="uk-UA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52582" y="738619"/>
            <a:ext cx="76583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/>
              <a:t>АЛГОРИТМИ ТА ОБЧИСЛЮВАЛЬНА СКЛАДНІСТЬ</a:t>
            </a:r>
          </a:p>
        </p:txBody>
      </p:sp>
    </p:spTree>
    <p:extLst>
      <p:ext uri="{BB962C8B-B14F-4D97-AF65-F5344CB8AC3E}">
        <p14:creationId xmlns:p14="http://schemas.microsoft.com/office/powerpoint/2010/main" val="1675859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3384910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76672"/>
            <a:ext cx="5024512" cy="3781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508104" y="4437112"/>
            <a:ext cx="22263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/>
              <a:t>Матриця </a:t>
            </a:r>
            <a:r>
              <a:rPr lang="uk-UA" b="1" dirty="0"/>
              <a:t>суміжності</a:t>
            </a:r>
            <a:endParaRPr lang="uk-UA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2924944"/>
            <a:ext cx="6642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dirty="0" smtClean="0"/>
              <a:t>Граф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299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95536" y="332656"/>
            <a:ext cx="83529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b="1" dirty="0"/>
              <a:t>Матриця </a:t>
            </a:r>
            <a:r>
              <a:rPr lang="uk-UA" sz="3200" b="1" dirty="0" err="1"/>
              <a:t>інцидентності</a:t>
            </a:r>
            <a:r>
              <a:rPr lang="uk-UA" sz="3200" dirty="0"/>
              <a:t> - це двовимірний масив розмірності </a:t>
            </a:r>
            <a:r>
              <a:rPr lang="uk-UA" sz="3200" i="1" dirty="0"/>
              <a:t>n</a:t>
            </a:r>
            <a:r>
              <a:rPr lang="uk-UA" sz="3200" dirty="0"/>
              <a:t> × </a:t>
            </a:r>
            <a:r>
              <a:rPr lang="uk-UA" sz="3200" i="1" dirty="0"/>
              <a:t>m</a:t>
            </a:r>
            <a:r>
              <a:rPr lang="uk-UA" sz="3200" dirty="0"/>
              <a:t>, в якому вказуються зв'язку між </a:t>
            </a:r>
            <a:r>
              <a:rPr lang="uk-UA" sz="3200" dirty="0" err="1"/>
              <a:t>інцидентними</a:t>
            </a:r>
            <a:r>
              <a:rPr lang="uk-UA" sz="3200" dirty="0"/>
              <a:t> елементами графа (ребро і вершина). </a:t>
            </a:r>
          </a:p>
        </p:txBody>
      </p:sp>
      <p:pic>
        <p:nvPicPr>
          <p:cNvPr id="3" name="Рисунок 2"/>
          <p:cNvPicPr/>
          <p:nvPr/>
        </p:nvPicPr>
        <p:blipFill>
          <a:blip r:embed="rId2"/>
          <a:stretch>
            <a:fillRect/>
          </a:stretch>
        </p:blipFill>
        <p:spPr>
          <a:xfrm>
            <a:off x="2987824" y="2513851"/>
            <a:ext cx="3312368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62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tretch>
            <a:fillRect/>
          </a:stretch>
        </p:blipFill>
        <p:spPr>
          <a:xfrm>
            <a:off x="2987824" y="188640"/>
            <a:ext cx="3312368" cy="230425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331640" y="3284984"/>
            <a:ext cx="705678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Стовпці матриці відповідають ребрам, рядки - вершин. Нульове значення в осередку матриці вказує зв'язок між вершиною і ребром. Даний спосіб є найбільш ємним для зберігання, але полегшує знаходження циклів в графі.</a:t>
            </a:r>
          </a:p>
        </p:txBody>
      </p:sp>
    </p:spTree>
    <p:extLst>
      <p:ext uri="{BB962C8B-B14F-4D97-AF65-F5344CB8AC3E}">
        <p14:creationId xmlns:p14="http://schemas.microsoft.com/office/powerpoint/2010/main" val="68417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/>
          <a:stretch>
            <a:fillRect/>
          </a:stretch>
        </p:blipFill>
        <p:spPr>
          <a:xfrm>
            <a:off x="2987824" y="188640"/>
            <a:ext cx="3312368" cy="230425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971600" y="2492896"/>
            <a:ext cx="71490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dirty="0" smtClean="0"/>
              <a:t>Цьому графу </a:t>
            </a:r>
            <a:r>
              <a:rPr lang="uk-UA" sz="2400" dirty="0"/>
              <a:t>відповідає така матриця </a:t>
            </a:r>
            <a:r>
              <a:rPr lang="uk-UA" sz="2400" dirty="0" err="1"/>
              <a:t>інцидентності</a:t>
            </a:r>
            <a:r>
              <a:rPr lang="uk-UA" sz="2400" dirty="0" err="1" smtClean="0"/>
              <a:t>і</a:t>
            </a:r>
            <a:r>
              <a:rPr lang="uk-UA" sz="2400" dirty="0"/>
              <a:t>:</a:t>
            </a:r>
          </a:p>
        </p:txBody>
      </p:sp>
      <p:pic>
        <p:nvPicPr>
          <p:cNvPr id="6" name="Рисунок 5"/>
          <p:cNvPicPr/>
          <p:nvPr/>
        </p:nvPicPr>
        <p:blipFill>
          <a:blip r:embed="rId3"/>
          <a:stretch>
            <a:fillRect/>
          </a:stretch>
        </p:blipFill>
        <p:spPr>
          <a:xfrm>
            <a:off x="2411760" y="3186678"/>
            <a:ext cx="3816424" cy="3373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31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Як за </a:t>
            </a:r>
            <a:r>
              <a:rPr lang="ru-RU" sz="2800" dirty="0" err="1"/>
              <a:t>допомогою</a:t>
            </a:r>
            <a:r>
              <a:rPr lang="ru-RU" sz="2800" dirty="0"/>
              <a:t> </a:t>
            </a:r>
            <a:r>
              <a:rPr lang="ru-RU" sz="2800" dirty="0" err="1"/>
              <a:t>вказівників</a:t>
            </a:r>
            <a:r>
              <a:rPr lang="ru-RU" sz="2800" dirty="0"/>
              <a:t> </a:t>
            </a:r>
            <a:r>
              <a:rPr lang="ru-RU" sz="2800" dirty="0" err="1"/>
              <a:t>розробляються</a:t>
            </a:r>
            <a:r>
              <a:rPr lang="ru-RU" sz="2800" dirty="0"/>
              <a:t> </a:t>
            </a:r>
            <a:r>
              <a:rPr lang="ru-RU" sz="2800" dirty="0" smtClean="0"/>
              <a:t>Графи?</a:t>
            </a:r>
            <a:endParaRPr lang="uk-UA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879212"/>
            <a:ext cx="83529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Нижче</a:t>
            </a:r>
            <a:r>
              <a:rPr lang="ru-RU" dirty="0"/>
              <a:t> на рисунку </a:t>
            </a:r>
            <a:r>
              <a:rPr lang="ru-RU" dirty="0" err="1"/>
              <a:t>зображені</a:t>
            </a:r>
            <a:r>
              <a:rPr lang="ru-RU" dirty="0"/>
              <a:t> три </a:t>
            </a:r>
            <a:r>
              <a:rPr lang="ru-RU" dirty="0" err="1"/>
              <a:t>вершини</a:t>
            </a:r>
            <a:r>
              <a:rPr lang="ru-RU" dirty="0"/>
              <a:t> (фрагмент графа). Перша вершина </a:t>
            </a:r>
            <a:r>
              <a:rPr lang="ru-RU" dirty="0" err="1"/>
              <a:t>пов'язана</a:t>
            </a:r>
            <a:r>
              <a:rPr lang="ru-RU" dirty="0"/>
              <a:t> з другою і з </a:t>
            </a:r>
            <a:r>
              <a:rPr lang="ru-RU" dirty="0" err="1"/>
              <a:t>третьої</a:t>
            </a:r>
            <a:r>
              <a:rPr lang="ru-RU" dirty="0"/>
              <a:t>, друга - з </a:t>
            </a:r>
            <a:r>
              <a:rPr lang="ru-RU" dirty="0" err="1"/>
              <a:t>першої</a:t>
            </a:r>
            <a:r>
              <a:rPr lang="ru-RU" dirty="0"/>
              <a:t> і з </a:t>
            </a:r>
            <a:r>
              <a:rPr lang="ru-RU" dirty="0" err="1"/>
              <a:t>третьої</a:t>
            </a:r>
            <a:r>
              <a:rPr lang="ru-RU" dirty="0"/>
              <a:t>, </a:t>
            </a:r>
            <a:r>
              <a:rPr lang="ru-RU" dirty="0" err="1"/>
              <a:t>третя</a:t>
            </a:r>
            <a:r>
              <a:rPr lang="ru-RU" dirty="0"/>
              <a:t> - з </a:t>
            </a:r>
            <a:r>
              <a:rPr lang="ru-RU" dirty="0" err="1"/>
              <a:t>першої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 вершинами,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показаними</a:t>
            </a:r>
            <a:r>
              <a:rPr lang="ru-RU" dirty="0"/>
              <a:t> на рисунку.</a:t>
            </a:r>
            <a:endParaRPr lang="uk-UA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02542"/>
            <a:ext cx="8330530" cy="46008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425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15816" y="2780928"/>
            <a:ext cx="53285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err="1" smtClean="0"/>
              <a:t>Дякую</a:t>
            </a:r>
            <a:r>
              <a:rPr lang="ru-RU" sz="3600" dirty="0" smtClean="0"/>
              <a:t> за </a:t>
            </a:r>
            <a:r>
              <a:rPr lang="ru-RU" sz="3600" dirty="0" err="1" smtClean="0"/>
              <a:t>увагу</a:t>
            </a:r>
            <a:r>
              <a:rPr lang="ru-RU" sz="3600" dirty="0" smtClean="0"/>
              <a:t>!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387921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139145"/>
            <a:ext cx="62464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err="1"/>
              <a:t>Виникнення</a:t>
            </a:r>
            <a:r>
              <a:rPr lang="ru-RU" sz="3200" b="1" i="1" dirty="0"/>
              <a:t> </a:t>
            </a:r>
            <a:r>
              <a:rPr lang="ru-RU" sz="3200" b="1" i="1" dirty="0" err="1"/>
              <a:t>теорії</a:t>
            </a:r>
            <a:r>
              <a:rPr lang="ru-RU" sz="3200" b="1" i="1" dirty="0"/>
              <a:t> </a:t>
            </a:r>
            <a:r>
              <a:rPr lang="ru-RU" sz="3200" b="1" i="1" dirty="0" err="1"/>
              <a:t>графів</a:t>
            </a:r>
            <a:r>
              <a:rPr lang="ru-RU" sz="3200" b="1" i="1" dirty="0"/>
              <a:t> — задача про </a:t>
            </a:r>
            <a:r>
              <a:rPr lang="ru-RU" sz="3200" b="1" i="1" dirty="0" err="1"/>
              <a:t>кенігсберзькі</a:t>
            </a:r>
            <a:r>
              <a:rPr lang="ru-RU" sz="3200" b="1" i="1" dirty="0"/>
              <a:t> мости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417690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476672"/>
            <a:ext cx="856895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Найперша згадка про </a:t>
            </a:r>
            <a:r>
              <a:rPr lang="uk-UA" sz="2400" dirty="0" smtClean="0"/>
              <a:t>неї </a:t>
            </a:r>
            <a:r>
              <a:rPr lang="ru-RU" sz="2400" dirty="0" err="1" smtClean="0"/>
              <a:t>зустрічається</a:t>
            </a:r>
            <a:r>
              <a:rPr lang="ru-RU" sz="2400" dirty="0" smtClean="0"/>
              <a:t> </a:t>
            </a:r>
            <a:r>
              <a:rPr lang="ru-RU" sz="2400" dirty="0"/>
              <a:t>в роботах </a:t>
            </a:r>
            <a:r>
              <a:rPr lang="ru-RU" sz="2400" dirty="0" err="1"/>
              <a:t>Ейлера</a:t>
            </a:r>
            <a:r>
              <a:rPr lang="ru-RU" sz="2400" dirty="0"/>
              <a:t>, </a:t>
            </a:r>
            <a:r>
              <a:rPr lang="ru-RU" sz="2400" dirty="0" err="1"/>
              <a:t>який</a:t>
            </a:r>
            <a:r>
              <a:rPr lang="ru-RU" sz="2400" dirty="0"/>
              <a:t> у 1736 </a:t>
            </a:r>
            <a:r>
              <a:rPr lang="ru-RU" sz="2400" dirty="0" err="1"/>
              <a:t>році</a:t>
            </a:r>
            <a:r>
              <a:rPr lang="ru-RU" sz="2400" dirty="0"/>
              <a:t> </a:t>
            </a:r>
            <a:r>
              <a:rPr lang="ru-RU" sz="2400" dirty="0" err="1"/>
              <a:t>розв’язав</a:t>
            </a:r>
            <a:r>
              <a:rPr lang="ru-RU" sz="2400" dirty="0"/>
              <a:t> задачу </a:t>
            </a:r>
            <a:r>
              <a:rPr lang="ru-RU" sz="2400" dirty="0" smtClean="0"/>
              <a:t>про </a:t>
            </a:r>
            <a:r>
              <a:rPr lang="uk-UA" sz="2400" dirty="0" smtClean="0"/>
              <a:t>кенігсберзькі </a:t>
            </a:r>
            <a:r>
              <a:rPr lang="uk-UA" sz="2400" dirty="0"/>
              <a:t>мости.</a:t>
            </a:r>
          </a:p>
          <a:p>
            <a:r>
              <a:rPr lang="ru-RU" sz="2400" dirty="0"/>
              <a:t>У </a:t>
            </a:r>
            <a:r>
              <a:rPr lang="ru-RU" sz="2400" dirty="0" err="1"/>
              <a:t>Кенігсберзі</a:t>
            </a:r>
            <a:r>
              <a:rPr lang="ru-RU" sz="2400" dirty="0"/>
              <a:t> </a:t>
            </a:r>
            <a:r>
              <a:rPr lang="ru-RU" sz="2400" dirty="0" err="1"/>
              <a:t>було</a:t>
            </a:r>
            <a:r>
              <a:rPr lang="ru-RU" sz="2400" dirty="0"/>
              <a:t> два </a:t>
            </a:r>
            <a:r>
              <a:rPr lang="ru-RU" sz="2400" dirty="0" err="1"/>
              <a:t>острови</a:t>
            </a:r>
            <a:r>
              <a:rPr lang="ru-RU" sz="2400" dirty="0"/>
              <a:t>, </a:t>
            </a:r>
            <a:r>
              <a:rPr lang="ru-RU" sz="2400" dirty="0" err="1"/>
              <a:t>з’єднаних</a:t>
            </a:r>
            <a:r>
              <a:rPr lang="ru-RU" sz="2400" dirty="0"/>
              <a:t> </a:t>
            </a:r>
            <a:r>
              <a:rPr lang="ru-RU" sz="2400" dirty="0" err="1"/>
              <a:t>сімома</a:t>
            </a:r>
            <a:r>
              <a:rPr lang="ru-RU" sz="2400" dirty="0"/>
              <a:t> мостами з берегами </a:t>
            </a:r>
            <a:r>
              <a:rPr lang="ru-RU" sz="2400" dirty="0" err="1" smtClean="0"/>
              <a:t>річки</a:t>
            </a:r>
            <a:r>
              <a:rPr lang="ru-RU" sz="2400" dirty="0" smtClean="0"/>
              <a:t> </a:t>
            </a:r>
            <a:r>
              <a:rPr lang="ru-RU" sz="2400" dirty="0" err="1" smtClean="0"/>
              <a:t>Прегель</a:t>
            </a:r>
            <a:r>
              <a:rPr lang="ru-RU" sz="2400" dirty="0" smtClean="0"/>
              <a:t> </a:t>
            </a:r>
            <a:r>
              <a:rPr lang="ru-RU" sz="2400" dirty="0"/>
              <a:t>та один </a:t>
            </a:r>
            <a:r>
              <a:rPr lang="ru-RU" sz="2400" dirty="0" err="1"/>
              <a:t>із</a:t>
            </a:r>
            <a:r>
              <a:rPr lang="ru-RU" sz="2400" dirty="0"/>
              <a:t> одним (рис. 1, </a:t>
            </a:r>
            <a:r>
              <a:rPr lang="ru-RU" sz="2400" i="1" dirty="0"/>
              <a:t>а</a:t>
            </a:r>
            <a:r>
              <a:rPr lang="ru-RU" sz="2400" dirty="0"/>
              <a:t>). Задача </a:t>
            </a:r>
            <a:r>
              <a:rPr lang="ru-RU" sz="2400" dirty="0" err="1"/>
              <a:t>полягала</a:t>
            </a:r>
            <a:r>
              <a:rPr lang="ru-RU" sz="2400" dirty="0"/>
              <a:t> в </a:t>
            </a:r>
            <a:r>
              <a:rPr lang="ru-RU" sz="2400" dirty="0" err="1"/>
              <a:t>пошуку</a:t>
            </a:r>
            <a:r>
              <a:rPr lang="ru-RU" sz="2400" dirty="0"/>
              <a:t> </a:t>
            </a:r>
            <a:r>
              <a:rPr lang="ru-RU" sz="2400" dirty="0" smtClean="0"/>
              <a:t>маршруту </a:t>
            </a:r>
            <a:r>
              <a:rPr lang="ru-RU" sz="2400" dirty="0" err="1" smtClean="0"/>
              <a:t>проходження</a:t>
            </a:r>
            <a:r>
              <a:rPr lang="ru-RU" sz="2400" dirty="0" smtClean="0"/>
              <a:t> </a:t>
            </a:r>
            <a:r>
              <a:rPr lang="ru-RU" sz="2400" dirty="0" err="1"/>
              <a:t>всіх</a:t>
            </a:r>
            <a:r>
              <a:rPr lang="ru-RU" sz="2400" dirty="0"/>
              <a:t> </a:t>
            </a:r>
            <a:r>
              <a:rPr lang="ru-RU" sz="2400" dirty="0" err="1"/>
              <a:t>чотирьох</a:t>
            </a:r>
            <a:r>
              <a:rPr lang="ru-RU" sz="2400" dirty="0"/>
              <a:t> </a:t>
            </a:r>
            <a:r>
              <a:rPr lang="ru-RU" sz="2400" dirty="0" err="1"/>
              <a:t>частин</a:t>
            </a:r>
            <a:r>
              <a:rPr lang="ru-RU" sz="2400" dirty="0"/>
              <a:t> </a:t>
            </a:r>
            <a:r>
              <a:rPr lang="ru-RU" sz="2400" dirty="0" err="1"/>
              <a:t>суші</a:t>
            </a:r>
            <a:r>
              <a:rPr lang="ru-RU" sz="2400" dirty="0"/>
              <a:t>, </a:t>
            </a:r>
            <a:r>
              <a:rPr lang="ru-RU" sz="2400" dirty="0" err="1"/>
              <a:t>який</a:t>
            </a:r>
            <a:r>
              <a:rPr lang="ru-RU" sz="2400" dirty="0"/>
              <a:t> </a:t>
            </a:r>
            <a:r>
              <a:rPr lang="ru-RU" sz="2400" dirty="0" err="1"/>
              <a:t>мав</a:t>
            </a:r>
            <a:r>
              <a:rPr lang="ru-RU" sz="2400" dirty="0"/>
              <a:t> </a:t>
            </a:r>
            <a:r>
              <a:rPr lang="ru-RU" sz="2400" dirty="0" err="1"/>
              <a:t>починатися</a:t>
            </a:r>
            <a:r>
              <a:rPr lang="ru-RU" sz="2400" dirty="0"/>
              <a:t> на </a:t>
            </a:r>
            <a:r>
              <a:rPr lang="ru-RU" sz="2400" dirty="0" err="1"/>
              <a:t>довільній</a:t>
            </a:r>
            <a:r>
              <a:rPr lang="ru-RU" sz="2400" dirty="0"/>
              <a:t> з них</a:t>
            </a:r>
            <a:r>
              <a:rPr lang="ru-RU" sz="2400" dirty="0" smtClean="0"/>
              <a:t>, </a:t>
            </a:r>
            <a:r>
              <a:rPr lang="ru-RU" sz="2400" dirty="0" err="1" smtClean="0"/>
              <a:t>закінчуватися</a:t>
            </a:r>
            <a:r>
              <a:rPr lang="ru-RU" sz="2400" dirty="0" smtClean="0"/>
              <a:t> </a:t>
            </a:r>
            <a:r>
              <a:rPr lang="ru-RU" sz="2400" dirty="0"/>
              <a:t>на </a:t>
            </a:r>
            <a:r>
              <a:rPr lang="ru-RU" sz="2400" dirty="0" err="1"/>
              <a:t>ній</a:t>
            </a:r>
            <a:r>
              <a:rPr lang="ru-RU" sz="2400" dirty="0"/>
              <a:t> же та по одному разу </a:t>
            </a:r>
            <a:r>
              <a:rPr lang="ru-RU" sz="2400" dirty="0" err="1"/>
              <a:t>проходити</a:t>
            </a:r>
            <a:r>
              <a:rPr lang="ru-RU" sz="2400" dirty="0"/>
              <a:t> </a:t>
            </a:r>
            <a:r>
              <a:rPr lang="ru-RU" sz="2400" dirty="0" err="1"/>
              <a:t>кожен</a:t>
            </a:r>
            <a:r>
              <a:rPr lang="ru-RU" sz="2400" dirty="0"/>
              <a:t> </a:t>
            </a:r>
            <a:r>
              <a:rPr lang="ru-RU" sz="2400" dirty="0" err="1"/>
              <a:t>міст</a:t>
            </a:r>
            <a:r>
              <a:rPr lang="ru-RU" sz="2400" dirty="0"/>
              <a:t>. </a:t>
            </a:r>
            <a:r>
              <a:rPr lang="ru-RU" sz="2400" dirty="0" err="1"/>
              <a:t>Проте</a:t>
            </a:r>
            <a:r>
              <a:rPr lang="ru-RU" sz="2400" dirty="0"/>
              <a:t> </a:t>
            </a:r>
            <a:r>
              <a:rPr lang="ru-RU" sz="2400" dirty="0" err="1"/>
              <a:t>всі</a:t>
            </a:r>
            <a:r>
              <a:rPr lang="ru-RU" sz="2400" dirty="0"/>
              <a:t> </a:t>
            </a:r>
            <a:r>
              <a:rPr lang="ru-RU" sz="2400" dirty="0" err="1" smtClean="0"/>
              <a:t>спроби</a:t>
            </a:r>
            <a:r>
              <a:rPr lang="ru-RU" sz="2400" dirty="0" smtClean="0"/>
              <a:t> </a:t>
            </a:r>
            <a:r>
              <a:rPr lang="uk-UA" sz="2400" dirty="0" smtClean="0"/>
              <a:t>знайти </a:t>
            </a:r>
            <a:r>
              <a:rPr lang="uk-UA" sz="2400" dirty="0"/>
              <a:t>маршрут були невдалими</a:t>
            </a:r>
            <a:r>
              <a:rPr lang="uk-UA" sz="2400" dirty="0" smtClean="0"/>
              <a:t>.</a:t>
            </a:r>
            <a:endParaRPr lang="uk-UA" sz="24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532" y="3585663"/>
            <a:ext cx="8352928" cy="277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475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2089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/>
              <a:t>Щоб</a:t>
            </a:r>
            <a:r>
              <a:rPr lang="ru-RU" sz="2400" dirty="0"/>
              <a:t> довести </a:t>
            </a:r>
            <a:r>
              <a:rPr lang="ru-RU" sz="2400" dirty="0" err="1"/>
              <a:t>неможливість</a:t>
            </a:r>
            <a:r>
              <a:rPr lang="ru-RU" sz="2400" dirty="0"/>
              <a:t> </a:t>
            </a:r>
            <a:r>
              <a:rPr lang="ru-RU" sz="2400" dirty="0" err="1"/>
              <a:t>існування</a:t>
            </a:r>
            <a:r>
              <a:rPr lang="ru-RU" sz="2400" dirty="0"/>
              <a:t> такого маршруту, </a:t>
            </a:r>
            <a:r>
              <a:rPr lang="ru-RU" sz="2400" dirty="0" err="1"/>
              <a:t>Ейлер</a:t>
            </a:r>
            <a:r>
              <a:rPr lang="ru-RU" sz="2400" dirty="0"/>
              <a:t> </a:t>
            </a:r>
            <a:r>
              <a:rPr lang="ru-RU" sz="2400" dirty="0" err="1"/>
              <a:t>позначив</a:t>
            </a:r>
            <a:r>
              <a:rPr lang="ru-RU" sz="2400" dirty="0"/>
              <a:t> </a:t>
            </a:r>
            <a:r>
              <a:rPr lang="ru-RU" sz="2400" dirty="0" err="1" smtClean="0"/>
              <a:t>кожну</a:t>
            </a:r>
            <a:r>
              <a:rPr lang="ru-RU" sz="2400" dirty="0" smtClean="0"/>
              <a:t> </a:t>
            </a:r>
            <a:r>
              <a:rPr lang="ru-RU" sz="2400" dirty="0" err="1" smtClean="0"/>
              <a:t>частину</a:t>
            </a:r>
            <a:r>
              <a:rPr lang="ru-RU" sz="2400" dirty="0" smtClean="0"/>
              <a:t> </a:t>
            </a:r>
            <a:r>
              <a:rPr lang="ru-RU" sz="2400" dirty="0" err="1"/>
              <a:t>суші</a:t>
            </a:r>
            <a:r>
              <a:rPr lang="ru-RU" sz="2400" dirty="0"/>
              <a:t> точкою (</a:t>
            </a:r>
            <a:r>
              <a:rPr lang="ru-RU" sz="2400" i="1" dirty="0"/>
              <a:t>вершиною</a:t>
            </a:r>
            <a:r>
              <a:rPr lang="ru-RU" sz="2400" dirty="0"/>
              <a:t>,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i="1" dirty="0" err="1"/>
              <a:t>вузлом</a:t>
            </a:r>
            <a:r>
              <a:rPr lang="ru-RU" sz="2400" dirty="0"/>
              <a:t>), а </a:t>
            </a:r>
            <a:r>
              <a:rPr lang="ru-RU" sz="2400" dirty="0" err="1"/>
              <a:t>кожен</a:t>
            </a:r>
            <a:r>
              <a:rPr lang="ru-RU" sz="2400" dirty="0"/>
              <a:t> </a:t>
            </a:r>
            <a:r>
              <a:rPr lang="ru-RU" sz="2400" dirty="0" err="1"/>
              <a:t>міст</a:t>
            </a:r>
            <a:r>
              <a:rPr lang="ru-RU" sz="2400" dirty="0"/>
              <a:t> — </a:t>
            </a:r>
            <a:r>
              <a:rPr lang="ru-RU" sz="2400" dirty="0" err="1"/>
              <a:t>лінією</a:t>
            </a:r>
            <a:r>
              <a:rPr lang="ru-RU" sz="2400" dirty="0"/>
              <a:t> (</a:t>
            </a:r>
            <a:r>
              <a:rPr lang="ru-RU" sz="2400" i="1" dirty="0"/>
              <a:t>ребром</a:t>
            </a:r>
            <a:r>
              <a:rPr lang="ru-RU" sz="2400" dirty="0"/>
              <a:t>),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uk-UA" sz="2400" dirty="0" smtClean="0"/>
              <a:t>з’єднує </a:t>
            </a:r>
            <a:r>
              <a:rPr lang="uk-UA" sz="2400" dirty="0"/>
              <a:t>відповідні точки, і одержав “граф” (рис. 1, </a:t>
            </a:r>
            <a:r>
              <a:rPr lang="uk-UA" sz="2400" i="1" dirty="0"/>
              <a:t>б</a:t>
            </a:r>
            <a:r>
              <a:rPr lang="uk-UA" sz="2400" dirty="0"/>
              <a:t>). Твердження про </a:t>
            </a:r>
            <a:r>
              <a:rPr lang="uk-UA" sz="2400" dirty="0" err="1" smtClean="0"/>
              <a:t>неіснування</a:t>
            </a:r>
            <a:r>
              <a:rPr lang="uk-UA" sz="2400" dirty="0" smtClean="0"/>
              <a:t> </a:t>
            </a:r>
            <a:r>
              <a:rPr lang="ru-RU" sz="2400" dirty="0" smtClean="0"/>
              <a:t>маршруту </a:t>
            </a:r>
            <a:r>
              <a:rPr lang="ru-RU" sz="2400" dirty="0" err="1"/>
              <a:t>рівносильно</a:t>
            </a:r>
            <a:r>
              <a:rPr lang="ru-RU" sz="2400" dirty="0"/>
              <a:t> </a:t>
            </a:r>
            <a:r>
              <a:rPr lang="ru-RU" sz="2400" dirty="0" err="1"/>
              <a:t>неможливості</a:t>
            </a:r>
            <a:r>
              <a:rPr lang="ru-RU" sz="2400" dirty="0"/>
              <a:t> </a:t>
            </a:r>
            <a:r>
              <a:rPr lang="ru-RU" sz="2400" dirty="0" err="1"/>
              <a:t>спеціальним</a:t>
            </a:r>
            <a:r>
              <a:rPr lang="ru-RU" sz="2400" dirty="0"/>
              <a:t> чином </a:t>
            </a:r>
            <a:r>
              <a:rPr lang="ru-RU" sz="2400" dirty="0" err="1"/>
              <a:t>обійти</a:t>
            </a:r>
            <a:r>
              <a:rPr lang="ru-RU" sz="2400" dirty="0"/>
              <a:t> граф. </a:t>
            </a:r>
            <a:r>
              <a:rPr lang="ru-RU" sz="2400" dirty="0" err="1"/>
              <a:t>Виходячи</a:t>
            </a:r>
            <a:r>
              <a:rPr lang="ru-RU" sz="2400" dirty="0"/>
              <a:t> </a:t>
            </a:r>
            <a:r>
              <a:rPr lang="ru-RU" sz="2400" dirty="0" smtClean="0"/>
              <a:t>з </a:t>
            </a:r>
            <a:r>
              <a:rPr lang="ru-RU" sz="2400" dirty="0" err="1" smtClean="0"/>
              <a:t>цього</a:t>
            </a:r>
            <a:r>
              <a:rPr lang="ru-RU" sz="2400" dirty="0" smtClean="0"/>
              <a:t> </a:t>
            </a:r>
            <a:r>
              <a:rPr lang="ru-RU" sz="2400" dirty="0"/>
              <a:t>конкретного </a:t>
            </a:r>
            <a:r>
              <a:rPr lang="ru-RU" sz="2400" dirty="0" err="1"/>
              <a:t>випадку</a:t>
            </a:r>
            <a:r>
              <a:rPr lang="ru-RU" sz="2400" dirty="0"/>
              <a:t>, </a:t>
            </a:r>
            <a:r>
              <a:rPr lang="ru-RU" sz="2400" dirty="0" err="1"/>
              <a:t>Ейлер</a:t>
            </a:r>
            <a:r>
              <a:rPr lang="ru-RU" sz="2400" dirty="0"/>
              <a:t> </a:t>
            </a:r>
            <a:r>
              <a:rPr lang="ru-RU" sz="2400" dirty="0" err="1"/>
              <a:t>узагальнив</a:t>
            </a:r>
            <a:r>
              <a:rPr lang="ru-RU" sz="2400" dirty="0"/>
              <a:t> постановку </a:t>
            </a:r>
            <a:r>
              <a:rPr lang="ru-RU" sz="2400" dirty="0" err="1"/>
              <a:t>задачі</a:t>
            </a:r>
            <a:r>
              <a:rPr lang="ru-RU" sz="2400" dirty="0"/>
              <a:t> та </a:t>
            </a:r>
            <a:r>
              <a:rPr lang="ru-RU" sz="2400" dirty="0" err="1" smtClean="0"/>
              <a:t>знайшов</a:t>
            </a:r>
            <a:r>
              <a:rPr lang="ru-RU" sz="2400" dirty="0" smtClean="0"/>
              <a:t> </a:t>
            </a:r>
            <a:r>
              <a:rPr lang="uk-UA" sz="2400" dirty="0" smtClean="0"/>
              <a:t>критерій </a:t>
            </a:r>
            <a:r>
              <a:rPr lang="uk-UA" sz="2400" dirty="0"/>
              <a:t>існування обходу.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532" y="3585663"/>
            <a:ext cx="8352928" cy="277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364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88640"/>
            <a:ext cx="79928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За </a:t>
            </a:r>
            <a:r>
              <a:rPr lang="ru-RU" sz="2400" dirty="0" err="1"/>
              <a:t>допомогою</a:t>
            </a:r>
            <a:r>
              <a:rPr lang="ru-RU" sz="2400" dirty="0"/>
              <a:t> </a:t>
            </a:r>
            <a:r>
              <a:rPr lang="ru-RU" sz="2400" dirty="0" err="1"/>
              <a:t>графів</a:t>
            </a:r>
            <a:r>
              <a:rPr lang="ru-RU" sz="2400" dirty="0"/>
              <a:t> </a:t>
            </a:r>
            <a:r>
              <a:rPr lang="ru-RU" sz="2400" dirty="0" err="1"/>
              <a:t>подаються</a:t>
            </a:r>
            <a:r>
              <a:rPr lang="ru-RU" sz="2400" dirty="0"/>
              <a:t> </a:t>
            </a:r>
            <a:r>
              <a:rPr lang="ru-RU" sz="2400" dirty="0" err="1"/>
              <a:t>структурні</a:t>
            </a:r>
            <a:r>
              <a:rPr lang="ru-RU" sz="2400" dirty="0"/>
              <a:t> </a:t>
            </a:r>
            <a:r>
              <a:rPr lang="ru-RU" sz="2400" dirty="0" err="1"/>
              <a:t>залежності</a:t>
            </a:r>
            <a:r>
              <a:rPr lang="ru-RU" sz="2400" dirty="0"/>
              <a:t> </a:t>
            </a:r>
            <a:r>
              <a:rPr lang="ru-RU" sz="2400" dirty="0" err="1"/>
              <a:t>між</a:t>
            </a:r>
            <a:r>
              <a:rPr lang="ru-RU" sz="2400" dirty="0"/>
              <a:t> </a:t>
            </a:r>
            <a:r>
              <a:rPr lang="ru-RU" sz="2400" dirty="0" err="1"/>
              <a:t>елементами</a:t>
            </a:r>
            <a:r>
              <a:rPr lang="ru-RU" sz="2400" dirty="0" smtClean="0"/>
              <a:t>, </a:t>
            </a:r>
            <a:r>
              <a:rPr lang="ru-RU" sz="2400" dirty="0" err="1" smtClean="0"/>
              <a:t>наприклад</a:t>
            </a:r>
            <a:r>
              <a:rPr lang="ru-RU" sz="2400" dirty="0"/>
              <a:t>, у </a:t>
            </a:r>
            <a:r>
              <a:rPr lang="ru-RU" sz="2400" dirty="0" err="1"/>
              <a:t>електричній</a:t>
            </a:r>
            <a:r>
              <a:rPr lang="ru-RU" sz="2400" dirty="0"/>
              <a:t> </a:t>
            </a:r>
            <a:r>
              <a:rPr lang="ru-RU" sz="2400" dirty="0" err="1"/>
              <a:t>схемі</a:t>
            </a:r>
            <a:r>
              <a:rPr lang="ru-RU" sz="2400" dirty="0"/>
              <a:t>, в </a:t>
            </a:r>
            <a:r>
              <a:rPr lang="ru-RU" sz="2400" dirty="0" err="1"/>
              <a:t>молекулі</a:t>
            </a:r>
            <a:r>
              <a:rPr lang="ru-RU" sz="2400" dirty="0"/>
              <a:t>, </a:t>
            </a:r>
            <a:r>
              <a:rPr lang="ru-RU" sz="2400" dirty="0" err="1"/>
              <a:t>складеній</a:t>
            </a:r>
            <a:r>
              <a:rPr lang="ru-RU" sz="2400" dirty="0"/>
              <a:t> з </a:t>
            </a:r>
            <a:r>
              <a:rPr lang="ru-RU" sz="2400" dirty="0" err="1"/>
              <a:t>атомів</a:t>
            </a:r>
            <a:r>
              <a:rPr lang="ru-RU" sz="2400" dirty="0"/>
              <a:t>, </a:t>
            </a:r>
            <a:r>
              <a:rPr lang="ru-RU" sz="2400" dirty="0" err="1"/>
              <a:t>або</a:t>
            </a:r>
            <a:r>
              <a:rPr lang="ru-RU" sz="2400" dirty="0"/>
              <a:t> у </a:t>
            </a:r>
            <a:r>
              <a:rPr lang="ru-RU" sz="2400" dirty="0" err="1" smtClean="0"/>
              <a:t>схемі</a:t>
            </a:r>
            <a:r>
              <a:rPr lang="ru-RU" sz="2400" dirty="0" smtClean="0"/>
              <a:t> </a:t>
            </a:r>
            <a:r>
              <a:rPr lang="uk-UA" sz="2400" dirty="0" smtClean="0"/>
              <a:t>міського </a:t>
            </a:r>
            <a:r>
              <a:rPr lang="uk-UA" sz="2400" dirty="0"/>
              <a:t>транспорту.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388969"/>
            <a:ext cx="8380196" cy="47070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292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3529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/>
              <a:t>Розглянемо</a:t>
            </a:r>
            <a:r>
              <a:rPr lang="ru-RU" sz="2400" dirty="0"/>
              <a:t> </a:t>
            </a:r>
            <a:r>
              <a:rPr lang="ru-RU" sz="2400" dirty="0" err="1"/>
              <a:t>турнір</a:t>
            </a:r>
            <a:r>
              <a:rPr lang="ru-RU" sz="2400" dirty="0"/>
              <a:t> </a:t>
            </a:r>
            <a:r>
              <a:rPr lang="ru-RU" sz="2400" dirty="0" err="1"/>
              <a:t>між</a:t>
            </a:r>
            <a:r>
              <a:rPr lang="ru-RU" sz="2400" dirty="0"/>
              <a:t> </a:t>
            </a:r>
            <a:r>
              <a:rPr lang="ru-RU" sz="2400" dirty="0" err="1"/>
              <a:t>чотирма</a:t>
            </a:r>
            <a:r>
              <a:rPr lang="ru-RU" sz="2400" dirty="0"/>
              <a:t> </a:t>
            </a:r>
            <a:r>
              <a:rPr lang="ru-RU" sz="2400" dirty="0" err="1"/>
              <a:t>футбольними</a:t>
            </a:r>
            <a:r>
              <a:rPr lang="ru-RU" sz="2400" dirty="0"/>
              <a:t> командами, в </a:t>
            </a:r>
            <a:r>
              <a:rPr lang="ru-RU" sz="2400" dirty="0" err="1"/>
              <a:t>якому</a:t>
            </a:r>
            <a:r>
              <a:rPr lang="ru-RU" sz="2400" dirty="0"/>
              <a:t> </a:t>
            </a:r>
            <a:r>
              <a:rPr lang="ru-RU" sz="2400" dirty="0" err="1"/>
              <a:t>кожні</a:t>
            </a:r>
            <a:r>
              <a:rPr lang="ru-RU" sz="2400" dirty="0"/>
              <a:t> </a:t>
            </a:r>
            <a:r>
              <a:rPr lang="ru-RU" sz="2400" dirty="0" err="1" smtClean="0"/>
              <a:t>дві</a:t>
            </a:r>
            <a:r>
              <a:rPr lang="ru-RU" sz="2400" dirty="0" smtClean="0"/>
              <a:t> </a:t>
            </a:r>
            <a:r>
              <a:rPr lang="ru-RU" sz="2400" dirty="0" err="1" smtClean="0"/>
              <a:t>зіграли</a:t>
            </a:r>
            <a:r>
              <a:rPr lang="ru-RU" sz="2400" dirty="0" smtClean="0"/>
              <a:t> </a:t>
            </a:r>
            <a:r>
              <a:rPr lang="ru-RU" sz="2400" dirty="0" err="1"/>
              <a:t>між</a:t>
            </a:r>
            <a:r>
              <a:rPr lang="ru-RU" sz="2400" dirty="0"/>
              <a:t> собою не </a:t>
            </a:r>
            <a:r>
              <a:rPr lang="ru-RU" sz="2400" dirty="0" err="1"/>
              <a:t>більше</a:t>
            </a:r>
            <a:r>
              <a:rPr lang="ru-RU" sz="2400" dirty="0"/>
              <a:t> одного матчу. </a:t>
            </a:r>
            <a:r>
              <a:rPr lang="ru-RU" sz="2400" dirty="0" err="1"/>
              <a:t>Подамо</a:t>
            </a:r>
            <a:r>
              <a:rPr lang="ru-RU" sz="2400" dirty="0"/>
              <a:t> </a:t>
            </a:r>
            <a:r>
              <a:rPr lang="ru-RU" sz="2400" dirty="0" err="1"/>
              <a:t>турнір</a:t>
            </a:r>
            <a:r>
              <a:rPr lang="ru-RU" sz="2400" dirty="0"/>
              <a:t> графом, </a:t>
            </a:r>
            <a:r>
              <a:rPr lang="ru-RU" sz="2400" dirty="0" smtClean="0"/>
              <a:t>вершинами </a:t>
            </a:r>
            <a:r>
              <a:rPr lang="uk-UA" sz="2400" dirty="0" smtClean="0"/>
              <a:t>якого </a:t>
            </a:r>
            <a:r>
              <a:rPr lang="uk-UA" sz="2400" dirty="0"/>
              <a:t>є команди. Якщо дві команди зіграли між собою матч, з’єднаємо відповідні</a:t>
            </a:r>
          </a:p>
          <a:p>
            <a:r>
              <a:rPr lang="ru-RU" sz="2400" dirty="0" err="1"/>
              <a:t>вершини</a:t>
            </a:r>
            <a:r>
              <a:rPr lang="ru-RU" sz="2400" dirty="0"/>
              <a:t> ребром. </a:t>
            </a:r>
            <a:r>
              <a:rPr lang="ru-RU" sz="2400" dirty="0" err="1"/>
              <a:t>Ситуації</a:t>
            </a:r>
            <a:r>
              <a:rPr lang="ru-RU" sz="2400" dirty="0"/>
              <a:t>, у </a:t>
            </a:r>
            <a:r>
              <a:rPr lang="ru-RU" sz="2400" dirty="0" err="1"/>
              <a:t>якій</a:t>
            </a:r>
            <a:r>
              <a:rPr lang="ru-RU" sz="2400" dirty="0"/>
              <a:t> </a:t>
            </a:r>
            <a:r>
              <a:rPr lang="ru-RU" sz="2400" dirty="0" err="1"/>
              <a:t>кожні</a:t>
            </a:r>
            <a:r>
              <a:rPr lang="ru-RU" sz="2400" dirty="0"/>
              <a:t> </a:t>
            </a:r>
            <a:r>
              <a:rPr lang="ru-RU" sz="2400" dirty="0" err="1"/>
              <a:t>дві</a:t>
            </a:r>
            <a:r>
              <a:rPr lang="ru-RU" sz="2400" dirty="0"/>
              <a:t> </a:t>
            </a:r>
            <a:r>
              <a:rPr lang="ru-RU" sz="2400" dirty="0" err="1"/>
              <a:t>команди</a:t>
            </a:r>
            <a:r>
              <a:rPr lang="ru-RU" sz="2400" dirty="0"/>
              <a:t> </a:t>
            </a:r>
            <a:r>
              <a:rPr lang="ru-RU" sz="2400" dirty="0" err="1"/>
              <a:t>зіграли</a:t>
            </a:r>
            <a:r>
              <a:rPr lang="ru-RU" sz="2400" dirty="0"/>
              <a:t> </a:t>
            </a:r>
            <a:r>
              <a:rPr lang="ru-RU" sz="2400" dirty="0" err="1"/>
              <a:t>між</a:t>
            </a:r>
            <a:r>
              <a:rPr lang="ru-RU" sz="2400" dirty="0"/>
              <a:t> собою, </a:t>
            </a:r>
            <a:r>
              <a:rPr lang="ru-RU" sz="2400" dirty="0" err="1" smtClean="0"/>
              <a:t>відповідає</a:t>
            </a:r>
            <a:r>
              <a:rPr lang="ru-RU" sz="2400" dirty="0" smtClean="0"/>
              <a:t> </a:t>
            </a:r>
            <a:r>
              <a:rPr lang="uk-UA" sz="2400" dirty="0" smtClean="0"/>
              <a:t>граф:</a:t>
            </a:r>
            <a:endParaRPr lang="uk-UA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212" y="3140968"/>
            <a:ext cx="5743575" cy="240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619672" y="3245634"/>
            <a:ext cx="1512168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Карпати</a:t>
            </a: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89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Представимо графом </a:t>
            </a:r>
            <a:r>
              <a:rPr lang="ru-RU" sz="2400" dirty="0" err="1"/>
              <a:t>знайомства</a:t>
            </a:r>
            <a:r>
              <a:rPr lang="ru-RU" sz="2400" dirty="0"/>
              <a:t> </a:t>
            </a:r>
            <a:r>
              <a:rPr lang="ru-RU" sz="2400" dirty="0" err="1"/>
              <a:t>між</a:t>
            </a:r>
            <a:r>
              <a:rPr lang="ru-RU" sz="2400" dirty="0"/>
              <a:t> студентами. Кожного студента </a:t>
            </a:r>
            <a:r>
              <a:rPr lang="ru-RU" sz="2400" dirty="0" err="1" smtClean="0"/>
              <a:t>подамо</a:t>
            </a:r>
            <a:r>
              <a:rPr lang="ru-RU" sz="2400" dirty="0"/>
              <a:t> </a:t>
            </a:r>
            <a:r>
              <a:rPr lang="ru-RU" sz="2400" dirty="0" smtClean="0"/>
              <a:t>вершиною </a:t>
            </a:r>
            <a:r>
              <a:rPr lang="ru-RU" sz="2400" dirty="0"/>
              <a:t>графа, а ребрами </a:t>
            </a:r>
            <a:r>
              <a:rPr lang="ru-RU" sz="2400" dirty="0" err="1"/>
              <a:t>з’єднаємо</a:t>
            </a:r>
            <a:r>
              <a:rPr lang="ru-RU" sz="2400" dirty="0"/>
              <a:t> пари вершин, </a:t>
            </a:r>
            <a:r>
              <a:rPr lang="ru-RU" sz="2400" dirty="0" err="1"/>
              <a:t>відповідних</a:t>
            </a:r>
            <a:r>
              <a:rPr lang="ru-RU" sz="2400" dirty="0"/>
              <a:t> парам </a:t>
            </a:r>
            <a:r>
              <a:rPr lang="ru-RU" sz="2400" dirty="0" err="1" smtClean="0"/>
              <a:t>знайомих</a:t>
            </a:r>
            <a:r>
              <a:rPr lang="ru-RU" sz="2400" dirty="0" smtClean="0"/>
              <a:t> </a:t>
            </a:r>
            <a:r>
              <a:rPr lang="uk-UA" sz="2400" dirty="0" smtClean="0"/>
              <a:t>між собою:</a:t>
            </a:r>
            <a:endParaRPr lang="uk-UA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386013"/>
            <a:ext cx="3962400" cy="208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723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404664"/>
            <a:ext cx="59516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dirty="0"/>
              <a:t>Подання графу в пам’яті комп’ютера</a:t>
            </a:r>
            <a:endParaRPr lang="uk-UA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628507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Графічний спосіб подання</a:t>
            </a:r>
            <a:r>
              <a:rPr lang="uk-UA" sz="2400" dirty="0"/>
              <a:t> (якщо граф невеликий).</a:t>
            </a:r>
          </a:p>
          <a:p>
            <a:r>
              <a:rPr lang="uk-UA" sz="2400" b="1" dirty="0"/>
              <a:t>Використання матриць</a:t>
            </a:r>
            <a:r>
              <a:rPr lang="uk-UA" sz="2400" dirty="0"/>
              <a:t>.</a:t>
            </a:r>
          </a:p>
          <a:p>
            <a:r>
              <a:rPr lang="uk-UA" sz="2400" b="1" dirty="0"/>
              <a:t>Подання графа у зв’язній пам’яті</a:t>
            </a:r>
            <a:r>
              <a:rPr lang="uk-UA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1561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512" y="476672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Одним із матричних способів подання графу є </a:t>
            </a:r>
            <a:r>
              <a:rPr lang="uk-UA" sz="2400" b="1" dirty="0"/>
              <a:t>матриця суміжності</a:t>
            </a:r>
            <a:r>
              <a:rPr lang="uk-UA" sz="2400" dirty="0"/>
              <a:t>. Нехай задано граф </a:t>
            </a:r>
            <a:r>
              <a:rPr lang="en-US" sz="2400" dirty="0"/>
              <a:t>G</a:t>
            </a:r>
            <a:r>
              <a:rPr lang="ru-RU" sz="2400" dirty="0"/>
              <a:t>=(</a:t>
            </a:r>
            <a:r>
              <a:rPr lang="en-US" sz="2400" dirty="0"/>
              <a:t>X</a:t>
            </a:r>
            <a:r>
              <a:rPr lang="ru-RU" sz="2400" dirty="0"/>
              <a:t>,</a:t>
            </a:r>
            <a:r>
              <a:rPr lang="en-US" sz="2400" dirty="0"/>
              <a:t>U</a:t>
            </a:r>
            <a:r>
              <a:rPr lang="ru-RU" sz="2400" dirty="0"/>
              <a:t>), |</a:t>
            </a:r>
            <a:r>
              <a:rPr lang="en-US" sz="2400" dirty="0"/>
              <a:t>X</a:t>
            </a:r>
            <a:r>
              <a:rPr lang="ru-RU" sz="2400" dirty="0"/>
              <a:t>|=</a:t>
            </a:r>
            <a:r>
              <a:rPr lang="en-US" sz="2400" dirty="0"/>
              <a:t>n</a:t>
            </a:r>
            <a:r>
              <a:rPr lang="ru-RU" sz="2400" dirty="0"/>
              <a:t>. </a:t>
            </a:r>
            <a:r>
              <a:rPr lang="uk-UA" sz="2400" dirty="0"/>
              <a:t>Маємо матрицю </a:t>
            </a:r>
            <a:r>
              <a:rPr lang="en-US" sz="2400" dirty="0"/>
              <a:t>A</a:t>
            </a:r>
            <a:r>
              <a:rPr lang="uk-UA" sz="2400" dirty="0"/>
              <a:t> розмірності   </a:t>
            </a:r>
            <a:r>
              <a:rPr lang="en-US" sz="2400" b="1" dirty="0">
                <a:solidFill>
                  <a:srgbClr val="FF0000"/>
                </a:solidFill>
              </a:rPr>
              <a:t>n</a:t>
            </a:r>
            <a:r>
              <a:rPr lang="uk-UA" sz="2400" b="1" dirty="0">
                <a:solidFill>
                  <a:srgbClr val="FF0000"/>
                </a:solidFill>
              </a:rPr>
              <a:t> × </a:t>
            </a:r>
            <a:r>
              <a:rPr lang="en-US" sz="2400" b="1" dirty="0">
                <a:solidFill>
                  <a:srgbClr val="FF0000"/>
                </a:solidFill>
              </a:rPr>
              <a:t>n</a:t>
            </a:r>
            <a:r>
              <a:rPr lang="uk-UA" sz="2400" dirty="0"/>
              <a:t>, що називається </a:t>
            </a:r>
            <a:r>
              <a:rPr lang="uk-UA" sz="2400" i="1" dirty="0"/>
              <a:t>матрицею суміжності, </a:t>
            </a:r>
            <a:r>
              <a:rPr lang="uk-UA" sz="2400" dirty="0"/>
              <a:t>якщо елементи її визначаються так: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7208375"/>
              </p:ext>
            </p:extLst>
          </p:nvPr>
        </p:nvGraphicFramePr>
        <p:xfrm>
          <a:off x="2195736" y="2564904"/>
          <a:ext cx="3572527" cy="13621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3" imgW="1320800" imgH="508000" progId="Equation.3">
                  <p:embed/>
                </p:oleObj>
              </mc:Choice>
              <mc:Fallback>
                <p:oleObj name="Equation" r:id="rId3" imgW="1320800" imgH="508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2564904"/>
                        <a:ext cx="3572527" cy="13621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6324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469</Words>
  <Application>Microsoft Office PowerPoint</Application>
  <PresentationFormat>Экран (4:3)</PresentationFormat>
  <Paragraphs>24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Тема Office</vt:lpstr>
      <vt:lpstr>Equation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Bear</dc:creator>
  <cp:lastModifiedBy>Yura</cp:lastModifiedBy>
  <cp:revision>37</cp:revision>
  <dcterms:created xsi:type="dcterms:W3CDTF">2014-03-11T09:49:09Z</dcterms:created>
  <dcterms:modified xsi:type="dcterms:W3CDTF">2024-05-01T11:21:59Z</dcterms:modified>
</cp:coreProperties>
</file>