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7" r:id="rId3"/>
    <p:sldId id="260" r:id="rId4"/>
    <p:sldId id="262" r:id="rId5"/>
    <p:sldId id="261" r:id="rId6"/>
    <p:sldId id="277" r:id="rId7"/>
    <p:sldId id="278" r:id="rId8"/>
    <p:sldId id="263" r:id="rId9"/>
    <p:sldId id="280" r:id="rId10"/>
    <p:sldId id="279" r:id="rId11"/>
    <p:sldId id="270" r:id="rId12"/>
    <p:sldId id="281" r:id="rId13"/>
    <p:sldId id="282" r:id="rId14"/>
    <p:sldId id="283" r:id="rId15"/>
    <p:sldId id="272" r:id="rId16"/>
    <p:sldId id="284" r:id="rId17"/>
    <p:sldId id="285" r:id="rId18"/>
    <p:sldId id="286" r:id="rId19"/>
    <p:sldId id="273" r:id="rId20"/>
    <p:sldId id="274" r:id="rId21"/>
    <p:sldId id="275" r:id="rId22"/>
    <p:sldId id="276" r:id="rId23"/>
    <p:sldId id="288" r:id="rId24"/>
    <p:sldId id="289" r:id="rId25"/>
    <p:sldId id="290" r:id="rId26"/>
    <p:sldId id="291" r:id="rId27"/>
    <p:sldId id="292" r:id="rId28"/>
    <p:sldId id="293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94660"/>
  </p:normalViewPr>
  <p:slideViewPr>
    <p:cSldViewPr>
      <p:cViewPr varScale="1">
        <p:scale>
          <a:sx n="89" d="100"/>
          <a:sy n="89" d="100"/>
        </p:scale>
        <p:origin x="102" y="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7A3E89-536E-4F7E-B695-8802516ED862}" type="doc">
      <dgm:prSet loTypeId="urn:microsoft.com/office/officeart/2005/8/layout/process2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C9C440-2B9F-4B41-A792-B773171509F0}">
      <dgm:prSet phldrT="[Текст]" custT="1"/>
      <dgm:spPr/>
      <dgm:t>
        <a:bodyPr/>
        <a:lstStyle/>
        <a:p>
          <a:r>
            <a:rPr lang="uk-UA" sz="2400" dirty="0"/>
            <a:t>дослідження туристичного ринку</a:t>
          </a:r>
          <a:r>
            <a:rPr lang="ru-RU" sz="2400" dirty="0"/>
            <a:t>;</a:t>
          </a:r>
        </a:p>
      </dgm:t>
    </dgm:pt>
    <dgm:pt modelId="{5A8AFB81-45C8-4446-B23F-0486F815CFD5}" type="parTrans" cxnId="{483FB3BA-92BB-4B20-9241-FCB1B677F59A}">
      <dgm:prSet/>
      <dgm:spPr/>
      <dgm:t>
        <a:bodyPr/>
        <a:lstStyle/>
        <a:p>
          <a:endParaRPr lang="ru-RU"/>
        </a:p>
      </dgm:t>
    </dgm:pt>
    <dgm:pt modelId="{F6F2525A-9035-42D9-8546-0E2740742D25}" type="sibTrans" cxnId="{483FB3BA-92BB-4B20-9241-FCB1B677F59A}">
      <dgm:prSet/>
      <dgm:spPr/>
      <dgm:t>
        <a:bodyPr/>
        <a:lstStyle/>
        <a:p>
          <a:endParaRPr lang="ru-RU"/>
        </a:p>
      </dgm:t>
    </dgm:pt>
    <dgm:pt modelId="{FABECFFF-CF86-40E0-B0A1-B14F96DF526A}">
      <dgm:prSet phldrT="[Текст]" custT="1"/>
      <dgm:spPr/>
      <dgm:t>
        <a:bodyPr/>
        <a:lstStyle/>
        <a:p>
          <a:r>
            <a:rPr lang="uk-UA" sz="2400" dirty="0"/>
            <a:t>планування розвитку туризму; </a:t>
          </a:r>
          <a:endParaRPr lang="ru-RU" sz="2400" dirty="0"/>
        </a:p>
      </dgm:t>
    </dgm:pt>
    <dgm:pt modelId="{C1133D86-4613-4698-8EB1-811654D98A3D}" type="parTrans" cxnId="{09DE8A99-AC45-491D-9CC9-53CC95C67061}">
      <dgm:prSet/>
      <dgm:spPr/>
      <dgm:t>
        <a:bodyPr/>
        <a:lstStyle/>
        <a:p>
          <a:endParaRPr lang="ru-RU"/>
        </a:p>
      </dgm:t>
    </dgm:pt>
    <dgm:pt modelId="{3AC22A3F-6EAD-4CD5-9BF4-14A58A12D131}" type="sibTrans" cxnId="{09DE8A99-AC45-491D-9CC9-53CC95C67061}">
      <dgm:prSet/>
      <dgm:spPr/>
      <dgm:t>
        <a:bodyPr/>
        <a:lstStyle/>
        <a:p>
          <a:endParaRPr lang="ru-RU"/>
        </a:p>
      </dgm:t>
    </dgm:pt>
    <dgm:pt modelId="{C0A1D7D0-B573-418D-9DAC-82C626153426}">
      <dgm:prSet phldrT="[Текст]" custT="1"/>
      <dgm:spPr/>
      <dgm:t>
        <a:bodyPr/>
        <a:lstStyle/>
        <a:p>
          <a:r>
            <a:rPr lang="en-US" sz="2400" dirty="0"/>
            <a:t>створення туристичної і паратуристичної інфраструктури;</a:t>
          </a:r>
          <a:endParaRPr lang="ru-RU" sz="2400" dirty="0"/>
        </a:p>
      </dgm:t>
    </dgm:pt>
    <dgm:pt modelId="{993BE023-0277-4138-9E67-BF3246426D01}" type="parTrans" cxnId="{D8B101B3-9E42-4A05-B1A7-0E94E65D40E4}">
      <dgm:prSet/>
      <dgm:spPr/>
      <dgm:t>
        <a:bodyPr/>
        <a:lstStyle/>
        <a:p>
          <a:endParaRPr lang="ru-RU"/>
        </a:p>
      </dgm:t>
    </dgm:pt>
    <dgm:pt modelId="{E04B5DC5-224D-44E9-B1B5-B1471EC49B4D}" type="sibTrans" cxnId="{D8B101B3-9E42-4A05-B1A7-0E94E65D40E4}">
      <dgm:prSet/>
      <dgm:spPr/>
      <dgm:t>
        <a:bodyPr/>
        <a:lstStyle/>
        <a:p>
          <a:endParaRPr lang="ru-RU"/>
        </a:p>
      </dgm:t>
    </dgm:pt>
    <dgm:pt modelId="{BF3ED597-DC11-43B6-B092-0792E00508B0}">
      <dgm:prSet phldrT="[Текст]" custT="1"/>
      <dgm:spPr/>
      <dgm:t>
        <a:bodyPr/>
        <a:lstStyle/>
        <a:p>
          <a:r>
            <a:rPr lang="uk-UA" sz="2400" dirty="0"/>
            <a:t>підготовка фахівців для потреб туризму; </a:t>
          </a:r>
          <a:endParaRPr lang="ru-RU" sz="2400" dirty="0"/>
        </a:p>
      </dgm:t>
    </dgm:pt>
    <dgm:pt modelId="{EA93EE60-C7E3-47DA-813F-7385DD2E0AED}" type="parTrans" cxnId="{98691529-4D5B-4EE6-A5BC-32545110D0F5}">
      <dgm:prSet/>
      <dgm:spPr/>
      <dgm:t>
        <a:bodyPr/>
        <a:lstStyle/>
        <a:p>
          <a:endParaRPr lang="ru-RU"/>
        </a:p>
      </dgm:t>
    </dgm:pt>
    <dgm:pt modelId="{29532D79-B5A8-4022-9484-8A9EC4114B4F}" type="sibTrans" cxnId="{98691529-4D5B-4EE6-A5BC-32545110D0F5}">
      <dgm:prSet/>
      <dgm:spPr/>
      <dgm:t>
        <a:bodyPr/>
        <a:lstStyle/>
        <a:p>
          <a:endParaRPr lang="ru-RU"/>
        </a:p>
      </dgm:t>
    </dgm:pt>
    <dgm:pt modelId="{1A778AEF-8349-4D5B-BEA9-1F1E383F4CD8}">
      <dgm:prSet phldrT="[Текст]" custT="1"/>
      <dgm:spPr/>
      <dgm:t>
        <a:bodyPr/>
        <a:lstStyle/>
        <a:p>
          <a:r>
            <a:rPr lang="uk-UA" sz="2400" dirty="0"/>
            <a:t>конструювання оптимальної організаційної моделі туризму</a:t>
          </a:r>
          <a:endParaRPr lang="ru-RU" sz="2400" dirty="0"/>
        </a:p>
      </dgm:t>
    </dgm:pt>
    <dgm:pt modelId="{9251A977-55DC-4931-A9BC-6BC4C03A4543}" type="parTrans" cxnId="{51C62908-8635-4904-92A6-3CC9697D61D2}">
      <dgm:prSet/>
      <dgm:spPr/>
      <dgm:t>
        <a:bodyPr/>
        <a:lstStyle/>
        <a:p>
          <a:endParaRPr lang="ru-RU"/>
        </a:p>
      </dgm:t>
    </dgm:pt>
    <dgm:pt modelId="{02A91B79-780C-41B1-A1F4-12FA4A54BB69}" type="sibTrans" cxnId="{51C62908-8635-4904-92A6-3CC9697D61D2}">
      <dgm:prSet/>
      <dgm:spPr/>
      <dgm:t>
        <a:bodyPr/>
        <a:lstStyle/>
        <a:p>
          <a:endParaRPr lang="ru-RU"/>
        </a:p>
      </dgm:t>
    </dgm:pt>
    <dgm:pt modelId="{49B3D0D2-FE1D-4C06-9A74-EB4F01878C6D}">
      <dgm:prSet phldrT="[Текст]" custT="1"/>
      <dgm:spPr/>
      <dgm:t>
        <a:bodyPr/>
        <a:lstStyle/>
        <a:p>
          <a:r>
            <a:rPr lang="uk-UA" sz="2400" dirty="0"/>
            <a:t>розвиток туристичної індустрії</a:t>
          </a:r>
          <a:r>
            <a:rPr lang="uk-UA" sz="2800" dirty="0"/>
            <a:t>;</a:t>
          </a:r>
          <a:endParaRPr lang="ru-RU" sz="2800" dirty="0"/>
        </a:p>
      </dgm:t>
    </dgm:pt>
    <dgm:pt modelId="{8DE3A96B-4160-42BD-9F2D-790C7D5C85BF}" type="parTrans" cxnId="{AF6966D7-54B4-4761-B148-6FE1E4C6A537}">
      <dgm:prSet/>
      <dgm:spPr/>
      <dgm:t>
        <a:bodyPr/>
        <a:lstStyle/>
        <a:p>
          <a:endParaRPr lang="ru-RU"/>
        </a:p>
      </dgm:t>
    </dgm:pt>
    <dgm:pt modelId="{00F5B489-5E0E-49C2-8A34-C88F844B60F4}" type="sibTrans" cxnId="{AF6966D7-54B4-4761-B148-6FE1E4C6A537}">
      <dgm:prSet/>
      <dgm:spPr/>
      <dgm:t>
        <a:bodyPr/>
        <a:lstStyle/>
        <a:p>
          <a:endParaRPr lang="ru-RU"/>
        </a:p>
      </dgm:t>
    </dgm:pt>
    <dgm:pt modelId="{C026E300-916F-4E2E-85EC-5E01FEA01F36}">
      <dgm:prSet phldrT="[Текст]" custT="1"/>
      <dgm:spPr/>
      <dgm:t>
        <a:bodyPr/>
        <a:lstStyle/>
        <a:p>
          <a:r>
            <a:rPr lang="uk-UA" sz="2400"/>
            <a:t>туристична популяризація;</a:t>
          </a:r>
          <a:endParaRPr lang="ru-RU" sz="2400" dirty="0"/>
        </a:p>
      </dgm:t>
    </dgm:pt>
    <dgm:pt modelId="{62DBFCA3-A9B0-4FAC-A532-FE82BB47E7E2}" type="parTrans" cxnId="{1D80A620-A533-468F-AE9A-8D84F663B1AF}">
      <dgm:prSet/>
      <dgm:spPr/>
      <dgm:t>
        <a:bodyPr/>
        <a:lstStyle/>
        <a:p>
          <a:endParaRPr lang="ru-RU"/>
        </a:p>
      </dgm:t>
    </dgm:pt>
    <dgm:pt modelId="{4F3B3285-EBB6-426E-BD8A-646C8C5FB67C}" type="sibTrans" cxnId="{1D80A620-A533-468F-AE9A-8D84F663B1AF}">
      <dgm:prSet/>
      <dgm:spPr/>
      <dgm:t>
        <a:bodyPr/>
        <a:lstStyle/>
        <a:p>
          <a:endParaRPr lang="ru-RU"/>
        </a:p>
      </dgm:t>
    </dgm:pt>
    <dgm:pt modelId="{00ED0D3F-C50D-420D-AE11-C94C8C735822}">
      <dgm:prSet phldrT="[Текст]" custT="1"/>
      <dgm:spPr/>
      <dgm:t>
        <a:bodyPr/>
        <a:lstStyle/>
        <a:p>
          <a:r>
            <a:rPr lang="en-US" sz="2400" dirty="0"/>
            <a:t>дослідження результатів реалізованої політики і формування висновків на майбутнє.</a:t>
          </a:r>
          <a:endParaRPr lang="ru-RU" sz="2400" dirty="0"/>
        </a:p>
      </dgm:t>
    </dgm:pt>
    <dgm:pt modelId="{18055674-3F63-40EE-BB49-9C0751A12B1D}" type="parTrans" cxnId="{96542520-22E1-45B4-A96B-AD814DF977D3}">
      <dgm:prSet/>
      <dgm:spPr/>
      <dgm:t>
        <a:bodyPr/>
        <a:lstStyle/>
        <a:p>
          <a:endParaRPr lang="ru-RU"/>
        </a:p>
      </dgm:t>
    </dgm:pt>
    <dgm:pt modelId="{179E253C-CD88-4A5E-A225-88C87744602F}" type="sibTrans" cxnId="{96542520-22E1-45B4-A96B-AD814DF977D3}">
      <dgm:prSet/>
      <dgm:spPr/>
      <dgm:t>
        <a:bodyPr/>
        <a:lstStyle/>
        <a:p>
          <a:endParaRPr lang="ru-RU"/>
        </a:p>
      </dgm:t>
    </dgm:pt>
    <dgm:pt modelId="{19B46ACC-078B-4468-B5D3-671D468F4458}" type="pres">
      <dgm:prSet presAssocID="{CE7A3E89-536E-4F7E-B695-8802516ED862}" presName="linearFlow" presStyleCnt="0">
        <dgm:presLayoutVars>
          <dgm:resizeHandles val="exact"/>
        </dgm:presLayoutVars>
      </dgm:prSet>
      <dgm:spPr/>
    </dgm:pt>
    <dgm:pt modelId="{613CCE6D-D82E-4C0B-9BE4-87A7BDCA5495}" type="pres">
      <dgm:prSet presAssocID="{3DC9C440-2B9F-4B41-A792-B773171509F0}" presName="node" presStyleLbl="node1" presStyleIdx="0" presStyleCnt="8" custScaleX="404853">
        <dgm:presLayoutVars>
          <dgm:bulletEnabled val="1"/>
        </dgm:presLayoutVars>
      </dgm:prSet>
      <dgm:spPr/>
    </dgm:pt>
    <dgm:pt modelId="{4DD0CBFE-29E4-483A-9F1E-82E0ED129A15}" type="pres">
      <dgm:prSet presAssocID="{F6F2525A-9035-42D9-8546-0E2740742D25}" presName="sibTrans" presStyleLbl="sibTrans2D1" presStyleIdx="0" presStyleCnt="7"/>
      <dgm:spPr/>
    </dgm:pt>
    <dgm:pt modelId="{4EF2D43C-4628-4235-8DB8-76E41090A17F}" type="pres">
      <dgm:prSet presAssocID="{F6F2525A-9035-42D9-8546-0E2740742D25}" presName="connectorText" presStyleLbl="sibTrans2D1" presStyleIdx="0" presStyleCnt="7"/>
      <dgm:spPr/>
    </dgm:pt>
    <dgm:pt modelId="{F6254A06-9B29-4674-8BB5-BB21582B57B9}" type="pres">
      <dgm:prSet presAssocID="{FABECFFF-CF86-40E0-B0A1-B14F96DF526A}" presName="node" presStyleLbl="node1" presStyleIdx="1" presStyleCnt="8" custScaleX="408901">
        <dgm:presLayoutVars>
          <dgm:bulletEnabled val="1"/>
        </dgm:presLayoutVars>
      </dgm:prSet>
      <dgm:spPr/>
    </dgm:pt>
    <dgm:pt modelId="{298DA126-84A5-4CCE-968C-1A21080C4FC7}" type="pres">
      <dgm:prSet presAssocID="{3AC22A3F-6EAD-4CD5-9BF4-14A58A12D131}" presName="sibTrans" presStyleLbl="sibTrans2D1" presStyleIdx="1" presStyleCnt="7"/>
      <dgm:spPr/>
    </dgm:pt>
    <dgm:pt modelId="{FB9CE136-E343-4FE4-9B7D-C18BF0FC8A37}" type="pres">
      <dgm:prSet presAssocID="{3AC22A3F-6EAD-4CD5-9BF4-14A58A12D131}" presName="connectorText" presStyleLbl="sibTrans2D1" presStyleIdx="1" presStyleCnt="7"/>
      <dgm:spPr/>
    </dgm:pt>
    <dgm:pt modelId="{476867E1-F23E-487E-93DC-884EBF416C4B}" type="pres">
      <dgm:prSet presAssocID="{C0A1D7D0-B573-418D-9DAC-82C626153426}" presName="node" presStyleLbl="node1" presStyleIdx="2" presStyleCnt="8" custScaleX="408901" custScaleY="146576">
        <dgm:presLayoutVars>
          <dgm:bulletEnabled val="1"/>
        </dgm:presLayoutVars>
      </dgm:prSet>
      <dgm:spPr/>
    </dgm:pt>
    <dgm:pt modelId="{E949BDDC-CB3C-49D4-81AE-088660132096}" type="pres">
      <dgm:prSet presAssocID="{E04B5DC5-224D-44E9-B1B5-B1471EC49B4D}" presName="sibTrans" presStyleLbl="sibTrans2D1" presStyleIdx="2" presStyleCnt="7"/>
      <dgm:spPr/>
    </dgm:pt>
    <dgm:pt modelId="{05BC8BC2-529F-4972-8573-9CFEC7AAA767}" type="pres">
      <dgm:prSet presAssocID="{E04B5DC5-224D-44E9-B1B5-B1471EC49B4D}" presName="connectorText" presStyleLbl="sibTrans2D1" presStyleIdx="2" presStyleCnt="7"/>
      <dgm:spPr/>
    </dgm:pt>
    <dgm:pt modelId="{F6BB5086-9B40-47B8-A352-114A8E1830AA}" type="pres">
      <dgm:prSet presAssocID="{BF3ED597-DC11-43B6-B092-0792E00508B0}" presName="node" presStyleLbl="node1" presStyleIdx="3" presStyleCnt="8" custScaleX="412844">
        <dgm:presLayoutVars>
          <dgm:bulletEnabled val="1"/>
        </dgm:presLayoutVars>
      </dgm:prSet>
      <dgm:spPr/>
    </dgm:pt>
    <dgm:pt modelId="{B36731ED-31AA-4D8D-8C07-EC1E58462BEE}" type="pres">
      <dgm:prSet presAssocID="{29532D79-B5A8-4022-9484-8A9EC4114B4F}" presName="sibTrans" presStyleLbl="sibTrans2D1" presStyleIdx="3" presStyleCnt="7"/>
      <dgm:spPr/>
    </dgm:pt>
    <dgm:pt modelId="{26D67916-41C3-432C-BC95-35DDBCA6ECC0}" type="pres">
      <dgm:prSet presAssocID="{29532D79-B5A8-4022-9484-8A9EC4114B4F}" presName="connectorText" presStyleLbl="sibTrans2D1" presStyleIdx="3" presStyleCnt="7"/>
      <dgm:spPr/>
    </dgm:pt>
    <dgm:pt modelId="{9AEBE0F0-BC49-4896-BC55-AB012BB8C53F}" type="pres">
      <dgm:prSet presAssocID="{1A778AEF-8349-4D5B-BEA9-1F1E383F4CD8}" presName="node" presStyleLbl="node1" presStyleIdx="4" presStyleCnt="8" custScaleX="412844" custScaleY="151696">
        <dgm:presLayoutVars>
          <dgm:bulletEnabled val="1"/>
        </dgm:presLayoutVars>
      </dgm:prSet>
      <dgm:spPr/>
    </dgm:pt>
    <dgm:pt modelId="{6E98F250-5F00-4298-B410-B45E51046AC0}" type="pres">
      <dgm:prSet presAssocID="{02A91B79-780C-41B1-A1F4-12FA4A54BB69}" presName="sibTrans" presStyleLbl="sibTrans2D1" presStyleIdx="4" presStyleCnt="7"/>
      <dgm:spPr/>
    </dgm:pt>
    <dgm:pt modelId="{928924A0-FDED-4E3E-A12F-39312D94CA9A}" type="pres">
      <dgm:prSet presAssocID="{02A91B79-780C-41B1-A1F4-12FA4A54BB69}" presName="connectorText" presStyleLbl="sibTrans2D1" presStyleIdx="4" presStyleCnt="7"/>
      <dgm:spPr/>
    </dgm:pt>
    <dgm:pt modelId="{4A8C7201-DEDE-45E2-85BF-059671B2A312}" type="pres">
      <dgm:prSet presAssocID="{49B3D0D2-FE1D-4C06-9A74-EB4F01878C6D}" presName="node" presStyleLbl="node1" presStyleIdx="5" presStyleCnt="8" custScaleX="412844">
        <dgm:presLayoutVars>
          <dgm:bulletEnabled val="1"/>
        </dgm:presLayoutVars>
      </dgm:prSet>
      <dgm:spPr/>
    </dgm:pt>
    <dgm:pt modelId="{93BE8485-1C9C-4515-91C7-1CEA0BEA052F}" type="pres">
      <dgm:prSet presAssocID="{00F5B489-5E0E-49C2-8A34-C88F844B60F4}" presName="sibTrans" presStyleLbl="sibTrans2D1" presStyleIdx="5" presStyleCnt="7"/>
      <dgm:spPr/>
    </dgm:pt>
    <dgm:pt modelId="{373E7D17-18EF-4EC2-BC94-87BE57FEC16C}" type="pres">
      <dgm:prSet presAssocID="{00F5B489-5E0E-49C2-8A34-C88F844B60F4}" presName="connectorText" presStyleLbl="sibTrans2D1" presStyleIdx="5" presStyleCnt="7"/>
      <dgm:spPr/>
    </dgm:pt>
    <dgm:pt modelId="{42947F5C-42F7-4E64-99F9-82FD361BE20D}" type="pres">
      <dgm:prSet presAssocID="{C026E300-916F-4E2E-85EC-5E01FEA01F36}" presName="node" presStyleLbl="node1" presStyleIdx="6" presStyleCnt="8" custScaleX="412844">
        <dgm:presLayoutVars>
          <dgm:bulletEnabled val="1"/>
        </dgm:presLayoutVars>
      </dgm:prSet>
      <dgm:spPr/>
    </dgm:pt>
    <dgm:pt modelId="{10744D55-5793-48CD-BE1F-0F8A74E5389F}" type="pres">
      <dgm:prSet presAssocID="{4F3B3285-EBB6-426E-BD8A-646C8C5FB67C}" presName="sibTrans" presStyleLbl="sibTrans2D1" presStyleIdx="6" presStyleCnt="7"/>
      <dgm:spPr/>
    </dgm:pt>
    <dgm:pt modelId="{19FCA1FB-35FB-4A08-AC11-767DA2FBD6C9}" type="pres">
      <dgm:prSet presAssocID="{4F3B3285-EBB6-426E-BD8A-646C8C5FB67C}" presName="connectorText" presStyleLbl="sibTrans2D1" presStyleIdx="6" presStyleCnt="7"/>
      <dgm:spPr/>
    </dgm:pt>
    <dgm:pt modelId="{B381CC87-6535-4CE8-B2D5-8A011B9798CD}" type="pres">
      <dgm:prSet presAssocID="{00ED0D3F-C50D-420D-AE11-C94C8C735822}" presName="node" presStyleLbl="node1" presStyleIdx="7" presStyleCnt="8" custScaleX="412844" custScaleY="142772">
        <dgm:presLayoutVars>
          <dgm:bulletEnabled val="1"/>
        </dgm:presLayoutVars>
      </dgm:prSet>
      <dgm:spPr/>
    </dgm:pt>
  </dgm:ptLst>
  <dgm:cxnLst>
    <dgm:cxn modelId="{B9AA6705-CDEC-478A-9FFC-C8BDD2ACD240}" type="presOf" srcId="{29532D79-B5A8-4022-9484-8A9EC4114B4F}" destId="{B36731ED-31AA-4D8D-8C07-EC1E58462BEE}" srcOrd="0" destOrd="0" presId="urn:microsoft.com/office/officeart/2005/8/layout/process2"/>
    <dgm:cxn modelId="{51C62908-8635-4904-92A6-3CC9697D61D2}" srcId="{CE7A3E89-536E-4F7E-B695-8802516ED862}" destId="{1A778AEF-8349-4D5B-BEA9-1F1E383F4CD8}" srcOrd="4" destOrd="0" parTransId="{9251A977-55DC-4931-A9BC-6BC4C03A4543}" sibTransId="{02A91B79-780C-41B1-A1F4-12FA4A54BB69}"/>
    <dgm:cxn modelId="{3D95741D-1E3F-4FCA-BDB8-40C14D0FCE38}" type="presOf" srcId="{F6F2525A-9035-42D9-8546-0E2740742D25}" destId="{4EF2D43C-4628-4235-8DB8-76E41090A17F}" srcOrd="1" destOrd="0" presId="urn:microsoft.com/office/officeart/2005/8/layout/process2"/>
    <dgm:cxn modelId="{96542520-22E1-45B4-A96B-AD814DF977D3}" srcId="{CE7A3E89-536E-4F7E-B695-8802516ED862}" destId="{00ED0D3F-C50D-420D-AE11-C94C8C735822}" srcOrd="7" destOrd="0" parTransId="{18055674-3F63-40EE-BB49-9C0751A12B1D}" sibTransId="{179E253C-CD88-4A5E-A225-88C87744602F}"/>
    <dgm:cxn modelId="{1D80A620-A533-468F-AE9A-8D84F663B1AF}" srcId="{CE7A3E89-536E-4F7E-B695-8802516ED862}" destId="{C026E300-916F-4E2E-85EC-5E01FEA01F36}" srcOrd="6" destOrd="0" parTransId="{62DBFCA3-A9B0-4FAC-A532-FE82BB47E7E2}" sibTransId="{4F3B3285-EBB6-426E-BD8A-646C8C5FB67C}"/>
    <dgm:cxn modelId="{6E836723-E667-4216-AF22-387BF2EE47CA}" type="presOf" srcId="{3DC9C440-2B9F-4B41-A792-B773171509F0}" destId="{613CCE6D-D82E-4C0B-9BE4-87A7BDCA5495}" srcOrd="0" destOrd="0" presId="urn:microsoft.com/office/officeart/2005/8/layout/process2"/>
    <dgm:cxn modelId="{98691529-4D5B-4EE6-A5BC-32545110D0F5}" srcId="{CE7A3E89-536E-4F7E-B695-8802516ED862}" destId="{BF3ED597-DC11-43B6-B092-0792E00508B0}" srcOrd="3" destOrd="0" parTransId="{EA93EE60-C7E3-47DA-813F-7385DD2E0AED}" sibTransId="{29532D79-B5A8-4022-9484-8A9EC4114B4F}"/>
    <dgm:cxn modelId="{0946EF2F-53A2-4C3C-9E7B-3EA8535A25F6}" type="presOf" srcId="{00F5B489-5E0E-49C2-8A34-C88F844B60F4}" destId="{93BE8485-1C9C-4515-91C7-1CEA0BEA052F}" srcOrd="0" destOrd="0" presId="urn:microsoft.com/office/officeart/2005/8/layout/process2"/>
    <dgm:cxn modelId="{6A4D8A37-4F27-46A0-BD09-6B558F8C9537}" type="presOf" srcId="{E04B5DC5-224D-44E9-B1B5-B1471EC49B4D}" destId="{E949BDDC-CB3C-49D4-81AE-088660132096}" srcOrd="0" destOrd="0" presId="urn:microsoft.com/office/officeart/2005/8/layout/process2"/>
    <dgm:cxn modelId="{2FD1C23A-8445-47E6-95D3-2BD7A52F8DB1}" type="presOf" srcId="{F6F2525A-9035-42D9-8546-0E2740742D25}" destId="{4DD0CBFE-29E4-483A-9F1E-82E0ED129A15}" srcOrd="0" destOrd="0" presId="urn:microsoft.com/office/officeart/2005/8/layout/process2"/>
    <dgm:cxn modelId="{366A0162-F757-4D54-B747-D95E12349E1D}" type="presOf" srcId="{4F3B3285-EBB6-426E-BD8A-646C8C5FB67C}" destId="{10744D55-5793-48CD-BE1F-0F8A74E5389F}" srcOrd="0" destOrd="0" presId="urn:microsoft.com/office/officeart/2005/8/layout/process2"/>
    <dgm:cxn modelId="{56B8A944-96B2-444D-A743-996042036D26}" type="presOf" srcId="{02A91B79-780C-41B1-A1F4-12FA4A54BB69}" destId="{928924A0-FDED-4E3E-A12F-39312D94CA9A}" srcOrd="1" destOrd="0" presId="urn:microsoft.com/office/officeart/2005/8/layout/process2"/>
    <dgm:cxn modelId="{787CAF67-1817-4F7D-A94A-F56AFD84A5A9}" type="presOf" srcId="{49B3D0D2-FE1D-4C06-9A74-EB4F01878C6D}" destId="{4A8C7201-DEDE-45E2-85BF-059671B2A312}" srcOrd="0" destOrd="0" presId="urn:microsoft.com/office/officeart/2005/8/layout/process2"/>
    <dgm:cxn modelId="{E5E4AF6C-6476-46D0-9884-AF1CE8E56B93}" type="presOf" srcId="{FABECFFF-CF86-40E0-B0A1-B14F96DF526A}" destId="{F6254A06-9B29-4674-8BB5-BB21582B57B9}" srcOrd="0" destOrd="0" presId="urn:microsoft.com/office/officeart/2005/8/layout/process2"/>
    <dgm:cxn modelId="{745B147B-E40D-47A0-85AF-0F2CAC25DB79}" type="presOf" srcId="{1A778AEF-8349-4D5B-BEA9-1F1E383F4CD8}" destId="{9AEBE0F0-BC49-4896-BC55-AB012BB8C53F}" srcOrd="0" destOrd="0" presId="urn:microsoft.com/office/officeart/2005/8/layout/process2"/>
    <dgm:cxn modelId="{D3665E7D-BC93-4F71-AE0E-12C6DE242CB2}" type="presOf" srcId="{CE7A3E89-536E-4F7E-B695-8802516ED862}" destId="{19B46ACC-078B-4468-B5D3-671D468F4458}" srcOrd="0" destOrd="0" presId="urn:microsoft.com/office/officeart/2005/8/layout/process2"/>
    <dgm:cxn modelId="{708B9B98-B90F-46B4-BF51-5FC5FC9E270F}" type="presOf" srcId="{02A91B79-780C-41B1-A1F4-12FA4A54BB69}" destId="{6E98F250-5F00-4298-B410-B45E51046AC0}" srcOrd="0" destOrd="0" presId="urn:microsoft.com/office/officeart/2005/8/layout/process2"/>
    <dgm:cxn modelId="{09DE8A99-AC45-491D-9CC9-53CC95C67061}" srcId="{CE7A3E89-536E-4F7E-B695-8802516ED862}" destId="{FABECFFF-CF86-40E0-B0A1-B14F96DF526A}" srcOrd="1" destOrd="0" parTransId="{C1133D86-4613-4698-8EB1-811654D98A3D}" sibTransId="{3AC22A3F-6EAD-4CD5-9BF4-14A58A12D131}"/>
    <dgm:cxn modelId="{DC6A829B-ED53-4B69-9262-AAF69A81BE84}" type="presOf" srcId="{3AC22A3F-6EAD-4CD5-9BF4-14A58A12D131}" destId="{FB9CE136-E343-4FE4-9B7D-C18BF0FC8A37}" srcOrd="1" destOrd="0" presId="urn:microsoft.com/office/officeart/2005/8/layout/process2"/>
    <dgm:cxn modelId="{1588299D-9CB8-4BE4-97E4-99C4B0860EAB}" type="presOf" srcId="{00F5B489-5E0E-49C2-8A34-C88F844B60F4}" destId="{373E7D17-18EF-4EC2-BC94-87BE57FEC16C}" srcOrd="1" destOrd="0" presId="urn:microsoft.com/office/officeart/2005/8/layout/process2"/>
    <dgm:cxn modelId="{E8D8DBA4-55CC-4F30-80AF-B8CF438F20D1}" type="presOf" srcId="{3AC22A3F-6EAD-4CD5-9BF4-14A58A12D131}" destId="{298DA126-84A5-4CCE-968C-1A21080C4FC7}" srcOrd="0" destOrd="0" presId="urn:microsoft.com/office/officeart/2005/8/layout/process2"/>
    <dgm:cxn modelId="{3B8B22A7-2F48-4C43-979D-15F250DD9693}" type="presOf" srcId="{E04B5DC5-224D-44E9-B1B5-B1471EC49B4D}" destId="{05BC8BC2-529F-4972-8573-9CFEC7AAA767}" srcOrd="1" destOrd="0" presId="urn:microsoft.com/office/officeart/2005/8/layout/process2"/>
    <dgm:cxn modelId="{D44A2BAC-5D7F-44F1-81D9-2E9008CF2102}" type="presOf" srcId="{4F3B3285-EBB6-426E-BD8A-646C8C5FB67C}" destId="{19FCA1FB-35FB-4A08-AC11-767DA2FBD6C9}" srcOrd="1" destOrd="0" presId="urn:microsoft.com/office/officeart/2005/8/layout/process2"/>
    <dgm:cxn modelId="{D8B101B3-9E42-4A05-B1A7-0E94E65D40E4}" srcId="{CE7A3E89-536E-4F7E-B695-8802516ED862}" destId="{C0A1D7D0-B573-418D-9DAC-82C626153426}" srcOrd="2" destOrd="0" parTransId="{993BE023-0277-4138-9E67-BF3246426D01}" sibTransId="{E04B5DC5-224D-44E9-B1B5-B1471EC49B4D}"/>
    <dgm:cxn modelId="{074B57B5-8379-4C8F-AEF0-DF110B0B7387}" type="presOf" srcId="{BF3ED597-DC11-43B6-B092-0792E00508B0}" destId="{F6BB5086-9B40-47B8-A352-114A8E1830AA}" srcOrd="0" destOrd="0" presId="urn:microsoft.com/office/officeart/2005/8/layout/process2"/>
    <dgm:cxn modelId="{483FB3BA-92BB-4B20-9241-FCB1B677F59A}" srcId="{CE7A3E89-536E-4F7E-B695-8802516ED862}" destId="{3DC9C440-2B9F-4B41-A792-B773171509F0}" srcOrd="0" destOrd="0" parTransId="{5A8AFB81-45C8-4446-B23F-0486F815CFD5}" sibTransId="{F6F2525A-9035-42D9-8546-0E2740742D25}"/>
    <dgm:cxn modelId="{AF6966D7-54B4-4761-B148-6FE1E4C6A537}" srcId="{CE7A3E89-536E-4F7E-B695-8802516ED862}" destId="{49B3D0D2-FE1D-4C06-9A74-EB4F01878C6D}" srcOrd="5" destOrd="0" parTransId="{8DE3A96B-4160-42BD-9F2D-790C7D5C85BF}" sibTransId="{00F5B489-5E0E-49C2-8A34-C88F844B60F4}"/>
    <dgm:cxn modelId="{3BA6A3E3-924C-4CBE-9985-315B1D5C8C94}" type="presOf" srcId="{C0A1D7D0-B573-418D-9DAC-82C626153426}" destId="{476867E1-F23E-487E-93DC-884EBF416C4B}" srcOrd="0" destOrd="0" presId="urn:microsoft.com/office/officeart/2005/8/layout/process2"/>
    <dgm:cxn modelId="{14695CE8-432C-4333-A76C-7E6FD999BD07}" type="presOf" srcId="{C026E300-916F-4E2E-85EC-5E01FEA01F36}" destId="{42947F5C-42F7-4E64-99F9-82FD361BE20D}" srcOrd="0" destOrd="0" presId="urn:microsoft.com/office/officeart/2005/8/layout/process2"/>
    <dgm:cxn modelId="{BD6C91EE-DC2E-4856-B00E-F0002C907E64}" type="presOf" srcId="{29532D79-B5A8-4022-9484-8A9EC4114B4F}" destId="{26D67916-41C3-432C-BC95-35DDBCA6ECC0}" srcOrd="1" destOrd="0" presId="urn:microsoft.com/office/officeart/2005/8/layout/process2"/>
    <dgm:cxn modelId="{7CF55EFF-D23A-41DD-8FCF-13CE6A4B6B40}" type="presOf" srcId="{00ED0D3F-C50D-420D-AE11-C94C8C735822}" destId="{B381CC87-6535-4CE8-B2D5-8A011B9798CD}" srcOrd="0" destOrd="0" presId="urn:microsoft.com/office/officeart/2005/8/layout/process2"/>
    <dgm:cxn modelId="{03C08626-8B8C-413A-8BC4-A56C6C9E9C01}" type="presParOf" srcId="{19B46ACC-078B-4468-B5D3-671D468F4458}" destId="{613CCE6D-D82E-4C0B-9BE4-87A7BDCA5495}" srcOrd="0" destOrd="0" presId="urn:microsoft.com/office/officeart/2005/8/layout/process2"/>
    <dgm:cxn modelId="{D4459E24-CB1C-4180-8525-2B730F4D870A}" type="presParOf" srcId="{19B46ACC-078B-4468-B5D3-671D468F4458}" destId="{4DD0CBFE-29E4-483A-9F1E-82E0ED129A15}" srcOrd="1" destOrd="0" presId="urn:microsoft.com/office/officeart/2005/8/layout/process2"/>
    <dgm:cxn modelId="{FC92C081-F285-467C-BA0B-2B4EE3E02D08}" type="presParOf" srcId="{4DD0CBFE-29E4-483A-9F1E-82E0ED129A15}" destId="{4EF2D43C-4628-4235-8DB8-76E41090A17F}" srcOrd="0" destOrd="0" presId="urn:microsoft.com/office/officeart/2005/8/layout/process2"/>
    <dgm:cxn modelId="{6EDCA2E8-B45B-41B3-86D8-88354E14F227}" type="presParOf" srcId="{19B46ACC-078B-4468-B5D3-671D468F4458}" destId="{F6254A06-9B29-4674-8BB5-BB21582B57B9}" srcOrd="2" destOrd="0" presId="urn:microsoft.com/office/officeart/2005/8/layout/process2"/>
    <dgm:cxn modelId="{CCE975C9-908A-49C1-8920-B618D0A242FF}" type="presParOf" srcId="{19B46ACC-078B-4468-B5D3-671D468F4458}" destId="{298DA126-84A5-4CCE-968C-1A21080C4FC7}" srcOrd="3" destOrd="0" presId="urn:microsoft.com/office/officeart/2005/8/layout/process2"/>
    <dgm:cxn modelId="{B776D52C-F1B8-4136-8861-AF7B9A18687B}" type="presParOf" srcId="{298DA126-84A5-4CCE-968C-1A21080C4FC7}" destId="{FB9CE136-E343-4FE4-9B7D-C18BF0FC8A37}" srcOrd="0" destOrd="0" presId="urn:microsoft.com/office/officeart/2005/8/layout/process2"/>
    <dgm:cxn modelId="{BE022551-EC1A-4E6D-9B6E-9AD048668AE1}" type="presParOf" srcId="{19B46ACC-078B-4468-B5D3-671D468F4458}" destId="{476867E1-F23E-487E-93DC-884EBF416C4B}" srcOrd="4" destOrd="0" presId="urn:microsoft.com/office/officeart/2005/8/layout/process2"/>
    <dgm:cxn modelId="{07CF7E78-3738-4743-B9FB-A3865B73B812}" type="presParOf" srcId="{19B46ACC-078B-4468-B5D3-671D468F4458}" destId="{E949BDDC-CB3C-49D4-81AE-088660132096}" srcOrd="5" destOrd="0" presId="urn:microsoft.com/office/officeart/2005/8/layout/process2"/>
    <dgm:cxn modelId="{0AA8761C-1C96-4EA7-9B4A-7F573798931E}" type="presParOf" srcId="{E949BDDC-CB3C-49D4-81AE-088660132096}" destId="{05BC8BC2-529F-4972-8573-9CFEC7AAA767}" srcOrd="0" destOrd="0" presId="urn:microsoft.com/office/officeart/2005/8/layout/process2"/>
    <dgm:cxn modelId="{43E0B1C3-3CCC-4485-BB7C-A64FB28EBE13}" type="presParOf" srcId="{19B46ACC-078B-4468-B5D3-671D468F4458}" destId="{F6BB5086-9B40-47B8-A352-114A8E1830AA}" srcOrd="6" destOrd="0" presId="urn:microsoft.com/office/officeart/2005/8/layout/process2"/>
    <dgm:cxn modelId="{8CE5B4CE-ACD2-4896-ABB1-98BF4779CC21}" type="presParOf" srcId="{19B46ACC-078B-4468-B5D3-671D468F4458}" destId="{B36731ED-31AA-4D8D-8C07-EC1E58462BEE}" srcOrd="7" destOrd="0" presId="urn:microsoft.com/office/officeart/2005/8/layout/process2"/>
    <dgm:cxn modelId="{4A1F26BC-E177-448F-8625-D6FE91C4B207}" type="presParOf" srcId="{B36731ED-31AA-4D8D-8C07-EC1E58462BEE}" destId="{26D67916-41C3-432C-BC95-35DDBCA6ECC0}" srcOrd="0" destOrd="0" presId="urn:microsoft.com/office/officeart/2005/8/layout/process2"/>
    <dgm:cxn modelId="{B8CF7147-7A87-43E0-9E31-68A6750F96F6}" type="presParOf" srcId="{19B46ACC-078B-4468-B5D3-671D468F4458}" destId="{9AEBE0F0-BC49-4896-BC55-AB012BB8C53F}" srcOrd="8" destOrd="0" presId="urn:microsoft.com/office/officeart/2005/8/layout/process2"/>
    <dgm:cxn modelId="{14346AA6-1D9A-45C3-976E-59BFDC15D92D}" type="presParOf" srcId="{19B46ACC-078B-4468-B5D3-671D468F4458}" destId="{6E98F250-5F00-4298-B410-B45E51046AC0}" srcOrd="9" destOrd="0" presId="urn:microsoft.com/office/officeart/2005/8/layout/process2"/>
    <dgm:cxn modelId="{0AA4E346-E6CF-4FD6-AD84-75D6D8A93A6A}" type="presParOf" srcId="{6E98F250-5F00-4298-B410-B45E51046AC0}" destId="{928924A0-FDED-4E3E-A12F-39312D94CA9A}" srcOrd="0" destOrd="0" presId="urn:microsoft.com/office/officeart/2005/8/layout/process2"/>
    <dgm:cxn modelId="{72E183D2-F0FB-4441-BF23-7A6B11687D9F}" type="presParOf" srcId="{19B46ACC-078B-4468-B5D3-671D468F4458}" destId="{4A8C7201-DEDE-45E2-85BF-059671B2A312}" srcOrd="10" destOrd="0" presId="urn:microsoft.com/office/officeart/2005/8/layout/process2"/>
    <dgm:cxn modelId="{A2C35853-D4A3-48B3-B419-CE0BE42F5161}" type="presParOf" srcId="{19B46ACC-078B-4468-B5D3-671D468F4458}" destId="{93BE8485-1C9C-4515-91C7-1CEA0BEA052F}" srcOrd="11" destOrd="0" presId="urn:microsoft.com/office/officeart/2005/8/layout/process2"/>
    <dgm:cxn modelId="{0B536F88-F9EC-46C3-A6DE-4BB3711D4837}" type="presParOf" srcId="{93BE8485-1C9C-4515-91C7-1CEA0BEA052F}" destId="{373E7D17-18EF-4EC2-BC94-87BE57FEC16C}" srcOrd="0" destOrd="0" presId="urn:microsoft.com/office/officeart/2005/8/layout/process2"/>
    <dgm:cxn modelId="{102F1537-AD5C-47B8-96CE-D3ADC256B3C1}" type="presParOf" srcId="{19B46ACC-078B-4468-B5D3-671D468F4458}" destId="{42947F5C-42F7-4E64-99F9-82FD361BE20D}" srcOrd="12" destOrd="0" presId="urn:microsoft.com/office/officeart/2005/8/layout/process2"/>
    <dgm:cxn modelId="{229D725B-AE61-4767-8734-FD9D5C32A77C}" type="presParOf" srcId="{19B46ACC-078B-4468-B5D3-671D468F4458}" destId="{10744D55-5793-48CD-BE1F-0F8A74E5389F}" srcOrd="13" destOrd="0" presId="urn:microsoft.com/office/officeart/2005/8/layout/process2"/>
    <dgm:cxn modelId="{59E75BDF-E378-41A4-9E9B-57167B627657}" type="presParOf" srcId="{10744D55-5793-48CD-BE1F-0F8A74E5389F}" destId="{19FCA1FB-35FB-4A08-AC11-767DA2FBD6C9}" srcOrd="0" destOrd="0" presId="urn:microsoft.com/office/officeart/2005/8/layout/process2"/>
    <dgm:cxn modelId="{BDDED815-BB41-4D3D-A0B0-8990A955EA94}" type="presParOf" srcId="{19B46ACC-078B-4468-B5D3-671D468F4458}" destId="{B381CC87-6535-4CE8-B2D5-8A011B9798CD}" srcOrd="1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3CCE6D-D82E-4C0B-9BE4-87A7BDCA5495}">
      <dsp:nvSpPr>
        <dsp:cNvPr id="0" name=""/>
        <dsp:cNvSpPr/>
      </dsp:nvSpPr>
      <dsp:spPr>
        <a:xfrm>
          <a:off x="318784" y="4899"/>
          <a:ext cx="6802919" cy="4200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дослідження туристичного ринку</a:t>
          </a:r>
          <a:r>
            <a:rPr lang="ru-RU" sz="2400" kern="1200" dirty="0"/>
            <a:t>;</a:t>
          </a:r>
        </a:p>
      </dsp:txBody>
      <dsp:txXfrm>
        <a:off x="331088" y="17203"/>
        <a:ext cx="6778311" cy="395477"/>
      </dsp:txXfrm>
    </dsp:sp>
    <dsp:sp modelId="{4DD0CBFE-29E4-483A-9F1E-82E0ED129A15}">
      <dsp:nvSpPr>
        <dsp:cNvPr id="0" name=""/>
        <dsp:cNvSpPr/>
      </dsp:nvSpPr>
      <dsp:spPr>
        <a:xfrm rot="5400000">
          <a:off x="3641477" y="435487"/>
          <a:ext cx="157532" cy="18903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 rot="-5400000">
        <a:off x="3663532" y="451240"/>
        <a:ext cx="113422" cy="110272"/>
      </dsp:txXfrm>
    </dsp:sp>
    <dsp:sp modelId="{F6254A06-9B29-4674-8BB5-BB21582B57B9}">
      <dsp:nvSpPr>
        <dsp:cNvPr id="0" name=""/>
        <dsp:cNvSpPr/>
      </dsp:nvSpPr>
      <dsp:spPr>
        <a:xfrm>
          <a:off x="284774" y="635028"/>
          <a:ext cx="6870939" cy="4200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планування розвитку туризму; </a:t>
          </a:r>
          <a:endParaRPr lang="ru-RU" sz="2400" kern="1200" dirty="0"/>
        </a:p>
      </dsp:txBody>
      <dsp:txXfrm>
        <a:off x="297078" y="647332"/>
        <a:ext cx="6846331" cy="395477"/>
      </dsp:txXfrm>
    </dsp:sp>
    <dsp:sp modelId="{298DA126-84A5-4CCE-968C-1A21080C4FC7}">
      <dsp:nvSpPr>
        <dsp:cNvPr id="0" name=""/>
        <dsp:cNvSpPr/>
      </dsp:nvSpPr>
      <dsp:spPr>
        <a:xfrm rot="5400000">
          <a:off x="3641477" y="1065616"/>
          <a:ext cx="157532" cy="18903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 rot="-5400000">
        <a:off x="3663532" y="1081369"/>
        <a:ext cx="113422" cy="110272"/>
      </dsp:txXfrm>
    </dsp:sp>
    <dsp:sp modelId="{476867E1-F23E-487E-93DC-884EBF416C4B}">
      <dsp:nvSpPr>
        <dsp:cNvPr id="0" name=""/>
        <dsp:cNvSpPr/>
      </dsp:nvSpPr>
      <dsp:spPr>
        <a:xfrm>
          <a:off x="284774" y="1265156"/>
          <a:ext cx="6870939" cy="6157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створення туристичної і паратуристичної інфраструктури;</a:t>
          </a:r>
          <a:endParaRPr lang="ru-RU" sz="2400" kern="1200" dirty="0"/>
        </a:p>
      </dsp:txBody>
      <dsp:txXfrm>
        <a:off x="302809" y="1283191"/>
        <a:ext cx="6834869" cy="579674"/>
      </dsp:txXfrm>
    </dsp:sp>
    <dsp:sp modelId="{E949BDDC-CB3C-49D4-81AE-088660132096}">
      <dsp:nvSpPr>
        <dsp:cNvPr id="0" name=""/>
        <dsp:cNvSpPr/>
      </dsp:nvSpPr>
      <dsp:spPr>
        <a:xfrm rot="5400000">
          <a:off x="3641477" y="1891403"/>
          <a:ext cx="157532" cy="18903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 rot="-5400000">
        <a:off x="3663532" y="1907156"/>
        <a:ext cx="113422" cy="110272"/>
      </dsp:txXfrm>
    </dsp:sp>
    <dsp:sp modelId="{F6BB5086-9B40-47B8-A352-114A8E1830AA}">
      <dsp:nvSpPr>
        <dsp:cNvPr id="0" name=""/>
        <dsp:cNvSpPr/>
      </dsp:nvSpPr>
      <dsp:spPr>
        <a:xfrm>
          <a:off x="251646" y="2090944"/>
          <a:ext cx="6937195" cy="4200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підготовка фахівців для потреб туризму; </a:t>
          </a:r>
          <a:endParaRPr lang="ru-RU" sz="2400" kern="1200" dirty="0"/>
        </a:p>
      </dsp:txBody>
      <dsp:txXfrm>
        <a:off x="263950" y="2103248"/>
        <a:ext cx="6912587" cy="395477"/>
      </dsp:txXfrm>
    </dsp:sp>
    <dsp:sp modelId="{B36731ED-31AA-4D8D-8C07-EC1E58462BEE}">
      <dsp:nvSpPr>
        <dsp:cNvPr id="0" name=""/>
        <dsp:cNvSpPr/>
      </dsp:nvSpPr>
      <dsp:spPr>
        <a:xfrm rot="5400000">
          <a:off x="3641477" y="2521532"/>
          <a:ext cx="157532" cy="18903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 rot="-5400000">
        <a:off x="3663532" y="2537285"/>
        <a:ext cx="113422" cy="110272"/>
      </dsp:txXfrm>
    </dsp:sp>
    <dsp:sp modelId="{9AEBE0F0-BC49-4896-BC55-AB012BB8C53F}">
      <dsp:nvSpPr>
        <dsp:cNvPr id="0" name=""/>
        <dsp:cNvSpPr/>
      </dsp:nvSpPr>
      <dsp:spPr>
        <a:xfrm>
          <a:off x="251646" y="2721073"/>
          <a:ext cx="6937195" cy="637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конструювання оптимальної організаційної моделі туризму</a:t>
          </a:r>
          <a:endParaRPr lang="ru-RU" sz="2400" kern="1200" dirty="0"/>
        </a:p>
      </dsp:txBody>
      <dsp:txXfrm>
        <a:off x="270311" y="2739738"/>
        <a:ext cx="6899865" cy="599923"/>
      </dsp:txXfrm>
    </dsp:sp>
    <dsp:sp modelId="{6E98F250-5F00-4298-B410-B45E51046AC0}">
      <dsp:nvSpPr>
        <dsp:cNvPr id="0" name=""/>
        <dsp:cNvSpPr/>
      </dsp:nvSpPr>
      <dsp:spPr>
        <a:xfrm rot="5400000">
          <a:off x="3641477" y="3368828"/>
          <a:ext cx="157532" cy="18903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 rot="-5400000">
        <a:off x="3663532" y="3384581"/>
        <a:ext cx="113422" cy="110272"/>
      </dsp:txXfrm>
    </dsp:sp>
    <dsp:sp modelId="{4A8C7201-DEDE-45E2-85BF-059671B2A312}">
      <dsp:nvSpPr>
        <dsp:cNvPr id="0" name=""/>
        <dsp:cNvSpPr/>
      </dsp:nvSpPr>
      <dsp:spPr>
        <a:xfrm>
          <a:off x="251646" y="3568369"/>
          <a:ext cx="6937195" cy="4200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розвиток туристичної індустрії</a:t>
          </a:r>
          <a:r>
            <a:rPr lang="uk-UA" sz="2800" kern="1200" dirty="0"/>
            <a:t>;</a:t>
          </a:r>
          <a:endParaRPr lang="ru-RU" sz="2800" kern="1200" dirty="0"/>
        </a:p>
      </dsp:txBody>
      <dsp:txXfrm>
        <a:off x="263950" y="3580673"/>
        <a:ext cx="6912587" cy="395477"/>
      </dsp:txXfrm>
    </dsp:sp>
    <dsp:sp modelId="{93BE8485-1C9C-4515-91C7-1CEA0BEA052F}">
      <dsp:nvSpPr>
        <dsp:cNvPr id="0" name=""/>
        <dsp:cNvSpPr/>
      </dsp:nvSpPr>
      <dsp:spPr>
        <a:xfrm rot="5400000">
          <a:off x="3641477" y="3998957"/>
          <a:ext cx="157532" cy="18903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 rot="-5400000">
        <a:off x="3663532" y="4014710"/>
        <a:ext cx="113422" cy="110272"/>
      </dsp:txXfrm>
    </dsp:sp>
    <dsp:sp modelId="{42947F5C-42F7-4E64-99F9-82FD361BE20D}">
      <dsp:nvSpPr>
        <dsp:cNvPr id="0" name=""/>
        <dsp:cNvSpPr/>
      </dsp:nvSpPr>
      <dsp:spPr>
        <a:xfrm>
          <a:off x="251646" y="4198498"/>
          <a:ext cx="6937195" cy="4200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/>
            <a:t>туристична популяризація;</a:t>
          </a:r>
          <a:endParaRPr lang="ru-RU" sz="2400" kern="1200" dirty="0"/>
        </a:p>
      </dsp:txBody>
      <dsp:txXfrm>
        <a:off x="263950" y="4210802"/>
        <a:ext cx="6912587" cy="395477"/>
      </dsp:txXfrm>
    </dsp:sp>
    <dsp:sp modelId="{10744D55-5793-48CD-BE1F-0F8A74E5389F}">
      <dsp:nvSpPr>
        <dsp:cNvPr id="0" name=""/>
        <dsp:cNvSpPr/>
      </dsp:nvSpPr>
      <dsp:spPr>
        <a:xfrm rot="5400000">
          <a:off x="3641477" y="4629085"/>
          <a:ext cx="157532" cy="18903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 rot="-5400000">
        <a:off x="3663532" y="4644838"/>
        <a:ext cx="113422" cy="110272"/>
      </dsp:txXfrm>
    </dsp:sp>
    <dsp:sp modelId="{B381CC87-6535-4CE8-B2D5-8A011B9798CD}">
      <dsp:nvSpPr>
        <dsp:cNvPr id="0" name=""/>
        <dsp:cNvSpPr/>
      </dsp:nvSpPr>
      <dsp:spPr>
        <a:xfrm>
          <a:off x="251646" y="4828626"/>
          <a:ext cx="6937195" cy="5997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дослідження результатів реалізованої політики і формування висновків на майбутнє.</a:t>
          </a:r>
          <a:endParaRPr lang="ru-RU" sz="2400" kern="1200" dirty="0"/>
        </a:p>
      </dsp:txBody>
      <dsp:txXfrm>
        <a:off x="269212" y="4846192"/>
        <a:ext cx="6902063" cy="564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736904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832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494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339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770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436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73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857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07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340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30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780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09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28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745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9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8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90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2852937"/>
            <a:ext cx="6552728" cy="19442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endParaRPr lang="uk-UA" sz="3200" dirty="0">
              <a:solidFill>
                <a:schemeClr val="tx1"/>
              </a:solidFill>
            </a:endParaRPr>
          </a:p>
          <a:p>
            <a:pPr algn="ctr"/>
            <a:r>
              <a:rPr lang="ru-RU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Туристична</a:t>
            </a:r>
            <a:r>
              <a:rPr lang="ru-RU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endParaRPr lang="ru-RU" sz="3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5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9113741-027B-C4A2-C2F0-189369C88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476672"/>
            <a:ext cx="1656184" cy="223224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9754458-6922-8E1F-F3AC-9CDF8EBAD3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8017" y="692696"/>
            <a:ext cx="5184576" cy="115212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4298280-40DF-8087-ACFC-7D7830E701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9952" y="5517232"/>
            <a:ext cx="4752528" cy="100811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412776"/>
            <a:ext cx="7056784" cy="344709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Головною передумовою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ефективної регіональної політики є динамічний розвиток національної економіки, що дає змогу перерозподіляти розміщення виробництва на користь менш розвинутих районів та областей, а її найважливішими аспектами — конкретний зміст, наукове і кадрове забезпечення.</a:t>
            </a:r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Основним засобом реалізації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довгострокової стратегії регіональної політики у сфері туризму є створення регіональних програм туристичного розвитку окремих районів та областей.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286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92040"/>
            <a:ext cx="8229600" cy="511156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ru-RU" sz="2400" b="1" dirty="0">
                <a:latin typeface="+mn-lt"/>
              </a:rPr>
              <a:t>2. Структура управління туристичною сферою в Україні</a:t>
            </a:r>
            <a:endParaRPr lang="ru-RU" sz="2400" dirty="0">
              <a:latin typeface="+mn-lt"/>
            </a:endParaRPr>
          </a:p>
        </p:txBody>
      </p:sp>
      <p:pic>
        <p:nvPicPr>
          <p:cNvPr id="5" name="Picture 5" descr="Структура організаційно-управлінського механізму регулювання туристичної галузі в Україн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912270"/>
            <a:ext cx="7418388" cy="48244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2339752" y="5877148"/>
            <a:ext cx="6019182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. Структура організаційно-управлінського механізму регулювання туристичної галузі в Україні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1043608" y="2132856"/>
            <a:ext cx="7812360" cy="41764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 defTabSz="914400" eaLnBrk="1" hangingPunct="1">
              <a:buFont typeface="Wingdings 2" panose="05020102010507070707" pitchFamily="18" charset="2"/>
              <a:buNone/>
            </a:pP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туризму та курортів є </a:t>
            </a:r>
            <a:r>
              <a:rPr lang="ru-RU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самостійним структурним підрозділом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апарату Міністерства економічного розвитку і торгівлі України.</a:t>
            </a:r>
          </a:p>
          <a:p>
            <a:pPr algn="just" defTabSz="914400" eaLnBrk="1" hangingPunct="1">
              <a:buFont typeface="Wingdings 2" panose="05020102010507070707" pitchFamily="18" charset="2"/>
              <a:buNone/>
            </a:pPr>
            <a:endParaRPr lang="uk-UA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400" eaLnBrk="1" hangingPunct="1">
              <a:buFont typeface="Wingdings 2" panose="05020102010507070707" pitchFamily="18" charset="2"/>
              <a:buNone/>
            </a:pP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Головною </a:t>
            </a:r>
            <a:r>
              <a:rPr lang="ru-RU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управління є забезпечення формування та реалізації державної політики у сфері туризму та курортів (крім здійснення державного нагляду (контролю) у сфері туризму та курортів).</a:t>
            </a:r>
          </a:p>
          <a:p>
            <a:pPr algn="just" defTabSz="914400" eaLnBrk="1" hangingPunct="1">
              <a:buFont typeface="Wingdings 2" panose="05020102010507070707" pitchFamily="18" charset="2"/>
              <a:buNone/>
            </a:pPr>
            <a:endParaRPr lang="uk-UA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400" eaLnBrk="1" hangingPunct="1">
              <a:buFont typeface="Wingdings 2" panose="05020102010507070707" pitchFamily="18" charset="2"/>
              <a:buNone/>
            </a:pP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складу управління входять такі </a:t>
            </a:r>
            <a:r>
              <a:rPr lang="ru-RU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 підрозділи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відділ координації туристичної діяльності; відділ маркетингу та міжнародної діяльності.</a:t>
            </a:r>
          </a:p>
          <a:p>
            <a:pPr algn="just" defTabSz="914400" eaLnBrk="1" hangingPunct="1">
              <a:buFont typeface="Wingdings 2" panose="05020102010507070707" pitchFamily="18" charset="2"/>
              <a:buNone/>
            </a:pPr>
            <a:endParaRPr lang="uk-UA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https://scontent-fra3-1.xx.fbcdn.net/v/t1.0-1/p160x160/12308748_1006556262716322_2585904178719511210_n.png?oh=2d89375698c7bb61a403ddf898dbe64c&amp;oe=5879DD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088"/>
            <a:ext cx="2771800" cy="183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8031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 bwMode="auto">
          <a:xfrm>
            <a:off x="827584" y="1412776"/>
            <a:ext cx="8075414" cy="49450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62500" lnSpcReduction="20000"/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Всеукраїнська громадська організація - </a:t>
            </a:r>
            <a:r>
              <a:rPr kumimoji="0" lang="uk-UA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Туристична Асоціація України </a:t>
            </a:r>
            <a:r>
              <a:rPr kumimoji="0" lang="uk-UA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створена в квітні 1998 році на підставі законів України "Про туризм" і "Про об'єднання громадян". 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Засновниками цього професійного об`єднання є трудові колективи провідних підприємств туристичної галузі нашої держави. </a:t>
            </a:r>
          </a:p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Головна мета Асоціації 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об'єднання зусиль працівників туристичної та суміжних галузей для спільних дій по захисту своїх законних прав, задоволенню професійних і соціальних інтересів, сприяння розвитку туризму в Україні.</a:t>
            </a:r>
          </a:p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 </a:t>
            </a:r>
          </a:p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Нині ТАУ об`єднує понад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350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провідних туристичних підприємств, що репрезентують практично всі регіони України. </a:t>
            </a:r>
          </a:p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Всеукраїнська туристична професійна програма "Кришталевий лелека" заснована Туристичною асоціацією України у 1998 році. 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pic>
        <p:nvPicPr>
          <p:cNvPr id="3" name="Picture 4" descr="Картинки по запросу Туристична Асоціація Україн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720" y="0"/>
            <a:ext cx="19050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9804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5"/>
          <p:cNvSpPr>
            <a:spLocks noChangeArrowheads="1"/>
          </p:cNvSpPr>
          <p:nvPr/>
        </p:nvSpPr>
        <p:spPr bwMode="auto">
          <a:xfrm>
            <a:off x="755576" y="1844824"/>
            <a:ext cx="8208912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Всеукраїнська спілка громадських організацій </a:t>
            </a:r>
            <a:r>
              <a:rPr lang="ru-RU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"Рада з питань туризму та курортів" </a:t>
            </a:r>
            <a:r>
              <a:rPr lang="ru-RU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(Рада з туризму та курортів) об'єднує сьогодні більшість провідних національних та регіональних професійних асоціацій та громадських організацій, діяльність яких пов'язана із сферою туризму та курортів. 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 з туризму та курортів офіційно зареєстрована 6 грудня 2007 року, проте фактично почала діяти з червня 2005 року у формі колегіального об'єднання 11 професійних асоціацій, що представляли всі сегменти туріндустрії країни. 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 до складу Ради з туризму та курортів входить понад 20 структур, що представляють інтереси майже 100 тисяч працюючих.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 з туризму та курортів є неприбутковим об'єднанням громадських організацій</a:t>
            </a:r>
          </a:p>
        </p:txBody>
      </p:sp>
      <p:pic>
        <p:nvPicPr>
          <p:cNvPr id="3" name="Picture 2" descr="http://www.tourism-ua.org/images/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620688"/>
            <a:ext cx="34480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2295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 txBox="1">
            <a:spLocks/>
          </p:cNvSpPr>
          <p:nvPr/>
        </p:nvSpPr>
        <p:spPr bwMode="auto">
          <a:xfrm>
            <a:off x="1115616" y="2204864"/>
            <a:ext cx="7499350" cy="28795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65125" marR="0" lvl="0" indent="-282575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3891A7"/>
              </a:buClr>
              <a:buSzPct val="80000"/>
              <a:buFont typeface="Wingdings 2" panose="05020102010507070707" pitchFamily="18" charset="2"/>
              <a:buNone/>
              <a:tabLst/>
              <a:defRPr/>
            </a:pPr>
            <a:r>
              <a:rPr kumimoji="0" lang="ru-RU" altLang="en-US" sz="17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Федерація спортивного туризму України</a:t>
            </a:r>
            <a:r>
              <a:rPr kumimoji="0" lang="ru-RU" altLang="en-US" sz="1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яка своєю метою ставить сприяння створенню головних засад національної моделі спортивного туризму як масового самодіяльного спорту та спорту вищих досягнень. </a:t>
            </a:r>
          </a:p>
          <a:p>
            <a:pPr marL="365125" marR="0" lvl="0" indent="-282575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3891A7"/>
              </a:buClr>
              <a:buSzPct val="80000"/>
              <a:buFont typeface="Wingdings 2" panose="05020102010507070707" pitchFamily="18" charset="2"/>
              <a:buNone/>
              <a:tabLst/>
              <a:defRPr/>
            </a:pPr>
            <a:endParaRPr kumimoji="0" lang="ru-RU" altLang="en-US" sz="17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65125" marR="0" lvl="0" indent="-282575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3891A7"/>
              </a:buClr>
              <a:buSzPct val="80000"/>
              <a:buFont typeface="Wingdings 2" panose="05020102010507070707" pitchFamily="18" charset="2"/>
              <a:buNone/>
              <a:tabLst/>
              <a:defRPr/>
            </a:pPr>
            <a:r>
              <a:rPr kumimoji="0" lang="ru-RU" altLang="en-US" sz="1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Основними напрямами діяльності Федерації є організація та проведення спортивних туристських заходів: всеукраїнських та регіональних змагань з техніки спортивного туризму та спортивних туристських походів і експедицій; вивчення та пропаганда спортивних туристських ресурсів території </a:t>
            </a:r>
            <a:r>
              <a:rPr kumimoji="0" lang="uk-UA" altLang="en-US" sz="1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ru-RU" altLang="en-US" sz="17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65125" marR="0" lvl="0" indent="-282575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3891A7"/>
              </a:buClr>
              <a:buSzPct val="80000"/>
              <a:buFont typeface="Wingdings 2" panose="05020102010507070707" pitchFamily="18" charset="2"/>
              <a:buNone/>
              <a:tabLst/>
              <a:defRPr/>
            </a:pPr>
            <a:endParaRPr kumimoji="0" lang="ru-RU" alt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pic>
        <p:nvPicPr>
          <p:cNvPr id="4" name="Picture 4" descr="Картинки по запросу федерація спортивного туризму україн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476250"/>
            <a:ext cx="23050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>
            <a:spLocks noChangeArrowheads="1"/>
          </p:cNvSpPr>
          <p:nvPr/>
        </p:nvSpPr>
        <p:spPr bwMode="auto">
          <a:xfrm>
            <a:off x="899592" y="1772816"/>
            <a:ext cx="8217412" cy="5085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УАМТ є членом Всесвітньої Асоціації Медичного Туризму (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GHTC - Global Healthcare Travel Council). </a:t>
            </a:r>
            <a:endParaRPr lang="uk-UA" alt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uk-UA" alt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Україні УАМТ представлений в Громадській Раді при МОЗ України (комісія з розвитку медичного туризму).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cap="all" dirty="0">
                <a:latin typeface="Open Sans"/>
              </a:rPr>
              <a:t>УКРАЇНСЬКА АСОЦІАЦІЯ МЕДИЧНОГО ТУРИЗМУ (УАМТ) Є НЕКОМЕРЦІЙНОЮ ОРГАНІЗАЦІЄЮ, ДІЯЛЬНІСТЬ ЯКОЇ СПРЯМОВАНА НА:</a:t>
            </a:r>
          </a:p>
          <a:p>
            <a:r>
              <a:rPr lang="ru-RU" dirty="0">
                <a:solidFill>
                  <a:srgbClr val="FFFFFF"/>
                </a:solidFill>
                <a:latin typeface="Open Sans"/>
              </a:rPr>
              <a:t>1</a:t>
            </a:r>
            <a:endParaRPr lang="ru-RU" sz="16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рівня медичної допомоги;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16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пацієнтам зі складними / рідкісними захворюваннями можливості якісної діагностики та лікування;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16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безпеки пацієнтів;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16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медичного туризму як одного з найбільш перспективних напрямків охорони здоров'я України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5"/>
          <p:cNvSpPr>
            <a:spLocks noChangeArrowheads="1"/>
          </p:cNvSpPr>
          <p:nvPr/>
        </p:nvSpPr>
        <p:spPr bwMode="auto">
          <a:xfrm>
            <a:off x="1187624" y="265073"/>
            <a:ext cx="4572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 Асоціація Медичного Туризму (УАМТ)</a:t>
            </a:r>
          </a:p>
        </p:txBody>
      </p:sp>
      <p:pic>
        <p:nvPicPr>
          <p:cNvPr id="6" name="Picture 2" descr="http://uamt.com.ua/templates/Solaris/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0"/>
            <a:ext cx="2305000" cy="1638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2979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Розвиток туристичних територій в Україн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138285"/>
            <a:ext cx="2952327" cy="238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6" descr="http://www.greentour.com.ua/sites/all/themes/greentour/images/vnlogoukr_0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6988" y="3929614"/>
            <a:ext cx="418147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https://scontent-fra3-1.xx.fbcdn.net/v/t1.0-9/14479654_1242158262489453_8235216521428639248_n.jpg?oh=58a68b31c7e64c05c6ea57ae7480de7f&amp;oe=587808EC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503"/>
          <a:stretch/>
        </p:blipFill>
        <p:spPr bwMode="auto">
          <a:xfrm>
            <a:off x="971600" y="1820350"/>
            <a:ext cx="3024336" cy="2040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82541" y="226145"/>
            <a:ext cx="6491064" cy="1172109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Та інші організації з регулювання туризму в Україні</a:t>
            </a: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91680" y="5265844"/>
            <a:ext cx="3830733" cy="9541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uk-UA" sz="2800" dirty="0">
                <a:ln w="3175" cmpd="sng">
                  <a:noFill/>
                </a:ln>
                <a:solidFill>
                  <a:prstClr val="black"/>
                </a:solidFill>
                <a:ea typeface="+mj-ea"/>
                <a:cs typeface="+mj-cs"/>
              </a:rPr>
              <a:t>Міністерство культури і туризму України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248904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475656" y="1844824"/>
            <a:ext cx="7272808" cy="3168352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>
                <a:solidFill>
                  <a:schemeClr val="tx1"/>
                </a:solidFill>
              </a:rPr>
              <a:t> </a:t>
            </a:r>
            <a:endParaRPr lang="en-US" sz="2000">
              <a:solidFill>
                <a:schemeClr val="tx1"/>
              </a:solidFill>
            </a:endParaRPr>
          </a:p>
          <a:p>
            <a:r>
              <a:rPr lang="en-US" sz="2000">
                <a:solidFill>
                  <a:schemeClr val="tx1"/>
                </a:solidFill>
              </a:rPr>
              <a:t>В Україні всі функції з реалізації державної політики в туристичній галузі та відповідальність за її подальший розвиток в напрямі підвищення конкурентоспроможносвітчизняного туристичного продукту на світовому ринку забезпечення соціально-економічних інтересів країни та екологічної безпеки покладаються на </a:t>
            </a:r>
            <a:r>
              <a:rPr lang="en-US" sz="2000" b="1">
                <a:solidFill>
                  <a:schemeClr val="tx1"/>
                </a:solidFill>
              </a:rPr>
              <a:t>Міністерство культури і туризму України (МКТУ).</a:t>
            </a:r>
            <a:endParaRPr lang="en-U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465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5248" y="0"/>
            <a:ext cx="7704667" cy="1484784"/>
          </a:xfrm>
        </p:spPr>
        <p:txBody>
          <a:bodyPr>
            <a:noAutofit/>
          </a:bodyPr>
          <a:lstStyle/>
          <a:p>
            <a:r>
              <a:rPr lang="uk-UA" sz="3200" dirty="0">
                <a:latin typeface="+mn-lt"/>
              </a:rPr>
              <a:t>Основними завданнями Міністерства культури і туризму України є:</a:t>
            </a:r>
            <a:endParaRPr lang="ru-RU" sz="3200" dirty="0">
              <a:latin typeface="+mn-lt"/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793" name="AutoShape 1"/>
          <p:cNvSpPr>
            <a:spLocks noChangeArrowheads="1"/>
          </p:cNvSpPr>
          <p:nvPr/>
        </p:nvSpPr>
        <p:spPr bwMode="auto">
          <a:xfrm>
            <a:off x="1115616" y="1844824"/>
            <a:ext cx="7808752" cy="4392488"/>
          </a:xfrm>
          <a:prstGeom prst="bevel">
            <a:avLst>
              <a:gd name="adj" fmla="val 2685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участь у формуванні та забезпечення реалізації державної політики у сферах культури, туризму, </a:t>
            </a:r>
            <a:r>
              <a:rPr kumimoji="0" lang="uk-UA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діяльнсті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курортів, а також державної мовної політики </a:t>
            </a:r>
            <a:endParaRPr kumimoji="0" lang="uk-UA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участь у формуванні та реалізації державної політики у сфері захисту суспільної моралі;</a:t>
            </a:r>
            <a:endParaRPr kumimoji="0" lang="uk-UA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координація здійснення центральними органами виконавчої влади заходів з питань,  віднесених до його відання;</a:t>
            </a:r>
            <a:endParaRPr kumimoji="0" lang="uk-UA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сприяння створенню умов для задоволення національно-культурних потреб громадян України та українців, які проживають за межами України, збереження і популяризації культурних надбань Українського народу; </a:t>
            </a:r>
            <a:endParaRPr kumimoji="0" lang="uk-UA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здійснення міжнародного співробітництва з питань, що належать до компетенції </a:t>
            </a:r>
            <a:r>
              <a:rPr kumimoji="0" lang="uk-UA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МКТ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України. </a:t>
            </a:r>
            <a:endParaRPr kumimoji="0" 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943744"/>
            <a:ext cx="7704667" cy="1981200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лекції: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2133" y="2667000"/>
            <a:ext cx="8161867" cy="3332816"/>
          </a:xfrm>
        </p:spPr>
        <p:txBody>
          <a:bodyPr>
            <a:noAutofit/>
          </a:bodyPr>
          <a:lstStyle/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0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Туристична політика та її види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0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управління туристичною сферою в Україні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0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Установи та організації управління туризмом в Україні. Їх основні функції та завдання.</a:t>
            </a:r>
            <a:endParaRPr lang="ru-RU" sz="2000" i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0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Сучасний стан і перспективи розвитку туризму в Україні. Державна програма розвитку туризму в Україні на 201</a:t>
            </a:r>
            <a:r>
              <a:rPr lang="ru-RU" sz="20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uk-UA" sz="20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2026 роки</a:t>
            </a:r>
            <a:endParaRPr lang="en-US" sz="20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3541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460432" cy="993245"/>
          </a:xfr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tx2"/>
            </a:solidFill>
          </a:ln>
        </p:spPr>
        <p:txBody>
          <a:bodyPr>
            <a:noAutofit/>
          </a:bodyPr>
          <a:lstStyle/>
          <a:p>
            <a:br>
              <a:rPr lang="uk-UA" sz="2400" b="1" dirty="0">
                <a:latin typeface="+mn-lt"/>
              </a:rPr>
            </a:br>
            <a:r>
              <a:rPr lang="uk-UA" sz="2400" b="1" dirty="0">
                <a:latin typeface="+mn-lt"/>
              </a:rPr>
              <a:t>Відповідно до зазначених вище завдань Державної служби туризму і курортів МКТУ виконує наступні основні функції:</a:t>
            </a:r>
            <a:br>
              <a:rPr lang="ru-RU" sz="2400" b="1" dirty="0">
                <a:latin typeface="+mn-lt"/>
              </a:rPr>
            </a:br>
            <a:endParaRPr lang="ru-RU" sz="2400" dirty="0"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356701"/>
              </p:ext>
            </p:extLst>
          </p:nvPr>
        </p:nvGraphicFramePr>
        <p:xfrm>
          <a:off x="877537" y="1628800"/>
          <a:ext cx="8072494" cy="4998309"/>
        </p:xfrm>
        <a:graphic>
          <a:graphicData uri="http://schemas.openxmlformats.org/drawingml/2006/table">
            <a:tbl>
              <a:tblPr/>
              <a:tblGrid>
                <a:gridCol w="8072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48723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uk-UA" sz="1800" b="0" dirty="0">
                          <a:latin typeface="Times New Roman"/>
                          <a:ea typeface="Times New Roman"/>
                        </a:rPr>
                        <a:t>розробляє разом з іншими центральними і місцевими органами виконавчої влади, органами місцевого </a:t>
                      </a:r>
                      <a:r>
                        <a:rPr lang="uk-UA" sz="1800" b="0" dirty="0" err="1">
                          <a:latin typeface="Times New Roman"/>
                          <a:ea typeface="Times New Roman"/>
                        </a:rPr>
                        <a:t>самоврядуваня</a:t>
                      </a:r>
                      <a:r>
                        <a:rPr lang="uk-UA" sz="1800" b="0" dirty="0">
                          <a:latin typeface="Times New Roman"/>
                          <a:ea typeface="Times New Roman"/>
                        </a:rPr>
                        <a:t> за участю об’єднань громадян концепцій і програм з питань розвитку туризму та в межах своєї компетенції забезпечує їх реалізацію;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7269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uk-UA" sz="1800" b="0" dirty="0">
                          <a:latin typeface="Times New Roman"/>
                          <a:ea typeface="Times New Roman"/>
                        </a:rPr>
                        <a:t>подає в установленому порядку пропозиції щодо зміни умов оподаткування, валютного регулювання, визначення особливостей приватизації, демонополізації та реструктуризації підприємств туристичної сфери;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7269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uk-UA" sz="1800" b="0" dirty="0">
                          <a:latin typeface="Times New Roman"/>
                          <a:ea typeface="Times New Roman"/>
                        </a:rPr>
                        <a:t>організовує і координує разом з Національною Академією наук України, іншими установами та організаціями наукові дослідження з питань туризму, сприяє впровадженню результатів таких досліджень у практику;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362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uk-UA" sz="1800" b="0" dirty="0">
                          <a:latin typeface="Times New Roman"/>
                          <a:ea typeface="Times New Roman"/>
                        </a:rPr>
                        <a:t>здійснює функції з управління об’єктами державної власності, що належать до сфери управління Адміністрації;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362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uk-UA" sz="1800" b="0" dirty="0">
                          <a:latin typeface="Times New Roman"/>
                          <a:ea typeface="Times New Roman"/>
                        </a:rPr>
                        <a:t>проводить сертифікацію і атестацію туристичних підприємств, контролює виконання ними умов та правил прийому та обслуговування туристів;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0960" marR="6096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6324">
                <a:tc>
                  <a:txBody>
                    <a:bodyPr/>
                    <a:lstStyle/>
                    <a:p>
                      <a:pPr marL="342900" lvl="0" indent="-342900" algn="just" defTabSz="9144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uk-UA" sz="18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видає відповідно до законодавства ліцензії суб’єктам підприємницької діяльності, які надають туристичні послуги населенню;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0960" marR="6096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247916"/>
              </p:ext>
            </p:extLst>
          </p:nvPr>
        </p:nvGraphicFramePr>
        <p:xfrm>
          <a:off x="899592" y="764704"/>
          <a:ext cx="8001056" cy="5907488"/>
        </p:xfrm>
        <a:graphic>
          <a:graphicData uri="http://schemas.openxmlformats.org/drawingml/2006/table">
            <a:tbl>
              <a:tblPr/>
              <a:tblGrid>
                <a:gridCol w="8001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0998">
                <a:tc>
                  <a:txBody>
                    <a:bodyPr/>
                    <a:lstStyle/>
                    <a:p>
                      <a:pPr marL="342900" lvl="0" indent="-342900" algn="just" defTabSz="9144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uk-UA" sz="18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розробляє пропозиції щодо вдосконалення фінансово-економічних нормативів, системи фінансування, обліку та звітності, контрольно-ревізійної роботи і державної статистики в дорученій сфері;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56444" marR="56444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984">
                <a:tc>
                  <a:txBody>
                    <a:bodyPr/>
                    <a:lstStyle/>
                    <a:p>
                      <a:pPr marL="342900" lvl="0" indent="-342900" algn="just" defTabSz="9144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uk-UA" sz="18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здійснює інформаційно-пропагандистську, рекламну та видавничу діяльність, засновує газети, журнали, інші ЗМІ;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56444" marR="56444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9973">
                <a:tc>
                  <a:txBody>
                    <a:bodyPr/>
                    <a:lstStyle/>
                    <a:p>
                      <a:pPr marL="342900" lvl="0" indent="-342900" algn="just" defTabSz="9144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uk-UA" sz="18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вивчає потребу у фахівцях з питань туризму, вносить пропозиції щодо формування мережі навчальних закладів з підготовки таких фахівців, здійснює їх працевлаштування та підвищення кваліфікації;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56444" marR="56444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3979">
                <a:tc>
                  <a:txBody>
                    <a:bodyPr/>
                    <a:lstStyle/>
                    <a:p>
                      <a:pPr marL="342900" lvl="0" indent="-342900" algn="just" defTabSz="9144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uk-UA" sz="18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забезпечує координацію діяльності центральних і місцевих органів виконавчої влади, а також туристичних підприємств з питань організації туризму;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56444" marR="56444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984">
                <a:tc>
                  <a:txBody>
                    <a:bodyPr/>
                    <a:lstStyle/>
                    <a:p>
                      <a:pPr marL="342900" lvl="0" indent="-342900" algn="just" defTabSz="9144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uk-UA" sz="18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вживає заходів щодо забезпечення захисту прав іноземних туристів в Україні та українських туристів за кордоном;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56444" marR="56444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7809">
                <a:tc>
                  <a:txBody>
                    <a:bodyPr/>
                    <a:lstStyle/>
                    <a:p>
                      <a:pPr marL="342900" lvl="0" indent="-342900" algn="just" defTabSz="9144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uk-UA" sz="18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відкриває за погодженням з КМУ туристичні представництва в іноземних державах;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56444" marR="56444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3979">
                <a:tc>
                  <a:txBody>
                    <a:bodyPr/>
                    <a:lstStyle/>
                    <a:p>
                      <a:pPr marL="342900" lvl="0" indent="-342900" algn="just" defTabSz="9144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uk-UA" sz="18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бере в установленому порядку участь у підготовці міжнародних договорів, укладає міжнародні договори міжвідомчого характеру, представляє Україну в міжнародних організаціях;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56444" marR="56444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1989">
                <a:tc>
                  <a:txBody>
                    <a:bodyPr/>
                    <a:lstStyle/>
                    <a:p>
                      <a:pPr marL="342900" lvl="0" indent="-342900" algn="just" defTabSz="9144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uk-UA" sz="1800" b="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здійснює інші функції відповідно до покладених на неї завдань.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56444" marR="56444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Горизонтальный свиток 5"/>
          <p:cNvSpPr/>
          <p:nvPr/>
        </p:nvSpPr>
        <p:spPr>
          <a:xfrm>
            <a:off x="395536" y="2199640"/>
            <a:ext cx="8588393" cy="4469720"/>
          </a:xfrm>
          <a:prstGeom prst="horizontalScrol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1283653" y="260648"/>
            <a:ext cx="7686600" cy="193899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457200" indent="228600" algn="just">
              <a:lnSpc>
                <a:spcPct val="150000"/>
              </a:lnSpc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має величезний потенціал та всі передумови, щоб увійти до найрозвиненіших, у туристичному відношенні, країн світу, але складна політична та економічна ситуація в країні не дозволяє розвиватись туристичній галузі. 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2620362"/>
            <a:ext cx="785318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228600" algn="just">
              <a:lnSpc>
                <a:spcPct val="15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Останнім часом на туристичну галузь України впливають низка негативних чинників: 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5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відсутність послідовної державної політики в сфері туризму;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5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багаторазова трансформація центрального органу виконавчої влади в сфері туризму; 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5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територіальні втрати та військові дії на території країни; 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5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негативні наслідки від нестабільності в політичному та економічному житті. 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войная волна 4"/>
          <p:cNvSpPr/>
          <p:nvPr/>
        </p:nvSpPr>
        <p:spPr>
          <a:xfrm>
            <a:off x="395536" y="188640"/>
            <a:ext cx="8748464" cy="6552728"/>
          </a:xfrm>
          <a:prstGeom prst="doubleWav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959093"/>
            <a:ext cx="7560840" cy="4618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228600" algn="just">
              <a:lnSpc>
                <a:spcPct val="15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Міністерством економічного розвитку і торгівлі України у 2017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році було запущено програму підтримки туризму в Україні «Турист України», що є інструментом народної дипломатії у туризмі, який мотивує людей більше подорожувати країною. Він розрахований, як на українців так і на іноземців. Метою Національної програми лояльності «Турист України» є розвиток внутрішнього туризму в Україні, покращення якості туристичних та ділових подорожей, створення вигідних, комфортних і цікавих пропозицій для мандрівників, а також анонсування всеукраїнського набору волонтерів для тестування унікального для України мобільного туристичного додатку «Турист України». 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5889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1147056" y="980728"/>
            <a:ext cx="7560840" cy="504056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548680"/>
            <a:ext cx="6471592" cy="4662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228600" algn="just">
              <a:lnSpc>
                <a:spcPct val="150000"/>
              </a:lnSpc>
              <a:spcAft>
                <a:spcPts val="0"/>
              </a:spcAft>
            </a:pP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50000"/>
              </a:lnSpc>
              <a:spcAft>
                <a:spcPts val="0"/>
              </a:spcAft>
            </a:pP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50000"/>
              </a:lnSpc>
              <a:spcAft>
                <a:spcPts val="0"/>
              </a:spcAft>
            </a:pP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5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Ситуація, що склалася в державі на цей час, потребує рішучих кроків з визначення державної політики у сфері туризму. 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50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Активізація розвитку пріоритетних для України в’їзного та внутрішнього туризму можлива шляхом об’єднання зусиль органів державної влади, представників туристичного бізнесу та інститутів громадянського суспільства для популяризації України у світі. 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7957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Горизонтальный свиток 4"/>
          <p:cNvSpPr/>
          <p:nvPr/>
        </p:nvSpPr>
        <p:spPr>
          <a:xfrm>
            <a:off x="899592" y="476672"/>
            <a:ext cx="8064896" cy="1512168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836712"/>
            <a:ext cx="7586565" cy="5890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uk-UA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Динаміка відвідування України іноземними туристами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605371"/>
              </p:ext>
            </p:extLst>
          </p:nvPr>
        </p:nvGraphicFramePr>
        <p:xfrm>
          <a:off x="1331641" y="2348880"/>
          <a:ext cx="7632847" cy="2808312"/>
        </p:xfrm>
        <a:graphic>
          <a:graphicData uri="http://schemas.openxmlformats.org/drawingml/2006/table">
            <a:tbl>
              <a:tblPr firstRow="1" firstCol="1" bandRow="1"/>
              <a:tblGrid>
                <a:gridCol w="2665113">
                  <a:extLst>
                    <a:ext uri="{9D8B030D-6E8A-4147-A177-3AD203B41FA5}">
                      <a16:colId xmlns:a16="http://schemas.microsoft.com/office/drawing/2014/main" val="186982081"/>
                    </a:ext>
                  </a:extLst>
                </a:gridCol>
                <a:gridCol w="707650">
                  <a:extLst>
                    <a:ext uri="{9D8B030D-6E8A-4147-A177-3AD203B41FA5}">
                      <a16:colId xmlns:a16="http://schemas.microsoft.com/office/drawing/2014/main" val="4255192120"/>
                    </a:ext>
                  </a:extLst>
                </a:gridCol>
                <a:gridCol w="707650">
                  <a:extLst>
                    <a:ext uri="{9D8B030D-6E8A-4147-A177-3AD203B41FA5}">
                      <a16:colId xmlns:a16="http://schemas.microsoft.com/office/drawing/2014/main" val="466823394"/>
                    </a:ext>
                  </a:extLst>
                </a:gridCol>
                <a:gridCol w="707650">
                  <a:extLst>
                    <a:ext uri="{9D8B030D-6E8A-4147-A177-3AD203B41FA5}">
                      <a16:colId xmlns:a16="http://schemas.microsoft.com/office/drawing/2014/main" val="1164547385"/>
                    </a:ext>
                  </a:extLst>
                </a:gridCol>
                <a:gridCol w="714742">
                  <a:extLst>
                    <a:ext uri="{9D8B030D-6E8A-4147-A177-3AD203B41FA5}">
                      <a16:colId xmlns:a16="http://schemas.microsoft.com/office/drawing/2014/main" val="1788335032"/>
                    </a:ext>
                  </a:extLst>
                </a:gridCol>
                <a:gridCol w="707650">
                  <a:extLst>
                    <a:ext uri="{9D8B030D-6E8A-4147-A177-3AD203B41FA5}">
                      <a16:colId xmlns:a16="http://schemas.microsoft.com/office/drawing/2014/main" val="3178514085"/>
                    </a:ext>
                  </a:extLst>
                </a:gridCol>
                <a:gridCol w="707650">
                  <a:extLst>
                    <a:ext uri="{9D8B030D-6E8A-4147-A177-3AD203B41FA5}">
                      <a16:colId xmlns:a16="http://schemas.microsoft.com/office/drawing/2014/main" val="1091363086"/>
                    </a:ext>
                  </a:extLst>
                </a:gridCol>
                <a:gridCol w="714742">
                  <a:extLst>
                    <a:ext uri="{9D8B030D-6E8A-4147-A177-3AD203B41FA5}">
                      <a16:colId xmlns:a16="http://schemas.microsoft.com/office/drawing/2014/main" val="2623201173"/>
                    </a:ext>
                  </a:extLst>
                </a:gridCol>
              </a:tblGrid>
              <a:tr h="941178">
                <a:tc>
                  <a:txBody>
                    <a:bodyPr/>
                    <a:lstStyle/>
                    <a:p>
                      <a:pPr marL="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0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81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>
                          <a:effectLst/>
                          <a:latin typeface="Garamond" panose="02020404030301010803" pitchFamily="18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2011р.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0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1016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>
                          <a:effectLst/>
                          <a:latin typeface="Garamond" panose="02020404030301010803" pitchFamily="18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2012р.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0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69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>
                          <a:effectLst/>
                          <a:latin typeface="Garamond" panose="02020404030301010803" pitchFamily="18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2013р.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0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69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>
                          <a:effectLst/>
                          <a:latin typeface="Garamond" panose="02020404030301010803" pitchFamily="18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2014р.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0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81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>
                          <a:effectLst/>
                          <a:latin typeface="Garamond" panose="02020404030301010803" pitchFamily="18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2015р.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0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81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>
                          <a:effectLst/>
                          <a:latin typeface="Garamond" panose="02020404030301010803" pitchFamily="18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2016р.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0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69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>
                          <a:effectLst/>
                          <a:latin typeface="Garamond" panose="02020404030301010803" pitchFamily="18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2017р.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0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85915409"/>
                  </a:ext>
                </a:extLst>
              </a:tr>
              <a:tr h="18671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Іноземні туристи, що в’їхали до України, млн. осіб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0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23,5 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0" marT="247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23,9 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0" marT="247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R="279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24,6 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0" marT="247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25,7 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0" marT="247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13,0 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0" marT="247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12,9 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0" marT="247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13,6 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0" marT="247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20000"/>
                            <a:lumOff val="8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20000"/>
                            <a:lumOff val="8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47810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1632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Горизонтальный свиток 60"/>
          <p:cNvSpPr/>
          <p:nvPr/>
        </p:nvSpPr>
        <p:spPr>
          <a:xfrm>
            <a:off x="1407874" y="4912515"/>
            <a:ext cx="6752263" cy="868057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Rectangle 58"/>
          <p:cNvSpPr>
            <a:spLocks noChangeArrowheads="1"/>
          </p:cNvSpPr>
          <p:nvPr/>
        </p:nvSpPr>
        <p:spPr bwMode="auto">
          <a:xfrm>
            <a:off x="539552" y="1196752"/>
            <a:ext cx="1141323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" name="Group 9696"/>
          <p:cNvGrpSpPr>
            <a:grpSpLocks/>
          </p:cNvGrpSpPr>
          <p:nvPr/>
        </p:nvGrpSpPr>
        <p:grpSpPr bwMode="auto">
          <a:xfrm>
            <a:off x="1407874" y="404664"/>
            <a:ext cx="6771879" cy="3960441"/>
            <a:chOff x="0" y="0"/>
            <a:chExt cx="39730" cy="17529"/>
          </a:xfrm>
        </p:grpSpPr>
        <p:sp>
          <p:nvSpPr>
            <p:cNvPr id="4" name="Shape 464"/>
            <p:cNvSpPr>
              <a:spLocks/>
            </p:cNvSpPr>
            <p:nvPr/>
          </p:nvSpPr>
          <p:spPr bwMode="auto">
            <a:xfrm>
              <a:off x="0" y="0"/>
              <a:ext cx="39380" cy="17160"/>
            </a:xfrm>
            <a:custGeom>
              <a:avLst/>
              <a:gdLst>
                <a:gd name="T0" fmla="*/ 0 w 3938016"/>
                <a:gd name="T1" fmla="*/ 0 h 1716024"/>
                <a:gd name="T2" fmla="*/ 3938016 w 3938016"/>
                <a:gd name="T3" fmla="*/ 0 h 1716024"/>
                <a:gd name="T4" fmla="*/ 3938016 w 3938016"/>
                <a:gd name="T5" fmla="*/ 1716024 h 1716024"/>
                <a:gd name="T6" fmla="*/ 0 w 3938016"/>
                <a:gd name="T7" fmla="*/ 1716024 h 1716024"/>
                <a:gd name="T8" fmla="*/ 0 w 3938016"/>
                <a:gd name="T9" fmla="*/ 0 h 1716024"/>
                <a:gd name="T10" fmla="*/ 0 w 3938016"/>
                <a:gd name="T11" fmla="*/ 0 h 1716024"/>
                <a:gd name="T12" fmla="*/ 3938016 w 3938016"/>
                <a:gd name="T13" fmla="*/ 1716024 h 1716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3938016" h="1716024">
                  <a:moveTo>
                    <a:pt x="0" y="0"/>
                  </a:moveTo>
                  <a:lnTo>
                    <a:pt x="3938016" y="0"/>
                  </a:lnTo>
                  <a:lnTo>
                    <a:pt x="3938016" y="1716024"/>
                  </a:lnTo>
                  <a:lnTo>
                    <a:pt x="0" y="171602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6732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5" name="Shape 465"/>
            <p:cNvSpPr>
              <a:spLocks/>
            </p:cNvSpPr>
            <p:nvPr/>
          </p:nvSpPr>
          <p:spPr bwMode="auto">
            <a:xfrm>
              <a:off x="10475" y="4747"/>
              <a:ext cx="9129" cy="3911"/>
            </a:xfrm>
            <a:custGeom>
              <a:avLst/>
              <a:gdLst>
                <a:gd name="T0" fmla="*/ 0 w 912876"/>
                <a:gd name="T1" fmla="*/ 0 h 391097"/>
                <a:gd name="T2" fmla="*/ 912876 w 912876"/>
                <a:gd name="T3" fmla="*/ 134493 h 391097"/>
                <a:gd name="T4" fmla="*/ 912876 w 912876"/>
                <a:gd name="T5" fmla="*/ 391097 h 391097"/>
                <a:gd name="T6" fmla="*/ 0 w 912876"/>
                <a:gd name="T7" fmla="*/ 256604 h 391097"/>
                <a:gd name="T8" fmla="*/ 0 w 912876"/>
                <a:gd name="T9" fmla="*/ 0 h 391097"/>
                <a:gd name="T10" fmla="*/ 0 w 912876"/>
                <a:gd name="T11" fmla="*/ 0 h 391097"/>
                <a:gd name="T12" fmla="*/ 912876 w 912876"/>
                <a:gd name="T13" fmla="*/ 391097 h 3910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912876" h="391097">
                  <a:moveTo>
                    <a:pt x="0" y="0"/>
                  </a:moveTo>
                  <a:lnTo>
                    <a:pt x="912876" y="134493"/>
                  </a:lnTo>
                  <a:lnTo>
                    <a:pt x="912876" y="391097"/>
                  </a:lnTo>
                  <a:lnTo>
                    <a:pt x="0" y="2566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6680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6" name="Shape 466"/>
            <p:cNvSpPr>
              <a:spLocks/>
            </p:cNvSpPr>
            <p:nvPr/>
          </p:nvSpPr>
          <p:spPr bwMode="auto">
            <a:xfrm>
              <a:off x="10475" y="3709"/>
              <a:ext cx="9129" cy="2383"/>
            </a:xfrm>
            <a:custGeom>
              <a:avLst/>
              <a:gdLst>
                <a:gd name="T0" fmla="*/ 701040 w 912876"/>
                <a:gd name="T1" fmla="*/ 0 h 238315"/>
                <a:gd name="T2" fmla="*/ 912876 w 912876"/>
                <a:gd name="T3" fmla="*/ 0 h 238315"/>
                <a:gd name="T4" fmla="*/ 912876 w 912876"/>
                <a:gd name="T5" fmla="*/ 238315 h 238315"/>
                <a:gd name="T6" fmla="*/ 0 w 912876"/>
                <a:gd name="T7" fmla="*/ 103822 h 238315"/>
                <a:gd name="T8" fmla="*/ 21907 w 912876"/>
                <a:gd name="T9" fmla="*/ 97727 h 238315"/>
                <a:gd name="T10" fmla="*/ 29337 w 912876"/>
                <a:gd name="T11" fmla="*/ 91630 h 238315"/>
                <a:gd name="T12" fmla="*/ 51245 w 912876"/>
                <a:gd name="T13" fmla="*/ 85534 h 238315"/>
                <a:gd name="T14" fmla="*/ 65723 w 912876"/>
                <a:gd name="T15" fmla="*/ 85534 h 238315"/>
                <a:gd name="T16" fmla="*/ 95060 w 912876"/>
                <a:gd name="T17" fmla="*/ 79439 h 238315"/>
                <a:gd name="T18" fmla="*/ 102298 w 912876"/>
                <a:gd name="T19" fmla="*/ 73343 h 238315"/>
                <a:gd name="T20" fmla="*/ 131445 w 912876"/>
                <a:gd name="T21" fmla="*/ 67246 h 238315"/>
                <a:gd name="T22" fmla="*/ 146114 w 912876"/>
                <a:gd name="T23" fmla="*/ 67246 h 238315"/>
                <a:gd name="T24" fmla="*/ 175260 w 912876"/>
                <a:gd name="T25" fmla="*/ 61151 h 238315"/>
                <a:gd name="T26" fmla="*/ 204597 w 912876"/>
                <a:gd name="T27" fmla="*/ 54864 h 238315"/>
                <a:gd name="T28" fmla="*/ 219075 w 912876"/>
                <a:gd name="T29" fmla="*/ 48768 h 238315"/>
                <a:gd name="T30" fmla="*/ 248412 w 912876"/>
                <a:gd name="T31" fmla="*/ 48768 h 238315"/>
                <a:gd name="T32" fmla="*/ 262890 w 912876"/>
                <a:gd name="T33" fmla="*/ 42672 h 238315"/>
                <a:gd name="T34" fmla="*/ 292227 w 912876"/>
                <a:gd name="T35" fmla="*/ 36576 h 238315"/>
                <a:gd name="T36" fmla="*/ 314135 w 912876"/>
                <a:gd name="T37" fmla="*/ 36576 h 238315"/>
                <a:gd name="T38" fmla="*/ 343281 w 912876"/>
                <a:gd name="T39" fmla="*/ 30480 h 238315"/>
                <a:gd name="T40" fmla="*/ 357949 w 912876"/>
                <a:gd name="T41" fmla="*/ 30480 h 238315"/>
                <a:gd name="T42" fmla="*/ 394335 w 912876"/>
                <a:gd name="T43" fmla="*/ 24384 h 238315"/>
                <a:gd name="T44" fmla="*/ 430911 w 912876"/>
                <a:gd name="T45" fmla="*/ 24384 h 238315"/>
                <a:gd name="T46" fmla="*/ 445579 w 912876"/>
                <a:gd name="T47" fmla="*/ 18288 h 238315"/>
                <a:gd name="T48" fmla="*/ 496633 w 912876"/>
                <a:gd name="T49" fmla="*/ 18288 h 238315"/>
                <a:gd name="T50" fmla="*/ 533210 w 912876"/>
                <a:gd name="T51" fmla="*/ 12192 h 238315"/>
                <a:gd name="T52" fmla="*/ 555117 w 912876"/>
                <a:gd name="T53" fmla="*/ 12192 h 238315"/>
                <a:gd name="T54" fmla="*/ 591502 w 912876"/>
                <a:gd name="T55" fmla="*/ 6096 h 238315"/>
                <a:gd name="T56" fmla="*/ 679132 w 912876"/>
                <a:gd name="T57" fmla="*/ 6096 h 238315"/>
                <a:gd name="T58" fmla="*/ 701040 w 912876"/>
                <a:gd name="T59" fmla="*/ 0 h 238315"/>
                <a:gd name="T60" fmla="*/ 0 w 912876"/>
                <a:gd name="T61" fmla="*/ 0 h 238315"/>
                <a:gd name="T62" fmla="*/ 912876 w 912876"/>
                <a:gd name="T63" fmla="*/ 238315 h 238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T60" t="T61" r="T62" b="T63"/>
              <a:pathLst>
                <a:path w="912876" h="238315">
                  <a:moveTo>
                    <a:pt x="701040" y="0"/>
                  </a:moveTo>
                  <a:lnTo>
                    <a:pt x="912876" y="0"/>
                  </a:lnTo>
                  <a:lnTo>
                    <a:pt x="912876" y="238315"/>
                  </a:lnTo>
                  <a:lnTo>
                    <a:pt x="0" y="103822"/>
                  </a:lnTo>
                  <a:lnTo>
                    <a:pt x="21907" y="97727"/>
                  </a:lnTo>
                  <a:lnTo>
                    <a:pt x="29337" y="91630"/>
                  </a:lnTo>
                  <a:lnTo>
                    <a:pt x="51245" y="85534"/>
                  </a:lnTo>
                  <a:lnTo>
                    <a:pt x="65723" y="85534"/>
                  </a:lnTo>
                  <a:lnTo>
                    <a:pt x="95060" y="79439"/>
                  </a:lnTo>
                  <a:lnTo>
                    <a:pt x="102298" y="73343"/>
                  </a:lnTo>
                  <a:lnTo>
                    <a:pt x="131445" y="67246"/>
                  </a:lnTo>
                  <a:lnTo>
                    <a:pt x="146114" y="67246"/>
                  </a:lnTo>
                  <a:lnTo>
                    <a:pt x="175260" y="61151"/>
                  </a:lnTo>
                  <a:lnTo>
                    <a:pt x="204597" y="54864"/>
                  </a:lnTo>
                  <a:lnTo>
                    <a:pt x="219075" y="48768"/>
                  </a:lnTo>
                  <a:lnTo>
                    <a:pt x="248412" y="48768"/>
                  </a:lnTo>
                  <a:lnTo>
                    <a:pt x="262890" y="42672"/>
                  </a:lnTo>
                  <a:lnTo>
                    <a:pt x="292227" y="36576"/>
                  </a:lnTo>
                  <a:lnTo>
                    <a:pt x="314135" y="36576"/>
                  </a:lnTo>
                  <a:lnTo>
                    <a:pt x="343281" y="30480"/>
                  </a:lnTo>
                  <a:lnTo>
                    <a:pt x="357949" y="30480"/>
                  </a:lnTo>
                  <a:lnTo>
                    <a:pt x="394335" y="24384"/>
                  </a:lnTo>
                  <a:lnTo>
                    <a:pt x="430911" y="24384"/>
                  </a:lnTo>
                  <a:lnTo>
                    <a:pt x="445579" y="18288"/>
                  </a:lnTo>
                  <a:lnTo>
                    <a:pt x="496633" y="18288"/>
                  </a:lnTo>
                  <a:lnTo>
                    <a:pt x="533210" y="12192"/>
                  </a:lnTo>
                  <a:lnTo>
                    <a:pt x="555117" y="12192"/>
                  </a:lnTo>
                  <a:lnTo>
                    <a:pt x="591502" y="6096"/>
                  </a:lnTo>
                  <a:lnTo>
                    <a:pt x="679132" y="6096"/>
                  </a:lnTo>
                  <a:lnTo>
                    <a:pt x="701040" y="0"/>
                  </a:lnTo>
                  <a:close/>
                </a:path>
              </a:pathLst>
            </a:custGeom>
            <a:solidFill>
              <a:srgbClr val="CCCCFF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7" name="Shape 467"/>
            <p:cNvSpPr>
              <a:spLocks/>
            </p:cNvSpPr>
            <p:nvPr/>
          </p:nvSpPr>
          <p:spPr bwMode="auto">
            <a:xfrm>
              <a:off x="16683" y="2975"/>
              <a:ext cx="0" cy="551"/>
            </a:xfrm>
            <a:custGeom>
              <a:avLst/>
              <a:gdLst>
                <a:gd name="T0" fmla="*/ 0 h 55055"/>
                <a:gd name="T1" fmla="*/ 55055 h 55055"/>
                <a:gd name="T2" fmla="*/ 0 h 55055"/>
                <a:gd name="T3" fmla="*/ 55055 h 5505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</a:cxnLst>
              <a:rect l="0" t="T2" r="0" b="T3"/>
              <a:pathLst>
                <a:path h="55055">
                  <a:moveTo>
                    <a:pt x="0" y="0"/>
                  </a:moveTo>
                  <a:lnTo>
                    <a:pt x="0" y="55055"/>
                  </a:lnTo>
                </a:path>
              </a:pathLst>
            </a:custGeom>
            <a:noFill/>
            <a:ln w="3048">
              <a:solidFill>
                <a:srgbClr val="000000"/>
              </a:solidFill>
              <a:miter lim="1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8" name="Shape 468"/>
            <p:cNvSpPr>
              <a:spLocks/>
            </p:cNvSpPr>
            <p:nvPr/>
          </p:nvSpPr>
          <p:spPr bwMode="auto">
            <a:xfrm>
              <a:off x="14418" y="3526"/>
              <a:ext cx="2265" cy="487"/>
            </a:xfrm>
            <a:custGeom>
              <a:avLst/>
              <a:gdLst>
                <a:gd name="T0" fmla="*/ 226504 w 226504"/>
                <a:gd name="T1" fmla="*/ 0 h 48768"/>
                <a:gd name="T2" fmla="*/ 0 w 226504"/>
                <a:gd name="T3" fmla="*/ 48768 h 48768"/>
                <a:gd name="T4" fmla="*/ 0 w 226504"/>
                <a:gd name="T5" fmla="*/ 0 h 48768"/>
                <a:gd name="T6" fmla="*/ 226504 w 226504"/>
                <a:gd name="T7" fmla="*/ 48768 h 48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T4" t="T5" r="T6" b="T7"/>
              <a:pathLst>
                <a:path w="226504" h="48768">
                  <a:moveTo>
                    <a:pt x="226504" y="0"/>
                  </a:moveTo>
                  <a:lnTo>
                    <a:pt x="0" y="48768"/>
                  </a:lnTo>
                </a:path>
              </a:pathLst>
            </a:custGeom>
            <a:noFill/>
            <a:ln w="3048">
              <a:solidFill>
                <a:srgbClr val="000000"/>
              </a:solidFill>
              <a:miter lim="1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9" name="Shape 469"/>
            <p:cNvSpPr>
              <a:spLocks/>
            </p:cNvSpPr>
            <p:nvPr/>
          </p:nvSpPr>
          <p:spPr bwMode="auto">
            <a:xfrm>
              <a:off x="8284" y="5419"/>
              <a:ext cx="10152" cy="3483"/>
            </a:xfrm>
            <a:custGeom>
              <a:avLst/>
              <a:gdLst>
                <a:gd name="T0" fmla="*/ 0 w 1015175"/>
                <a:gd name="T1" fmla="*/ 0 h 348234"/>
                <a:gd name="T2" fmla="*/ 1015175 w 1015175"/>
                <a:gd name="T3" fmla="*/ 91630 h 348234"/>
                <a:gd name="T4" fmla="*/ 1015175 w 1015175"/>
                <a:gd name="T5" fmla="*/ 348234 h 348234"/>
                <a:gd name="T6" fmla="*/ 0 w 1015175"/>
                <a:gd name="T7" fmla="*/ 256603 h 348234"/>
                <a:gd name="T8" fmla="*/ 0 w 1015175"/>
                <a:gd name="T9" fmla="*/ 0 h 348234"/>
                <a:gd name="T10" fmla="*/ 0 w 1015175"/>
                <a:gd name="T11" fmla="*/ 0 h 348234"/>
                <a:gd name="T12" fmla="*/ 1015175 w 1015175"/>
                <a:gd name="T13" fmla="*/ 348234 h 348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1015175" h="348234">
                  <a:moveTo>
                    <a:pt x="0" y="0"/>
                  </a:moveTo>
                  <a:lnTo>
                    <a:pt x="1015175" y="91630"/>
                  </a:lnTo>
                  <a:lnTo>
                    <a:pt x="1015175" y="348234"/>
                  </a:lnTo>
                  <a:lnTo>
                    <a:pt x="0" y="2566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66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10" name="Shape 470"/>
            <p:cNvSpPr>
              <a:spLocks/>
            </p:cNvSpPr>
            <p:nvPr/>
          </p:nvSpPr>
          <p:spPr bwMode="auto">
            <a:xfrm>
              <a:off x="8284" y="4991"/>
              <a:ext cx="10152" cy="1345"/>
            </a:xfrm>
            <a:custGeom>
              <a:avLst/>
              <a:gdLst>
                <a:gd name="T0" fmla="*/ 102298 w 1015175"/>
                <a:gd name="T1" fmla="*/ 0 h 134493"/>
                <a:gd name="T2" fmla="*/ 1015175 w 1015175"/>
                <a:gd name="T3" fmla="*/ 134493 h 134493"/>
                <a:gd name="T4" fmla="*/ 0 w 1015175"/>
                <a:gd name="T5" fmla="*/ 42863 h 134493"/>
                <a:gd name="T6" fmla="*/ 7429 w 1015175"/>
                <a:gd name="T7" fmla="*/ 36766 h 134493"/>
                <a:gd name="T8" fmla="*/ 14668 w 1015175"/>
                <a:gd name="T9" fmla="*/ 30671 h 134493"/>
                <a:gd name="T10" fmla="*/ 29337 w 1015175"/>
                <a:gd name="T11" fmla="*/ 24574 h 134493"/>
                <a:gd name="T12" fmla="*/ 36576 w 1015175"/>
                <a:gd name="T13" fmla="*/ 18478 h 134493"/>
                <a:gd name="T14" fmla="*/ 51244 w 1015175"/>
                <a:gd name="T15" fmla="*/ 18478 h 134493"/>
                <a:gd name="T16" fmla="*/ 58483 w 1015175"/>
                <a:gd name="T17" fmla="*/ 12383 h 134493"/>
                <a:gd name="T18" fmla="*/ 80391 w 1015175"/>
                <a:gd name="T19" fmla="*/ 6096 h 134493"/>
                <a:gd name="T20" fmla="*/ 87630 w 1015175"/>
                <a:gd name="T21" fmla="*/ 6096 h 134493"/>
                <a:gd name="T22" fmla="*/ 102298 w 1015175"/>
                <a:gd name="T23" fmla="*/ 0 h 134493"/>
                <a:gd name="T24" fmla="*/ 0 w 1015175"/>
                <a:gd name="T25" fmla="*/ 0 h 134493"/>
                <a:gd name="T26" fmla="*/ 1015175 w 1015175"/>
                <a:gd name="T27" fmla="*/ 134493 h 134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T24" t="T25" r="T26" b="T27"/>
              <a:pathLst>
                <a:path w="1015175" h="134493">
                  <a:moveTo>
                    <a:pt x="102298" y="0"/>
                  </a:moveTo>
                  <a:lnTo>
                    <a:pt x="1015175" y="134493"/>
                  </a:lnTo>
                  <a:lnTo>
                    <a:pt x="0" y="42863"/>
                  </a:lnTo>
                  <a:lnTo>
                    <a:pt x="7429" y="36766"/>
                  </a:lnTo>
                  <a:lnTo>
                    <a:pt x="14668" y="30671"/>
                  </a:lnTo>
                  <a:lnTo>
                    <a:pt x="29337" y="24574"/>
                  </a:lnTo>
                  <a:lnTo>
                    <a:pt x="36576" y="18478"/>
                  </a:lnTo>
                  <a:lnTo>
                    <a:pt x="51244" y="18478"/>
                  </a:lnTo>
                  <a:lnTo>
                    <a:pt x="58483" y="12383"/>
                  </a:lnTo>
                  <a:lnTo>
                    <a:pt x="80391" y="6096"/>
                  </a:lnTo>
                  <a:lnTo>
                    <a:pt x="87630" y="6096"/>
                  </a:lnTo>
                  <a:lnTo>
                    <a:pt x="102298" y="0"/>
                  </a:lnTo>
                  <a:close/>
                </a:path>
              </a:pathLst>
            </a:custGeom>
            <a:solidFill>
              <a:srgbClr val="0066CC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11" name="Shape 471"/>
            <p:cNvSpPr>
              <a:spLocks/>
            </p:cNvSpPr>
            <p:nvPr/>
          </p:nvSpPr>
          <p:spPr bwMode="auto">
            <a:xfrm>
              <a:off x="6606" y="3709"/>
              <a:ext cx="0" cy="548"/>
            </a:xfrm>
            <a:custGeom>
              <a:avLst/>
              <a:gdLst>
                <a:gd name="T0" fmla="*/ 0 h 54864"/>
                <a:gd name="T1" fmla="*/ 54864 h 54864"/>
                <a:gd name="T2" fmla="*/ 0 h 54864"/>
                <a:gd name="T3" fmla="*/ 54864 h 5486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</a:cxnLst>
              <a:rect l="0" t="T2" r="0" b="T3"/>
              <a:pathLst>
                <a:path h="54864">
                  <a:moveTo>
                    <a:pt x="0" y="0"/>
                  </a:moveTo>
                  <a:lnTo>
                    <a:pt x="0" y="54864"/>
                  </a:lnTo>
                </a:path>
              </a:pathLst>
            </a:custGeom>
            <a:noFill/>
            <a:ln w="3048">
              <a:solidFill>
                <a:srgbClr val="000000"/>
              </a:solidFill>
              <a:miter lim="1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12" name="Shape 472"/>
            <p:cNvSpPr>
              <a:spLocks/>
            </p:cNvSpPr>
            <p:nvPr/>
          </p:nvSpPr>
          <p:spPr bwMode="auto">
            <a:xfrm>
              <a:off x="6606" y="4257"/>
              <a:ext cx="2117" cy="979"/>
            </a:xfrm>
            <a:custGeom>
              <a:avLst/>
              <a:gdLst>
                <a:gd name="T0" fmla="*/ 0 w 211646"/>
                <a:gd name="T1" fmla="*/ 0 h 97917"/>
                <a:gd name="T2" fmla="*/ 211646 w 211646"/>
                <a:gd name="T3" fmla="*/ 97917 h 97917"/>
                <a:gd name="T4" fmla="*/ 0 w 211646"/>
                <a:gd name="T5" fmla="*/ 0 h 97917"/>
                <a:gd name="T6" fmla="*/ 211646 w 211646"/>
                <a:gd name="T7" fmla="*/ 97917 h 979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T4" t="T5" r="T6" b="T7"/>
              <a:pathLst>
                <a:path w="211646" h="97917">
                  <a:moveTo>
                    <a:pt x="0" y="0"/>
                  </a:moveTo>
                  <a:lnTo>
                    <a:pt x="211646" y="97917"/>
                  </a:lnTo>
                </a:path>
              </a:pathLst>
            </a:custGeom>
            <a:noFill/>
            <a:ln w="3048">
              <a:solidFill>
                <a:srgbClr val="000000"/>
              </a:solidFill>
              <a:miter lim="1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13" name="Shape 473"/>
            <p:cNvSpPr>
              <a:spLocks/>
            </p:cNvSpPr>
            <p:nvPr/>
          </p:nvSpPr>
          <p:spPr bwMode="auto">
            <a:xfrm>
              <a:off x="7189" y="6396"/>
              <a:ext cx="11028" cy="2690"/>
            </a:xfrm>
            <a:custGeom>
              <a:avLst/>
              <a:gdLst>
                <a:gd name="T0" fmla="*/ 0 w 1102804"/>
                <a:gd name="T1" fmla="*/ 0 h 268986"/>
                <a:gd name="T2" fmla="*/ 1102804 w 1102804"/>
                <a:gd name="T3" fmla="*/ 12192 h 268986"/>
                <a:gd name="T4" fmla="*/ 1102804 w 1102804"/>
                <a:gd name="T5" fmla="*/ 268986 h 268986"/>
                <a:gd name="T6" fmla="*/ 0 w 1102804"/>
                <a:gd name="T7" fmla="*/ 256794 h 268986"/>
                <a:gd name="T8" fmla="*/ 0 w 1102804"/>
                <a:gd name="T9" fmla="*/ 0 h 268986"/>
                <a:gd name="T10" fmla="*/ 0 w 1102804"/>
                <a:gd name="T11" fmla="*/ 0 h 268986"/>
                <a:gd name="T12" fmla="*/ 1102804 w 1102804"/>
                <a:gd name="T13" fmla="*/ 268986 h 268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1102804" h="268986">
                  <a:moveTo>
                    <a:pt x="0" y="0"/>
                  </a:moveTo>
                  <a:lnTo>
                    <a:pt x="1102804" y="12192"/>
                  </a:lnTo>
                  <a:lnTo>
                    <a:pt x="1102804" y="268986"/>
                  </a:lnTo>
                  <a:lnTo>
                    <a:pt x="0" y="2567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4040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14" name="Shape 474"/>
            <p:cNvSpPr>
              <a:spLocks/>
            </p:cNvSpPr>
            <p:nvPr/>
          </p:nvSpPr>
          <p:spPr bwMode="auto">
            <a:xfrm>
              <a:off x="7189" y="5602"/>
              <a:ext cx="11028" cy="916"/>
            </a:xfrm>
            <a:custGeom>
              <a:avLst/>
              <a:gdLst>
                <a:gd name="T0" fmla="*/ 87630 w 1102804"/>
                <a:gd name="T1" fmla="*/ 0 h 91630"/>
                <a:gd name="T2" fmla="*/ 1102804 w 1102804"/>
                <a:gd name="T3" fmla="*/ 91630 h 91630"/>
                <a:gd name="T4" fmla="*/ 0 w 1102804"/>
                <a:gd name="T5" fmla="*/ 79439 h 91630"/>
                <a:gd name="T6" fmla="*/ 0 w 1102804"/>
                <a:gd name="T7" fmla="*/ 67246 h 91630"/>
                <a:gd name="T8" fmla="*/ 7429 w 1102804"/>
                <a:gd name="T9" fmla="*/ 67246 h 91630"/>
                <a:gd name="T10" fmla="*/ 7429 w 1102804"/>
                <a:gd name="T11" fmla="*/ 55054 h 91630"/>
                <a:gd name="T12" fmla="*/ 14668 w 1102804"/>
                <a:gd name="T13" fmla="*/ 48958 h 91630"/>
                <a:gd name="T14" fmla="*/ 21907 w 1102804"/>
                <a:gd name="T15" fmla="*/ 42863 h 91630"/>
                <a:gd name="T16" fmla="*/ 29337 w 1102804"/>
                <a:gd name="T17" fmla="*/ 36766 h 91630"/>
                <a:gd name="T18" fmla="*/ 36576 w 1102804"/>
                <a:gd name="T19" fmla="*/ 30670 h 91630"/>
                <a:gd name="T20" fmla="*/ 43815 w 1102804"/>
                <a:gd name="T21" fmla="*/ 24574 h 91630"/>
                <a:gd name="T22" fmla="*/ 51244 w 1102804"/>
                <a:gd name="T23" fmla="*/ 18288 h 91630"/>
                <a:gd name="T24" fmla="*/ 65722 w 1102804"/>
                <a:gd name="T25" fmla="*/ 6096 h 91630"/>
                <a:gd name="T26" fmla="*/ 73152 w 1102804"/>
                <a:gd name="T27" fmla="*/ 6096 h 91630"/>
                <a:gd name="T28" fmla="*/ 87630 w 1102804"/>
                <a:gd name="T29" fmla="*/ 0 h 91630"/>
                <a:gd name="T30" fmla="*/ 0 w 1102804"/>
                <a:gd name="T31" fmla="*/ 0 h 91630"/>
                <a:gd name="T32" fmla="*/ 1102804 w 1102804"/>
                <a:gd name="T33" fmla="*/ 91630 h 91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T30" t="T31" r="T32" b="T33"/>
              <a:pathLst>
                <a:path w="1102804" h="91630">
                  <a:moveTo>
                    <a:pt x="87630" y="0"/>
                  </a:moveTo>
                  <a:lnTo>
                    <a:pt x="1102804" y="91630"/>
                  </a:lnTo>
                  <a:lnTo>
                    <a:pt x="0" y="79439"/>
                  </a:lnTo>
                  <a:lnTo>
                    <a:pt x="0" y="67246"/>
                  </a:lnTo>
                  <a:lnTo>
                    <a:pt x="7429" y="67246"/>
                  </a:lnTo>
                  <a:lnTo>
                    <a:pt x="7429" y="55054"/>
                  </a:lnTo>
                  <a:lnTo>
                    <a:pt x="14668" y="48958"/>
                  </a:lnTo>
                  <a:lnTo>
                    <a:pt x="21907" y="42863"/>
                  </a:lnTo>
                  <a:lnTo>
                    <a:pt x="29337" y="36766"/>
                  </a:lnTo>
                  <a:lnTo>
                    <a:pt x="36576" y="30670"/>
                  </a:lnTo>
                  <a:lnTo>
                    <a:pt x="43815" y="24574"/>
                  </a:lnTo>
                  <a:lnTo>
                    <a:pt x="51244" y="18288"/>
                  </a:lnTo>
                  <a:lnTo>
                    <a:pt x="65722" y="6096"/>
                  </a:lnTo>
                  <a:lnTo>
                    <a:pt x="73152" y="6096"/>
                  </a:lnTo>
                  <a:lnTo>
                    <a:pt x="87630" y="0"/>
                  </a:lnTo>
                  <a:close/>
                </a:path>
              </a:pathLst>
            </a:custGeom>
            <a:solidFill>
              <a:srgbClr val="FF8080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15" name="Shape 475"/>
            <p:cNvSpPr>
              <a:spLocks/>
            </p:cNvSpPr>
            <p:nvPr/>
          </p:nvSpPr>
          <p:spPr bwMode="auto">
            <a:xfrm>
              <a:off x="4196" y="6396"/>
              <a:ext cx="657" cy="0"/>
            </a:xfrm>
            <a:custGeom>
              <a:avLst/>
              <a:gdLst>
                <a:gd name="T0" fmla="*/ 0 w 65723"/>
                <a:gd name="T1" fmla="*/ 65723 w 65723"/>
                <a:gd name="T2" fmla="*/ 0 w 65723"/>
                <a:gd name="T3" fmla="*/ 65723 w 657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</a:cxnLst>
              <a:rect l="T2" t="0" r="T3" b="0"/>
              <a:pathLst>
                <a:path w="65723">
                  <a:moveTo>
                    <a:pt x="0" y="0"/>
                  </a:moveTo>
                  <a:lnTo>
                    <a:pt x="65723" y="0"/>
                  </a:lnTo>
                </a:path>
              </a:pathLst>
            </a:custGeom>
            <a:noFill/>
            <a:ln w="3048">
              <a:solidFill>
                <a:srgbClr val="000000"/>
              </a:solidFill>
              <a:miter lim="1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16" name="Shape 476"/>
            <p:cNvSpPr>
              <a:spLocks/>
            </p:cNvSpPr>
            <p:nvPr/>
          </p:nvSpPr>
          <p:spPr bwMode="auto">
            <a:xfrm>
              <a:off x="4853" y="5970"/>
              <a:ext cx="2629" cy="426"/>
            </a:xfrm>
            <a:custGeom>
              <a:avLst/>
              <a:gdLst>
                <a:gd name="T0" fmla="*/ 0 w 262890"/>
                <a:gd name="T1" fmla="*/ 42672 h 42672"/>
                <a:gd name="T2" fmla="*/ 262890 w 262890"/>
                <a:gd name="T3" fmla="*/ 0 h 42672"/>
                <a:gd name="T4" fmla="*/ 0 w 262890"/>
                <a:gd name="T5" fmla="*/ 0 h 42672"/>
                <a:gd name="T6" fmla="*/ 262890 w 262890"/>
                <a:gd name="T7" fmla="*/ 42672 h 42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T4" t="T5" r="T6" b="T7"/>
              <a:pathLst>
                <a:path w="262890" h="42672">
                  <a:moveTo>
                    <a:pt x="0" y="42672"/>
                  </a:moveTo>
                  <a:lnTo>
                    <a:pt x="262890" y="0"/>
                  </a:lnTo>
                </a:path>
              </a:pathLst>
            </a:custGeom>
            <a:noFill/>
            <a:ln w="3048">
              <a:solidFill>
                <a:srgbClr val="000000"/>
              </a:solidFill>
              <a:miter lim="1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17" name="Shape 477"/>
            <p:cNvSpPr>
              <a:spLocks/>
            </p:cNvSpPr>
            <p:nvPr/>
          </p:nvSpPr>
          <p:spPr bwMode="auto">
            <a:xfrm>
              <a:off x="33040" y="6457"/>
              <a:ext cx="1314" cy="3546"/>
            </a:xfrm>
            <a:custGeom>
              <a:avLst/>
              <a:gdLst>
                <a:gd name="T0" fmla="*/ 131445 w 131445"/>
                <a:gd name="T1" fmla="*/ 0 h 354521"/>
                <a:gd name="T2" fmla="*/ 131445 w 131445"/>
                <a:gd name="T3" fmla="*/ 256794 h 354521"/>
                <a:gd name="T4" fmla="*/ 124206 w 131445"/>
                <a:gd name="T5" fmla="*/ 262890 h 354521"/>
                <a:gd name="T6" fmla="*/ 124206 w 131445"/>
                <a:gd name="T7" fmla="*/ 268986 h 354521"/>
                <a:gd name="T8" fmla="*/ 116967 w 131445"/>
                <a:gd name="T9" fmla="*/ 275082 h 354521"/>
                <a:gd name="T10" fmla="*/ 116967 w 131445"/>
                <a:gd name="T11" fmla="*/ 281178 h 354521"/>
                <a:gd name="T12" fmla="*/ 109538 w 131445"/>
                <a:gd name="T13" fmla="*/ 287274 h 354521"/>
                <a:gd name="T14" fmla="*/ 102298 w 131445"/>
                <a:gd name="T15" fmla="*/ 293370 h 354521"/>
                <a:gd name="T16" fmla="*/ 95059 w 131445"/>
                <a:gd name="T17" fmla="*/ 299466 h 354521"/>
                <a:gd name="T18" fmla="*/ 87630 w 131445"/>
                <a:gd name="T19" fmla="*/ 311658 h 354521"/>
                <a:gd name="T20" fmla="*/ 80391 w 131445"/>
                <a:gd name="T21" fmla="*/ 311658 h 354521"/>
                <a:gd name="T22" fmla="*/ 73152 w 131445"/>
                <a:gd name="T23" fmla="*/ 317754 h 354521"/>
                <a:gd name="T24" fmla="*/ 65722 w 131445"/>
                <a:gd name="T25" fmla="*/ 323850 h 354521"/>
                <a:gd name="T26" fmla="*/ 51245 w 131445"/>
                <a:gd name="T27" fmla="*/ 330136 h 354521"/>
                <a:gd name="T28" fmla="*/ 43815 w 131445"/>
                <a:gd name="T29" fmla="*/ 336233 h 354521"/>
                <a:gd name="T30" fmla="*/ 29337 w 131445"/>
                <a:gd name="T31" fmla="*/ 342329 h 354521"/>
                <a:gd name="T32" fmla="*/ 14668 w 131445"/>
                <a:gd name="T33" fmla="*/ 348424 h 354521"/>
                <a:gd name="T34" fmla="*/ 0 w 131445"/>
                <a:gd name="T35" fmla="*/ 354521 h 354521"/>
                <a:gd name="T36" fmla="*/ 0 w 131445"/>
                <a:gd name="T37" fmla="*/ 97917 h 354521"/>
                <a:gd name="T38" fmla="*/ 14668 w 131445"/>
                <a:gd name="T39" fmla="*/ 91630 h 354521"/>
                <a:gd name="T40" fmla="*/ 29337 w 131445"/>
                <a:gd name="T41" fmla="*/ 85535 h 354521"/>
                <a:gd name="T42" fmla="*/ 43815 w 131445"/>
                <a:gd name="T43" fmla="*/ 79439 h 354521"/>
                <a:gd name="T44" fmla="*/ 51245 w 131445"/>
                <a:gd name="T45" fmla="*/ 73342 h 354521"/>
                <a:gd name="T46" fmla="*/ 65722 w 131445"/>
                <a:gd name="T47" fmla="*/ 67247 h 354521"/>
                <a:gd name="T48" fmla="*/ 73152 w 131445"/>
                <a:gd name="T49" fmla="*/ 61151 h 354521"/>
                <a:gd name="T50" fmla="*/ 80391 w 131445"/>
                <a:gd name="T51" fmla="*/ 55054 h 354521"/>
                <a:gd name="T52" fmla="*/ 87630 w 131445"/>
                <a:gd name="T53" fmla="*/ 55054 h 354521"/>
                <a:gd name="T54" fmla="*/ 95059 w 131445"/>
                <a:gd name="T55" fmla="*/ 42863 h 354521"/>
                <a:gd name="T56" fmla="*/ 102298 w 131445"/>
                <a:gd name="T57" fmla="*/ 36767 h 354521"/>
                <a:gd name="T58" fmla="*/ 109538 w 131445"/>
                <a:gd name="T59" fmla="*/ 30671 h 354521"/>
                <a:gd name="T60" fmla="*/ 116967 w 131445"/>
                <a:gd name="T61" fmla="*/ 24574 h 354521"/>
                <a:gd name="T62" fmla="*/ 116967 w 131445"/>
                <a:gd name="T63" fmla="*/ 18479 h 354521"/>
                <a:gd name="T64" fmla="*/ 124206 w 131445"/>
                <a:gd name="T65" fmla="*/ 12192 h 354521"/>
                <a:gd name="T66" fmla="*/ 124206 w 131445"/>
                <a:gd name="T67" fmla="*/ 6096 h 354521"/>
                <a:gd name="T68" fmla="*/ 131445 w 131445"/>
                <a:gd name="T69" fmla="*/ 0 h 354521"/>
                <a:gd name="T70" fmla="*/ 0 w 131445"/>
                <a:gd name="T71" fmla="*/ 0 h 354521"/>
                <a:gd name="T72" fmla="*/ 131445 w 131445"/>
                <a:gd name="T73" fmla="*/ 354521 h 354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T70" t="T71" r="T72" b="T73"/>
              <a:pathLst>
                <a:path w="131445" h="354521">
                  <a:moveTo>
                    <a:pt x="131445" y="0"/>
                  </a:moveTo>
                  <a:lnTo>
                    <a:pt x="131445" y="256794"/>
                  </a:lnTo>
                  <a:lnTo>
                    <a:pt x="124206" y="262890"/>
                  </a:lnTo>
                  <a:lnTo>
                    <a:pt x="124206" y="268986"/>
                  </a:lnTo>
                  <a:lnTo>
                    <a:pt x="116967" y="275082"/>
                  </a:lnTo>
                  <a:lnTo>
                    <a:pt x="116967" y="281178"/>
                  </a:lnTo>
                  <a:lnTo>
                    <a:pt x="109538" y="287274"/>
                  </a:lnTo>
                  <a:lnTo>
                    <a:pt x="102298" y="293370"/>
                  </a:lnTo>
                  <a:lnTo>
                    <a:pt x="95059" y="299466"/>
                  </a:lnTo>
                  <a:lnTo>
                    <a:pt x="87630" y="311658"/>
                  </a:lnTo>
                  <a:lnTo>
                    <a:pt x="80391" y="311658"/>
                  </a:lnTo>
                  <a:lnTo>
                    <a:pt x="73152" y="317754"/>
                  </a:lnTo>
                  <a:lnTo>
                    <a:pt x="65722" y="323850"/>
                  </a:lnTo>
                  <a:lnTo>
                    <a:pt x="51245" y="330136"/>
                  </a:lnTo>
                  <a:lnTo>
                    <a:pt x="43815" y="336233"/>
                  </a:lnTo>
                  <a:lnTo>
                    <a:pt x="29337" y="342329"/>
                  </a:lnTo>
                  <a:lnTo>
                    <a:pt x="14668" y="348424"/>
                  </a:lnTo>
                  <a:lnTo>
                    <a:pt x="0" y="354521"/>
                  </a:lnTo>
                  <a:lnTo>
                    <a:pt x="0" y="97917"/>
                  </a:lnTo>
                  <a:lnTo>
                    <a:pt x="14668" y="91630"/>
                  </a:lnTo>
                  <a:lnTo>
                    <a:pt x="29337" y="85535"/>
                  </a:lnTo>
                  <a:lnTo>
                    <a:pt x="43815" y="79439"/>
                  </a:lnTo>
                  <a:lnTo>
                    <a:pt x="51245" y="73342"/>
                  </a:lnTo>
                  <a:lnTo>
                    <a:pt x="65722" y="67247"/>
                  </a:lnTo>
                  <a:lnTo>
                    <a:pt x="73152" y="61151"/>
                  </a:lnTo>
                  <a:lnTo>
                    <a:pt x="80391" y="55054"/>
                  </a:lnTo>
                  <a:lnTo>
                    <a:pt x="87630" y="55054"/>
                  </a:lnTo>
                  <a:lnTo>
                    <a:pt x="95059" y="42863"/>
                  </a:lnTo>
                  <a:lnTo>
                    <a:pt x="102298" y="36767"/>
                  </a:lnTo>
                  <a:lnTo>
                    <a:pt x="109538" y="30671"/>
                  </a:lnTo>
                  <a:lnTo>
                    <a:pt x="116967" y="24574"/>
                  </a:lnTo>
                  <a:lnTo>
                    <a:pt x="116967" y="18479"/>
                  </a:lnTo>
                  <a:lnTo>
                    <a:pt x="124206" y="12192"/>
                  </a:lnTo>
                  <a:lnTo>
                    <a:pt x="124206" y="6096"/>
                  </a:lnTo>
                  <a:lnTo>
                    <a:pt x="131445" y="0"/>
                  </a:lnTo>
                  <a:close/>
                </a:path>
              </a:pathLst>
            </a:custGeom>
            <a:solidFill>
              <a:srgbClr val="4D4D80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18" name="Shape 478"/>
            <p:cNvSpPr>
              <a:spLocks/>
            </p:cNvSpPr>
            <p:nvPr/>
          </p:nvSpPr>
          <p:spPr bwMode="auto">
            <a:xfrm>
              <a:off x="34354" y="6336"/>
              <a:ext cx="0" cy="121"/>
            </a:xfrm>
            <a:custGeom>
              <a:avLst/>
              <a:gdLst>
                <a:gd name="T0" fmla="*/ 12192 h 12192"/>
                <a:gd name="T1" fmla="*/ 0 h 12192"/>
                <a:gd name="T2" fmla="*/ 12192 h 12192"/>
                <a:gd name="T3" fmla="*/ 0 h 12192"/>
                <a:gd name="T4" fmla="*/ 12192 h 1219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T3" r="0" b="T4"/>
              <a:pathLst>
                <a:path h="12192">
                  <a:moveTo>
                    <a:pt x="0" y="12192"/>
                  </a:moveTo>
                  <a:lnTo>
                    <a:pt x="0" y="0"/>
                  </a:lnTo>
                  <a:lnTo>
                    <a:pt x="0" y="12192"/>
                  </a:lnTo>
                  <a:close/>
                </a:path>
              </a:pathLst>
            </a:custGeom>
            <a:solidFill>
              <a:srgbClr val="4D4D80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19" name="Shape 479"/>
            <p:cNvSpPr>
              <a:spLocks/>
            </p:cNvSpPr>
            <p:nvPr/>
          </p:nvSpPr>
          <p:spPr bwMode="auto">
            <a:xfrm>
              <a:off x="23328" y="6336"/>
              <a:ext cx="9712" cy="3667"/>
            </a:xfrm>
            <a:custGeom>
              <a:avLst/>
              <a:gdLst>
                <a:gd name="T0" fmla="*/ 0 w 971169"/>
                <a:gd name="T1" fmla="*/ 0 h 366713"/>
                <a:gd name="T2" fmla="*/ 971169 w 971169"/>
                <a:gd name="T3" fmla="*/ 110109 h 366713"/>
                <a:gd name="T4" fmla="*/ 971169 w 971169"/>
                <a:gd name="T5" fmla="*/ 366713 h 366713"/>
                <a:gd name="T6" fmla="*/ 0 w 971169"/>
                <a:gd name="T7" fmla="*/ 256603 h 366713"/>
                <a:gd name="T8" fmla="*/ 0 w 971169"/>
                <a:gd name="T9" fmla="*/ 0 h 366713"/>
                <a:gd name="T10" fmla="*/ 0 w 971169"/>
                <a:gd name="T11" fmla="*/ 0 h 366713"/>
                <a:gd name="T12" fmla="*/ 971169 w 971169"/>
                <a:gd name="T13" fmla="*/ 366713 h 366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971169" h="366713">
                  <a:moveTo>
                    <a:pt x="0" y="0"/>
                  </a:moveTo>
                  <a:lnTo>
                    <a:pt x="971169" y="110109"/>
                  </a:lnTo>
                  <a:lnTo>
                    <a:pt x="971169" y="366713"/>
                  </a:lnTo>
                  <a:lnTo>
                    <a:pt x="0" y="2566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D4D80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0" name="Shape 480"/>
            <p:cNvSpPr>
              <a:spLocks/>
            </p:cNvSpPr>
            <p:nvPr/>
          </p:nvSpPr>
          <p:spPr bwMode="auto">
            <a:xfrm>
              <a:off x="23328" y="3952"/>
              <a:ext cx="11026" cy="3485"/>
            </a:xfrm>
            <a:custGeom>
              <a:avLst/>
              <a:gdLst>
                <a:gd name="T0" fmla="*/ 0 w 1102614"/>
                <a:gd name="T1" fmla="*/ 0 h 348424"/>
                <a:gd name="T2" fmla="*/ 211836 w 1102614"/>
                <a:gd name="T3" fmla="*/ 0 h 348424"/>
                <a:gd name="T4" fmla="*/ 248221 w 1102614"/>
                <a:gd name="T5" fmla="*/ 6097 h 348424"/>
                <a:gd name="T6" fmla="*/ 299466 w 1102614"/>
                <a:gd name="T7" fmla="*/ 6097 h 348424"/>
                <a:gd name="T8" fmla="*/ 335852 w 1102614"/>
                <a:gd name="T9" fmla="*/ 12192 h 348424"/>
                <a:gd name="T10" fmla="*/ 394335 w 1102614"/>
                <a:gd name="T11" fmla="*/ 12192 h 348424"/>
                <a:gd name="T12" fmla="*/ 430911 w 1102614"/>
                <a:gd name="T13" fmla="*/ 18288 h 348424"/>
                <a:gd name="T14" fmla="*/ 467296 w 1102614"/>
                <a:gd name="T15" fmla="*/ 18288 h 348424"/>
                <a:gd name="T16" fmla="*/ 481965 w 1102614"/>
                <a:gd name="T17" fmla="*/ 24384 h 348424"/>
                <a:gd name="T18" fmla="*/ 518541 w 1102614"/>
                <a:gd name="T19" fmla="*/ 24384 h 348424"/>
                <a:gd name="T20" fmla="*/ 547688 w 1102614"/>
                <a:gd name="T21" fmla="*/ 30480 h 348424"/>
                <a:gd name="T22" fmla="*/ 569595 w 1102614"/>
                <a:gd name="T23" fmla="*/ 30480 h 348424"/>
                <a:gd name="T24" fmla="*/ 598741 w 1102614"/>
                <a:gd name="T25" fmla="*/ 36767 h 348424"/>
                <a:gd name="T26" fmla="*/ 613410 w 1102614"/>
                <a:gd name="T27" fmla="*/ 36767 h 348424"/>
                <a:gd name="T28" fmla="*/ 649986 w 1102614"/>
                <a:gd name="T29" fmla="*/ 42863 h 348424"/>
                <a:gd name="T30" fmla="*/ 679133 w 1102614"/>
                <a:gd name="T31" fmla="*/ 48959 h 348424"/>
                <a:gd name="T32" fmla="*/ 693801 w 1102614"/>
                <a:gd name="T33" fmla="*/ 48959 h 348424"/>
                <a:gd name="T34" fmla="*/ 722947 w 1102614"/>
                <a:gd name="T35" fmla="*/ 55055 h 348424"/>
                <a:gd name="T36" fmla="*/ 752094 w 1102614"/>
                <a:gd name="T37" fmla="*/ 61151 h 348424"/>
                <a:gd name="T38" fmla="*/ 766763 w 1102614"/>
                <a:gd name="T39" fmla="*/ 67247 h 348424"/>
                <a:gd name="T40" fmla="*/ 788670 w 1102614"/>
                <a:gd name="T41" fmla="*/ 73343 h 348424"/>
                <a:gd name="T42" fmla="*/ 817816 w 1102614"/>
                <a:gd name="T43" fmla="*/ 79439 h 348424"/>
                <a:gd name="T44" fmla="*/ 832485 w 1102614"/>
                <a:gd name="T45" fmla="*/ 79439 h 348424"/>
                <a:gd name="T46" fmla="*/ 854392 w 1102614"/>
                <a:gd name="T47" fmla="*/ 85535 h 348424"/>
                <a:gd name="T48" fmla="*/ 869061 w 1102614"/>
                <a:gd name="T49" fmla="*/ 91631 h 348424"/>
                <a:gd name="T50" fmla="*/ 890969 w 1102614"/>
                <a:gd name="T51" fmla="*/ 97727 h 348424"/>
                <a:gd name="T52" fmla="*/ 912876 w 1102614"/>
                <a:gd name="T53" fmla="*/ 103823 h 348424"/>
                <a:gd name="T54" fmla="*/ 920115 w 1102614"/>
                <a:gd name="T55" fmla="*/ 109918 h 348424"/>
                <a:gd name="T56" fmla="*/ 942022 w 1102614"/>
                <a:gd name="T57" fmla="*/ 116205 h 348424"/>
                <a:gd name="T58" fmla="*/ 963930 w 1102614"/>
                <a:gd name="T59" fmla="*/ 122301 h 348424"/>
                <a:gd name="T60" fmla="*/ 971169 w 1102614"/>
                <a:gd name="T61" fmla="*/ 122301 h 348424"/>
                <a:gd name="T62" fmla="*/ 985838 w 1102614"/>
                <a:gd name="T63" fmla="*/ 134493 h 348424"/>
                <a:gd name="T64" fmla="*/ 1007745 w 1102614"/>
                <a:gd name="T65" fmla="*/ 140589 h 348424"/>
                <a:gd name="T66" fmla="*/ 1014984 w 1102614"/>
                <a:gd name="T67" fmla="*/ 146685 h 348424"/>
                <a:gd name="T68" fmla="*/ 1029652 w 1102614"/>
                <a:gd name="T69" fmla="*/ 152781 h 348424"/>
                <a:gd name="T70" fmla="*/ 1036891 w 1102614"/>
                <a:gd name="T71" fmla="*/ 152781 h 348424"/>
                <a:gd name="T72" fmla="*/ 1044321 w 1102614"/>
                <a:gd name="T73" fmla="*/ 164973 h 348424"/>
                <a:gd name="T74" fmla="*/ 1058799 w 1102614"/>
                <a:gd name="T75" fmla="*/ 171069 h 348424"/>
                <a:gd name="T76" fmla="*/ 1066228 w 1102614"/>
                <a:gd name="T77" fmla="*/ 177165 h 348424"/>
                <a:gd name="T78" fmla="*/ 1073467 w 1102614"/>
                <a:gd name="T79" fmla="*/ 183261 h 348424"/>
                <a:gd name="T80" fmla="*/ 1080707 w 1102614"/>
                <a:gd name="T81" fmla="*/ 189548 h 348424"/>
                <a:gd name="T82" fmla="*/ 1080707 w 1102614"/>
                <a:gd name="T83" fmla="*/ 195643 h 348424"/>
                <a:gd name="T84" fmla="*/ 1088136 w 1102614"/>
                <a:gd name="T85" fmla="*/ 201740 h 348424"/>
                <a:gd name="T86" fmla="*/ 1095375 w 1102614"/>
                <a:gd name="T87" fmla="*/ 213932 h 348424"/>
                <a:gd name="T88" fmla="*/ 1102614 w 1102614"/>
                <a:gd name="T89" fmla="*/ 226124 h 348424"/>
                <a:gd name="T90" fmla="*/ 1102614 w 1102614"/>
                <a:gd name="T91" fmla="*/ 250508 h 348424"/>
                <a:gd name="T92" fmla="*/ 1095375 w 1102614"/>
                <a:gd name="T93" fmla="*/ 256604 h 348424"/>
                <a:gd name="T94" fmla="*/ 1095375 w 1102614"/>
                <a:gd name="T95" fmla="*/ 268986 h 348424"/>
                <a:gd name="T96" fmla="*/ 1088136 w 1102614"/>
                <a:gd name="T97" fmla="*/ 268986 h 348424"/>
                <a:gd name="T98" fmla="*/ 1080707 w 1102614"/>
                <a:gd name="T99" fmla="*/ 281178 h 348424"/>
                <a:gd name="T100" fmla="*/ 1073467 w 1102614"/>
                <a:gd name="T101" fmla="*/ 287274 h 348424"/>
                <a:gd name="T102" fmla="*/ 1073467 w 1102614"/>
                <a:gd name="T103" fmla="*/ 293370 h 348424"/>
                <a:gd name="T104" fmla="*/ 1066228 w 1102614"/>
                <a:gd name="T105" fmla="*/ 299466 h 348424"/>
                <a:gd name="T106" fmla="*/ 1051560 w 1102614"/>
                <a:gd name="T107" fmla="*/ 305562 h 348424"/>
                <a:gd name="T108" fmla="*/ 1044321 w 1102614"/>
                <a:gd name="T109" fmla="*/ 311658 h 348424"/>
                <a:gd name="T110" fmla="*/ 1036891 w 1102614"/>
                <a:gd name="T111" fmla="*/ 317754 h 348424"/>
                <a:gd name="T112" fmla="*/ 1029652 w 1102614"/>
                <a:gd name="T113" fmla="*/ 323850 h 348424"/>
                <a:gd name="T114" fmla="*/ 1014984 w 1102614"/>
                <a:gd name="T115" fmla="*/ 329946 h 348424"/>
                <a:gd name="T116" fmla="*/ 1000506 w 1102614"/>
                <a:gd name="T117" fmla="*/ 336042 h 348424"/>
                <a:gd name="T118" fmla="*/ 985838 w 1102614"/>
                <a:gd name="T119" fmla="*/ 342138 h 348424"/>
                <a:gd name="T120" fmla="*/ 971169 w 1102614"/>
                <a:gd name="T121" fmla="*/ 348424 h 348424"/>
                <a:gd name="T122" fmla="*/ 0 w 1102614"/>
                <a:gd name="T123" fmla="*/ 238316 h 348424"/>
                <a:gd name="T124" fmla="*/ 0 w 1102614"/>
                <a:gd name="T125" fmla="*/ 0 h 348424"/>
                <a:gd name="T126" fmla="*/ 0 w 1102614"/>
                <a:gd name="T127" fmla="*/ 0 h 348424"/>
                <a:gd name="T128" fmla="*/ 1102614 w 1102614"/>
                <a:gd name="T129" fmla="*/ 348424 h 348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T126" t="T127" r="T128" b="T129"/>
              <a:pathLst>
                <a:path w="1102614" h="348424">
                  <a:moveTo>
                    <a:pt x="0" y="0"/>
                  </a:moveTo>
                  <a:lnTo>
                    <a:pt x="211836" y="0"/>
                  </a:lnTo>
                  <a:lnTo>
                    <a:pt x="248221" y="6097"/>
                  </a:lnTo>
                  <a:lnTo>
                    <a:pt x="299466" y="6097"/>
                  </a:lnTo>
                  <a:lnTo>
                    <a:pt x="335852" y="12192"/>
                  </a:lnTo>
                  <a:lnTo>
                    <a:pt x="394335" y="12192"/>
                  </a:lnTo>
                  <a:lnTo>
                    <a:pt x="430911" y="18288"/>
                  </a:lnTo>
                  <a:lnTo>
                    <a:pt x="467296" y="18288"/>
                  </a:lnTo>
                  <a:lnTo>
                    <a:pt x="481965" y="24384"/>
                  </a:lnTo>
                  <a:lnTo>
                    <a:pt x="518541" y="24384"/>
                  </a:lnTo>
                  <a:lnTo>
                    <a:pt x="547688" y="30480"/>
                  </a:lnTo>
                  <a:lnTo>
                    <a:pt x="569595" y="30480"/>
                  </a:lnTo>
                  <a:lnTo>
                    <a:pt x="598741" y="36767"/>
                  </a:lnTo>
                  <a:lnTo>
                    <a:pt x="613410" y="36767"/>
                  </a:lnTo>
                  <a:lnTo>
                    <a:pt x="649986" y="42863"/>
                  </a:lnTo>
                  <a:lnTo>
                    <a:pt x="679133" y="48959"/>
                  </a:lnTo>
                  <a:lnTo>
                    <a:pt x="693801" y="48959"/>
                  </a:lnTo>
                  <a:lnTo>
                    <a:pt x="722947" y="55055"/>
                  </a:lnTo>
                  <a:lnTo>
                    <a:pt x="752094" y="61151"/>
                  </a:lnTo>
                  <a:lnTo>
                    <a:pt x="766763" y="67247"/>
                  </a:lnTo>
                  <a:lnTo>
                    <a:pt x="788670" y="73343"/>
                  </a:lnTo>
                  <a:lnTo>
                    <a:pt x="817816" y="79439"/>
                  </a:lnTo>
                  <a:lnTo>
                    <a:pt x="832485" y="79439"/>
                  </a:lnTo>
                  <a:lnTo>
                    <a:pt x="854392" y="85535"/>
                  </a:lnTo>
                  <a:lnTo>
                    <a:pt x="869061" y="91631"/>
                  </a:lnTo>
                  <a:lnTo>
                    <a:pt x="890969" y="97727"/>
                  </a:lnTo>
                  <a:lnTo>
                    <a:pt x="912876" y="103823"/>
                  </a:lnTo>
                  <a:lnTo>
                    <a:pt x="920115" y="109918"/>
                  </a:lnTo>
                  <a:lnTo>
                    <a:pt x="942022" y="116205"/>
                  </a:lnTo>
                  <a:lnTo>
                    <a:pt x="963930" y="122301"/>
                  </a:lnTo>
                  <a:lnTo>
                    <a:pt x="971169" y="122301"/>
                  </a:lnTo>
                  <a:lnTo>
                    <a:pt x="985838" y="134493"/>
                  </a:lnTo>
                  <a:lnTo>
                    <a:pt x="1007745" y="140589"/>
                  </a:lnTo>
                  <a:lnTo>
                    <a:pt x="1014984" y="146685"/>
                  </a:lnTo>
                  <a:lnTo>
                    <a:pt x="1029652" y="152781"/>
                  </a:lnTo>
                  <a:lnTo>
                    <a:pt x="1036891" y="152781"/>
                  </a:lnTo>
                  <a:lnTo>
                    <a:pt x="1044321" y="164973"/>
                  </a:lnTo>
                  <a:lnTo>
                    <a:pt x="1058799" y="171069"/>
                  </a:lnTo>
                  <a:lnTo>
                    <a:pt x="1066228" y="177165"/>
                  </a:lnTo>
                  <a:lnTo>
                    <a:pt x="1073467" y="183261"/>
                  </a:lnTo>
                  <a:lnTo>
                    <a:pt x="1080707" y="189548"/>
                  </a:lnTo>
                  <a:lnTo>
                    <a:pt x="1080707" y="195643"/>
                  </a:lnTo>
                  <a:lnTo>
                    <a:pt x="1088136" y="201740"/>
                  </a:lnTo>
                  <a:lnTo>
                    <a:pt x="1095375" y="213932"/>
                  </a:lnTo>
                  <a:lnTo>
                    <a:pt x="1102614" y="226124"/>
                  </a:lnTo>
                  <a:lnTo>
                    <a:pt x="1102614" y="250508"/>
                  </a:lnTo>
                  <a:lnTo>
                    <a:pt x="1095375" y="256604"/>
                  </a:lnTo>
                  <a:lnTo>
                    <a:pt x="1095375" y="268986"/>
                  </a:lnTo>
                  <a:lnTo>
                    <a:pt x="1088136" y="268986"/>
                  </a:lnTo>
                  <a:lnTo>
                    <a:pt x="1080707" y="281178"/>
                  </a:lnTo>
                  <a:lnTo>
                    <a:pt x="1073467" y="287274"/>
                  </a:lnTo>
                  <a:lnTo>
                    <a:pt x="1073467" y="293370"/>
                  </a:lnTo>
                  <a:lnTo>
                    <a:pt x="1066228" y="299466"/>
                  </a:lnTo>
                  <a:lnTo>
                    <a:pt x="1051560" y="305562"/>
                  </a:lnTo>
                  <a:lnTo>
                    <a:pt x="1044321" y="311658"/>
                  </a:lnTo>
                  <a:lnTo>
                    <a:pt x="1036891" y="317754"/>
                  </a:lnTo>
                  <a:lnTo>
                    <a:pt x="1029652" y="323850"/>
                  </a:lnTo>
                  <a:lnTo>
                    <a:pt x="1014984" y="329946"/>
                  </a:lnTo>
                  <a:lnTo>
                    <a:pt x="1000506" y="336042"/>
                  </a:lnTo>
                  <a:lnTo>
                    <a:pt x="985838" y="342138"/>
                  </a:lnTo>
                  <a:lnTo>
                    <a:pt x="971169" y="348424"/>
                  </a:lnTo>
                  <a:lnTo>
                    <a:pt x="0" y="2383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99FF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1" name="Shape 481"/>
            <p:cNvSpPr>
              <a:spLocks/>
            </p:cNvSpPr>
            <p:nvPr/>
          </p:nvSpPr>
          <p:spPr bwMode="auto">
            <a:xfrm>
              <a:off x="33478" y="1998"/>
              <a:ext cx="657" cy="0"/>
            </a:xfrm>
            <a:custGeom>
              <a:avLst/>
              <a:gdLst>
                <a:gd name="T0" fmla="*/ 65723 w 65723"/>
                <a:gd name="T1" fmla="*/ 0 w 65723"/>
                <a:gd name="T2" fmla="*/ 0 w 65723"/>
                <a:gd name="T3" fmla="*/ 65723 w 657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</a:cxnLst>
              <a:rect l="T2" t="0" r="T3" b="0"/>
              <a:pathLst>
                <a:path w="65723">
                  <a:moveTo>
                    <a:pt x="65723" y="0"/>
                  </a:moveTo>
                  <a:lnTo>
                    <a:pt x="0" y="0"/>
                  </a:lnTo>
                </a:path>
              </a:pathLst>
            </a:custGeom>
            <a:noFill/>
            <a:ln w="3048">
              <a:solidFill>
                <a:srgbClr val="000000"/>
              </a:solidFill>
              <a:miter lim="1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2" name="Shape 482"/>
            <p:cNvSpPr>
              <a:spLocks/>
            </p:cNvSpPr>
            <p:nvPr/>
          </p:nvSpPr>
          <p:spPr bwMode="auto">
            <a:xfrm>
              <a:off x="32748" y="1998"/>
              <a:ext cx="730" cy="3116"/>
            </a:xfrm>
            <a:custGeom>
              <a:avLst/>
              <a:gdLst>
                <a:gd name="T0" fmla="*/ 72961 w 72961"/>
                <a:gd name="T1" fmla="*/ 0 h 311659"/>
                <a:gd name="T2" fmla="*/ 0 w 72961"/>
                <a:gd name="T3" fmla="*/ 311659 h 311659"/>
                <a:gd name="T4" fmla="*/ 0 w 72961"/>
                <a:gd name="T5" fmla="*/ 0 h 311659"/>
                <a:gd name="T6" fmla="*/ 72961 w 72961"/>
                <a:gd name="T7" fmla="*/ 311659 h 311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T4" t="T5" r="T6" b="T7"/>
              <a:pathLst>
                <a:path w="72961" h="311659">
                  <a:moveTo>
                    <a:pt x="72961" y="0"/>
                  </a:moveTo>
                  <a:lnTo>
                    <a:pt x="0" y="311659"/>
                  </a:lnTo>
                </a:path>
              </a:pathLst>
            </a:custGeom>
            <a:noFill/>
            <a:ln w="3048">
              <a:solidFill>
                <a:srgbClr val="000000"/>
              </a:solidFill>
              <a:miter lim="1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3" name="Shape 483"/>
            <p:cNvSpPr>
              <a:spLocks/>
            </p:cNvSpPr>
            <p:nvPr/>
          </p:nvSpPr>
          <p:spPr bwMode="auto">
            <a:xfrm>
              <a:off x="7189" y="6947"/>
              <a:ext cx="1389" cy="3543"/>
            </a:xfrm>
            <a:custGeom>
              <a:avLst/>
              <a:gdLst>
                <a:gd name="T0" fmla="*/ 0 w 138874"/>
                <a:gd name="T1" fmla="*/ 0 h 354330"/>
                <a:gd name="T2" fmla="*/ 7429 w 138874"/>
                <a:gd name="T3" fmla="*/ 6096 h 354330"/>
                <a:gd name="T4" fmla="*/ 7429 w 138874"/>
                <a:gd name="T5" fmla="*/ 12192 h 354330"/>
                <a:gd name="T6" fmla="*/ 14668 w 138874"/>
                <a:gd name="T7" fmla="*/ 24384 h 354330"/>
                <a:gd name="T8" fmla="*/ 21907 w 138874"/>
                <a:gd name="T9" fmla="*/ 24384 h 354330"/>
                <a:gd name="T10" fmla="*/ 29337 w 138874"/>
                <a:gd name="T11" fmla="*/ 36576 h 354330"/>
                <a:gd name="T12" fmla="*/ 43815 w 138874"/>
                <a:gd name="T13" fmla="*/ 48958 h 354330"/>
                <a:gd name="T14" fmla="*/ 51244 w 138874"/>
                <a:gd name="T15" fmla="*/ 55054 h 354330"/>
                <a:gd name="T16" fmla="*/ 58483 w 138874"/>
                <a:gd name="T17" fmla="*/ 55054 h 354330"/>
                <a:gd name="T18" fmla="*/ 73152 w 138874"/>
                <a:gd name="T19" fmla="*/ 67246 h 354330"/>
                <a:gd name="T20" fmla="*/ 87630 w 138874"/>
                <a:gd name="T21" fmla="*/ 73342 h 354330"/>
                <a:gd name="T22" fmla="*/ 95060 w 138874"/>
                <a:gd name="T23" fmla="*/ 79439 h 354330"/>
                <a:gd name="T24" fmla="*/ 109538 w 138874"/>
                <a:gd name="T25" fmla="*/ 85534 h 354330"/>
                <a:gd name="T26" fmla="*/ 116967 w 138874"/>
                <a:gd name="T27" fmla="*/ 85534 h 354330"/>
                <a:gd name="T28" fmla="*/ 138874 w 138874"/>
                <a:gd name="T29" fmla="*/ 97727 h 354330"/>
                <a:gd name="T30" fmla="*/ 138874 w 138874"/>
                <a:gd name="T31" fmla="*/ 354330 h 354330"/>
                <a:gd name="T32" fmla="*/ 116967 w 138874"/>
                <a:gd name="T33" fmla="*/ 342138 h 354330"/>
                <a:gd name="T34" fmla="*/ 109538 w 138874"/>
                <a:gd name="T35" fmla="*/ 342138 h 354330"/>
                <a:gd name="T36" fmla="*/ 95060 w 138874"/>
                <a:gd name="T37" fmla="*/ 336042 h 354330"/>
                <a:gd name="T38" fmla="*/ 87630 w 138874"/>
                <a:gd name="T39" fmla="*/ 329946 h 354330"/>
                <a:gd name="T40" fmla="*/ 73152 w 138874"/>
                <a:gd name="T41" fmla="*/ 323850 h 354330"/>
                <a:gd name="T42" fmla="*/ 58483 w 138874"/>
                <a:gd name="T43" fmla="*/ 311658 h 354330"/>
                <a:gd name="T44" fmla="*/ 51244 w 138874"/>
                <a:gd name="T45" fmla="*/ 311658 h 354330"/>
                <a:gd name="T46" fmla="*/ 43815 w 138874"/>
                <a:gd name="T47" fmla="*/ 305562 h 354330"/>
                <a:gd name="T48" fmla="*/ 29337 w 138874"/>
                <a:gd name="T49" fmla="*/ 293370 h 354330"/>
                <a:gd name="T50" fmla="*/ 21907 w 138874"/>
                <a:gd name="T51" fmla="*/ 281178 h 354330"/>
                <a:gd name="T52" fmla="*/ 14668 w 138874"/>
                <a:gd name="T53" fmla="*/ 281178 h 354330"/>
                <a:gd name="T54" fmla="*/ 7429 w 138874"/>
                <a:gd name="T55" fmla="*/ 268796 h 354330"/>
                <a:gd name="T56" fmla="*/ 7429 w 138874"/>
                <a:gd name="T57" fmla="*/ 262699 h 354330"/>
                <a:gd name="T58" fmla="*/ 0 w 138874"/>
                <a:gd name="T59" fmla="*/ 256603 h 354330"/>
                <a:gd name="T60" fmla="*/ 0 w 138874"/>
                <a:gd name="T61" fmla="*/ 0 h 354330"/>
                <a:gd name="T62" fmla="*/ 0 w 138874"/>
                <a:gd name="T63" fmla="*/ 0 h 354330"/>
                <a:gd name="T64" fmla="*/ 138874 w 138874"/>
                <a:gd name="T65" fmla="*/ 354330 h 354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T62" t="T63" r="T64" b="T65"/>
              <a:pathLst>
                <a:path w="138874" h="354330">
                  <a:moveTo>
                    <a:pt x="0" y="0"/>
                  </a:moveTo>
                  <a:lnTo>
                    <a:pt x="7429" y="6096"/>
                  </a:lnTo>
                  <a:lnTo>
                    <a:pt x="7429" y="12192"/>
                  </a:lnTo>
                  <a:lnTo>
                    <a:pt x="14668" y="24384"/>
                  </a:lnTo>
                  <a:lnTo>
                    <a:pt x="21907" y="24384"/>
                  </a:lnTo>
                  <a:lnTo>
                    <a:pt x="29337" y="36576"/>
                  </a:lnTo>
                  <a:lnTo>
                    <a:pt x="43815" y="48958"/>
                  </a:lnTo>
                  <a:lnTo>
                    <a:pt x="51244" y="55054"/>
                  </a:lnTo>
                  <a:lnTo>
                    <a:pt x="58483" y="55054"/>
                  </a:lnTo>
                  <a:lnTo>
                    <a:pt x="73152" y="67246"/>
                  </a:lnTo>
                  <a:lnTo>
                    <a:pt x="87630" y="73342"/>
                  </a:lnTo>
                  <a:lnTo>
                    <a:pt x="95060" y="79439"/>
                  </a:lnTo>
                  <a:lnTo>
                    <a:pt x="109538" y="85534"/>
                  </a:lnTo>
                  <a:lnTo>
                    <a:pt x="116967" y="85534"/>
                  </a:lnTo>
                  <a:lnTo>
                    <a:pt x="138874" y="97727"/>
                  </a:lnTo>
                  <a:lnTo>
                    <a:pt x="138874" y="354330"/>
                  </a:lnTo>
                  <a:lnTo>
                    <a:pt x="116967" y="342138"/>
                  </a:lnTo>
                  <a:lnTo>
                    <a:pt x="109538" y="342138"/>
                  </a:lnTo>
                  <a:lnTo>
                    <a:pt x="95060" y="336042"/>
                  </a:lnTo>
                  <a:lnTo>
                    <a:pt x="87630" y="329946"/>
                  </a:lnTo>
                  <a:lnTo>
                    <a:pt x="73152" y="323850"/>
                  </a:lnTo>
                  <a:lnTo>
                    <a:pt x="58483" y="311658"/>
                  </a:lnTo>
                  <a:lnTo>
                    <a:pt x="51244" y="311658"/>
                  </a:lnTo>
                  <a:lnTo>
                    <a:pt x="43815" y="305562"/>
                  </a:lnTo>
                  <a:lnTo>
                    <a:pt x="29337" y="293370"/>
                  </a:lnTo>
                  <a:lnTo>
                    <a:pt x="21907" y="281178"/>
                  </a:lnTo>
                  <a:lnTo>
                    <a:pt x="14668" y="281178"/>
                  </a:lnTo>
                  <a:lnTo>
                    <a:pt x="7429" y="268796"/>
                  </a:lnTo>
                  <a:lnTo>
                    <a:pt x="7429" y="262699"/>
                  </a:lnTo>
                  <a:lnTo>
                    <a:pt x="0" y="2566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0033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4" name="Shape 484"/>
            <p:cNvSpPr>
              <a:spLocks/>
            </p:cNvSpPr>
            <p:nvPr/>
          </p:nvSpPr>
          <p:spPr bwMode="auto">
            <a:xfrm>
              <a:off x="7189" y="6764"/>
              <a:ext cx="0" cy="183"/>
            </a:xfrm>
            <a:custGeom>
              <a:avLst/>
              <a:gdLst>
                <a:gd name="T0" fmla="*/ 18288 h 18288"/>
                <a:gd name="T1" fmla="*/ 0 h 18288"/>
                <a:gd name="T2" fmla="*/ 18288 h 18288"/>
                <a:gd name="T3" fmla="*/ 0 h 18288"/>
                <a:gd name="T4" fmla="*/ 18288 h 18288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T3" r="0" b="T4"/>
              <a:pathLst>
                <a:path h="18288">
                  <a:moveTo>
                    <a:pt x="0" y="18288"/>
                  </a:moveTo>
                  <a:lnTo>
                    <a:pt x="0" y="0"/>
                  </a:lnTo>
                  <a:lnTo>
                    <a:pt x="0" y="18288"/>
                  </a:lnTo>
                  <a:close/>
                </a:path>
              </a:pathLst>
            </a:custGeom>
            <a:solidFill>
              <a:srgbClr val="330033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5" name="Shape 485"/>
            <p:cNvSpPr>
              <a:spLocks/>
            </p:cNvSpPr>
            <p:nvPr/>
          </p:nvSpPr>
          <p:spPr bwMode="auto">
            <a:xfrm>
              <a:off x="8578" y="6764"/>
              <a:ext cx="9639" cy="3726"/>
            </a:xfrm>
            <a:custGeom>
              <a:avLst/>
              <a:gdLst>
                <a:gd name="T0" fmla="*/ 963930 w 963930"/>
                <a:gd name="T1" fmla="*/ 0 h 372618"/>
                <a:gd name="T2" fmla="*/ 963930 w 963930"/>
                <a:gd name="T3" fmla="*/ 256603 h 372618"/>
                <a:gd name="T4" fmla="*/ 0 w 963930"/>
                <a:gd name="T5" fmla="*/ 372618 h 372618"/>
                <a:gd name="T6" fmla="*/ 0 w 963930"/>
                <a:gd name="T7" fmla="*/ 116015 h 372618"/>
                <a:gd name="T8" fmla="*/ 963930 w 963930"/>
                <a:gd name="T9" fmla="*/ 0 h 372618"/>
                <a:gd name="T10" fmla="*/ 0 w 963930"/>
                <a:gd name="T11" fmla="*/ 0 h 372618"/>
                <a:gd name="T12" fmla="*/ 963930 w 963930"/>
                <a:gd name="T13" fmla="*/ 372618 h 372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963930" h="372618">
                  <a:moveTo>
                    <a:pt x="963930" y="0"/>
                  </a:moveTo>
                  <a:lnTo>
                    <a:pt x="963930" y="256603"/>
                  </a:lnTo>
                  <a:lnTo>
                    <a:pt x="0" y="372618"/>
                  </a:lnTo>
                  <a:lnTo>
                    <a:pt x="0" y="116015"/>
                  </a:lnTo>
                  <a:lnTo>
                    <a:pt x="963930" y="0"/>
                  </a:lnTo>
                  <a:close/>
                </a:path>
              </a:pathLst>
            </a:custGeom>
            <a:solidFill>
              <a:srgbClr val="330033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6" name="Shape 486"/>
            <p:cNvSpPr>
              <a:spLocks/>
            </p:cNvSpPr>
            <p:nvPr/>
          </p:nvSpPr>
          <p:spPr bwMode="auto">
            <a:xfrm>
              <a:off x="7189" y="6642"/>
              <a:ext cx="11028" cy="1282"/>
            </a:xfrm>
            <a:custGeom>
              <a:avLst/>
              <a:gdLst>
                <a:gd name="T0" fmla="*/ 0 w 1102804"/>
                <a:gd name="T1" fmla="*/ 0 h 128207"/>
                <a:gd name="T2" fmla="*/ 1102804 w 1102804"/>
                <a:gd name="T3" fmla="*/ 12192 h 128207"/>
                <a:gd name="T4" fmla="*/ 138874 w 1102804"/>
                <a:gd name="T5" fmla="*/ 128207 h 128207"/>
                <a:gd name="T6" fmla="*/ 116967 w 1102804"/>
                <a:gd name="T7" fmla="*/ 116014 h 128207"/>
                <a:gd name="T8" fmla="*/ 109538 w 1102804"/>
                <a:gd name="T9" fmla="*/ 116014 h 128207"/>
                <a:gd name="T10" fmla="*/ 95060 w 1102804"/>
                <a:gd name="T11" fmla="*/ 109918 h 128207"/>
                <a:gd name="T12" fmla="*/ 87630 w 1102804"/>
                <a:gd name="T13" fmla="*/ 103822 h 128207"/>
                <a:gd name="T14" fmla="*/ 73152 w 1102804"/>
                <a:gd name="T15" fmla="*/ 97726 h 128207"/>
                <a:gd name="T16" fmla="*/ 65722 w 1102804"/>
                <a:gd name="T17" fmla="*/ 91630 h 128207"/>
                <a:gd name="T18" fmla="*/ 51244 w 1102804"/>
                <a:gd name="T19" fmla="*/ 85534 h 128207"/>
                <a:gd name="T20" fmla="*/ 43815 w 1102804"/>
                <a:gd name="T21" fmla="*/ 79438 h 128207"/>
                <a:gd name="T22" fmla="*/ 36576 w 1102804"/>
                <a:gd name="T23" fmla="*/ 73152 h 128207"/>
                <a:gd name="T24" fmla="*/ 29337 w 1102804"/>
                <a:gd name="T25" fmla="*/ 67056 h 128207"/>
                <a:gd name="T26" fmla="*/ 21907 w 1102804"/>
                <a:gd name="T27" fmla="*/ 60960 h 128207"/>
                <a:gd name="T28" fmla="*/ 21907 w 1102804"/>
                <a:gd name="T29" fmla="*/ 54864 h 128207"/>
                <a:gd name="T30" fmla="*/ 14668 w 1102804"/>
                <a:gd name="T31" fmla="*/ 48768 h 128207"/>
                <a:gd name="T32" fmla="*/ 7429 w 1102804"/>
                <a:gd name="T33" fmla="*/ 42672 h 128207"/>
                <a:gd name="T34" fmla="*/ 7429 w 1102804"/>
                <a:gd name="T35" fmla="*/ 36576 h 128207"/>
                <a:gd name="T36" fmla="*/ 0 w 1102804"/>
                <a:gd name="T37" fmla="*/ 30480 h 128207"/>
                <a:gd name="T38" fmla="*/ 0 w 1102804"/>
                <a:gd name="T39" fmla="*/ 0 h 128207"/>
                <a:gd name="T40" fmla="*/ 0 w 1102804"/>
                <a:gd name="T41" fmla="*/ 0 h 128207"/>
                <a:gd name="T42" fmla="*/ 1102804 w 1102804"/>
                <a:gd name="T43" fmla="*/ 128207 h 128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T40" t="T41" r="T42" b="T43"/>
              <a:pathLst>
                <a:path w="1102804" h="128207">
                  <a:moveTo>
                    <a:pt x="0" y="0"/>
                  </a:moveTo>
                  <a:lnTo>
                    <a:pt x="1102804" y="12192"/>
                  </a:lnTo>
                  <a:lnTo>
                    <a:pt x="138874" y="128207"/>
                  </a:lnTo>
                  <a:lnTo>
                    <a:pt x="116967" y="116014"/>
                  </a:lnTo>
                  <a:lnTo>
                    <a:pt x="109538" y="116014"/>
                  </a:lnTo>
                  <a:lnTo>
                    <a:pt x="95060" y="109918"/>
                  </a:lnTo>
                  <a:lnTo>
                    <a:pt x="87630" y="103822"/>
                  </a:lnTo>
                  <a:lnTo>
                    <a:pt x="73152" y="97726"/>
                  </a:lnTo>
                  <a:lnTo>
                    <a:pt x="65722" y="91630"/>
                  </a:lnTo>
                  <a:lnTo>
                    <a:pt x="51244" y="85534"/>
                  </a:lnTo>
                  <a:lnTo>
                    <a:pt x="43815" y="79438"/>
                  </a:lnTo>
                  <a:lnTo>
                    <a:pt x="36576" y="73152"/>
                  </a:lnTo>
                  <a:lnTo>
                    <a:pt x="29337" y="67056"/>
                  </a:lnTo>
                  <a:lnTo>
                    <a:pt x="21907" y="60960"/>
                  </a:lnTo>
                  <a:lnTo>
                    <a:pt x="21907" y="54864"/>
                  </a:lnTo>
                  <a:lnTo>
                    <a:pt x="14668" y="48768"/>
                  </a:lnTo>
                  <a:lnTo>
                    <a:pt x="7429" y="42672"/>
                  </a:lnTo>
                  <a:lnTo>
                    <a:pt x="7429" y="36576"/>
                  </a:lnTo>
                  <a:lnTo>
                    <a:pt x="0" y="304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0066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7" name="Shape 487"/>
            <p:cNvSpPr>
              <a:spLocks/>
            </p:cNvSpPr>
            <p:nvPr/>
          </p:nvSpPr>
          <p:spPr bwMode="auto">
            <a:xfrm>
              <a:off x="5073" y="11285"/>
              <a:ext cx="657" cy="0"/>
            </a:xfrm>
            <a:custGeom>
              <a:avLst/>
              <a:gdLst>
                <a:gd name="T0" fmla="*/ 0 w 65722"/>
                <a:gd name="T1" fmla="*/ 65722 w 65722"/>
                <a:gd name="T2" fmla="*/ 0 w 65722"/>
                <a:gd name="T3" fmla="*/ 65722 w 6572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</a:cxnLst>
              <a:rect l="T2" t="0" r="T3" b="0"/>
              <a:pathLst>
                <a:path w="65722">
                  <a:moveTo>
                    <a:pt x="0" y="0"/>
                  </a:moveTo>
                  <a:lnTo>
                    <a:pt x="65722" y="0"/>
                  </a:lnTo>
                </a:path>
              </a:pathLst>
            </a:custGeom>
            <a:noFill/>
            <a:ln w="3048">
              <a:solidFill>
                <a:srgbClr val="000000"/>
              </a:solidFill>
              <a:miter lim="1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8" name="Shape 488"/>
            <p:cNvSpPr>
              <a:spLocks/>
            </p:cNvSpPr>
            <p:nvPr/>
          </p:nvSpPr>
          <p:spPr bwMode="auto">
            <a:xfrm>
              <a:off x="5730" y="9881"/>
              <a:ext cx="1752" cy="1404"/>
            </a:xfrm>
            <a:custGeom>
              <a:avLst/>
              <a:gdLst>
                <a:gd name="T0" fmla="*/ 0 w 175260"/>
                <a:gd name="T1" fmla="*/ 140398 h 140398"/>
                <a:gd name="T2" fmla="*/ 175260 w 175260"/>
                <a:gd name="T3" fmla="*/ 0 h 140398"/>
                <a:gd name="T4" fmla="*/ 0 w 175260"/>
                <a:gd name="T5" fmla="*/ 0 h 140398"/>
                <a:gd name="T6" fmla="*/ 175260 w 175260"/>
                <a:gd name="T7" fmla="*/ 140398 h 140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T4" t="T5" r="T6" b="T7"/>
              <a:pathLst>
                <a:path w="175260" h="140398">
                  <a:moveTo>
                    <a:pt x="0" y="140398"/>
                  </a:moveTo>
                  <a:lnTo>
                    <a:pt x="175260" y="0"/>
                  </a:lnTo>
                </a:path>
              </a:pathLst>
            </a:custGeom>
            <a:noFill/>
            <a:ln w="3048">
              <a:solidFill>
                <a:srgbClr val="000000"/>
              </a:solidFill>
              <a:miter lim="1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9" name="Shape 489"/>
            <p:cNvSpPr>
              <a:spLocks/>
            </p:cNvSpPr>
            <p:nvPr/>
          </p:nvSpPr>
          <p:spPr bwMode="auto">
            <a:xfrm>
              <a:off x="9380" y="8231"/>
              <a:ext cx="4600" cy="3482"/>
            </a:xfrm>
            <a:custGeom>
              <a:avLst/>
              <a:gdLst>
                <a:gd name="T0" fmla="*/ 0 w 460057"/>
                <a:gd name="T1" fmla="*/ 0 h 348234"/>
                <a:gd name="T2" fmla="*/ 14668 w 460057"/>
                <a:gd name="T3" fmla="*/ 6096 h 348234"/>
                <a:gd name="T4" fmla="*/ 29337 w 460057"/>
                <a:gd name="T5" fmla="*/ 6096 h 348234"/>
                <a:gd name="T6" fmla="*/ 51245 w 460057"/>
                <a:gd name="T7" fmla="*/ 18288 h 348234"/>
                <a:gd name="T8" fmla="*/ 58483 w 460057"/>
                <a:gd name="T9" fmla="*/ 18288 h 348234"/>
                <a:gd name="T10" fmla="*/ 80391 w 460057"/>
                <a:gd name="T11" fmla="*/ 24384 h 348234"/>
                <a:gd name="T12" fmla="*/ 102298 w 460057"/>
                <a:gd name="T13" fmla="*/ 30480 h 348234"/>
                <a:gd name="T14" fmla="*/ 116967 w 460057"/>
                <a:gd name="T15" fmla="*/ 36576 h 348234"/>
                <a:gd name="T16" fmla="*/ 146114 w 460057"/>
                <a:gd name="T17" fmla="*/ 42672 h 348234"/>
                <a:gd name="T18" fmla="*/ 168021 w 460057"/>
                <a:gd name="T19" fmla="*/ 48768 h 348234"/>
                <a:gd name="T20" fmla="*/ 182689 w 460057"/>
                <a:gd name="T21" fmla="*/ 48768 h 348234"/>
                <a:gd name="T22" fmla="*/ 211836 w 460057"/>
                <a:gd name="T23" fmla="*/ 54864 h 348234"/>
                <a:gd name="T24" fmla="*/ 226504 w 460057"/>
                <a:gd name="T25" fmla="*/ 60960 h 348234"/>
                <a:gd name="T26" fmla="*/ 255651 w 460057"/>
                <a:gd name="T27" fmla="*/ 67056 h 348234"/>
                <a:gd name="T28" fmla="*/ 284798 w 460057"/>
                <a:gd name="T29" fmla="*/ 67056 h 348234"/>
                <a:gd name="T30" fmla="*/ 299466 w 460057"/>
                <a:gd name="T31" fmla="*/ 73343 h 348234"/>
                <a:gd name="T32" fmla="*/ 328613 w 460057"/>
                <a:gd name="T33" fmla="*/ 79439 h 348234"/>
                <a:gd name="T34" fmla="*/ 365189 w 460057"/>
                <a:gd name="T35" fmla="*/ 79439 h 348234"/>
                <a:gd name="T36" fmla="*/ 379857 w 460057"/>
                <a:gd name="T37" fmla="*/ 85535 h 348234"/>
                <a:gd name="T38" fmla="*/ 409004 w 460057"/>
                <a:gd name="T39" fmla="*/ 91630 h 348234"/>
                <a:gd name="T40" fmla="*/ 460057 w 460057"/>
                <a:gd name="T41" fmla="*/ 91630 h 348234"/>
                <a:gd name="T42" fmla="*/ 460057 w 460057"/>
                <a:gd name="T43" fmla="*/ 348234 h 348234"/>
                <a:gd name="T44" fmla="*/ 409004 w 460057"/>
                <a:gd name="T45" fmla="*/ 348234 h 348234"/>
                <a:gd name="T46" fmla="*/ 379857 w 460057"/>
                <a:gd name="T47" fmla="*/ 342138 h 348234"/>
                <a:gd name="T48" fmla="*/ 365189 w 460057"/>
                <a:gd name="T49" fmla="*/ 336042 h 348234"/>
                <a:gd name="T50" fmla="*/ 328613 w 460057"/>
                <a:gd name="T51" fmla="*/ 336042 h 348234"/>
                <a:gd name="T52" fmla="*/ 299466 w 460057"/>
                <a:gd name="T53" fmla="*/ 329946 h 348234"/>
                <a:gd name="T54" fmla="*/ 284798 w 460057"/>
                <a:gd name="T55" fmla="*/ 323850 h 348234"/>
                <a:gd name="T56" fmla="*/ 255651 w 460057"/>
                <a:gd name="T57" fmla="*/ 323850 h 348234"/>
                <a:gd name="T58" fmla="*/ 226504 w 460057"/>
                <a:gd name="T59" fmla="*/ 317754 h 348234"/>
                <a:gd name="T60" fmla="*/ 211836 w 460057"/>
                <a:gd name="T61" fmla="*/ 311658 h 348234"/>
                <a:gd name="T62" fmla="*/ 182689 w 460057"/>
                <a:gd name="T63" fmla="*/ 305372 h 348234"/>
                <a:gd name="T64" fmla="*/ 168021 w 460057"/>
                <a:gd name="T65" fmla="*/ 305372 h 348234"/>
                <a:gd name="T66" fmla="*/ 146114 w 460057"/>
                <a:gd name="T67" fmla="*/ 299276 h 348234"/>
                <a:gd name="T68" fmla="*/ 116967 w 460057"/>
                <a:gd name="T69" fmla="*/ 293180 h 348234"/>
                <a:gd name="T70" fmla="*/ 102298 w 460057"/>
                <a:gd name="T71" fmla="*/ 287084 h 348234"/>
                <a:gd name="T72" fmla="*/ 80391 w 460057"/>
                <a:gd name="T73" fmla="*/ 280988 h 348234"/>
                <a:gd name="T74" fmla="*/ 58483 w 460057"/>
                <a:gd name="T75" fmla="*/ 274892 h 348234"/>
                <a:gd name="T76" fmla="*/ 51245 w 460057"/>
                <a:gd name="T77" fmla="*/ 274892 h 348234"/>
                <a:gd name="T78" fmla="*/ 29337 w 460057"/>
                <a:gd name="T79" fmla="*/ 262699 h 348234"/>
                <a:gd name="T80" fmla="*/ 14668 w 460057"/>
                <a:gd name="T81" fmla="*/ 262699 h 348234"/>
                <a:gd name="T82" fmla="*/ 0 w 460057"/>
                <a:gd name="T83" fmla="*/ 256604 h 348234"/>
                <a:gd name="T84" fmla="*/ 0 w 460057"/>
                <a:gd name="T85" fmla="*/ 0 h 348234"/>
                <a:gd name="T86" fmla="*/ 0 w 460057"/>
                <a:gd name="T87" fmla="*/ 0 h 348234"/>
                <a:gd name="T88" fmla="*/ 460057 w 460057"/>
                <a:gd name="T89" fmla="*/ 348234 h 348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T86" t="T87" r="T88" b="T89"/>
              <a:pathLst>
                <a:path w="460057" h="348234">
                  <a:moveTo>
                    <a:pt x="0" y="0"/>
                  </a:moveTo>
                  <a:lnTo>
                    <a:pt x="14668" y="6096"/>
                  </a:lnTo>
                  <a:lnTo>
                    <a:pt x="29337" y="6096"/>
                  </a:lnTo>
                  <a:lnTo>
                    <a:pt x="51245" y="18288"/>
                  </a:lnTo>
                  <a:lnTo>
                    <a:pt x="58483" y="18288"/>
                  </a:lnTo>
                  <a:lnTo>
                    <a:pt x="80391" y="24384"/>
                  </a:lnTo>
                  <a:lnTo>
                    <a:pt x="102298" y="30480"/>
                  </a:lnTo>
                  <a:lnTo>
                    <a:pt x="116967" y="36576"/>
                  </a:lnTo>
                  <a:lnTo>
                    <a:pt x="146114" y="42672"/>
                  </a:lnTo>
                  <a:lnTo>
                    <a:pt x="168021" y="48768"/>
                  </a:lnTo>
                  <a:lnTo>
                    <a:pt x="182689" y="48768"/>
                  </a:lnTo>
                  <a:lnTo>
                    <a:pt x="211836" y="54864"/>
                  </a:lnTo>
                  <a:lnTo>
                    <a:pt x="226504" y="60960"/>
                  </a:lnTo>
                  <a:lnTo>
                    <a:pt x="255651" y="67056"/>
                  </a:lnTo>
                  <a:lnTo>
                    <a:pt x="284798" y="67056"/>
                  </a:lnTo>
                  <a:lnTo>
                    <a:pt x="299466" y="73343"/>
                  </a:lnTo>
                  <a:lnTo>
                    <a:pt x="328613" y="79439"/>
                  </a:lnTo>
                  <a:lnTo>
                    <a:pt x="365189" y="79439"/>
                  </a:lnTo>
                  <a:lnTo>
                    <a:pt x="379857" y="85535"/>
                  </a:lnTo>
                  <a:lnTo>
                    <a:pt x="409004" y="91630"/>
                  </a:lnTo>
                  <a:lnTo>
                    <a:pt x="460057" y="91630"/>
                  </a:lnTo>
                  <a:lnTo>
                    <a:pt x="460057" y="348234"/>
                  </a:lnTo>
                  <a:lnTo>
                    <a:pt x="409004" y="348234"/>
                  </a:lnTo>
                  <a:lnTo>
                    <a:pt x="379857" y="342138"/>
                  </a:lnTo>
                  <a:lnTo>
                    <a:pt x="365189" y="336042"/>
                  </a:lnTo>
                  <a:lnTo>
                    <a:pt x="328613" y="336042"/>
                  </a:lnTo>
                  <a:lnTo>
                    <a:pt x="299466" y="329946"/>
                  </a:lnTo>
                  <a:lnTo>
                    <a:pt x="284798" y="323850"/>
                  </a:lnTo>
                  <a:lnTo>
                    <a:pt x="255651" y="323850"/>
                  </a:lnTo>
                  <a:lnTo>
                    <a:pt x="226504" y="317754"/>
                  </a:lnTo>
                  <a:lnTo>
                    <a:pt x="211836" y="311658"/>
                  </a:lnTo>
                  <a:lnTo>
                    <a:pt x="182689" y="305372"/>
                  </a:lnTo>
                  <a:lnTo>
                    <a:pt x="168021" y="305372"/>
                  </a:lnTo>
                  <a:lnTo>
                    <a:pt x="146114" y="299276"/>
                  </a:lnTo>
                  <a:lnTo>
                    <a:pt x="116967" y="293180"/>
                  </a:lnTo>
                  <a:lnTo>
                    <a:pt x="102298" y="287084"/>
                  </a:lnTo>
                  <a:lnTo>
                    <a:pt x="80391" y="280988"/>
                  </a:lnTo>
                  <a:lnTo>
                    <a:pt x="58483" y="274892"/>
                  </a:lnTo>
                  <a:lnTo>
                    <a:pt x="51245" y="274892"/>
                  </a:lnTo>
                  <a:lnTo>
                    <a:pt x="29337" y="262699"/>
                  </a:lnTo>
                  <a:lnTo>
                    <a:pt x="14668" y="262699"/>
                  </a:lnTo>
                  <a:lnTo>
                    <a:pt x="0" y="2566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8080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30" name="Shape 490"/>
            <p:cNvSpPr>
              <a:spLocks/>
            </p:cNvSpPr>
            <p:nvPr/>
          </p:nvSpPr>
          <p:spPr bwMode="auto">
            <a:xfrm>
              <a:off x="14055" y="7069"/>
              <a:ext cx="4964" cy="4644"/>
            </a:xfrm>
            <a:custGeom>
              <a:avLst/>
              <a:gdLst>
                <a:gd name="T0" fmla="*/ 496443 w 496443"/>
                <a:gd name="T1" fmla="*/ 0 h 464439"/>
                <a:gd name="T2" fmla="*/ 496443 w 496443"/>
                <a:gd name="T3" fmla="*/ 256604 h 464439"/>
                <a:gd name="T4" fmla="*/ 0 w 496443"/>
                <a:gd name="T5" fmla="*/ 464439 h 464439"/>
                <a:gd name="T6" fmla="*/ 0 w 496443"/>
                <a:gd name="T7" fmla="*/ 207835 h 464439"/>
                <a:gd name="T8" fmla="*/ 496443 w 496443"/>
                <a:gd name="T9" fmla="*/ 0 h 464439"/>
                <a:gd name="T10" fmla="*/ 0 w 496443"/>
                <a:gd name="T11" fmla="*/ 0 h 464439"/>
                <a:gd name="T12" fmla="*/ 496443 w 496443"/>
                <a:gd name="T13" fmla="*/ 464439 h 464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496443" h="464439">
                  <a:moveTo>
                    <a:pt x="496443" y="0"/>
                  </a:moveTo>
                  <a:lnTo>
                    <a:pt x="496443" y="256604"/>
                  </a:lnTo>
                  <a:lnTo>
                    <a:pt x="0" y="464439"/>
                  </a:lnTo>
                  <a:lnTo>
                    <a:pt x="0" y="207835"/>
                  </a:lnTo>
                  <a:lnTo>
                    <a:pt x="496443" y="0"/>
                  </a:lnTo>
                  <a:close/>
                </a:path>
              </a:pathLst>
            </a:custGeom>
            <a:solidFill>
              <a:srgbClr val="668080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31" name="Shape 491"/>
            <p:cNvSpPr>
              <a:spLocks/>
            </p:cNvSpPr>
            <p:nvPr/>
          </p:nvSpPr>
          <p:spPr bwMode="auto">
            <a:xfrm>
              <a:off x="9380" y="7069"/>
              <a:ext cx="9639" cy="2078"/>
            </a:xfrm>
            <a:custGeom>
              <a:avLst/>
              <a:gdLst>
                <a:gd name="T0" fmla="*/ 963930 w 963930"/>
                <a:gd name="T1" fmla="*/ 0 h 207835"/>
                <a:gd name="T2" fmla="*/ 460057 w 963930"/>
                <a:gd name="T3" fmla="*/ 207835 h 207835"/>
                <a:gd name="T4" fmla="*/ 409004 w 963930"/>
                <a:gd name="T5" fmla="*/ 207835 h 207835"/>
                <a:gd name="T6" fmla="*/ 379857 w 963930"/>
                <a:gd name="T7" fmla="*/ 201740 h 207835"/>
                <a:gd name="T8" fmla="*/ 365189 w 963930"/>
                <a:gd name="T9" fmla="*/ 195643 h 207835"/>
                <a:gd name="T10" fmla="*/ 328613 w 963930"/>
                <a:gd name="T11" fmla="*/ 195643 h 207835"/>
                <a:gd name="T12" fmla="*/ 299466 w 963930"/>
                <a:gd name="T13" fmla="*/ 189548 h 207835"/>
                <a:gd name="T14" fmla="*/ 284798 w 963930"/>
                <a:gd name="T15" fmla="*/ 183261 h 207835"/>
                <a:gd name="T16" fmla="*/ 255651 w 963930"/>
                <a:gd name="T17" fmla="*/ 183261 h 207835"/>
                <a:gd name="T18" fmla="*/ 226504 w 963930"/>
                <a:gd name="T19" fmla="*/ 177165 h 207835"/>
                <a:gd name="T20" fmla="*/ 211836 w 963930"/>
                <a:gd name="T21" fmla="*/ 171069 h 207835"/>
                <a:gd name="T22" fmla="*/ 182689 w 963930"/>
                <a:gd name="T23" fmla="*/ 164973 h 207835"/>
                <a:gd name="T24" fmla="*/ 168021 w 963930"/>
                <a:gd name="T25" fmla="*/ 164973 h 207835"/>
                <a:gd name="T26" fmla="*/ 146114 w 963930"/>
                <a:gd name="T27" fmla="*/ 158877 h 207835"/>
                <a:gd name="T28" fmla="*/ 116967 w 963930"/>
                <a:gd name="T29" fmla="*/ 152781 h 207835"/>
                <a:gd name="T30" fmla="*/ 102298 w 963930"/>
                <a:gd name="T31" fmla="*/ 146685 h 207835"/>
                <a:gd name="T32" fmla="*/ 80391 w 963930"/>
                <a:gd name="T33" fmla="*/ 140589 h 207835"/>
                <a:gd name="T34" fmla="*/ 58483 w 963930"/>
                <a:gd name="T35" fmla="*/ 134493 h 207835"/>
                <a:gd name="T36" fmla="*/ 51245 w 963930"/>
                <a:gd name="T37" fmla="*/ 134493 h 207835"/>
                <a:gd name="T38" fmla="*/ 29337 w 963930"/>
                <a:gd name="T39" fmla="*/ 122301 h 207835"/>
                <a:gd name="T40" fmla="*/ 14668 w 963930"/>
                <a:gd name="T41" fmla="*/ 122301 h 207835"/>
                <a:gd name="T42" fmla="*/ 0 w 963930"/>
                <a:gd name="T43" fmla="*/ 116205 h 207835"/>
                <a:gd name="T44" fmla="*/ 963930 w 963930"/>
                <a:gd name="T45" fmla="*/ 0 h 207835"/>
                <a:gd name="T46" fmla="*/ 0 w 963930"/>
                <a:gd name="T47" fmla="*/ 0 h 207835"/>
                <a:gd name="T48" fmla="*/ 963930 w 963930"/>
                <a:gd name="T49" fmla="*/ 207835 h 2078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T46" t="T47" r="T48" b="T49"/>
              <a:pathLst>
                <a:path w="963930" h="207835">
                  <a:moveTo>
                    <a:pt x="963930" y="0"/>
                  </a:moveTo>
                  <a:lnTo>
                    <a:pt x="460057" y="207835"/>
                  </a:lnTo>
                  <a:lnTo>
                    <a:pt x="409004" y="207835"/>
                  </a:lnTo>
                  <a:lnTo>
                    <a:pt x="379857" y="201740"/>
                  </a:lnTo>
                  <a:lnTo>
                    <a:pt x="365189" y="195643"/>
                  </a:lnTo>
                  <a:lnTo>
                    <a:pt x="328613" y="195643"/>
                  </a:lnTo>
                  <a:lnTo>
                    <a:pt x="299466" y="189548"/>
                  </a:lnTo>
                  <a:lnTo>
                    <a:pt x="284798" y="183261"/>
                  </a:lnTo>
                  <a:lnTo>
                    <a:pt x="255651" y="183261"/>
                  </a:lnTo>
                  <a:lnTo>
                    <a:pt x="226504" y="177165"/>
                  </a:lnTo>
                  <a:lnTo>
                    <a:pt x="211836" y="171069"/>
                  </a:lnTo>
                  <a:lnTo>
                    <a:pt x="182689" y="164973"/>
                  </a:lnTo>
                  <a:lnTo>
                    <a:pt x="168021" y="164973"/>
                  </a:lnTo>
                  <a:lnTo>
                    <a:pt x="146114" y="158877"/>
                  </a:lnTo>
                  <a:lnTo>
                    <a:pt x="116967" y="152781"/>
                  </a:lnTo>
                  <a:lnTo>
                    <a:pt x="102298" y="146685"/>
                  </a:lnTo>
                  <a:lnTo>
                    <a:pt x="80391" y="140589"/>
                  </a:lnTo>
                  <a:lnTo>
                    <a:pt x="58483" y="134493"/>
                  </a:lnTo>
                  <a:lnTo>
                    <a:pt x="51245" y="134493"/>
                  </a:lnTo>
                  <a:lnTo>
                    <a:pt x="29337" y="122301"/>
                  </a:lnTo>
                  <a:lnTo>
                    <a:pt x="14668" y="122301"/>
                  </a:lnTo>
                  <a:lnTo>
                    <a:pt x="0" y="116205"/>
                  </a:lnTo>
                  <a:lnTo>
                    <a:pt x="963930" y="0"/>
                  </a:lnTo>
                  <a:close/>
                </a:path>
              </a:pathLst>
            </a:custGeom>
            <a:solidFill>
              <a:srgbClr val="CCFFFF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32" name="Shape 492"/>
            <p:cNvSpPr>
              <a:spLocks/>
            </p:cNvSpPr>
            <p:nvPr/>
          </p:nvSpPr>
          <p:spPr bwMode="auto">
            <a:xfrm>
              <a:off x="10184" y="12018"/>
              <a:ext cx="0" cy="551"/>
            </a:xfrm>
            <a:custGeom>
              <a:avLst/>
              <a:gdLst>
                <a:gd name="T0" fmla="*/ 55054 h 55054"/>
                <a:gd name="T1" fmla="*/ 0 h 55054"/>
                <a:gd name="T2" fmla="*/ 0 h 55054"/>
                <a:gd name="T3" fmla="*/ 55054 h 5505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</a:cxnLst>
              <a:rect l="0" t="T2" r="0" b="T3"/>
              <a:pathLst>
                <a:path h="55054">
                  <a:moveTo>
                    <a:pt x="0" y="55054"/>
                  </a:moveTo>
                  <a:lnTo>
                    <a:pt x="0" y="0"/>
                  </a:lnTo>
                </a:path>
              </a:pathLst>
            </a:custGeom>
            <a:noFill/>
            <a:ln w="3048">
              <a:solidFill>
                <a:srgbClr val="000000"/>
              </a:solidFill>
              <a:miter lim="1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33" name="Shape 493"/>
            <p:cNvSpPr>
              <a:spLocks/>
            </p:cNvSpPr>
            <p:nvPr/>
          </p:nvSpPr>
          <p:spPr bwMode="auto">
            <a:xfrm>
              <a:off x="10184" y="11348"/>
              <a:ext cx="1167" cy="670"/>
            </a:xfrm>
            <a:custGeom>
              <a:avLst/>
              <a:gdLst>
                <a:gd name="T0" fmla="*/ 0 w 116776"/>
                <a:gd name="T1" fmla="*/ 67056 h 67056"/>
                <a:gd name="T2" fmla="*/ 116776 w 116776"/>
                <a:gd name="T3" fmla="*/ 0 h 67056"/>
                <a:gd name="T4" fmla="*/ 0 w 116776"/>
                <a:gd name="T5" fmla="*/ 0 h 67056"/>
                <a:gd name="T6" fmla="*/ 116776 w 116776"/>
                <a:gd name="T7" fmla="*/ 67056 h 67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T4" t="T5" r="T6" b="T7"/>
              <a:pathLst>
                <a:path w="116776" h="67056">
                  <a:moveTo>
                    <a:pt x="0" y="67056"/>
                  </a:moveTo>
                  <a:lnTo>
                    <a:pt x="116776" y="0"/>
                  </a:lnTo>
                </a:path>
              </a:pathLst>
            </a:custGeom>
            <a:noFill/>
            <a:ln w="3048">
              <a:solidFill>
                <a:srgbClr val="000000"/>
              </a:solidFill>
              <a:miter lim="1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34" name="Shape 494"/>
            <p:cNvSpPr>
              <a:spLocks/>
            </p:cNvSpPr>
            <p:nvPr/>
          </p:nvSpPr>
          <p:spPr bwMode="auto">
            <a:xfrm>
              <a:off x="25081" y="8231"/>
              <a:ext cx="7229" cy="3787"/>
            </a:xfrm>
            <a:custGeom>
              <a:avLst/>
              <a:gdLst>
                <a:gd name="T0" fmla="*/ 722948 w 722948"/>
                <a:gd name="T1" fmla="*/ 0 h 378714"/>
                <a:gd name="T2" fmla="*/ 722948 w 722948"/>
                <a:gd name="T3" fmla="*/ 256604 h 378714"/>
                <a:gd name="T4" fmla="*/ 708279 w 722948"/>
                <a:gd name="T5" fmla="*/ 262699 h 378714"/>
                <a:gd name="T6" fmla="*/ 693801 w 722948"/>
                <a:gd name="T7" fmla="*/ 268796 h 378714"/>
                <a:gd name="T8" fmla="*/ 671893 w 722948"/>
                <a:gd name="T9" fmla="*/ 274892 h 378714"/>
                <a:gd name="T10" fmla="*/ 649986 w 722948"/>
                <a:gd name="T11" fmla="*/ 280988 h 378714"/>
                <a:gd name="T12" fmla="*/ 642556 w 722948"/>
                <a:gd name="T13" fmla="*/ 287084 h 378714"/>
                <a:gd name="T14" fmla="*/ 620649 w 722948"/>
                <a:gd name="T15" fmla="*/ 293180 h 378714"/>
                <a:gd name="T16" fmla="*/ 606171 w 722948"/>
                <a:gd name="T17" fmla="*/ 293180 h 378714"/>
                <a:gd name="T18" fmla="*/ 584263 w 722948"/>
                <a:gd name="T19" fmla="*/ 299276 h 378714"/>
                <a:gd name="T20" fmla="*/ 554926 w 722948"/>
                <a:gd name="T21" fmla="*/ 305372 h 378714"/>
                <a:gd name="T22" fmla="*/ 540449 w 722948"/>
                <a:gd name="T23" fmla="*/ 311658 h 378714"/>
                <a:gd name="T24" fmla="*/ 518541 w 722948"/>
                <a:gd name="T25" fmla="*/ 317754 h 378714"/>
                <a:gd name="T26" fmla="*/ 489204 w 722948"/>
                <a:gd name="T27" fmla="*/ 323850 h 378714"/>
                <a:gd name="T28" fmla="*/ 474726 w 722948"/>
                <a:gd name="T29" fmla="*/ 323850 h 378714"/>
                <a:gd name="T30" fmla="*/ 445389 w 722948"/>
                <a:gd name="T31" fmla="*/ 329946 h 378714"/>
                <a:gd name="T32" fmla="*/ 416242 w 722948"/>
                <a:gd name="T33" fmla="*/ 336042 h 378714"/>
                <a:gd name="T34" fmla="*/ 401574 w 722948"/>
                <a:gd name="T35" fmla="*/ 336042 h 378714"/>
                <a:gd name="T36" fmla="*/ 365188 w 722948"/>
                <a:gd name="T37" fmla="*/ 342138 h 378714"/>
                <a:gd name="T38" fmla="*/ 350520 w 722948"/>
                <a:gd name="T39" fmla="*/ 342138 h 378714"/>
                <a:gd name="T40" fmla="*/ 321374 w 722948"/>
                <a:gd name="T41" fmla="*/ 348234 h 378714"/>
                <a:gd name="T42" fmla="*/ 284798 w 722948"/>
                <a:gd name="T43" fmla="*/ 354330 h 378714"/>
                <a:gd name="T44" fmla="*/ 270129 w 722948"/>
                <a:gd name="T45" fmla="*/ 354330 h 378714"/>
                <a:gd name="T46" fmla="*/ 233743 w 722948"/>
                <a:gd name="T47" fmla="*/ 360426 h 378714"/>
                <a:gd name="T48" fmla="*/ 197167 w 722948"/>
                <a:gd name="T49" fmla="*/ 360426 h 378714"/>
                <a:gd name="T50" fmla="*/ 182499 w 722948"/>
                <a:gd name="T51" fmla="*/ 366522 h 378714"/>
                <a:gd name="T52" fmla="*/ 124206 w 722948"/>
                <a:gd name="T53" fmla="*/ 366522 h 378714"/>
                <a:gd name="T54" fmla="*/ 87630 w 722948"/>
                <a:gd name="T55" fmla="*/ 372618 h 378714"/>
                <a:gd name="T56" fmla="*/ 36576 w 722948"/>
                <a:gd name="T57" fmla="*/ 372618 h 378714"/>
                <a:gd name="T58" fmla="*/ 0 w 722948"/>
                <a:gd name="T59" fmla="*/ 378714 h 378714"/>
                <a:gd name="T60" fmla="*/ 0 w 722948"/>
                <a:gd name="T61" fmla="*/ 122111 h 378714"/>
                <a:gd name="T62" fmla="*/ 36576 w 722948"/>
                <a:gd name="T63" fmla="*/ 116015 h 378714"/>
                <a:gd name="T64" fmla="*/ 87630 w 722948"/>
                <a:gd name="T65" fmla="*/ 116015 h 378714"/>
                <a:gd name="T66" fmla="*/ 124206 w 722948"/>
                <a:gd name="T67" fmla="*/ 109918 h 378714"/>
                <a:gd name="T68" fmla="*/ 182499 w 722948"/>
                <a:gd name="T69" fmla="*/ 109918 h 378714"/>
                <a:gd name="T70" fmla="*/ 197167 w 722948"/>
                <a:gd name="T71" fmla="*/ 103823 h 378714"/>
                <a:gd name="T72" fmla="*/ 233743 w 722948"/>
                <a:gd name="T73" fmla="*/ 103823 h 378714"/>
                <a:gd name="T74" fmla="*/ 270129 w 722948"/>
                <a:gd name="T75" fmla="*/ 97727 h 378714"/>
                <a:gd name="T76" fmla="*/ 284798 w 722948"/>
                <a:gd name="T77" fmla="*/ 97727 h 378714"/>
                <a:gd name="T78" fmla="*/ 321374 w 722948"/>
                <a:gd name="T79" fmla="*/ 91630 h 378714"/>
                <a:gd name="T80" fmla="*/ 350520 w 722948"/>
                <a:gd name="T81" fmla="*/ 85535 h 378714"/>
                <a:gd name="T82" fmla="*/ 365188 w 722948"/>
                <a:gd name="T83" fmla="*/ 85535 h 378714"/>
                <a:gd name="T84" fmla="*/ 401574 w 722948"/>
                <a:gd name="T85" fmla="*/ 79439 h 378714"/>
                <a:gd name="T86" fmla="*/ 416242 w 722948"/>
                <a:gd name="T87" fmla="*/ 79439 h 378714"/>
                <a:gd name="T88" fmla="*/ 445389 w 722948"/>
                <a:gd name="T89" fmla="*/ 73343 h 378714"/>
                <a:gd name="T90" fmla="*/ 474726 w 722948"/>
                <a:gd name="T91" fmla="*/ 67056 h 378714"/>
                <a:gd name="T92" fmla="*/ 489204 w 722948"/>
                <a:gd name="T93" fmla="*/ 67056 h 378714"/>
                <a:gd name="T94" fmla="*/ 518541 w 722948"/>
                <a:gd name="T95" fmla="*/ 60960 h 378714"/>
                <a:gd name="T96" fmla="*/ 540449 w 722948"/>
                <a:gd name="T97" fmla="*/ 54864 h 378714"/>
                <a:gd name="T98" fmla="*/ 554926 w 722948"/>
                <a:gd name="T99" fmla="*/ 48768 h 378714"/>
                <a:gd name="T100" fmla="*/ 584263 w 722948"/>
                <a:gd name="T101" fmla="*/ 42672 h 378714"/>
                <a:gd name="T102" fmla="*/ 606171 w 722948"/>
                <a:gd name="T103" fmla="*/ 36576 h 378714"/>
                <a:gd name="T104" fmla="*/ 620649 w 722948"/>
                <a:gd name="T105" fmla="*/ 36576 h 378714"/>
                <a:gd name="T106" fmla="*/ 642556 w 722948"/>
                <a:gd name="T107" fmla="*/ 30480 h 378714"/>
                <a:gd name="T108" fmla="*/ 649986 w 722948"/>
                <a:gd name="T109" fmla="*/ 24384 h 378714"/>
                <a:gd name="T110" fmla="*/ 671893 w 722948"/>
                <a:gd name="T111" fmla="*/ 18288 h 378714"/>
                <a:gd name="T112" fmla="*/ 693801 w 722948"/>
                <a:gd name="T113" fmla="*/ 12192 h 378714"/>
                <a:gd name="T114" fmla="*/ 708279 w 722948"/>
                <a:gd name="T115" fmla="*/ 6096 h 378714"/>
                <a:gd name="T116" fmla="*/ 722948 w 722948"/>
                <a:gd name="T117" fmla="*/ 0 h 378714"/>
                <a:gd name="T118" fmla="*/ 0 w 722948"/>
                <a:gd name="T119" fmla="*/ 0 h 378714"/>
                <a:gd name="T120" fmla="*/ 722948 w 722948"/>
                <a:gd name="T121" fmla="*/ 378714 h 378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T118" t="T119" r="T120" b="T121"/>
              <a:pathLst>
                <a:path w="722948" h="378714">
                  <a:moveTo>
                    <a:pt x="722948" y="0"/>
                  </a:moveTo>
                  <a:lnTo>
                    <a:pt x="722948" y="256604"/>
                  </a:lnTo>
                  <a:lnTo>
                    <a:pt x="708279" y="262699"/>
                  </a:lnTo>
                  <a:lnTo>
                    <a:pt x="693801" y="268796"/>
                  </a:lnTo>
                  <a:lnTo>
                    <a:pt x="671893" y="274892"/>
                  </a:lnTo>
                  <a:lnTo>
                    <a:pt x="649986" y="280988"/>
                  </a:lnTo>
                  <a:lnTo>
                    <a:pt x="642556" y="287084"/>
                  </a:lnTo>
                  <a:lnTo>
                    <a:pt x="620649" y="293180"/>
                  </a:lnTo>
                  <a:lnTo>
                    <a:pt x="606171" y="293180"/>
                  </a:lnTo>
                  <a:lnTo>
                    <a:pt x="584263" y="299276"/>
                  </a:lnTo>
                  <a:lnTo>
                    <a:pt x="554926" y="305372"/>
                  </a:lnTo>
                  <a:lnTo>
                    <a:pt x="540449" y="311658"/>
                  </a:lnTo>
                  <a:lnTo>
                    <a:pt x="518541" y="317754"/>
                  </a:lnTo>
                  <a:lnTo>
                    <a:pt x="489204" y="323850"/>
                  </a:lnTo>
                  <a:lnTo>
                    <a:pt x="474726" y="323850"/>
                  </a:lnTo>
                  <a:lnTo>
                    <a:pt x="445389" y="329946"/>
                  </a:lnTo>
                  <a:lnTo>
                    <a:pt x="416242" y="336042"/>
                  </a:lnTo>
                  <a:lnTo>
                    <a:pt x="401574" y="336042"/>
                  </a:lnTo>
                  <a:lnTo>
                    <a:pt x="365188" y="342138"/>
                  </a:lnTo>
                  <a:lnTo>
                    <a:pt x="350520" y="342138"/>
                  </a:lnTo>
                  <a:lnTo>
                    <a:pt x="321374" y="348234"/>
                  </a:lnTo>
                  <a:lnTo>
                    <a:pt x="284798" y="354330"/>
                  </a:lnTo>
                  <a:lnTo>
                    <a:pt x="270129" y="354330"/>
                  </a:lnTo>
                  <a:lnTo>
                    <a:pt x="233743" y="360426"/>
                  </a:lnTo>
                  <a:lnTo>
                    <a:pt x="197167" y="360426"/>
                  </a:lnTo>
                  <a:lnTo>
                    <a:pt x="182499" y="366522"/>
                  </a:lnTo>
                  <a:lnTo>
                    <a:pt x="124206" y="366522"/>
                  </a:lnTo>
                  <a:lnTo>
                    <a:pt x="87630" y="372618"/>
                  </a:lnTo>
                  <a:lnTo>
                    <a:pt x="36576" y="372618"/>
                  </a:lnTo>
                  <a:lnTo>
                    <a:pt x="0" y="378714"/>
                  </a:lnTo>
                  <a:lnTo>
                    <a:pt x="0" y="122111"/>
                  </a:lnTo>
                  <a:lnTo>
                    <a:pt x="36576" y="116015"/>
                  </a:lnTo>
                  <a:lnTo>
                    <a:pt x="87630" y="116015"/>
                  </a:lnTo>
                  <a:lnTo>
                    <a:pt x="124206" y="109918"/>
                  </a:lnTo>
                  <a:lnTo>
                    <a:pt x="182499" y="109918"/>
                  </a:lnTo>
                  <a:lnTo>
                    <a:pt x="197167" y="103823"/>
                  </a:lnTo>
                  <a:lnTo>
                    <a:pt x="233743" y="103823"/>
                  </a:lnTo>
                  <a:lnTo>
                    <a:pt x="270129" y="97727"/>
                  </a:lnTo>
                  <a:lnTo>
                    <a:pt x="284798" y="97727"/>
                  </a:lnTo>
                  <a:lnTo>
                    <a:pt x="321374" y="91630"/>
                  </a:lnTo>
                  <a:lnTo>
                    <a:pt x="350520" y="85535"/>
                  </a:lnTo>
                  <a:lnTo>
                    <a:pt x="365188" y="85535"/>
                  </a:lnTo>
                  <a:lnTo>
                    <a:pt x="401574" y="79439"/>
                  </a:lnTo>
                  <a:lnTo>
                    <a:pt x="416242" y="79439"/>
                  </a:lnTo>
                  <a:lnTo>
                    <a:pt x="445389" y="73343"/>
                  </a:lnTo>
                  <a:lnTo>
                    <a:pt x="474726" y="67056"/>
                  </a:lnTo>
                  <a:lnTo>
                    <a:pt x="489204" y="67056"/>
                  </a:lnTo>
                  <a:lnTo>
                    <a:pt x="518541" y="60960"/>
                  </a:lnTo>
                  <a:lnTo>
                    <a:pt x="540449" y="54864"/>
                  </a:lnTo>
                  <a:lnTo>
                    <a:pt x="554926" y="48768"/>
                  </a:lnTo>
                  <a:lnTo>
                    <a:pt x="584263" y="42672"/>
                  </a:lnTo>
                  <a:lnTo>
                    <a:pt x="606171" y="36576"/>
                  </a:lnTo>
                  <a:lnTo>
                    <a:pt x="620649" y="36576"/>
                  </a:lnTo>
                  <a:lnTo>
                    <a:pt x="642556" y="30480"/>
                  </a:lnTo>
                  <a:lnTo>
                    <a:pt x="649986" y="24384"/>
                  </a:lnTo>
                  <a:lnTo>
                    <a:pt x="671893" y="18288"/>
                  </a:lnTo>
                  <a:lnTo>
                    <a:pt x="693801" y="12192"/>
                  </a:lnTo>
                  <a:lnTo>
                    <a:pt x="708279" y="6096"/>
                  </a:lnTo>
                  <a:lnTo>
                    <a:pt x="722948" y="0"/>
                  </a:lnTo>
                  <a:close/>
                </a:path>
              </a:pathLst>
            </a:custGeom>
            <a:solidFill>
              <a:srgbClr val="4D1A33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35" name="Shape 495"/>
            <p:cNvSpPr>
              <a:spLocks/>
            </p:cNvSpPr>
            <p:nvPr/>
          </p:nvSpPr>
          <p:spPr bwMode="auto">
            <a:xfrm>
              <a:off x="22599" y="7130"/>
              <a:ext cx="2482" cy="4888"/>
            </a:xfrm>
            <a:custGeom>
              <a:avLst/>
              <a:gdLst>
                <a:gd name="T0" fmla="*/ 0 w 248222"/>
                <a:gd name="T1" fmla="*/ 0 h 488823"/>
                <a:gd name="T2" fmla="*/ 248222 w 248222"/>
                <a:gd name="T3" fmla="*/ 232220 h 488823"/>
                <a:gd name="T4" fmla="*/ 248222 w 248222"/>
                <a:gd name="T5" fmla="*/ 488823 h 488823"/>
                <a:gd name="T6" fmla="*/ 0 w 248222"/>
                <a:gd name="T7" fmla="*/ 256603 h 488823"/>
                <a:gd name="T8" fmla="*/ 0 w 248222"/>
                <a:gd name="T9" fmla="*/ 0 h 488823"/>
                <a:gd name="T10" fmla="*/ 0 w 248222"/>
                <a:gd name="T11" fmla="*/ 0 h 488823"/>
                <a:gd name="T12" fmla="*/ 248222 w 248222"/>
                <a:gd name="T13" fmla="*/ 488823 h 4888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48222" h="488823">
                  <a:moveTo>
                    <a:pt x="0" y="0"/>
                  </a:moveTo>
                  <a:lnTo>
                    <a:pt x="248222" y="232220"/>
                  </a:lnTo>
                  <a:lnTo>
                    <a:pt x="248222" y="488823"/>
                  </a:lnTo>
                  <a:lnTo>
                    <a:pt x="0" y="2566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D1A33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36" name="Shape 496"/>
            <p:cNvSpPr>
              <a:spLocks/>
            </p:cNvSpPr>
            <p:nvPr/>
          </p:nvSpPr>
          <p:spPr bwMode="auto">
            <a:xfrm>
              <a:off x="22599" y="7130"/>
              <a:ext cx="9711" cy="2322"/>
            </a:xfrm>
            <a:custGeom>
              <a:avLst/>
              <a:gdLst>
                <a:gd name="T0" fmla="*/ 0 w 971169"/>
                <a:gd name="T1" fmla="*/ 0 h 232220"/>
                <a:gd name="T2" fmla="*/ 971169 w 971169"/>
                <a:gd name="T3" fmla="*/ 110109 h 232220"/>
                <a:gd name="T4" fmla="*/ 956501 w 971169"/>
                <a:gd name="T5" fmla="*/ 116205 h 232220"/>
                <a:gd name="T6" fmla="*/ 942023 w 971169"/>
                <a:gd name="T7" fmla="*/ 122301 h 232220"/>
                <a:gd name="T8" fmla="*/ 920115 w 971169"/>
                <a:gd name="T9" fmla="*/ 128397 h 232220"/>
                <a:gd name="T10" fmla="*/ 898208 w 971169"/>
                <a:gd name="T11" fmla="*/ 134493 h 232220"/>
                <a:gd name="T12" fmla="*/ 890778 w 971169"/>
                <a:gd name="T13" fmla="*/ 140589 h 232220"/>
                <a:gd name="T14" fmla="*/ 868870 w 971169"/>
                <a:gd name="T15" fmla="*/ 146685 h 232220"/>
                <a:gd name="T16" fmla="*/ 854393 w 971169"/>
                <a:gd name="T17" fmla="*/ 146685 h 232220"/>
                <a:gd name="T18" fmla="*/ 832485 w 971169"/>
                <a:gd name="T19" fmla="*/ 152781 h 232220"/>
                <a:gd name="T20" fmla="*/ 803148 w 971169"/>
                <a:gd name="T21" fmla="*/ 158877 h 232220"/>
                <a:gd name="T22" fmla="*/ 788670 w 971169"/>
                <a:gd name="T23" fmla="*/ 164973 h 232220"/>
                <a:gd name="T24" fmla="*/ 766763 w 971169"/>
                <a:gd name="T25" fmla="*/ 171069 h 232220"/>
                <a:gd name="T26" fmla="*/ 737426 w 971169"/>
                <a:gd name="T27" fmla="*/ 177165 h 232220"/>
                <a:gd name="T28" fmla="*/ 722948 w 971169"/>
                <a:gd name="T29" fmla="*/ 177165 h 232220"/>
                <a:gd name="T30" fmla="*/ 693611 w 971169"/>
                <a:gd name="T31" fmla="*/ 183452 h 232220"/>
                <a:gd name="T32" fmla="*/ 664464 w 971169"/>
                <a:gd name="T33" fmla="*/ 189547 h 232220"/>
                <a:gd name="T34" fmla="*/ 649795 w 971169"/>
                <a:gd name="T35" fmla="*/ 189547 h 232220"/>
                <a:gd name="T36" fmla="*/ 613410 w 971169"/>
                <a:gd name="T37" fmla="*/ 195643 h 232220"/>
                <a:gd name="T38" fmla="*/ 598742 w 971169"/>
                <a:gd name="T39" fmla="*/ 195643 h 232220"/>
                <a:gd name="T40" fmla="*/ 569595 w 971169"/>
                <a:gd name="T41" fmla="*/ 201739 h 232220"/>
                <a:gd name="T42" fmla="*/ 533019 w 971169"/>
                <a:gd name="T43" fmla="*/ 207835 h 232220"/>
                <a:gd name="T44" fmla="*/ 518351 w 971169"/>
                <a:gd name="T45" fmla="*/ 207835 h 232220"/>
                <a:gd name="T46" fmla="*/ 481965 w 971169"/>
                <a:gd name="T47" fmla="*/ 213932 h 232220"/>
                <a:gd name="T48" fmla="*/ 445389 w 971169"/>
                <a:gd name="T49" fmla="*/ 213932 h 232220"/>
                <a:gd name="T50" fmla="*/ 430720 w 971169"/>
                <a:gd name="T51" fmla="*/ 220027 h 232220"/>
                <a:gd name="T52" fmla="*/ 372427 w 971169"/>
                <a:gd name="T53" fmla="*/ 220027 h 232220"/>
                <a:gd name="T54" fmla="*/ 335851 w 971169"/>
                <a:gd name="T55" fmla="*/ 226123 h 232220"/>
                <a:gd name="T56" fmla="*/ 284798 w 971169"/>
                <a:gd name="T57" fmla="*/ 226123 h 232220"/>
                <a:gd name="T58" fmla="*/ 248222 w 971169"/>
                <a:gd name="T59" fmla="*/ 232220 h 232220"/>
                <a:gd name="T60" fmla="*/ 0 w 971169"/>
                <a:gd name="T61" fmla="*/ 0 h 232220"/>
                <a:gd name="T62" fmla="*/ 0 w 971169"/>
                <a:gd name="T63" fmla="*/ 0 h 232220"/>
                <a:gd name="T64" fmla="*/ 971169 w 971169"/>
                <a:gd name="T65" fmla="*/ 232220 h 232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T62" t="T63" r="T64" b="T65"/>
              <a:pathLst>
                <a:path w="971169" h="232220">
                  <a:moveTo>
                    <a:pt x="0" y="0"/>
                  </a:moveTo>
                  <a:lnTo>
                    <a:pt x="971169" y="110109"/>
                  </a:lnTo>
                  <a:lnTo>
                    <a:pt x="956501" y="116205"/>
                  </a:lnTo>
                  <a:lnTo>
                    <a:pt x="942023" y="122301"/>
                  </a:lnTo>
                  <a:lnTo>
                    <a:pt x="920115" y="128397"/>
                  </a:lnTo>
                  <a:lnTo>
                    <a:pt x="898208" y="134493"/>
                  </a:lnTo>
                  <a:lnTo>
                    <a:pt x="890778" y="140589"/>
                  </a:lnTo>
                  <a:lnTo>
                    <a:pt x="868870" y="146685"/>
                  </a:lnTo>
                  <a:lnTo>
                    <a:pt x="854393" y="146685"/>
                  </a:lnTo>
                  <a:lnTo>
                    <a:pt x="832485" y="152781"/>
                  </a:lnTo>
                  <a:lnTo>
                    <a:pt x="803148" y="158877"/>
                  </a:lnTo>
                  <a:lnTo>
                    <a:pt x="788670" y="164973"/>
                  </a:lnTo>
                  <a:lnTo>
                    <a:pt x="766763" y="171069"/>
                  </a:lnTo>
                  <a:lnTo>
                    <a:pt x="737426" y="177165"/>
                  </a:lnTo>
                  <a:lnTo>
                    <a:pt x="722948" y="177165"/>
                  </a:lnTo>
                  <a:lnTo>
                    <a:pt x="693611" y="183452"/>
                  </a:lnTo>
                  <a:lnTo>
                    <a:pt x="664464" y="189547"/>
                  </a:lnTo>
                  <a:lnTo>
                    <a:pt x="649795" y="189547"/>
                  </a:lnTo>
                  <a:lnTo>
                    <a:pt x="613410" y="195643"/>
                  </a:lnTo>
                  <a:lnTo>
                    <a:pt x="598742" y="195643"/>
                  </a:lnTo>
                  <a:lnTo>
                    <a:pt x="569595" y="201739"/>
                  </a:lnTo>
                  <a:lnTo>
                    <a:pt x="533019" y="207835"/>
                  </a:lnTo>
                  <a:lnTo>
                    <a:pt x="518351" y="207835"/>
                  </a:lnTo>
                  <a:lnTo>
                    <a:pt x="481965" y="213932"/>
                  </a:lnTo>
                  <a:lnTo>
                    <a:pt x="445389" y="213932"/>
                  </a:lnTo>
                  <a:lnTo>
                    <a:pt x="430720" y="220027"/>
                  </a:lnTo>
                  <a:lnTo>
                    <a:pt x="372427" y="220027"/>
                  </a:lnTo>
                  <a:lnTo>
                    <a:pt x="335851" y="226123"/>
                  </a:lnTo>
                  <a:lnTo>
                    <a:pt x="284798" y="226123"/>
                  </a:lnTo>
                  <a:lnTo>
                    <a:pt x="248222" y="2322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66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37" name="Shape 497"/>
            <p:cNvSpPr>
              <a:spLocks/>
            </p:cNvSpPr>
            <p:nvPr/>
          </p:nvSpPr>
          <p:spPr bwMode="auto">
            <a:xfrm>
              <a:off x="32164" y="13241"/>
              <a:ext cx="657" cy="0"/>
            </a:xfrm>
            <a:custGeom>
              <a:avLst/>
              <a:gdLst>
                <a:gd name="T0" fmla="*/ 65722 w 65722"/>
                <a:gd name="T1" fmla="*/ 0 w 65722"/>
                <a:gd name="T2" fmla="*/ 0 w 65722"/>
                <a:gd name="T3" fmla="*/ 65722 w 6572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</a:cxnLst>
              <a:rect l="T2" t="0" r="T3" b="0"/>
              <a:pathLst>
                <a:path w="65722">
                  <a:moveTo>
                    <a:pt x="65722" y="0"/>
                  </a:moveTo>
                  <a:lnTo>
                    <a:pt x="0" y="0"/>
                  </a:lnTo>
                </a:path>
              </a:pathLst>
            </a:custGeom>
            <a:noFill/>
            <a:ln w="3048">
              <a:solidFill>
                <a:srgbClr val="000000"/>
              </a:solidFill>
              <a:miter lim="1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38" name="Shape 498"/>
            <p:cNvSpPr>
              <a:spLocks/>
            </p:cNvSpPr>
            <p:nvPr/>
          </p:nvSpPr>
          <p:spPr bwMode="auto">
            <a:xfrm>
              <a:off x="29390" y="11591"/>
              <a:ext cx="2774" cy="1650"/>
            </a:xfrm>
            <a:custGeom>
              <a:avLst/>
              <a:gdLst>
                <a:gd name="T0" fmla="*/ 277368 w 277368"/>
                <a:gd name="T1" fmla="*/ 164973 h 164973"/>
                <a:gd name="T2" fmla="*/ 0 w 277368"/>
                <a:gd name="T3" fmla="*/ 0 h 164973"/>
                <a:gd name="T4" fmla="*/ 0 w 277368"/>
                <a:gd name="T5" fmla="*/ 0 h 164973"/>
                <a:gd name="T6" fmla="*/ 277368 w 277368"/>
                <a:gd name="T7" fmla="*/ 164973 h 164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T4" t="T5" r="T6" b="T7"/>
              <a:pathLst>
                <a:path w="277368" h="164973">
                  <a:moveTo>
                    <a:pt x="277368" y="164973"/>
                  </a:moveTo>
                  <a:lnTo>
                    <a:pt x="0" y="0"/>
                  </a:lnTo>
                </a:path>
              </a:pathLst>
            </a:custGeom>
            <a:noFill/>
            <a:ln w="3048">
              <a:solidFill>
                <a:srgbClr val="000000"/>
              </a:solidFill>
              <a:miter lim="1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39" name="Shape 499"/>
            <p:cNvSpPr>
              <a:spLocks/>
            </p:cNvSpPr>
            <p:nvPr/>
          </p:nvSpPr>
          <p:spPr bwMode="auto">
            <a:xfrm>
              <a:off x="15514" y="9330"/>
              <a:ext cx="7523" cy="2873"/>
            </a:xfrm>
            <a:custGeom>
              <a:avLst/>
              <a:gdLst>
                <a:gd name="T0" fmla="*/ 0 w 752285"/>
                <a:gd name="T1" fmla="*/ 0 h 287274"/>
                <a:gd name="T2" fmla="*/ 36576 w 752285"/>
                <a:gd name="T3" fmla="*/ 6096 h 287274"/>
                <a:gd name="T4" fmla="*/ 51244 w 752285"/>
                <a:gd name="T5" fmla="*/ 6096 h 287274"/>
                <a:gd name="T6" fmla="*/ 87630 w 752285"/>
                <a:gd name="T7" fmla="*/ 12192 h 287274"/>
                <a:gd name="T8" fmla="*/ 124206 w 752285"/>
                <a:gd name="T9" fmla="*/ 12192 h 287274"/>
                <a:gd name="T10" fmla="*/ 146113 w 752285"/>
                <a:gd name="T11" fmla="*/ 18288 h 287274"/>
                <a:gd name="T12" fmla="*/ 219075 w 752285"/>
                <a:gd name="T13" fmla="*/ 18288 h 287274"/>
                <a:gd name="T14" fmla="*/ 233743 w 752285"/>
                <a:gd name="T15" fmla="*/ 24384 h 287274"/>
                <a:gd name="T16" fmla="*/ 365188 w 752285"/>
                <a:gd name="T17" fmla="*/ 24384 h 287274"/>
                <a:gd name="T18" fmla="*/ 409004 w 752285"/>
                <a:gd name="T19" fmla="*/ 30480 h 287274"/>
                <a:gd name="T20" fmla="*/ 620839 w 752285"/>
                <a:gd name="T21" fmla="*/ 30480 h 287274"/>
                <a:gd name="T22" fmla="*/ 657225 w 752285"/>
                <a:gd name="T23" fmla="*/ 24384 h 287274"/>
                <a:gd name="T24" fmla="*/ 752285 w 752285"/>
                <a:gd name="T25" fmla="*/ 24384 h 287274"/>
                <a:gd name="T26" fmla="*/ 752285 w 752285"/>
                <a:gd name="T27" fmla="*/ 281178 h 287274"/>
                <a:gd name="T28" fmla="*/ 657225 w 752285"/>
                <a:gd name="T29" fmla="*/ 281178 h 287274"/>
                <a:gd name="T30" fmla="*/ 620839 w 752285"/>
                <a:gd name="T31" fmla="*/ 287274 h 287274"/>
                <a:gd name="T32" fmla="*/ 409004 w 752285"/>
                <a:gd name="T33" fmla="*/ 287274 h 287274"/>
                <a:gd name="T34" fmla="*/ 365188 w 752285"/>
                <a:gd name="T35" fmla="*/ 281178 h 287274"/>
                <a:gd name="T36" fmla="*/ 233743 w 752285"/>
                <a:gd name="T37" fmla="*/ 281178 h 287274"/>
                <a:gd name="T38" fmla="*/ 219075 w 752285"/>
                <a:gd name="T39" fmla="*/ 275082 h 287274"/>
                <a:gd name="T40" fmla="*/ 146113 w 752285"/>
                <a:gd name="T41" fmla="*/ 275082 h 287274"/>
                <a:gd name="T42" fmla="*/ 124206 w 752285"/>
                <a:gd name="T43" fmla="*/ 268796 h 287274"/>
                <a:gd name="T44" fmla="*/ 87630 w 752285"/>
                <a:gd name="T45" fmla="*/ 268796 h 287274"/>
                <a:gd name="T46" fmla="*/ 51244 w 752285"/>
                <a:gd name="T47" fmla="*/ 262699 h 287274"/>
                <a:gd name="T48" fmla="*/ 36576 w 752285"/>
                <a:gd name="T49" fmla="*/ 262699 h 287274"/>
                <a:gd name="T50" fmla="*/ 0 w 752285"/>
                <a:gd name="T51" fmla="*/ 256604 h 287274"/>
                <a:gd name="T52" fmla="*/ 0 w 752285"/>
                <a:gd name="T53" fmla="*/ 0 h 287274"/>
                <a:gd name="T54" fmla="*/ 0 w 752285"/>
                <a:gd name="T55" fmla="*/ 0 h 287274"/>
                <a:gd name="T56" fmla="*/ 752285 w 752285"/>
                <a:gd name="T57" fmla="*/ 287274 h 287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T54" t="T55" r="T56" b="T57"/>
              <a:pathLst>
                <a:path w="752285" h="287274">
                  <a:moveTo>
                    <a:pt x="0" y="0"/>
                  </a:moveTo>
                  <a:lnTo>
                    <a:pt x="36576" y="6096"/>
                  </a:lnTo>
                  <a:lnTo>
                    <a:pt x="51244" y="6096"/>
                  </a:lnTo>
                  <a:lnTo>
                    <a:pt x="87630" y="12192"/>
                  </a:lnTo>
                  <a:lnTo>
                    <a:pt x="124206" y="12192"/>
                  </a:lnTo>
                  <a:lnTo>
                    <a:pt x="146113" y="18288"/>
                  </a:lnTo>
                  <a:lnTo>
                    <a:pt x="219075" y="18288"/>
                  </a:lnTo>
                  <a:lnTo>
                    <a:pt x="233743" y="24384"/>
                  </a:lnTo>
                  <a:lnTo>
                    <a:pt x="365188" y="24384"/>
                  </a:lnTo>
                  <a:lnTo>
                    <a:pt x="409004" y="30480"/>
                  </a:lnTo>
                  <a:lnTo>
                    <a:pt x="620839" y="30480"/>
                  </a:lnTo>
                  <a:lnTo>
                    <a:pt x="657225" y="24384"/>
                  </a:lnTo>
                  <a:lnTo>
                    <a:pt x="752285" y="24384"/>
                  </a:lnTo>
                  <a:lnTo>
                    <a:pt x="752285" y="281178"/>
                  </a:lnTo>
                  <a:lnTo>
                    <a:pt x="657225" y="281178"/>
                  </a:lnTo>
                  <a:lnTo>
                    <a:pt x="620839" y="287274"/>
                  </a:lnTo>
                  <a:lnTo>
                    <a:pt x="409004" y="287274"/>
                  </a:lnTo>
                  <a:lnTo>
                    <a:pt x="365188" y="281178"/>
                  </a:lnTo>
                  <a:lnTo>
                    <a:pt x="233743" y="281178"/>
                  </a:lnTo>
                  <a:lnTo>
                    <a:pt x="219075" y="275082"/>
                  </a:lnTo>
                  <a:lnTo>
                    <a:pt x="146113" y="275082"/>
                  </a:lnTo>
                  <a:lnTo>
                    <a:pt x="124206" y="268796"/>
                  </a:lnTo>
                  <a:lnTo>
                    <a:pt x="87630" y="268796"/>
                  </a:lnTo>
                  <a:lnTo>
                    <a:pt x="51244" y="262699"/>
                  </a:lnTo>
                  <a:lnTo>
                    <a:pt x="36576" y="262699"/>
                  </a:lnTo>
                  <a:lnTo>
                    <a:pt x="0" y="2566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66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40" name="Shape 500"/>
            <p:cNvSpPr>
              <a:spLocks/>
            </p:cNvSpPr>
            <p:nvPr/>
          </p:nvSpPr>
          <p:spPr bwMode="auto">
            <a:xfrm>
              <a:off x="15514" y="7252"/>
              <a:ext cx="7523" cy="2383"/>
            </a:xfrm>
            <a:custGeom>
              <a:avLst/>
              <a:gdLst>
                <a:gd name="T0" fmla="*/ 503872 w 752285"/>
                <a:gd name="T1" fmla="*/ 0 h 238316"/>
                <a:gd name="T2" fmla="*/ 752285 w 752285"/>
                <a:gd name="T3" fmla="*/ 232220 h 238316"/>
                <a:gd name="T4" fmla="*/ 657225 w 752285"/>
                <a:gd name="T5" fmla="*/ 232220 h 238316"/>
                <a:gd name="T6" fmla="*/ 620839 w 752285"/>
                <a:gd name="T7" fmla="*/ 238316 h 238316"/>
                <a:gd name="T8" fmla="*/ 409004 w 752285"/>
                <a:gd name="T9" fmla="*/ 238316 h 238316"/>
                <a:gd name="T10" fmla="*/ 365188 w 752285"/>
                <a:gd name="T11" fmla="*/ 232220 h 238316"/>
                <a:gd name="T12" fmla="*/ 233743 w 752285"/>
                <a:gd name="T13" fmla="*/ 232220 h 238316"/>
                <a:gd name="T14" fmla="*/ 219075 w 752285"/>
                <a:gd name="T15" fmla="*/ 226123 h 238316"/>
                <a:gd name="T16" fmla="*/ 146113 w 752285"/>
                <a:gd name="T17" fmla="*/ 226123 h 238316"/>
                <a:gd name="T18" fmla="*/ 124206 w 752285"/>
                <a:gd name="T19" fmla="*/ 220028 h 238316"/>
                <a:gd name="T20" fmla="*/ 87630 w 752285"/>
                <a:gd name="T21" fmla="*/ 220028 h 238316"/>
                <a:gd name="T22" fmla="*/ 51244 w 752285"/>
                <a:gd name="T23" fmla="*/ 213932 h 238316"/>
                <a:gd name="T24" fmla="*/ 36576 w 752285"/>
                <a:gd name="T25" fmla="*/ 213932 h 238316"/>
                <a:gd name="T26" fmla="*/ 0 w 752285"/>
                <a:gd name="T27" fmla="*/ 207835 h 238316"/>
                <a:gd name="T28" fmla="*/ 503872 w 752285"/>
                <a:gd name="T29" fmla="*/ 0 h 238316"/>
                <a:gd name="T30" fmla="*/ 0 w 752285"/>
                <a:gd name="T31" fmla="*/ 0 h 238316"/>
                <a:gd name="T32" fmla="*/ 752285 w 752285"/>
                <a:gd name="T33" fmla="*/ 238316 h 238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T30" t="T31" r="T32" b="T33"/>
              <a:pathLst>
                <a:path w="752285" h="238316">
                  <a:moveTo>
                    <a:pt x="503872" y="0"/>
                  </a:moveTo>
                  <a:lnTo>
                    <a:pt x="752285" y="232220"/>
                  </a:lnTo>
                  <a:lnTo>
                    <a:pt x="657225" y="232220"/>
                  </a:lnTo>
                  <a:lnTo>
                    <a:pt x="620839" y="238316"/>
                  </a:lnTo>
                  <a:lnTo>
                    <a:pt x="409004" y="238316"/>
                  </a:lnTo>
                  <a:lnTo>
                    <a:pt x="365188" y="232220"/>
                  </a:lnTo>
                  <a:lnTo>
                    <a:pt x="233743" y="232220"/>
                  </a:lnTo>
                  <a:lnTo>
                    <a:pt x="219075" y="226123"/>
                  </a:lnTo>
                  <a:lnTo>
                    <a:pt x="146113" y="226123"/>
                  </a:lnTo>
                  <a:lnTo>
                    <a:pt x="124206" y="220028"/>
                  </a:lnTo>
                  <a:lnTo>
                    <a:pt x="87630" y="220028"/>
                  </a:lnTo>
                  <a:lnTo>
                    <a:pt x="51244" y="213932"/>
                  </a:lnTo>
                  <a:lnTo>
                    <a:pt x="36576" y="213932"/>
                  </a:lnTo>
                  <a:lnTo>
                    <a:pt x="0" y="207835"/>
                  </a:lnTo>
                  <a:lnTo>
                    <a:pt x="503872" y="0"/>
                  </a:lnTo>
                  <a:close/>
                </a:path>
              </a:pathLst>
            </a:custGeom>
            <a:solidFill>
              <a:srgbClr val="FFFFCC"/>
            </a:solidFill>
            <a:ln w="6732" cap="rnd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41" name="Shape 501"/>
            <p:cNvSpPr>
              <a:spLocks/>
            </p:cNvSpPr>
            <p:nvPr/>
          </p:nvSpPr>
          <p:spPr bwMode="auto">
            <a:xfrm>
              <a:off x="20699" y="13363"/>
              <a:ext cx="0" cy="551"/>
            </a:xfrm>
            <a:custGeom>
              <a:avLst/>
              <a:gdLst>
                <a:gd name="T0" fmla="*/ 55054 h 55054"/>
                <a:gd name="T1" fmla="*/ 0 h 55054"/>
                <a:gd name="T2" fmla="*/ 0 h 55054"/>
                <a:gd name="T3" fmla="*/ 55054 h 5505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</a:cxnLst>
              <a:rect l="0" t="T2" r="0" b="T3"/>
              <a:pathLst>
                <a:path h="55054">
                  <a:moveTo>
                    <a:pt x="0" y="55054"/>
                  </a:moveTo>
                  <a:lnTo>
                    <a:pt x="0" y="0"/>
                  </a:lnTo>
                </a:path>
              </a:pathLst>
            </a:custGeom>
            <a:noFill/>
            <a:ln w="3048">
              <a:solidFill>
                <a:srgbClr val="000000"/>
              </a:solidFill>
              <a:miter lim="1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42" name="Shape 502"/>
            <p:cNvSpPr>
              <a:spLocks/>
            </p:cNvSpPr>
            <p:nvPr/>
          </p:nvSpPr>
          <p:spPr bwMode="auto">
            <a:xfrm>
              <a:off x="19238" y="12203"/>
              <a:ext cx="1461" cy="1160"/>
            </a:xfrm>
            <a:custGeom>
              <a:avLst/>
              <a:gdLst>
                <a:gd name="T0" fmla="*/ 146114 w 146114"/>
                <a:gd name="T1" fmla="*/ 116014 h 116014"/>
                <a:gd name="T2" fmla="*/ 0 w 146114"/>
                <a:gd name="T3" fmla="*/ 0 h 116014"/>
                <a:gd name="T4" fmla="*/ 0 w 146114"/>
                <a:gd name="T5" fmla="*/ 0 h 116014"/>
                <a:gd name="T6" fmla="*/ 146114 w 146114"/>
                <a:gd name="T7" fmla="*/ 116014 h 1160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T4" t="T5" r="T6" b="T7"/>
              <a:pathLst>
                <a:path w="146114" h="116014">
                  <a:moveTo>
                    <a:pt x="146114" y="116014"/>
                  </a:moveTo>
                  <a:lnTo>
                    <a:pt x="0" y="0"/>
                  </a:lnTo>
                </a:path>
              </a:pathLst>
            </a:custGeom>
            <a:noFill/>
            <a:ln w="3048">
              <a:solidFill>
                <a:srgbClr val="000000"/>
              </a:solidFill>
              <a:miter lim="1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43" name="Rectangle 503"/>
            <p:cNvSpPr>
              <a:spLocks noChangeArrowheads="1"/>
            </p:cNvSpPr>
            <p:nvPr/>
          </p:nvSpPr>
          <p:spPr bwMode="auto">
            <a:xfrm>
              <a:off x="3992" y="1707"/>
              <a:ext cx="6993" cy="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Словаччина</a:t>
              </a:r>
              <a:endParaRPr kumimoji="0" lang="uk-UA" alt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504"/>
            <p:cNvSpPr>
              <a:spLocks noChangeArrowheads="1"/>
            </p:cNvSpPr>
            <p:nvPr/>
          </p:nvSpPr>
          <p:spPr bwMode="auto">
            <a:xfrm>
              <a:off x="5669" y="2743"/>
              <a:ext cx="2583" cy="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 3 %</a:t>
              </a:r>
              <a:endParaRPr kumimoji="0" lang="uk-UA" alt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505"/>
            <p:cNvSpPr>
              <a:spLocks noChangeArrowheads="1"/>
            </p:cNvSpPr>
            <p:nvPr/>
          </p:nvSpPr>
          <p:spPr bwMode="auto">
            <a:xfrm>
              <a:off x="548" y="5548"/>
              <a:ext cx="4778" cy="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Румунія</a:t>
              </a:r>
              <a:endParaRPr kumimoji="0" lang="uk-UA" alt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506"/>
            <p:cNvSpPr>
              <a:spLocks noChangeArrowheads="1"/>
            </p:cNvSpPr>
            <p:nvPr/>
          </p:nvSpPr>
          <p:spPr bwMode="auto">
            <a:xfrm>
              <a:off x="975" y="6584"/>
              <a:ext cx="3678" cy="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 5,7 %</a:t>
              </a:r>
              <a:endParaRPr kumimoji="0" lang="uk-UA" alt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507"/>
            <p:cNvSpPr>
              <a:spLocks noChangeArrowheads="1"/>
            </p:cNvSpPr>
            <p:nvPr/>
          </p:nvSpPr>
          <p:spPr bwMode="auto">
            <a:xfrm>
              <a:off x="1432" y="10424"/>
              <a:ext cx="4759" cy="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Польща</a:t>
              </a:r>
              <a:endParaRPr kumimoji="0" lang="uk-UA" alt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508"/>
            <p:cNvSpPr>
              <a:spLocks noChangeArrowheads="1"/>
            </p:cNvSpPr>
            <p:nvPr/>
          </p:nvSpPr>
          <p:spPr bwMode="auto">
            <a:xfrm>
              <a:off x="1859" y="11461"/>
              <a:ext cx="3636" cy="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 8,8 %</a:t>
              </a:r>
              <a:endParaRPr kumimoji="0" lang="uk-UA" alt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509"/>
            <p:cNvSpPr>
              <a:spLocks noChangeArrowheads="1"/>
            </p:cNvSpPr>
            <p:nvPr/>
          </p:nvSpPr>
          <p:spPr bwMode="auto">
            <a:xfrm>
              <a:off x="7985" y="12924"/>
              <a:ext cx="5854" cy="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Угорщина</a:t>
              </a:r>
              <a:endParaRPr kumimoji="0" lang="uk-UA" alt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510"/>
            <p:cNvSpPr>
              <a:spLocks noChangeArrowheads="1"/>
            </p:cNvSpPr>
            <p:nvPr/>
          </p:nvSpPr>
          <p:spPr bwMode="auto">
            <a:xfrm>
              <a:off x="8808" y="13991"/>
              <a:ext cx="3637" cy="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 9,3 %</a:t>
              </a:r>
              <a:endParaRPr kumimoji="0" lang="uk-UA" alt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511"/>
            <p:cNvSpPr>
              <a:spLocks noChangeArrowheads="1"/>
            </p:cNvSpPr>
            <p:nvPr/>
          </p:nvSpPr>
          <p:spPr bwMode="auto">
            <a:xfrm>
              <a:off x="15880" y="945"/>
              <a:ext cx="2308" cy="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Інші</a:t>
              </a:r>
              <a:endParaRPr kumimoji="0" lang="uk-UA" alt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512"/>
            <p:cNvSpPr>
              <a:spLocks noChangeArrowheads="1"/>
            </p:cNvSpPr>
            <p:nvPr/>
          </p:nvSpPr>
          <p:spPr bwMode="auto">
            <a:xfrm>
              <a:off x="15087" y="2012"/>
              <a:ext cx="4328" cy="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 15,6 %</a:t>
              </a:r>
              <a:endParaRPr kumimoji="0" lang="uk-UA" alt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513"/>
            <p:cNvSpPr>
              <a:spLocks noChangeArrowheads="1"/>
            </p:cNvSpPr>
            <p:nvPr/>
          </p:nvSpPr>
          <p:spPr bwMode="auto">
            <a:xfrm>
              <a:off x="19537" y="14295"/>
              <a:ext cx="3199" cy="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Росія</a:t>
              </a:r>
              <a:endParaRPr kumimoji="0" lang="uk-UA" alt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514"/>
            <p:cNvSpPr>
              <a:spLocks noChangeArrowheads="1"/>
            </p:cNvSpPr>
            <p:nvPr/>
          </p:nvSpPr>
          <p:spPr bwMode="auto">
            <a:xfrm>
              <a:off x="19080" y="15332"/>
              <a:ext cx="4369" cy="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 11,3 %</a:t>
              </a:r>
              <a:endParaRPr kumimoji="0" lang="uk-UA" alt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15"/>
            <p:cNvSpPr>
              <a:spLocks noChangeArrowheads="1"/>
            </p:cNvSpPr>
            <p:nvPr/>
          </p:nvSpPr>
          <p:spPr bwMode="auto">
            <a:xfrm>
              <a:off x="32979" y="12375"/>
              <a:ext cx="5200" cy="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Білорусь</a:t>
              </a:r>
              <a:endParaRPr kumimoji="0" lang="uk-UA" alt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16"/>
            <p:cNvSpPr>
              <a:spLocks noChangeArrowheads="1"/>
            </p:cNvSpPr>
            <p:nvPr/>
          </p:nvSpPr>
          <p:spPr bwMode="auto">
            <a:xfrm>
              <a:off x="33345" y="13411"/>
              <a:ext cx="4328" cy="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 13,4 %</a:t>
              </a:r>
              <a:endParaRPr kumimoji="0" lang="uk-UA" alt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17"/>
            <p:cNvSpPr>
              <a:spLocks noChangeArrowheads="1"/>
            </p:cNvSpPr>
            <p:nvPr/>
          </p:nvSpPr>
          <p:spPr bwMode="auto">
            <a:xfrm>
              <a:off x="34290" y="1128"/>
              <a:ext cx="5246" cy="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Молдова</a:t>
              </a:r>
              <a:endParaRPr kumimoji="0" lang="uk-UA" alt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18"/>
            <p:cNvSpPr>
              <a:spLocks noChangeArrowheads="1"/>
            </p:cNvSpPr>
            <p:nvPr/>
          </p:nvSpPr>
          <p:spPr bwMode="auto">
            <a:xfrm>
              <a:off x="34655" y="2195"/>
              <a:ext cx="4328" cy="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 32,9 %</a:t>
              </a:r>
              <a:endParaRPr kumimoji="0" lang="uk-UA" alt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19"/>
            <p:cNvSpPr>
              <a:spLocks noChangeArrowheads="1"/>
            </p:cNvSpPr>
            <p:nvPr/>
          </p:nvSpPr>
          <p:spPr bwMode="auto">
            <a:xfrm>
              <a:off x="39380" y="16243"/>
              <a:ext cx="466" cy="1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en-US" sz="3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uk-UA" altLang="en-US" sz="5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60" name="Прямоугольник 59"/>
          <p:cNvSpPr/>
          <p:nvPr/>
        </p:nvSpPr>
        <p:spPr>
          <a:xfrm>
            <a:off x="1547664" y="4999760"/>
            <a:ext cx="66320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Garamond" panose="02020404030301010803" pitchFamily="18" charset="0"/>
                <a:ea typeface="Garamond" panose="02020404030301010803" pitchFamily="18" charset="0"/>
                <a:cs typeface="Garamond" panose="02020404030301010803" pitchFamily="18" charset="0"/>
              </a:rPr>
              <a:t>Розподіл за країнами чисельності іноземних громадян, які відвідали Україну у 2017 році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766937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 лицом вниз 2"/>
          <p:cNvSpPr/>
          <p:nvPr/>
        </p:nvSpPr>
        <p:spPr>
          <a:xfrm>
            <a:off x="-108520" y="1340768"/>
            <a:ext cx="9361040" cy="4104456"/>
          </a:xfrm>
          <a:prstGeom prst="ribbon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2574920"/>
            <a:ext cx="4572000" cy="25408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8890" indent="44069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Garamond" panose="02020404030301010803" pitchFamily="18" charset="0"/>
                <a:cs typeface="Times New Roman" panose="02020603050405020304" pitchFamily="18" charset="0"/>
              </a:rPr>
              <a:t>З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Garamond" panose="02020404030301010803" pitchFamily="18" charset="0"/>
                <a:cs typeface="Times New Roman" panose="02020603050405020304" pitchFamily="18" charset="0"/>
              </a:rPr>
              <a:t>абезпечити раціональне використання туристичних ресурсів та досягти оптимізації витрат з державного і місцевих бюджетів на здійснення заходів у сфері туризму дозволить належний рівень міжгалузевої координації та міжрегіональної кооперації. 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5591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войная волна 2"/>
          <p:cNvSpPr/>
          <p:nvPr/>
        </p:nvSpPr>
        <p:spPr>
          <a:xfrm>
            <a:off x="179512" y="548680"/>
            <a:ext cx="8964488" cy="6192688"/>
          </a:xfrm>
          <a:prstGeom prst="doubleWav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1331640" y="1340768"/>
            <a:ext cx="7200800" cy="447814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Garamond" panose="02020404030301010803" pitchFamily="18" charset="0"/>
              </a:rPr>
              <a:t>	</a:t>
            </a: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  <a:ea typeface="Garamond" panose="02020404030301010803" pitchFamily="18" charset="0"/>
              </a:rPr>
              <a:t>Саме у 2017 році розпорядженням Кабінету Міністрів України від 16 березня 2017 р. № 168-р було схвалено Стратегію розвитку туризму та курортів на період до 2026 року. Згідно Стратегії єдиним шляхом розв’язання системних проблем у сфері туризму та курортів є стратегічно орієнтована державна політика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Garamond" panose="02020404030301010803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Garamond" panose="02020404030301010803" pitchFamily="18" charset="0"/>
              </a:rPr>
              <a:t>	</a:t>
            </a:r>
            <a:r>
              <a:rPr lang="ru-RU" sz="1900" b="1" dirty="0">
                <a:solidFill>
                  <a:srgbClr val="000000"/>
                </a:solidFill>
                <a:latin typeface="Times New Roman" panose="02020603050405020304" pitchFamily="18" charset="0"/>
                <a:ea typeface="Garamond" panose="02020404030301010803" pitchFamily="18" charset="0"/>
              </a:rPr>
              <a:t>О</a:t>
            </a:r>
            <a:r>
              <a:rPr lang="en-US" sz="1900" b="1" dirty="0">
                <a:solidFill>
                  <a:srgbClr val="000000"/>
                </a:solidFill>
                <a:latin typeface="Times New Roman" panose="02020603050405020304" pitchFamily="18" charset="0"/>
                <a:ea typeface="Garamond" panose="02020404030301010803" pitchFamily="18" charset="0"/>
              </a:rPr>
              <a:t>сновним завданням</a:t>
            </a: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  <a:ea typeface="Garamond" panose="02020404030301010803" pitchFamily="18" charset="0"/>
              </a:rPr>
              <a:t> якої є визначення туризму одним з основних пріоритетів держави, впровадження економікоправових механізмів успішного ведення туристичного бізнесу, інвестиційних механізмів розвитку туристичної інфраструктури, інформаційно-маркетингових заходів з формування туристичного іміджу України.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340275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272663"/>
            <a:ext cx="7884368" cy="5554683"/>
          </a:xfrm>
          <a:gradFill flip="none" rotWithShape="1">
            <a:gsLst>
              <a:gs pos="0">
                <a:schemeClr val="tx2">
                  <a:lumMod val="25000"/>
                  <a:lumOff val="75000"/>
                  <a:tint val="66000"/>
                  <a:satMod val="160000"/>
                </a:schemeClr>
              </a:gs>
              <a:gs pos="50000">
                <a:schemeClr val="tx2">
                  <a:lumMod val="25000"/>
                  <a:lumOff val="75000"/>
                  <a:tint val="44500"/>
                  <a:satMod val="160000"/>
                </a:schemeClr>
              </a:gs>
              <a:gs pos="100000">
                <a:schemeClr val="tx2">
                  <a:lumMod val="25000"/>
                  <a:lumOff val="75000"/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>
            <a:normAutofit lnSpcReduction="1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Туристична політика держави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це діяльність держави з розвитку туристичної індустрії та суб'єктів туристичного ринку, вдосконалення форм туристичного обслуговування громадян і закріплення на їх основі свого політичного, економічного та соціального потенціалу.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Туристична політика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системою соціально-економічних, правових, зовнішньо-політичних, культурних та інших методів і заходів, що використовуються парламентами, урядами, державними та приватними організаціями, асоціаціями і установами, відповідальними за туристичну діяльність, з метою регулювання та координації туристичної галузі і створення умов для її розвитку.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78779" y="188640"/>
            <a:ext cx="4979697" cy="4901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uk-UA" sz="24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Туристична політика та її види</a:t>
            </a:r>
            <a:endParaRPr lang="en-US" b="1" i="1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571789" y="1000108"/>
            <a:ext cx="8072176" cy="4000528"/>
            <a:chOff x="1465" y="3064"/>
            <a:chExt cx="6356" cy="3060"/>
          </a:xfrm>
        </p:grpSpPr>
        <p:sp>
          <p:nvSpPr>
            <p:cNvPr id="1027" name="AutoShape 3"/>
            <p:cNvSpPr>
              <a:spLocks noChangeArrowheads="1"/>
            </p:cNvSpPr>
            <p:nvPr/>
          </p:nvSpPr>
          <p:spPr bwMode="auto">
            <a:xfrm>
              <a:off x="2933" y="3064"/>
              <a:ext cx="3202" cy="1360"/>
            </a:xfrm>
            <a:prstGeom prst="downArrowCallout">
              <a:avLst>
                <a:gd name="adj1" fmla="val 58860"/>
                <a:gd name="adj2" fmla="val 58860"/>
                <a:gd name="adj3" fmla="val 16667"/>
                <a:gd name="adj4" fmla="val 66667"/>
              </a:avLst>
            </a:prstGeom>
            <a:gradFill rotWithShape="0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0000FF"/>
              </a:solidFill>
              <a:prstDash val="sysDot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32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ТУРИСТИЧНА ПОЛІТИКА</a:t>
              </a:r>
              <a:endParaRPr kumimoji="0" lang="ru-RU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1465" y="4594"/>
              <a:ext cx="1468" cy="15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Міжнародна туристична</a:t>
              </a:r>
              <a:r>
                <a:rPr kumimoji="0" lang="uk-UA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 </a:t>
              </a:r>
              <a:r>
                <a:rPr kumimoji="0" lang="uk-UA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політика</a:t>
              </a:r>
              <a:endParaRPr kumimoji="0" 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4559" y="4594"/>
              <a:ext cx="1542" cy="15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Національна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туристична</a:t>
              </a:r>
              <a:r>
                <a:rPr kumimoji="0" lang="uk-UA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 </a:t>
              </a:r>
              <a:r>
                <a:rPr kumimoji="0" lang="uk-UA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політика</a:t>
              </a:r>
              <a:endParaRPr kumimoji="0" 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3018" y="4594"/>
              <a:ext cx="1482" cy="15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Регіональна туристична</a:t>
              </a:r>
              <a:r>
                <a:rPr kumimoji="0" lang="uk-UA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 </a:t>
              </a:r>
              <a:r>
                <a:rPr kumimoji="0" lang="uk-UA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політика</a:t>
              </a:r>
              <a:endParaRPr kumimoji="0" 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6201" y="4594"/>
              <a:ext cx="1620" cy="15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Туристична політика окремих підприємств </a:t>
              </a:r>
              <a:endParaRPr kumimoji="0" 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>
              <a:off x="2086" y="4424"/>
              <a:ext cx="47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>
              <a:off x="2086" y="4424"/>
              <a:ext cx="0" cy="1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4" name="Line 10"/>
            <p:cNvSpPr>
              <a:spLocks noChangeShapeType="1"/>
            </p:cNvSpPr>
            <p:nvPr/>
          </p:nvSpPr>
          <p:spPr bwMode="auto">
            <a:xfrm>
              <a:off x="3687" y="4424"/>
              <a:ext cx="0" cy="1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>
              <a:off x="5193" y="4424"/>
              <a:ext cx="0" cy="1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6" name="Line 12"/>
            <p:cNvSpPr>
              <a:spLocks noChangeShapeType="1"/>
            </p:cNvSpPr>
            <p:nvPr/>
          </p:nvSpPr>
          <p:spPr bwMode="auto">
            <a:xfrm>
              <a:off x="6794" y="4424"/>
              <a:ext cx="0" cy="1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196752"/>
            <a:ext cx="8229600" cy="4525963"/>
          </a:xfrm>
          <a:solidFill>
            <a:schemeClr val="bg1">
              <a:lumMod val="85000"/>
            </a:schemeClr>
          </a:solidFill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indent="449580" algn="just">
              <a:spcAft>
                <a:spcPts val="0"/>
              </a:spcAft>
            </a:pPr>
            <a:r>
              <a:rPr lang="uk-UA" b="1" dirty="0"/>
              <a:t>	</a:t>
            </a:r>
            <a:r>
              <a:rPr lang="en-US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Державна туристична політика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являє собою своєрідний спектр загальної політики держави.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Необхідність впливу державних органів на розвиток туризму доведена світовою практикою.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Гаазькій декларації з туризму, прийнятій у квітні 1989 року, сказано: "Туризм повинен плануватися державною владою, а також владою і туристичною індустрією на комплексній і послідовній основі з урахуванням усіх аспектів цього феномена"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Створення нормативно-правової бази, що врегульовує і впорядковує відносини в галузі туристичної індустрії, є пріоритетним і найбільш важливим напрямком державної політики в галузі туризму.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611" y="19294"/>
            <a:ext cx="7920691" cy="864096"/>
          </a:xfr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Autofit/>
          </a:bodyPr>
          <a:lstStyle/>
          <a:p>
            <a:pPr indent="449580">
              <a:spcAft>
                <a:spcPts val="0"/>
              </a:spcAft>
            </a:pPr>
            <a:b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Злагоджена туристична політика має охоплювати всі ланки так званого туристичного циклу, у який входить: </a:t>
            </a:r>
            <a:br>
              <a:rPr lang="en-US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2400" b="1" i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311731528"/>
              </p:ext>
            </p:extLst>
          </p:nvPr>
        </p:nvGraphicFramePr>
        <p:xfrm>
          <a:off x="1319713" y="1196752"/>
          <a:ext cx="7440488" cy="5433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391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030171"/>
              </p:ext>
            </p:extLst>
          </p:nvPr>
        </p:nvGraphicFramePr>
        <p:xfrm>
          <a:off x="0" y="1"/>
          <a:ext cx="9144000" cy="685983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506891088"/>
                    </a:ext>
                  </a:extLst>
                </a:gridCol>
              </a:tblGrid>
              <a:tr h="692695">
                <a:tc>
                  <a:txBody>
                    <a:bodyPr/>
                    <a:lstStyle/>
                    <a:p>
                      <a:pPr indent="449580" algn="ctr">
                        <a:spcAft>
                          <a:spcPts val="0"/>
                        </a:spcAft>
                      </a:pP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Основними напрямками державної політики в галузі туризму є: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0777586"/>
                  </a:ext>
                </a:extLst>
              </a:tr>
              <a:tr h="336876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залучення громадян до раціонального використання вільного часу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7884999"/>
                  </a:ext>
                </a:extLst>
              </a:tr>
              <a:tr h="367139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забезпечення раціонального використання та збереження туристичних ресурсів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936114"/>
                  </a:ext>
                </a:extLst>
              </a:tr>
              <a:tr h="540377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створення сприятливого для розвитку туризму</a:t>
                      </a:r>
                      <a:r>
                        <a:rPr lang="uk-UA" sz="18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різних видіз контролю ЗЕД діяльності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940130"/>
                  </a:ext>
                </a:extLst>
              </a:tr>
              <a:tr h="589533">
                <a:tc>
                  <a:txBody>
                    <a:bodyPr/>
                    <a:lstStyle/>
                    <a:p>
                      <a:pPr marL="285750" indent="-285750" algn="l"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створення економічних умов, які стимулюють розвиток туризму в Україні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ü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325444"/>
                  </a:ext>
                </a:extLst>
              </a:tr>
              <a:tr h="589533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запровадження пільгових умов для організації туристичної та екскурсійної роботи</a:t>
                      </a:r>
                      <a:r>
                        <a:rPr lang="uk-UA" sz="18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для різних верств населення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630392"/>
                  </a:ext>
                </a:extLst>
              </a:tr>
              <a:tr h="541387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заохочення національних та іноземних інвестицій у розвиток туристичної індустрії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700510"/>
                  </a:ext>
                </a:extLst>
              </a:tr>
              <a:tr h="541387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встановлення порядку стандартизації, сертифікації та ліцензування в галузі туризму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4419595"/>
                  </a:ext>
                </a:extLst>
              </a:tr>
              <a:tr h="541387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впровадження системи статистичної звітності суб'єктів туристичної діяльності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54845"/>
                  </a:ext>
                </a:extLst>
              </a:tr>
              <a:tr h="336876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визначення порядку управління державною власністю в галузі туризму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109910"/>
                  </a:ext>
                </a:extLst>
              </a:tr>
              <a:tr h="336876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забезпечення безпеки туристів, захист їх прав, інтересів і майна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0338581"/>
                  </a:ext>
                </a:extLst>
              </a:tr>
              <a:tr h="336876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підтримка розвитку туризму в регіонах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3992430"/>
                  </a:ext>
                </a:extLst>
              </a:tr>
              <a:tr h="589533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організація та розвиток системи наукового забезпечення галузі туризму, підготовка та підвищення кваліфікації туристичних кадрів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764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411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1115616" y="764704"/>
            <a:ext cx="7786742" cy="5286412"/>
          </a:xfrm>
          <a:prstGeom prst="bevel">
            <a:avLst>
              <a:gd name="adj" fmla="val 3426"/>
            </a:avLst>
          </a:prstGeom>
          <a:gradFill rotWithShape="0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189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Управління туризмом на державному рівні повинне забезпечувати:</a:t>
            </a:r>
          </a:p>
          <a:p>
            <a:pPr marL="0" marR="0" lvl="2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зростання надходжень від туризму;</a:t>
            </a:r>
          </a:p>
          <a:p>
            <a:pPr marL="0" marR="0" lvl="2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захист споживачів туристичних послуг;</a:t>
            </a:r>
          </a:p>
          <a:p>
            <a:pPr marL="0" marR="0" lvl="2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дотримання правових засад здійснення туристичної діяльності;</a:t>
            </a:r>
          </a:p>
          <a:p>
            <a:pPr marL="0" marR="0" lvl="2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збереження туристично-рекреаційних ресурсів.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268760"/>
            <a:ext cx="6912768" cy="384720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Регіональна політика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— це діяльність держави, спрямована на забезпечення комплексного економічного, політичного, соціального та культурного розвитку окремих територій країни. Тактичним завданням регіональної політики є забезпечення збалансованого комплексно-пропорційного розвитку окремих регіонів, створення сприятливих умов для успішного функціонування господарських об'єктів та проживання населення, для розвитку ринкових відносин. Стратегічним завданням регіональної політики є макросоціоекономічне обґрунтування та розробка оптимальної перспективної територіальної структури життя населення.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0497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313</TotalTime>
  <Words>1928</Words>
  <Application>Microsoft Office PowerPoint</Application>
  <PresentationFormat>Экран (4:3)</PresentationFormat>
  <Paragraphs>166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8" baseType="lpstr">
      <vt:lpstr>Arial</vt:lpstr>
      <vt:lpstr>Calibri</vt:lpstr>
      <vt:lpstr>Corbel</vt:lpstr>
      <vt:lpstr>Garamond</vt:lpstr>
      <vt:lpstr>Open Sans</vt:lpstr>
      <vt:lpstr>Symbol</vt:lpstr>
      <vt:lpstr>Times New Roman</vt:lpstr>
      <vt:lpstr>Wingdings</vt:lpstr>
      <vt:lpstr>Wingdings 2</vt:lpstr>
      <vt:lpstr>Параллакс</vt:lpstr>
      <vt:lpstr>Презентация PowerPoint</vt:lpstr>
      <vt:lpstr>План лекції:</vt:lpstr>
      <vt:lpstr>Презентация PowerPoint</vt:lpstr>
      <vt:lpstr>Презентация PowerPoint</vt:lpstr>
      <vt:lpstr>Презентация PowerPoint</vt:lpstr>
      <vt:lpstr> Злагоджена туристична політика має охоплювати всі ланки так званого туристичного циклу, у який входить:  </vt:lpstr>
      <vt:lpstr>Презентация PowerPoint</vt:lpstr>
      <vt:lpstr>Презентация PowerPoint</vt:lpstr>
      <vt:lpstr>Презентация PowerPoint</vt:lpstr>
      <vt:lpstr>Презентация PowerPoint</vt:lpstr>
      <vt:lpstr>2. Структура управління туристичною сферою в Україні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 інші організації з регулювання туризму в Україні</vt:lpstr>
      <vt:lpstr>Презентация PowerPoint</vt:lpstr>
      <vt:lpstr>Основними завданнями Міністерства культури і туризму України є:</vt:lpstr>
      <vt:lpstr> Відповідно до зазначених вище завдань Державної служби туризму і курортів МКТУ виконує наступні основні функції: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pttii</dc:creator>
  <cp:lastModifiedBy>Владелец</cp:lastModifiedBy>
  <cp:revision>31</cp:revision>
  <dcterms:modified xsi:type="dcterms:W3CDTF">2022-10-11T13:55:51Z</dcterms:modified>
</cp:coreProperties>
</file>