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311" r:id="rId5"/>
    <p:sldId id="312" r:id="rId6"/>
    <p:sldId id="309" r:id="rId7"/>
    <p:sldId id="268" r:id="rId8"/>
    <p:sldId id="270" r:id="rId9"/>
    <p:sldId id="272" r:id="rId10"/>
    <p:sldId id="273" r:id="rId11"/>
    <p:sldId id="274" r:id="rId12"/>
    <p:sldId id="277" r:id="rId13"/>
    <p:sldId id="280" r:id="rId14"/>
    <p:sldId id="281" r:id="rId15"/>
    <p:sldId id="282" r:id="rId16"/>
    <p:sldId id="283" r:id="rId17"/>
    <p:sldId id="284" r:id="rId18"/>
    <p:sldId id="286" r:id="rId19"/>
    <p:sldId id="288" r:id="rId20"/>
    <p:sldId id="289" r:id="rId21"/>
    <p:sldId id="290" r:id="rId22"/>
    <p:sldId id="291" r:id="rId23"/>
    <p:sldId id="292" r:id="rId24"/>
    <p:sldId id="293" r:id="rId25"/>
    <p:sldId id="294" r:id="rId26"/>
    <p:sldId id="295" r:id="rId27"/>
    <p:sldId id="297" r:id="rId28"/>
    <p:sldId id="298" r:id="rId29"/>
    <p:sldId id="299" r:id="rId30"/>
    <p:sldId id="300" r:id="rId31"/>
    <p:sldId id="301" r:id="rId32"/>
    <p:sldId id="303" r:id="rId33"/>
    <p:sldId id="304" r:id="rId34"/>
    <p:sldId id="305" r:id="rId35"/>
    <p:sldId id="306" r:id="rId36"/>
    <p:sldId id="307" r:id="rId37"/>
    <p:sldId id="308" r:id="rId3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E781B793-E1FC-491E-A53A-A36474C4076D}" type="datetimeFigureOut">
              <a:rPr lang="ru-RU"/>
              <a:pPr>
                <a:defRPr/>
              </a:pPr>
              <a:t>08.10.2021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B651357F-8847-4D09-A090-E700A860D0D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5F1D5F3-AE43-4265-83A5-D982735F105E}" type="datetimeFigureOut">
              <a:rPr lang="ru-RU"/>
              <a:pPr>
                <a:defRPr/>
              </a:pPr>
              <a:t>08.10.2021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BC3CBCE-14F0-4CDD-A5F9-67E4B552EED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A3880C1-BCC3-46DC-B0A1-16C255FA1A29}" type="datetimeFigureOut">
              <a:rPr lang="ru-RU"/>
              <a:pPr>
                <a:defRPr/>
              </a:pPr>
              <a:t>08.10.2021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4277826-BDB1-4CD8-9B98-0B9E8F18F8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14D3D879-81D9-4545-A103-4C89A5D6EFDB}" type="datetimeFigureOut">
              <a:rPr lang="ru-RU"/>
              <a:pPr>
                <a:defRPr/>
              </a:pPr>
              <a:t>08.10.2021</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50A5E78B-CBDC-485E-8C16-805DC4A8CBA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3284591-0E3D-4901-BA9B-20BD53431AB6}" type="datetimeFigureOut">
              <a:rPr lang="ru-RU"/>
              <a:pPr>
                <a:defRPr/>
              </a:pPr>
              <a:t>08.10.2021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3EBF580A-2468-46E2-892B-331F252FEA0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97F1648C-83D9-4128-96CD-2148ED1407F7}" type="datetimeFigureOut">
              <a:rPr lang="ru-RU"/>
              <a:pPr>
                <a:defRPr/>
              </a:pPr>
              <a:t>08.10.2021</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6B7FBB1D-DB31-43E0-9718-115BBD1ABBD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98248B71-1982-4DF7-9EBE-62D6217C6EE3}" type="datetimeFigureOut">
              <a:rPr lang="ru-RU"/>
              <a:pPr>
                <a:defRPr/>
              </a:pPr>
              <a:t>08.10.2021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A4876D1-0BCA-4829-B273-F5FE6F58658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5592CF-F229-40FB-B65B-FEE3BD4CD639}" type="datetimeFigureOut">
              <a:rPr lang="ru-RU"/>
              <a:pPr>
                <a:defRPr/>
              </a:pPr>
              <a:t>08.10.2021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0F6D213-2427-4D02-809D-48108465238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C5153-D71E-4539-A894-FA293EFC76FD}" type="datetimeFigureOut">
              <a:rPr lang="ru-RU"/>
              <a:pPr>
                <a:defRPr/>
              </a:pPr>
              <a:t>08.10.2021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80E31C9-4954-4D0C-9ED7-7C8C79EEDCF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5D91DCB-2254-4B06-8C4C-AD01A4DA46BF}" type="datetimeFigureOut">
              <a:rPr lang="ru-RU"/>
              <a:pPr>
                <a:defRPr/>
              </a:pPr>
              <a:t>08.10.2021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F4A8B58-9484-4DA1-92F8-0A6CAE62CE8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7BD42DCB-290E-4AC0-BAFB-020D333A1945}" type="datetimeFigureOut">
              <a:rPr lang="ru-RU"/>
              <a:pPr>
                <a:defRPr/>
              </a:pPr>
              <a:t>08.10.2021</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8981D385-E925-4CC9-AF38-C65BF4E00C1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4109C31B-9F87-4DCE-9DB9-AC29E98FDF54}" type="datetimeFigureOut">
              <a:rPr lang="ru-RU"/>
              <a:pPr>
                <a:defRPr/>
              </a:pPr>
              <a:t>08.10.2021</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DD9FF1A8-618D-4B09-97C9-7EBBD2E93AA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рямоугольник 3"/>
          <p:cNvSpPr>
            <a:spLocks noChangeArrowheads="1"/>
          </p:cNvSpPr>
          <p:nvPr/>
        </p:nvSpPr>
        <p:spPr bwMode="auto">
          <a:xfrm>
            <a:off x="250825" y="476250"/>
            <a:ext cx="8424863" cy="5693866"/>
          </a:xfrm>
          <a:prstGeom prst="rect">
            <a:avLst/>
          </a:prstGeom>
          <a:noFill/>
          <a:ln w="9525">
            <a:noFill/>
            <a:miter lim="800000"/>
            <a:headEnd/>
            <a:tailEnd/>
          </a:ln>
        </p:spPr>
        <p:txBody>
          <a:bodyPr>
            <a:spAutoFit/>
          </a:bodyPr>
          <a:lstStyle/>
          <a:p>
            <a:pPr algn="ctr"/>
            <a:r>
              <a:rPr lang="uk-UA" b="1" dirty="0">
                <a:latin typeface="Times New Roman" pitchFamily="18" charset="0"/>
                <a:cs typeface="Times New Roman" pitchFamily="18" charset="0"/>
              </a:rPr>
              <a:t>НАЦІОНАЛЬНИЙ УНІВЕРСИТЕТ БІОРЕСУРСІВ І ПРИРОДОКОРИСТУВАННЯ УКРАЇНИ</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sz="2400" b="1" dirty="0">
                <a:latin typeface="Times New Roman" pitchFamily="18" charset="0"/>
                <a:cs typeface="Times New Roman" pitchFamily="18" charset="0"/>
              </a:rPr>
              <a:t>Дисципліна «Методологія </a:t>
            </a:r>
            <a:r>
              <a:rPr lang="uk-UA" sz="2400" b="1" dirty="0" smtClean="0">
                <a:latin typeface="Times New Roman" pitchFamily="18" charset="0"/>
                <a:cs typeface="Times New Roman" pitchFamily="18" charset="0"/>
              </a:rPr>
              <a:t>наукового </a:t>
            </a:r>
            <a:r>
              <a:rPr lang="uk-UA" sz="2400" b="1" dirty="0">
                <a:latin typeface="Times New Roman" pitchFamily="18" charset="0"/>
                <a:cs typeface="Times New Roman" pitchFamily="18" charset="0"/>
              </a:rPr>
              <a:t>дослідження та організація підготовки дисертаційної роботи»</a:t>
            </a: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endParaRPr lang="uk-UA"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endParaRPr lang="uk-UA" sz="2000" b="1" dirty="0">
              <a:latin typeface="Times New Roman" pitchFamily="18" charset="0"/>
              <a:cs typeface="Times New Roman" pitchFamily="18" charset="0"/>
            </a:endParaRPr>
          </a:p>
          <a:p>
            <a:pPr algn="ctr"/>
            <a:r>
              <a:rPr lang="uk-UA" sz="2000" b="1" dirty="0">
                <a:latin typeface="Times New Roman" pitchFamily="18" charset="0"/>
                <a:cs typeface="Times New Roman" pitchFamily="18" charset="0"/>
              </a:rPr>
              <a:t>Лектор, </a:t>
            </a:r>
            <a:endParaRPr lang="ru-RU" sz="2000" dirty="0">
              <a:latin typeface="Times New Roman" pitchFamily="18" charset="0"/>
              <a:cs typeface="Times New Roman" pitchFamily="18" charset="0"/>
            </a:endParaRPr>
          </a:p>
          <a:p>
            <a:pPr algn="ct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професор</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Єрмаков</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Олександр</a:t>
            </a:r>
            <a:r>
              <a:rPr lang="ru-RU" sz="2000" b="1" dirty="0">
                <a:latin typeface="Times New Roman" pitchFamily="18" charset="0"/>
                <a:cs typeface="Times New Roman" pitchFamily="18" charset="0"/>
              </a:rPr>
              <a:t> Юхимович</a:t>
            </a:r>
          </a:p>
          <a:p>
            <a:pPr algn="ctr"/>
            <a:endParaRPr lang="uk-UA" b="1" dirty="0">
              <a:latin typeface="Times New Roman" pitchFamily="18" charset="0"/>
              <a:cs typeface="Times New Roman" pitchFamily="18" charset="0"/>
            </a:endParaRPr>
          </a:p>
          <a:p>
            <a:pPr algn="ctr"/>
            <a:endParaRPr lang="uk-UA" b="1"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3"/>
          <p:cNvSpPr>
            <a:spLocks noChangeArrowheads="1"/>
          </p:cNvSpPr>
          <p:nvPr/>
        </p:nvSpPr>
        <p:spPr bwMode="auto">
          <a:xfrm>
            <a:off x="250825" y="476250"/>
            <a:ext cx="8424863" cy="3786188"/>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r>
              <a:rPr lang="uk-UA" sz="2400" b="1" dirty="0">
                <a:latin typeface="Times New Roman" pitchFamily="18" charset="0"/>
                <a:cs typeface="Times New Roman" pitchFamily="18" charset="0"/>
              </a:rPr>
              <a:t>Спостереження</a:t>
            </a:r>
            <a:r>
              <a:rPr lang="uk-UA" sz="2400" dirty="0">
                <a:latin typeface="Times New Roman" pitchFamily="18" charset="0"/>
                <a:cs typeface="Times New Roman" pitchFamily="18" charset="0"/>
              </a:rPr>
              <a:t> має загальноприйняту систему класифікації. Зокрема  </a:t>
            </a:r>
            <a:r>
              <a:rPr lang="uk-UA" sz="2400" b="1" dirty="0">
                <a:latin typeface="Times New Roman" pitchFamily="18" charset="0"/>
                <a:cs typeface="Times New Roman" pitchFamily="18" charset="0"/>
              </a:rPr>
              <a:t>суцільне спостереження  </a:t>
            </a:r>
            <a:r>
              <a:rPr lang="uk-UA" sz="2400" dirty="0">
                <a:latin typeface="Times New Roman" pitchFamily="18" charset="0"/>
                <a:cs typeface="Times New Roman" pitchFamily="18" charset="0"/>
              </a:rPr>
              <a:t>— це процес фіксації та збору інформації, орієнтований на повне врахування усіх одиниць сукупності, що складають досліджуване явище.</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3"/>
          <p:cNvSpPr>
            <a:spLocks noChangeArrowheads="1"/>
          </p:cNvSpPr>
          <p:nvPr/>
        </p:nvSpPr>
        <p:spPr bwMode="auto">
          <a:xfrm>
            <a:off x="250825" y="476250"/>
            <a:ext cx="8424863" cy="3786188"/>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r>
              <a:rPr lang="uk-UA" sz="2400" b="1" dirty="0" err="1">
                <a:latin typeface="Times New Roman" pitchFamily="18" charset="0"/>
                <a:cs typeface="Times New Roman" pitchFamily="18" charset="0"/>
              </a:rPr>
              <a:t>Несуцільне</a:t>
            </a:r>
            <a:r>
              <a:rPr lang="uk-UA" sz="2400" b="1" dirty="0">
                <a:latin typeface="Times New Roman" pitchFamily="18" charset="0"/>
                <a:cs typeface="Times New Roman" pitchFamily="18" charset="0"/>
              </a:rPr>
              <a:t> спостереження </a:t>
            </a:r>
            <a:r>
              <a:rPr lang="uk-UA" sz="2400" dirty="0">
                <a:latin typeface="Times New Roman" pitchFamily="18" charset="0"/>
                <a:cs typeface="Times New Roman" pitchFamily="18" charset="0"/>
              </a:rPr>
              <a:t>охоплює лише частину одиниць такої сукупності, яка повинна характеризуватись масовістю та нести на собі всі характерні риси повної сукупності. Його різновидами є вибіркове спостереження, </a:t>
            </a:r>
            <a:r>
              <a:rPr lang="uk-UA" sz="2400" dirty="0" err="1">
                <a:latin typeface="Times New Roman" pitchFamily="18" charset="0"/>
                <a:cs typeface="Times New Roman" pitchFamily="18" charset="0"/>
              </a:rPr>
              <a:t>спостереження</a:t>
            </a:r>
            <a:r>
              <a:rPr lang="uk-UA" sz="2400" dirty="0">
                <a:latin typeface="Times New Roman" pitchFamily="18" charset="0"/>
                <a:cs typeface="Times New Roman" pitchFamily="18" charset="0"/>
              </a:rPr>
              <a:t> основного масиву, анкетне, монографічне.</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4955203"/>
          </a:xfrm>
          <a:prstGeom prst="rect">
            <a:avLst/>
          </a:prstGeom>
        </p:spPr>
        <p:txBody>
          <a:bodyPr>
            <a:spAutoFit/>
          </a:bodyPr>
          <a:lstStyle/>
          <a:p>
            <a:pPr indent="457200"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uk-UA" sz="2400" b="1" dirty="0" smtClean="0">
                <a:latin typeface="Times New Roman" panose="02020603050405020304" pitchFamily="18" charset="0"/>
                <a:cs typeface="Times New Roman" panose="02020603050405020304" pitchFamily="18" charset="0"/>
              </a:rPr>
              <a:t>	</a:t>
            </a:r>
            <a:r>
              <a:rPr lang="uk-UA" sz="2800" b="1" dirty="0" smtClean="0">
                <a:latin typeface="Times New Roman" panose="02020603050405020304" pitchFamily="18" charset="0"/>
                <a:cs typeface="Times New Roman" panose="02020603050405020304" pitchFamily="18" charset="0"/>
              </a:rPr>
              <a:t>Методи </a:t>
            </a:r>
            <a:r>
              <a:rPr lang="uk-UA" sz="2800" b="1" dirty="0">
                <a:latin typeface="Times New Roman" panose="02020603050405020304" pitchFamily="18" charset="0"/>
                <a:cs typeface="Times New Roman" panose="02020603050405020304" pitchFamily="18" charset="0"/>
              </a:rPr>
              <a:t>групування. </a:t>
            </a:r>
            <a:r>
              <a:rPr lang="uk-UA" sz="2800" dirty="0">
                <a:latin typeface="Times New Roman" panose="02020603050405020304" pitchFamily="18" charset="0"/>
                <a:cs typeface="Times New Roman" panose="02020603050405020304" pitchFamily="18" charset="0"/>
              </a:rPr>
              <a:t>Групування - це розподіл генеральної або вибіркової сукупності за певними сутнісними </a:t>
            </a:r>
            <a:r>
              <a:rPr lang="uk-UA" sz="2800" dirty="0" err="1">
                <a:latin typeface="Times New Roman" panose="02020603050405020304" pitchFamily="18" charset="0"/>
                <a:cs typeface="Times New Roman" panose="02020603050405020304" pitchFamily="18" charset="0"/>
              </a:rPr>
              <a:t>варіюючими</a:t>
            </a:r>
            <a:r>
              <a:rPr lang="uk-UA" sz="2800" dirty="0">
                <a:latin typeface="Times New Roman" panose="02020603050405020304" pitchFamily="18" charset="0"/>
                <a:cs typeface="Times New Roman" panose="02020603050405020304" pitchFamily="18" charset="0"/>
              </a:rPr>
              <a:t> ознаками, які мають назву ознак групування або критеріїв. Воно дає змогу упорядкувати первинний матеріал,  систематизувати досліджувану сукупність та провести сортування її елементів. </a:t>
            </a:r>
            <a:endParaRPr lang="ru-RU" sz="28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ru-RU" sz="2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Прямоугольник 3"/>
          <p:cNvSpPr>
            <a:spLocks noChangeArrowheads="1"/>
          </p:cNvSpPr>
          <p:nvPr/>
        </p:nvSpPr>
        <p:spPr bwMode="auto">
          <a:xfrm>
            <a:off x="250825" y="476250"/>
            <a:ext cx="8424863" cy="4031873"/>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r>
              <a:rPr lang="uk-UA" sz="2800" dirty="0" smtClean="0">
                <a:latin typeface="Times New Roman" pitchFamily="18" charset="0"/>
                <a:cs typeface="Times New Roman" pitchFamily="18" charset="0"/>
              </a:rPr>
              <a:t>	Особливою </a:t>
            </a:r>
            <a:r>
              <a:rPr lang="uk-UA" sz="2800" dirty="0">
                <a:latin typeface="Times New Roman" pitchFamily="18" charset="0"/>
                <a:cs typeface="Times New Roman" pitchFamily="18" charset="0"/>
              </a:rPr>
              <a:t>формою групувань є  </a:t>
            </a:r>
            <a:r>
              <a:rPr lang="uk-UA" sz="2800" b="1" dirty="0">
                <a:latin typeface="Times New Roman" pitchFamily="18" charset="0"/>
                <a:cs typeface="Times New Roman" pitchFamily="18" charset="0"/>
              </a:rPr>
              <a:t>класифікації.</a:t>
            </a:r>
            <a:r>
              <a:rPr lang="uk-UA" sz="2800" dirty="0">
                <a:latin typeface="Times New Roman" pitchFamily="18" charset="0"/>
                <a:cs typeface="Times New Roman" pitchFamily="18" charset="0"/>
              </a:rPr>
              <a:t>  Вони будуються виключно за атрибутивними ознаками, мають сталий  характер та фундаментальне значення для теоретичного дослідження. </a:t>
            </a:r>
          </a:p>
          <a:p>
            <a:pPr indent="457200"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Прямоугольник 3"/>
          <p:cNvSpPr>
            <a:spLocks noChangeArrowheads="1"/>
          </p:cNvSpPr>
          <p:nvPr/>
        </p:nvSpPr>
        <p:spPr bwMode="auto">
          <a:xfrm>
            <a:off x="250825" y="476250"/>
            <a:ext cx="8424863" cy="4156075"/>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r>
              <a:rPr lang="uk-UA" sz="2400" b="1" dirty="0">
                <a:latin typeface="Times New Roman" pitchFamily="18" charset="0"/>
                <a:cs typeface="Times New Roman" pitchFamily="18" charset="0"/>
              </a:rPr>
              <a:t>Таблично-графічні методи. </a:t>
            </a:r>
            <a:r>
              <a:rPr lang="uk-UA" sz="2400" b="1" dirty="0" smtClean="0">
                <a:latin typeface="Times New Roman" pitchFamily="18" charset="0"/>
                <a:cs typeface="Times New Roman" pitchFamily="18" charset="0"/>
              </a:rPr>
              <a:t>Табличний </a:t>
            </a:r>
            <a:r>
              <a:rPr lang="uk-UA" sz="2400" b="1" dirty="0">
                <a:latin typeface="Times New Roman" pitchFamily="18" charset="0"/>
                <a:cs typeface="Times New Roman" pitchFamily="18" charset="0"/>
              </a:rPr>
              <a:t>метод.  </a:t>
            </a:r>
            <a:r>
              <a:rPr lang="uk-UA" sz="2400" dirty="0">
                <a:latin typeface="Times New Roman" pitchFamily="18" charset="0"/>
                <a:cs typeface="Times New Roman" pitchFamily="18" charset="0"/>
              </a:rPr>
              <a:t>Сутність цього методу полягає у систематизації і наочному поданні текстової та цифрової інформації, отриманої внаслідок збору даних, групування, проведення аналізу, синтезу нових показників, прогнозування розвитку подій та моделювання ситуації, у вигляді таблиць. </a:t>
            </a:r>
            <a:endParaRPr lang="ru-RU" sz="2400" dirty="0">
              <a:latin typeface="Times New Roman" pitchFamily="18" charset="0"/>
              <a:cs typeface="Times New Roman" pitchFamily="18" charset="0"/>
            </a:endParaRPr>
          </a:p>
          <a:p>
            <a:pPr indent="457200"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Прямоугольник 3"/>
          <p:cNvSpPr>
            <a:spLocks noChangeArrowheads="1"/>
          </p:cNvSpPr>
          <p:nvPr/>
        </p:nvSpPr>
        <p:spPr bwMode="auto">
          <a:xfrm>
            <a:off x="250825" y="476250"/>
            <a:ext cx="8424863" cy="3013075"/>
          </a:xfrm>
          <a:prstGeom prst="rect">
            <a:avLst/>
          </a:prstGeom>
          <a:noFill/>
          <a:ln w="9525">
            <a:noFill/>
            <a:miter lim="800000"/>
            <a:headEnd/>
            <a:tailEnd/>
          </a:ln>
        </p:spPr>
        <p:txBody>
          <a:bodyPr>
            <a:spAutoFit/>
          </a:bodyPr>
          <a:lstStyle/>
          <a:p>
            <a:pPr indent="457200" algn="just"/>
            <a:endParaRPr lang="uk-UA" sz="2400" b="1">
              <a:latin typeface="Times New Roman" pitchFamily="18" charset="0"/>
              <a:cs typeface="Times New Roman" pitchFamily="18" charset="0"/>
            </a:endParaRPr>
          </a:p>
          <a:p>
            <a:pPr indent="457200" algn="just"/>
            <a:endParaRPr lang="uk-UA" sz="2400" b="1">
              <a:latin typeface="Times New Roman" pitchFamily="18" charset="0"/>
              <a:cs typeface="Times New Roman" pitchFamily="18" charset="0"/>
            </a:endParaRPr>
          </a:p>
          <a:p>
            <a:pPr indent="457200" algn="just"/>
            <a:r>
              <a:rPr lang="uk-UA" sz="2400" b="1">
                <a:latin typeface="Times New Roman" pitchFamily="18" charset="0"/>
                <a:cs typeface="Times New Roman" pitchFamily="18" charset="0"/>
              </a:rPr>
              <a:t>Графічний метод. </a:t>
            </a:r>
            <a:r>
              <a:rPr lang="uk-UA" sz="2400">
                <a:latin typeface="Times New Roman" pitchFamily="18" charset="0"/>
                <a:cs typeface="Times New Roman" pitchFamily="18" charset="0"/>
              </a:rPr>
              <a:t>Як і табличний, графічний метод передбачає проведення систематизації і наочне подання інформації, отриманої внаслідок збору даних, групування, проведення аналізу, синтезу нових показників, прогнозування розвитку подій та моделювання ситуації, у вигляді графіків,  діаграм, картограм, картодіаграм, логічних схем. </a:t>
            </a:r>
            <a:endParaRPr lang="ru-RU" sz="240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3"/>
          <p:cNvSpPr>
            <a:spLocks noChangeArrowheads="1"/>
          </p:cNvSpPr>
          <p:nvPr/>
        </p:nvSpPr>
        <p:spPr bwMode="auto">
          <a:xfrm>
            <a:off x="250825" y="476250"/>
            <a:ext cx="8424863" cy="3416320"/>
          </a:xfrm>
          <a:prstGeom prst="rect">
            <a:avLst/>
          </a:prstGeom>
          <a:noFill/>
          <a:ln w="9525">
            <a:noFill/>
            <a:miter lim="800000"/>
            <a:headEnd/>
            <a:tailEnd/>
          </a:ln>
        </p:spPr>
        <p:txBody>
          <a:bodyPr>
            <a:spAutoFit/>
          </a:bodyPr>
          <a:lstStyle/>
          <a:p>
            <a:pPr indent="457200" algn="ctr"/>
            <a:r>
              <a:rPr lang="uk-UA" sz="2400" b="1" dirty="0">
                <a:latin typeface="Times New Roman" pitchFamily="18" charset="0"/>
                <a:cs typeface="Times New Roman" pitchFamily="18" charset="0"/>
              </a:rPr>
              <a:t>Питання </a:t>
            </a:r>
            <a:r>
              <a:rPr lang="uk-UA" sz="2400" b="1" dirty="0" smtClean="0">
                <a:latin typeface="Times New Roman" pitchFamily="18" charset="0"/>
                <a:cs typeface="Times New Roman" pitchFamily="18" charset="0"/>
              </a:rPr>
              <a:t>3. </a:t>
            </a:r>
            <a:r>
              <a:rPr lang="uk-UA" sz="2400" b="1" dirty="0">
                <a:latin typeface="Times New Roman" pitchFamily="18" charset="0"/>
                <a:cs typeface="Times New Roman" pitchFamily="18" charset="0"/>
              </a:rPr>
              <a:t>Методи і прийоми аналізу</a:t>
            </a:r>
          </a:p>
          <a:p>
            <a:pPr indent="457200" algn="just"/>
            <a:endParaRPr lang="uk-UA" sz="2400" b="1" dirty="0">
              <a:latin typeface="Times New Roman" pitchFamily="18" charset="0"/>
              <a:cs typeface="Times New Roman" pitchFamily="18" charset="0"/>
            </a:endParaRPr>
          </a:p>
          <a:p>
            <a:pPr indent="457200" algn="just"/>
            <a:r>
              <a:rPr lang="uk-UA" sz="2400" b="1" dirty="0" smtClean="0">
                <a:latin typeface="Times New Roman" pitchFamily="18" charset="0"/>
                <a:cs typeface="Times New Roman" pitchFamily="18" charset="0"/>
              </a:rPr>
              <a:t>Аналіз</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 це розподіл предмета або явища на складові елементи з метою встановлення їхніх взаємозв'язків та визначення, таким чином, їх внутрішньої сутності. </a:t>
            </a:r>
            <a:endParaRPr lang="uk-UA" sz="2400" dirty="0" smtClean="0">
              <a:latin typeface="Times New Roman" pitchFamily="18" charset="0"/>
              <a:cs typeface="Times New Roman" pitchFamily="18" charset="0"/>
            </a:endParaRPr>
          </a:p>
          <a:p>
            <a:pPr indent="457200" algn="just"/>
            <a:r>
              <a:rPr lang="uk-UA" sz="2400" b="1" dirty="0" smtClean="0">
                <a:latin typeface="Times New Roman" pitchFamily="18" charset="0"/>
                <a:cs typeface="Times New Roman" pitchFamily="18" charset="0"/>
              </a:rPr>
              <a:t>Економічний </a:t>
            </a:r>
            <a:r>
              <a:rPr lang="uk-UA" sz="2400" b="1" dirty="0">
                <a:latin typeface="Times New Roman" pitchFamily="18" charset="0"/>
                <a:cs typeface="Times New Roman" pitchFamily="18" charset="0"/>
              </a:rPr>
              <a:t>аналіз </a:t>
            </a:r>
            <a:r>
              <a:rPr lang="uk-UA" sz="2400" dirty="0">
                <a:latin typeface="Times New Roman" pitchFamily="18" charset="0"/>
                <a:cs typeface="Times New Roman" pitchFamily="18" charset="0"/>
              </a:rPr>
              <a:t>являє собою науковий спосіб пізнання сутності економічних явищ через визначення їх структури, змісту та взаємозв'язків.</a:t>
            </a:r>
            <a:endParaRPr lang="ru-RU" sz="2400" dirty="0">
              <a:latin typeface="Times New Roman" pitchFamily="18" charset="0"/>
              <a:cs typeface="Times New Roman" pitchFamily="18" charset="0"/>
            </a:endParaRPr>
          </a:p>
          <a:p>
            <a:pPr indent="457200"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Прямоугольник 3"/>
          <p:cNvSpPr>
            <a:spLocks noChangeArrowheads="1"/>
          </p:cNvSpPr>
          <p:nvPr/>
        </p:nvSpPr>
        <p:spPr bwMode="auto">
          <a:xfrm>
            <a:off x="250825" y="476250"/>
            <a:ext cx="8424863" cy="4154984"/>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В економіці вирізняють три рівні </a:t>
            </a:r>
            <a:r>
              <a:rPr lang="uk-UA" sz="2400" b="1" dirty="0">
                <a:latin typeface="Times New Roman" pitchFamily="18" charset="0"/>
                <a:cs typeface="Times New Roman" pitchFamily="18" charset="0"/>
              </a:rPr>
              <a:t>аналізу:</a:t>
            </a:r>
          </a:p>
          <a:p>
            <a:pPr algn="just"/>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1)макроекономічний (рівень світової та національної економік); </a:t>
            </a:r>
          </a:p>
          <a:p>
            <a:pPr algn="just"/>
            <a:r>
              <a:rPr lang="uk-UA" sz="2400" dirty="0">
                <a:latin typeface="Times New Roman" pitchFamily="18" charset="0"/>
                <a:cs typeface="Times New Roman" pitchFamily="18" charset="0"/>
              </a:rPr>
              <a:t>	2) регіональний; </a:t>
            </a:r>
          </a:p>
          <a:p>
            <a:pPr algn="just"/>
            <a:r>
              <a:rPr lang="uk-UA" sz="2400" dirty="0">
                <a:latin typeface="Times New Roman" pitchFamily="18" charset="0"/>
                <a:cs typeface="Times New Roman" pitchFamily="18" charset="0"/>
              </a:rPr>
              <a:t>	3)мікроекономічний  (на рівні окремих суб'єктів підприємництва).</a:t>
            </a:r>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3"/>
          <p:cNvSpPr>
            <a:spLocks noChangeArrowheads="1"/>
          </p:cNvSpPr>
          <p:nvPr/>
        </p:nvSpPr>
        <p:spPr bwMode="auto">
          <a:xfrm>
            <a:off x="250825" y="476250"/>
            <a:ext cx="8424863" cy="2862322"/>
          </a:xfrm>
          <a:prstGeom prst="rect">
            <a:avLst/>
          </a:prstGeom>
          <a:noFill/>
          <a:ln w="9525">
            <a:noFill/>
            <a:miter lim="800000"/>
            <a:headEnd/>
            <a:tailEnd/>
          </a:ln>
        </p:spPr>
        <p:txBody>
          <a:bodyPr>
            <a:spAutoFit/>
          </a:bodyPr>
          <a:lstStyle/>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smtClean="0">
                <a:latin typeface="Times New Roman" pitchFamily="18" charset="0"/>
                <a:cs typeface="Times New Roman" pitchFamily="18" charset="0"/>
              </a:rPr>
              <a:t>Предметом </a:t>
            </a:r>
            <a:r>
              <a:rPr lang="uk-UA" sz="2800" dirty="0">
                <a:latin typeface="Times New Roman" pitchFamily="18" charset="0"/>
                <a:cs typeface="Times New Roman" pitchFamily="18" charset="0"/>
              </a:rPr>
              <a:t>економічного аналізу є причинно-наслідкові зв'язки економічних процесів і явищ, а  об'єктом — економічні результати господарювання. </a:t>
            </a:r>
            <a:endParaRPr lang="ru-RU" sz="28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3"/>
          <p:cNvSpPr>
            <a:spLocks noChangeArrowheads="1"/>
          </p:cNvSpPr>
          <p:nvPr/>
        </p:nvSpPr>
        <p:spPr bwMode="auto">
          <a:xfrm>
            <a:off x="250825" y="476250"/>
            <a:ext cx="8424863" cy="4838700"/>
          </a:xfrm>
          <a:prstGeom prst="rect">
            <a:avLst/>
          </a:prstGeom>
          <a:noFill/>
          <a:ln w="9525">
            <a:noFill/>
            <a:miter lim="800000"/>
            <a:headEnd/>
            <a:tailEnd/>
          </a:ln>
        </p:spPr>
        <p:txBody>
          <a:bodyPr>
            <a:spAutoFit/>
          </a:bodyPr>
          <a:lstStyle/>
          <a:p>
            <a:pPr algn="just"/>
            <a:endParaRPr lang="uk-UA" sz="2400" b="1">
              <a:latin typeface="Times New Roman" pitchFamily="18" charset="0"/>
              <a:cs typeface="Times New Roman" pitchFamily="18" charset="0"/>
            </a:endParaRPr>
          </a:p>
          <a:p>
            <a:pPr algn="just"/>
            <a:endParaRPr lang="uk-UA" sz="2400">
              <a:latin typeface="Times New Roman" pitchFamily="18" charset="0"/>
              <a:cs typeface="Times New Roman" pitchFamily="18" charset="0"/>
            </a:endParaRPr>
          </a:p>
          <a:p>
            <a:pPr algn="just"/>
            <a:endParaRPr lang="uk-UA" sz="2400">
              <a:latin typeface="Times New Roman" pitchFamily="18" charset="0"/>
              <a:cs typeface="Times New Roman" pitchFamily="18" charset="0"/>
            </a:endParaRPr>
          </a:p>
          <a:p>
            <a:pPr algn="just"/>
            <a:r>
              <a:rPr lang="uk-UA" sz="2400">
                <a:latin typeface="Times New Roman" pitchFamily="18" charset="0"/>
                <a:cs typeface="Times New Roman" pitchFamily="18" charset="0"/>
              </a:rPr>
              <a:t>	Загальна схема аналізу включає в себе такі елементи: 1)формулювання мети і завдань; 2)визначення предмета та об'єкта дослідження; 3)систематизація наукових (теоретичних) положень, на яких має базуватись аналіз; 4)визначення системи показників, за допомогою яких виконуватиметься аналіз; 5)розробка робочої методики та програми дослідження;  6)проведення безпосередньо самого аналізу; 7)формулювання результатів висновків та пропозицій); 8)оцінка економічної ефективності.</a:t>
            </a:r>
            <a:endParaRPr lang="ru-RU" sz="2400">
              <a:latin typeface="Times New Roman" pitchFamily="18" charset="0"/>
              <a:cs typeface="Times New Roman" pitchFamily="18" charset="0"/>
            </a:endParaRPr>
          </a:p>
          <a:p>
            <a:pPr algn="just"/>
            <a:endParaRPr lang="ru-RU" sz="240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рямоугольник 3"/>
          <p:cNvSpPr>
            <a:spLocks noChangeArrowheads="1"/>
          </p:cNvSpPr>
          <p:nvPr/>
        </p:nvSpPr>
        <p:spPr bwMode="auto">
          <a:xfrm>
            <a:off x="250825" y="476250"/>
            <a:ext cx="8424863" cy="4339650"/>
          </a:xfrm>
          <a:prstGeom prst="rect">
            <a:avLst/>
          </a:prstGeom>
          <a:noFill/>
          <a:ln w="9525">
            <a:noFill/>
            <a:miter lim="800000"/>
            <a:headEnd/>
            <a:tailEnd/>
          </a:ln>
        </p:spPr>
        <p:txBody>
          <a:bodyPr>
            <a:spAutoFit/>
          </a:bodyPr>
          <a:lstStyle/>
          <a:p>
            <a:pPr algn="ctr"/>
            <a:r>
              <a:rPr lang="uk-UA" sz="2400" b="1" dirty="0" smtClean="0">
                <a:latin typeface="Times New Roman" pitchFamily="18" charset="0"/>
                <a:cs typeface="Times New Roman" pitchFamily="18" charset="0"/>
              </a:rPr>
              <a:t>ЛЕКЦІЯ </a:t>
            </a:r>
            <a:r>
              <a:rPr lang="uk-UA" sz="2400" b="1" dirty="0">
                <a:latin typeface="Times New Roman" pitchFamily="18" charset="0"/>
                <a:cs typeface="Times New Roman" pitchFamily="18" charset="0"/>
              </a:rPr>
              <a:t>4. </a:t>
            </a:r>
            <a:r>
              <a:rPr lang="ru-RU" sz="2400" b="1" dirty="0" err="1" smtClean="0">
                <a:latin typeface="Times New Roman" pitchFamily="18" charset="0"/>
                <a:cs typeface="Times New Roman" pitchFamily="18" charset="0"/>
              </a:rPr>
              <a:t>Методологія</a:t>
            </a:r>
            <a:r>
              <a:rPr lang="ru-RU" sz="2400" b="1" dirty="0" smtClean="0">
                <a:latin typeface="Times New Roman" pitchFamily="18" charset="0"/>
                <a:cs typeface="Times New Roman" pitchFamily="18" charset="0"/>
              </a:rPr>
              <a:t> </a:t>
            </a:r>
            <a:r>
              <a:rPr lang="ru-RU" sz="2400" b="1" dirty="0" err="1">
                <a:latin typeface="Times New Roman" pitchFamily="18" charset="0"/>
                <a:cs typeface="Times New Roman" pitchFamily="18" charset="0"/>
              </a:rPr>
              <a:t>економічного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дослідження</a:t>
            </a:r>
            <a:r>
              <a:rPr lang="ru-RU" sz="2400" b="1" dirty="0">
                <a:latin typeface="Times New Roman" pitchFamily="18" charset="0"/>
                <a:cs typeface="Times New Roman" pitchFamily="18" charset="0"/>
              </a:rPr>
              <a:t> (система </a:t>
            </a:r>
            <a:r>
              <a:rPr lang="ru-RU" sz="2400" b="1" dirty="0" err="1">
                <a:latin typeface="Times New Roman" pitchFamily="18" charset="0"/>
                <a:cs typeface="Times New Roman" pitchFamily="18" charset="0"/>
              </a:rPr>
              <a:t>методів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економічних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досліджень</a:t>
            </a:r>
            <a:r>
              <a:rPr lang="ru-RU" sz="2400" b="1" dirty="0">
                <a:latin typeface="Times New Roman" pitchFamily="18" charset="0"/>
                <a:cs typeface="Times New Roman" pitchFamily="18" charset="0"/>
              </a:rPr>
              <a:t>: характеристика та </a:t>
            </a:r>
            <a:r>
              <a:rPr lang="ru-RU" sz="2400" b="1" dirty="0" err="1">
                <a:latin typeface="Times New Roman" pitchFamily="18" charset="0"/>
                <a:cs typeface="Times New Roman" pitchFamily="18" charset="0"/>
              </a:rPr>
              <a:t>особливості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застосування</a:t>
            </a:r>
            <a:r>
              <a:rPr lang="ru-RU"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ctr"/>
            <a:r>
              <a:rPr lang="ru-RU" sz="2400" dirty="0">
                <a:latin typeface="Times New Roman" pitchFamily="18" charset="0"/>
                <a:cs typeface="Times New Roman" pitchFamily="18" charset="0"/>
              </a:rPr>
              <a:t>План</a:t>
            </a:r>
          </a:p>
          <a:p>
            <a:pPr lvl="1" algn="ctr"/>
            <a:r>
              <a:rPr lang="uk-UA" sz="2400" b="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marL="457200" indent="-457200"/>
            <a:r>
              <a:rPr lang="uk-UA" sz="2800" dirty="0" smtClean="0">
                <a:latin typeface="Times New Roman" pitchFamily="18" charset="0"/>
                <a:cs typeface="Times New Roman" pitchFamily="18" charset="0"/>
              </a:rPr>
              <a:t>	1. Система </a:t>
            </a:r>
            <a:r>
              <a:rPr lang="uk-UA" sz="2800" dirty="0">
                <a:latin typeface="Times New Roman" pitchFamily="18" charset="0"/>
                <a:cs typeface="Times New Roman" pitchFamily="18" charset="0"/>
              </a:rPr>
              <a:t>методів економічного дослідження</a:t>
            </a:r>
            <a:r>
              <a:rPr lang="uk-UA" sz="2800" dirty="0" smtClean="0">
                <a:latin typeface="Times New Roman" pitchFamily="18" charset="0"/>
                <a:cs typeface="Times New Roman" pitchFamily="18" charset="0"/>
              </a:rPr>
              <a:t>. </a:t>
            </a:r>
            <a:endParaRPr lang="uk-UA" sz="2800" dirty="0" smtClean="0">
              <a:latin typeface="Times New Roman" pitchFamily="18" charset="0"/>
              <a:cs typeface="Times New Roman" pitchFamily="18" charset="0"/>
            </a:endParaRPr>
          </a:p>
          <a:p>
            <a:pPr marL="457200" indent="-457200"/>
            <a:r>
              <a:rPr lang="uk-UA" sz="2800" dirty="0">
                <a:latin typeface="Times New Roman" pitchFamily="18" charset="0"/>
                <a:cs typeface="Times New Roman" pitchFamily="18" charset="0"/>
              </a:rPr>
              <a:t>	</a:t>
            </a:r>
            <a:r>
              <a:rPr lang="uk-UA" sz="2800" dirty="0" smtClean="0">
                <a:latin typeface="Times New Roman" pitchFamily="18" charset="0"/>
                <a:cs typeface="Times New Roman" pitchFamily="18" charset="0"/>
              </a:rPr>
              <a:t>2. Методи </a:t>
            </a:r>
            <a:r>
              <a:rPr lang="uk-UA" sz="2800" dirty="0">
                <a:latin typeface="Times New Roman" pitchFamily="18" charset="0"/>
                <a:cs typeface="Times New Roman" pitchFamily="18" charset="0"/>
              </a:rPr>
              <a:t>збору та узагальнення інформації.</a:t>
            </a:r>
            <a:br>
              <a:rPr lang="uk-UA" sz="2800" dirty="0">
                <a:latin typeface="Times New Roman" pitchFamily="18" charset="0"/>
                <a:cs typeface="Times New Roman" pitchFamily="18" charset="0"/>
              </a:rPr>
            </a:br>
            <a:r>
              <a:rPr lang="uk-UA" sz="2800" dirty="0" smtClean="0">
                <a:latin typeface="Times New Roman" pitchFamily="18" charset="0"/>
                <a:cs typeface="Times New Roman" pitchFamily="18" charset="0"/>
              </a:rPr>
              <a:t>3. </a:t>
            </a:r>
            <a:r>
              <a:rPr lang="uk-UA" sz="2800" dirty="0">
                <a:latin typeface="Times New Roman" pitchFamily="18" charset="0"/>
                <a:cs typeface="Times New Roman" pitchFamily="18" charset="0"/>
              </a:rPr>
              <a:t>Методи і прийоми економічного аналізу.</a:t>
            </a:r>
            <a:endParaRPr lang="ru-RU" sz="2800" dirty="0">
              <a:latin typeface="Times New Roman" pitchFamily="18" charset="0"/>
              <a:cs typeface="Times New Roman" pitchFamily="18" charset="0"/>
            </a:endParaRPr>
          </a:p>
          <a:p>
            <a:pPr marL="457200" indent="-457200"/>
            <a:r>
              <a:rPr lang="uk-UA" sz="2800" dirty="0" smtClean="0">
                <a:latin typeface="Times New Roman" pitchFamily="18" charset="0"/>
                <a:cs typeface="Times New Roman" pitchFamily="18" charset="0"/>
              </a:rPr>
              <a:t>    </a:t>
            </a:r>
            <a:r>
              <a:rPr lang="uk-UA" sz="2800" dirty="0" smtClean="0">
                <a:latin typeface="Times New Roman" pitchFamily="18" charset="0"/>
                <a:cs typeface="Times New Roman" pitchFamily="18" charset="0"/>
              </a:rPr>
              <a:t> 4. </a:t>
            </a:r>
            <a:r>
              <a:rPr lang="uk-UA" sz="2800" dirty="0" smtClean="0">
                <a:latin typeface="Times New Roman" pitchFamily="18" charset="0"/>
                <a:cs typeface="Times New Roman" pitchFamily="18" charset="0"/>
              </a:rPr>
              <a:t>Методи </a:t>
            </a:r>
            <a:r>
              <a:rPr lang="uk-UA" sz="2800" dirty="0">
                <a:latin typeface="Times New Roman" pitchFamily="18" charset="0"/>
                <a:cs typeface="Times New Roman" pitchFamily="18" charset="0"/>
              </a:rPr>
              <a:t>прогнозування.</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endParaRPr lang="uk-UA" sz="2400" dirty="0">
              <a:latin typeface="Times New Roman" pitchFamily="18" charset="0"/>
              <a:cs typeface="Times New Roman" pitchFamily="18" charset="0"/>
            </a:endParaRPr>
          </a:p>
          <a:p>
            <a:pPr algn="ctr"/>
            <a:endParaRPr lang="ru-RU"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Прямоугольник 3"/>
          <p:cNvSpPr>
            <a:spLocks noChangeArrowheads="1"/>
          </p:cNvSpPr>
          <p:nvPr/>
        </p:nvSpPr>
        <p:spPr bwMode="auto">
          <a:xfrm>
            <a:off x="250825" y="476250"/>
            <a:ext cx="8424863" cy="4278094"/>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3200" dirty="0">
              <a:latin typeface="Times New Roman" pitchFamily="18" charset="0"/>
              <a:cs typeface="Times New Roman" pitchFamily="18" charset="0"/>
            </a:endParaRPr>
          </a:p>
          <a:p>
            <a:pPr algn="just"/>
            <a:r>
              <a:rPr lang="uk-UA" sz="3200" dirty="0">
                <a:latin typeface="Times New Roman" pitchFamily="18" charset="0"/>
                <a:cs typeface="Times New Roman" pitchFamily="18" charset="0"/>
              </a:rPr>
              <a:t>	М</a:t>
            </a:r>
            <a:r>
              <a:rPr lang="ru-RU" sz="3200" dirty="0" err="1">
                <a:latin typeface="Times New Roman" pitchFamily="18" charset="0"/>
                <a:cs typeface="Times New Roman" pitchFamily="18" charset="0"/>
              </a:rPr>
              <a:t>етоди</a:t>
            </a:r>
            <a:r>
              <a:rPr lang="ru-RU" sz="3200" dirty="0">
                <a:latin typeface="Times New Roman" pitchFamily="18" charset="0"/>
                <a:cs typeface="Times New Roman" pitchFamily="18" charset="0"/>
              </a:rPr>
              <a:t>  </a:t>
            </a:r>
            <a:r>
              <a:rPr lang="uk-UA" sz="3200" dirty="0">
                <a:latin typeface="Times New Roman" pitchFamily="18" charset="0"/>
                <a:cs typeface="Times New Roman" pitchFamily="18" charset="0"/>
              </a:rPr>
              <a:t>економічного аналізу </a:t>
            </a:r>
            <a:r>
              <a:rPr lang="ru-RU" sz="3200" dirty="0" err="1">
                <a:latin typeface="Times New Roman" pitchFamily="18" charset="0"/>
                <a:cs typeface="Times New Roman" pitchFamily="18" charset="0"/>
              </a:rPr>
              <a:t>можуть</a:t>
            </a:r>
            <a:r>
              <a:rPr lang="ru-RU" sz="3200" dirty="0">
                <a:latin typeface="Times New Roman" pitchFamily="18" charset="0"/>
                <a:cs typeface="Times New Roman" pitchFamily="18" charset="0"/>
              </a:rPr>
              <a:t> бути </a:t>
            </a:r>
            <a:r>
              <a:rPr lang="ru-RU" sz="3200" dirty="0" err="1">
                <a:latin typeface="Times New Roman" pitchFamily="18" charset="0"/>
                <a:cs typeface="Times New Roman" pitchFamily="18" charset="0"/>
              </a:rPr>
              <a:t>згруповані</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залежно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від</a:t>
            </a:r>
            <a:r>
              <a:rPr lang="ru-RU" sz="3200" dirty="0">
                <a:latin typeface="Times New Roman" pitchFamily="18" charset="0"/>
                <a:cs typeface="Times New Roman" pitchFamily="18" charset="0"/>
              </a:rPr>
              <a:t> мети, </a:t>
            </a:r>
            <a:r>
              <a:rPr lang="ru-RU" sz="3200" dirty="0" err="1">
                <a:latin typeface="Times New Roman" pitchFamily="18" charset="0"/>
                <a:cs typeface="Times New Roman" pitchFamily="18" charset="0"/>
              </a:rPr>
              <a:t>глибини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аналізу</a:t>
            </a:r>
            <a:r>
              <a:rPr lang="ru-RU" sz="3200" dirty="0">
                <a:latin typeface="Times New Roman" pitchFamily="18" charset="0"/>
                <a:cs typeface="Times New Roman" pitchFamily="18" charset="0"/>
              </a:rPr>
              <a:t> та </a:t>
            </a:r>
            <a:r>
              <a:rPr lang="ru-RU" sz="3200" dirty="0" err="1">
                <a:latin typeface="Times New Roman" pitchFamily="18" charset="0"/>
                <a:cs typeface="Times New Roman" pitchFamily="18" charset="0"/>
              </a:rPr>
              <a:t>об'єкта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дослідження</a:t>
            </a:r>
            <a:r>
              <a:rPr lang="ru-RU" sz="3200" dirty="0">
                <a:latin typeface="Times New Roman" pitchFamily="18" charset="0"/>
                <a:cs typeface="Times New Roman" pitchFamily="18" charset="0"/>
              </a:rPr>
              <a:t> на </a:t>
            </a:r>
            <a:r>
              <a:rPr lang="ru-RU" sz="3200" dirty="0" err="1">
                <a:latin typeface="Times New Roman" pitchFamily="18" charset="0"/>
                <a:cs typeface="Times New Roman" pitchFamily="18" charset="0"/>
              </a:rPr>
              <a:t>кілька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груп</a:t>
            </a:r>
            <a:r>
              <a:rPr lang="ru-RU" sz="32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4647426"/>
          </a:xfrm>
          <a:prstGeom prst="rect">
            <a:avLst/>
          </a:prstGeom>
        </p:spPr>
        <p:txBody>
          <a:bodyPr>
            <a:spAutoFit/>
          </a:bodyPr>
          <a:lstStyle/>
          <a:p>
            <a:pPr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8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r>
              <a:rPr lang="ru-RU" sz="2800" dirty="0">
                <a:latin typeface="Times New Roman" panose="02020603050405020304" pitchFamily="18" charset="0"/>
                <a:cs typeface="Times New Roman" panose="02020603050405020304" pitchFamily="18" charset="0"/>
              </a:rPr>
              <a:t>I.  </a:t>
            </a:r>
            <a:r>
              <a:rPr lang="ru-RU" sz="2800" b="1" dirty="0" err="1">
                <a:latin typeface="Times New Roman" panose="02020603050405020304" pitchFamily="18" charset="0"/>
                <a:cs typeface="Times New Roman" panose="02020603050405020304" pitchFamily="18" charset="0"/>
              </a:rPr>
              <a:t>Методи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інформаційно-логічного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аналізу</a:t>
            </a:r>
            <a:r>
              <a:rPr lang="ru-RU" sz="2800" b="1"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порівняння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відносних</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середніх</a:t>
            </a:r>
            <a:r>
              <a:rPr lang="ru-RU" sz="2800" dirty="0">
                <a:latin typeface="Times New Roman" panose="02020603050405020304" pitchFamily="18" charset="0"/>
                <a:cs typeface="Times New Roman" panose="02020603050405020304" pitchFamily="18" charset="0"/>
              </a:rPr>
              <a:t> величин. </a:t>
            </a:r>
            <a:r>
              <a:rPr lang="uk-UA" sz="2800" dirty="0">
                <a:latin typeface="Times New Roman" panose="02020603050405020304" pitchFamily="18" charset="0"/>
                <a:cs typeface="Times New Roman" panose="02020603050405020304" pitchFamily="18" charset="0"/>
              </a:rPr>
              <a:t>Вони дають змогу шляхом зіставлення кількісних та якісних характеристик об'єкта чи явища визначити їх спільні риси, відмінності та співвідношення, при цьому не аналізуючи взаємозв'язків, їх природи, напрямків, сили тощо.</a:t>
            </a:r>
            <a:endParaRPr lang="ru-RU" sz="28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ru-RU" sz="2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5940088"/>
          </a:xfrm>
          <a:prstGeom prst="rect">
            <a:avLst/>
          </a:prstGeom>
        </p:spPr>
        <p:txBody>
          <a:bodyPr>
            <a:spAutoFit/>
          </a:bodyPr>
          <a:lstStyle/>
          <a:p>
            <a:pPr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8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r>
              <a:rPr lang="ru-RU" sz="2800" dirty="0">
                <a:latin typeface="Times New Roman" panose="02020603050405020304" pitchFamily="18" charset="0"/>
                <a:cs typeface="Times New Roman" panose="02020603050405020304" pitchFamily="18" charset="0"/>
              </a:rPr>
              <a:t>II</a:t>
            </a:r>
            <a:r>
              <a:rPr lang="uk-UA" sz="2800" dirty="0">
                <a:latin typeface="Times New Roman" panose="02020603050405020304" pitchFamily="18" charset="0"/>
                <a:cs typeface="Times New Roman" panose="02020603050405020304" pitchFamily="18" charset="0"/>
              </a:rPr>
              <a:t>.   </a:t>
            </a:r>
            <a:r>
              <a:rPr lang="uk-UA" sz="2800" b="1" dirty="0">
                <a:latin typeface="Times New Roman" panose="02020603050405020304" pitchFamily="18" charset="0"/>
                <a:cs typeface="Times New Roman" panose="02020603050405020304" pitchFamily="18" charset="0"/>
              </a:rPr>
              <a:t>Методи детермінованого (функціонального) факторного аналізу</a:t>
            </a:r>
            <a:r>
              <a:rPr lang="uk-UA" sz="2800" dirty="0">
                <a:latin typeface="Times New Roman" panose="02020603050405020304" pitchFamily="18" charset="0"/>
                <a:cs typeface="Times New Roman" panose="02020603050405020304" pitchFamily="18" charset="0"/>
              </a:rPr>
              <a:t>: балансовий; індексний; визначення тенденцій та показників динаміки; визначення показників варіації; ланцюгової підстановки; інтегральний; пропорційного тиску; логарифмування; функціонально-вартісного аналізу. Цей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аналіз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застосовується</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вивчення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впливу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факторів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зв'язок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яких</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результативним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показником</a:t>
            </a:r>
            <a:r>
              <a:rPr lang="ru-RU" sz="2800" dirty="0">
                <a:latin typeface="Times New Roman" panose="02020603050405020304" pitchFamily="18" charset="0"/>
                <a:cs typeface="Times New Roman" panose="02020603050405020304" pitchFamily="18" charset="0"/>
              </a:rPr>
              <a:t> носить </a:t>
            </a:r>
            <a:r>
              <a:rPr lang="ru-RU" sz="2800" dirty="0" err="1">
                <a:latin typeface="Times New Roman" panose="02020603050405020304" pitchFamily="18" charset="0"/>
                <a:cs typeface="Times New Roman" panose="02020603050405020304" pitchFamily="18" charset="0"/>
              </a:rPr>
              <a:t>функціональний</a:t>
            </a:r>
            <a:r>
              <a:rPr lang="ru-RU" sz="2800" dirty="0">
                <a:latin typeface="Times New Roman" panose="02020603050405020304" pitchFamily="18" charset="0"/>
                <a:cs typeface="Times New Roman" panose="02020603050405020304" pitchFamily="18" charset="0"/>
              </a:rPr>
              <a:t> характер (сума, </a:t>
            </a:r>
            <a:r>
              <a:rPr lang="ru-RU" sz="2800" dirty="0" err="1">
                <a:latin typeface="Times New Roman" panose="02020603050405020304" pitchFamily="18" charset="0"/>
                <a:cs typeface="Times New Roman" panose="02020603050405020304" pitchFamily="18" charset="0"/>
              </a:rPr>
              <a:t>різниця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добуток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ділення</a:t>
            </a:r>
            <a:r>
              <a:rPr lang="ru-RU" sz="2800" dirty="0">
                <a:latin typeface="Times New Roman" panose="02020603050405020304" pitchFamily="18" charset="0"/>
                <a:cs typeface="Times New Roman" panose="02020603050405020304" pitchFamily="18" charset="0"/>
              </a:rPr>
              <a:t>)</a:t>
            </a:r>
            <a:r>
              <a:rPr lang="uk-UA"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ru-RU" sz="2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Прямоугольник 3"/>
          <p:cNvSpPr>
            <a:spLocks noChangeArrowheads="1"/>
          </p:cNvSpPr>
          <p:nvPr/>
        </p:nvSpPr>
        <p:spPr bwMode="auto">
          <a:xfrm>
            <a:off x="250825" y="476250"/>
            <a:ext cx="8424863" cy="4108450"/>
          </a:xfrm>
          <a:prstGeom prst="rect">
            <a:avLst/>
          </a:prstGeom>
          <a:noFill/>
          <a:ln w="9525">
            <a:noFill/>
            <a:miter lim="800000"/>
            <a:headEnd/>
            <a:tailEnd/>
          </a:ln>
        </p:spPr>
        <p:txBody>
          <a:bodyPr>
            <a:spAutoFit/>
          </a:bodyPr>
          <a:lstStyle/>
          <a:p>
            <a:pPr algn="just"/>
            <a:endParaRPr lang="uk-UA" sz="2400" b="1">
              <a:latin typeface="Times New Roman" pitchFamily="18" charset="0"/>
              <a:cs typeface="Times New Roman" pitchFamily="18" charset="0"/>
            </a:endParaRPr>
          </a:p>
          <a:p>
            <a:pPr algn="just"/>
            <a:endParaRPr lang="uk-UA" sz="2400">
              <a:latin typeface="Times New Roman" pitchFamily="18" charset="0"/>
              <a:cs typeface="Times New Roman" pitchFamily="18" charset="0"/>
            </a:endParaRPr>
          </a:p>
          <a:p>
            <a:pPr algn="just"/>
            <a:endParaRPr lang="uk-UA" sz="2400">
              <a:latin typeface="Times New Roman" pitchFamily="18" charset="0"/>
              <a:cs typeface="Times New Roman" pitchFamily="18" charset="0"/>
            </a:endParaRPr>
          </a:p>
          <a:p>
            <a:pPr algn="just"/>
            <a:r>
              <a:rPr lang="uk-UA" sz="2400" b="1">
                <a:latin typeface="Times New Roman" pitchFamily="18" charset="0"/>
                <a:cs typeface="Times New Roman" pitchFamily="18" charset="0"/>
              </a:rPr>
              <a:t>	Функціональний</a:t>
            </a:r>
            <a:r>
              <a:rPr lang="ru-RU" sz="2400" b="1">
                <a:latin typeface="Times New Roman" pitchFamily="18" charset="0"/>
                <a:cs typeface="Times New Roman" pitchFamily="18" charset="0"/>
              </a:rPr>
              <a:t> зв'язок </a:t>
            </a:r>
            <a:r>
              <a:rPr lang="uk-UA" sz="2400">
                <a:latin typeface="Times New Roman" pitchFamily="18" charset="0"/>
                <a:cs typeface="Times New Roman" pitchFamily="18" charset="0"/>
              </a:rPr>
              <a:t>-</a:t>
            </a:r>
            <a:r>
              <a:rPr lang="ru-RU" sz="2400">
                <a:latin typeface="Times New Roman" pitchFamily="18" charset="0"/>
                <a:cs typeface="Times New Roman" pitchFamily="18" charset="0"/>
              </a:rPr>
              <a:t> це такий тип взаємозалежності результуючого показника й ознаки, коли одному значенню ознаки відповідає лише одне значення результату. Він за своїми ключовими характеристиками є повним, точним, відображає однозначний вплив усіх факторів на результат та з однією силою проявляється щодо всіх одиниць досліджуваної сукупності.</a:t>
            </a:r>
          </a:p>
          <a:p>
            <a:pPr algn="just"/>
            <a:endParaRPr lang="ru-RU" sz="240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Прямоугольник 3"/>
          <p:cNvSpPr>
            <a:spLocks noChangeArrowheads="1"/>
          </p:cNvSpPr>
          <p:nvPr/>
        </p:nvSpPr>
        <p:spPr bwMode="auto">
          <a:xfrm>
            <a:off x="250825" y="476250"/>
            <a:ext cx="8424863" cy="4154984"/>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III</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Методи стохастичного (кореляційного) факторного аналізу: </a:t>
            </a:r>
            <a:r>
              <a:rPr lang="uk-UA" sz="2400" dirty="0">
                <a:latin typeface="Times New Roman" pitchFamily="18" charset="0"/>
                <a:cs typeface="Times New Roman" pitchFamily="18" charset="0"/>
              </a:rPr>
              <a:t>кореляційного аналізу; порівняння паралельних рядів; дисперсного аналізу; компонентного аналізу; </a:t>
            </a:r>
            <a:r>
              <a:rPr lang="uk-UA" sz="2400" dirty="0" err="1">
                <a:latin typeface="Times New Roman" pitchFamily="18" charset="0"/>
                <a:cs typeface="Times New Roman" pitchFamily="18" charset="0"/>
              </a:rPr>
              <a:t>дискримінантного</a:t>
            </a:r>
            <a:r>
              <a:rPr lang="uk-UA" sz="2400" dirty="0">
                <a:latin typeface="Times New Roman" pitchFamily="18" charset="0"/>
                <a:cs typeface="Times New Roman" pitchFamily="18" charset="0"/>
              </a:rPr>
              <a:t>  аналізу; багатомірного факторного аналізу та ін. С</a:t>
            </a:r>
            <a:r>
              <a:rPr lang="ru-RU" sz="2400" dirty="0" err="1">
                <a:latin typeface="Times New Roman" pitchFamily="18" charset="0"/>
                <a:cs typeface="Times New Roman" pitchFamily="18" charset="0"/>
              </a:rPr>
              <a:t>тохастични</a:t>
            </a:r>
            <a:r>
              <a:rPr lang="uk-UA" sz="2400" dirty="0">
                <a:latin typeface="Times New Roman" pitchFamily="18" charset="0"/>
                <a:cs typeface="Times New Roman" pitchFamily="18" charset="0"/>
              </a:rPr>
              <a:t>м 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аналіз</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якому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зв'язок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між</a:t>
            </a:r>
            <a:r>
              <a:rPr lang="ru-RU" sz="2400" dirty="0">
                <a:latin typeface="Times New Roman" pitchFamily="18" charset="0"/>
                <a:cs typeface="Times New Roman" pitchFamily="18" charset="0"/>
              </a:rPr>
              <a:t> факторами та </a:t>
            </a:r>
            <a:r>
              <a:rPr lang="ru-RU" sz="2400" dirty="0" err="1">
                <a:latin typeface="Times New Roman" pitchFamily="18" charset="0"/>
                <a:cs typeface="Times New Roman" pitchFamily="18" charset="0"/>
              </a:rPr>
              <a:t>результативним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показником</a:t>
            </a:r>
            <a:r>
              <a:rPr lang="ru-RU" sz="2400" dirty="0">
                <a:latin typeface="Times New Roman" pitchFamily="18" charset="0"/>
                <a:cs typeface="Times New Roman" pitchFamily="18" charset="0"/>
              </a:rPr>
              <a:t> носить </a:t>
            </a:r>
            <a:r>
              <a:rPr lang="ru-RU" sz="2400" dirty="0" err="1">
                <a:latin typeface="Times New Roman" pitchFamily="18" charset="0"/>
                <a:cs typeface="Times New Roman" pitchFamily="18" charset="0"/>
              </a:rPr>
              <a:t>неповний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вірогідний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кореляційний</a:t>
            </a:r>
            <a:r>
              <a:rPr lang="ru-RU" sz="2400" dirty="0">
                <a:latin typeface="Times New Roman" pitchFamily="18" charset="0"/>
                <a:cs typeface="Times New Roman" pitchFamily="18" charset="0"/>
              </a:rPr>
              <a:t>) характер.</a:t>
            </a:r>
          </a:p>
          <a:p>
            <a:pPr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Прямоугольник 3"/>
          <p:cNvSpPr>
            <a:spLocks noChangeArrowheads="1"/>
          </p:cNvSpPr>
          <p:nvPr/>
        </p:nvSpPr>
        <p:spPr bwMode="auto">
          <a:xfrm>
            <a:off x="250825" y="476250"/>
            <a:ext cx="8424863" cy="5264150"/>
          </a:xfrm>
          <a:prstGeom prst="rect">
            <a:avLst/>
          </a:prstGeom>
          <a:noFill/>
          <a:ln w="9525">
            <a:noFill/>
            <a:miter lim="800000"/>
            <a:headEnd/>
            <a:tailEnd/>
          </a:ln>
        </p:spPr>
        <p:txBody>
          <a:bodyPr>
            <a:spAutoFit/>
          </a:bodyPr>
          <a:lstStyle/>
          <a:p>
            <a:pPr indent="457200" algn="just"/>
            <a:endParaRPr lang="uk-UA" sz="2400" b="1">
              <a:latin typeface="Times New Roman" pitchFamily="18" charset="0"/>
              <a:cs typeface="Times New Roman" pitchFamily="18" charset="0"/>
            </a:endParaRPr>
          </a:p>
          <a:p>
            <a:pPr indent="457200" algn="just"/>
            <a:endParaRPr lang="uk-UA" sz="2400">
              <a:latin typeface="Times New Roman" pitchFamily="18" charset="0"/>
              <a:cs typeface="Times New Roman" pitchFamily="18" charset="0"/>
            </a:endParaRPr>
          </a:p>
          <a:p>
            <a:pPr indent="457200" algn="just"/>
            <a:endParaRPr lang="uk-UA" sz="2400">
              <a:latin typeface="Times New Roman" pitchFamily="18" charset="0"/>
              <a:cs typeface="Times New Roman" pitchFamily="18" charset="0"/>
            </a:endParaRPr>
          </a:p>
          <a:p>
            <a:pPr indent="457200" algn="just"/>
            <a:r>
              <a:rPr lang="uk-UA" sz="2400">
                <a:latin typeface="Times New Roman" pitchFamily="18" charset="0"/>
                <a:cs typeface="Times New Roman" pitchFamily="18" charset="0"/>
              </a:rPr>
              <a:t>Функціональні та кореляційні зв'язки поділяють на:  прямі  (напрямок зміни  ознаки та результуючого показника збігаються) та зворотні (напрямок зміни ознаки та результуючого показника є протилежними); лінійні  (зі зростанням факторної ознаки безперервно змінюється (збільшується або зменшується) результуюча) або нелінійні (у разі зростання факторної ознаки результуюча змінюється нерівномірно або змінюється напрямок); однофакторні (досліджується зв'язок між однією ознакою </a:t>
            </a:r>
            <a:r>
              <a:rPr lang="ru-RU" sz="2400">
                <a:latin typeface="Times New Roman" pitchFamily="18" charset="0"/>
                <a:cs typeface="Times New Roman" pitchFamily="18" charset="0"/>
              </a:rPr>
              <a:t>(фактором) та результатом) та багатофакторні (маємо декілька ознак, які впливають на кінцевий результат). </a:t>
            </a: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Прямоугольник 3"/>
          <p:cNvSpPr>
            <a:spLocks noChangeArrowheads="1"/>
          </p:cNvSpPr>
          <p:nvPr/>
        </p:nvSpPr>
        <p:spPr bwMode="auto">
          <a:xfrm>
            <a:off x="285720" y="500042"/>
            <a:ext cx="8424863" cy="4154984"/>
          </a:xfrm>
          <a:prstGeom prst="rect">
            <a:avLst/>
          </a:prstGeom>
          <a:noFill/>
          <a:ln w="9525">
            <a:noFill/>
            <a:miter lim="800000"/>
            <a:headEnd/>
            <a:tailEnd/>
          </a:ln>
        </p:spPr>
        <p:txBody>
          <a:bodyPr>
            <a:spAutoFit/>
          </a:bodyPr>
          <a:lstStyle/>
          <a:p>
            <a:pPr algn="ctr"/>
            <a:r>
              <a:rPr lang="uk-UA" sz="2400" b="1" dirty="0">
                <a:latin typeface="Times New Roman" pitchFamily="18" charset="0"/>
                <a:cs typeface="Times New Roman" pitchFamily="18" charset="0"/>
              </a:rPr>
              <a:t>Питання </a:t>
            </a:r>
            <a:r>
              <a:rPr lang="uk-UA" sz="2400" b="1" dirty="0" smtClean="0">
                <a:latin typeface="Times New Roman" pitchFamily="18" charset="0"/>
                <a:cs typeface="Times New Roman" pitchFamily="18" charset="0"/>
              </a:rPr>
              <a:t>4. </a:t>
            </a:r>
            <a:r>
              <a:rPr lang="uk-UA" sz="2400" b="1" dirty="0">
                <a:latin typeface="Times New Roman" pitchFamily="18" charset="0"/>
                <a:cs typeface="Times New Roman" pitchFamily="18" charset="0"/>
              </a:rPr>
              <a:t>Методи прогнозування</a:t>
            </a:r>
            <a:endParaRPr lang="ru-RU" sz="2400" dirty="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r>
              <a:rPr lang="uk-UA" sz="2800" b="1" dirty="0">
                <a:latin typeface="Times New Roman" pitchFamily="18" charset="0"/>
                <a:cs typeface="Times New Roman" pitchFamily="18" charset="0"/>
              </a:rPr>
              <a:t>Прогнозування</a:t>
            </a:r>
            <a:r>
              <a:rPr lang="uk-UA" sz="2800" dirty="0">
                <a:latin typeface="Times New Roman" pitchFamily="18" charset="0"/>
                <a:cs typeface="Times New Roman" pitchFamily="18" charset="0"/>
              </a:rPr>
              <a:t> - це дослідження, що базується на всебічному аналізі ретроспективного розвитку та глибокому знанні об'єктивних законів і має на меті наукове обґрунтування можливого стану об'єктів у майбутньому, а також визначення альтернативних шляхів строків та умов досягнення такого стану.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До основних принципів прогнозування належать: цілеспрямованість; системність; наукова обґрунтованість; багаторівневе описання; інформаційної єдності; адекватність об'єктивним закономірностям розвитку; альтернативність; послідовне вирішення невизначеності.</a:t>
            </a:r>
            <a:endParaRPr lang="ru-RU" sz="2800" dirty="0">
              <a:latin typeface="Times New Roman" pitchFamily="18" charset="0"/>
              <a:cs typeface="Times New Roman" pitchFamily="18" charset="0"/>
            </a:endParaRPr>
          </a:p>
          <a:p>
            <a:pPr algn="just">
              <a:buFontTx/>
              <a:buAutoNum type="arabicParenR"/>
            </a:pP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Прямоугольник 3"/>
          <p:cNvSpPr>
            <a:spLocks noChangeArrowheads="1"/>
          </p:cNvSpPr>
          <p:nvPr/>
        </p:nvSpPr>
        <p:spPr bwMode="auto">
          <a:xfrm>
            <a:off x="250825" y="476250"/>
            <a:ext cx="8424863" cy="4955203"/>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Основні функції економічного прогнозування: науковий аналіз процесів і тенденцій; дослідження об'єктивних зв'язків; визначення факторів та рівнів їх впливу; оцінка об'єкта прогнозування; виявлення альтернатив розвитку економіки; нагромадження наукового матеріалу для планування, проектування та вибору управлінських рішень.</a:t>
            </a:r>
            <a:endParaRPr lang="ru-RU" sz="2800" dirty="0">
              <a:latin typeface="Times New Roman" pitchFamily="18" charset="0"/>
              <a:cs typeface="Times New Roman" pitchFamily="18" charset="0"/>
            </a:endParaRPr>
          </a:p>
          <a:p>
            <a:pPr algn="just">
              <a:buFontTx/>
              <a:buAutoNum type="arabicParenR"/>
            </a:pP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Прямоугольник 3"/>
          <p:cNvSpPr>
            <a:spLocks noChangeArrowheads="1"/>
          </p:cNvSpPr>
          <p:nvPr/>
        </p:nvSpPr>
        <p:spPr bwMode="auto">
          <a:xfrm>
            <a:off x="250825" y="476250"/>
            <a:ext cx="8424863" cy="4108450"/>
          </a:xfrm>
          <a:prstGeom prst="rect">
            <a:avLst/>
          </a:prstGeom>
          <a:noFill/>
          <a:ln w="9525">
            <a:noFill/>
            <a:miter lim="800000"/>
            <a:headEnd/>
            <a:tailEnd/>
          </a:ln>
        </p:spPr>
        <p:txBody>
          <a:bodyPr>
            <a:spAutoFit/>
          </a:bodyPr>
          <a:lstStyle/>
          <a:p>
            <a:endParaRPr lang="uk-UA" sz="2400">
              <a:latin typeface="Trebuchet MS" pitchFamily="34" charset="0"/>
            </a:endParaRPr>
          </a:p>
          <a:p>
            <a:endParaRPr lang="uk-UA" sz="2400">
              <a:latin typeface="Trebuchet MS" pitchFamily="34" charset="0"/>
            </a:endParaRPr>
          </a:p>
          <a:p>
            <a:endParaRPr lang="uk-UA" sz="2400">
              <a:latin typeface="Trebuchet MS" pitchFamily="34" charset="0"/>
            </a:endParaRPr>
          </a:p>
          <a:p>
            <a:pPr algn="just"/>
            <a:r>
              <a:rPr lang="uk-UA" sz="2400" b="1">
                <a:latin typeface="Times New Roman" pitchFamily="18" charset="0"/>
                <a:cs typeface="Times New Roman" pitchFamily="18" charset="0"/>
              </a:rPr>
              <a:t>	Найбільш поширеними методами прогнозування є:</a:t>
            </a:r>
          </a:p>
          <a:p>
            <a:pPr algn="just">
              <a:buFont typeface="Arial" charset="0"/>
              <a:buChar char="•"/>
            </a:pPr>
            <a:r>
              <a:rPr lang="uk-UA" sz="2400">
                <a:latin typeface="Times New Roman" pitchFamily="18" charset="0"/>
                <a:cs typeface="Times New Roman" pitchFamily="18" charset="0"/>
              </a:rPr>
              <a:t>методи екстраполяції та інтерполяції; </a:t>
            </a:r>
          </a:p>
          <a:p>
            <a:pPr algn="just">
              <a:buFont typeface="Arial" charset="0"/>
              <a:buChar char="•"/>
            </a:pPr>
            <a:r>
              <a:rPr lang="uk-UA" sz="2400">
                <a:latin typeface="Times New Roman" pitchFamily="18" charset="0"/>
                <a:cs typeface="Times New Roman" pitchFamily="18" charset="0"/>
              </a:rPr>
              <a:t>метод автокореляційних функцій; </a:t>
            </a:r>
          </a:p>
          <a:p>
            <a:pPr algn="just">
              <a:buFont typeface="Arial" charset="0"/>
              <a:buChar char="•"/>
            </a:pPr>
            <a:r>
              <a:rPr lang="uk-UA" sz="2400">
                <a:latin typeface="Times New Roman" pitchFamily="18" charset="0"/>
                <a:cs typeface="Times New Roman" pitchFamily="18" charset="0"/>
              </a:rPr>
              <a:t>метод регресивних та кореляційних моделей; </a:t>
            </a:r>
          </a:p>
          <a:p>
            <a:pPr algn="just">
              <a:buFont typeface="Arial" charset="0"/>
              <a:buChar char="•"/>
            </a:pPr>
            <a:r>
              <a:rPr lang="uk-UA" sz="2400">
                <a:latin typeface="Times New Roman" pitchFamily="18" charset="0"/>
                <a:cs typeface="Times New Roman" pitchFamily="18" charset="0"/>
              </a:rPr>
              <a:t>з використанням функцій із гнучкою структурою; </a:t>
            </a:r>
          </a:p>
          <a:p>
            <a:pPr algn="just">
              <a:buFont typeface="Arial" charset="0"/>
              <a:buChar char="•"/>
            </a:pPr>
            <a:r>
              <a:rPr lang="uk-UA" sz="2400">
                <a:latin typeface="Times New Roman" pitchFamily="18" charset="0"/>
                <a:cs typeface="Times New Roman" pitchFamily="18" charset="0"/>
              </a:rPr>
              <a:t>метод нормативного прогнозування; </a:t>
            </a:r>
          </a:p>
          <a:p>
            <a:pPr algn="just">
              <a:buFont typeface="Arial" charset="0"/>
              <a:buChar char="•"/>
            </a:pPr>
            <a:r>
              <a:rPr lang="uk-UA" sz="2400">
                <a:latin typeface="Times New Roman" pitchFamily="18" charset="0"/>
                <a:cs typeface="Times New Roman" pitchFamily="18" charset="0"/>
              </a:rPr>
              <a:t>метод експертних оцінок. </a:t>
            </a:r>
            <a:endParaRPr lang="ru-RU" sz="2400">
              <a:latin typeface="Times New Roman" pitchFamily="18" charset="0"/>
              <a:cs typeface="Times New Roman" pitchFamily="18" charset="0"/>
            </a:endParaRPr>
          </a:p>
          <a:p>
            <a:pPr algn="just">
              <a:buFontTx/>
              <a:buAutoNum type="arabicParenR"/>
            </a:pPr>
            <a:endParaRPr lang="ru-RU" sz="240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3"/>
          <p:cNvSpPr>
            <a:spLocks noChangeArrowheads="1"/>
          </p:cNvSpPr>
          <p:nvPr/>
        </p:nvSpPr>
        <p:spPr bwMode="auto">
          <a:xfrm>
            <a:off x="250825" y="476250"/>
            <a:ext cx="8424863" cy="4647426"/>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lvl="0" algn="ctr"/>
            <a:r>
              <a:rPr lang="uk-UA" sz="2800" b="1" dirty="0" smtClean="0">
                <a:latin typeface="Times New Roman" pitchFamily="18" charset="0"/>
                <a:cs typeface="Times New Roman" pitchFamily="18" charset="0"/>
              </a:rPr>
              <a:t>Питання 1. </a:t>
            </a:r>
            <a:r>
              <a:rPr lang="uk-UA" sz="2800" b="1" dirty="0">
                <a:solidFill>
                  <a:prstClr val="black"/>
                </a:solidFill>
                <a:latin typeface="Times New Roman" pitchFamily="18" charset="0"/>
                <a:cs typeface="Times New Roman" pitchFamily="18" charset="0"/>
              </a:rPr>
              <a:t>Система методів економічного </a:t>
            </a:r>
            <a:r>
              <a:rPr lang="uk-UA" sz="2800" b="1" dirty="0" smtClean="0">
                <a:solidFill>
                  <a:prstClr val="black"/>
                </a:solidFill>
                <a:latin typeface="Times New Roman" pitchFamily="18" charset="0"/>
                <a:cs typeface="Times New Roman" pitchFamily="18" charset="0"/>
              </a:rPr>
              <a:t>дослідження</a:t>
            </a:r>
            <a:endParaRPr lang="uk-UA" sz="2000" dirty="0">
              <a:latin typeface="Times New Roman" pitchFamily="18" charset="0"/>
              <a:cs typeface="Times New Roman" pitchFamily="18" charset="0"/>
            </a:endParaRPr>
          </a:p>
          <a:p>
            <a:pPr indent="457200" algn="just"/>
            <a:r>
              <a:rPr lang="ru-RU" sz="2800" dirty="0" err="1">
                <a:latin typeface="Times New Roman" pitchFamily="18" charset="0"/>
                <a:cs typeface="Times New Roman" pitchFamily="18" charset="0"/>
              </a:rPr>
              <a:t>Визначаючи</a:t>
            </a:r>
            <a:r>
              <a:rPr lang="ru-RU" sz="2800" dirty="0">
                <a:latin typeface="Times New Roman" pitchFamily="18" charset="0"/>
                <a:cs typeface="Times New Roman" pitchFamily="18" charset="0"/>
              </a:rPr>
              <a:t> систему </a:t>
            </a:r>
            <a:r>
              <a:rPr lang="ru-RU" sz="2800" dirty="0" err="1">
                <a:latin typeface="Times New Roman" pitchFamily="18" charset="0"/>
                <a:cs typeface="Times New Roman" pitchFamily="18" charset="0"/>
              </a:rPr>
              <a:t>знань</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економіку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необхідно</a:t>
            </a:r>
            <a:r>
              <a:rPr lang="ru-RU" sz="2800" dirty="0">
                <a:latin typeface="Times New Roman" pitchFamily="18" charset="0"/>
                <a:cs typeface="Times New Roman" pitchFamily="18" charset="0"/>
              </a:rPr>
              <a:t> бути </a:t>
            </a:r>
            <a:r>
              <a:rPr lang="ru-RU" sz="2800" dirty="0" err="1">
                <a:latin typeface="Times New Roman" pitchFamily="18" charset="0"/>
                <a:cs typeface="Times New Roman" pitchFamily="18" charset="0"/>
              </a:rPr>
              <a:t>озброєним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науковими</a:t>
            </a:r>
            <a:r>
              <a:rPr lang="ru-RU" sz="2800" dirty="0">
                <a:latin typeface="Times New Roman" pitchFamily="18" charset="0"/>
                <a:cs typeface="Times New Roman" pitchFamily="18" charset="0"/>
              </a:rPr>
              <a:t> методами, за </a:t>
            </a:r>
            <a:r>
              <a:rPr lang="ru-RU" sz="2800" dirty="0" err="1">
                <a:latin typeface="Times New Roman" pitchFamily="18" charset="0"/>
                <a:cs typeface="Times New Roman" pitchFamily="18" charset="0"/>
              </a:rPr>
              <a:t>допомогою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яких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встановлюються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внутрішні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закономірності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економіки</a:t>
            </a:r>
            <a:r>
              <a:rPr lang="ru-RU" sz="2800" dirty="0">
                <a:latin typeface="Times New Roman" pitchFamily="18" charset="0"/>
                <a:cs typeface="Times New Roman" pitchFamily="18" charset="0"/>
              </a:rPr>
              <a:t>. Лише </a:t>
            </a:r>
            <a:r>
              <a:rPr lang="ru-RU" sz="2800" dirty="0" err="1">
                <a:latin typeface="Times New Roman" pitchFamily="18" charset="0"/>
                <a:cs typeface="Times New Roman" pitchFamily="18" charset="0"/>
              </a:rPr>
              <a:t>застосування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правильних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наукових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методів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можливість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проникнути</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сутність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економічних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явищ</a:t>
            </a:r>
            <a:r>
              <a:rPr lang="ru-RU" sz="2800" dirty="0">
                <a:latin typeface="Times New Roman" pitchFamily="18" charset="0"/>
                <a:cs typeface="Times New Roman" pitchFamily="18" charset="0"/>
              </a:rPr>
              <a:t> і </a:t>
            </a:r>
            <a:r>
              <a:rPr lang="ru-RU" sz="2800" dirty="0" err="1">
                <a:latin typeface="Times New Roman" pitchFamily="18" charset="0"/>
                <a:cs typeface="Times New Roman" pitchFamily="18" charset="0"/>
              </a:rPr>
              <a:t>процесів</a:t>
            </a:r>
            <a:r>
              <a:rPr lang="ru-RU" sz="2800" dirty="0">
                <a:latin typeface="Times New Roman" pitchFamily="18" charset="0"/>
                <a:cs typeface="Times New Roman" pitchFamily="18" charset="0"/>
              </a:rPr>
              <a:t>.</a:t>
            </a:r>
          </a:p>
          <a:p>
            <a:pPr indent="457200" algn="just"/>
            <a:endParaRPr lang="ru-RU" sz="2800" dirty="0" smtClean="0">
              <a:latin typeface="Times New Roman" pitchFamily="18" charset="0"/>
              <a:cs typeface="Times New Roman" pitchFamily="18" charset="0"/>
            </a:endParaRPr>
          </a:p>
          <a:p>
            <a:pPr indent="457200"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Прямоугольник 3"/>
          <p:cNvSpPr>
            <a:spLocks noChangeArrowheads="1"/>
          </p:cNvSpPr>
          <p:nvPr/>
        </p:nvSpPr>
        <p:spPr bwMode="auto">
          <a:xfrm>
            <a:off x="250825" y="476250"/>
            <a:ext cx="8424863" cy="5078313"/>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b="1" dirty="0">
                <a:latin typeface="Times New Roman" pitchFamily="18" charset="0"/>
                <a:cs typeface="Times New Roman" pitchFamily="18" charset="0"/>
              </a:rPr>
              <a:t>	</a:t>
            </a:r>
            <a:r>
              <a:rPr lang="uk-UA" sz="2800" b="1" dirty="0">
                <a:latin typeface="Times New Roman" pitchFamily="18" charset="0"/>
                <a:cs typeface="Times New Roman" pitchFamily="18" charset="0"/>
              </a:rPr>
              <a:t>Методи моделювання. </a:t>
            </a:r>
            <a:r>
              <a:rPr lang="uk-UA" sz="2800" dirty="0">
                <a:latin typeface="Times New Roman" pitchFamily="18" charset="0"/>
                <a:cs typeface="Times New Roman" pitchFamily="18" charset="0"/>
              </a:rPr>
              <a:t>Для обґрунтованого визначення майбутніх характеристик </a:t>
            </a:r>
            <a:r>
              <a:rPr lang="uk-UA" sz="2800" dirty="0" smtClean="0">
                <a:latin typeface="Times New Roman" pitchFamily="18" charset="0"/>
                <a:cs typeface="Times New Roman" pitchFamily="18" charset="0"/>
              </a:rPr>
              <a:t>економічного процесу </a:t>
            </a:r>
            <a:r>
              <a:rPr lang="uk-UA" sz="2800" dirty="0">
                <a:latin typeface="Times New Roman" pitchFamily="18" charset="0"/>
                <a:cs typeface="Times New Roman" pitchFamily="18" charset="0"/>
              </a:rPr>
              <a:t>чи явища необхідно знати можливі  варіанти його структури та розвитку з урахуванням значної кількості факторів. </a:t>
            </a:r>
            <a:r>
              <a:rPr lang="ru-RU" sz="2800" dirty="0" err="1">
                <a:latin typeface="Times New Roman" pitchFamily="18" charset="0"/>
                <a:cs typeface="Times New Roman" pitchFamily="18" charset="0"/>
              </a:rPr>
              <a:t>Основним</a:t>
            </a:r>
            <a:r>
              <a:rPr lang="ru-RU" sz="2800" dirty="0">
                <a:latin typeface="Times New Roman" pitchFamily="18" charset="0"/>
                <a:cs typeface="Times New Roman" pitchFamily="18" charset="0"/>
              </a:rPr>
              <a:t> способом </a:t>
            </a:r>
            <a:r>
              <a:rPr lang="ru-RU" sz="2800" dirty="0" err="1">
                <a:latin typeface="Times New Roman" pitchFamily="18" charset="0"/>
                <a:cs typeface="Times New Roman" pitchFamily="18" charset="0"/>
              </a:rPr>
              <a:t>дослідження</a:t>
            </a:r>
            <a:r>
              <a:rPr lang="ru-RU" sz="2800" dirty="0">
                <a:latin typeface="Times New Roman" pitchFamily="18" charset="0"/>
                <a:cs typeface="Times New Roman" pitchFamily="18" charset="0"/>
              </a:rPr>
              <a:t> таких </a:t>
            </a:r>
            <a:r>
              <a:rPr lang="ru-RU" sz="2800" dirty="0" err="1">
                <a:latin typeface="Times New Roman" pitchFamily="18" charset="0"/>
                <a:cs typeface="Times New Roman" pitchFamily="18" charset="0"/>
              </a:rPr>
              <a:t>об'єктів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моделювання</a:t>
            </a:r>
            <a:r>
              <a:rPr lang="ru-RU" sz="2800" dirty="0">
                <a:latin typeface="Times New Roman" pitchFamily="18" charset="0"/>
                <a:cs typeface="Times New Roman" pitchFamily="18" charset="0"/>
              </a:rPr>
              <a:t> — </a:t>
            </a:r>
            <a:r>
              <a:rPr lang="ru-RU" sz="2800" dirty="0" err="1">
                <a:latin typeface="Times New Roman" pitchFamily="18" charset="0"/>
                <a:cs typeface="Times New Roman" pitchFamily="18" charset="0"/>
              </a:rPr>
              <a:t>дослідження</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допомогою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умовних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зображень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об'єктів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або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їх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аналогів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умоглядних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фізичних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мають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істотно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важливі</a:t>
            </a:r>
            <a:r>
              <a:rPr lang="ru-RU" sz="2800" dirty="0">
                <a:latin typeface="Times New Roman" pitchFamily="18" charset="0"/>
                <a:cs typeface="Times New Roman" pitchFamily="18" charset="0"/>
              </a:rPr>
              <a:t> характеристики. </a:t>
            </a: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Прямоугольник 3"/>
          <p:cNvSpPr>
            <a:spLocks noChangeArrowheads="1"/>
          </p:cNvSpPr>
          <p:nvPr/>
        </p:nvSpPr>
        <p:spPr bwMode="auto">
          <a:xfrm>
            <a:off x="250825" y="476250"/>
            <a:ext cx="8424863" cy="5386090"/>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Моделювання є однією з базових категорій теорії пізнання. В економіці застосовуються  економіко-математичні моделі,  тобто системи формалізованих співвідношень, які описують основні взаємозв'язки елементів економічної системи будь-якого рівня — підприємства, регіону, господарського комплексу держави, міждержавного економічного союзу тощо.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Прямоугольник 3"/>
          <p:cNvSpPr>
            <a:spLocks noChangeArrowheads="1"/>
          </p:cNvSpPr>
          <p:nvPr/>
        </p:nvSpPr>
        <p:spPr bwMode="auto">
          <a:xfrm>
            <a:off x="250825" y="476250"/>
            <a:ext cx="8424863" cy="4955203"/>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Процес моделювання складається з таких етапів: 1)визначення мети, об'єкта, терміну, ключових параметрів; 2)збір, систематизація та аналіз вихідних даних; 3)формування моделі; 4)розробка структурної схеми та опис взаємозв'язків елементів цілісної системи, що формує модель; 5)вибір методів та процедур моделювання.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Прямоугольник 3"/>
          <p:cNvSpPr>
            <a:spLocks noChangeArrowheads="1"/>
          </p:cNvSpPr>
          <p:nvPr/>
        </p:nvSpPr>
        <p:spPr bwMode="auto">
          <a:xfrm>
            <a:off x="250825" y="476250"/>
            <a:ext cx="8424863" cy="4093428"/>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800" b="1" dirty="0">
                <a:latin typeface="Times New Roman" pitchFamily="18" charset="0"/>
                <a:cs typeface="Times New Roman" pitchFamily="18" charset="0"/>
              </a:rPr>
              <a:t>	Програмно-цільовий метод. </a:t>
            </a:r>
            <a:r>
              <a:rPr lang="uk-UA" sz="2800" dirty="0">
                <a:latin typeface="Times New Roman" pitchFamily="18" charset="0"/>
                <a:cs typeface="Times New Roman" pitchFamily="18" charset="0"/>
              </a:rPr>
              <a:t>Цей метод є одним зі способів розробки програм, які мають вирішувати певні завдання або сприяти досягненню попередньо визначених параметрів розвитку економічних та інших систем.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Прямоугольник 3"/>
          <p:cNvSpPr>
            <a:spLocks noChangeArrowheads="1"/>
          </p:cNvSpPr>
          <p:nvPr/>
        </p:nvSpPr>
        <p:spPr bwMode="auto">
          <a:xfrm>
            <a:off x="250825" y="476250"/>
            <a:ext cx="8424863" cy="4093428"/>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Ключовими елементами програмно-цільового методу є поняття  "цільова комплексна програма" (ЦКП), "системний підхід" та принципи: цільової орієнтації; комплексності; ефективності; адресності; визначення ключової (провідної) ланки.</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Прямоугольник 3"/>
          <p:cNvSpPr>
            <a:spLocks noChangeArrowheads="1"/>
          </p:cNvSpPr>
          <p:nvPr/>
        </p:nvSpPr>
        <p:spPr bwMode="auto">
          <a:xfrm>
            <a:off x="250825" y="476250"/>
            <a:ext cx="8424863" cy="5509200"/>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r>
              <a:rPr lang="uk-UA" sz="2800" b="1" dirty="0">
                <a:latin typeface="Times New Roman" pitchFamily="18" charset="0"/>
                <a:cs typeface="Times New Roman" pitchFamily="18" charset="0"/>
              </a:rPr>
              <a:t>Евристичні методи</a:t>
            </a:r>
            <a:r>
              <a:rPr lang="uk-UA" sz="2800" dirty="0">
                <a:latin typeface="Times New Roman" pitchFamily="18" charset="0"/>
                <a:cs typeface="Times New Roman" pitchFamily="18" charset="0"/>
              </a:rPr>
              <a:t> у вузькому розумінні являють собою способи навчання, а у широкому — неформальні методи, які дають змогу досліджувати творчу діяльність, відкривати нове у судженнях, ідеях, способах дії. 	</a:t>
            </a:r>
            <a:r>
              <a:rPr lang="ru-RU" sz="2800" dirty="0" err="1">
                <a:latin typeface="Times New Roman" pitchFamily="18" charset="0"/>
                <a:cs typeface="Times New Roman" pitchFamily="18" charset="0"/>
              </a:rPr>
              <a:t>Застосування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евристичних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методів</a:t>
            </a:r>
            <a:r>
              <a:rPr lang="ru-RU" sz="2800" dirty="0">
                <a:latin typeface="Times New Roman" pitchFamily="18" charset="0"/>
                <a:cs typeface="Times New Roman" pitchFamily="18" charset="0"/>
              </a:rPr>
              <a:t> приводить до </a:t>
            </a:r>
            <a:r>
              <a:rPr lang="ru-RU" sz="2800" dirty="0" err="1">
                <a:latin typeface="Times New Roman" pitchFamily="18" charset="0"/>
                <a:cs typeface="Times New Roman" pitchFamily="18" charset="0"/>
              </a:rPr>
              <a:t>створення</a:t>
            </a:r>
            <a:r>
              <a:rPr lang="ru-RU" sz="2800" dirty="0">
                <a:latin typeface="Times New Roman" pitchFamily="18" charset="0"/>
                <a:cs typeface="Times New Roman" pitchFamily="18" charset="0"/>
              </a:rPr>
              <a:t> моделей </a:t>
            </a:r>
            <a:r>
              <a:rPr lang="ru-RU" sz="2800" dirty="0" err="1">
                <a:latin typeface="Times New Roman" pitchFamily="18" charset="0"/>
                <a:cs typeface="Times New Roman" pitchFamily="18" charset="0"/>
              </a:rPr>
              <a:t>творчого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пошуку</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розв'язання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поставлених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завдань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методи</a:t>
            </a:r>
            <a:r>
              <a:rPr lang="ru-RU" sz="2800" dirty="0">
                <a:latin typeface="Times New Roman" pitchFamily="18" charset="0"/>
                <a:cs typeface="Times New Roman" pitchFamily="18" charset="0"/>
              </a:rPr>
              <a:t>, як правило, </a:t>
            </a:r>
            <a:r>
              <a:rPr lang="ru-RU" sz="2800" dirty="0" err="1">
                <a:latin typeface="Times New Roman" pitchFamily="18" charset="0"/>
                <a:cs typeface="Times New Roman" pitchFamily="18" charset="0"/>
              </a:rPr>
              <a:t>застосовуються</a:t>
            </a:r>
            <a:r>
              <a:rPr lang="ru-RU" sz="2800" dirty="0">
                <a:latin typeface="Times New Roman" pitchFamily="18" charset="0"/>
                <a:cs typeface="Times New Roman" pitchFamily="18" charset="0"/>
              </a:rPr>
              <a:t>, коли </a:t>
            </a:r>
            <a:r>
              <a:rPr lang="ru-RU" sz="2800" dirty="0" err="1">
                <a:latin typeface="Times New Roman" pitchFamily="18" charset="0"/>
                <a:cs typeface="Times New Roman" pitchFamily="18" charset="0"/>
              </a:rPr>
              <a:t>наявні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знання</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попередній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досвід</a:t>
            </a:r>
            <a:r>
              <a:rPr lang="ru-RU" sz="2800" dirty="0">
                <a:latin typeface="Times New Roman" pitchFamily="18" charset="0"/>
                <a:cs typeface="Times New Roman" pitchFamily="18" charset="0"/>
              </a:rPr>
              <a:t> не </a:t>
            </a:r>
            <a:r>
              <a:rPr lang="ru-RU" sz="2800" dirty="0" err="1">
                <a:latin typeface="Times New Roman" pitchFamily="18" charset="0"/>
                <a:cs typeface="Times New Roman" pitchFamily="18" charset="0"/>
              </a:rPr>
              <a:t>дозволяють</a:t>
            </a:r>
            <a:r>
              <a:rPr lang="ru-RU" sz="2800" dirty="0">
                <a:latin typeface="Times New Roman" pitchFamily="18" charset="0"/>
                <a:cs typeface="Times New Roman" pitchFamily="18" charset="0"/>
              </a:rPr>
              <a:t> однозначно </a:t>
            </a:r>
            <a:r>
              <a:rPr lang="ru-RU" sz="2800" dirty="0" err="1">
                <a:latin typeface="Times New Roman" pitchFamily="18" charset="0"/>
                <a:cs typeface="Times New Roman" pitchFamily="18" charset="0"/>
              </a:rPr>
              <a:t>вирішити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наукову</a:t>
            </a:r>
            <a:r>
              <a:rPr lang="ru-RU" sz="2800" dirty="0">
                <a:latin typeface="Times New Roman" pitchFamily="18" charset="0"/>
                <a:cs typeface="Times New Roman" pitchFamily="18" charset="0"/>
              </a:rPr>
              <a:t> проблему.</a:t>
            </a: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Прямоугольник 3"/>
          <p:cNvSpPr>
            <a:spLocks noChangeArrowheads="1"/>
          </p:cNvSpPr>
          <p:nvPr/>
        </p:nvSpPr>
        <p:spPr bwMode="auto">
          <a:xfrm>
            <a:off x="250825" y="476250"/>
            <a:ext cx="8424863" cy="4093428"/>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Основним з евристичних методів є  </a:t>
            </a:r>
            <a:r>
              <a:rPr lang="uk-UA" sz="2800" b="1" dirty="0">
                <a:latin typeface="Times New Roman" pitchFamily="18" charset="0"/>
                <a:cs typeface="Times New Roman" pitchFamily="18" charset="0"/>
              </a:rPr>
              <a:t>метод експертних оцінок  </a:t>
            </a:r>
            <a:r>
              <a:rPr lang="uk-UA" sz="2800" dirty="0">
                <a:latin typeface="Times New Roman" pitchFamily="18" charset="0"/>
                <a:cs typeface="Times New Roman" pitchFamily="18" charset="0"/>
              </a:rPr>
              <a:t>— спеціальним чином організований збір суджень, оцінок та пропозицій спеціалістів з певної галузі знань, їх аналіз, зведення та формування зваженого результату.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Прямоугольник 3"/>
          <p:cNvSpPr>
            <a:spLocks noChangeArrowheads="1"/>
          </p:cNvSpPr>
          <p:nvPr/>
        </p:nvSpPr>
        <p:spPr bwMode="auto">
          <a:xfrm>
            <a:off x="250825" y="476250"/>
            <a:ext cx="8424863" cy="5940088"/>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800" dirty="0">
                <a:latin typeface="Times New Roman" pitchFamily="18" charset="0"/>
                <a:cs typeface="Times New Roman" pitchFamily="18" charset="0"/>
              </a:rPr>
              <a:t>Різновидами методу експертних оцінок є: "</a:t>
            </a:r>
            <a:r>
              <a:rPr lang="uk-UA" sz="2800" b="1" dirty="0">
                <a:latin typeface="Times New Roman" pitchFamily="18" charset="0"/>
                <a:cs typeface="Times New Roman" pitchFamily="18" charset="0"/>
              </a:rPr>
              <a:t>мозкової атаки</a:t>
            </a:r>
            <a:r>
              <a:rPr lang="uk-UA" sz="2800" dirty="0">
                <a:latin typeface="Times New Roman" pitchFamily="18" charset="0"/>
                <a:cs typeface="Times New Roman" pitchFamily="18" charset="0"/>
              </a:rPr>
              <a:t>",  або </a:t>
            </a:r>
            <a:r>
              <a:rPr lang="uk-UA" sz="2800" b="1" dirty="0">
                <a:latin typeface="Times New Roman" pitchFamily="18" charset="0"/>
                <a:cs typeface="Times New Roman" pitchFamily="18" charset="0"/>
              </a:rPr>
              <a:t>конференції ідей</a:t>
            </a:r>
            <a:r>
              <a:rPr lang="uk-UA" sz="2800" dirty="0">
                <a:latin typeface="Times New Roman" pitchFamily="18" charset="0"/>
                <a:cs typeface="Times New Roman" pitchFamily="18" charset="0"/>
              </a:rPr>
              <a:t>, що передбачає генерування ідей у процесі обговорення або наукового спору; "</a:t>
            </a:r>
            <a:r>
              <a:rPr lang="uk-UA" sz="2800" b="1" dirty="0">
                <a:latin typeface="Times New Roman" pitchFamily="18" charset="0"/>
                <a:cs typeface="Times New Roman" pitchFamily="18" charset="0"/>
              </a:rPr>
              <a:t>мозкового штурму</a:t>
            </a:r>
            <a:r>
              <a:rPr lang="uk-UA" sz="2800" dirty="0">
                <a:latin typeface="Times New Roman" pitchFamily="18" charset="0"/>
                <a:cs typeface="Times New Roman" pitchFamily="18" charset="0"/>
              </a:rPr>
              <a:t>",  коли одна група експертів (опоненти) формулює певне бачення ситуації та обґрунтовує його, а інша (опоненти) </a:t>
            </a:r>
            <a:r>
              <a:rPr lang="uk-UA" sz="2800" dirty="0" err="1">
                <a:latin typeface="Times New Roman" pitchFamily="18" charset="0"/>
                <a:cs typeface="Times New Roman" pitchFamily="18" charset="0"/>
              </a:rPr>
              <a:t>—аналізує</a:t>
            </a:r>
            <a:r>
              <a:rPr lang="uk-UA" sz="2800" dirty="0">
                <a:latin typeface="Times New Roman" pitchFamily="18" charset="0"/>
                <a:cs typeface="Times New Roman" pitchFamily="18" charset="0"/>
              </a:rPr>
              <a:t> та піддає сумніву; аналогії (</a:t>
            </a:r>
            <a:r>
              <a:rPr lang="uk-UA" sz="2800" dirty="0" err="1">
                <a:latin typeface="Times New Roman" pitchFamily="18" charset="0"/>
                <a:cs typeface="Times New Roman" pitchFamily="18" charset="0"/>
              </a:rPr>
              <a:t>синектики</a:t>
            </a:r>
            <a:r>
              <a:rPr lang="uk-UA" sz="2800" dirty="0">
                <a:latin typeface="Times New Roman" pitchFamily="18" charset="0"/>
                <a:cs typeface="Times New Roman" pitchFamily="18" charset="0"/>
              </a:rPr>
              <a:t>); "</a:t>
            </a:r>
            <a:r>
              <a:rPr lang="uk-UA" sz="2800" b="1" dirty="0" err="1">
                <a:latin typeface="Times New Roman" pitchFamily="18" charset="0"/>
                <a:cs typeface="Times New Roman" pitchFamily="18" charset="0"/>
              </a:rPr>
              <a:t>Делфі</a:t>
            </a:r>
            <a:r>
              <a:rPr lang="uk-UA" sz="2800" dirty="0">
                <a:latin typeface="Times New Roman" pitchFamily="18" charset="0"/>
                <a:cs typeface="Times New Roman" pitchFamily="18" charset="0"/>
              </a:rPr>
              <a:t>"  — анонімного опитування незалежних спеціалістів; ПАТТЕРН  — розбивки проблеми, що вивчається, на окремі </a:t>
            </a:r>
            <a:r>
              <a:rPr lang="uk-UA" sz="2800" dirty="0" err="1">
                <a:latin typeface="Times New Roman" pitchFamily="18" charset="0"/>
                <a:cs typeface="Times New Roman" pitchFamily="18" charset="0"/>
              </a:rPr>
              <a:t>підпроблеми</a:t>
            </a:r>
            <a:r>
              <a:rPr lang="uk-UA" sz="2800" dirty="0">
                <a:latin typeface="Times New Roman" pitchFamily="18" charset="0"/>
                <a:cs typeface="Times New Roman" pitchFamily="18" charset="0"/>
              </a:rPr>
              <a:t>, побудова "дерева рішень".</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ru-RU" dirty="0" smtClean="0"/>
              <a:t>	</a:t>
            </a:r>
            <a:r>
              <a:rPr lang="ru-RU" sz="2800" dirty="0" smtClean="0">
                <a:latin typeface="Times New Roman" panose="02020603050405020304" pitchFamily="18" charset="0"/>
                <a:cs typeface="Times New Roman" panose="02020603050405020304" pitchFamily="18" charset="0"/>
              </a:rPr>
              <a:t>Як </a:t>
            </a:r>
            <a:r>
              <a:rPr lang="ru-RU" sz="2800" dirty="0">
                <a:latin typeface="Times New Roman" panose="02020603050405020304" pitchFamily="18" charset="0"/>
                <a:cs typeface="Times New Roman" panose="02020603050405020304" pitchFamily="18" charset="0"/>
              </a:rPr>
              <a:t>і будь-яка наука, </a:t>
            </a:r>
            <a:r>
              <a:rPr lang="ru-RU" sz="2800" dirty="0" err="1">
                <a:latin typeface="Times New Roman" panose="02020603050405020304" pitchFamily="18" charset="0"/>
                <a:cs typeface="Times New Roman" panose="02020603050405020304" pitchFamily="18" charset="0"/>
              </a:rPr>
              <a:t>економіка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використовує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певні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методи</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визначення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власних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законів</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закономірностей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Сутність</a:t>
            </a:r>
            <a:r>
              <a:rPr lang="ru-RU" sz="2800" dirty="0">
                <a:latin typeface="Times New Roman" panose="02020603050405020304" pitchFamily="18" charset="0"/>
                <a:cs typeface="Times New Roman" panose="02020603050405020304" pitchFamily="18" charset="0"/>
              </a:rPr>
              <a:t> метода </a:t>
            </a:r>
            <a:r>
              <a:rPr lang="ru-RU" sz="2800" dirty="0" err="1">
                <a:latin typeface="Times New Roman" panose="02020603050405020304" pitchFamily="18" charset="0"/>
                <a:cs typeface="Times New Roman" panose="02020603050405020304" pitchFamily="18" charset="0"/>
              </a:rPr>
              <a:t>наукових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досліджень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полягає</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сукупності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канонів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призначених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управляти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процесом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отримання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наукових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знань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базується</a:t>
            </a:r>
            <a:r>
              <a:rPr lang="ru-RU" sz="2800" dirty="0">
                <a:latin typeface="Times New Roman" panose="02020603050405020304" pitchFamily="18" charset="0"/>
                <a:cs typeface="Times New Roman" panose="02020603050405020304" pitchFamily="18" charset="0"/>
              </a:rPr>
              <a:t> на </a:t>
            </a:r>
            <a:r>
              <a:rPr lang="ru-RU" sz="2800" dirty="0" err="1">
                <a:latin typeface="Times New Roman" panose="02020603050405020304" pitchFamily="18" charset="0"/>
                <a:cs typeface="Times New Roman" panose="02020603050405020304" pitchFamily="18" charset="0"/>
              </a:rPr>
              <a:t>спостереженні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випробуванні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обґрунтуванні</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розробці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теорії</a:t>
            </a:r>
            <a:r>
              <a:rPr lang="ru-RU" sz="2800" dirty="0">
                <a:latin typeface="Times New Roman" panose="02020603050405020304" pitchFamily="18" charset="0"/>
                <a:cs typeface="Times New Roman" panose="02020603050405020304" pitchFamily="18" charset="0"/>
              </a:rPr>
              <a:t>.</a:t>
            </a:r>
          </a:p>
          <a:p>
            <a:pPr algn="just"/>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3092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46037" indent="0" algn="just">
              <a:buNone/>
            </a:pPr>
            <a:r>
              <a:rPr lang="ru-RU" sz="2800" dirty="0" smtClean="0">
                <a:latin typeface="Times New Roman" panose="02020603050405020304" pitchFamily="18" charset="0"/>
                <a:cs typeface="Times New Roman" panose="02020603050405020304" pitchFamily="18" charset="0"/>
              </a:rPr>
              <a:t>	</a:t>
            </a:r>
          </a:p>
          <a:p>
            <a:pPr marL="46037" indent="0" algn="just">
              <a:buNone/>
            </a:pP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Сукупність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прийомів</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засобів</a:t>
            </a:r>
            <a:r>
              <a:rPr lang="ru-RU" sz="2800" dirty="0" smtClean="0">
                <a:latin typeface="Times New Roman" panose="02020603050405020304" pitchFamily="18" charset="0"/>
                <a:cs typeface="Times New Roman" panose="02020603050405020304" pitchFamily="18" charset="0"/>
              </a:rPr>
              <a:t> та </a:t>
            </a:r>
            <a:r>
              <a:rPr lang="ru-RU" sz="2800" dirty="0" err="1" smtClean="0">
                <a:latin typeface="Times New Roman" panose="02020603050405020304" pitchFamily="18" charset="0"/>
                <a:cs typeface="Times New Roman" panose="02020603050405020304" pitchFamily="18" charset="0"/>
              </a:rPr>
              <a:t>операцій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що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використовуються</a:t>
            </a:r>
            <a:r>
              <a:rPr lang="ru-RU" sz="2800" dirty="0" smtClean="0">
                <a:latin typeface="Times New Roman" panose="02020603050405020304" pitchFamily="18" charset="0"/>
                <a:cs typeface="Times New Roman" panose="02020603050405020304" pitchFamily="18" charset="0"/>
              </a:rPr>
              <a:t> при </a:t>
            </a:r>
            <a:r>
              <a:rPr lang="ru-RU" sz="2800" dirty="0" err="1" smtClean="0">
                <a:latin typeface="Times New Roman" panose="02020603050405020304" pitchFamily="18" charset="0"/>
                <a:cs typeface="Times New Roman" panose="02020603050405020304" pitchFamily="18" charset="0"/>
              </a:rPr>
              <a:t>дослідженні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економічного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життя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суспільства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являють</a:t>
            </a:r>
            <a:r>
              <a:rPr lang="ru-RU" sz="2800" dirty="0" smtClean="0">
                <a:latin typeface="Times New Roman" panose="02020603050405020304" pitchFamily="18" charset="0"/>
                <a:cs typeface="Times New Roman" panose="02020603050405020304" pitchFamily="18" charset="0"/>
              </a:rPr>
              <a:t> собою </a:t>
            </a:r>
            <a:r>
              <a:rPr lang="ru-RU" sz="2800" dirty="0" err="1" smtClean="0">
                <a:latin typeface="Times New Roman" panose="02020603050405020304" pitchFamily="18" charset="0"/>
                <a:cs typeface="Times New Roman" panose="02020603050405020304" pitchFamily="18" charset="0"/>
              </a:rPr>
              <a:t>сутність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методів</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економічного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дослідження</a:t>
            </a:r>
            <a:r>
              <a:rPr lang="ru-RU" sz="2800" dirty="0" smtClean="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82170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836712"/>
            <a:ext cx="6400800" cy="3474720"/>
          </a:xfrm>
        </p:spPr>
        <p:txBody>
          <a:bodyPr/>
          <a:lstStyle/>
          <a:p>
            <a:pPr marL="46037" indent="0" algn="just">
              <a:buNone/>
            </a:pP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Методологія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економічного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використовує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методологію</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та </a:t>
            </a:r>
            <a:r>
              <a:rPr lang="ru-RU" sz="2400" dirty="0" err="1" smtClean="0">
                <a:latin typeface="Times New Roman" panose="02020603050405020304" pitchFamily="18" charset="0"/>
                <a:cs typeface="Times New Roman" panose="02020603050405020304" pitchFamily="18" charset="0"/>
              </a:rPr>
              <a:t>інструментарій</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неокласичної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економічної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теорії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сучасного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інституціоналізму</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еволюційної</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економіки</a:t>
            </a:r>
            <a:r>
              <a:rPr lang="ru-RU" sz="2400" dirty="0">
                <a:latin typeface="Times New Roman" panose="02020603050405020304" pitchFamily="18" charset="0"/>
                <a:cs typeface="Times New Roman" panose="02020603050405020304" pitchFamily="18" charset="0"/>
              </a:rPr>
              <a:t>, нового </a:t>
            </a:r>
            <a:r>
              <a:rPr lang="ru-RU" sz="2400" dirty="0" err="1">
                <a:latin typeface="Times New Roman" panose="02020603050405020304" pitchFamily="18" charset="0"/>
                <a:cs typeface="Times New Roman" panose="02020603050405020304" pitchFamily="18" charset="0"/>
              </a:rPr>
              <a:t>кейнсіанства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зокрема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системний</a:t>
            </a:r>
            <a:r>
              <a:rPr lang="ru-RU" sz="2400" dirty="0">
                <a:latin typeface="Times New Roman" panose="02020603050405020304" pitchFamily="18" charset="0"/>
                <a:cs typeface="Times New Roman" panose="02020603050405020304" pitchFamily="18" charset="0"/>
              </a:rPr>
              <a:t> метод, </a:t>
            </a:r>
            <a:r>
              <a:rPr lang="ru-RU" sz="2400" dirty="0" smtClean="0">
                <a:latin typeface="Times New Roman" panose="02020603050405020304" pitchFamily="18" charset="0"/>
                <a:cs typeface="Times New Roman" panose="02020603050405020304" pitchFamily="18" charset="0"/>
              </a:rPr>
              <a:t>метод </a:t>
            </a:r>
            <a:r>
              <a:rPr lang="ru-RU" sz="2400" dirty="0" err="1" smtClean="0">
                <a:latin typeface="Times New Roman" panose="02020603050405020304" pitchFamily="18" charset="0"/>
                <a:cs typeface="Times New Roman" panose="02020603050405020304" pitchFamily="18" charset="0"/>
              </a:rPr>
              <a:t>наукового</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абстрагування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математичні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статистичні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методи</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методи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наукового</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передбачення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моделювання</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прогнозування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економікоекспериментальні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методи</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застосування</a:t>
            </a:r>
            <a:r>
              <a:rPr lang="ru-RU" sz="240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мікроекономічному</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та </a:t>
            </a:r>
            <a:r>
              <a:rPr lang="ru-RU" sz="2400" dirty="0" err="1" smtClean="0">
                <a:latin typeface="Times New Roman" panose="02020603050405020304" pitchFamily="18" charset="0"/>
                <a:cs typeface="Times New Roman" panose="02020603050405020304" pitchFamily="18" charset="0"/>
              </a:rPr>
              <a:t>макроекономічному</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рівні</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1241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3"/>
          <p:cNvSpPr>
            <a:spLocks noChangeArrowheads="1"/>
          </p:cNvSpPr>
          <p:nvPr/>
        </p:nvSpPr>
        <p:spPr bwMode="auto">
          <a:xfrm>
            <a:off x="250825" y="476250"/>
            <a:ext cx="8424863" cy="5509200"/>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lgn="just"/>
            <a:r>
              <a:rPr lang="uk-UA" sz="2800" dirty="0">
                <a:latin typeface="Times New Roman" pitchFamily="18" charset="0"/>
                <a:cs typeface="Times New Roman" pitchFamily="18" charset="0"/>
              </a:rPr>
              <a:t>Сукупність спеціальних і специфічних методів та додержання вимог щодо їх використання може забезпечити високу якість економічних досліджень. Але для того, щоб проводити наукові розробки на високому професійному рівні, необхідно постійно звертатись до відповідних напрямів окремих наук  - математики, статистики, теорії ймовірності, економіки, аналізу господарської діяльності, кібернетики тощо.</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3"/>
          <p:cNvSpPr>
            <a:spLocks noChangeArrowheads="1"/>
          </p:cNvSpPr>
          <p:nvPr/>
        </p:nvSpPr>
        <p:spPr bwMode="auto">
          <a:xfrm>
            <a:off x="250825" y="476250"/>
            <a:ext cx="8424863" cy="5570756"/>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800" b="1" dirty="0">
              <a:latin typeface="Times New Roman" pitchFamily="18" charset="0"/>
              <a:cs typeface="Times New Roman" pitchFamily="18" charset="0"/>
            </a:endParaRPr>
          </a:p>
          <a:p>
            <a:pPr indent="457200" algn="ctr"/>
            <a:r>
              <a:rPr lang="uk-UA" sz="2800" b="1" dirty="0" smtClean="0">
                <a:latin typeface="Times New Roman" pitchFamily="18" charset="0"/>
                <a:cs typeface="Times New Roman" pitchFamily="18" charset="0"/>
              </a:rPr>
              <a:t>Питання 2. Методи </a:t>
            </a:r>
            <a:r>
              <a:rPr lang="uk-UA" sz="2800" b="1" dirty="0">
                <a:latin typeface="Times New Roman" pitchFamily="18" charset="0"/>
                <a:cs typeface="Times New Roman" pitchFamily="18" charset="0"/>
              </a:rPr>
              <a:t>спостереження та збору </a:t>
            </a:r>
            <a:r>
              <a:rPr lang="uk-UA" sz="2800" b="1" dirty="0" smtClean="0">
                <a:latin typeface="Times New Roman" pitchFamily="18" charset="0"/>
                <a:cs typeface="Times New Roman" pitchFamily="18" charset="0"/>
              </a:rPr>
              <a:t>даних</a:t>
            </a:r>
          </a:p>
          <a:p>
            <a:pPr indent="457200" algn="just"/>
            <a:r>
              <a:rPr lang="uk-UA" sz="2800" b="1" dirty="0" smtClean="0">
                <a:latin typeface="Times New Roman" pitchFamily="18" charset="0"/>
                <a:cs typeface="Times New Roman" pitchFamily="18" charset="0"/>
              </a:rPr>
              <a:t> </a:t>
            </a:r>
            <a:r>
              <a:rPr lang="uk-UA" sz="2800" b="1" dirty="0">
                <a:latin typeface="Times New Roman" pitchFamily="18" charset="0"/>
                <a:cs typeface="Times New Roman" pitchFamily="18" charset="0"/>
              </a:rPr>
              <a:t>Спостереження</a:t>
            </a:r>
            <a:r>
              <a:rPr lang="uk-UA" sz="2800" dirty="0">
                <a:latin typeface="Times New Roman" pitchFamily="18" charset="0"/>
                <a:cs typeface="Times New Roman" pitchFamily="18" charset="0"/>
              </a:rPr>
              <a:t> — це початковий етап емпіричного дослідження, який полягає у цілеспрямованому сприйнятті предметів і явищ дійсності для одержання безпосередніх даних про об'єкт пізнання. Воно є науково організованим процесом врахування фактів про явища та процеси, що відбуваються в економіці та збору на його основі масових початкових (вихідних) даних.</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3"/>
          <p:cNvSpPr>
            <a:spLocks noChangeArrowheads="1"/>
          </p:cNvSpPr>
          <p:nvPr/>
        </p:nvSpPr>
        <p:spPr bwMode="auto">
          <a:xfrm>
            <a:off x="250825" y="476250"/>
            <a:ext cx="8424863" cy="4585871"/>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r>
              <a:rPr lang="uk-UA" sz="2800" dirty="0" smtClean="0">
                <a:latin typeface="Times New Roman" pitchFamily="18" charset="0"/>
                <a:cs typeface="Times New Roman" pitchFamily="18" charset="0"/>
              </a:rPr>
              <a:t>Необхідно</a:t>
            </a:r>
            <a:r>
              <a:rPr lang="uk-UA" sz="2800" dirty="0">
                <a:latin typeface="Times New Roman" pitchFamily="18" charset="0"/>
                <a:cs typeface="Times New Roman" pitchFamily="18" charset="0"/>
              </a:rPr>
              <a:t>, щоб </a:t>
            </a:r>
            <a:r>
              <a:rPr lang="uk-UA" sz="2800" b="1" dirty="0">
                <a:latin typeface="Times New Roman" pitchFamily="18" charset="0"/>
                <a:cs typeface="Times New Roman" pitchFamily="18" charset="0"/>
              </a:rPr>
              <a:t>спостереження</a:t>
            </a:r>
            <a:r>
              <a:rPr lang="uk-UA" sz="2800" dirty="0">
                <a:latin typeface="Times New Roman" pitchFamily="18" charset="0"/>
                <a:cs typeface="Times New Roman" pitchFamily="18" charset="0"/>
              </a:rPr>
              <a:t> задовольняло таким вимогам: а)було масовим; б)виконувалось за визначених умов (наприклад, у певному зовнішньому середовищі, за умови дії певної сукупності чинників тощо); в)мало необхідний інструментарій; г)було науково організованим (при визначеній  програмі, термінах,  виконавцях, системі контролю).</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322</TotalTime>
  <Words>1704</Words>
  <Application>Microsoft Office PowerPoint</Application>
  <PresentationFormat>Экран (4:3)</PresentationFormat>
  <Paragraphs>189</Paragraphs>
  <Slides>37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37</vt:i4>
      </vt:variant>
    </vt:vector>
  </HeadingPairs>
  <TitlesOfParts>
    <vt:vector size="42" baseType="lpstr">
      <vt:lpstr>Arial</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лаборант</dc:creator>
  <cp:lastModifiedBy>Александр Ефимович</cp:lastModifiedBy>
  <cp:revision>31</cp:revision>
  <dcterms:created xsi:type="dcterms:W3CDTF">2015-03-31T06:38:59Z</dcterms:created>
  <dcterms:modified xsi:type="dcterms:W3CDTF">2021-10-08T07:44:44Z</dcterms:modified>
</cp:coreProperties>
</file>