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303" r:id="rId40"/>
    <p:sldId id="304" r:id="rId41"/>
    <p:sldId id="305" r:id="rId42"/>
    <p:sldId id="309" r:id="rId43"/>
    <p:sldId id="310" r:id="rId44"/>
    <p:sldId id="311" r:id="rId45"/>
    <p:sldId id="312" r:id="rId46"/>
  </p:sldIdLst>
  <p:sldSz cx="9144000" cy="6858000" type="screen4x3"/>
  <p:notesSz cx="6858000" cy="9144000"/>
  <p:embeddedFontLst>
    <p:embeddedFont>
      <p:font typeface="Corsiva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1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493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043608" y="148478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siva"/>
              <a:buNone/>
            </a:pPr>
            <a:r>
              <a:rPr lang="ru-RU" b="1" i="1">
                <a:latin typeface="Corsiva"/>
                <a:ea typeface="Corsiva"/>
                <a:cs typeface="Corsiva"/>
                <a:sym typeface="Corsiva"/>
              </a:rPr>
              <a:t>ДОНЕЧЧИНА</a:t>
            </a:r>
            <a:br>
              <a:rPr lang="ru-RU" b="1" i="1">
                <a:latin typeface="Corsiva"/>
                <a:ea typeface="Corsiva"/>
                <a:cs typeface="Corsiva"/>
                <a:sym typeface="Corsiva"/>
              </a:rPr>
            </a:br>
            <a:r>
              <a:rPr lang="ru-RU" i="1">
                <a:latin typeface="Corsiva"/>
                <a:ea typeface="Corsiva"/>
                <a:cs typeface="Corsiva"/>
                <a:sym typeface="Corsiva"/>
              </a:rPr>
              <a:t>від гір до моря</a:t>
            </a:r>
            <a:endParaRPr i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9" name="Google Shape;89;p13" descr="https://pp.vk.me/c623922/v623922806/32341/76xVAmtOQ-4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 descr="https://pp.vk.me/c623922/v623922806/32341/76xVAmtOQ-4.jp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5254" y="2996952"/>
            <a:ext cx="134415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1051" y="2996952"/>
            <a:ext cx="1438011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2165" y="459910"/>
            <a:ext cx="3923117" cy="261214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91" name="Google Shape;19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882164" y="3284984"/>
            <a:ext cx="3923117" cy="261214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92" name="Google Shape;192;p22"/>
          <p:cNvSpPr/>
          <p:nvPr/>
        </p:nvSpPr>
        <p:spPr>
          <a:xfrm>
            <a:off x="215891" y="551012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зовнішнім виглядом уламок скам'янілого дерева мало відрізняється від щойно відпиляного соснового стовбура. Але незвичайна тяжкість, блискучі кристали кварцу говорять про те, що це камінь.</a:t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252109" y="2420888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Дерева - араукарії віком близько 250 мільйонів років - найдавніші у світі! Скам'яніння тривало тисячі років. Дерева не розкладалися, бо були поховані під товщею морської води без контакту з повітрям.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266623" y="4437112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Такі палеонтологічні знахідки зустрічаються на землі дуже рідко. Подібні явища природи є ще в Арізоні (США), острові Лесбос (Греція), біля пірамід в Єгипті та Аргентині.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Великоанадольський ліс (с. Благодатне)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b="3231"/>
          <a:stretch/>
        </p:blipFill>
        <p:spPr>
          <a:xfrm>
            <a:off x="467544" y="1513250"/>
            <a:ext cx="8280920" cy="511256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160174"/>
            <a:ext cx="4009628" cy="300722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06" name="Google Shape;20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991" y="3327964"/>
            <a:ext cx="3995935" cy="295266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7" name="Google Shape;207;p24"/>
          <p:cNvSpPr/>
          <p:nvPr/>
        </p:nvSpPr>
        <p:spPr>
          <a:xfrm>
            <a:off x="193465" y="3305582"/>
            <a:ext cx="45719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Сьогодні це найбільший ліс у світі, створений руками людини!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179512" y="260648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1843 році випускник Царського Корпуси лісничих Віктор фон Графф вирішив перетворити посушливу степ в зелену діброву. Для цього вибрав найбільш посушливе місце Донеччини. Чотири рази суховії майже повністю знищували посадки.</a:t>
            </a: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179512" y="242725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Кожне дерево, кожен кущ - все посаджено людиною, нічого само не виросло.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93464" y="4249299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території заказника знаходиться Великоанадольський лісовий технікум (один з найстаріших в Україні) та музей лісу (єдиний подібний в Україні), будівля якого була побудовано в 1852 р за наказом брата Миколи I, як метеорологічна обсерваторія.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Катеринівські горби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89166" y="1600200"/>
            <a:ext cx="8352928" cy="499928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0736" y="3658976"/>
            <a:ext cx="4381241" cy="294552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5">
            <a:alphaModFix/>
          </a:blip>
          <a:srcRect t="5278" b="6353"/>
          <a:stretch/>
        </p:blipFill>
        <p:spPr>
          <a:xfrm>
            <a:off x="4570737" y="409707"/>
            <a:ext cx="4379979" cy="290285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23" name="Google Shape;223;p26"/>
          <p:cNvSpPr/>
          <p:nvPr/>
        </p:nvSpPr>
        <p:spPr>
          <a:xfrm>
            <a:off x="179512" y="804818"/>
            <a:ext cx="424847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На схилах річкової долини Кальчика більш ніж на два кілометри простягнулося вельми мальовниче оголення давніх каменномогільскіх гранітів, вік яких 1800 млн. років.</a:t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174013" y="2551514"/>
            <a:ext cx="425397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далекі часи на середині гранітного масиву стався розлом. Частина масиву зрушилася вгору майже на 300 метрів. Південна піднята частина масиву до нашого часу оголилася вздовж річки Кальчик.</a:t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179512" y="4559890"/>
            <a:ext cx="42484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Гранітне оголення захоплює різноманітністю форм і забарвлень скель.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Регіональний ландшафтний парк «Клебан-Бик»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1086" y="1181676"/>
            <a:ext cx="8136904" cy="542121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08421" y="476672"/>
            <a:ext cx="3952956" cy="292257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048" y="3571891"/>
            <a:ext cx="3952956" cy="296471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38" name="Google Shape;238;p28"/>
          <p:cNvSpPr txBox="1"/>
          <p:nvPr/>
        </p:nvSpPr>
        <p:spPr>
          <a:xfrm>
            <a:off x="251520" y="332656"/>
            <a:ext cx="46085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 парка – від селища, що поряд. Клебан (західноукр.) – католицький священник, а бик (тюрк. bujuk) – великий.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251520" y="1599210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Ця місцевість тісно пов'язана з історією Війська Запорізького. Майже з 1500 р. в царських грамотах, виданих Війську Запорізькому зустрічається назва «Урочище річки Бичок», з 1600 р. — «Клебина», а з 1720 р. — «Клебан-Бик».</a:t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251520" y="3479001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Головна пам'ятка парку — вихід на поверхню давніх гірських порід, що утворилися в прибережних ділянках старовинного Пермського моря. Скам'янілі рештки рослин, коралів, молюсків можна знайти на березі водоймища парку.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251520" y="558425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Територія парку характеризується мальовничими ландшафтами, придатністю для різних видів відпочинку.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7859216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Терикони – вулкани Донеччини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1174882"/>
            <a:ext cx="8280920" cy="527845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1872" y="3311764"/>
            <a:ext cx="4536504" cy="26324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53" name="Google Shape;253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283968" y="389588"/>
            <a:ext cx="4565532" cy="265890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54" name="Google Shape;254;p30"/>
          <p:cNvSpPr/>
          <p:nvPr/>
        </p:nvSpPr>
        <p:spPr>
          <a:xfrm>
            <a:off x="239958" y="1920204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регіоні налічується 580 териконів, з них 114 горять.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202747" y="3964894"/>
            <a:ext cx="39084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Старі терикони - руді від внутрішньої температури, нові - темно-сірі.</a:t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248757" y="2677477"/>
            <a:ext cx="38624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самозаймання органічної речовини температура речовин всередині терикону знаходиться в межах 100–800ºС.</a:t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239958" y="1114164"/>
            <a:ext cx="38999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Терикон - (фр. </a:t>
            </a:r>
            <a:r>
              <a:rPr lang="ru-RU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відвали породи, фр. </a:t>
            </a:r>
            <a:r>
              <a:rPr lang="ru-RU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Conique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конічний).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227928" y="4941730"/>
            <a:ext cx="38106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Висота териконів – до 120 м.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467544" y="435378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Славкурорт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473642"/>
            <a:ext cx="8136904" cy="516551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7647" y="1"/>
            <a:ext cx="4947114" cy="684190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265300" y="-14514"/>
            <a:ext cx="3672408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НПП «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Святі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гори»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Кам’яні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Могили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Крейдяні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скелі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Закам’янілі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дерева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Великоанадольський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ліс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Катеринівські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горби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РЛП «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Клебан-Бик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Славкурорт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Білосарайська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коса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Соляні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шахти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Басейн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просто неба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Святогорська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Лавра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Свято-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Миколаївський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храм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Завод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шампанських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вин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Музей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народної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архітектури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Музей С. С.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Прокоф'єва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Музей Немировича-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Данченка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Музей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греків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Приазов'я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Свято-</a:t>
            </a:r>
            <a:r>
              <a:rPr lang="ru-RU" sz="16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Успенський</a:t>
            </a:r>
            <a:r>
              <a:rPr lang="ru-RU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Миколо-Василівський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монастир</a:t>
            </a:r>
            <a:endParaRPr sz="1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Золотий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колодязь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Музей «</a:t>
            </a: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Довкілля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Меморіальний</a:t>
            </a: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музей </a:t>
            </a:r>
            <a:b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Гаршина</a:t>
            </a:r>
            <a:endParaRPr dirty="0"/>
          </a:p>
        </p:txBody>
      </p:sp>
      <p:sp>
        <p:nvSpPr>
          <p:cNvPr id="100" name="Google Shape;100;p14"/>
          <p:cNvSpPr/>
          <p:nvPr/>
        </p:nvSpPr>
        <p:spPr>
          <a:xfrm>
            <a:off x="1758505" y="476672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829547" y="1599357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946649" y="62068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89457" y="944950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843808" y="1771204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188744" y="2252886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2677816" y="1412776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2564160" y="1771204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1295914" y="107921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277295" y="3356992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39552" y="4149080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337644" y="5445224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834184" y="4417764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2249502" y="5998616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2393518" y="576558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834184" y="6669360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370258" y="6606832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2073000" y="1556792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1573710" y="4162276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1575768" y="5069160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1492226" y="350100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899592" y="206084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1265636" y="3006632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1978200" y="638132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1625676" y="6453336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2778424" y="1215480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2000102" y="2185070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2083570" y="592660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971600" y="3501008"/>
            <a:ext cx="144016" cy="14401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53766" y="260648"/>
            <a:ext cx="4163906" cy="309634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7650" y="3501008"/>
            <a:ext cx="4139906" cy="302433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71" name="Google Shape;271;p32"/>
          <p:cNvSpPr/>
          <p:nvPr/>
        </p:nvSpPr>
        <p:spPr>
          <a:xfrm>
            <a:off x="195650" y="17175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 ніде в Україні немає солених озер на такій віддаленій відстані від моря.</a:t>
            </a: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209533" y="2585011"/>
            <a:ext cx="454423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Мінеральні ресурси Слов'янського курорту, особливо грязь, визнані одними з кращих в Європі. У 1907 році на міжнародній виставці в Спа (Бельгія) вони отримали найвищу нагороду - Гран-прі.</a:t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209533" y="332656"/>
            <a:ext cx="45442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Свою історію бальнеологічний курорт веде з 1827 р. Розміщується у великому хвойно-листяному парку на березі солених озер.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201510" y="4515570"/>
            <a:ext cx="44796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Торські (Слов'янські) озера - карстового походження. Відокремлені одне від іншого високими піщаними валами шириною 150-200 м. Найбільші озера: Сліпне, Ріпне, Вейсове.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Курорти Азовського узбережжя: </a:t>
            </a:r>
            <a:b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Ялта, Урзуф, Мелекине, Юр'євка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0" name="Google Shape;280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18590" y="1729504"/>
            <a:ext cx="8688966" cy="493985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Білосарайська коса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412776"/>
            <a:ext cx="8136904" cy="495143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18476" y="145099"/>
            <a:ext cx="4224469" cy="316835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92" name="Google Shape;29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9968" y="3442207"/>
            <a:ext cx="4197351" cy="324036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3" name="Google Shape;293;p35"/>
          <p:cNvSpPr/>
          <p:nvPr/>
        </p:nvSpPr>
        <p:spPr>
          <a:xfrm>
            <a:off x="179512" y="404664"/>
            <a:ext cx="43924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Вузькі перешийки, що з'єднують косу з материковою зоною і піщано- черепашкові наноси, створюють унікальний ансамбль з суші і води.</a:t>
            </a: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214175" y="4797152"/>
            <a:ext cx="43204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Завдяки тому, що коса на кілька кілометрів заглиблюється в Азовське море, тут майже постійно дмуть сильні вітри, що приваблює любителів віндсерфінгу і кайтсерфінгу.</a:t>
            </a: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222492" y="1800158"/>
            <a:ext cx="43204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місцевими легендами ще в середні століття на косі існував місто Білгород, який у ХIII столітті після захоплення монгола-татарами був перейменований в Білосарай.</a:t>
            </a: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249402" y="3438134"/>
            <a:ext cx="42935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Частина Білосарайської коси - заказник, місце гніздування птахів. Тут не їздять автобуси, але можна прогулятися.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8003232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 i="1">
                <a:latin typeface="Times New Roman"/>
                <a:ea typeface="Times New Roman"/>
                <a:cs typeface="Times New Roman"/>
                <a:sym typeface="Times New Roman"/>
              </a:rPr>
              <a:t>Соляні шахти (м. Соледар)</a:t>
            </a:r>
            <a:endParaRPr sz="3600"/>
          </a:p>
        </p:txBody>
      </p:sp>
      <p:pic>
        <p:nvPicPr>
          <p:cNvPr id="302" name="Google Shape;302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5780" y="1052736"/>
            <a:ext cx="8381394" cy="557886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59470" y="3501009"/>
            <a:ext cx="4090210" cy="284366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08" name="Google Shape;308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956" y="476672"/>
            <a:ext cx="4090210" cy="285202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09" name="Google Shape;309;p37"/>
          <p:cNvSpPr txBox="1"/>
          <p:nvPr/>
        </p:nvSpPr>
        <p:spPr>
          <a:xfrm>
            <a:off x="237006" y="4509120"/>
            <a:ext cx="446449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соляній шахті на глибині 288 м розташовується спелеосанаторій «Соляна симфонія» на 100 місць для лікування пацієнтів, що страждають захворюваннями бронхолегеневої системи і захворюваннями щитовидної залози.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272956" y="40410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Соляні шахти – це комплекс вироблених соляних шахт підприємства «Артемсіль».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272956" y="1209580"/>
            <a:ext cx="442854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соляна шахта була введена в експлуатацію в 1881 р У результаті більше ста років підземних робіт в товщі землі утворилася система виробок протяжністю понад 200 км. Їх розміри вражають, висота часом досягає 30 м.</a:t>
            </a: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272956" y="3176525"/>
            <a:ext cx="44285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шахтах температура повітря завжди 13 градусів. Тут немає бактерій. В шахтах можна побачити соляну церков, соляні скульптури.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 descr="http://blog.dp.com.ua/pics/LR-IMG_3342-s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"/>
            <a:ext cx="4568901" cy="350101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8900" y="3501009"/>
            <a:ext cx="4575100" cy="335699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19" name="Google Shape;319;p38"/>
          <p:cNvPicPr preferRelativeResize="0"/>
          <p:nvPr/>
        </p:nvPicPr>
        <p:blipFill rotWithShape="1">
          <a:blip r:embed="rId6">
            <a:alphaModFix/>
          </a:blip>
          <a:srcRect b="3821"/>
          <a:stretch/>
        </p:blipFill>
        <p:spPr>
          <a:xfrm>
            <a:off x="4572000" y="2523"/>
            <a:ext cx="4572000" cy="349848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20" name="Google Shape;32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098" y="3501009"/>
            <a:ext cx="4575098" cy="33569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21" name="Google Shape;321;p38"/>
          <p:cNvSpPr txBox="1"/>
          <p:nvPr/>
        </p:nvSpPr>
        <p:spPr>
          <a:xfrm>
            <a:off x="2022692" y="3134301"/>
            <a:ext cx="597666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6197ED"/>
                </a:solidFill>
                <a:latin typeface="Corsiva"/>
                <a:ea typeface="Corsiva"/>
                <a:cs typeface="Corsiva"/>
                <a:sym typeface="Corsiva"/>
              </a:rPr>
              <a:t>СОЛЯНА СИМФОНІЯ</a:t>
            </a:r>
            <a:endParaRPr sz="4400" b="1">
              <a:solidFill>
                <a:srgbClr val="6197E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Свято-Успенська Святогірська лавра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1" name="Google Shape;351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070738"/>
            <a:ext cx="8280920" cy="545460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32" y="3501008"/>
            <a:ext cx="3992885" cy="299447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57" name="Google Shape;357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032" y="332656"/>
            <a:ext cx="3989076" cy="299180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58" name="Google Shape;358;p43"/>
          <p:cNvSpPr/>
          <p:nvPr/>
        </p:nvSpPr>
        <p:spPr>
          <a:xfrm>
            <a:off x="179512" y="332656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Перші християнські поселення, а можливо і монастир, з'явилися на цих горах ще до Хрещення Русі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215462" y="1366894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Саме в цих краях в середині IX століття проповідували  православну віру святі рівноапостольні брати Кирило і Мефодій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43"/>
          <p:cNvSpPr/>
          <p:nvPr/>
        </p:nvSpPr>
        <p:spPr>
          <a:xfrm>
            <a:off x="215462" y="2478382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Кримська ханська армія п'ять разів нападала на нього, але не знищила його. Щоразу після нападу він поновлювався.</a:t>
            </a:r>
            <a:endParaRPr/>
          </a:p>
        </p:txBody>
      </p:sp>
      <p:sp>
        <p:nvSpPr>
          <p:cNvPr id="361" name="Google Shape;361;p43"/>
          <p:cNvSpPr/>
          <p:nvPr/>
        </p:nvSpPr>
        <p:spPr>
          <a:xfrm>
            <a:off x="215462" y="3501008"/>
            <a:ext cx="45360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1980 році ансамбль споруд оголошено Державним історико-архітектурним заповідником.</a:t>
            </a:r>
            <a:endParaRPr/>
          </a:p>
        </p:txBody>
      </p:sp>
      <p:sp>
        <p:nvSpPr>
          <p:cNvPr id="362" name="Google Shape;362;p43"/>
          <p:cNvSpPr/>
          <p:nvPr/>
        </p:nvSpPr>
        <p:spPr>
          <a:xfrm>
            <a:off x="234349" y="4509120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Оригінальною пам'яткою дерев'яного зодчества можна вважати відроджений Всіхсвятський скит з дерев'яним храмом на честь всіх святих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Бахмутський</a:t>
            </a:r>
            <a:r>
              <a:rPr lang="ru-RU" sz="28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завод </a:t>
            </a:r>
            <a:r>
              <a:rPr lang="ru-RU" sz="2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шампанських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 вин</a:t>
            </a:r>
            <a:endParaRPr sz="28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3" name="Google Shape;383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412776"/>
            <a:ext cx="8229600" cy="459175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Національний природний парк «Святі гори»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4239" y="1600200"/>
            <a:ext cx="7935521" cy="4525963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57608" y="275724"/>
            <a:ext cx="3656440" cy="301267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89" name="Google Shape;38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8064" y="3430623"/>
            <a:ext cx="3692258" cy="237094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90" name="Google Shape;390;p47"/>
          <p:cNvSpPr/>
          <p:nvPr/>
        </p:nvSpPr>
        <p:spPr>
          <a:xfrm>
            <a:off x="323528" y="476672"/>
            <a:ext cx="46805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Бахмутський</a:t>
            </a:r>
            <a:r>
              <a:rPr lang="ru-RU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завод </a:t>
            </a:r>
            <a:r>
              <a:rPr lang="ru-RU" sz="1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шампанських</a:t>
            </a:r>
            <a:r>
              <a:rPr lang="ru-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вин -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єдиний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виробник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ігристих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вин в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Україні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повністю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показує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свій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технологічний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цикл в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дії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391" name="Google Shape;391;p47"/>
          <p:cNvSpPr/>
          <p:nvPr/>
        </p:nvSpPr>
        <p:spPr>
          <a:xfrm>
            <a:off x="323528" y="1751082"/>
            <a:ext cx="46186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Одночасно 30 млн. пляшок вина як мінімум три роки витримуються в підземних штольнях на глибині понад 72 м.</a:t>
            </a:r>
            <a:endParaRPr/>
          </a:p>
        </p:txBody>
      </p:sp>
      <p:sp>
        <p:nvSpPr>
          <p:cNvPr id="392" name="Google Shape;392;p47"/>
          <p:cNvSpPr/>
          <p:nvPr/>
        </p:nvSpPr>
        <p:spPr>
          <a:xfrm>
            <a:off x="323528" y="3097426"/>
            <a:ext cx="461864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відміну від практики більшості пострадянських винзаводів, ігристе виробляється тут не по спрощено-прискореної, а за класичною французькою технологією, що передбачає тривалу витримку в пляшці.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47"/>
          <p:cNvSpPr/>
          <p:nvPr/>
        </p:nvSpPr>
        <p:spPr>
          <a:xfrm>
            <a:off x="323528" y="5062904"/>
            <a:ext cx="461864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будь-який час року зали зберігають постійну температуру 12-14 С і стабільну вологість повітря - саме в таких умовах виробляли ігристе вино у французькій провінції Шампань.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Музей народної архітектури, побуту та дитячої творчості </a:t>
            </a: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(с. Прелесне)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9" name="Google Shape;399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5038" y="1470270"/>
            <a:ext cx="8208912" cy="511425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16016" y="217668"/>
            <a:ext cx="4299207" cy="31642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05" name="Google Shape;40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16" y="3487056"/>
            <a:ext cx="4283005" cy="320154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06" name="Google Shape;406;p49"/>
          <p:cNvSpPr/>
          <p:nvPr/>
        </p:nvSpPr>
        <p:spPr>
          <a:xfrm>
            <a:off x="251520" y="404664"/>
            <a:ext cx="43204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 під відкритим небом відтворює традиційне слобожанське село XIX ст.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49"/>
          <p:cNvSpPr/>
          <p:nvPr/>
        </p:nvSpPr>
        <p:spPr>
          <a:xfrm>
            <a:off x="256726" y="1327994"/>
            <a:ext cx="42484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складу музейного комплексу входить єдиний в Україні музей дитячої творчості.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49"/>
          <p:cNvSpPr/>
          <p:nvPr/>
        </p:nvSpPr>
        <p:spPr>
          <a:xfrm>
            <a:off x="249965" y="2380767"/>
            <a:ext cx="43152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Найбільший інтерес викликає вітряк, в якому зберігся робочий механізм, жорна і різне начиння.</a:t>
            </a:r>
            <a:endParaRPr/>
          </a:p>
        </p:txBody>
      </p:sp>
      <p:sp>
        <p:nvSpPr>
          <p:cNvPr id="409" name="Google Shape;409;p49"/>
          <p:cNvSpPr/>
          <p:nvPr/>
        </p:nvSpPr>
        <p:spPr>
          <a:xfrm>
            <a:off x="256726" y="3487056"/>
            <a:ext cx="43152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Поруч з музеєм стоїть стара школа, якій понад двох сотень років, а на її території росте дуб, посаджений ще в честь царя Олександра I.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49"/>
          <p:cNvSpPr/>
          <p:nvPr/>
        </p:nvSpPr>
        <p:spPr>
          <a:xfrm>
            <a:off x="256726" y="4797152"/>
            <a:ext cx="430851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музею розпочалося в 1983 році з ініціативи Олександра Івановича Шевченка -краєзнавця, художника, вчителя, організатора дитячої художньої студії.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Музей «Довкілля» (с. Олександро-Калинове)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6" name="Google Shape;416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85557" y="1196752"/>
            <a:ext cx="7946883" cy="531546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9113" r="5984" b="17983"/>
          <a:stretch/>
        </p:blipFill>
        <p:spPr>
          <a:xfrm>
            <a:off x="4788024" y="330970"/>
            <a:ext cx="4069811" cy="276450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22" name="Google Shape;422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8024" y="3283298"/>
            <a:ext cx="4096916" cy="274032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23" name="Google Shape;423;p51"/>
          <p:cNvSpPr txBox="1"/>
          <p:nvPr/>
        </p:nvSpPr>
        <p:spPr>
          <a:xfrm>
            <a:off x="251520" y="548680"/>
            <a:ext cx="43924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народним музеєм, створений завдяки місцевим ентузіастам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51"/>
          <p:cNvSpPr txBox="1"/>
          <p:nvPr/>
        </p:nvSpPr>
        <p:spPr>
          <a:xfrm>
            <a:off x="251520" y="2852936"/>
            <a:ext cx="439248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Експонатом також є американський трактор, який привезли в село під час колективізації. В 1941 р. перед евакуацією його розібрали, обмазали солідолом і  закопали. 4 вересня Донеччина була звільнена, а вже 5 вересня трактор відкопали і наступного дня  він уже  працював на полях району. Відпрацював трактор після війни ще 40 років.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51"/>
          <p:cNvSpPr/>
          <p:nvPr/>
        </p:nvSpPr>
        <p:spPr>
          <a:xfrm>
            <a:off x="279557" y="1484784"/>
            <a:ext cx="43924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Тут представлена українська хата середини ХХ століття, у подвір’ї є і колодязь, і кам’яна клуня-школа і навіть танк ІС-3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2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Церква Різдва Богородиці (c. Андріївка)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1" name="Google Shape;431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4335"/>
          <a:stretch/>
        </p:blipFill>
        <p:spPr>
          <a:xfrm>
            <a:off x="487300" y="1254808"/>
            <a:ext cx="8190101" cy="504056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r="7534" b="8980"/>
          <a:stretch/>
        </p:blipFill>
        <p:spPr>
          <a:xfrm>
            <a:off x="4955296" y="315008"/>
            <a:ext cx="3829969" cy="310646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37" name="Google Shape;437;p53"/>
          <p:cNvPicPr preferRelativeResize="0"/>
          <p:nvPr/>
        </p:nvPicPr>
        <p:blipFill rotWithShape="1">
          <a:blip r:embed="rId5">
            <a:alphaModFix/>
          </a:blip>
          <a:srcRect l="12720" t="3763" r="7556" b="10199"/>
          <a:stretch/>
        </p:blipFill>
        <p:spPr>
          <a:xfrm>
            <a:off x="4955296" y="3559064"/>
            <a:ext cx="3816424" cy="308898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8" name="Google Shape;438;p53"/>
          <p:cNvSpPr/>
          <p:nvPr/>
        </p:nvSpPr>
        <p:spPr>
          <a:xfrm>
            <a:off x="323528" y="2420888"/>
            <a:ext cx="42484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Ця дерев'яна будівля "без цвяха" була заснована в Павлограді (Дніпропетровська область). Але після, за указом релігійних органів, вона була демонтована і перевезена в село Андріївка в 1914 році.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53"/>
          <p:cNvSpPr txBox="1"/>
          <p:nvPr/>
        </p:nvSpPr>
        <p:spPr>
          <a:xfrm>
            <a:off x="300832" y="1412776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Церква побудована в 1797 р і є однією з найдавніших на сході України.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53"/>
          <p:cNvSpPr txBox="1"/>
          <p:nvPr/>
        </p:nvSpPr>
        <p:spPr>
          <a:xfrm>
            <a:off x="357896" y="4498268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Церква безперервно працювала навіть підчас Другої Світової війни.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4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Музей С. С. </a:t>
            </a:r>
            <a:r>
              <a:rPr lang="ru-RU" sz="28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Прокоф'єва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  <a:sym typeface="Times New Roman"/>
              </a:rPr>
              <a:t> (с. </a:t>
            </a:r>
            <a:r>
              <a:rPr lang="ru-RU" sz="2800" b="1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Сонцівка</a:t>
            </a:r>
            <a:r>
              <a:rPr lang="ru-RU" sz="28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Google Shape;446;p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4021" y="1988840"/>
            <a:ext cx="8887385" cy="396044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1157" y="1544017"/>
            <a:ext cx="3954016" cy="253841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60" name="Google Shape;460;p56"/>
          <p:cNvSpPr/>
          <p:nvPr/>
        </p:nvSpPr>
        <p:spPr>
          <a:xfrm>
            <a:off x="251520" y="476672"/>
            <a:ext cx="44644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Саме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селі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Сонцівка</a:t>
            </a:r>
            <a:r>
              <a:rPr lang="ru-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народився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видатний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композитор,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піаніст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і 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диригент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XX ст. Тут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він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провів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своє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дитинство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56"/>
          <p:cNvSpPr txBox="1"/>
          <p:nvPr/>
        </p:nvSpPr>
        <p:spPr>
          <a:xfrm>
            <a:off x="251520" y="1889894"/>
            <a:ext cx="44644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1918 по 1933 жив та працював в Європі, також гастролював в США. Концертні турне мали грандіозний успіх.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56"/>
          <p:cNvSpPr txBox="1"/>
          <p:nvPr/>
        </p:nvSpPr>
        <p:spPr>
          <a:xfrm>
            <a:off x="289157" y="2924944"/>
            <a:ext cx="44644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1933 р разом з дружиною (іспанкою Ліною Кодіною) переїжджає до СРСР.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56"/>
          <p:cNvSpPr/>
          <p:nvPr/>
        </p:nvSpPr>
        <p:spPr>
          <a:xfrm>
            <a:off x="289157" y="3861048"/>
            <a:ext cx="442685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 1938 Прокоф'єв здійснює останні гастролі до Європи та США, які відбуваються з блискучим успіхом, зокрема Прокоф'єву пропонують вигідний контракт у Голлівуді, від якого, однак, композитор відмовився.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0"/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730830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Фестиваль грецької культури «Мега Юрти»</a:t>
            </a:r>
            <a:endParaRPr/>
          </a:p>
        </p:txBody>
      </p:sp>
      <p:pic>
        <p:nvPicPr>
          <p:cNvPr id="500" name="Google Shape;500;p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04248" y="188640"/>
            <a:ext cx="2160239" cy="2160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1" name="Google Shape;501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090" y="3731546"/>
            <a:ext cx="5084057" cy="285978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02" name="Google Shape;502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2120" y="3731546"/>
            <a:ext cx="3114148" cy="207285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03" name="Google Shape;503;p60"/>
          <p:cNvSpPr txBox="1"/>
          <p:nvPr/>
        </p:nvSpPr>
        <p:spPr>
          <a:xfrm>
            <a:off x="179512" y="764704"/>
            <a:ext cx="66247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«Мега Юрти» (грец. </a:t>
            </a:r>
            <a:r>
              <a:rPr lang="ru-RU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ΜΕΓΑ ΓΙΟΡΤΗ — Велике свято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проводиться раз на два роки у різних містах Приазов'ї.</a:t>
            </a:r>
            <a:endParaRPr/>
          </a:p>
        </p:txBody>
      </p:sp>
      <p:sp>
        <p:nvSpPr>
          <p:cNvPr id="504" name="Google Shape;504;p60"/>
          <p:cNvSpPr/>
          <p:nvPr/>
        </p:nvSpPr>
        <p:spPr>
          <a:xfrm>
            <a:off x="248139" y="1484222"/>
            <a:ext cx="4209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Вперше фестиваль відбувся 1988 року.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60"/>
          <p:cNvSpPr/>
          <p:nvPr/>
        </p:nvSpPr>
        <p:spPr>
          <a:xfrm>
            <a:off x="230514" y="1936362"/>
            <a:ext cx="69061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програмі фестивалю - грецька боротьба куреш, виставки народної творчості, мистецтва, національної грецької кухні.</a:t>
            </a:r>
            <a:endParaRPr/>
          </a:p>
        </p:txBody>
      </p:sp>
      <p:sp>
        <p:nvSpPr>
          <p:cNvPr id="506" name="Google Shape;506;p60"/>
          <p:cNvSpPr txBox="1"/>
          <p:nvPr/>
        </p:nvSpPr>
        <p:spPr>
          <a:xfrm>
            <a:off x="237006" y="2618574"/>
            <a:ext cx="8442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Греки - третя за чисельністю етнічна група Донеччини, яка є мешкає тут з кінця XVIII ст. Греци Приазов'я – переселенці з Криму. 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5132" y="3543988"/>
            <a:ext cx="4293856" cy="316835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40" name="Google Shape;140;p16"/>
          <p:cNvSpPr txBox="1"/>
          <p:nvPr/>
        </p:nvSpPr>
        <p:spPr>
          <a:xfrm>
            <a:off x="179513" y="404664"/>
            <a:ext cx="43204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А.П. Чехов, який був тут в 1887 р., назвав цей край «Донецькою Швейцарією».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79512" y="1311713"/>
            <a:ext cx="43204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Вже у царські часи ця місцевість як курорт користувалася великою популярністю серед багатих поміщиків і купців.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79513" y="2464992"/>
            <a:ext cx="43204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Поєднання каскаду крейдяних гір, річки Сіверський Донець і соснового лісу робить парк унікальним.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179513" y="3442168"/>
            <a:ext cx="43204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Тут росте 600-річний дуб - найстаріший на сході України. Його можуть обхопити 4-5 осіб. Висота 29 метрів.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179512" y="4455429"/>
            <a:ext cx="432048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письмова згадка про місцевість «Святі гори» зустрічається в записках імперського посла Сигізмунда Герберштейна (1526 р.).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179511" y="5729784"/>
            <a:ext cx="4320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Створений у 1997 р.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32737" y="226022"/>
            <a:ext cx="4293856" cy="31623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Музей історії та етнографії греків Приазов'я </a:t>
            </a:r>
            <a:b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(сел. Сартана)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2" name="Google Shape;512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1600200"/>
            <a:ext cx="8352927" cy="503104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26112" y="217106"/>
            <a:ext cx="2880320" cy="369885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18" name="Google Shape;518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20" y="2449916"/>
            <a:ext cx="2880320" cy="421957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519" name="Google Shape;519;p62"/>
          <p:cNvSpPr/>
          <p:nvPr/>
        </p:nvSpPr>
        <p:spPr>
          <a:xfrm>
            <a:off x="255464" y="506824"/>
            <a:ext cx="558421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Кожен відвідувач може відчути місцевий колорит, стати активним учасником екскурсії. Тут можна взяти участь в інсценуванні весільного обряду, приміряти національний головний убір періфтар і традиційний одяг греків Приазов'я. 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62"/>
          <p:cNvSpPr/>
          <p:nvPr/>
        </p:nvSpPr>
        <p:spPr>
          <a:xfrm>
            <a:off x="3319398" y="2449916"/>
            <a:ext cx="25202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Відвідувачі можуть здійснити пішохідну екскурсію по селищу Сартана в супроводі співробітника музею.</a:t>
            </a:r>
            <a:endParaRPr/>
          </a:p>
        </p:txBody>
      </p:sp>
      <p:sp>
        <p:nvSpPr>
          <p:cNvPr id="521" name="Google Shape;521;p62"/>
          <p:cNvSpPr/>
          <p:nvPr/>
        </p:nvSpPr>
        <p:spPr>
          <a:xfrm>
            <a:off x="3419872" y="4508068"/>
            <a:ext cx="5400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музеї можна почути розповідь про страви традиційної грецької кухні, послухати грецькі пісні у виконанні співробітника музею.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60853" y="1280477"/>
            <a:ext cx="2742952" cy="38291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3" name="Google Shape;553;p66"/>
          <p:cNvSpPr txBox="1"/>
          <p:nvPr/>
        </p:nvSpPr>
        <p:spPr>
          <a:xfrm>
            <a:off x="683568" y="1700808"/>
            <a:ext cx="453650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добре те, що смерті не боюсь 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не питаю, чи тяжкий мій хрест.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вам, богове, низько не клонюся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передчутті недовідомих верств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жив-любив і не набрався скверни,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Ненависті, прокльону, каяття.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Народе мій, до тебе я ще верну,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в смерті обернуся до життя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66"/>
          <p:cNvSpPr txBox="1"/>
          <p:nvPr/>
        </p:nvSpPr>
        <p:spPr>
          <a:xfrm>
            <a:off x="1907704" y="4711474"/>
            <a:ext cx="36724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Василь Стус</a:t>
            </a:r>
            <a:b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(м. Донецьк)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66"/>
          <p:cNvSpPr/>
          <p:nvPr/>
        </p:nvSpPr>
        <p:spPr>
          <a:xfrm>
            <a:off x="6592462" y="5157750"/>
            <a:ext cx="14882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1838-1985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423" y="1124744"/>
            <a:ext cx="2845695" cy="3733552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1" name="Google Shape;561;p67"/>
          <p:cNvSpPr/>
          <p:nvPr/>
        </p:nvSpPr>
        <p:spPr>
          <a:xfrm>
            <a:off x="899592" y="2175331"/>
            <a:ext cx="49685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Дивлюсь я на небо — та й думку гадаю:</a:t>
            </a:r>
            <a:b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Чому я не сокіл, чому не літаю?</a:t>
            </a:r>
            <a:b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Чому мені, Боже, ти крила не дав?</a:t>
            </a:r>
            <a:b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б землю покинув і в небо злітав…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67"/>
          <p:cNvSpPr/>
          <p:nvPr/>
        </p:nvSpPr>
        <p:spPr>
          <a:xfrm>
            <a:off x="3302202" y="3861048"/>
            <a:ext cx="25922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Михайло Петренко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(м. Слов'янськ)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67"/>
          <p:cNvSpPr/>
          <p:nvPr/>
        </p:nvSpPr>
        <p:spPr>
          <a:xfrm>
            <a:off x="6817997" y="4887573"/>
            <a:ext cx="14882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1817-1862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96652" y="1268760"/>
            <a:ext cx="2671354" cy="37007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9" name="Google Shape;569;p68" descr="https://pp.vk.me/c624516/v624516269/44ffe/OleKwgbiQ9Q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68"/>
          <p:cNvSpPr txBox="1"/>
          <p:nvPr/>
        </p:nvSpPr>
        <p:spPr>
          <a:xfrm>
            <a:off x="683568" y="2060848"/>
            <a:ext cx="453650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Любіть Україну, як сонце любіть,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вітер, і трави, і води…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годину щасливу і в радості мить,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Любіть у годину негоди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68"/>
          <p:cNvSpPr txBox="1"/>
          <p:nvPr/>
        </p:nvSpPr>
        <p:spPr>
          <a:xfrm>
            <a:off x="1259632" y="3502749"/>
            <a:ext cx="36724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Володимир Сосюра</a:t>
            </a:r>
            <a:b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(м. Дебальцеве)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68"/>
          <p:cNvSpPr/>
          <p:nvPr/>
        </p:nvSpPr>
        <p:spPr>
          <a:xfrm>
            <a:off x="6588224" y="5522130"/>
            <a:ext cx="14882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1898-1965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9"/>
          <p:cNvSpPr txBox="1">
            <a:spLocks noGrp="1"/>
          </p:cNvSpPr>
          <p:nvPr>
            <p:ph type="title"/>
          </p:nvPr>
        </p:nvSpPr>
        <p:spPr>
          <a:xfrm>
            <a:off x="1835696" y="332656"/>
            <a:ext cx="5842992" cy="121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ru-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69"/>
          <p:cNvSpPr txBox="1"/>
          <p:nvPr/>
        </p:nvSpPr>
        <p:spPr>
          <a:xfrm>
            <a:off x="4427984" y="5959892"/>
            <a:ext cx="4546848" cy="60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ru-RU" sz="4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Донецьк. 13.03.2014</a:t>
            </a:r>
            <a:endParaRPr sz="44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«Кам’яні Могили» (с. Назарівка)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6572" y="1124740"/>
            <a:ext cx="8136904" cy="500142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32514" y="373388"/>
            <a:ext cx="3810000" cy="265313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3076" y="3253708"/>
            <a:ext cx="3810000" cy="265313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59" name="Google Shape;159;p18"/>
          <p:cNvSpPr/>
          <p:nvPr/>
        </p:nvSpPr>
        <p:spPr>
          <a:xfrm>
            <a:off x="280842" y="404664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відділенням Українського державного степового природного заповідника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280842" y="1141265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стародавні часи це урочище було культовим. По всьому периметру заповідник оперезаний поховальними курганами.  Але, що цікаве, безпосередньо на території гранітних виходів не було знайдено жодного поховання.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280842" y="3230646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 істориків популярною є версія, що саме в районі «Кам'яних Могил» 31 травня 1223 року відбулася сумнозвісна битва на Калці, за участі війська київського князя Мстислава Романовича та монголо-татарської орди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315936" y="5142678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Граніти, з яких складені гряди, унікальні за хімічним складом та фізичною структурою та не мають аналогів у світі. Ïх вік близько 2 мільярдів років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«Крейдяні скелі» (с. Білокузьминівка)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155811"/>
            <a:ext cx="7920880" cy="4970353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0655" y="3861048"/>
            <a:ext cx="4841418" cy="277318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74" name="Google Shape;174;p20"/>
          <p:cNvSpPr txBox="1"/>
          <p:nvPr/>
        </p:nvSpPr>
        <p:spPr>
          <a:xfrm>
            <a:off x="179512" y="272535"/>
            <a:ext cx="36724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ділянкою регіонального ландшафтного парку  «Краматорський»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5292080" y="5085184"/>
            <a:ext cx="3580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Вік крейдяний гори - 90 млн років.</a:t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193033" y="1368979"/>
            <a:ext cx="358687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Гора складається з відкладень, які сформувалися в чистих теплих морських водах з невеликих морських організмів з вапняним скелетом.</a:t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5292080" y="3999914"/>
            <a:ext cx="3580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Крейдяні скелі піднімається на висоту більше 25 метрів.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231777" y="2909299"/>
            <a:ext cx="35481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скель - біла крейда з прожилками чорного кремнію.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 rotWithShape="1">
          <a:blip r:embed="rId5">
            <a:alphaModFix/>
          </a:blip>
          <a:srcRect b="54156"/>
          <a:stretch/>
        </p:blipFill>
        <p:spPr>
          <a:xfrm>
            <a:off x="3938442" y="274834"/>
            <a:ext cx="4934260" cy="283324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Закам’янілі дерева (м. Дружківка)</a:t>
            </a: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79986" y="1340767"/>
            <a:ext cx="8594067" cy="5040561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1628</Words>
  <Application>Microsoft Office PowerPoint</Application>
  <PresentationFormat>Экран (4:3)</PresentationFormat>
  <Paragraphs>145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Corsiva</vt:lpstr>
      <vt:lpstr>Times New Roman</vt:lpstr>
      <vt:lpstr>Calibri</vt:lpstr>
      <vt:lpstr>Тема Office</vt:lpstr>
      <vt:lpstr>ДОНЕЧЧИНА від гір до моря</vt:lpstr>
      <vt:lpstr>Презентация PowerPoint</vt:lpstr>
      <vt:lpstr>Національний природний парк «Святі гори»</vt:lpstr>
      <vt:lpstr>Презентация PowerPoint</vt:lpstr>
      <vt:lpstr>«Кам’яні Могили» (с. Назарівка)</vt:lpstr>
      <vt:lpstr>Презентация PowerPoint</vt:lpstr>
      <vt:lpstr>«Крейдяні скелі» (с. Білокузьминівка)</vt:lpstr>
      <vt:lpstr>Презентация PowerPoint</vt:lpstr>
      <vt:lpstr>Закам’янілі дерева (м. Дружківка)</vt:lpstr>
      <vt:lpstr>Презентация PowerPoint</vt:lpstr>
      <vt:lpstr>Великоанадольський ліс (с. Благодатне)</vt:lpstr>
      <vt:lpstr>Презентация PowerPoint</vt:lpstr>
      <vt:lpstr>Катеринівські горби</vt:lpstr>
      <vt:lpstr>Презентация PowerPoint</vt:lpstr>
      <vt:lpstr>Регіональний ландшафтний парк «Клебан-Бик»</vt:lpstr>
      <vt:lpstr>Презентация PowerPoint</vt:lpstr>
      <vt:lpstr>Терикони – вулкани Донеччини</vt:lpstr>
      <vt:lpstr>Презентация PowerPoint</vt:lpstr>
      <vt:lpstr>Славкурорт</vt:lpstr>
      <vt:lpstr>Презентация PowerPoint</vt:lpstr>
      <vt:lpstr>Курорти Азовського узбережжя:  Ялта, Урзуф, Мелекине, Юр'євка</vt:lpstr>
      <vt:lpstr>Білосарайська коса</vt:lpstr>
      <vt:lpstr>Презентация PowerPoint</vt:lpstr>
      <vt:lpstr>Соляні шахти (м. Соледар)</vt:lpstr>
      <vt:lpstr>Презентация PowerPoint</vt:lpstr>
      <vt:lpstr>Презентация PowerPoint</vt:lpstr>
      <vt:lpstr>Свято-Успенська Святогірська лавра</vt:lpstr>
      <vt:lpstr>Презентация PowerPoint</vt:lpstr>
      <vt:lpstr>Бахмутський завод шампанських вин</vt:lpstr>
      <vt:lpstr>Презентация PowerPoint</vt:lpstr>
      <vt:lpstr>Музей народної архітектури, побуту та дитячої творчості (с. Прелесне)</vt:lpstr>
      <vt:lpstr>Презентация PowerPoint</vt:lpstr>
      <vt:lpstr>Музей «Довкілля» (с. Олександро-Калинове)</vt:lpstr>
      <vt:lpstr>Презентация PowerPoint</vt:lpstr>
      <vt:lpstr>Церква Різдва Богородиці (c. Андріївка)</vt:lpstr>
      <vt:lpstr>Презентация PowerPoint</vt:lpstr>
      <vt:lpstr>Музей С. С. Прокоф'єва (с. Сонцівка)</vt:lpstr>
      <vt:lpstr>Презентация PowerPoint</vt:lpstr>
      <vt:lpstr>Фестиваль грецької культури «Мега Юрти»</vt:lpstr>
      <vt:lpstr>Музей історії та етнографії греків Приазов'я  (сел. Сартана)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ДОНЕЧЧИНА від гір до моря</dc:title>
  <cp:lastModifiedBy>Kravtsov Sergiy</cp:lastModifiedBy>
  <cp:revision>3</cp:revision>
  <dcterms:modified xsi:type="dcterms:W3CDTF">2024-02-20T14:07:06Z</dcterms:modified>
</cp:coreProperties>
</file>