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264" r:id="rId3"/>
    <p:sldId id="265" r:id="rId4"/>
    <p:sldId id="300" r:id="rId5"/>
    <p:sldId id="302" r:id="rId6"/>
    <p:sldId id="307" r:id="rId7"/>
    <p:sldId id="303" r:id="rId8"/>
    <p:sldId id="304" r:id="rId9"/>
    <p:sldId id="308" r:id="rId10"/>
    <p:sldId id="306" r:id="rId11"/>
    <p:sldId id="310" r:id="rId12"/>
    <p:sldId id="311" r:id="rId13"/>
    <p:sldId id="312" r:id="rId14"/>
    <p:sldId id="279" r:id="rId15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12.11.2017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462118"/>
            <a:ext cx="777686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  <a:r>
              <a:rPr lang="uk-U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поточним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функціонуванням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7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lang="uk-UA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Планування та проектування операційного процесу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підприємства.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проектами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571612"/>
            <a:ext cx="8644329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0" y="50004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32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Структура робіт проекту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7688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Структура функціонального проекту</a:t>
            </a:r>
            <a:endParaRPr lang="uk-UA" sz="2400" b="1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500174"/>
            <a:ext cx="8693743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35716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</a:rPr>
              <a:t>Структура матричного проекту</a:t>
            </a:r>
            <a:endParaRPr lang="uk-UA" sz="2400" b="1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142984"/>
            <a:ext cx="864399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42852"/>
            <a:ext cx="91440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Структура PERT </a:t>
            </a:r>
            <a:r>
              <a:rPr lang="ru-RU" sz="2700" b="1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 СРМ </a:t>
            </a:r>
            <a:r>
              <a:rPr lang="ru-RU" sz="2700" b="1" dirty="0" err="1" smtClean="0">
                <a:solidFill>
                  <a:schemeClr val="accent2">
                    <a:lumMod val="75000"/>
                  </a:schemeClr>
                </a:solidFill>
              </a:rPr>
              <a:t>складається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700" b="1" dirty="0" err="1" smtClean="0">
                <a:solidFill>
                  <a:schemeClr val="accent2">
                    <a:lumMod val="75000"/>
                  </a:schemeClr>
                </a:solidFill>
              </a:rPr>
              <a:t>з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 шести </a:t>
            </a:r>
            <a:r>
              <a:rPr lang="ru-RU" sz="2700" b="1" dirty="0" err="1" smtClean="0">
                <a:solidFill>
                  <a:schemeClr val="accent2">
                    <a:lumMod val="75000"/>
                  </a:schemeClr>
                </a:solidFill>
              </a:rPr>
              <a:t>кроків</a:t>
            </a:r>
            <a:r>
              <a:rPr lang="ru-RU" sz="27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uk-UA" sz="27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2844" y="785794"/>
            <a:ext cx="8786874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Визначити</a:t>
            </a:r>
            <a:r>
              <a:rPr lang="ru-RU" sz="2400" dirty="0" smtClean="0"/>
              <a:t> </a:t>
            </a:r>
            <a:r>
              <a:rPr lang="ru-RU" sz="2400" dirty="0" smtClean="0"/>
              <a:t>проект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всі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основні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завдання</a:t>
            </a:r>
            <a:r>
              <a:rPr lang="ru-RU" sz="2400" dirty="0" smtClean="0"/>
              <a:t>.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Установити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всі</a:t>
            </a:r>
            <a:r>
              <a:rPr lang="ru-RU" sz="2400" dirty="0" smtClean="0"/>
              <a:t> </a:t>
            </a:r>
            <a:r>
              <a:rPr lang="ru-RU" sz="2400" dirty="0" err="1" smtClean="0"/>
              <a:t>зв’язки</a:t>
            </a:r>
            <a:r>
              <a:rPr lang="ru-RU" sz="2400" dirty="0" smtClean="0"/>
              <a:t>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роботами: </a:t>
            </a:r>
            <a:r>
              <a:rPr lang="ru-RU" sz="2400" dirty="0" err="1" smtClean="0"/>
              <a:t>визначити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повинні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передувати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повинні</a:t>
            </a:r>
            <a:r>
              <a:rPr lang="ru-RU" sz="2400" dirty="0" smtClean="0"/>
              <a:t> </a:t>
            </a:r>
            <a:r>
              <a:rPr lang="ru-RU" sz="2400" dirty="0" err="1" smtClean="0"/>
              <a:t>слідувати</a:t>
            </a:r>
            <a:r>
              <a:rPr lang="ru-RU" sz="2400" dirty="0" smtClean="0"/>
              <a:t> за </a:t>
            </a:r>
            <a:r>
              <a:rPr lang="ru-RU" sz="2400" dirty="0" err="1" smtClean="0"/>
              <a:t>розглянутими</a:t>
            </a:r>
            <a:r>
              <a:rPr lang="ru-RU" sz="2400" dirty="0" smtClean="0"/>
              <a:t> роботами.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Розробити</a:t>
            </a:r>
            <a:r>
              <a:rPr lang="ru-RU" sz="2400" dirty="0" smtClean="0"/>
              <a:t> </a:t>
            </a:r>
            <a:r>
              <a:rPr lang="ru-RU" sz="2400" dirty="0" smtClean="0"/>
              <a:t>мережу,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містить</a:t>
            </a:r>
            <a:r>
              <a:rPr lang="ru-RU" sz="2400" dirty="0" smtClean="0"/>
              <a:t> </a:t>
            </a:r>
            <a:r>
              <a:rPr lang="ru-RU" sz="2400" dirty="0" err="1" smtClean="0"/>
              <a:t>усі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.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Визначити</a:t>
            </a:r>
            <a:r>
              <a:rPr lang="ru-RU" sz="2400" dirty="0" smtClean="0"/>
              <a:t> </a:t>
            </a:r>
            <a:r>
              <a:rPr lang="ru-RU" sz="2400" dirty="0" smtClean="0"/>
              <a:t>час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грошові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витрати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відносяться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кожної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.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Розрахувати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найдовший</a:t>
            </a:r>
            <a:r>
              <a:rPr lang="ru-RU" sz="2400" dirty="0" smtClean="0"/>
              <a:t> шлях на </a:t>
            </a:r>
            <a:r>
              <a:rPr lang="ru-RU" sz="2400" dirty="0" err="1" smtClean="0"/>
              <a:t>мережі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початку </a:t>
            </a:r>
            <a:r>
              <a:rPr lang="ru-RU" sz="2400" dirty="0" err="1" smtClean="0"/>
              <a:t>виконання</a:t>
            </a:r>
            <a:r>
              <a:rPr lang="ru-RU" sz="2400" dirty="0" smtClean="0"/>
              <a:t> проекту до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закінчення</a:t>
            </a:r>
            <a:r>
              <a:rPr lang="ru-RU" sz="2400" dirty="0" smtClean="0"/>
              <a:t> (</a:t>
            </a:r>
            <a:r>
              <a:rPr lang="ru-RU" sz="2400" i="1" dirty="0" err="1" smtClean="0"/>
              <a:t>критичний</a:t>
            </a:r>
            <a:r>
              <a:rPr lang="ru-RU" sz="2400" i="1" dirty="0" smtClean="0"/>
              <a:t> шлях</a:t>
            </a:r>
            <a:r>
              <a:rPr lang="ru-RU" sz="2400" dirty="0" smtClean="0"/>
              <a:t>).</a:t>
            </a:r>
          </a:p>
          <a:p>
            <a:pPr lvl="0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ru-RU" sz="2400" dirty="0" smtClean="0"/>
              <a:t> </a:t>
            </a:r>
            <a:r>
              <a:rPr lang="ru-RU" sz="2400" dirty="0" err="1" smtClean="0"/>
              <a:t>Використовувати</a:t>
            </a:r>
            <a:r>
              <a:rPr lang="ru-RU" sz="2400" dirty="0" smtClean="0"/>
              <a:t> </a:t>
            </a:r>
            <a:r>
              <a:rPr lang="ru-RU" sz="2400" dirty="0" smtClean="0"/>
              <a:t>мережу для </a:t>
            </a:r>
            <a:r>
              <a:rPr lang="ru-RU" sz="2400" dirty="0" err="1" smtClean="0"/>
              <a:t>реалізації</a:t>
            </a:r>
            <a:r>
              <a:rPr lang="ru-RU" sz="2400" dirty="0" smtClean="0"/>
              <a:t> плану, </a:t>
            </a:r>
            <a:r>
              <a:rPr lang="ru-RU" sz="2400" dirty="0" err="1" smtClean="0"/>
              <a:t>розкладу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робіт</a:t>
            </a:r>
            <a:r>
              <a:rPr lang="ru-RU" sz="2400" dirty="0" smtClean="0"/>
              <a:t>, </a:t>
            </a:r>
            <a:r>
              <a:rPr lang="ru-RU" sz="2400" dirty="0" err="1" smtClean="0"/>
              <a:t>управління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контролю за </a:t>
            </a:r>
            <a:r>
              <a:rPr lang="ru-RU" sz="2400" dirty="0" err="1" smtClean="0"/>
              <a:t>розвитком</a:t>
            </a:r>
            <a:r>
              <a:rPr lang="ru-RU" sz="2400" dirty="0" smtClean="0"/>
              <a:t> проекту</a:t>
            </a:r>
            <a:r>
              <a:rPr lang="ru-RU" sz="2400" dirty="0" smtClean="0"/>
              <a:t>.</a:t>
            </a:r>
            <a:endParaRPr lang="uk-UA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331753"/>
            <a:ext cx="89279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Планування та проектування операційного процесу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підприємства.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проектами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1714488"/>
            <a:ext cx="846445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>
              <a:spcBef>
                <a:spcPts val="24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Проектування операційної системи виробничого підприємства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2">
              <a:spcBef>
                <a:spcPts val="2400"/>
              </a:spcBef>
            </a:pP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Основні етапи проектування продукту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2">
              <a:spcBef>
                <a:spcPts val="24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Проектування процесу виробництва продукції чи надання послуг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2">
              <a:spcBef>
                <a:spcPts val="24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Сутність проектного підходу. Планування проектів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2">
              <a:spcBef>
                <a:spcPts val="2400"/>
              </a:spcBef>
            </a:pPr>
            <a:r>
              <a:rPr lang="ru-RU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Методи сітьового планування: переваги та </a:t>
            </a:r>
            <a:r>
              <a:rPr lang="uk-UA" sz="2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недоліки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19698"/>
            <a:ext cx="8927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Передумови проектування операційної системи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857232"/>
            <a:ext cx="8572560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>
              <a:spcBef>
                <a:spcPts val="1800"/>
              </a:spcBef>
            </a:pPr>
            <a:r>
              <a:rPr lang="uk-UA" sz="2100" b="1" i="1" dirty="0" smtClean="0"/>
              <a:t>Основні аспекти процесу проектування виробничих систем:</a:t>
            </a:r>
            <a:endParaRPr lang="ru-RU" sz="2100" dirty="0" smtClean="0"/>
          </a:p>
          <a:p>
            <a:pPr lvl="0">
              <a:lnSpc>
                <a:spcPct val="12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uk-UA" sz="2300" i="1" dirty="0" smtClean="0"/>
              <a:t> </a:t>
            </a:r>
            <a:r>
              <a:rPr lang="uk-UA" sz="2300" b="1" i="1" dirty="0" smtClean="0"/>
              <a:t>Виробничий аспект </a:t>
            </a:r>
            <a:r>
              <a:rPr lang="uk-UA" sz="2300" dirty="0" smtClean="0"/>
              <a:t>- діяльність підприємства оцінюється з погляду виконання його виробничої програми; програма підприємства поділяється на ряд окремих частин (підпрограм), зміст і обсяг яких суттєво різняться.</a:t>
            </a:r>
            <a:endParaRPr lang="ru-RU" sz="2300" dirty="0" smtClean="0"/>
          </a:p>
          <a:p>
            <a:pPr lvl="0">
              <a:lnSpc>
                <a:spcPct val="12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uk-UA" sz="2300" i="1" dirty="0" smtClean="0"/>
              <a:t> </a:t>
            </a:r>
            <a:r>
              <a:rPr lang="uk-UA" sz="2300" b="1" i="1" dirty="0" smtClean="0"/>
              <a:t>Структурно-організаційний аспект</a:t>
            </a:r>
            <a:r>
              <a:rPr lang="uk-UA" sz="2300" b="1" dirty="0" smtClean="0"/>
              <a:t> </a:t>
            </a:r>
            <a:r>
              <a:rPr lang="uk-UA" sz="2300" dirty="0" smtClean="0"/>
              <a:t>- організаційна структура підприємства повинна відповідати вимогам раціонального поділу праці.</a:t>
            </a:r>
            <a:endParaRPr lang="ru-RU" sz="2300" dirty="0" smtClean="0"/>
          </a:p>
          <a:p>
            <a:pPr>
              <a:lnSpc>
                <a:spcPct val="12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uk-UA" sz="2300" i="1" dirty="0" smtClean="0"/>
              <a:t> </a:t>
            </a:r>
            <a:r>
              <a:rPr lang="uk-UA" sz="2300" b="1" i="1" dirty="0" smtClean="0"/>
              <a:t>Аспект ефективності </a:t>
            </a:r>
            <a:r>
              <a:rPr lang="uk-UA" sz="2300" i="1" dirty="0" smtClean="0"/>
              <a:t>- </a:t>
            </a:r>
            <a:r>
              <a:rPr lang="uk-UA" sz="2300" dirty="0" smtClean="0"/>
              <a:t>стосується проблеми вибору критеріїв оцінки як якості продукції, так і діяльності окремих виробничих підрозділів підприємства.</a:t>
            </a:r>
            <a:endParaRPr lang="ru-RU" sz="23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42852"/>
            <a:ext cx="8927976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етапи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проектування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</a:t>
            </a:r>
            <a:endParaRPr lang="uk-UA" sz="27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T_07_p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14356"/>
            <a:ext cx="8143932" cy="590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500042"/>
            <a:ext cx="8858312" cy="631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аналіз прогнозованих потреб у виробах;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пошук ідеї нового товару;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попередня оцінка ідеї і вибір найбільш прийнятного шляху її здійснення;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дослідження споживчих властивостей нового продукту і попередній аналіз ринку;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вибір критеріїв проектованого виробу відповідно до вимог ринку;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визначення необхідних властивостей виробу на основі вибору альтернатив проектних характеристик;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вивчення особливостей процесу виробництва і можливості адаптації нового продукту до існуючих умов підприємства;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проектування нового продукту;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проектування процесу виробництва;</a:t>
            </a:r>
            <a:endParaRPr lang="ru-RU" sz="2000" dirty="0" smtClean="0"/>
          </a:p>
          <a:p>
            <a:pPr marL="271463" lvl="0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 організація дослідного виробництва і пробного збуту;</a:t>
            </a:r>
            <a:endParaRPr lang="ru-RU" sz="2000" dirty="0" smtClean="0"/>
          </a:p>
          <a:p>
            <a:pPr marL="271463" indent="-271463">
              <a:spcBef>
                <a:spcPts val="1000"/>
              </a:spcBef>
              <a:buFont typeface="+mj-lt"/>
              <a:buAutoNum type="arabicParenR"/>
            </a:pPr>
            <a:r>
              <a:rPr lang="uk-UA" sz="2000" dirty="0" smtClean="0"/>
              <a:t> перехід до серійного виробництва і здійснення комплексної </a:t>
            </a:r>
            <a:r>
              <a:rPr lang="uk-UA" sz="2050" dirty="0" smtClean="0"/>
              <a:t>програми маркетингу.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-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етапи створення нового продукту: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-24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Фактори, яких слід дотримуватися при проектуванні послуги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892807"/>
            <a:ext cx="864399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участь покупця;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неможливість зберігання послуг;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мінливість попиту на послуги;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індустріалізація у розробці послуг означає усунення клієнта від виробництва;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якість сервісу;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ефективність сервісу;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покупця можна розглядати, як робочу силу (процес самообслуговування);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можливість гнучкого використання робочої сили (використання неповного робочого графіку);</a:t>
            </a:r>
            <a:endParaRPr lang="ru-RU" sz="2200" dirty="0" smtClean="0"/>
          </a:p>
          <a:p>
            <a:pPr marL="709613" lvl="0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автоматизація надання послуг (торгові автомати);</a:t>
            </a:r>
            <a:endParaRPr lang="ru-RU" sz="2200" dirty="0" smtClean="0"/>
          </a:p>
          <a:p>
            <a:pPr marL="709613" indent="-358775">
              <a:spcBef>
                <a:spcPts val="1200"/>
              </a:spcBef>
              <a:buFont typeface="+mj-lt"/>
              <a:buAutoNum type="arabicParenR"/>
            </a:pPr>
            <a:r>
              <a:rPr lang="uk-UA" sz="2200" dirty="0" smtClean="0"/>
              <a:t> централізація процесів надання послуг.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975115"/>
            <a:ext cx="8786874" cy="574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2800" b="1" i="1" dirty="0" smtClean="0">
                <a:solidFill>
                  <a:srgbClr val="0070C0"/>
                </a:solidFill>
              </a:rPr>
              <a:t>Складові виробничого процесу:</a:t>
            </a:r>
            <a:endParaRPr lang="en-US" sz="2800" b="1" i="1" dirty="0" smtClean="0">
              <a:solidFill>
                <a:srgbClr val="0070C0"/>
              </a:solidFill>
            </a:endParaRPr>
          </a:p>
          <a:p>
            <a:pPr lvl="0" algn="just">
              <a:spcBef>
                <a:spcPts val="1400"/>
              </a:spcBef>
              <a:buFont typeface="Wingdings" pitchFamily="2" charset="2"/>
              <a:buChar char="v"/>
            </a:pPr>
            <a:r>
              <a:rPr lang="uk-UA" sz="2400" dirty="0" smtClean="0"/>
              <a:t> </a:t>
            </a:r>
            <a:r>
              <a:rPr lang="uk-UA" sz="2800" b="1" i="1" dirty="0" smtClean="0">
                <a:solidFill>
                  <a:srgbClr val="7030A0"/>
                </a:solidFill>
              </a:rPr>
              <a:t>Завдання. </a:t>
            </a:r>
            <a:r>
              <a:rPr lang="uk-UA" sz="2200" dirty="0" smtClean="0"/>
              <a:t>У результаті виконання кожного виробничого завдання відбувається, у більшій чи меншій мірі, перетворення «входу» у бажаний «вихід».</a:t>
            </a:r>
            <a:endParaRPr lang="ru-RU" sz="2200" dirty="0" smtClean="0"/>
          </a:p>
          <a:p>
            <a:pPr lvl="0" algn="just">
              <a:spcBef>
                <a:spcPts val="1400"/>
              </a:spcBef>
              <a:buFont typeface="Wingdings" pitchFamily="2" charset="2"/>
              <a:buChar char="v"/>
            </a:pPr>
            <a:r>
              <a:rPr lang="uk-UA" sz="2400" dirty="0" smtClean="0"/>
              <a:t> </a:t>
            </a:r>
            <a:r>
              <a:rPr lang="uk-UA" sz="2800" b="1" i="1" dirty="0" smtClean="0">
                <a:solidFill>
                  <a:srgbClr val="7030A0"/>
                </a:solidFill>
              </a:rPr>
              <a:t>Потік. </a:t>
            </a:r>
            <a:r>
              <a:rPr lang="uk-UA" sz="2200" dirty="0" smtClean="0"/>
              <a:t>Будь-який технологічний процес містить у собі потік матеріалів та інформації; потік матеріалів є переміщенням виробу, що виготовляється, від завдання до завдання; потік інформації дозволяє визначити, яка частина перетворення виконана в ході попереднього завдання і що конкретно залишилося зробити в процесі виконання поточного завдання.</a:t>
            </a:r>
            <a:endParaRPr lang="ru-RU" sz="2200" dirty="0" smtClean="0"/>
          </a:p>
          <a:p>
            <a:pPr algn="just">
              <a:spcBef>
                <a:spcPts val="1400"/>
              </a:spcBef>
              <a:buFont typeface="Wingdings" pitchFamily="2" charset="2"/>
              <a:buChar char="v"/>
            </a:pPr>
            <a:r>
              <a:rPr lang="uk-UA" sz="2800" b="1" i="1" dirty="0" smtClean="0"/>
              <a:t> </a:t>
            </a:r>
            <a:r>
              <a:rPr lang="uk-UA" sz="2800" b="1" i="1" dirty="0" smtClean="0">
                <a:solidFill>
                  <a:srgbClr val="7030A0"/>
                </a:solidFill>
              </a:rPr>
              <a:t>Зберігання. </a:t>
            </a:r>
            <a:r>
              <a:rPr lang="uk-UA" sz="2200" dirty="0" smtClean="0"/>
              <a:t>Якщо деталь не знаходиться в процесі виконання якої-небудь операції, переміщення до наступної операції, значить вона знаходиться в стані зберігання (</a:t>
            </a:r>
            <a:r>
              <a:rPr lang="uk-UA" sz="2200" dirty="0" err="1" smtClean="0"/>
              <a:t>пролежування</a:t>
            </a:r>
            <a:r>
              <a:rPr lang="uk-UA" sz="2200" dirty="0" smtClean="0"/>
              <a:t>).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-24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Проектування процесу виробництва продукції чи надання послуг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42844" y="1000108"/>
          <a:ext cx="8858312" cy="5715041"/>
        </p:xfrm>
        <a:graphic>
          <a:graphicData uri="http://schemas.openxmlformats.org/drawingml/2006/table">
            <a:tbl>
              <a:tblPr/>
              <a:tblGrid>
                <a:gridCol w="1584414"/>
                <a:gridCol w="7273898"/>
              </a:tblGrid>
              <a:tr h="299333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Ознака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Характеристика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999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За масштабами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+mn-lt"/>
                          <a:ea typeface="Times New Roman"/>
                        </a:rPr>
                        <a:t>Дрібні, середні, великі, надвеликі (менше 10 </a:t>
                      </a:r>
                      <a:r>
                        <a:rPr lang="uk-UA" sz="1800" dirty="0" err="1">
                          <a:latin typeface="+mn-lt"/>
                          <a:ea typeface="Times New Roman"/>
                        </a:rPr>
                        <a:t>млн</a:t>
                      </a:r>
                      <a:r>
                        <a:rPr lang="uk-UA" sz="1800" dirty="0">
                          <a:latin typeface="+mn-lt"/>
                          <a:ea typeface="Times New Roman"/>
                        </a:rPr>
                        <a:t> дол. – дрібні; 10–50 </a:t>
                      </a:r>
                      <a:r>
                        <a:rPr lang="uk-UA" sz="1800" dirty="0" err="1">
                          <a:latin typeface="+mn-lt"/>
                          <a:ea typeface="Times New Roman"/>
                        </a:rPr>
                        <a:t>млн</a:t>
                      </a:r>
                      <a:r>
                        <a:rPr lang="uk-UA" sz="1800" dirty="0">
                          <a:latin typeface="+mn-lt"/>
                          <a:ea typeface="Times New Roman"/>
                        </a:rPr>
                        <a:t> дол. – середні; 50–100 </a:t>
                      </a:r>
                      <a:r>
                        <a:rPr lang="uk-UA" sz="1800" dirty="0" err="1">
                          <a:latin typeface="+mn-lt"/>
                          <a:ea typeface="Times New Roman"/>
                        </a:rPr>
                        <a:t>млн</a:t>
                      </a:r>
                      <a:r>
                        <a:rPr lang="uk-UA" sz="1800" dirty="0">
                          <a:latin typeface="+mn-lt"/>
                          <a:ea typeface="Times New Roman"/>
                        </a:rPr>
                        <a:t> дол. – великі; понад 100 </a:t>
                      </a:r>
                      <a:r>
                        <a:rPr lang="uk-UA" sz="1800" dirty="0" err="1">
                          <a:latin typeface="+mn-lt"/>
                          <a:ea typeface="Times New Roman"/>
                        </a:rPr>
                        <a:t>млн</a:t>
                      </a:r>
                      <a:r>
                        <a:rPr lang="uk-UA" sz="1800" dirty="0">
                          <a:latin typeface="+mn-lt"/>
                          <a:ea typeface="Times New Roman"/>
                        </a:rPr>
                        <a:t> дол. – надвеликі)</a:t>
                      </a:r>
                      <a:endParaRPr lang="ru-RU" sz="18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997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За складністю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Монопроекти –  окремі  проекти  певного   виду  та  масштабу з відносно невеликими витратами та строками реалізації. Мультипроект – це комплексний проект, який складається з кількох монопроектів і потребує багатопроектного управління. Мегапроект – це комплексний проект, який складається з декількох монота мультипроектів, об’єднаних однією</a:t>
                      </a:r>
                      <a:r>
                        <a:rPr lang="uk-UA" sz="1800" spc="-10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uk-UA" sz="1800">
                          <a:latin typeface="+mn-lt"/>
                          <a:ea typeface="Times New Roman"/>
                        </a:rPr>
                        <a:t>метою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666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За якістю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Проекти звичайної якості та бездефектні. Вартість бездефектних проектів може бути досить значною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5715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За тривалістю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Короткострокові – від кількох днів до 2–3-х років. Середньострокові – 3–5 років.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Довгострокові – понад 5 років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7331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За характером та сферою діяльності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+mn-lt"/>
                          <a:ea typeface="Times New Roman"/>
                        </a:rPr>
                        <a:t>Промислові; проекти дослідження та розвитку; організаційні; економічні та соціальні; проекти, що реалізуються у межах операційно-виробничої діяльності</a:t>
                      </a:r>
                      <a:endParaRPr lang="ru-RU" sz="18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-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 проектного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підходу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500042"/>
            <a:ext cx="878687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2400"/>
              </a:spcBef>
            </a:pPr>
            <a:r>
              <a:rPr lang="uk-UA" sz="2600" b="1" i="1" dirty="0" smtClean="0">
                <a:solidFill>
                  <a:srgbClr val="0070C0"/>
                </a:solidFill>
              </a:rPr>
              <a:t>Класифікація проектів</a:t>
            </a:r>
            <a:endParaRPr lang="uk-UA" sz="23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42844" y="1000108"/>
          <a:ext cx="8858312" cy="5715040"/>
        </p:xfrm>
        <a:graphic>
          <a:graphicData uri="http://schemas.openxmlformats.org/drawingml/2006/table">
            <a:tbl>
              <a:tblPr/>
              <a:tblGrid>
                <a:gridCol w="1584414"/>
                <a:gridCol w="7273898"/>
              </a:tblGrid>
              <a:tr h="317502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Ознака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Характеристика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7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+mn-lt"/>
                          <a:ea typeface="Times New Roman"/>
                        </a:rPr>
                        <a:t>Промислові проекти</a:t>
                      </a:r>
                      <a:endParaRPr lang="ru-RU" sz="18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Проекти, спрямовані на випуск та продаж нових продуктів. Вони пов’язані зазвичай з будівництвом споруд, удосконаленням технологій, розширенням присутності на ринку тощо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7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Проекти дослідження та розвитку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Зосереджені на науково-дослідній діяльності; розробці програмних засобів опрацювання інформації; нових матеріалів та конструкцій тощо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04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Організаційні проекти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Спрямовані на реформування системи управління; створення нової організації; проведення конференцій, семінарів тощо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04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Економічні проекти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Мають на меті приватизацію державних підприємств; розвиток фінансового ринку; реформування системи оподаткування тощо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7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+mn-lt"/>
                          <a:ea typeface="Times New Roman"/>
                        </a:rPr>
                        <a:t>Соціальні проекти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latin typeface="+mn-lt"/>
                          <a:ea typeface="Times New Roman"/>
                        </a:rPr>
                        <a:t>Пов’язані з реформуванням системи соціального захисту, охорони здоров’я; подоланням наслідків природних, економічних  та соціальних потрясінь та іншими чинниками соціального характеру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9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b="1" spc="-25">
                          <a:latin typeface="+mn-lt"/>
                          <a:ea typeface="Times New Roman"/>
                        </a:rPr>
                        <a:t>Проекти </a:t>
                      </a:r>
                      <a:r>
                        <a:rPr lang="uk-UA" sz="1800" b="1" spc="-20">
                          <a:latin typeface="+mn-lt"/>
                          <a:ea typeface="Times New Roman"/>
                        </a:rPr>
                        <a:t>опера</a:t>
                      </a:r>
                      <a:r>
                        <a:rPr lang="uk-UA" sz="1800" b="1" spc="-25">
                          <a:latin typeface="+mn-lt"/>
                          <a:ea typeface="Times New Roman"/>
                        </a:rPr>
                        <a:t>ційно-виробни</a:t>
                      </a:r>
                      <a:r>
                        <a:rPr lang="uk-UA" sz="1800" b="1">
                          <a:latin typeface="+mn-lt"/>
                          <a:ea typeface="Times New Roman"/>
                        </a:rPr>
                        <a:t>чих систем</a:t>
                      </a:r>
                      <a:endParaRPr lang="ru-RU" sz="1800"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+mn-lt"/>
                          <a:ea typeface="Times New Roman"/>
                        </a:rPr>
                        <a:t>Пов’язані з реалізацією конкретних операцій і робіт, для яких потрібні досить тривалі терміни виконання і які «не вписуються» в нормальний режим управління операційною системою</a:t>
                      </a:r>
                      <a:endParaRPr lang="ru-RU" sz="18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-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 проектного підходу до управління організацією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500042"/>
            <a:ext cx="878687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2400"/>
              </a:spcBef>
            </a:pPr>
            <a:r>
              <a:rPr lang="uk-UA" sz="2600" b="1" i="1" dirty="0" smtClean="0">
                <a:solidFill>
                  <a:srgbClr val="0070C0"/>
                </a:solidFill>
              </a:rPr>
              <a:t>Класифікація проектів</a:t>
            </a:r>
            <a:endParaRPr lang="uk-UA" sz="23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7980</TotalTime>
  <Words>1548</Words>
  <Application>Microsoft Office PowerPoint</Application>
  <PresentationFormat>Экран (4:3)</PresentationFormat>
  <Paragraphs>218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645</cp:revision>
  <cp:lastPrinted>2015-04-09T11:06:06Z</cp:lastPrinted>
  <dcterms:created xsi:type="dcterms:W3CDTF">2011-08-18T09:20:44Z</dcterms:created>
  <dcterms:modified xsi:type="dcterms:W3CDTF">2017-11-12T18:52:31Z</dcterms:modified>
</cp:coreProperties>
</file>